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725" r:id="rId1"/>
  </p:sldMasterIdLst>
  <p:notesMasterIdLst>
    <p:notesMasterId r:id="rId130"/>
  </p:notesMasterIdLst>
  <p:sldIdLst>
    <p:sldId id="256" r:id="rId2"/>
    <p:sldId id="421" r:id="rId3"/>
    <p:sldId id="302" r:id="rId4"/>
    <p:sldId id="257" r:id="rId5"/>
    <p:sldId id="258" r:id="rId6"/>
    <p:sldId id="259" r:id="rId7"/>
    <p:sldId id="260" r:id="rId8"/>
    <p:sldId id="261" r:id="rId9"/>
    <p:sldId id="262" r:id="rId10"/>
    <p:sldId id="304" r:id="rId11"/>
    <p:sldId id="301" r:id="rId12"/>
    <p:sldId id="426" r:id="rId13"/>
    <p:sldId id="427" r:id="rId14"/>
    <p:sldId id="428" r:id="rId15"/>
    <p:sldId id="429" r:id="rId16"/>
    <p:sldId id="430" r:id="rId17"/>
    <p:sldId id="271" r:id="rId18"/>
    <p:sldId id="272" r:id="rId19"/>
    <p:sldId id="273" r:id="rId20"/>
    <p:sldId id="274" r:id="rId21"/>
    <p:sldId id="282" r:id="rId22"/>
    <p:sldId id="275" r:id="rId23"/>
    <p:sldId id="280" r:id="rId24"/>
    <p:sldId id="276" r:id="rId25"/>
    <p:sldId id="281" r:id="rId26"/>
    <p:sldId id="431" r:id="rId27"/>
    <p:sldId id="278" r:id="rId28"/>
    <p:sldId id="279" r:id="rId29"/>
    <p:sldId id="283" r:id="rId30"/>
    <p:sldId id="286" r:id="rId31"/>
    <p:sldId id="287" r:id="rId32"/>
    <p:sldId id="288" r:id="rId33"/>
    <p:sldId id="289" r:id="rId34"/>
    <p:sldId id="290" r:id="rId35"/>
    <p:sldId id="291" r:id="rId36"/>
    <p:sldId id="303" r:id="rId37"/>
    <p:sldId id="285" r:id="rId38"/>
    <p:sldId id="284" r:id="rId39"/>
    <p:sldId id="264" r:id="rId40"/>
    <p:sldId id="305" r:id="rId41"/>
    <p:sldId id="402" r:id="rId42"/>
    <p:sldId id="403" r:id="rId43"/>
    <p:sldId id="308" r:id="rId44"/>
    <p:sldId id="309" r:id="rId45"/>
    <p:sldId id="310" r:id="rId46"/>
    <p:sldId id="401" r:id="rId47"/>
    <p:sldId id="312" r:id="rId48"/>
    <p:sldId id="400" r:id="rId49"/>
    <p:sldId id="314" r:id="rId50"/>
    <p:sldId id="315" r:id="rId51"/>
    <p:sldId id="316" r:id="rId52"/>
    <p:sldId id="317" r:id="rId53"/>
    <p:sldId id="318" r:id="rId54"/>
    <p:sldId id="319" r:id="rId55"/>
    <p:sldId id="320" r:id="rId56"/>
    <p:sldId id="321" r:id="rId57"/>
    <p:sldId id="422" r:id="rId58"/>
    <p:sldId id="322" r:id="rId59"/>
    <p:sldId id="323" r:id="rId60"/>
    <p:sldId id="324" r:id="rId61"/>
    <p:sldId id="345" r:id="rId62"/>
    <p:sldId id="346" r:id="rId63"/>
    <p:sldId id="347" r:id="rId64"/>
    <p:sldId id="348" r:id="rId65"/>
    <p:sldId id="349" r:id="rId66"/>
    <p:sldId id="350" r:id="rId67"/>
    <p:sldId id="351" r:id="rId68"/>
    <p:sldId id="352" r:id="rId69"/>
    <p:sldId id="353" r:id="rId70"/>
    <p:sldId id="354" r:id="rId71"/>
    <p:sldId id="355" r:id="rId72"/>
    <p:sldId id="356" r:id="rId73"/>
    <p:sldId id="357" r:id="rId74"/>
    <p:sldId id="358" r:id="rId75"/>
    <p:sldId id="359" r:id="rId76"/>
    <p:sldId id="360" r:id="rId77"/>
    <p:sldId id="361" r:id="rId78"/>
    <p:sldId id="362" r:id="rId79"/>
    <p:sldId id="363" r:id="rId80"/>
    <p:sldId id="364" r:id="rId81"/>
    <p:sldId id="365" r:id="rId82"/>
    <p:sldId id="366" r:id="rId83"/>
    <p:sldId id="368" r:id="rId84"/>
    <p:sldId id="369" r:id="rId85"/>
    <p:sldId id="380" r:id="rId86"/>
    <p:sldId id="370" r:id="rId87"/>
    <p:sldId id="371" r:id="rId88"/>
    <p:sldId id="372" r:id="rId89"/>
    <p:sldId id="373" r:id="rId90"/>
    <p:sldId id="374" r:id="rId91"/>
    <p:sldId id="375" r:id="rId92"/>
    <p:sldId id="376" r:id="rId93"/>
    <p:sldId id="377" r:id="rId94"/>
    <p:sldId id="378" r:id="rId95"/>
    <p:sldId id="379" r:id="rId96"/>
    <p:sldId id="383" r:id="rId97"/>
    <p:sldId id="384" r:id="rId98"/>
    <p:sldId id="385" r:id="rId99"/>
    <p:sldId id="386" r:id="rId100"/>
    <p:sldId id="387" r:id="rId101"/>
    <p:sldId id="388" r:id="rId102"/>
    <p:sldId id="389" r:id="rId103"/>
    <p:sldId id="390" r:id="rId104"/>
    <p:sldId id="391" r:id="rId105"/>
    <p:sldId id="392" r:id="rId106"/>
    <p:sldId id="405" r:id="rId107"/>
    <p:sldId id="406" r:id="rId108"/>
    <p:sldId id="407" r:id="rId109"/>
    <p:sldId id="408" r:id="rId110"/>
    <p:sldId id="409" r:id="rId111"/>
    <p:sldId id="410" r:id="rId112"/>
    <p:sldId id="411" r:id="rId113"/>
    <p:sldId id="412" r:id="rId114"/>
    <p:sldId id="413" r:id="rId115"/>
    <p:sldId id="394" r:id="rId116"/>
    <p:sldId id="395" r:id="rId117"/>
    <p:sldId id="396" r:id="rId118"/>
    <p:sldId id="397" r:id="rId119"/>
    <p:sldId id="398" r:id="rId120"/>
    <p:sldId id="399" r:id="rId121"/>
    <p:sldId id="414" r:id="rId122"/>
    <p:sldId id="416" r:id="rId123"/>
    <p:sldId id="417" r:id="rId124"/>
    <p:sldId id="418" r:id="rId125"/>
    <p:sldId id="419" r:id="rId126"/>
    <p:sldId id="420" r:id="rId127"/>
    <p:sldId id="424" r:id="rId128"/>
    <p:sldId id="425" r:id="rId1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Abusoad" initials="WA" lastIdx="1" clrIdx="0">
    <p:extLst>
      <p:ext uri="{19B8F6BF-5375-455C-9EA6-DF929625EA0E}">
        <p15:presenceInfo xmlns:p15="http://schemas.microsoft.com/office/powerpoint/2012/main" userId="a265f5d8051ff42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660"/>
  </p:normalViewPr>
  <p:slideViewPr>
    <p:cSldViewPr snapToGrid="0" showGuides="1">
      <p:cViewPr varScale="1">
        <p:scale>
          <a:sx n="100" d="100"/>
          <a:sy n="100" d="100"/>
        </p:scale>
        <p:origin x="84" y="318"/>
      </p:cViewPr>
      <p:guideLst>
        <p:guide orient="horz" pos="218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notesMaster" Target="notesMasters/notesMaster1.xml"/><Relationship Id="rId13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commentAuthors" Target="commentAuthor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5-18T06:52:44.481" idx="1">
    <p:pos x="767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7DA3575F-5E68-41B4-B08A-BB34E130C038}" type="datetimeFigureOut">
              <a:rPr lang="en-US" smtClean="0"/>
              <a:t>9/3/2019</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D1B0BE47-C497-4C6A-A4BF-6AFA8F1BD40E}" type="slidenum">
              <a:rPr lang="en-US" smtClean="0"/>
              <a:t>‹#›</a:t>
            </a:fld>
            <a:endParaRPr lang="en-US"/>
          </a:p>
        </p:txBody>
      </p:sp>
    </p:spTree>
    <p:extLst>
      <p:ext uri="{BB962C8B-B14F-4D97-AF65-F5344CB8AC3E}">
        <p14:creationId xmlns:p14="http://schemas.microsoft.com/office/powerpoint/2010/main" val="210771725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FD64B65D-8C5C-4919-8932-C1C3CFC4C0D0}" type="datetime1">
              <a:rPr lang="en-US" smtClean="0"/>
              <a:t>9/3/2019</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dirty="0"/>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2774232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9B629F-8F9B-4D49-A011-66CB545F7BA2}"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63215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A7C8913-8561-4673-B4CF-8259BC9D5212}"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279370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BF51268-F488-4663-96B9-A0B887336DC2}"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876759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A4AC1D-DF99-4A07-98D8-FB5C834BE5F6}"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951411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276D0A1-A5CF-4B5C-BA1C-B485B7318C20}" type="datetime1">
              <a:rPr lang="en-US" smtClean="0"/>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656376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12A357E-6E30-4F4A-B819-D0FB63227178}" type="datetime1">
              <a:rPr lang="en-US" smtClean="0"/>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656293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A6FE98-5381-449B-8D6B-C65456960968}"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90601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B6DF86-A90A-47CB-81CE-824E8C01C0A8}"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28457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B3E146-FF5A-4F37-B2D2-406B3A8CBA59}" type="datetime1">
              <a:rPr lang="en-US" smtClean="0"/>
              <a:t>9/3/2019</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073195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59B875-8E2E-4B81-9F76-5A47E8D88F50}" type="datetime1">
              <a:rPr lang="en-US" smtClean="0"/>
              <a:t>9/3/2019</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270844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8A520BF-A804-4FC9-8A24-2961A443536C}"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691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4F90B24-F296-4768-8BAF-BD8E5382B816}" type="datetime1">
              <a:rPr lang="en-US" smtClean="0"/>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548897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487541D-2B89-4E32-B7EF-255BCACB1FE8}" type="datetime1">
              <a:rPr lang="en-US" smtClean="0"/>
              <a:t>9/3/2019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84944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5F3B29-1E52-4280-AD4C-9E8666867095}" type="datetime1">
              <a:rPr lang="en-US" smtClean="0"/>
              <a:t>9/3/2019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637138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4FE8E1-F893-42B9-87F1-CBAE9815BC9E}"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753936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6AB0DA9-367A-4233-A19A-56F097E3A2A3}"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516652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C2A9532A-CE2D-4948-84F5-98180540F8DA}" type="datetime1">
              <a:rPr lang="en-US" smtClean="0"/>
              <a:t>9/3/2019</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dirty="0"/>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45755944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85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9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jpeg"/><Relationship Id="rId1" Type="http://schemas.openxmlformats.org/officeDocument/2006/relationships/slideLayout" Target="../slideLayouts/slideLayout2.xml"/><Relationship Id="rId4" Type="http://schemas.openxmlformats.org/officeDocument/2006/relationships/image" Target="../media/image100.jpg"/></Relationships>
</file>

<file path=ppt/slides/_rels/slide11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103.jpeg"/></Relationships>
</file>

<file path=ppt/slides/_rels/slide11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jpeg"/><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11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jp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jpeg"/><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3" Type="http://schemas.openxmlformats.org/officeDocument/2006/relationships/image" Target="../media/image113.jpg"/><Relationship Id="rId2" Type="http://schemas.openxmlformats.org/officeDocument/2006/relationships/image" Target="../media/image112.jpeg"/><Relationship Id="rId1" Type="http://schemas.openxmlformats.org/officeDocument/2006/relationships/slideLayout" Target="../slideLayouts/slideLayout2.xml"/><Relationship Id="rId4" Type="http://schemas.openxmlformats.org/officeDocument/2006/relationships/image" Target="../media/image114.png"/></Relationships>
</file>

<file path=ppt/slides/_rels/slide123.xml.rels><?xml version="1.0" encoding="UTF-8" standalone="yes"?>
<Relationships xmlns="http://schemas.openxmlformats.org/package/2006/relationships"><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115.jpg"/><Relationship Id="rId1" Type="http://schemas.openxmlformats.org/officeDocument/2006/relationships/slideLayout" Target="../slideLayouts/slideLayout2.xml"/><Relationship Id="rId6" Type="http://schemas.openxmlformats.org/officeDocument/2006/relationships/image" Target="../media/image119.jpeg"/><Relationship Id="rId5" Type="http://schemas.openxmlformats.org/officeDocument/2006/relationships/image" Target="../media/image118.png"/><Relationship Id="rId4" Type="http://schemas.openxmlformats.org/officeDocument/2006/relationships/image" Target="../media/image117.jpeg"/></Relationships>
</file>

<file path=ppt/slides/_rels/slide124.xml.rels><?xml version="1.0" encoding="UTF-8" standalone="yes"?>
<Relationships xmlns="http://schemas.openxmlformats.org/package/2006/relationships"><Relationship Id="rId2" Type="http://schemas.openxmlformats.org/officeDocument/2006/relationships/image" Target="../media/image121.jp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22.jp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23.jp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79.jp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9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9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75000"/>
          </a:schemeClr>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sz="half" idx="14"/>
          </p:nvPr>
        </p:nvSpPr>
        <p:spPr/>
        <p:txBody>
          <a:bodyPr/>
          <a:lstStyle/>
          <a:p>
            <a:endParaRPr lang="en-US"/>
          </a:p>
        </p:txBody>
      </p:sp>
      <p:sp>
        <p:nvSpPr>
          <p:cNvPr id="12" name="Text Placeholder 11"/>
          <p:cNvSpPr>
            <a:spLocks noGrp="1"/>
          </p:cNvSpPr>
          <p:nvPr>
            <p:ph type="body" sz="half" idx="2"/>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799" y="1532745"/>
            <a:ext cx="10466363" cy="5880295"/>
          </a:xfrm>
          <a:prstGeom prst="rect">
            <a:avLst/>
          </a:prstGeom>
          <a:solidFill>
            <a:schemeClr val="bg1"/>
          </a:solidFill>
          <a:effectLst>
            <a:outerShdw blurRad="50800" dist="50800" dir="5400000" sx="81000" sy="81000" algn="ctr" rotWithShape="0">
              <a:srgbClr val="000000">
                <a:alpha val="0"/>
              </a:srgbClr>
            </a:outerShdw>
            <a:softEdge rad="1104900"/>
          </a:effectLst>
        </p:spPr>
      </p:pic>
      <p:sp>
        <p:nvSpPr>
          <p:cNvPr id="6" name="Rectangle 5"/>
          <p:cNvSpPr/>
          <p:nvPr/>
        </p:nvSpPr>
        <p:spPr>
          <a:xfrm>
            <a:off x="2192794" y="1924267"/>
            <a:ext cx="7232073" cy="915635"/>
          </a:xfrm>
          <a:prstGeom prst="rect">
            <a:avLst/>
          </a:prstGeom>
        </p:spPr>
        <p:txBody>
          <a:bodyPr wrap="square">
            <a:spAutoFit/>
          </a:bodyPr>
          <a:lstStyle/>
          <a:p>
            <a:pPr algn="ctr">
              <a:lnSpc>
                <a:spcPct val="107000"/>
              </a:lnSpc>
            </a:pPr>
            <a:r>
              <a:rPr lang="en-US" sz="5000" b="1" dirty="0">
                <a:solidFill>
                  <a:schemeClr val="bg1">
                    <a:lumMod val="75000"/>
                  </a:schemeClr>
                </a:solidFill>
                <a:latin typeface="Colonna MT" panose="04020805060202030203" pitchFamily="82" charset="0"/>
                <a:ea typeface="Times New Roman" panose="02020603050405020304" pitchFamily="18" charset="0"/>
                <a:cs typeface="Arial" panose="020B0604020202020204" pitchFamily="34" charset="0"/>
              </a:rPr>
              <a:t>Automated Student Hostel</a:t>
            </a:r>
            <a:endParaRPr lang="en-US" sz="5000" dirty="0">
              <a:solidFill>
                <a:schemeClr val="bg1">
                  <a:lumMod val="75000"/>
                </a:schemeClr>
              </a:solidFill>
              <a:effectLst/>
              <a:latin typeface="Colonna MT" panose="04020805060202030203" pitchFamily="82" charset="0"/>
              <a:ea typeface="Calibri" panose="020F0502020204030204" pitchFamily="34" charset="0"/>
              <a:cs typeface="Arial" panose="020B0604020202020204" pitchFamily="34" charset="0"/>
            </a:endParaRPr>
          </a:p>
        </p:txBody>
      </p:sp>
      <p:sp>
        <p:nvSpPr>
          <p:cNvPr id="8" name="Rectangle 7"/>
          <p:cNvSpPr/>
          <p:nvPr/>
        </p:nvSpPr>
        <p:spPr>
          <a:xfrm>
            <a:off x="146960" y="1982313"/>
            <a:ext cx="3055784" cy="2626873"/>
          </a:xfrm>
          <a:prstGeom prst="rect">
            <a:avLst/>
          </a:prstGeom>
        </p:spPr>
        <p:txBody>
          <a:bodyPr wrap="square">
            <a:spAutoFit/>
          </a:bodyPr>
          <a:lstStyle/>
          <a:p>
            <a:pPr>
              <a:lnSpc>
                <a:spcPct val="107000"/>
              </a:lnSpc>
              <a:spcAft>
                <a:spcPts val="800"/>
              </a:spcAft>
            </a:pPr>
            <a:r>
              <a:rPr lang="en-US" sz="25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Prepared by</a:t>
            </a:r>
            <a:r>
              <a:rPr lang="en-US" sz="2500" b="1" dirty="0">
                <a:solidFill>
                  <a:schemeClr val="bg1">
                    <a:lumMod val="75000"/>
                  </a:schemeClr>
                </a:solidFill>
                <a:latin typeface="Lucida Handwriting" panose="03010101010101010101" pitchFamily="66" charset="0"/>
                <a:ea typeface="Times New Roman" panose="02020603050405020304" pitchFamily="18" charset="0"/>
                <a:cs typeface="Times New Roman" panose="02020603050405020304" pitchFamily="18" charset="0"/>
              </a:rPr>
              <a:t>:</a:t>
            </a:r>
            <a:endParaRPr lang="en-US" sz="2500" b="1" dirty="0">
              <a:solidFill>
                <a:schemeClr val="bg1">
                  <a:lumMod val="75000"/>
                </a:schemeClr>
              </a:solidFill>
              <a:latin typeface="Lucida Handwriting" panose="03010101010101010101" pitchFamily="66" charset="0"/>
              <a:ea typeface="Calibri" panose="020F0502020204030204" pitchFamily="34" charset="0"/>
              <a:cs typeface="Times New Roman" panose="02020603050405020304" pitchFamily="18" charset="0"/>
            </a:endParaRPr>
          </a:p>
          <a:p>
            <a:pPr>
              <a:lnSpc>
                <a:spcPct val="107000"/>
              </a:lnSpc>
              <a:spcAft>
                <a:spcPts val="800"/>
              </a:spcAft>
            </a:pPr>
            <a:r>
              <a:rPr lang="en-US" sz="26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Ghroob </a:t>
            </a:r>
            <a:r>
              <a:rPr lang="en-US" sz="2600" b="1" dirty="0" err="1">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Suwan</a:t>
            </a:r>
            <a:endParaRPr lang="en-US" sz="26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endParaRPr>
          </a:p>
          <a:p>
            <a:pPr>
              <a:lnSpc>
                <a:spcPct val="107000"/>
              </a:lnSpc>
              <a:spcAft>
                <a:spcPts val="800"/>
              </a:spcAft>
            </a:pPr>
            <a:r>
              <a:rPr lang="en-US" sz="2600" b="1" dirty="0">
                <a:solidFill>
                  <a:schemeClr val="bg1">
                    <a:lumMod val="75000"/>
                  </a:schemeClr>
                </a:solidFill>
                <a:latin typeface="Colonna MT" panose="04020805060202030203" pitchFamily="82" charset="0"/>
                <a:ea typeface="Calibri" panose="020F0502020204030204" pitchFamily="34" charset="0"/>
                <a:cs typeface="Times New Roman" panose="02020603050405020304" pitchFamily="18" charset="0"/>
              </a:rPr>
              <a:t>Mayas </a:t>
            </a:r>
            <a:r>
              <a:rPr lang="en-US" sz="2600" b="1" dirty="0" err="1">
                <a:solidFill>
                  <a:schemeClr val="bg1">
                    <a:lumMod val="75000"/>
                  </a:schemeClr>
                </a:solidFill>
                <a:latin typeface="Colonna MT" panose="04020805060202030203" pitchFamily="82" charset="0"/>
                <a:ea typeface="Calibri" panose="020F0502020204030204" pitchFamily="34" charset="0"/>
                <a:cs typeface="Times New Roman" panose="02020603050405020304" pitchFamily="18" charset="0"/>
              </a:rPr>
              <a:t>Dawod</a:t>
            </a:r>
            <a:endParaRPr lang="en-US" sz="2600" b="1" dirty="0">
              <a:solidFill>
                <a:schemeClr val="bg1">
                  <a:lumMod val="75000"/>
                </a:schemeClr>
              </a:solidFill>
              <a:latin typeface="Colonna MT" panose="04020805060202030203" pitchFamily="82" charset="0"/>
              <a:ea typeface="Calibri" panose="020F0502020204030204" pitchFamily="34" charset="0"/>
              <a:cs typeface="Times New Roman" panose="02020603050405020304" pitchFamily="18" charset="0"/>
            </a:endParaRPr>
          </a:p>
          <a:p>
            <a:pPr>
              <a:lnSpc>
                <a:spcPct val="107000"/>
              </a:lnSpc>
              <a:spcAft>
                <a:spcPts val="800"/>
              </a:spcAft>
            </a:pPr>
            <a:r>
              <a:rPr lang="en-US" sz="26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Rusul Maqboul</a:t>
            </a:r>
            <a:endParaRPr lang="en-US" sz="2600" b="1" dirty="0">
              <a:solidFill>
                <a:schemeClr val="bg1">
                  <a:lumMod val="75000"/>
                </a:schemeClr>
              </a:solidFill>
              <a:latin typeface="Colonna MT" panose="04020805060202030203" pitchFamily="82" charset="0"/>
              <a:ea typeface="Calibri" panose="020F0502020204030204" pitchFamily="34" charset="0"/>
              <a:cs typeface="Times New Roman" panose="02020603050405020304" pitchFamily="18" charset="0"/>
            </a:endParaRPr>
          </a:p>
          <a:p>
            <a:pPr>
              <a:lnSpc>
                <a:spcPct val="107000"/>
              </a:lnSpc>
              <a:spcAft>
                <a:spcPts val="800"/>
              </a:spcAft>
            </a:pPr>
            <a:r>
              <a:rPr lang="en-US" sz="2600" b="1" dirty="0" err="1">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Walaa</a:t>
            </a:r>
            <a:r>
              <a:rPr lang="en-US" sz="26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 AbuSoad</a:t>
            </a:r>
            <a:endParaRPr lang="en-US" sz="2600" b="1" dirty="0">
              <a:solidFill>
                <a:schemeClr val="bg1">
                  <a:lumMod val="75000"/>
                </a:schemeClr>
              </a:solidFill>
              <a:effectLst/>
              <a:latin typeface="Colonna MT" panose="04020805060202030203" pitchFamily="82" charset="0"/>
              <a:ea typeface="Calibri" panose="020F0502020204030204" pitchFamily="34" charset="0"/>
              <a:cs typeface="Times New Roman" panose="02020603050405020304" pitchFamily="18" charset="0"/>
            </a:endParaRPr>
          </a:p>
        </p:txBody>
      </p:sp>
      <p:sp>
        <p:nvSpPr>
          <p:cNvPr id="9" name="Rectangle 8"/>
          <p:cNvSpPr/>
          <p:nvPr/>
        </p:nvSpPr>
        <p:spPr>
          <a:xfrm>
            <a:off x="2299855" y="115472"/>
            <a:ext cx="7786253" cy="1717393"/>
          </a:xfrm>
          <a:prstGeom prst="rect">
            <a:avLst/>
          </a:prstGeom>
        </p:spPr>
        <p:txBody>
          <a:bodyPr wrap="square">
            <a:spAutoFit/>
          </a:bodyPr>
          <a:lstStyle/>
          <a:p>
            <a:pPr algn="ctr">
              <a:lnSpc>
                <a:spcPct val="107000"/>
              </a:lnSpc>
              <a:spcAft>
                <a:spcPts val="800"/>
              </a:spcAft>
            </a:pPr>
            <a:r>
              <a:rPr lang="en-US"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An-</a:t>
            </a:r>
            <a:r>
              <a:rPr lang="en-US" sz="2000" b="1" dirty="0" err="1">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Najah</a:t>
            </a:r>
            <a:r>
              <a:rPr lang="en-US"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 National University</a:t>
            </a:r>
          </a:p>
          <a:p>
            <a:pPr algn="ctr">
              <a:lnSpc>
                <a:spcPct val="107000"/>
              </a:lnSpc>
              <a:spcAft>
                <a:spcPts val="800"/>
              </a:spcAft>
            </a:pPr>
            <a:r>
              <a:rPr lang="en-US"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Faculty of Engineering &amp; Information Technology</a:t>
            </a:r>
          </a:p>
          <a:p>
            <a:pPr algn="ctr">
              <a:lnSpc>
                <a:spcPct val="107000"/>
              </a:lnSpc>
              <a:spcAft>
                <a:spcPts val="800"/>
              </a:spcAft>
            </a:pPr>
            <a:r>
              <a:rPr lang="en-US"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Building Engineering Department</a:t>
            </a:r>
          </a:p>
          <a:p>
            <a:pPr algn="ctr">
              <a:lnSpc>
                <a:spcPct val="107000"/>
              </a:lnSpc>
            </a:pPr>
            <a:r>
              <a:rPr lang="en-US"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Graduation Project </a:t>
            </a:r>
            <a:r>
              <a:rPr lang="en-GB"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2</a:t>
            </a:r>
            <a:endParaRPr lang="en-US" sz="20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endParaRPr>
          </a:p>
        </p:txBody>
      </p:sp>
      <p:sp>
        <p:nvSpPr>
          <p:cNvPr id="10" name="Rectangle 9"/>
          <p:cNvSpPr/>
          <p:nvPr/>
        </p:nvSpPr>
        <p:spPr>
          <a:xfrm>
            <a:off x="7780551" y="1982313"/>
            <a:ext cx="4411449" cy="1051185"/>
          </a:xfrm>
          <a:prstGeom prst="rect">
            <a:avLst/>
          </a:prstGeom>
        </p:spPr>
        <p:txBody>
          <a:bodyPr wrap="square">
            <a:spAutoFit/>
          </a:bodyPr>
          <a:lstStyle/>
          <a:p>
            <a:pPr algn="r">
              <a:lnSpc>
                <a:spcPct val="107000"/>
              </a:lnSpc>
              <a:spcAft>
                <a:spcPts val="800"/>
              </a:spcAft>
            </a:pPr>
            <a:r>
              <a:rPr lang="en-US" sz="26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Supervised by:</a:t>
            </a:r>
          </a:p>
          <a:p>
            <a:pPr algn="r">
              <a:lnSpc>
                <a:spcPct val="107000"/>
              </a:lnSpc>
              <a:spcAft>
                <a:spcPts val="800"/>
              </a:spcAft>
            </a:pPr>
            <a:r>
              <a:rPr lang="en-US" sz="2600" b="1" dirty="0">
                <a:solidFill>
                  <a:schemeClr val="bg1">
                    <a:lumMod val="75000"/>
                  </a:schemeClr>
                </a:solidFill>
                <a:latin typeface="Colonna MT" panose="04020805060202030203" pitchFamily="82" charset="0"/>
                <a:ea typeface="Times New Roman" panose="02020603050405020304" pitchFamily="18" charset="0"/>
                <a:cs typeface="Times New Roman" panose="02020603050405020304" pitchFamily="18" charset="0"/>
              </a:rPr>
              <a:t>Dr. Mutassem Baba</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1</a:t>
            </a:fld>
            <a:endParaRPr lang="en-US" dirty="0"/>
          </a:p>
        </p:txBody>
      </p:sp>
    </p:spTree>
    <p:extLst>
      <p:ext uri="{BB962C8B-B14F-4D97-AF65-F5344CB8AC3E}">
        <p14:creationId xmlns:p14="http://schemas.microsoft.com/office/powerpoint/2010/main" val="1980034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ARCHITECTURAL Design CHAPTER</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71206766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anose="05000000000000000000" pitchFamily="2" charset="2"/>
              <a:buChar char="Ø"/>
            </a:pPr>
            <a:r>
              <a:rPr lang="en-US" dirty="0"/>
              <a:t>Using Design Builder Software:</a:t>
            </a:r>
          </a:p>
          <a:p>
            <a:endParaRPr lang="en-US" dirty="0"/>
          </a:p>
          <a:p>
            <a:r>
              <a:rPr lang="en-US" dirty="0"/>
              <a:t>Inputs:         Internal Temperature in the summer = 22 °C</a:t>
            </a:r>
          </a:p>
          <a:p>
            <a:pPr marL="0" indent="0">
              <a:buNone/>
            </a:pPr>
            <a:r>
              <a:rPr lang="en-US" dirty="0"/>
              <a:t>                        Internal Temperature in the summer = 24 °C </a:t>
            </a:r>
          </a:p>
          <a:p>
            <a:pPr marL="0" indent="0">
              <a:buNone/>
            </a:pPr>
            <a:r>
              <a:rPr lang="en-US" dirty="0"/>
              <a:t>                        Relative Humidity = 50%</a:t>
            </a:r>
          </a:p>
          <a:p>
            <a:pPr marL="0" indent="0">
              <a:buNone/>
            </a:pPr>
            <a:endParaRPr lang="en-US" dirty="0"/>
          </a:p>
          <a:p>
            <a:r>
              <a:rPr lang="en-US" dirty="0"/>
              <a:t>Outputs:     Heating load capacity =109.8KW</a:t>
            </a:r>
          </a:p>
          <a:p>
            <a:pPr marL="0" indent="0">
              <a:buNone/>
            </a:pPr>
            <a:r>
              <a:rPr lang="en-US" dirty="0"/>
              <a:t>                       Cooling load capacity=254.83KW</a:t>
            </a:r>
          </a:p>
          <a:p>
            <a:pPr marL="0" indent="0">
              <a:buNone/>
            </a:pPr>
            <a:endParaRPr lang="en-US" dirty="0"/>
          </a:p>
        </p:txBody>
      </p:sp>
      <p:sp>
        <p:nvSpPr>
          <p:cNvPr id="4"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100</a:t>
            </a:fld>
            <a:endParaRPr lang="en-US" dirty="0"/>
          </a:p>
        </p:txBody>
      </p:sp>
    </p:spTree>
    <p:extLst>
      <p:ext uri="{BB962C8B-B14F-4D97-AF65-F5344CB8AC3E}">
        <p14:creationId xmlns:p14="http://schemas.microsoft.com/office/powerpoint/2010/main" val="415026096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86979419"/>
              </p:ext>
            </p:extLst>
          </p:nvPr>
        </p:nvGraphicFramePr>
        <p:xfrm>
          <a:off x="5031528" y="1846804"/>
          <a:ext cx="5303498" cy="4887488"/>
        </p:xfrm>
        <a:graphic>
          <a:graphicData uri="http://schemas.openxmlformats.org/drawingml/2006/table">
            <a:tbl>
              <a:tblPr firstRow="1" firstCol="1" bandRow="1">
                <a:tableStyleId>{5C22544A-7EE6-4342-B048-85BDC9FD1C3A}</a:tableStyleId>
              </a:tblPr>
              <a:tblGrid>
                <a:gridCol w="1561371">
                  <a:extLst>
                    <a:ext uri="{9D8B030D-6E8A-4147-A177-3AD203B41FA5}">
                      <a16:colId xmlns:a16="http://schemas.microsoft.com/office/drawing/2014/main" val="243001638"/>
                    </a:ext>
                  </a:extLst>
                </a:gridCol>
                <a:gridCol w="1483947">
                  <a:extLst>
                    <a:ext uri="{9D8B030D-6E8A-4147-A177-3AD203B41FA5}">
                      <a16:colId xmlns:a16="http://schemas.microsoft.com/office/drawing/2014/main" val="3948807399"/>
                    </a:ext>
                  </a:extLst>
                </a:gridCol>
                <a:gridCol w="1225869">
                  <a:extLst>
                    <a:ext uri="{9D8B030D-6E8A-4147-A177-3AD203B41FA5}">
                      <a16:colId xmlns:a16="http://schemas.microsoft.com/office/drawing/2014/main" val="1114675003"/>
                    </a:ext>
                  </a:extLst>
                </a:gridCol>
                <a:gridCol w="1032311">
                  <a:extLst>
                    <a:ext uri="{9D8B030D-6E8A-4147-A177-3AD203B41FA5}">
                      <a16:colId xmlns:a16="http://schemas.microsoft.com/office/drawing/2014/main" val="1014605451"/>
                    </a:ext>
                  </a:extLst>
                </a:gridCol>
              </a:tblGrid>
              <a:tr h="305468">
                <a:tc>
                  <a:txBody>
                    <a:bodyPr/>
                    <a:lstStyle/>
                    <a:p>
                      <a:pPr marL="0" marR="0" algn="just">
                        <a:lnSpc>
                          <a:spcPct val="150000"/>
                        </a:lnSpc>
                        <a:spcBef>
                          <a:spcPts val="0"/>
                        </a:spcBef>
                        <a:spcAft>
                          <a:spcPts val="0"/>
                        </a:spcAft>
                      </a:pPr>
                      <a:r>
                        <a:rPr lang="en-US" sz="1200">
                          <a:effectLst/>
                        </a:rPr>
                        <a:t>Room description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dirty="0">
                          <a:effectLst/>
                        </a:rPr>
                        <a:t>Cooling load (TR)</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Q (KW)</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spcBef>
                          <a:spcPts val="0"/>
                        </a:spcBef>
                        <a:spcAft>
                          <a:spcPts val="0"/>
                        </a:spcAft>
                      </a:pPr>
                      <a:r>
                        <a:rPr lang="en-US" sz="1200">
                          <a:effectLst/>
                        </a:rPr>
                        <a:t>ύ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50084357"/>
                  </a:ext>
                </a:extLst>
              </a:tr>
              <a:tr h="305468">
                <a:tc>
                  <a:txBody>
                    <a:bodyPr/>
                    <a:lstStyle/>
                    <a:p>
                      <a:pPr marL="0" marR="0" algn="just">
                        <a:lnSpc>
                          <a:spcPct val="150000"/>
                        </a:lnSpc>
                        <a:spcBef>
                          <a:spcPts val="0"/>
                        </a:spcBef>
                        <a:spcAft>
                          <a:spcPts val="0"/>
                        </a:spcAft>
                      </a:pPr>
                      <a:r>
                        <a:rPr lang="en-US" sz="1200">
                          <a:effectLst/>
                        </a:rPr>
                        <a:t>Dining Area</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dirty="0">
                          <a:effectLst/>
                        </a:rPr>
                        <a:t>22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rtl="0">
                        <a:lnSpc>
                          <a:spcPct val="150000"/>
                        </a:lnSpc>
                        <a:spcBef>
                          <a:spcPts val="0"/>
                        </a:spcBef>
                        <a:spcAft>
                          <a:spcPts val="0"/>
                        </a:spcAft>
                      </a:pPr>
                      <a:r>
                        <a:rPr lang="en-US" sz="1200">
                          <a:effectLst/>
                        </a:rPr>
                        <a:t>6.2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0.41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1705020611"/>
                  </a:ext>
                </a:extLst>
              </a:tr>
              <a:tr h="305468">
                <a:tc>
                  <a:txBody>
                    <a:bodyPr/>
                    <a:lstStyle/>
                    <a:p>
                      <a:pPr marL="0" marR="0" algn="just">
                        <a:lnSpc>
                          <a:spcPct val="150000"/>
                        </a:lnSpc>
                        <a:spcBef>
                          <a:spcPts val="0"/>
                        </a:spcBef>
                        <a:spcAft>
                          <a:spcPts val="0"/>
                        </a:spcAft>
                      </a:pPr>
                      <a:r>
                        <a:rPr lang="en-US" sz="1200">
                          <a:effectLst/>
                        </a:rPr>
                        <a:t>GYM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0.075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1629809617"/>
                  </a:ext>
                </a:extLst>
              </a:tr>
              <a:tr h="305468">
                <a:tc>
                  <a:txBody>
                    <a:bodyPr/>
                    <a:lstStyle/>
                    <a:p>
                      <a:pPr marL="0" marR="0" algn="just">
                        <a:lnSpc>
                          <a:spcPct val="150000"/>
                        </a:lnSpc>
                        <a:spcBef>
                          <a:spcPts val="0"/>
                        </a:spcBef>
                        <a:spcAft>
                          <a:spcPts val="0"/>
                        </a:spcAft>
                      </a:pPr>
                      <a:r>
                        <a:rPr lang="en-US" sz="1200">
                          <a:effectLst/>
                        </a:rPr>
                        <a:t>Kitchen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0.43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1187980709"/>
                  </a:ext>
                </a:extLst>
              </a:tr>
              <a:tr h="305468">
                <a:tc>
                  <a:txBody>
                    <a:bodyPr/>
                    <a:lstStyle/>
                    <a:p>
                      <a:pPr marL="0" marR="0" algn="just">
                        <a:lnSpc>
                          <a:spcPct val="150000"/>
                        </a:lnSpc>
                        <a:spcBef>
                          <a:spcPts val="0"/>
                        </a:spcBef>
                        <a:spcAft>
                          <a:spcPts val="0"/>
                        </a:spcAft>
                      </a:pPr>
                      <a:r>
                        <a:rPr lang="en-US" sz="1200">
                          <a:effectLst/>
                        </a:rPr>
                        <a:t>Waiting Area</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dirty="0">
                          <a:effectLst/>
                        </a:rPr>
                        <a:t>0.85</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0.056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3849744471"/>
                  </a:ext>
                </a:extLst>
              </a:tr>
              <a:tr h="305468">
                <a:tc>
                  <a:txBody>
                    <a:bodyPr/>
                    <a:lstStyle/>
                    <a:p>
                      <a:pPr marL="0" marR="0" algn="just">
                        <a:lnSpc>
                          <a:spcPct val="150000"/>
                        </a:lnSpc>
                        <a:spcBef>
                          <a:spcPts val="0"/>
                        </a:spcBef>
                        <a:spcAft>
                          <a:spcPts val="0"/>
                        </a:spcAft>
                      </a:pPr>
                      <a:r>
                        <a:rPr lang="en-US" sz="1200">
                          <a:effectLst/>
                        </a:rPr>
                        <a:t>Office 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2989799773"/>
                  </a:ext>
                </a:extLst>
              </a:tr>
              <a:tr h="305468">
                <a:tc>
                  <a:txBody>
                    <a:bodyPr/>
                    <a:lstStyle/>
                    <a:p>
                      <a:pPr marL="0" marR="0" algn="just">
                        <a:lnSpc>
                          <a:spcPct val="150000"/>
                        </a:lnSpc>
                        <a:spcBef>
                          <a:spcPts val="0"/>
                        </a:spcBef>
                        <a:spcAft>
                          <a:spcPts val="0"/>
                        </a:spcAft>
                      </a:pPr>
                      <a:r>
                        <a:rPr lang="en-US" sz="1200">
                          <a:effectLst/>
                        </a:rPr>
                        <a:t>Office 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0.57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0.038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189209738"/>
                  </a:ext>
                </a:extLst>
              </a:tr>
              <a:tr h="305468">
                <a:tc>
                  <a:txBody>
                    <a:bodyPr/>
                    <a:lstStyle/>
                    <a:p>
                      <a:pPr marL="0" marR="0" algn="just">
                        <a:lnSpc>
                          <a:spcPct val="150000"/>
                        </a:lnSpc>
                        <a:spcBef>
                          <a:spcPts val="0"/>
                        </a:spcBef>
                        <a:spcAft>
                          <a:spcPts val="0"/>
                        </a:spcAft>
                      </a:pPr>
                      <a:r>
                        <a:rPr lang="en-US" sz="1200">
                          <a:effectLst/>
                        </a:rPr>
                        <a:t>Office 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45854186"/>
                  </a:ext>
                </a:extLst>
              </a:tr>
              <a:tr h="305468">
                <a:tc>
                  <a:txBody>
                    <a:bodyPr/>
                    <a:lstStyle/>
                    <a:p>
                      <a:pPr marL="0" marR="0" algn="just">
                        <a:lnSpc>
                          <a:spcPct val="150000"/>
                        </a:lnSpc>
                        <a:spcBef>
                          <a:spcPts val="0"/>
                        </a:spcBef>
                        <a:spcAft>
                          <a:spcPts val="0"/>
                        </a:spcAft>
                      </a:pPr>
                      <a:r>
                        <a:rPr lang="en-US" sz="1200">
                          <a:effectLst/>
                        </a:rPr>
                        <a:t>Office 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1009205057"/>
                  </a:ext>
                </a:extLst>
              </a:tr>
              <a:tr h="305468">
                <a:tc>
                  <a:txBody>
                    <a:bodyPr/>
                    <a:lstStyle/>
                    <a:p>
                      <a:pPr marL="0" marR="0" algn="just">
                        <a:lnSpc>
                          <a:spcPct val="150000"/>
                        </a:lnSpc>
                        <a:spcBef>
                          <a:spcPts val="0"/>
                        </a:spcBef>
                        <a:spcAft>
                          <a:spcPts val="0"/>
                        </a:spcAft>
                      </a:pPr>
                      <a:r>
                        <a:rPr lang="en-US" sz="1200">
                          <a:effectLst/>
                        </a:rPr>
                        <a:t>Entrance area</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4.5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1.27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0.084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3524654926"/>
                  </a:ext>
                </a:extLst>
              </a:tr>
              <a:tr h="305468">
                <a:tc>
                  <a:txBody>
                    <a:bodyPr/>
                    <a:lstStyle/>
                    <a:p>
                      <a:pPr marL="0" marR="0" algn="just">
                        <a:lnSpc>
                          <a:spcPct val="150000"/>
                        </a:lnSpc>
                        <a:spcBef>
                          <a:spcPts val="0"/>
                        </a:spcBef>
                        <a:spcAft>
                          <a:spcPts val="0"/>
                        </a:spcAft>
                      </a:pPr>
                      <a:r>
                        <a:rPr lang="en-US" sz="1200">
                          <a:effectLst/>
                        </a:rPr>
                        <a:t>Study room 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3640009873"/>
                  </a:ext>
                </a:extLst>
              </a:tr>
              <a:tr h="305468">
                <a:tc>
                  <a:txBody>
                    <a:bodyPr/>
                    <a:lstStyle/>
                    <a:p>
                      <a:pPr marL="0" marR="0" algn="just">
                        <a:lnSpc>
                          <a:spcPct val="150000"/>
                        </a:lnSpc>
                        <a:spcBef>
                          <a:spcPts val="0"/>
                        </a:spcBef>
                        <a:spcAft>
                          <a:spcPts val="0"/>
                        </a:spcAft>
                      </a:pPr>
                      <a:r>
                        <a:rPr lang="en-US" sz="1200">
                          <a:effectLst/>
                        </a:rPr>
                        <a:t>Study room 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2115082806"/>
                  </a:ext>
                </a:extLst>
              </a:tr>
              <a:tr h="305468">
                <a:tc>
                  <a:txBody>
                    <a:bodyPr/>
                    <a:lstStyle/>
                    <a:p>
                      <a:pPr marL="0" marR="0" algn="just">
                        <a:lnSpc>
                          <a:spcPct val="150000"/>
                        </a:lnSpc>
                        <a:spcBef>
                          <a:spcPts val="0"/>
                        </a:spcBef>
                        <a:spcAft>
                          <a:spcPts val="0"/>
                        </a:spcAft>
                      </a:pPr>
                      <a:r>
                        <a:rPr lang="en-US" sz="1200">
                          <a:effectLst/>
                        </a:rPr>
                        <a:t>Study room 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2425445391"/>
                  </a:ext>
                </a:extLst>
              </a:tr>
              <a:tr h="305468">
                <a:tc>
                  <a:txBody>
                    <a:bodyPr/>
                    <a:lstStyle/>
                    <a:p>
                      <a:pPr marL="0" marR="0" algn="just">
                        <a:lnSpc>
                          <a:spcPct val="150000"/>
                        </a:lnSpc>
                        <a:spcBef>
                          <a:spcPts val="0"/>
                        </a:spcBef>
                        <a:spcAft>
                          <a:spcPts val="0"/>
                        </a:spcAft>
                      </a:pPr>
                      <a:r>
                        <a:rPr lang="en-US" sz="1200">
                          <a:effectLst/>
                        </a:rPr>
                        <a:t>Study room 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0.57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0.038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1672585719"/>
                  </a:ext>
                </a:extLst>
              </a:tr>
              <a:tr h="305468">
                <a:tc>
                  <a:txBody>
                    <a:bodyPr/>
                    <a:lstStyle/>
                    <a:p>
                      <a:pPr marL="0" marR="0" algn="just">
                        <a:lnSpc>
                          <a:spcPct val="150000"/>
                        </a:lnSpc>
                        <a:spcBef>
                          <a:spcPts val="0"/>
                        </a:spcBef>
                        <a:spcAft>
                          <a:spcPts val="0"/>
                        </a:spcAft>
                      </a:pPr>
                      <a:r>
                        <a:rPr lang="en-US" sz="1200">
                          <a:effectLst/>
                        </a:rPr>
                        <a:t>Study room 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0.28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0.018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2916357807"/>
                  </a:ext>
                </a:extLst>
              </a:tr>
              <a:tr h="305468">
                <a:tc>
                  <a:txBody>
                    <a:bodyPr/>
                    <a:lstStyle/>
                    <a:p>
                      <a:pPr marL="0" marR="0" algn="just">
                        <a:lnSpc>
                          <a:spcPct val="150000"/>
                        </a:lnSpc>
                        <a:spcBef>
                          <a:spcPts val="0"/>
                        </a:spcBef>
                        <a:spcAft>
                          <a:spcPts val="0"/>
                        </a:spcAft>
                      </a:pPr>
                      <a:r>
                        <a:rPr lang="en-US" sz="1200">
                          <a:effectLst/>
                        </a:rPr>
                        <a:t>Total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46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a:effectLst/>
                        </a:rPr>
                        <a:t>12.9</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tc>
                  <a:txBody>
                    <a:bodyPr/>
                    <a:lstStyle/>
                    <a:p>
                      <a:pPr marL="0" marR="0" algn="just">
                        <a:lnSpc>
                          <a:spcPct val="150000"/>
                        </a:lnSpc>
                        <a:spcBef>
                          <a:spcPts val="0"/>
                        </a:spcBef>
                        <a:spcAft>
                          <a:spcPts val="0"/>
                        </a:spcAft>
                      </a:pPr>
                      <a:r>
                        <a:rPr lang="en-US" sz="1200" dirty="0">
                          <a:effectLst/>
                        </a:rPr>
                        <a:t>0.86</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7990" marR="67990" marT="0" marB="0"/>
                </a:tc>
                <a:extLst>
                  <a:ext uri="{0D108BD9-81ED-4DB2-BD59-A6C34878D82A}">
                    <a16:rowId xmlns:a16="http://schemas.microsoft.com/office/drawing/2014/main" val="2109877506"/>
                  </a:ext>
                </a:extLst>
              </a:tr>
            </a:tbl>
          </a:graphicData>
        </a:graphic>
      </p:graphicFrame>
      <p:sp>
        <p:nvSpPr>
          <p:cNvPr id="6" name="Rectangle 5"/>
          <p:cNvSpPr/>
          <p:nvPr/>
        </p:nvSpPr>
        <p:spPr>
          <a:xfrm>
            <a:off x="555277" y="3209453"/>
            <a:ext cx="2161169" cy="369332"/>
          </a:xfrm>
          <a:prstGeom prst="rect">
            <a:avLst/>
          </a:prstGeom>
        </p:spPr>
        <p:txBody>
          <a:bodyPr wrap="none">
            <a:spAutoFit/>
          </a:bodyPr>
          <a:lstStyle/>
          <a:p>
            <a:r>
              <a:rPr lang="en-US" dirty="0"/>
              <a:t>Q= ύ*ρ*</a:t>
            </a:r>
            <a:r>
              <a:rPr lang="en-US" dirty="0" err="1"/>
              <a:t>Cp</a:t>
            </a:r>
            <a:r>
              <a:rPr lang="en-US" dirty="0"/>
              <a:t>*(</a:t>
            </a:r>
            <a:r>
              <a:rPr lang="en-US" dirty="0" err="1"/>
              <a:t>Ti-Ts</a:t>
            </a:r>
            <a:r>
              <a:rPr lang="en-US" dirty="0"/>
              <a:t>) </a:t>
            </a:r>
          </a:p>
        </p:txBody>
      </p:sp>
      <p:sp>
        <p:nvSpPr>
          <p:cNvPr id="5"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101</a:t>
            </a:fld>
            <a:endParaRPr lang="en-US" dirty="0"/>
          </a:p>
        </p:txBody>
      </p:sp>
    </p:spTree>
    <p:extLst>
      <p:ext uri="{BB962C8B-B14F-4D97-AF65-F5344CB8AC3E}">
        <p14:creationId xmlns:p14="http://schemas.microsoft.com/office/powerpoint/2010/main" val="174719171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285758858"/>
              </p:ext>
            </p:extLst>
          </p:nvPr>
        </p:nvGraphicFramePr>
        <p:xfrm>
          <a:off x="1227010" y="3191397"/>
          <a:ext cx="9275526" cy="2743200"/>
        </p:xfrm>
        <a:graphic>
          <a:graphicData uri="http://schemas.openxmlformats.org/drawingml/2006/table">
            <a:tbl>
              <a:tblPr firstRow="1" firstCol="1" bandRow="1">
                <a:tableStyleId>{5C22544A-7EE6-4342-B048-85BDC9FD1C3A}</a:tableStyleId>
              </a:tblPr>
              <a:tblGrid>
                <a:gridCol w="3575184">
                  <a:extLst>
                    <a:ext uri="{9D8B030D-6E8A-4147-A177-3AD203B41FA5}">
                      <a16:colId xmlns:a16="http://schemas.microsoft.com/office/drawing/2014/main" val="227755617"/>
                    </a:ext>
                  </a:extLst>
                </a:gridCol>
                <a:gridCol w="2370218">
                  <a:extLst>
                    <a:ext uri="{9D8B030D-6E8A-4147-A177-3AD203B41FA5}">
                      <a16:colId xmlns:a16="http://schemas.microsoft.com/office/drawing/2014/main" val="4180173741"/>
                    </a:ext>
                  </a:extLst>
                </a:gridCol>
                <a:gridCol w="1470369">
                  <a:extLst>
                    <a:ext uri="{9D8B030D-6E8A-4147-A177-3AD203B41FA5}">
                      <a16:colId xmlns:a16="http://schemas.microsoft.com/office/drawing/2014/main" val="219738166"/>
                    </a:ext>
                  </a:extLst>
                </a:gridCol>
                <a:gridCol w="1859755">
                  <a:extLst>
                    <a:ext uri="{9D8B030D-6E8A-4147-A177-3AD203B41FA5}">
                      <a16:colId xmlns:a16="http://schemas.microsoft.com/office/drawing/2014/main" val="1521657876"/>
                    </a:ext>
                  </a:extLst>
                </a:gridCol>
              </a:tblGrid>
              <a:tr h="251707">
                <a:tc>
                  <a:txBody>
                    <a:bodyPr/>
                    <a:lstStyle/>
                    <a:p>
                      <a:pPr marL="0" marR="0" algn="just">
                        <a:lnSpc>
                          <a:spcPct val="150000"/>
                        </a:lnSpc>
                        <a:spcBef>
                          <a:spcPts val="0"/>
                        </a:spcBef>
                        <a:spcAft>
                          <a:spcPts val="0"/>
                        </a:spcAft>
                      </a:pPr>
                      <a:r>
                        <a:rPr lang="en-US" sz="1200" dirty="0">
                          <a:effectLst/>
                        </a:rPr>
                        <a:t>Room description</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Cooling load (TR)</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Q (KW)</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spcBef>
                          <a:spcPts val="0"/>
                        </a:spcBef>
                        <a:spcAft>
                          <a:spcPts val="0"/>
                        </a:spcAft>
                      </a:pPr>
                      <a:r>
                        <a:rPr lang="en-US" sz="1200">
                          <a:effectLst/>
                        </a:rPr>
                        <a:t>ύ </a:t>
                      </a:r>
                      <a:endParaRPr lang="en-US" sz="12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26106058"/>
                  </a:ext>
                </a:extLst>
              </a:tr>
              <a:tr h="503414">
                <a:tc>
                  <a:txBody>
                    <a:bodyPr/>
                    <a:lstStyle/>
                    <a:p>
                      <a:pPr marL="0" marR="0" algn="just">
                        <a:lnSpc>
                          <a:spcPct val="150000"/>
                        </a:lnSpc>
                        <a:spcBef>
                          <a:spcPts val="0"/>
                        </a:spcBef>
                        <a:spcAft>
                          <a:spcPts val="0"/>
                        </a:spcAft>
                      </a:pPr>
                      <a:r>
                        <a:rPr lang="en-US" sz="1200" dirty="0">
                          <a:effectLst/>
                        </a:rPr>
                        <a:t>All Bed room have two person  </a:t>
                      </a:r>
                      <a:endParaRPr lang="en-US" sz="1100" dirty="0">
                        <a:effectLst/>
                      </a:endParaRPr>
                    </a:p>
                    <a:p>
                      <a:pPr marL="0" marR="0" algn="just">
                        <a:lnSpc>
                          <a:spcPct val="150000"/>
                        </a:lnSpc>
                        <a:spcBef>
                          <a:spcPts val="0"/>
                        </a:spcBef>
                        <a:spcAft>
                          <a:spcPts val="0"/>
                        </a:spcAft>
                      </a:pPr>
                      <a:r>
                        <a:rPr lang="en-US" sz="1200" dirty="0">
                          <a:effectLst/>
                        </a:rPr>
                        <a:t>Hint: number of room = 12</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a:t>
                      </a:r>
                      <a:endParaRPr lang="en-US" sz="1100">
                        <a:effectLst/>
                      </a:endParaRPr>
                    </a:p>
                    <a:p>
                      <a:pPr marL="0" marR="0" algn="just">
                        <a:lnSpc>
                          <a:spcPct val="150000"/>
                        </a:lnSpc>
                        <a:spcBef>
                          <a:spcPts val="0"/>
                        </a:spcBef>
                        <a:spcAft>
                          <a:spcPts val="0"/>
                        </a:spcAft>
                      </a:pPr>
                      <a:r>
                        <a:rPr lang="en-US" sz="1200">
                          <a:effectLst/>
                        </a:rPr>
                        <a:t>Total = 24 TR</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6.7</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0.45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78603014"/>
                  </a:ext>
                </a:extLst>
              </a:tr>
              <a:tr h="503414">
                <a:tc>
                  <a:txBody>
                    <a:bodyPr/>
                    <a:lstStyle/>
                    <a:p>
                      <a:pPr marL="0" marR="0" algn="just">
                        <a:lnSpc>
                          <a:spcPct val="150000"/>
                        </a:lnSpc>
                        <a:spcBef>
                          <a:spcPts val="0"/>
                        </a:spcBef>
                        <a:spcAft>
                          <a:spcPts val="0"/>
                        </a:spcAft>
                      </a:pPr>
                      <a:r>
                        <a:rPr lang="en-US" sz="1200">
                          <a:effectLst/>
                        </a:rPr>
                        <a:t>All Bed room have one person </a:t>
                      </a:r>
                      <a:endParaRPr lang="en-US" sz="1100">
                        <a:effectLst/>
                      </a:endParaRPr>
                    </a:p>
                    <a:p>
                      <a:pPr marL="0" marR="0" algn="just">
                        <a:lnSpc>
                          <a:spcPct val="150000"/>
                        </a:lnSpc>
                        <a:spcBef>
                          <a:spcPts val="0"/>
                        </a:spcBef>
                        <a:spcAft>
                          <a:spcPts val="0"/>
                        </a:spcAft>
                      </a:pPr>
                      <a:r>
                        <a:rPr lang="en-US" sz="1200">
                          <a:effectLst/>
                        </a:rPr>
                        <a:t>Hint: number of room = 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a:t>
                      </a:r>
                      <a:endParaRPr lang="en-US" sz="1100">
                        <a:effectLst/>
                      </a:endParaRPr>
                    </a:p>
                    <a:p>
                      <a:pPr marL="0" marR="0" algn="just">
                        <a:lnSpc>
                          <a:spcPct val="150000"/>
                        </a:lnSpc>
                        <a:spcBef>
                          <a:spcPts val="0"/>
                        </a:spcBef>
                        <a:spcAft>
                          <a:spcPts val="0"/>
                        </a:spcAft>
                      </a:pPr>
                      <a:r>
                        <a:rPr lang="en-US" sz="1200">
                          <a:effectLst/>
                        </a:rPr>
                        <a:t>Total = 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0.56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0.038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99853166"/>
                  </a:ext>
                </a:extLst>
              </a:tr>
              <a:tr h="251707">
                <a:tc>
                  <a:txBody>
                    <a:bodyPr/>
                    <a:lstStyle/>
                    <a:p>
                      <a:pPr marL="0" marR="0" algn="just">
                        <a:lnSpc>
                          <a:spcPct val="150000"/>
                        </a:lnSpc>
                        <a:spcBef>
                          <a:spcPts val="0"/>
                        </a:spcBef>
                        <a:spcAft>
                          <a:spcPts val="0"/>
                        </a:spcAft>
                      </a:pPr>
                      <a:r>
                        <a:rPr lang="en-US" sz="1200">
                          <a:effectLst/>
                        </a:rPr>
                        <a:t>Kitchen1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0.84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0.056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12569986"/>
                  </a:ext>
                </a:extLst>
              </a:tr>
              <a:tr h="251707">
                <a:tc>
                  <a:txBody>
                    <a:bodyPr/>
                    <a:lstStyle/>
                    <a:p>
                      <a:pPr marL="0" marR="0" algn="just">
                        <a:lnSpc>
                          <a:spcPct val="150000"/>
                        </a:lnSpc>
                        <a:spcBef>
                          <a:spcPts val="0"/>
                        </a:spcBef>
                        <a:spcAft>
                          <a:spcPts val="0"/>
                        </a:spcAft>
                      </a:pPr>
                      <a:r>
                        <a:rPr lang="en-US" sz="1200">
                          <a:effectLst/>
                        </a:rPr>
                        <a:t>Kitchen 2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0.84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0.056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01105786"/>
                  </a:ext>
                </a:extLst>
              </a:tr>
              <a:tr h="251707">
                <a:tc>
                  <a:txBody>
                    <a:bodyPr/>
                    <a:lstStyle/>
                    <a:p>
                      <a:pPr marL="0" marR="0" algn="just">
                        <a:lnSpc>
                          <a:spcPct val="150000"/>
                        </a:lnSpc>
                        <a:spcBef>
                          <a:spcPts val="0"/>
                        </a:spcBef>
                        <a:spcAft>
                          <a:spcPts val="0"/>
                        </a:spcAft>
                      </a:pPr>
                      <a:r>
                        <a:rPr lang="en-US" sz="1200">
                          <a:effectLst/>
                        </a:rPr>
                        <a:t>Waiting room 1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0.075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30683617"/>
                  </a:ext>
                </a:extLst>
              </a:tr>
              <a:tr h="251707">
                <a:tc>
                  <a:txBody>
                    <a:bodyPr/>
                    <a:lstStyle/>
                    <a:p>
                      <a:pPr marL="0" marR="0" algn="just">
                        <a:lnSpc>
                          <a:spcPct val="150000"/>
                        </a:lnSpc>
                        <a:spcBef>
                          <a:spcPts val="0"/>
                        </a:spcBef>
                        <a:spcAft>
                          <a:spcPts val="0"/>
                        </a:spcAft>
                      </a:pPr>
                      <a:r>
                        <a:rPr lang="en-US" sz="1200">
                          <a:effectLst/>
                        </a:rPr>
                        <a:t>Waiting room 2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0.075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6162796"/>
                  </a:ext>
                </a:extLst>
              </a:tr>
              <a:tr h="251707">
                <a:tc>
                  <a:txBody>
                    <a:bodyPr/>
                    <a:lstStyle/>
                    <a:p>
                      <a:pPr marL="0" marR="0" algn="just">
                        <a:lnSpc>
                          <a:spcPct val="150000"/>
                        </a:lnSpc>
                        <a:spcBef>
                          <a:spcPts val="0"/>
                        </a:spcBef>
                        <a:spcAft>
                          <a:spcPts val="0"/>
                        </a:spcAft>
                      </a:pPr>
                      <a:r>
                        <a:rPr lang="en-US" sz="1200">
                          <a:effectLst/>
                        </a:rPr>
                        <a:t>Total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40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11.23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0.75</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3385690"/>
                  </a:ext>
                </a:extLst>
              </a:tr>
            </a:tbl>
          </a:graphicData>
        </a:graphic>
      </p:graphicFrame>
      <p:sp>
        <p:nvSpPr>
          <p:cNvPr id="3"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102</a:t>
            </a:fld>
            <a:endParaRPr lang="en-US" dirty="0"/>
          </a:p>
        </p:txBody>
      </p:sp>
    </p:spTree>
    <p:extLst>
      <p:ext uri="{BB962C8B-B14F-4D97-AF65-F5344CB8AC3E}">
        <p14:creationId xmlns:p14="http://schemas.microsoft.com/office/powerpoint/2010/main" val="12147097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739" y="2275345"/>
            <a:ext cx="8825659" cy="706964"/>
          </a:xfrm>
        </p:spPr>
        <p:txBody>
          <a:bodyPr/>
          <a:lstStyle/>
          <a:p>
            <a:pPr lvl="0"/>
            <a:r>
              <a:rPr lang="en-US" b="1" dirty="0">
                <a:solidFill>
                  <a:srgbClr val="C00000"/>
                </a:solidFill>
              </a:rPr>
              <a:t>Ventilation</a:t>
            </a:r>
            <a:endParaRPr lang="en-US" dirty="0">
              <a:solidFill>
                <a:srgbClr val="C00000"/>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4953" y="3313504"/>
                <a:ext cx="8825659" cy="3416300"/>
              </a:xfrm>
            </p:spPr>
            <p:txBody>
              <a:bodyPr/>
              <a:lstStyle/>
              <a:p>
                <a:r>
                  <a:rPr lang="en-US" dirty="0"/>
                  <a:t>Ventilation has been done for bathrooms, kitchens and laundry rooms.</a:t>
                </a:r>
              </a:p>
              <a:p>
                <a:endParaRPr lang="en-US" dirty="0"/>
              </a:p>
              <a:p>
                <a:r>
                  <a:rPr lang="en-US" dirty="0"/>
                  <a:t>The following equation used to calculate the air ventilated in every space:</a:t>
                </a:r>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𝐴𝐶𝐻</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𝑉</m:t>
                          </m:r>
                          <m:r>
                            <a:rPr lang="en-US" i="1">
                              <a:latin typeface="Cambria Math" panose="02040503050406030204" pitchFamily="18" charset="0"/>
                            </a:rPr>
                            <m:t>∗</m:t>
                          </m:r>
                          <m:r>
                            <a:rPr lang="en-US" i="1">
                              <a:latin typeface="Cambria Math" panose="02040503050406030204" pitchFamily="18" charset="0"/>
                            </a:rPr>
                            <m:t>𝐴𝐶𝐻</m:t>
                          </m:r>
                        </m:num>
                        <m:den>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7</m:t>
                          </m:r>
                        </m:den>
                      </m:f>
                    </m:oMath>
                  </m:oMathPara>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4953" y="3313504"/>
                <a:ext cx="8825659" cy="3416300"/>
              </a:xfrm>
              <a:blipFill>
                <a:blip r:embed="rId2"/>
                <a:stretch>
                  <a:fillRect l="-138" t="-1071" r="-138"/>
                </a:stretch>
              </a:blipFill>
            </p:spPr>
            <p:txBody>
              <a:bodyPr/>
              <a:lstStyle/>
              <a:p>
                <a:r>
                  <a:rPr lang="en-US">
                    <a:noFill/>
                  </a:rPr>
                  <a:t> </a:t>
                </a:r>
              </a:p>
            </p:txBody>
          </p:sp>
        </mc:Fallback>
      </mc:AlternateContent>
      <p:sp>
        <p:nvSpPr>
          <p:cNvPr id="4"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5" name="عنصر نائب لرقم الشريحة 4"/>
          <p:cNvSpPr>
            <a:spLocks noGrp="1"/>
          </p:cNvSpPr>
          <p:nvPr>
            <p:ph type="sldNum" sz="quarter" idx="12"/>
          </p:nvPr>
        </p:nvSpPr>
        <p:spPr/>
        <p:txBody>
          <a:bodyPr/>
          <a:lstStyle/>
          <a:p>
            <a:fld id="{D57F1E4F-1CFF-5643-939E-02111984F565}" type="slidenum">
              <a:rPr lang="en-US" smtClean="0"/>
              <a:t>103</a:t>
            </a:fld>
            <a:endParaRPr lang="en-US" dirty="0"/>
          </a:p>
        </p:txBody>
      </p:sp>
    </p:spTree>
    <p:extLst>
      <p:ext uri="{BB962C8B-B14F-4D97-AF65-F5344CB8AC3E}">
        <p14:creationId xmlns:p14="http://schemas.microsoft.com/office/powerpoint/2010/main" val="5170176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493" y="3191257"/>
            <a:ext cx="8825659" cy="706964"/>
          </a:xfrm>
        </p:spPr>
        <p:txBody>
          <a:bodyPr/>
          <a:lstStyle/>
          <a:p>
            <a:r>
              <a:rPr lang="en-US" i="1" dirty="0">
                <a:solidFill>
                  <a:srgbClr val="C00000"/>
                </a:solidFill>
              </a:rPr>
              <a:t>ACH for each spaces </a:t>
            </a:r>
            <a:endParaRPr lang="en-US" dirty="0">
              <a:solidFill>
                <a:srgbClr val="C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880805813"/>
              </p:ext>
            </p:extLst>
          </p:nvPr>
        </p:nvGraphicFramePr>
        <p:xfrm>
          <a:off x="5550049" y="2361307"/>
          <a:ext cx="5621656" cy="1280155"/>
        </p:xfrm>
        <a:graphic>
          <a:graphicData uri="http://schemas.openxmlformats.org/drawingml/2006/table">
            <a:tbl>
              <a:tblPr firstRow="1" firstCol="1" bandRow="1">
                <a:tableStyleId>{5C22544A-7EE6-4342-B048-85BDC9FD1C3A}</a:tableStyleId>
              </a:tblPr>
              <a:tblGrid>
                <a:gridCol w="2810828">
                  <a:extLst>
                    <a:ext uri="{9D8B030D-6E8A-4147-A177-3AD203B41FA5}">
                      <a16:colId xmlns:a16="http://schemas.microsoft.com/office/drawing/2014/main" val="3591640225"/>
                    </a:ext>
                  </a:extLst>
                </a:gridCol>
                <a:gridCol w="2810828">
                  <a:extLst>
                    <a:ext uri="{9D8B030D-6E8A-4147-A177-3AD203B41FA5}">
                      <a16:colId xmlns:a16="http://schemas.microsoft.com/office/drawing/2014/main" val="1312453899"/>
                    </a:ext>
                  </a:extLst>
                </a:gridCol>
              </a:tblGrid>
              <a:tr h="256031">
                <a:tc>
                  <a:txBody>
                    <a:bodyPr/>
                    <a:lstStyle/>
                    <a:p>
                      <a:pPr marL="0" marR="0" algn="just">
                        <a:lnSpc>
                          <a:spcPct val="150000"/>
                        </a:lnSpc>
                        <a:spcBef>
                          <a:spcPts val="0"/>
                        </a:spcBef>
                        <a:spcAft>
                          <a:spcPts val="0"/>
                        </a:spcAft>
                      </a:pPr>
                      <a:r>
                        <a:rPr lang="en-US" sz="1200" dirty="0">
                          <a:effectLst/>
                        </a:rPr>
                        <a:t>Application</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ACH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1730395"/>
                  </a:ext>
                </a:extLst>
              </a:tr>
              <a:tr h="256031">
                <a:tc>
                  <a:txBody>
                    <a:bodyPr/>
                    <a:lstStyle/>
                    <a:p>
                      <a:pPr marL="0" marR="0" algn="just">
                        <a:lnSpc>
                          <a:spcPct val="150000"/>
                        </a:lnSpc>
                        <a:spcBef>
                          <a:spcPts val="0"/>
                        </a:spcBef>
                        <a:spcAft>
                          <a:spcPts val="0"/>
                        </a:spcAft>
                      </a:pPr>
                      <a:r>
                        <a:rPr lang="en-US" sz="1200">
                          <a:effectLst/>
                        </a:rPr>
                        <a:t>Bathroom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55697860"/>
                  </a:ext>
                </a:extLst>
              </a:tr>
              <a:tr h="256031">
                <a:tc>
                  <a:txBody>
                    <a:bodyPr/>
                    <a:lstStyle/>
                    <a:p>
                      <a:pPr marL="0" marR="0" algn="just">
                        <a:lnSpc>
                          <a:spcPct val="150000"/>
                        </a:lnSpc>
                        <a:spcBef>
                          <a:spcPts val="0"/>
                        </a:spcBef>
                        <a:spcAft>
                          <a:spcPts val="0"/>
                        </a:spcAft>
                      </a:pPr>
                      <a:r>
                        <a:rPr lang="en-US" sz="1200">
                          <a:effectLst/>
                        </a:rPr>
                        <a:t>Kitchen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80767476"/>
                  </a:ext>
                </a:extLst>
              </a:tr>
              <a:tr h="256031">
                <a:tc>
                  <a:txBody>
                    <a:bodyPr/>
                    <a:lstStyle/>
                    <a:p>
                      <a:pPr marL="0" marR="0" algn="just">
                        <a:lnSpc>
                          <a:spcPct val="150000"/>
                        </a:lnSpc>
                        <a:spcBef>
                          <a:spcPts val="0"/>
                        </a:spcBef>
                        <a:spcAft>
                          <a:spcPts val="0"/>
                        </a:spcAft>
                      </a:pPr>
                      <a:r>
                        <a:rPr lang="en-US" sz="1200">
                          <a:effectLst/>
                        </a:rPr>
                        <a:t>Coffey bar</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50895806"/>
                  </a:ext>
                </a:extLst>
              </a:tr>
              <a:tr h="256031">
                <a:tc>
                  <a:txBody>
                    <a:bodyPr/>
                    <a:lstStyle/>
                    <a:p>
                      <a:pPr marL="0" marR="0" algn="just">
                        <a:lnSpc>
                          <a:spcPct val="150000"/>
                        </a:lnSpc>
                        <a:spcBef>
                          <a:spcPts val="0"/>
                        </a:spcBef>
                        <a:spcAft>
                          <a:spcPts val="0"/>
                        </a:spcAft>
                      </a:pPr>
                      <a:r>
                        <a:rPr lang="en-US" sz="1200">
                          <a:effectLst/>
                        </a:rPr>
                        <a:t>Laundry room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5</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4250509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37846458"/>
              </p:ext>
            </p:extLst>
          </p:nvPr>
        </p:nvGraphicFramePr>
        <p:xfrm>
          <a:off x="5550049" y="4063535"/>
          <a:ext cx="5621655" cy="1957201"/>
        </p:xfrm>
        <a:graphic>
          <a:graphicData uri="http://schemas.openxmlformats.org/drawingml/2006/table">
            <a:tbl>
              <a:tblPr firstRow="1" firstCol="1" bandRow="1">
                <a:tableStyleId>{5C22544A-7EE6-4342-B048-85BDC9FD1C3A}</a:tableStyleId>
              </a:tblPr>
              <a:tblGrid>
                <a:gridCol w="2640330">
                  <a:extLst>
                    <a:ext uri="{9D8B030D-6E8A-4147-A177-3AD203B41FA5}">
                      <a16:colId xmlns:a16="http://schemas.microsoft.com/office/drawing/2014/main" val="102175310"/>
                    </a:ext>
                  </a:extLst>
                </a:gridCol>
                <a:gridCol w="2981325">
                  <a:extLst>
                    <a:ext uri="{9D8B030D-6E8A-4147-A177-3AD203B41FA5}">
                      <a16:colId xmlns:a16="http://schemas.microsoft.com/office/drawing/2014/main" val="2357705856"/>
                    </a:ext>
                  </a:extLst>
                </a:gridCol>
              </a:tblGrid>
              <a:tr h="0">
                <a:tc>
                  <a:txBody>
                    <a:bodyPr/>
                    <a:lstStyle/>
                    <a:p>
                      <a:pPr marL="0" marR="0" algn="just">
                        <a:lnSpc>
                          <a:spcPct val="150000"/>
                        </a:lnSpc>
                        <a:spcBef>
                          <a:spcPts val="0"/>
                        </a:spcBef>
                        <a:spcAft>
                          <a:spcPts val="0"/>
                        </a:spcAft>
                      </a:pPr>
                      <a:r>
                        <a:rPr lang="en-US" sz="1200">
                          <a:effectLst/>
                        </a:rPr>
                        <a:t>Room description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ACH (CFM)</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90438135"/>
                  </a:ext>
                </a:extLst>
              </a:tr>
              <a:tr h="0">
                <a:tc>
                  <a:txBody>
                    <a:bodyPr/>
                    <a:lstStyle/>
                    <a:p>
                      <a:pPr marL="0" marR="0" algn="just">
                        <a:lnSpc>
                          <a:spcPct val="150000"/>
                        </a:lnSpc>
                        <a:spcBef>
                          <a:spcPts val="0"/>
                        </a:spcBef>
                        <a:spcAft>
                          <a:spcPts val="0"/>
                        </a:spcAft>
                      </a:pPr>
                      <a:r>
                        <a:rPr lang="en-US" sz="1200">
                          <a:effectLst/>
                        </a:rPr>
                        <a:t>Eating Hole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6375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70912178"/>
                  </a:ext>
                </a:extLst>
              </a:tr>
              <a:tr h="0">
                <a:tc>
                  <a:txBody>
                    <a:bodyPr/>
                    <a:lstStyle/>
                    <a:p>
                      <a:pPr marL="0" marR="0" algn="just">
                        <a:lnSpc>
                          <a:spcPct val="150000"/>
                        </a:lnSpc>
                        <a:spcBef>
                          <a:spcPts val="0"/>
                        </a:spcBef>
                        <a:spcAft>
                          <a:spcPts val="0"/>
                        </a:spcAft>
                      </a:pPr>
                      <a:r>
                        <a:rPr lang="en-US" sz="1200">
                          <a:effectLst/>
                        </a:rPr>
                        <a:t>Kitchen 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850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54483255"/>
                  </a:ext>
                </a:extLst>
              </a:tr>
              <a:tr h="0">
                <a:tc>
                  <a:txBody>
                    <a:bodyPr/>
                    <a:lstStyle/>
                    <a:p>
                      <a:pPr marL="0" marR="0" algn="just">
                        <a:lnSpc>
                          <a:spcPct val="150000"/>
                        </a:lnSpc>
                        <a:spcBef>
                          <a:spcPts val="0"/>
                        </a:spcBef>
                        <a:spcAft>
                          <a:spcPts val="0"/>
                        </a:spcAft>
                      </a:pPr>
                      <a:r>
                        <a:rPr lang="en-US" sz="1200">
                          <a:effectLst/>
                        </a:rPr>
                        <a:t>Kitchen 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850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0578065"/>
                  </a:ext>
                </a:extLst>
              </a:tr>
              <a:tr h="0">
                <a:tc>
                  <a:txBody>
                    <a:bodyPr/>
                    <a:lstStyle/>
                    <a:p>
                      <a:pPr marL="0" marR="0" algn="just">
                        <a:lnSpc>
                          <a:spcPct val="150000"/>
                        </a:lnSpc>
                        <a:spcBef>
                          <a:spcPts val="0"/>
                        </a:spcBef>
                        <a:spcAft>
                          <a:spcPts val="0"/>
                        </a:spcAft>
                      </a:pPr>
                      <a:r>
                        <a:rPr lang="en-US" sz="1200">
                          <a:effectLst/>
                        </a:rPr>
                        <a:t>Bathroom 1</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700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73110797"/>
                  </a:ext>
                </a:extLst>
              </a:tr>
              <a:tr h="0">
                <a:tc>
                  <a:txBody>
                    <a:bodyPr/>
                    <a:lstStyle/>
                    <a:p>
                      <a:pPr marL="0" marR="0" algn="just">
                        <a:lnSpc>
                          <a:spcPct val="150000"/>
                        </a:lnSpc>
                        <a:spcBef>
                          <a:spcPts val="0"/>
                        </a:spcBef>
                        <a:spcAft>
                          <a:spcPts val="0"/>
                        </a:spcAft>
                      </a:pPr>
                      <a:r>
                        <a:rPr lang="en-US" sz="1200">
                          <a:effectLst/>
                        </a:rPr>
                        <a:t>Bathroom 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260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4232867"/>
                  </a:ext>
                </a:extLst>
              </a:tr>
              <a:tr h="0">
                <a:tc>
                  <a:txBody>
                    <a:bodyPr/>
                    <a:lstStyle/>
                    <a:p>
                      <a:pPr marL="0" marR="0" algn="just">
                        <a:lnSpc>
                          <a:spcPct val="150000"/>
                        </a:lnSpc>
                        <a:spcBef>
                          <a:spcPts val="0"/>
                        </a:spcBef>
                        <a:spcAft>
                          <a:spcPts val="0"/>
                        </a:spcAft>
                      </a:pPr>
                      <a:r>
                        <a:rPr lang="en-US" sz="1200">
                          <a:effectLst/>
                        </a:rPr>
                        <a:t>Bathroom 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a:effectLst/>
                        </a:rPr>
                        <a:t>190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92134042"/>
                  </a:ext>
                </a:extLst>
              </a:tr>
              <a:tr h="0">
                <a:tc>
                  <a:txBody>
                    <a:bodyPr/>
                    <a:lstStyle/>
                    <a:p>
                      <a:pPr marL="0" marR="0" algn="just">
                        <a:lnSpc>
                          <a:spcPct val="150000"/>
                        </a:lnSpc>
                        <a:spcBef>
                          <a:spcPts val="0"/>
                        </a:spcBef>
                        <a:spcAft>
                          <a:spcPts val="0"/>
                        </a:spcAft>
                      </a:pPr>
                      <a:r>
                        <a:rPr lang="en-US" sz="1200">
                          <a:effectLst/>
                        </a:rPr>
                        <a:t>Total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46</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79130843"/>
                  </a:ext>
                </a:extLst>
              </a:tr>
            </a:tbl>
          </a:graphicData>
        </a:graphic>
      </p:graphicFrame>
      <p:sp>
        <p:nvSpPr>
          <p:cNvPr id="7"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104</a:t>
            </a:fld>
            <a:endParaRPr lang="en-US" dirty="0"/>
          </a:p>
        </p:txBody>
      </p:sp>
    </p:spTree>
    <p:extLst>
      <p:ext uri="{BB962C8B-B14F-4D97-AF65-F5344CB8AC3E}">
        <p14:creationId xmlns:p14="http://schemas.microsoft.com/office/powerpoint/2010/main" val="32739652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ELICTRICAL CHAPTER</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105</a:t>
            </a:fld>
            <a:endParaRPr lang="en-US" dirty="0"/>
          </a:p>
        </p:txBody>
      </p:sp>
    </p:spTree>
    <p:extLst>
      <p:ext uri="{BB962C8B-B14F-4D97-AF65-F5344CB8AC3E}">
        <p14:creationId xmlns:p14="http://schemas.microsoft.com/office/powerpoint/2010/main" val="125345050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Electrical System Design </a:t>
            </a:r>
          </a:p>
        </p:txBody>
      </p:sp>
      <p:sp>
        <p:nvSpPr>
          <p:cNvPr id="3" name="عنصر نائب للمحتوى 2"/>
          <p:cNvSpPr>
            <a:spLocks noGrp="1"/>
          </p:cNvSpPr>
          <p:nvPr>
            <p:ph idx="1"/>
          </p:nvPr>
        </p:nvSpPr>
        <p:spPr/>
        <p:txBody>
          <a:bodyPr/>
          <a:lstStyle/>
          <a:p>
            <a:pPr algn="l" rtl="0"/>
            <a:r>
              <a:rPr lang="en-US" dirty="0"/>
              <a:t>Power sockets design and distribution </a:t>
            </a:r>
          </a:p>
          <a:p>
            <a:pPr marL="571500" indent="-571500" algn="l" rtl="0">
              <a:buFont typeface="+mj-lt"/>
              <a:buAutoNum type="romanLcPeriod"/>
            </a:pPr>
            <a:r>
              <a:rPr lang="en-US" dirty="0"/>
              <a:t>Low voltage </a:t>
            </a:r>
          </a:p>
          <a:p>
            <a:pPr marL="571500" indent="-571500" algn="l" rtl="0">
              <a:buFont typeface="+mj-lt"/>
              <a:buAutoNum type="romanLcPeriod"/>
            </a:pPr>
            <a:r>
              <a:rPr lang="en-US" dirty="0"/>
              <a:t>Occupancy sensors </a:t>
            </a:r>
          </a:p>
          <a:p>
            <a:pPr algn="l" rtl="0"/>
            <a:r>
              <a:rPr lang="en-US" dirty="0"/>
              <a:t>Lighting design and distribution </a:t>
            </a:r>
          </a:p>
        </p:txBody>
      </p:sp>
      <p:sp>
        <p:nvSpPr>
          <p:cNvPr id="4" name="عنصر نائب لرقم الشريحة 3"/>
          <p:cNvSpPr>
            <a:spLocks noGrp="1"/>
          </p:cNvSpPr>
          <p:nvPr>
            <p:ph type="sldNum" sz="quarter" idx="12"/>
          </p:nvPr>
        </p:nvSpPr>
        <p:spPr/>
        <p:txBody>
          <a:bodyPr/>
          <a:lstStyle/>
          <a:p>
            <a:fld id="{D57F1E4F-1CFF-5643-939E-02111984F565}" type="slidenum">
              <a:rPr lang="en-US" smtClean="0"/>
              <a:t>106</a:t>
            </a:fld>
            <a:endParaRPr lang="en-US" dirty="0"/>
          </a:p>
        </p:txBody>
      </p:sp>
    </p:spTree>
    <p:extLst>
      <p:ext uri="{BB962C8B-B14F-4D97-AF65-F5344CB8AC3E}">
        <p14:creationId xmlns:p14="http://schemas.microsoft.com/office/powerpoint/2010/main" val="123689403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End – User Accessories </a:t>
            </a:r>
          </a:p>
        </p:txBody>
      </p:sp>
      <p:sp>
        <p:nvSpPr>
          <p:cNvPr id="3" name="عنصر نائب للمحتوى 2"/>
          <p:cNvSpPr>
            <a:spLocks noGrp="1"/>
          </p:cNvSpPr>
          <p:nvPr>
            <p:ph idx="1"/>
          </p:nvPr>
        </p:nvSpPr>
        <p:spPr/>
        <p:txBody>
          <a:bodyPr/>
          <a:lstStyle/>
          <a:p>
            <a:pPr algn="l" rtl="0"/>
            <a:r>
              <a:rPr lang="en-US" dirty="0"/>
              <a:t>Switches </a:t>
            </a:r>
          </a:p>
          <a:p>
            <a:pPr algn="l" rtl="0"/>
            <a:r>
              <a:rPr lang="en-US" dirty="0"/>
              <a:t>Power sockets </a:t>
            </a:r>
          </a:p>
          <a:p>
            <a:pPr algn="l" rtl="0"/>
            <a:r>
              <a:rPr lang="en-US" dirty="0"/>
              <a:t>Fused connection units</a:t>
            </a:r>
          </a:p>
          <a:p>
            <a:pPr algn="l" rtl="0"/>
            <a:r>
              <a:rPr lang="en-US" dirty="0"/>
              <a:t>Distribution box </a:t>
            </a:r>
          </a:p>
        </p:txBody>
      </p:sp>
      <p:sp>
        <p:nvSpPr>
          <p:cNvPr id="4" name="عنصر نائب لرقم الشريحة 3"/>
          <p:cNvSpPr>
            <a:spLocks noGrp="1"/>
          </p:cNvSpPr>
          <p:nvPr>
            <p:ph type="sldNum" sz="quarter" idx="12"/>
          </p:nvPr>
        </p:nvSpPr>
        <p:spPr/>
        <p:txBody>
          <a:bodyPr/>
          <a:lstStyle/>
          <a:p>
            <a:fld id="{D57F1E4F-1CFF-5643-939E-02111984F565}" type="slidenum">
              <a:rPr lang="en-US" smtClean="0"/>
              <a:t>107</a:t>
            </a:fld>
            <a:endParaRPr lang="en-US" dirty="0"/>
          </a:p>
        </p:txBody>
      </p:sp>
    </p:spTree>
    <p:extLst>
      <p:ext uri="{BB962C8B-B14F-4D97-AF65-F5344CB8AC3E}">
        <p14:creationId xmlns:p14="http://schemas.microsoft.com/office/powerpoint/2010/main" val="213654518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distribution </a:t>
            </a:r>
          </a:p>
        </p:txBody>
      </p:sp>
      <p:sp>
        <p:nvSpPr>
          <p:cNvPr id="3" name="عنصر نائب للمحتوى 2"/>
          <p:cNvSpPr>
            <a:spLocks noGrp="1"/>
          </p:cNvSpPr>
          <p:nvPr>
            <p:ph idx="1"/>
          </p:nvPr>
        </p:nvSpPr>
        <p:spPr/>
        <p:txBody>
          <a:bodyPr/>
          <a:lstStyle/>
          <a:p>
            <a:pPr marL="0" indent="0" algn="l" rtl="0">
              <a:buNone/>
            </a:pPr>
            <a:r>
              <a:rPr lang="en-US" dirty="0">
                <a:solidFill>
                  <a:srgbClr val="002060"/>
                </a:solidFill>
              </a:rPr>
              <a:t>Power Sockets Distribution</a:t>
            </a:r>
          </a:p>
          <a:p>
            <a:pPr marL="0" indent="0" algn="l" rtl="0">
              <a:buNone/>
            </a:pPr>
            <a:r>
              <a:rPr lang="en-US" dirty="0">
                <a:solidFill>
                  <a:srgbClr val="002060"/>
                </a:solidFill>
              </a:rPr>
              <a:t>C.B. for lighting = 10 Amp.</a:t>
            </a:r>
          </a:p>
          <a:p>
            <a:pPr marL="0" indent="0" algn="l" rtl="0">
              <a:buNone/>
            </a:pPr>
            <a:r>
              <a:rPr lang="en-US" dirty="0">
                <a:solidFill>
                  <a:srgbClr val="002060"/>
                </a:solidFill>
              </a:rPr>
              <a:t>C.B. for sockets = 16 Amp.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7147" y="2200745"/>
            <a:ext cx="6511343" cy="4657255"/>
          </a:xfrm>
          <a:prstGeom prst="rect">
            <a:avLst/>
          </a:prstGeom>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108</a:t>
            </a:fld>
            <a:endParaRPr lang="en-US" dirty="0"/>
          </a:p>
        </p:txBody>
      </p:sp>
    </p:spTree>
    <p:extLst>
      <p:ext uri="{BB962C8B-B14F-4D97-AF65-F5344CB8AC3E}">
        <p14:creationId xmlns:p14="http://schemas.microsoft.com/office/powerpoint/2010/main" val="56459681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distribution </a:t>
            </a:r>
          </a:p>
        </p:txBody>
      </p:sp>
      <p:sp>
        <p:nvSpPr>
          <p:cNvPr id="3" name="عنصر نائب للمحتوى 2"/>
          <p:cNvSpPr>
            <a:spLocks noGrp="1"/>
          </p:cNvSpPr>
          <p:nvPr>
            <p:ph idx="1"/>
          </p:nvPr>
        </p:nvSpPr>
        <p:spPr/>
        <p:txBody>
          <a:bodyPr/>
          <a:lstStyle/>
          <a:p>
            <a:pPr marL="0" indent="0" algn="l" rtl="0">
              <a:buNone/>
            </a:pPr>
            <a:r>
              <a:rPr lang="en-US" dirty="0">
                <a:solidFill>
                  <a:srgbClr val="002060"/>
                </a:solidFill>
              </a:rPr>
              <a:t>Distribution Box  </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7783" y="2143337"/>
            <a:ext cx="5306095" cy="4336625"/>
          </a:xfrm>
          <a:prstGeom prst="rect">
            <a:avLst/>
          </a:prstGeom>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109</a:t>
            </a:fld>
            <a:endParaRPr lang="en-US" dirty="0"/>
          </a:p>
        </p:txBody>
      </p:sp>
    </p:spTree>
    <p:extLst>
      <p:ext uri="{BB962C8B-B14F-4D97-AF65-F5344CB8AC3E}">
        <p14:creationId xmlns:p14="http://schemas.microsoft.com/office/powerpoint/2010/main" val="2362331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09701" y="1598139"/>
            <a:ext cx="3262816" cy="400110"/>
          </a:xfrm>
          <a:prstGeom prst="rect">
            <a:avLst/>
          </a:prstGeom>
        </p:spPr>
        <p:txBody>
          <a:bodyPr wrap="none">
            <a:spAutoFit/>
          </a:bodyPr>
          <a:lstStyle/>
          <a:p>
            <a:r>
              <a:rPr lang="en-US" altLang="en-US" sz="2000" b="1" dirty="0">
                <a:latin typeface="Times New Roman" panose="02020603050405020304" pitchFamily="18" charset="0"/>
                <a:cs typeface="Times New Roman" panose="02020603050405020304" pitchFamily="18" charset="0"/>
              </a:rPr>
              <a:t>2.1 Site Plan for the project:</a:t>
            </a:r>
            <a:endParaRPr lang="en-US" sz="20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852852" y="2305103"/>
            <a:ext cx="8486296" cy="4745627"/>
          </a:xfrm>
          <a:prstGeom prst="rect">
            <a:avLst/>
          </a:prstGeom>
        </p:spPr>
      </p:pic>
      <p:sp>
        <p:nvSpPr>
          <p:cNvPr id="6"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cs typeface="Times New Roman" panose="02020603050405020304" pitchFamily="18" charset="0"/>
              </a:rPr>
              <a:t>1. </a:t>
            </a:r>
            <a:r>
              <a:rPr lang="en-US" b="1" dirty="0" err="1">
                <a:latin typeface="Lucida Handwriting" panose="03010101010101010101" pitchFamily="66" charset="0"/>
                <a:cs typeface="Times New Roman" panose="02020603050405020304" pitchFamily="18" charset="0"/>
              </a:rPr>
              <a:t>Architictula</a:t>
            </a:r>
            <a:endParaRPr lang="en-US" b="1" dirty="0">
              <a:latin typeface="Lucida Handwriting" panose="03010101010101010101" pitchFamily="66"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400295856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distribution </a:t>
            </a:r>
          </a:p>
        </p:txBody>
      </p:sp>
      <p:sp>
        <p:nvSpPr>
          <p:cNvPr id="3" name="عنصر نائب للمحتوى 2"/>
          <p:cNvSpPr>
            <a:spLocks noGrp="1"/>
          </p:cNvSpPr>
          <p:nvPr>
            <p:ph idx="1"/>
          </p:nvPr>
        </p:nvSpPr>
        <p:spPr/>
        <p:txBody>
          <a:bodyPr/>
          <a:lstStyle/>
          <a:p>
            <a:pPr marL="0" indent="0" algn="l" rtl="0">
              <a:buNone/>
            </a:pPr>
            <a:r>
              <a:rPr lang="en-US" dirty="0">
                <a:solidFill>
                  <a:srgbClr val="002060"/>
                </a:solidFill>
              </a:rPr>
              <a:t>Main Distribution Box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1555" y="2175597"/>
            <a:ext cx="5679582" cy="4486275"/>
          </a:xfrm>
          <a:prstGeom prst="rect">
            <a:avLst/>
          </a:prstGeom>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110</a:t>
            </a:fld>
            <a:endParaRPr lang="en-US" dirty="0"/>
          </a:p>
        </p:txBody>
      </p:sp>
    </p:spTree>
    <p:extLst>
      <p:ext uri="{BB962C8B-B14F-4D97-AF65-F5344CB8AC3E}">
        <p14:creationId xmlns:p14="http://schemas.microsoft.com/office/powerpoint/2010/main" val="133238399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distribution </a:t>
            </a:r>
          </a:p>
        </p:txBody>
      </p:sp>
      <p:sp>
        <p:nvSpPr>
          <p:cNvPr id="3" name="عنصر نائب للمحتوى 2"/>
          <p:cNvSpPr>
            <a:spLocks noGrp="1"/>
          </p:cNvSpPr>
          <p:nvPr>
            <p:ph idx="1"/>
          </p:nvPr>
        </p:nvSpPr>
        <p:spPr/>
        <p:txBody>
          <a:bodyPr/>
          <a:lstStyle/>
          <a:p>
            <a:pPr marL="0" indent="0" algn="l" rtl="0">
              <a:buNone/>
            </a:pPr>
            <a:r>
              <a:rPr lang="en-US" dirty="0">
                <a:solidFill>
                  <a:srgbClr val="002060"/>
                </a:solidFill>
              </a:rPr>
              <a:t>Main Distribution Box  </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068" y="2331076"/>
            <a:ext cx="10393249" cy="3580327"/>
          </a:xfrm>
          <a:prstGeom prst="rect">
            <a:avLst/>
          </a:prstGeom>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111</a:t>
            </a:fld>
            <a:endParaRPr lang="en-US" dirty="0"/>
          </a:p>
        </p:txBody>
      </p:sp>
    </p:spTree>
    <p:extLst>
      <p:ext uri="{BB962C8B-B14F-4D97-AF65-F5344CB8AC3E}">
        <p14:creationId xmlns:p14="http://schemas.microsoft.com/office/powerpoint/2010/main" val="417007945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consumption from sockets usage</a:t>
            </a:r>
          </a:p>
        </p:txBody>
      </p:sp>
      <p:pic>
        <p:nvPicPr>
          <p:cNvPr id="6" name="عنصر نائب للمحتوى 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4073" y="2341419"/>
            <a:ext cx="10806545" cy="4516582"/>
          </a:xfrm>
          <a:prstGeom prst="rect">
            <a:avLst/>
          </a:prstGeom>
          <a:noFill/>
          <a:ln>
            <a:noFill/>
          </a:ln>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112</a:t>
            </a:fld>
            <a:endParaRPr lang="en-US" dirty="0"/>
          </a:p>
        </p:txBody>
      </p:sp>
    </p:spTree>
    <p:extLst>
      <p:ext uri="{BB962C8B-B14F-4D97-AF65-F5344CB8AC3E}">
        <p14:creationId xmlns:p14="http://schemas.microsoft.com/office/powerpoint/2010/main" val="129241070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distribution </a:t>
            </a:r>
          </a:p>
        </p:txBody>
      </p:sp>
      <p:sp>
        <p:nvSpPr>
          <p:cNvPr id="3" name="عنصر نائب للمحتوى 2"/>
          <p:cNvSpPr>
            <a:spLocks noGrp="1"/>
          </p:cNvSpPr>
          <p:nvPr>
            <p:ph idx="1"/>
          </p:nvPr>
        </p:nvSpPr>
        <p:spPr/>
        <p:txBody>
          <a:bodyPr/>
          <a:lstStyle/>
          <a:p>
            <a:pPr marL="0" indent="0" algn="l" rtl="0">
              <a:buNone/>
            </a:pPr>
            <a:r>
              <a:rPr lang="en-US" dirty="0">
                <a:solidFill>
                  <a:srgbClr val="002060"/>
                </a:solidFill>
              </a:rPr>
              <a:t>Low voltage </a:t>
            </a:r>
          </a:p>
          <a:p>
            <a:pPr marL="0" indent="0" algn="l" rtl="0">
              <a:buNone/>
            </a:pPr>
            <a:endParaRPr lang="en-US" dirty="0">
              <a:solidFill>
                <a:srgbClr val="002060"/>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0743" y="2603500"/>
            <a:ext cx="4210050" cy="3543300"/>
          </a:xfrm>
          <a:prstGeom prst="rect">
            <a:avLst/>
          </a:prstGeom>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113</a:t>
            </a:fld>
            <a:endParaRPr lang="en-US" dirty="0"/>
          </a:p>
        </p:txBody>
      </p:sp>
    </p:spTree>
    <p:extLst>
      <p:ext uri="{BB962C8B-B14F-4D97-AF65-F5344CB8AC3E}">
        <p14:creationId xmlns:p14="http://schemas.microsoft.com/office/powerpoint/2010/main" val="178494327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Power distribution </a:t>
            </a:r>
          </a:p>
        </p:txBody>
      </p:sp>
      <p:sp>
        <p:nvSpPr>
          <p:cNvPr id="3" name="عنصر نائب للمحتوى 2"/>
          <p:cNvSpPr>
            <a:spLocks noGrp="1"/>
          </p:cNvSpPr>
          <p:nvPr>
            <p:ph idx="1"/>
          </p:nvPr>
        </p:nvSpPr>
        <p:spPr/>
        <p:txBody>
          <a:bodyPr/>
          <a:lstStyle/>
          <a:p>
            <a:pPr marL="0" indent="0" algn="l" rtl="0">
              <a:buNone/>
            </a:pPr>
            <a:r>
              <a:rPr lang="en-US" dirty="0">
                <a:solidFill>
                  <a:srgbClr val="002060"/>
                </a:solidFill>
              </a:rPr>
              <a:t>Occupancy sensors: </a:t>
            </a:r>
          </a:p>
          <a:p>
            <a:pPr algn="l" rtl="0"/>
            <a:r>
              <a:rPr lang="en-US" dirty="0">
                <a:solidFill>
                  <a:srgbClr val="002060"/>
                </a:solidFill>
              </a:rPr>
              <a:t>Passive infrared ( RIP) </a:t>
            </a:r>
          </a:p>
          <a:p>
            <a:pPr algn="l" rtl="0"/>
            <a:r>
              <a:rPr lang="en-US" dirty="0">
                <a:solidFill>
                  <a:srgbClr val="002060"/>
                </a:solidFill>
              </a:rPr>
              <a:t>Ultrasonic technology</a:t>
            </a:r>
          </a:p>
          <a:p>
            <a:pPr algn="l" rtl="0"/>
            <a:r>
              <a:rPr lang="en-US" dirty="0">
                <a:solidFill>
                  <a:srgbClr val="002060"/>
                </a:solidFill>
              </a:rPr>
              <a:t>Duel technology </a:t>
            </a:r>
          </a:p>
          <a:p>
            <a:pPr marL="0" indent="0" algn="l" rtl="0">
              <a:buNone/>
            </a:pPr>
            <a:endParaRPr lang="en-US" dirty="0">
              <a:solidFill>
                <a:srgbClr val="002060"/>
              </a:solidFill>
            </a:endParaRPr>
          </a:p>
          <a:p>
            <a:pPr marL="0" indent="0" algn="l" rtl="0">
              <a:buNone/>
            </a:pPr>
            <a:endParaRPr lang="en-US" dirty="0">
              <a:solidFill>
                <a:srgbClr val="002060"/>
              </a:solidFill>
            </a:endParaRPr>
          </a:p>
        </p:txBody>
      </p:sp>
      <p:sp>
        <p:nvSpPr>
          <p:cNvPr id="4" name="عنصر نائب لرقم الشريحة 3"/>
          <p:cNvSpPr>
            <a:spLocks noGrp="1"/>
          </p:cNvSpPr>
          <p:nvPr>
            <p:ph type="sldNum" sz="quarter" idx="12"/>
          </p:nvPr>
        </p:nvSpPr>
        <p:spPr/>
        <p:txBody>
          <a:bodyPr/>
          <a:lstStyle/>
          <a:p>
            <a:fld id="{D57F1E4F-1CFF-5643-939E-02111984F565}" type="slidenum">
              <a:rPr lang="en-US" smtClean="0"/>
              <a:t>114</a:t>
            </a:fld>
            <a:endParaRPr lang="en-US" dirty="0"/>
          </a:p>
        </p:txBody>
      </p:sp>
    </p:spTree>
    <p:extLst>
      <p:ext uri="{BB962C8B-B14F-4D97-AF65-F5344CB8AC3E}">
        <p14:creationId xmlns:p14="http://schemas.microsoft.com/office/powerpoint/2010/main" val="286678999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566" y="812304"/>
            <a:ext cx="8825659" cy="706964"/>
          </a:xfrm>
        </p:spPr>
        <p:txBody>
          <a:bodyPr>
            <a:normAutofit fontScale="90000"/>
          </a:bodyPr>
          <a:lstStyle/>
          <a:p>
            <a:r>
              <a:rPr lang="en-US" b="1" cap="all" dirty="0">
                <a:latin typeface="Times New Roman" panose="02020603050405020304" pitchFamily="18" charset="0"/>
                <a:cs typeface="Times New Roman" panose="02020603050405020304" pitchFamily="18" charset="0"/>
              </a:rPr>
              <a:t>Artificial lighting </a:t>
            </a:r>
            <a:br>
              <a:rPr lang="en-US" b="1" cap="all"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51543" y="1366371"/>
            <a:ext cx="6496423" cy="529664"/>
          </a:xfrm>
        </p:spPr>
        <p:txBody>
          <a:bodyPr>
            <a:normAutofit fontScale="92500"/>
          </a:bodyPr>
          <a:lstStyle/>
          <a:p>
            <a:r>
              <a:rPr lang="en-US" sz="2400" b="1" dirty="0">
                <a:solidFill>
                  <a:srgbClr val="C00000"/>
                </a:solidFill>
                <a:cs typeface="+mj-cs"/>
              </a:rPr>
              <a:t>DIALux evo </a:t>
            </a:r>
            <a:r>
              <a:rPr lang="ar-SA" sz="2400" b="1" dirty="0">
                <a:solidFill>
                  <a:srgbClr val="C00000"/>
                </a:solidFill>
                <a:cs typeface="+mj-cs"/>
              </a:rPr>
              <a:t>8.0</a:t>
            </a:r>
            <a:r>
              <a:rPr lang="en-US" sz="2400" b="1" dirty="0">
                <a:solidFill>
                  <a:srgbClr val="C00000"/>
                </a:solidFill>
                <a:cs typeface="+mj-cs"/>
              </a:rPr>
              <a:t> </a:t>
            </a:r>
            <a:r>
              <a:rPr lang="en-US" b="1" dirty="0">
                <a:solidFill>
                  <a:schemeClr val="tx1"/>
                </a:solidFill>
                <a:cs typeface="+mj-cs"/>
              </a:rPr>
              <a:t>software was used to design lighting </a:t>
            </a:r>
          </a:p>
        </p:txBody>
      </p:sp>
      <p:sp>
        <p:nvSpPr>
          <p:cNvPr id="5" name="Rectangle 4"/>
          <p:cNvSpPr/>
          <p:nvPr/>
        </p:nvSpPr>
        <p:spPr>
          <a:xfrm>
            <a:off x="751543" y="2119150"/>
            <a:ext cx="3031684" cy="400110"/>
          </a:xfrm>
          <a:prstGeom prst="rect">
            <a:avLst/>
          </a:prstGeom>
        </p:spPr>
        <p:txBody>
          <a:bodyPr wrap="square">
            <a:spAutoFit/>
          </a:bodyPr>
          <a:lstStyle/>
          <a:p>
            <a:pPr marL="342900" indent="-342900">
              <a:buFont typeface="Wingdings" panose="05000000000000000000" pitchFamily="2" charset="2"/>
              <a:buChar char="Ø"/>
            </a:pP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Bedroom in 4</a:t>
            </a:r>
            <a:r>
              <a:rPr lang="en-US" sz="2000" b="1" baseline="30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a:t>
            </a: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Floor </a:t>
            </a:r>
            <a:endParaRPr lang="en-US" sz="2000"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13330" y="4262718"/>
            <a:ext cx="4446929" cy="2729753"/>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313330" y="2887822"/>
            <a:ext cx="4446929" cy="1619219"/>
          </a:xfrm>
          <a:prstGeom prst="rect">
            <a:avLst/>
          </a:prstGeom>
          <a:noFill/>
          <a:ln w="38100">
            <a:solidFill>
              <a:schemeClr val="tx2">
                <a:lumMod val="75000"/>
              </a:schemeClr>
            </a:solidFill>
          </a:ln>
        </p:spPr>
      </p:pic>
      <p:sp>
        <p:nvSpPr>
          <p:cNvPr id="10" name="Rectangle 9"/>
          <p:cNvSpPr/>
          <p:nvPr/>
        </p:nvSpPr>
        <p:spPr>
          <a:xfrm>
            <a:off x="209126" y="2487712"/>
            <a:ext cx="1546321" cy="369332"/>
          </a:xfrm>
          <a:prstGeom prst="rect">
            <a:avLst/>
          </a:prstGeom>
        </p:spPr>
        <p:txBody>
          <a:bodyPr wrap="none">
            <a:spAutoFit/>
          </a:bodyPr>
          <a:lstStyle/>
          <a:p>
            <a:r>
              <a:rPr lang="en-US" b="1" dirty="0">
                <a:solidFill>
                  <a:srgbClr val="C00000"/>
                </a:solidFill>
                <a:latin typeface="Times New Roman" panose="02020603050405020304" pitchFamily="18" charset="0"/>
                <a:ea typeface="Times New Roman" panose="02020603050405020304" pitchFamily="18" charset="0"/>
                <a:cs typeface="Arial" panose="020B0604020202020204" pitchFamily="34" charset="0"/>
              </a:rPr>
              <a:t>Sleeping Area</a:t>
            </a:r>
            <a:endParaRPr lang="en-US" b="1" dirty="0">
              <a:solidFill>
                <a:srgbClr val="C00000"/>
              </a:solidFill>
            </a:endParaRPr>
          </a:p>
        </p:txBody>
      </p:sp>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5453336" y="1826559"/>
            <a:ext cx="6433863" cy="5069541"/>
          </a:xfrm>
          <a:prstGeom prst="rect">
            <a:avLst/>
          </a:prstGeom>
          <a:ln w="38100">
            <a:solidFill>
              <a:schemeClr val="tx2">
                <a:lumMod val="75000"/>
              </a:schemeClr>
            </a:solidFill>
          </a:ln>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115</a:t>
            </a:fld>
            <a:endParaRPr lang="en-US" dirty="0"/>
          </a:p>
        </p:txBody>
      </p:sp>
    </p:spTree>
    <p:extLst>
      <p:ext uri="{BB962C8B-B14F-4D97-AF65-F5344CB8AC3E}">
        <p14:creationId xmlns:p14="http://schemas.microsoft.com/office/powerpoint/2010/main" val="404733238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566" y="812304"/>
            <a:ext cx="8825659" cy="706964"/>
          </a:xfrm>
        </p:spPr>
        <p:txBody>
          <a:bodyPr>
            <a:normAutofit fontScale="90000"/>
          </a:bodyPr>
          <a:lstStyle/>
          <a:p>
            <a:r>
              <a:rPr lang="en-US" b="1" cap="all" dirty="0">
                <a:latin typeface="Times New Roman" panose="02020603050405020304" pitchFamily="18" charset="0"/>
                <a:cs typeface="Times New Roman" panose="02020603050405020304" pitchFamily="18" charset="0"/>
              </a:rPr>
              <a:t>Artificial lighting </a:t>
            </a:r>
            <a:br>
              <a:rPr lang="en-US" b="1" cap="all"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51543" y="1249400"/>
            <a:ext cx="6496423" cy="529664"/>
          </a:xfrm>
        </p:spPr>
        <p:txBody>
          <a:bodyPr>
            <a:normAutofit fontScale="92500"/>
          </a:bodyPr>
          <a:lstStyle/>
          <a:p>
            <a:r>
              <a:rPr lang="en-US" sz="2400" b="1" dirty="0">
                <a:solidFill>
                  <a:srgbClr val="C00000"/>
                </a:solidFill>
                <a:cs typeface="+mj-cs"/>
              </a:rPr>
              <a:t>DIALux evo </a:t>
            </a:r>
            <a:r>
              <a:rPr lang="ar-SA" sz="2400" b="1" dirty="0">
                <a:solidFill>
                  <a:srgbClr val="C00000"/>
                </a:solidFill>
                <a:cs typeface="+mj-cs"/>
              </a:rPr>
              <a:t>8.0</a:t>
            </a:r>
            <a:r>
              <a:rPr lang="en-US" sz="2400" b="1" dirty="0">
                <a:solidFill>
                  <a:srgbClr val="C00000"/>
                </a:solidFill>
                <a:cs typeface="+mj-cs"/>
              </a:rPr>
              <a:t> </a:t>
            </a:r>
            <a:r>
              <a:rPr lang="en-US" b="1" dirty="0">
                <a:solidFill>
                  <a:schemeClr val="tx1"/>
                </a:solidFill>
                <a:cs typeface="+mj-cs"/>
              </a:rPr>
              <a:t>software was used to design lighting </a:t>
            </a:r>
          </a:p>
        </p:txBody>
      </p:sp>
      <p:sp>
        <p:nvSpPr>
          <p:cNvPr id="5" name="Rectangle 4"/>
          <p:cNvSpPr/>
          <p:nvPr/>
        </p:nvSpPr>
        <p:spPr>
          <a:xfrm>
            <a:off x="607841" y="2074555"/>
            <a:ext cx="3031684" cy="400110"/>
          </a:xfrm>
          <a:prstGeom prst="rect">
            <a:avLst/>
          </a:prstGeom>
        </p:spPr>
        <p:txBody>
          <a:bodyPr wrap="square">
            <a:spAutoFit/>
          </a:bodyPr>
          <a:lstStyle/>
          <a:p>
            <a:pPr marL="342900" indent="-342900">
              <a:buFont typeface="Wingdings" panose="05000000000000000000" pitchFamily="2" charset="2"/>
              <a:buChar char="Ø"/>
            </a:pP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Bedroom in 4</a:t>
            </a:r>
            <a:r>
              <a:rPr lang="en-US" sz="2000" b="1" baseline="30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a:t>
            </a: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Floor </a:t>
            </a:r>
            <a:endParaRPr lang="en-US" sz="2000" b="1" dirty="0"/>
          </a:p>
        </p:txBody>
      </p:sp>
      <p:sp>
        <p:nvSpPr>
          <p:cNvPr id="10" name="Rectangle 9"/>
          <p:cNvSpPr/>
          <p:nvPr/>
        </p:nvSpPr>
        <p:spPr>
          <a:xfrm>
            <a:off x="473645" y="2403899"/>
            <a:ext cx="1533497" cy="369332"/>
          </a:xfrm>
          <a:prstGeom prst="rect">
            <a:avLst/>
          </a:prstGeom>
        </p:spPr>
        <p:txBody>
          <a:bodyPr wrap="none">
            <a:spAutoFit/>
          </a:bodyPr>
          <a:lstStyle/>
          <a:p>
            <a:r>
              <a:rPr lang="en-US" b="1" dirty="0">
                <a:solidFill>
                  <a:srgbClr val="C00000"/>
                </a:solidFill>
                <a:latin typeface="Times New Roman" panose="02020603050405020304" pitchFamily="18" charset="0"/>
                <a:ea typeface="Times New Roman" panose="02020603050405020304" pitchFamily="18" charset="0"/>
                <a:cs typeface="Arial" panose="020B0604020202020204" pitchFamily="34" charset="0"/>
              </a:rPr>
              <a:t>Reading Area</a:t>
            </a:r>
            <a:endParaRPr lang="en-US" b="1" dirty="0">
              <a:solidFill>
                <a:srgbClr val="C00000"/>
              </a:solidFill>
            </a:endParaRPr>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473645" y="2888592"/>
            <a:ext cx="4524239" cy="1675141"/>
          </a:xfrm>
          <a:prstGeom prst="rect">
            <a:avLst/>
          </a:prstGeom>
          <a:noFill/>
          <a:ln>
            <a:solidFill>
              <a:schemeClr val="tx2">
                <a:lumMod val="75000"/>
              </a:schemeClr>
            </a:solidFill>
          </a:ln>
        </p:spPr>
      </p:pic>
      <p:pic>
        <p:nvPicPr>
          <p:cNvPr id="4" name="Picture 3"/>
          <p:cNvPicPr>
            <a:picLocks noChangeAspect="1"/>
          </p:cNvPicPr>
          <p:nvPr/>
        </p:nvPicPr>
        <p:blipFill>
          <a:blip r:embed="rId3"/>
          <a:stretch>
            <a:fillRect/>
          </a:stretch>
        </p:blipFill>
        <p:spPr>
          <a:xfrm>
            <a:off x="1594766" y="4563733"/>
            <a:ext cx="2462079" cy="2316813"/>
          </a:xfrm>
          <a:prstGeom prst="rect">
            <a:avLst/>
          </a:prstGeom>
          <a:ln>
            <a:solidFill>
              <a:schemeClr val="tx2">
                <a:lumMod val="75000"/>
              </a:schemeClr>
            </a:solidFill>
          </a:ln>
        </p:spPr>
      </p:pic>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6212541" y="1844058"/>
            <a:ext cx="5795683" cy="4906365"/>
          </a:xfrm>
          <a:prstGeom prst="rect">
            <a:avLst/>
          </a:prstGeom>
          <a:ln w="38100">
            <a:solidFill>
              <a:schemeClr val="tx2">
                <a:lumMod val="75000"/>
              </a:schemeClr>
            </a:solidFill>
          </a:ln>
        </p:spPr>
      </p:pic>
      <p:sp>
        <p:nvSpPr>
          <p:cNvPr id="6" name="عنصر نائب لرقم الشريحة 5"/>
          <p:cNvSpPr>
            <a:spLocks noGrp="1"/>
          </p:cNvSpPr>
          <p:nvPr>
            <p:ph type="sldNum" sz="quarter" idx="12"/>
          </p:nvPr>
        </p:nvSpPr>
        <p:spPr/>
        <p:txBody>
          <a:bodyPr/>
          <a:lstStyle/>
          <a:p>
            <a:fld id="{D57F1E4F-1CFF-5643-939E-02111984F565}" type="slidenum">
              <a:rPr lang="en-US" smtClean="0"/>
              <a:t>116</a:t>
            </a:fld>
            <a:endParaRPr lang="en-US" dirty="0"/>
          </a:p>
        </p:txBody>
      </p:sp>
    </p:spTree>
    <p:extLst>
      <p:ext uri="{BB962C8B-B14F-4D97-AF65-F5344CB8AC3E}">
        <p14:creationId xmlns:p14="http://schemas.microsoft.com/office/powerpoint/2010/main" val="391446944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566" y="812304"/>
            <a:ext cx="8825659" cy="706964"/>
          </a:xfrm>
        </p:spPr>
        <p:txBody>
          <a:bodyPr>
            <a:normAutofit fontScale="90000"/>
          </a:bodyPr>
          <a:lstStyle/>
          <a:p>
            <a:r>
              <a:rPr lang="en-US" b="1" cap="all" dirty="0">
                <a:latin typeface="Times New Roman" panose="02020603050405020304" pitchFamily="18" charset="0"/>
                <a:cs typeface="Times New Roman" panose="02020603050405020304" pitchFamily="18" charset="0"/>
              </a:rPr>
              <a:t>Artificial lighting </a:t>
            </a:r>
            <a:br>
              <a:rPr lang="en-US" b="1" cap="all"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51543" y="1249400"/>
            <a:ext cx="6496423" cy="529664"/>
          </a:xfrm>
        </p:spPr>
        <p:txBody>
          <a:bodyPr>
            <a:normAutofit fontScale="92500"/>
          </a:bodyPr>
          <a:lstStyle/>
          <a:p>
            <a:r>
              <a:rPr lang="en-US" sz="2400" b="1" dirty="0">
                <a:solidFill>
                  <a:srgbClr val="C00000"/>
                </a:solidFill>
                <a:cs typeface="+mj-cs"/>
              </a:rPr>
              <a:t>DIALux evo </a:t>
            </a:r>
            <a:r>
              <a:rPr lang="ar-SA" sz="2400" b="1" dirty="0">
                <a:solidFill>
                  <a:srgbClr val="C00000"/>
                </a:solidFill>
                <a:cs typeface="+mj-cs"/>
              </a:rPr>
              <a:t>8.0</a:t>
            </a:r>
            <a:r>
              <a:rPr lang="en-US" sz="2400" b="1" dirty="0">
                <a:solidFill>
                  <a:srgbClr val="C00000"/>
                </a:solidFill>
                <a:cs typeface="+mj-cs"/>
              </a:rPr>
              <a:t> </a:t>
            </a:r>
            <a:r>
              <a:rPr lang="en-US" b="1" dirty="0">
                <a:solidFill>
                  <a:schemeClr val="tx1"/>
                </a:solidFill>
                <a:cs typeface="+mj-cs"/>
              </a:rPr>
              <a:t>software was used to design lighting </a:t>
            </a:r>
          </a:p>
        </p:txBody>
      </p:sp>
      <p:sp>
        <p:nvSpPr>
          <p:cNvPr id="5" name="Rectangle 4"/>
          <p:cNvSpPr/>
          <p:nvPr/>
        </p:nvSpPr>
        <p:spPr>
          <a:xfrm>
            <a:off x="388871" y="2098415"/>
            <a:ext cx="3031684" cy="400110"/>
          </a:xfrm>
          <a:prstGeom prst="rect">
            <a:avLst/>
          </a:prstGeom>
        </p:spPr>
        <p:txBody>
          <a:bodyPr wrap="square">
            <a:spAutoFit/>
          </a:bodyPr>
          <a:lstStyle/>
          <a:p>
            <a:pPr marL="342900" indent="-342900">
              <a:buFont typeface="Wingdings" panose="05000000000000000000" pitchFamily="2" charset="2"/>
              <a:buChar char="Ø"/>
            </a:pP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Bedroom in 4</a:t>
            </a:r>
            <a:r>
              <a:rPr lang="en-US" sz="2000" b="1" baseline="300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a:t>
            </a:r>
            <a:r>
              <a:rPr lang="en-US" sz="20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Floor </a:t>
            </a:r>
            <a:endParaRPr lang="en-US" sz="2000" b="1" dirty="0"/>
          </a:p>
        </p:txBody>
      </p:sp>
      <p:sp>
        <p:nvSpPr>
          <p:cNvPr id="6" name="Rectangle 5"/>
          <p:cNvSpPr/>
          <p:nvPr/>
        </p:nvSpPr>
        <p:spPr>
          <a:xfrm>
            <a:off x="-663829" y="2498525"/>
            <a:ext cx="2995435" cy="368755"/>
          </a:xfrm>
          <a:prstGeom prst="rect">
            <a:avLst/>
          </a:prstGeom>
        </p:spPr>
        <p:txBody>
          <a:bodyPr wrap="none">
            <a:spAutoFit/>
          </a:bodyPr>
          <a:lstStyle/>
          <a:p>
            <a:pPr lvl="3">
              <a:lnSpc>
                <a:spcPct val="107000"/>
              </a:lnSpc>
              <a:spcBef>
                <a:spcPts val="200"/>
              </a:spcBef>
            </a:pPr>
            <a:r>
              <a:rPr lang="en-US" b="1" dirty="0">
                <a:latin typeface="Times New Roman" panose="02020603050405020304" pitchFamily="18" charset="0"/>
                <a:ea typeface="Times New Roman" panose="02020603050405020304" pitchFamily="18" charset="0"/>
                <a:cs typeface="Times New Roman" panose="02020603050405020304" pitchFamily="18" charset="0"/>
              </a:rPr>
              <a:t>Cocking Area:</a:t>
            </a:r>
            <a:endParaRPr lang="en-US"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3" name="Picture 12"/>
          <p:cNvPicPr/>
          <p:nvPr/>
        </p:nvPicPr>
        <p:blipFill>
          <a:blip r:embed="rId2" cstate="print">
            <a:extLst>
              <a:ext uri="{28A0092B-C50C-407E-A947-70E740481C1C}">
                <a14:useLocalDpi xmlns:a14="http://schemas.microsoft.com/office/drawing/2010/main" val="0"/>
              </a:ext>
            </a:extLst>
          </a:blip>
          <a:stretch>
            <a:fillRect/>
          </a:stretch>
        </p:blipFill>
        <p:spPr>
          <a:xfrm>
            <a:off x="6082145" y="2396836"/>
            <a:ext cx="5647076" cy="4353587"/>
          </a:xfrm>
          <a:prstGeom prst="rect">
            <a:avLst/>
          </a:prstGeom>
          <a:ln w="38100">
            <a:solidFill>
              <a:schemeClr val="tx2">
                <a:lumMod val="75000"/>
              </a:schemeClr>
            </a:solidFill>
          </a:ln>
        </p:spPr>
      </p:pic>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143675" y="2898635"/>
            <a:ext cx="5627594" cy="1794389"/>
          </a:xfrm>
          <a:prstGeom prst="rect">
            <a:avLst/>
          </a:prstGeom>
          <a:ln>
            <a:solidFill>
              <a:schemeClr val="tx2">
                <a:lumMod val="75000"/>
              </a:schemeClr>
            </a:solidFill>
          </a:ln>
        </p:spPr>
      </p:pic>
      <p:pic>
        <p:nvPicPr>
          <p:cNvPr id="15" name="Picture 14"/>
          <p:cNvPicPr/>
          <p:nvPr/>
        </p:nvPicPr>
        <p:blipFill>
          <a:blip r:embed="rId4">
            <a:extLst>
              <a:ext uri="{28A0092B-C50C-407E-A947-70E740481C1C}">
                <a14:useLocalDpi xmlns:a14="http://schemas.microsoft.com/office/drawing/2010/main" val="0"/>
              </a:ext>
            </a:extLst>
          </a:blip>
          <a:stretch>
            <a:fillRect/>
          </a:stretch>
        </p:blipFill>
        <p:spPr>
          <a:xfrm>
            <a:off x="143675" y="4854388"/>
            <a:ext cx="5627594" cy="1765466"/>
          </a:xfrm>
          <a:prstGeom prst="rect">
            <a:avLst/>
          </a:prstGeom>
          <a:ln>
            <a:solidFill>
              <a:schemeClr val="tx2">
                <a:lumMod val="75000"/>
              </a:schemeClr>
            </a:solidFill>
          </a:ln>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117</a:t>
            </a:fld>
            <a:endParaRPr lang="en-US" dirty="0"/>
          </a:p>
        </p:txBody>
      </p:sp>
    </p:spTree>
    <p:extLst>
      <p:ext uri="{BB962C8B-B14F-4D97-AF65-F5344CB8AC3E}">
        <p14:creationId xmlns:p14="http://schemas.microsoft.com/office/powerpoint/2010/main" val="224794163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566" y="812304"/>
            <a:ext cx="8825659" cy="706964"/>
          </a:xfrm>
        </p:spPr>
        <p:txBody>
          <a:bodyPr>
            <a:normAutofit fontScale="90000"/>
          </a:bodyPr>
          <a:lstStyle/>
          <a:p>
            <a:r>
              <a:rPr lang="en-US" b="1" cap="all" dirty="0">
                <a:latin typeface="Times New Roman" panose="02020603050405020304" pitchFamily="18" charset="0"/>
                <a:cs typeface="Times New Roman" panose="02020603050405020304" pitchFamily="18" charset="0"/>
              </a:rPr>
              <a:t>Artificial lighting </a:t>
            </a:r>
            <a:br>
              <a:rPr lang="en-US" b="1" cap="all"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51543" y="1249400"/>
            <a:ext cx="6496423" cy="529664"/>
          </a:xfrm>
        </p:spPr>
        <p:txBody>
          <a:bodyPr>
            <a:normAutofit fontScale="92500"/>
          </a:bodyPr>
          <a:lstStyle/>
          <a:p>
            <a:r>
              <a:rPr lang="en-US" sz="2400" b="1" dirty="0">
                <a:solidFill>
                  <a:srgbClr val="C00000"/>
                </a:solidFill>
                <a:cs typeface="+mj-cs"/>
              </a:rPr>
              <a:t>DIALux evo </a:t>
            </a:r>
            <a:r>
              <a:rPr lang="ar-SA" sz="2400" b="1" dirty="0">
                <a:solidFill>
                  <a:srgbClr val="C00000"/>
                </a:solidFill>
                <a:cs typeface="+mj-cs"/>
              </a:rPr>
              <a:t>8.0</a:t>
            </a:r>
            <a:r>
              <a:rPr lang="en-US" sz="2400" b="1" dirty="0">
                <a:solidFill>
                  <a:srgbClr val="C00000"/>
                </a:solidFill>
                <a:cs typeface="+mj-cs"/>
              </a:rPr>
              <a:t> </a:t>
            </a:r>
            <a:r>
              <a:rPr lang="en-US" b="1" dirty="0">
                <a:solidFill>
                  <a:schemeClr val="tx1"/>
                </a:solidFill>
                <a:cs typeface="+mj-cs"/>
              </a:rPr>
              <a:t>software was used to design lighting </a:t>
            </a:r>
          </a:p>
        </p:txBody>
      </p:sp>
      <p:sp>
        <p:nvSpPr>
          <p:cNvPr id="5" name="Rectangle 4"/>
          <p:cNvSpPr/>
          <p:nvPr/>
        </p:nvSpPr>
        <p:spPr>
          <a:xfrm>
            <a:off x="-764300" y="2129193"/>
            <a:ext cx="3561287" cy="369332"/>
          </a:xfrm>
          <a:prstGeom prst="rect">
            <a:avLst/>
          </a:prstGeom>
        </p:spPr>
        <p:txBody>
          <a:bodyPr wrap="square">
            <a:spAutoFit/>
          </a:bodyPr>
          <a:lstStyle/>
          <a:p>
            <a:pPr marL="1657350" lvl="3"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Study Room:</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5244353" y="1779064"/>
            <a:ext cx="6410466" cy="4971360"/>
          </a:xfrm>
          <a:prstGeom prst="rect">
            <a:avLst/>
          </a:prstGeom>
          <a:ln w="38100">
            <a:solidFill>
              <a:schemeClr val="tx2">
                <a:lumMod val="75000"/>
              </a:schemeClr>
            </a:solidFill>
          </a:ln>
        </p:spPr>
      </p:pic>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259716" y="2750200"/>
            <a:ext cx="4756038" cy="3029087"/>
          </a:xfrm>
          <a:prstGeom prst="rect">
            <a:avLst/>
          </a:prstGeom>
          <a:ln w="38100">
            <a:solidFill>
              <a:schemeClr val="tx2">
                <a:lumMod val="75000"/>
              </a:schemeClr>
            </a:solidFill>
          </a:ln>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118</a:t>
            </a:fld>
            <a:endParaRPr lang="en-US" dirty="0"/>
          </a:p>
        </p:txBody>
      </p:sp>
    </p:spTree>
    <p:extLst>
      <p:ext uri="{BB962C8B-B14F-4D97-AF65-F5344CB8AC3E}">
        <p14:creationId xmlns:p14="http://schemas.microsoft.com/office/powerpoint/2010/main" val="251690617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566" y="812304"/>
            <a:ext cx="8825659" cy="706964"/>
          </a:xfrm>
        </p:spPr>
        <p:txBody>
          <a:bodyPr>
            <a:normAutofit fontScale="90000"/>
          </a:bodyPr>
          <a:lstStyle/>
          <a:p>
            <a:r>
              <a:rPr lang="en-US" b="1" cap="all" dirty="0">
                <a:latin typeface="Times New Roman" panose="02020603050405020304" pitchFamily="18" charset="0"/>
                <a:cs typeface="Times New Roman" panose="02020603050405020304" pitchFamily="18" charset="0"/>
              </a:rPr>
              <a:t>Artificial lighting </a:t>
            </a:r>
            <a:br>
              <a:rPr lang="en-US" b="1" cap="all"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51543" y="1249400"/>
            <a:ext cx="6496423" cy="529664"/>
          </a:xfrm>
        </p:spPr>
        <p:txBody>
          <a:bodyPr>
            <a:normAutofit fontScale="92500"/>
          </a:bodyPr>
          <a:lstStyle/>
          <a:p>
            <a:r>
              <a:rPr lang="en-US" sz="2400" b="1" dirty="0">
                <a:solidFill>
                  <a:srgbClr val="C00000"/>
                </a:solidFill>
                <a:cs typeface="+mj-cs"/>
              </a:rPr>
              <a:t>DIALux evo </a:t>
            </a:r>
            <a:r>
              <a:rPr lang="ar-SA" sz="2400" b="1" dirty="0">
                <a:solidFill>
                  <a:srgbClr val="C00000"/>
                </a:solidFill>
                <a:cs typeface="+mj-cs"/>
              </a:rPr>
              <a:t>8.0</a:t>
            </a:r>
            <a:r>
              <a:rPr lang="en-US" sz="2400" b="1" dirty="0">
                <a:solidFill>
                  <a:srgbClr val="C00000"/>
                </a:solidFill>
                <a:cs typeface="+mj-cs"/>
              </a:rPr>
              <a:t> </a:t>
            </a:r>
            <a:r>
              <a:rPr lang="en-US" b="1" dirty="0">
                <a:solidFill>
                  <a:schemeClr val="tx1"/>
                </a:solidFill>
                <a:cs typeface="+mj-cs"/>
              </a:rPr>
              <a:t>software was used to design lighting </a:t>
            </a:r>
          </a:p>
        </p:txBody>
      </p:sp>
      <p:sp>
        <p:nvSpPr>
          <p:cNvPr id="5" name="Rectangle 4"/>
          <p:cNvSpPr/>
          <p:nvPr/>
        </p:nvSpPr>
        <p:spPr>
          <a:xfrm>
            <a:off x="-908078" y="2045942"/>
            <a:ext cx="3561287" cy="369332"/>
          </a:xfrm>
          <a:prstGeom prst="rect">
            <a:avLst/>
          </a:prstGeom>
        </p:spPr>
        <p:txBody>
          <a:bodyPr wrap="square">
            <a:spAutoFit/>
          </a:bodyPr>
          <a:lstStyle/>
          <a:p>
            <a:pPr marL="1657350" lvl="3"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Main Lobby:</a:t>
            </a: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5271247" y="1653988"/>
            <a:ext cx="6360459" cy="5025273"/>
          </a:xfrm>
          <a:prstGeom prst="rect">
            <a:avLst/>
          </a:prstGeom>
          <a:ln w="38100">
            <a:solidFill>
              <a:schemeClr val="tx2">
                <a:lumMod val="75000"/>
              </a:schemeClr>
            </a:solidFill>
          </a:ln>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91995" y="2490404"/>
            <a:ext cx="4850651" cy="2603533"/>
          </a:xfrm>
          <a:prstGeom prst="rect">
            <a:avLst/>
          </a:prstGeom>
          <a:ln w="38100">
            <a:solidFill>
              <a:schemeClr val="tx2">
                <a:lumMod val="75000"/>
              </a:schemeClr>
            </a:solidFill>
          </a:ln>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191995" y="5288611"/>
            <a:ext cx="4850651" cy="1390650"/>
          </a:xfrm>
          <a:prstGeom prst="rect">
            <a:avLst/>
          </a:prstGeom>
          <a:ln w="28575">
            <a:solidFill>
              <a:schemeClr val="tx2">
                <a:lumMod val="75000"/>
              </a:schemeClr>
            </a:solidFill>
          </a:ln>
        </p:spPr>
      </p:pic>
      <p:sp>
        <p:nvSpPr>
          <p:cNvPr id="4" name="عنصر نائب لرقم الشريحة 3"/>
          <p:cNvSpPr>
            <a:spLocks noGrp="1"/>
          </p:cNvSpPr>
          <p:nvPr>
            <p:ph type="sldNum" sz="quarter" idx="12"/>
          </p:nvPr>
        </p:nvSpPr>
        <p:spPr/>
        <p:txBody>
          <a:bodyPr/>
          <a:lstStyle/>
          <a:p>
            <a:fld id="{D57F1E4F-1CFF-5643-939E-02111984F565}" type="slidenum">
              <a:rPr lang="en-US" smtClean="0"/>
              <a:t>119</a:t>
            </a:fld>
            <a:endParaRPr lang="en-US" dirty="0"/>
          </a:p>
        </p:txBody>
      </p:sp>
    </p:spTree>
    <p:extLst>
      <p:ext uri="{BB962C8B-B14F-4D97-AF65-F5344CB8AC3E}">
        <p14:creationId xmlns:p14="http://schemas.microsoft.com/office/powerpoint/2010/main" val="3456604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1100278"/>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112752" y="1528494"/>
            <a:ext cx="2700163" cy="400110"/>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2.1 Site for the project:</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7881" y="2046393"/>
            <a:ext cx="10213144" cy="5203047"/>
          </a:xfrm>
          <a:prstGeom prst="rect">
            <a:avLst/>
          </a:prstGeom>
          <a:ln w="38100">
            <a:solidFill>
              <a:schemeClr val="tx2">
                <a:lumMod val="75000"/>
              </a:schemeClr>
            </a:solidFill>
          </a:ln>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82733560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329" y="1167283"/>
            <a:ext cx="8825659" cy="706964"/>
          </a:xfrm>
        </p:spPr>
        <p:txBody>
          <a:bodyPr>
            <a:normAutofit fontScale="90000"/>
          </a:bodyPr>
          <a:lstStyle/>
          <a:p>
            <a:r>
              <a:rPr lang="en-US" b="1" cap="all" dirty="0">
                <a:latin typeface="Times New Roman" panose="02020603050405020304" pitchFamily="18" charset="0"/>
                <a:cs typeface="Times New Roman" panose="02020603050405020304" pitchFamily="18" charset="0"/>
              </a:rPr>
              <a:t>Artificial lighting </a:t>
            </a:r>
            <a:br>
              <a:rPr lang="en-US" b="1" cap="all"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56607" y="2406996"/>
            <a:ext cx="6496423" cy="529664"/>
          </a:xfrm>
        </p:spPr>
        <p:txBody>
          <a:bodyPr>
            <a:normAutofit fontScale="92500"/>
          </a:bodyPr>
          <a:lstStyle/>
          <a:p>
            <a:r>
              <a:rPr lang="en-US" sz="2400" b="1" dirty="0">
                <a:solidFill>
                  <a:srgbClr val="C00000"/>
                </a:solidFill>
                <a:cs typeface="+mj-cs"/>
              </a:rPr>
              <a:t>DIALux evo </a:t>
            </a:r>
            <a:r>
              <a:rPr lang="ar-SA" sz="2400" b="1" dirty="0">
                <a:solidFill>
                  <a:srgbClr val="C00000"/>
                </a:solidFill>
                <a:cs typeface="+mj-cs"/>
              </a:rPr>
              <a:t>8.0</a:t>
            </a:r>
            <a:r>
              <a:rPr lang="en-US" sz="2400" b="1" dirty="0">
                <a:solidFill>
                  <a:srgbClr val="C00000"/>
                </a:solidFill>
                <a:cs typeface="+mj-cs"/>
              </a:rPr>
              <a:t> </a:t>
            </a:r>
            <a:r>
              <a:rPr lang="en-US" b="1" dirty="0">
                <a:solidFill>
                  <a:schemeClr val="tx1"/>
                </a:solidFill>
                <a:cs typeface="+mj-cs"/>
              </a:rPr>
              <a:t>software was used to design lighting </a:t>
            </a:r>
          </a:p>
        </p:txBody>
      </p:sp>
      <p:sp>
        <p:nvSpPr>
          <p:cNvPr id="5" name="Rectangle 4"/>
          <p:cNvSpPr/>
          <p:nvPr/>
        </p:nvSpPr>
        <p:spPr>
          <a:xfrm>
            <a:off x="-1122217" y="4002159"/>
            <a:ext cx="5292436" cy="646331"/>
          </a:xfrm>
          <a:prstGeom prst="rect">
            <a:avLst/>
          </a:prstGeom>
        </p:spPr>
        <p:txBody>
          <a:bodyPr wrap="square">
            <a:spAutoFit/>
          </a:bodyPr>
          <a:lstStyle/>
          <a:p>
            <a:pPr marL="1657350" lvl="3" indent="-28575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approximate amount of annual energy consumption for lighting :</a:t>
            </a:r>
          </a:p>
        </p:txBody>
      </p:sp>
      <p:graphicFrame>
        <p:nvGraphicFramePr>
          <p:cNvPr id="4" name="Table 3"/>
          <p:cNvGraphicFramePr>
            <a:graphicFrameLocks noGrp="1"/>
          </p:cNvGraphicFramePr>
          <p:nvPr>
            <p:extLst>
              <p:ext uri="{D42A27DB-BD31-4B8C-83A1-F6EECF244321}">
                <p14:modId xmlns:p14="http://schemas.microsoft.com/office/powerpoint/2010/main" val="681807644"/>
              </p:ext>
            </p:extLst>
          </p:nvPr>
        </p:nvGraphicFramePr>
        <p:xfrm>
          <a:off x="4849090" y="2923376"/>
          <a:ext cx="6695818" cy="3753373"/>
        </p:xfrm>
        <a:graphic>
          <a:graphicData uri="http://schemas.openxmlformats.org/drawingml/2006/table">
            <a:tbl>
              <a:tblPr firstRow="1" firstCol="1" bandRow="1">
                <a:tableStyleId>{5C22544A-7EE6-4342-B048-85BDC9FD1C3A}</a:tableStyleId>
              </a:tblPr>
              <a:tblGrid>
                <a:gridCol w="1631468">
                  <a:extLst>
                    <a:ext uri="{9D8B030D-6E8A-4147-A177-3AD203B41FA5}">
                      <a16:colId xmlns:a16="http://schemas.microsoft.com/office/drawing/2014/main" val="20000"/>
                    </a:ext>
                  </a:extLst>
                </a:gridCol>
                <a:gridCol w="1631468">
                  <a:extLst>
                    <a:ext uri="{9D8B030D-6E8A-4147-A177-3AD203B41FA5}">
                      <a16:colId xmlns:a16="http://schemas.microsoft.com/office/drawing/2014/main" val="20001"/>
                    </a:ext>
                  </a:extLst>
                </a:gridCol>
                <a:gridCol w="1631468">
                  <a:extLst>
                    <a:ext uri="{9D8B030D-6E8A-4147-A177-3AD203B41FA5}">
                      <a16:colId xmlns:a16="http://schemas.microsoft.com/office/drawing/2014/main" val="20002"/>
                    </a:ext>
                  </a:extLst>
                </a:gridCol>
                <a:gridCol w="1801414">
                  <a:extLst>
                    <a:ext uri="{9D8B030D-6E8A-4147-A177-3AD203B41FA5}">
                      <a16:colId xmlns:a16="http://schemas.microsoft.com/office/drawing/2014/main" val="20003"/>
                    </a:ext>
                  </a:extLst>
                </a:gridCol>
              </a:tblGrid>
              <a:tr h="679417">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Room</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600">
                          <a:effectLst/>
                          <a:latin typeface="Times New Roman" panose="02020603050405020304" pitchFamily="18" charset="0"/>
                          <a:cs typeface="Times New Roman" panose="02020603050405020304" pitchFamily="18" charset="0"/>
                        </a:rPr>
                        <a:t>Power (KWh/Year)</a:t>
                      </a:r>
                      <a:endPar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Number of rooms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Total Power(KWh/Y)</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Bedroom</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800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54</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43200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Study Room</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1000</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5</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5000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Main Lobby</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5100</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1</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5100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Corridors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1700</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9</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15300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Cafeteria</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3200</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1</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3200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GYM</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2500</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2500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339709">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others</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500</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 </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500</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679417">
                <a:tc>
                  <a:txBody>
                    <a:bodyPr/>
                    <a:lstStyle/>
                    <a:p>
                      <a:pPr marL="0" marR="0" algn="ctr">
                        <a:lnSpc>
                          <a:spcPct val="150000"/>
                        </a:lnSpc>
                        <a:spcBef>
                          <a:spcPts val="0"/>
                        </a:spcBef>
                        <a:spcAft>
                          <a:spcPts val="0"/>
                        </a:spcAft>
                      </a:pPr>
                      <a:r>
                        <a:rPr lang="en-US" sz="1600" dirty="0">
                          <a:effectLst/>
                          <a:latin typeface="Times New Roman" panose="02020603050405020304" pitchFamily="18" charset="0"/>
                          <a:cs typeface="Times New Roman" panose="02020603050405020304" pitchFamily="18" charset="0"/>
                        </a:rPr>
                        <a:t>Total consumption</a:t>
                      </a:r>
                      <a:endPar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 </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 </a:t>
                      </a:r>
                      <a:endPar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74,800 KWh/Y</a:t>
                      </a:r>
                      <a:endPar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bl>
          </a:graphicData>
        </a:graphic>
      </p:graphicFrame>
      <p:sp>
        <p:nvSpPr>
          <p:cNvPr id="6" name="عنصر نائب لرقم الشريحة 5"/>
          <p:cNvSpPr>
            <a:spLocks noGrp="1"/>
          </p:cNvSpPr>
          <p:nvPr>
            <p:ph type="sldNum" sz="quarter" idx="12"/>
          </p:nvPr>
        </p:nvSpPr>
        <p:spPr/>
        <p:txBody>
          <a:bodyPr/>
          <a:lstStyle/>
          <a:p>
            <a:fld id="{D57F1E4F-1CFF-5643-939E-02111984F565}" type="slidenum">
              <a:rPr lang="en-US" smtClean="0"/>
              <a:t>120</a:t>
            </a:fld>
            <a:endParaRPr lang="en-US" dirty="0"/>
          </a:p>
        </p:txBody>
      </p:sp>
    </p:spTree>
    <p:extLst>
      <p:ext uri="{BB962C8B-B14F-4D97-AF65-F5344CB8AC3E}">
        <p14:creationId xmlns:p14="http://schemas.microsoft.com/office/powerpoint/2010/main" val="131170708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FIREFIGHTING CHAPTER</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121</a:t>
            </a:fld>
            <a:endParaRPr lang="en-US" dirty="0"/>
          </a:p>
        </p:txBody>
      </p:sp>
    </p:spTree>
    <p:extLst>
      <p:ext uri="{BB962C8B-B14F-4D97-AF65-F5344CB8AC3E}">
        <p14:creationId xmlns:p14="http://schemas.microsoft.com/office/powerpoint/2010/main" val="16739816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545324"/>
            <a:ext cx="10972800" cy="995730"/>
          </a:xfrm>
        </p:spPr>
        <p:txBody>
          <a:bodyPr>
            <a:normAutofit/>
          </a:bodyPr>
          <a:lstStyle/>
          <a:p>
            <a:pPr algn="ctr"/>
            <a:r>
              <a:rPr lang="en-US" sz="4100" b="1" dirty="0">
                <a:solidFill>
                  <a:schemeClr val="tx1"/>
                </a:solidFill>
                <a:latin typeface="Times New Roman" panose="02020603050405020304" pitchFamily="18" charset="0"/>
                <a:cs typeface="Times New Roman" panose="02020603050405020304" pitchFamily="18" charset="0"/>
              </a:rPr>
              <a:t>Fire alarm system</a:t>
            </a:r>
          </a:p>
        </p:txBody>
      </p:sp>
      <p:pic>
        <p:nvPicPr>
          <p:cNvPr id="5" name="عنصر نائب للمحتوى 4" descr="C:\Users\SYSCOM\Documents\GP2\fire\th32EU1EM6.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38816" y="0"/>
            <a:ext cx="2953184" cy="2688979"/>
          </a:xfrm>
          <a:prstGeom prst="rect">
            <a:avLst/>
          </a:prstGeom>
          <a:noFill/>
          <a:ln>
            <a:noFill/>
          </a:ln>
        </p:spPr>
      </p:pic>
      <p:pic>
        <p:nvPicPr>
          <p:cNvPr id="6" name="صورة 5"/>
          <p:cNvPicPr/>
          <p:nvPr/>
        </p:nvPicPr>
        <p:blipFill>
          <a:blip r:embed="rId3">
            <a:extLst>
              <a:ext uri="{28A0092B-C50C-407E-A947-70E740481C1C}">
                <a14:useLocalDpi xmlns:a14="http://schemas.microsoft.com/office/drawing/2010/main" val="0"/>
              </a:ext>
            </a:extLst>
          </a:blip>
          <a:stretch>
            <a:fillRect/>
          </a:stretch>
        </p:blipFill>
        <p:spPr>
          <a:xfrm>
            <a:off x="6236" y="2511380"/>
            <a:ext cx="10094891" cy="4694349"/>
          </a:xfrm>
          <a:prstGeom prst="rect">
            <a:avLst/>
          </a:prstGeom>
        </p:spPr>
      </p:pic>
      <p:pic>
        <p:nvPicPr>
          <p:cNvPr id="7" name="صورة 6"/>
          <p:cNvPicPr/>
          <p:nvPr/>
        </p:nvPicPr>
        <p:blipFill>
          <a:blip r:embed="rId4"/>
          <a:stretch>
            <a:fillRect/>
          </a:stretch>
        </p:blipFill>
        <p:spPr>
          <a:xfrm>
            <a:off x="10195471" y="3639119"/>
            <a:ext cx="1902184" cy="1870141"/>
          </a:xfrm>
          <a:prstGeom prst="rect">
            <a:avLst/>
          </a:prstGeom>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122</a:t>
            </a:fld>
            <a:endParaRPr lang="en-US" dirty="0"/>
          </a:p>
        </p:txBody>
      </p:sp>
    </p:spTree>
    <p:extLst>
      <p:ext uri="{BB962C8B-B14F-4D97-AF65-F5344CB8AC3E}">
        <p14:creationId xmlns:p14="http://schemas.microsoft.com/office/powerpoint/2010/main" val="397906594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2740114" y="378919"/>
            <a:ext cx="6177566" cy="752384"/>
          </a:xfrm>
          <a:prstGeom prst="rect">
            <a:avLst/>
          </a:prstGeom>
        </p:spPr>
        <p:txBody>
          <a:bodyPr vert="horz" lIns="0" rIns="0" bIns="0" anchor="b">
            <a:normAutofit fontScale="82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b="1" dirty="0">
                <a:solidFill>
                  <a:schemeClr val="tx1"/>
                </a:solidFill>
                <a:latin typeface="Times New Roman" panose="02020603050405020304" pitchFamily="18" charset="0"/>
                <a:cs typeface="Times New Roman" panose="02020603050405020304" pitchFamily="18" charset="0"/>
              </a:rPr>
              <a:t> Fire extinguishing System </a:t>
            </a:r>
          </a:p>
        </p:txBody>
      </p:sp>
      <p:pic>
        <p:nvPicPr>
          <p:cNvPr id="11" name="صورة 10"/>
          <p:cNvPicPr/>
          <p:nvPr/>
        </p:nvPicPr>
        <p:blipFill>
          <a:blip r:embed="rId2">
            <a:extLst>
              <a:ext uri="{28A0092B-C50C-407E-A947-70E740481C1C}">
                <a14:useLocalDpi xmlns:a14="http://schemas.microsoft.com/office/drawing/2010/main" val="0"/>
              </a:ext>
            </a:extLst>
          </a:blip>
          <a:stretch>
            <a:fillRect/>
          </a:stretch>
        </p:blipFill>
        <p:spPr>
          <a:xfrm>
            <a:off x="1585309" y="1545465"/>
            <a:ext cx="8487177" cy="4859573"/>
          </a:xfrm>
          <a:prstGeom prst="rect">
            <a:avLst/>
          </a:prstGeom>
        </p:spPr>
      </p:pic>
      <p:pic>
        <p:nvPicPr>
          <p:cNvPr id="12" name="صورة 11" descr="See the source image"/>
          <p:cNvPicPr/>
          <p:nvPr/>
        </p:nvPicPr>
        <p:blipFill>
          <a:blip r:embed="rId3">
            <a:extLst>
              <a:ext uri="{28A0092B-C50C-407E-A947-70E740481C1C}">
                <a14:useLocalDpi xmlns:a14="http://schemas.microsoft.com/office/drawing/2010/main" val="0"/>
              </a:ext>
            </a:extLst>
          </a:blip>
          <a:srcRect/>
          <a:stretch>
            <a:fillRect/>
          </a:stretch>
        </p:blipFill>
        <p:spPr bwMode="auto">
          <a:xfrm>
            <a:off x="160807" y="1131303"/>
            <a:ext cx="1571625" cy="1571625"/>
          </a:xfrm>
          <a:prstGeom prst="rect">
            <a:avLst/>
          </a:prstGeom>
          <a:noFill/>
          <a:ln>
            <a:noFill/>
          </a:ln>
        </p:spPr>
      </p:pic>
      <p:pic>
        <p:nvPicPr>
          <p:cNvPr id="16" name="صورة 15" descr="Image result for Powder Fire Extinguisher Types"/>
          <p:cNvPicPr/>
          <p:nvPr/>
        </p:nvPicPr>
        <p:blipFill>
          <a:blip r:embed="rId4">
            <a:extLst>
              <a:ext uri="{28A0092B-C50C-407E-A947-70E740481C1C}">
                <a14:useLocalDpi xmlns:a14="http://schemas.microsoft.com/office/drawing/2010/main" val="0"/>
              </a:ext>
            </a:extLst>
          </a:blip>
          <a:srcRect/>
          <a:stretch>
            <a:fillRect/>
          </a:stretch>
        </p:blipFill>
        <p:spPr bwMode="auto">
          <a:xfrm>
            <a:off x="10427755" y="905380"/>
            <a:ext cx="1285875" cy="1828800"/>
          </a:xfrm>
          <a:prstGeom prst="rect">
            <a:avLst/>
          </a:prstGeom>
          <a:noFill/>
          <a:ln>
            <a:noFill/>
          </a:ln>
        </p:spPr>
      </p:pic>
      <p:pic>
        <p:nvPicPr>
          <p:cNvPr id="18" name="صورة 17"/>
          <p:cNvPicPr/>
          <p:nvPr/>
        </p:nvPicPr>
        <p:blipFill>
          <a:blip r:embed="rId5"/>
          <a:stretch>
            <a:fillRect/>
          </a:stretch>
        </p:blipFill>
        <p:spPr>
          <a:xfrm>
            <a:off x="347730" y="4060190"/>
            <a:ext cx="1200150" cy="2204720"/>
          </a:xfrm>
          <a:prstGeom prst="rect">
            <a:avLst/>
          </a:prstGeom>
        </p:spPr>
      </p:pic>
      <p:pic>
        <p:nvPicPr>
          <p:cNvPr id="19" name="صورة 18" descr="See the source image"/>
          <p:cNvPicPr/>
          <p:nvPr/>
        </p:nvPicPr>
        <p:blipFill>
          <a:blip r:embed="rId6">
            <a:extLst>
              <a:ext uri="{28A0092B-C50C-407E-A947-70E740481C1C}">
                <a14:useLocalDpi xmlns:a14="http://schemas.microsoft.com/office/drawing/2010/main" val="0"/>
              </a:ext>
            </a:extLst>
          </a:blip>
          <a:srcRect/>
          <a:stretch>
            <a:fillRect/>
          </a:stretch>
        </p:blipFill>
        <p:spPr bwMode="auto">
          <a:xfrm>
            <a:off x="10434489" y="4814821"/>
            <a:ext cx="1541362" cy="1695450"/>
          </a:xfrm>
          <a:prstGeom prst="rect">
            <a:avLst/>
          </a:prstGeom>
          <a:noFill/>
          <a:ln>
            <a:noFill/>
          </a:ln>
        </p:spPr>
      </p:pic>
      <p:pic>
        <p:nvPicPr>
          <p:cNvPr id="20" name="صورة 19"/>
          <p:cNvPicPr/>
          <p:nvPr/>
        </p:nvPicPr>
        <p:blipFill>
          <a:blip r:embed="rId7">
            <a:extLst>
              <a:ext uri="{28A0092B-C50C-407E-A947-70E740481C1C}">
                <a14:useLocalDpi xmlns:a14="http://schemas.microsoft.com/office/drawing/2010/main" val="0"/>
              </a:ext>
            </a:extLst>
          </a:blip>
          <a:srcRect/>
          <a:stretch>
            <a:fillRect/>
          </a:stretch>
        </p:blipFill>
        <p:spPr bwMode="auto">
          <a:xfrm>
            <a:off x="10064421" y="3260585"/>
            <a:ext cx="2127579" cy="1277387"/>
          </a:xfrm>
          <a:prstGeom prst="rect">
            <a:avLst/>
          </a:prstGeom>
          <a:noFill/>
        </p:spPr>
      </p:pic>
      <p:cxnSp>
        <p:nvCxnSpPr>
          <p:cNvPr id="5" name="رابط كسهم مستقيم 4"/>
          <p:cNvCxnSpPr/>
          <p:nvPr/>
        </p:nvCxnSpPr>
        <p:spPr>
          <a:xfrm>
            <a:off x="1385047" y="1922929"/>
            <a:ext cx="2823882" cy="12102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1732432" y="4356847"/>
            <a:ext cx="3256427" cy="1600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6817659" y="4262718"/>
            <a:ext cx="3778623"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9776012" y="2109609"/>
            <a:ext cx="820270" cy="12924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عنصر نائب لرقم الشريحة 1"/>
          <p:cNvSpPr>
            <a:spLocks noGrp="1"/>
          </p:cNvSpPr>
          <p:nvPr>
            <p:ph type="sldNum" sz="quarter" idx="12"/>
          </p:nvPr>
        </p:nvSpPr>
        <p:spPr/>
        <p:txBody>
          <a:bodyPr/>
          <a:lstStyle/>
          <a:p>
            <a:fld id="{D57F1E4F-1CFF-5643-939E-02111984F565}" type="slidenum">
              <a:rPr lang="en-US" smtClean="0"/>
              <a:t>123</a:t>
            </a:fld>
            <a:endParaRPr lang="en-US" dirty="0"/>
          </a:p>
        </p:txBody>
      </p:sp>
    </p:spTree>
    <p:extLst>
      <p:ext uri="{BB962C8B-B14F-4D97-AF65-F5344CB8AC3E}">
        <p14:creationId xmlns:p14="http://schemas.microsoft.com/office/powerpoint/2010/main" val="21087271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845489"/>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Means of escape </a:t>
            </a:r>
          </a:p>
        </p:txBody>
      </p:sp>
      <p:pic>
        <p:nvPicPr>
          <p:cNvPr id="8" name="عنصر نائب للمحتوى 7"/>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60608" y="1403797"/>
            <a:ext cx="11470783" cy="5072981"/>
          </a:xfrm>
          <a:prstGeom prst="rect">
            <a:avLst/>
          </a:prstGeom>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124</a:t>
            </a:fld>
            <a:endParaRPr lang="en-US" dirty="0"/>
          </a:p>
        </p:txBody>
      </p:sp>
    </p:spTree>
    <p:extLst>
      <p:ext uri="{BB962C8B-B14F-4D97-AF65-F5344CB8AC3E}">
        <p14:creationId xmlns:p14="http://schemas.microsoft.com/office/powerpoint/2010/main" val="403014643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2949262" y="550037"/>
            <a:ext cx="6177566" cy="752384"/>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b="1" dirty="0">
                <a:solidFill>
                  <a:schemeClr val="tx1"/>
                </a:solidFill>
                <a:latin typeface="Times New Roman" panose="02020603050405020304" pitchFamily="18" charset="0"/>
                <a:cs typeface="Times New Roman" panose="02020603050405020304" pitchFamily="18" charset="0"/>
              </a:rPr>
              <a:t>Escape </a:t>
            </a:r>
            <a:r>
              <a:rPr lang="en-US" sz="4500" b="1" dirty="0">
                <a:solidFill>
                  <a:schemeClr val="tx1"/>
                </a:solidFill>
                <a:latin typeface="Times New Roman" panose="02020603050405020304" pitchFamily="18" charset="0"/>
                <a:cs typeface="Times New Roman" panose="02020603050405020304" pitchFamily="18" charset="0"/>
              </a:rPr>
              <a:t>plan</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4600352" y="6294594"/>
            <a:ext cx="3386248" cy="400110"/>
          </a:xfrm>
          <a:prstGeom prst="rect">
            <a:avLst/>
          </a:prstGeom>
        </p:spPr>
        <p:txBody>
          <a:bodyPr wrap="none">
            <a:spAutoFit/>
          </a:bodyPr>
          <a:lstStyle/>
          <a:p>
            <a:pPr algn="ctr"/>
            <a:r>
              <a:rPr lang="en-US" sz="2000" b="1" dirty="0">
                <a:latin typeface="Times New Roman" panose="02020603050405020304" pitchFamily="18" charset="0"/>
              </a:rPr>
              <a:t>Escape Plan for fourth Floor </a:t>
            </a:r>
            <a:endParaRPr lang="en-US" sz="2000" b="1" dirty="0"/>
          </a:p>
        </p:txBody>
      </p:sp>
      <p:pic>
        <p:nvPicPr>
          <p:cNvPr id="8" name="صورة 7"/>
          <p:cNvPicPr/>
          <p:nvPr/>
        </p:nvPicPr>
        <p:blipFill>
          <a:blip r:embed="rId2">
            <a:extLst>
              <a:ext uri="{28A0092B-C50C-407E-A947-70E740481C1C}">
                <a14:useLocalDpi xmlns:a14="http://schemas.microsoft.com/office/drawing/2010/main" val="0"/>
              </a:ext>
            </a:extLst>
          </a:blip>
          <a:stretch>
            <a:fillRect/>
          </a:stretch>
        </p:blipFill>
        <p:spPr>
          <a:xfrm>
            <a:off x="968187" y="1506072"/>
            <a:ext cx="10519051" cy="4788522"/>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125</a:t>
            </a:fld>
            <a:endParaRPr lang="en-US" dirty="0"/>
          </a:p>
        </p:txBody>
      </p:sp>
    </p:spTree>
    <p:extLst>
      <p:ext uri="{BB962C8B-B14F-4D97-AF65-F5344CB8AC3E}">
        <p14:creationId xmlns:p14="http://schemas.microsoft.com/office/powerpoint/2010/main" val="486899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2949262" y="550037"/>
            <a:ext cx="6177566" cy="752384"/>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b="1" dirty="0">
                <a:solidFill>
                  <a:schemeClr val="tx1"/>
                </a:solidFill>
                <a:latin typeface="Times New Roman" panose="02020603050405020304" pitchFamily="18" charset="0"/>
                <a:cs typeface="Times New Roman" panose="02020603050405020304" pitchFamily="18" charset="0"/>
              </a:rPr>
              <a:t>Escape </a:t>
            </a:r>
            <a:r>
              <a:rPr lang="en-US" sz="4500" b="1" dirty="0">
                <a:solidFill>
                  <a:schemeClr val="tx1"/>
                </a:solidFill>
                <a:latin typeface="Times New Roman" panose="02020603050405020304" pitchFamily="18" charset="0"/>
                <a:cs typeface="Times New Roman" panose="02020603050405020304" pitchFamily="18" charset="0"/>
              </a:rPr>
              <a:t>plan</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4516899" y="6294594"/>
            <a:ext cx="3553153" cy="400110"/>
          </a:xfrm>
          <a:prstGeom prst="rect">
            <a:avLst/>
          </a:prstGeom>
        </p:spPr>
        <p:txBody>
          <a:bodyPr wrap="none">
            <a:spAutoFit/>
          </a:bodyPr>
          <a:lstStyle/>
          <a:p>
            <a:pPr algn="ctr"/>
            <a:r>
              <a:rPr lang="en-US" sz="2000" b="1" dirty="0">
                <a:latin typeface="Times New Roman" panose="02020603050405020304" pitchFamily="18" charset="0"/>
              </a:rPr>
              <a:t>Escape Plan for Ground Floor </a:t>
            </a:r>
            <a:endParaRPr lang="en-US" sz="20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518" y="1735774"/>
            <a:ext cx="10663707" cy="4470255"/>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126</a:t>
            </a:fld>
            <a:endParaRPr lang="en-US" dirty="0"/>
          </a:p>
        </p:txBody>
      </p:sp>
    </p:spTree>
    <p:extLst>
      <p:ext uri="{BB962C8B-B14F-4D97-AF65-F5344CB8AC3E}">
        <p14:creationId xmlns:p14="http://schemas.microsoft.com/office/powerpoint/2010/main" val="6970811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BELL OF QUANTITY</a:t>
            </a:r>
            <a:br>
              <a:rPr lang="en-US" b="1" dirty="0">
                <a:latin typeface="Lucida Handwriting" panose="03010101010101010101" pitchFamily="66" charset="0"/>
              </a:rPr>
            </a:br>
            <a:r>
              <a:rPr lang="en-US" b="1" dirty="0">
                <a:latin typeface="Lucida Handwriting" panose="03010101010101010101" pitchFamily="66" charset="0"/>
              </a:rPr>
              <a:t>”BOQ”</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127</a:t>
            </a:fld>
            <a:endParaRPr lang="en-US" dirty="0"/>
          </a:p>
        </p:txBody>
      </p:sp>
    </p:spTree>
    <p:extLst>
      <p:ext uri="{BB962C8B-B14F-4D97-AF65-F5344CB8AC3E}">
        <p14:creationId xmlns:p14="http://schemas.microsoft.com/office/powerpoint/2010/main" val="143045583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5172299" y="2109609"/>
            <a:ext cx="6314940" cy="585441"/>
          </a:xfrm>
          <a:prstGeom prst="rect">
            <a:avLst/>
          </a:prstGeom>
        </p:spPr>
        <p:txBody>
          <a:bodyPr vert="horz">
            <a:normAutofit fontScale="92500" lnSpcReduction="20000"/>
          </a:bodyPr>
          <a:lstStyle>
            <a:lvl1pPr marL="274320" indent="-274320" algn="l" rtl="0" eaLnBrk="1" latinLnBrk="0" hangingPunct="1">
              <a:spcBef>
                <a:spcPct val="20000"/>
              </a:spcBef>
              <a:buClr>
                <a:schemeClr val="accent3">
                  <a:lumMod val="50000"/>
                </a:schemeClr>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lumMod val="50000"/>
                </a:schemeClr>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lumMod val="50000"/>
                </a:schemeClr>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lumMod val="50000"/>
                </a:schemeClr>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lumMod val="75000"/>
                </a:schemeClr>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lumMod val="50000"/>
                </a:schemeClr>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lumMod val="75000"/>
                </a:schemeClr>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286000" indent="0" algn="l"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marL="0" indent="0">
              <a:lnSpc>
                <a:spcPct val="150000"/>
              </a:lnSpc>
              <a:buFont typeface="Wingdings 2"/>
              <a:buNone/>
            </a:pPr>
            <a:endParaRPr lang="en-US" dirty="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2838425" y="868692"/>
            <a:ext cx="6177566" cy="752384"/>
          </a:xfrm>
          <a:prstGeom prst="rect">
            <a:avLst/>
          </a:prstGeom>
        </p:spPr>
        <p:txBody>
          <a:bodyPr vert="horz" lIns="0" rIns="0" bIns="0" anchor="b">
            <a:normAutofit fontScale="97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b="1" dirty="0">
                <a:solidFill>
                  <a:schemeClr val="tx1"/>
                </a:solidFill>
                <a:latin typeface="Times New Roman" panose="02020603050405020304" pitchFamily="18" charset="0"/>
                <a:cs typeface="Times New Roman" panose="02020603050405020304" pitchFamily="18" charset="0"/>
              </a:rPr>
              <a:t>Building Cost</a:t>
            </a:r>
          </a:p>
        </p:txBody>
      </p:sp>
      <p:sp>
        <p:nvSpPr>
          <p:cNvPr id="12" name="Rectangle 11"/>
          <p:cNvSpPr/>
          <p:nvPr/>
        </p:nvSpPr>
        <p:spPr>
          <a:xfrm>
            <a:off x="680816" y="2844812"/>
            <a:ext cx="7510839" cy="2246769"/>
          </a:xfrm>
          <a:prstGeom prst="rect">
            <a:avLst/>
          </a:prstGeom>
        </p:spPr>
        <p:txBody>
          <a:bodyPr wrap="none">
            <a:spAutoFit/>
          </a:bodyPr>
          <a:lstStyle/>
          <a:p>
            <a:pPr marL="457200" indent="-457200">
              <a:buFont typeface="Arial" panose="020B0604020202020204" pitchFamily="34" charset="0"/>
              <a:buChar char="•"/>
            </a:pPr>
            <a:r>
              <a:rPr lang="en-US" sz="3500" b="1" dirty="0">
                <a:latin typeface="Times New Roman" panose="02020603050405020304" pitchFamily="18" charset="0"/>
              </a:rPr>
              <a:t>Total Building Cost = 7,987,188 NIS</a:t>
            </a:r>
          </a:p>
          <a:p>
            <a:pPr marL="457200" indent="-457200">
              <a:buFont typeface="Arial" panose="020B0604020202020204" pitchFamily="34" charset="0"/>
              <a:buChar char="•"/>
            </a:pPr>
            <a:endParaRPr lang="en-US" sz="3500" b="1" dirty="0">
              <a:latin typeface="Times New Roman" panose="02020603050405020304" pitchFamily="18" charset="0"/>
            </a:endParaRPr>
          </a:p>
          <a:p>
            <a:r>
              <a:rPr lang="en-US" sz="3500" b="1" dirty="0">
                <a:latin typeface="Times New Roman" panose="02020603050405020304" pitchFamily="18" charset="0"/>
              </a:rPr>
              <a:t> </a:t>
            </a:r>
          </a:p>
          <a:p>
            <a:pPr marL="457200" indent="-457200">
              <a:buFont typeface="Arial" panose="020B0604020202020204" pitchFamily="34" charset="0"/>
              <a:buChar char="•"/>
            </a:pPr>
            <a:r>
              <a:rPr lang="en-US" sz="3500" b="1" dirty="0">
                <a:latin typeface="Times New Roman" panose="02020603050405020304" pitchFamily="18" charset="0"/>
              </a:rPr>
              <a:t>Unit Building Cost = 985.8 NIS</a:t>
            </a:r>
            <a:endParaRPr lang="en-US" sz="3500" b="1" dirty="0"/>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128</a:t>
            </a:fld>
            <a:endParaRPr lang="en-US" dirty="0"/>
          </a:p>
        </p:txBody>
      </p:sp>
    </p:spTree>
    <p:extLst>
      <p:ext uri="{BB962C8B-B14F-4D97-AF65-F5344CB8AC3E}">
        <p14:creationId xmlns:p14="http://schemas.microsoft.com/office/powerpoint/2010/main" val="12376187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112751" y="1198263"/>
            <a:ext cx="2700163" cy="400110"/>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2.1 Site for the project:</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653075" y="1528494"/>
            <a:ext cx="3159839" cy="369332"/>
          </a:xfrm>
          <a:prstGeom prst="rect">
            <a:avLst/>
          </a:prstGeom>
        </p:spPr>
        <p:txBody>
          <a:bodyPr wrap="none">
            <a:spAutoFit/>
          </a:bodyPr>
          <a:lstStyle/>
          <a:p>
            <a:pPr marL="914400" marR="0" lvl="2" indent="0" algn="l" defTabSz="457200" rtl="0" eaLnBrk="1" fontAlgn="auto" latinLnBrk="0" hangingPunct="1">
              <a:lnSpc>
                <a:spcPct val="100000"/>
              </a:lnSpc>
              <a:spcBef>
                <a:spcPts val="20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2.1.1 Swimming pool</a:t>
            </a: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2914" y="2510392"/>
            <a:ext cx="7554353" cy="4249324"/>
          </a:xfrm>
          <a:prstGeom prst="rect">
            <a:avLst/>
          </a:prstGeom>
          <a:ln w="38100">
            <a:solidFill>
              <a:schemeClr val="tx2">
                <a:lumMod val="75000"/>
              </a:schemeClr>
            </a:solidFill>
          </a:ln>
        </p:spPr>
      </p:pic>
      <p:sp>
        <p:nvSpPr>
          <p:cNvPr id="5" name="Rectangle 4"/>
          <p:cNvSpPr/>
          <p:nvPr/>
        </p:nvSpPr>
        <p:spPr>
          <a:xfrm>
            <a:off x="515794" y="2736147"/>
            <a:ext cx="2550021" cy="646331"/>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A swimming pool with an area of 230 m</a:t>
            </a:r>
            <a:r>
              <a:rPr kumimoji="0" lang="en-US" sz="1800" b="1" i="0" u="none" strike="noStrike" kern="1200" cap="none" spc="0" normalizeH="0" baseline="3000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2</a:t>
            </a:r>
            <a:r>
              <a:rPr kumimoji="0" lang="en-US" sz="1800" b="1" i="0" u="none" strike="noStrike" kern="1200" cap="none" spc="0" normalizeH="0" baseline="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6" name="Rectangle 5"/>
          <p:cNvSpPr/>
          <p:nvPr/>
        </p:nvSpPr>
        <p:spPr>
          <a:xfrm>
            <a:off x="515794" y="4108963"/>
            <a:ext cx="2368083" cy="147732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was built on the north east side of the land and was about 10 meters below the 0.0 level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8" name="Rectangle 7"/>
          <p:cNvSpPr/>
          <p:nvPr/>
        </p:nvSpPr>
        <p:spPr>
          <a:xfrm>
            <a:off x="332914" y="2446296"/>
            <a:ext cx="2915782" cy="4313420"/>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5155">
                  <a:lumMod val="75000"/>
                </a:srgbClr>
              </a:solidFill>
              <a:effectLst/>
              <a:uLnTx/>
              <a:uFillTx/>
              <a:latin typeface="Century Gothic" panose="020B0502020202020204"/>
              <a:ea typeface="+mn-ea"/>
              <a:cs typeface="+mn-cs"/>
            </a:endParaRPr>
          </a:p>
        </p:txBody>
      </p:sp>
      <p:sp>
        <p:nvSpPr>
          <p:cNvPr id="9" name="عنصر نائب لرقم الشريحة 8"/>
          <p:cNvSpPr>
            <a:spLocks noGrp="1"/>
          </p:cNvSpPr>
          <p:nvPr>
            <p:ph type="sldNum" sz="quarter" idx="12"/>
          </p:nvPr>
        </p:nvSpPr>
        <p:spPr/>
        <p:txBody>
          <a:bodyPr/>
          <a:lstStyle/>
          <a:p>
            <a:fld id="{D57F1E4F-1CFF-5643-939E-02111984F565}" type="slidenum">
              <a:rPr lang="en-US" smtClean="0"/>
              <a:t>13</a:t>
            </a:fld>
            <a:endParaRPr lang="en-US" dirty="0"/>
          </a:p>
        </p:txBody>
      </p:sp>
    </p:spTree>
    <p:extLst>
      <p:ext uri="{BB962C8B-B14F-4D97-AF65-F5344CB8AC3E}">
        <p14:creationId xmlns:p14="http://schemas.microsoft.com/office/powerpoint/2010/main" val="439318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112751" y="1198263"/>
            <a:ext cx="2700163" cy="400110"/>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2.1 Site for the project:</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653075" y="1528494"/>
            <a:ext cx="3002745" cy="369332"/>
          </a:xfrm>
          <a:prstGeom prst="rect">
            <a:avLst/>
          </a:prstGeom>
        </p:spPr>
        <p:txBody>
          <a:bodyPr wrap="none">
            <a:spAutoFit/>
          </a:bodyPr>
          <a:lstStyle/>
          <a:p>
            <a:pPr marL="914400" marR="0" lvl="2"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2.1.2 </a:t>
            </a:r>
            <a:r>
              <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rPr>
              <a:t>Playgrounds</a:t>
            </a:r>
          </a:p>
        </p:txBody>
      </p:sp>
      <p:sp>
        <p:nvSpPr>
          <p:cNvPr id="8" name="Rectangle 7"/>
          <p:cNvSpPr/>
          <p:nvPr/>
        </p:nvSpPr>
        <p:spPr>
          <a:xfrm>
            <a:off x="3655820" y="2455543"/>
            <a:ext cx="4744582" cy="709889"/>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5155">
                  <a:lumMod val="75000"/>
                </a:srgbClr>
              </a:solidFill>
              <a:effectLst/>
              <a:uLnTx/>
              <a:uFillTx/>
              <a:latin typeface="Century Gothic" panose="020B0502020202020204"/>
              <a:ea typeface="+mn-ea"/>
              <a:cs typeface="+mn-cs"/>
            </a:endParaRPr>
          </a:p>
        </p:txBody>
      </p:sp>
      <p:sp>
        <p:nvSpPr>
          <p:cNvPr id="9" name="Rectangle 8"/>
          <p:cNvSpPr/>
          <p:nvPr/>
        </p:nvSpPr>
        <p:spPr>
          <a:xfrm>
            <a:off x="4217709" y="2497737"/>
            <a:ext cx="3997824" cy="646331"/>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212121"/>
                </a:solidFill>
                <a:effectLst/>
                <a:uLnTx/>
                <a:uFillTx/>
                <a:latin typeface="Times New Roman" panose="02020603050405020304" pitchFamily="18" charset="0"/>
                <a:ea typeface="Times New Roman" panose="02020603050405020304" pitchFamily="18" charset="0"/>
                <a:cs typeface="+mn-cs"/>
              </a:rPr>
              <a:t>Basketball</a:t>
            </a:r>
            <a:r>
              <a:rPr kumimoji="0" lang="en-US" sz="1800" b="1" i="0" u="none" strike="noStrike" kern="1200" cap="none" spc="0" normalizeH="0" baseline="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 and the other for</a:t>
            </a: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mn-cs"/>
              </a:rPr>
              <a:t> </a:t>
            </a:r>
            <a:r>
              <a:rPr kumimoji="0" lang="en-US" sz="1600" b="1" i="0" u="none" strike="noStrike" kern="1200" cap="none" spc="0" normalizeH="0" baseline="0" noProof="0" dirty="0">
                <a:ln>
                  <a:noFill/>
                </a:ln>
                <a:solidFill>
                  <a:srgbClr val="212121"/>
                </a:solidFill>
                <a:effectLst/>
                <a:uLnTx/>
                <a:uFillTx/>
                <a:latin typeface="Times New Roman" panose="02020603050405020304" pitchFamily="18" charset="0"/>
                <a:ea typeface="Times New Roman" panose="02020603050405020304" pitchFamily="18" charset="0"/>
                <a:cs typeface="+mn-cs"/>
              </a:rPr>
              <a:t>Tennis</a:t>
            </a:r>
            <a:r>
              <a:rPr kumimoji="0" lang="en-US" sz="1800" b="1" i="0" u="none" strike="noStrike" kern="1200" cap="none" spc="0" normalizeH="0" baseline="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 with an area of 140 m</a:t>
            </a:r>
            <a:r>
              <a:rPr kumimoji="0" lang="en-US" sz="1800" b="1" i="0" u="none" strike="noStrike" kern="1200" cap="none" spc="0" normalizeH="0" baseline="3000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2</a:t>
            </a:r>
            <a:r>
              <a:rPr kumimoji="0" lang="en-US" sz="1800" b="1" i="0" u="none" strike="noStrike" kern="1200" cap="none" spc="0" normalizeH="0" baseline="0" noProof="0" dirty="0">
                <a:ln>
                  <a:noFill/>
                </a:ln>
                <a:solidFill>
                  <a:srgbClr val="222222"/>
                </a:solidFill>
                <a:effectLst/>
                <a:uLnTx/>
                <a:uFillTx/>
                <a:latin typeface="Times New Roman" panose="02020603050405020304" pitchFamily="18" charset="0"/>
                <a:ea typeface="Times New Roman" panose="02020603050405020304" pitchFamily="18" charset="0"/>
                <a:cs typeface="+mn-cs"/>
              </a:rPr>
              <a:t> for each.</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676" y="3429000"/>
            <a:ext cx="5682143" cy="3253971"/>
          </a:xfrm>
          <a:prstGeom prst="rect">
            <a:avLst/>
          </a:prstGeom>
          <a:ln w="57150">
            <a:solidFill>
              <a:schemeClr val="tx2">
                <a:lumMod val="75000"/>
              </a:schemeClr>
            </a:solidFill>
          </a:ln>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429000"/>
            <a:ext cx="5486709" cy="3254477"/>
          </a:xfrm>
          <a:prstGeom prst="rect">
            <a:avLst/>
          </a:prstGeom>
          <a:ln w="57150">
            <a:solidFill>
              <a:schemeClr val="tx2">
                <a:lumMod val="75000"/>
              </a:schemeClr>
            </a:solidFill>
          </a:ln>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14</a:t>
            </a:fld>
            <a:endParaRPr lang="en-US" dirty="0"/>
          </a:p>
        </p:txBody>
      </p:sp>
    </p:spTree>
    <p:extLst>
      <p:ext uri="{BB962C8B-B14F-4D97-AF65-F5344CB8AC3E}">
        <p14:creationId xmlns:p14="http://schemas.microsoft.com/office/powerpoint/2010/main" val="747268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112751" y="1198263"/>
            <a:ext cx="2700163" cy="400110"/>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2.1 Site for the project:</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653075" y="1528494"/>
            <a:ext cx="3060453" cy="646331"/>
          </a:xfrm>
          <a:prstGeom prst="rect">
            <a:avLst/>
          </a:prstGeom>
        </p:spPr>
        <p:txBody>
          <a:bodyPr wrap="none">
            <a:spAutoFit/>
          </a:bodyPr>
          <a:lstStyle/>
          <a:p>
            <a:pPr marL="914400" marR="0" lvl="2"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2.1.3 S</a:t>
            </a:r>
            <a:r>
              <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rPr>
              <a:t>eating area</a:t>
            </a: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8" name="Rectangle 7"/>
          <p:cNvSpPr/>
          <p:nvPr/>
        </p:nvSpPr>
        <p:spPr>
          <a:xfrm>
            <a:off x="3713528" y="2313102"/>
            <a:ext cx="4744582" cy="709889"/>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E5155">
                  <a:lumMod val="75000"/>
                </a:srgbClr>
              </a:solidFill>
              <a:effectLst/>
              <a:uLnTx/>
              <a:uFillTx/>
              <a:latin typeface="Century Gothic" panose="020B0502020202020204"/>
              <a:ea typeface="+mn-ea"/>
              <a:cs typeface="+mn-cs"/>
            </a:endParaRPr>
          </a:p>
        </p:txBody>
      </p:sp>
      <p:sp>
        <p:nvSpPr>
          <p:cNvPr id="9" name="Rectangle 8"/>
          <p:cNvSpPr/>
          <p:nvPr/>
        </p:nvSpPr>
        <p:spPr>
          <a:xfrm>
            <a:off x="4097088" y="2318741"/>
            <a:ext cx="3997824" cy="646331"/>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site was also provided with 120 m</a:t>
            </a:r>
            <a:r>
              <a:rPr kumimoji="0" lang="en-US" sz="1800" b="1" i="0" u="none" strike="noStrike" kern="1200" cap="none" spc="0" normalizeH="0" baseline="30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of outdoor seating</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8997" y="3161268"/>
            <a:ext cx="5963936" cy="3366141"/>
          </a:xfrm>
          <a:prstGeom prst="rect">
            <a:avLst/>
          </a:prstGeom>
          <a:ln w="28575">
            <a:solidFill>
              <a:schemeClr val="tx2">
                <a:lumMod val="75000"/>
              </a:schemeClr>
            </a:solid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97" y="3154024"/>
            <a:ext cx="6053003" cy="3404814"/>
          </a:xfrm>
          <a:prstGeom prst="rect">
            <a:avLst/>
          </a:prstGeom>
          <a:ln w="28575">
            <a:solidFill>
              <a:schemeClr val="tx2">
                <a:lumMod val="75000"/>
              </a:schemeClr>
            </a:solidFill>
          </a:ln>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15</a:t>
            </a:fld>
            <a:endParaRPr lang="en-US" dirty="0"/>
          </a:p>
        </p:txBody>
      </p:sp>
    </p:spTree>
    <p:extLst>
      <p:ext uri="{BB962C8B-B14F-4D97-AF65-F5344CB8AC3E}">
        <p14:creationId xmlns:p14="http://schemas.microsoft.com/office/powerpoint/2010/main" val="299558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112751" y="1198263"/>
            <a:ext cx="2700163" cy="400110"/>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2.1 Site for the project:</a:t>
            </a:r>
            <a:endPar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 name="Rectangle 2"/>
          <p:cNvSpPr/>
          <p:nvPr/>
        </p:nvSpPr>
        <p:spPr>
          <a:xfrm>
            <a:off x="653075" y="1528494"/>
            <a:ext cx="3060453" cy="646331"/>
          </a:xfrm>
          <a:prstGeom prst="rect">
            <a:avLst/>
          </a:prstGeom>
        </p:spPr>
        <p:txBody>
          <a:bodyPr wrap="none">
            <a:spAutoFit/>
          </a:bodyPr>
          <a:lstStyle/>
          <a:p>
            <a:pPr marL="914400" marR="0" lvl="2"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2.1.3 S</a:t>
            </a:r>
            <a:r>
              <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rPr>
              <a:t>eating area</a:t>
            </a:r>
          </a:p>
          <a:p>
            <a:pPr marL="914400" marR="0" lvl="2"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6597" y="1905227"/>
            <a:ext cx="8618806" cy="4848079"/>
          </a:xfrm>
          <a:prstGeom prst="rect">
            <a:avLst/>
          </a:prstGeom>
          <a:ln w="38100">
            <a:solidFill>
              <a:schemeClr val="tx2">
                <a:lumMod val="75000"/>
              </a:schemeClr>
            </a:solidFill>
          </a:ln>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16</a:t>
            </a:fld>
            <a:endParaRPr lang="en-US" dirty="0"/>
          </a:p>
        </p:txBody>
      </p:sp>
    </p:spTree>
    <p:extLst>
      <p:ext uri="{BB962C8B-B14F-4D97-AF65-F5344CB8AC3E}">
        <p14:creationId xmlns:p14="http://schemas.microsoft.com/office/powerpoint/2010/main" val="514320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225292" y="1328439"/>
            <a:ext cx="2299027"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2.2 Basement Floor</a:t>
            </a:r>
          </a:p>
        </p:txBody>
      </p:sp>
      <p:pic>
        <p:nvPicPr>
          <p:cNvPr id="5" name="Picture 4"/>
          <p:cNvPicPr>
            <a:picLocks noChangeAspect="1"/>
          </p:cNvPicPr>
          <p:nvPr/>
        </p:nvPicPr>
        <p:blipFill>
          <a:blip r:embed="rId2"/>
          <a:stretch>
            <a:fillRect/>
          </a:stretch>
        </p:blipFill>
        <p:spPr>
          <a:xfrm>
            <a:off x="4603887" y="1809100"/>
            <a:ext cx="6296836" cy="5048900"/>
          </a:xfrm>
          <a:prstGeom prst="rect">
            <a:avLst/>
          </a:prstGeom>
          <a:ln w="57150">
            <a:solidFill>
              <a:schemeClr val="tx2">
                <a:lumMod val="75000"/>
              </a:schemeClr>
            </a:solidFill>
          </a:ln>
        </p:spPr>
      </p:pic>
      <p:sp>
        <p:nvSpPr>
          <p:cNvPr id="6" name="Rectangle 5"/>
          <p:cNvSpPr/>
          <p:nvPr/>
        </p:nvSpPr>
        <p:spPr>
          <a:xfrm>
            <a:off x="1225292" y="2922787"/>
            <a:ext cx="2296521" cy="646331"/>
          </a:xfrm>
          <a:prstGeom prst="rect">
            <a:avLst/>
          </a:prstGeom>
        </p:spPr>
        <p:txBody>
          <a:bodyPr wrap="square">
            <a:spAutoFit/>
          </a:bodyPr>
          <a:lstStyle/>
          <a:p>
            <a:r>
              <a:rPr lang="en-US" b="1" dirty="0">
                <a:solidFill>
                  <a:srgbClr val="000000"/>
                </a:solidFill>
                <a:latin typeface="Times New Roman" panose="02020603050405020304" pitchFamily="18" charset="0"/>
                <a:ea typeface="Times New Roman" panose="02020603050405020304" pitchFamily="18" charset="0"/>
              </a:rPr>
              <a:t>     Basement Floor </a:t>
            </a:r>
          </a:p>
          <a:p>
            <a:r>
              <a:rPr lang="en-US" b="1" dirty="0">
                <a:solidFill>
                  <a:srgbClr val="000000"/>
                </a:solidFill>
                <a:latin typeface="Times New Roman" panose="02020603050405020304" pitchFamily="18" charset="0"/>
                <a:ea typeface="Times New Roman" panose="02020603050405020304" pitchFamily="18" charset="0"/>
              </a:rPr>
              <a:t>( AREA = 700 SM )</a:t>
            </a:r>
            <a:endParaRPr lang="en-US" dirty="0"/>
          </a:p>
        </p:txBody>
      </p:sp>
      <p:sp>
        <p:nvSpPr>
          <p:cNvPr id="8" name="Rectangle 7"/>
          <p:cNvSpPr/>
          <p:nvPr/>
        </p:nvSpPr>
        <p:spPr>
          <a:xfrm>
            <a:off x="1661457" y="3827082"/>
            <a:ext cx="1964054" cy="1477328"/>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The basement Floor includes a car parking with two ramps and service rooms </a:t>
            </a:r>
            <a:endParaRPr lang="en-US" dirty="0"/>
          </a:p>
        </p:txBody>
      </p:sp>
      <p:sp>
        <p:nvSpPr>
          <p:cNvPr id="9" name="Rectangle 8"/>
          <p:cNvSpPr/>
          <p:nvPr/>
        </p:nvSpPr>
        <p:spPr>
          <a:xfrm>
            <a:off x="1225291" y="2664823"/>
            <a:ext cx="2296521" cy="2991394"/>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3020648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225292" y="1328439"/>
            <a:ext cx="2095638"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2.3 Ground Floor</a:t>
            </a:r>
          </a:p>
        </p:txBody>
      </p:sp>
      <p:sp>
        <p:nvSpPr>
          <p:cNvPr id="6" name="Rectangle 5"/>
          <p:cNvSpPr/>
          <p:nvPr/>
        </p:nvSpPr>
        <p:spPr>
          <a:xfrm>
            <a:off x="1333144" y="2922787"/>
            <a:ext cx="2296521" cy="646331"/>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   Ground Floor</a:t>
            </a:r>
          </a:p>
          <a:p>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AREA = 1230 SM )</a:t>
            </a: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1225291" y="2664822"/>
            <a:ext cx="2296521" cy="3181841"/>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3957978" y="2318113"/>
            <a:ext cx="7762875" cy="4076700"/>
          </a:xfrm>
          <a:prstGeom prst="rect">
            <a:avLst/>
          </a:prstGeom>
          <a:ln w="38100">
            <a:solidFill>
              <a:schemeClr val="tx2">
                <a:lumMod val="75000"/>
              </a:schemeClr>
            </a:solidFill>
          </a:ln>
        </p:spPr>
      </p:pic>
      <p:sp>
        <p:nvSpPr>
          <p:cNvPr id="7" name="Rectangle 6"/>
          <p:cNvSpPr/>
          <p:nvPr/>
        </p:nvSpPr>
        <p:spPr>
          <a:xfrm>
            <a:off x="1279217" y="3670403"/>
            <a:ext cx="2404374" cy="584775"/>
          </a:xfrm>
          <a:prstGeom prst="rect">
            <a:avLst/>
          </a:prstGeom>
        </p:spPr>
        <p:txBody>
          <a:bodyPr wrap="square">
            <a:spAutoFit/>
          </a:bodyPr>
          <a:lstStyle/>
          <a:p>
            <a:r>
              <a:rPr lang="en-US" sz="1600" dirty="0">
                <a:solidFill>
                  <a:srgbClr val="000000"/>
                </a:solidFill>
                <a:latin typeface="Times New Roman" panose="02020603050405020304" pitchFamily="18" charset="0"/>
                <a:ea typeface="Times New Roman" panose="02020603050405020304" pitchFamily="18" charset="0"/>
              </a:rPr>
              <a:t>The ground floor includes the public facilities</a:t>
            </a:r>
            <a:endParaRPr lang="en-US" sz="1600" dirty="0"/>
          </a:p>
        </p:txBody>
      </p:sp>
      <p:sp>
        <p:nvSpPr>
          <p:cNvPr id="10" name="Rectangle 9"/>
          <p:cNvSpPr/>
          <p:nvPr/>
        </p:nvSpPr>
        <p:spPr>
          <a:xfrm>
            <a:off x="1428723" y="4356463"/>
            <a:ext cx="2086403" cy="1169551"/>
          </a:xfrm>
          <a:prstGeom prst="rect">
            <a:avLst/>
          </a:prstGeom>
        </p:spPr>
        <p:txBody>
          <a:bodyPr wrap="square">
            <a:spAutoFit/>
          </a:bodyPr>
          <a:lstStyle/>
          <a:p>
            <a:r>
              <a:rPr lang="en-US" sz="1400" dirty="0">
                <a:solidFill>
                  <a:srgbClr val="C00000"/>
                </a:solidFill>
                <a:latin typeface="Times New Roman" panose="02020603050405020304" pitchFamily="18" charset="0"/>
                <a:ea typeface="Times New Roman" panose="02020603050405020304" pitchFamily="18" charset="0"/>
              </a:rPr>
              <a:t>reception, secretarial, waiting room,</a:t>
            </a:r>
            <a:br>
              <a:rPr lang="en-US" sz="1400" dirty="0">
                <a:solidFill>
                  <a:srgbClr val="C00000"/>
                </a:solidFill>
                <a:latin typeface="Times New Roman" panose="02020603050405020304" pitchFamily="18" charset="0"/>
                <a:ea typeface="Times New Roman" panose="02020603050405020304" pitchFamily="18" charset="0"/>
              </a:rPr>
            </a:br>
            <a:r>
              <a:rPr lang="en-US" sz="1400" dirty="0">
                <a:solidFill>
                  <a:srgbClr val="C00000"/>
                </a:solidFill>
                <a:latin typeface="Times New Roman" panose="02020603050405020304" pitchFamily="18" charset="0"/>
                <a:ea typeface="Times New Roman" panose="02020603050405020304" pitchFamily="18" charset="0"/>
              </a:rPr>
              <a:t>cafeteria, gym, Study rooms, lounge and services.</a:t>
            </a:r>
            <a:endParaRPr lang="en-US" sz="1400" dirty="0">
              <a:solidFill>
                <a:srgbClr val="C00000"/>
              </a:solidFill>
            </a:endParaRPr>
          </a:p>
        </p:txBody>
      </p:sp>
      <p:sp>
        <p:nvSpPr>
          <p:cNvPr id="5" name="عنصر نائب لرقم الشريحة 4"/>
          <p:cNvSpPr>
            <a:spLocks noGrp="1"/>
          </p:cNvSpPr>
          <p:nvPr>
            <p:ph type="sldNum" sz="quarter" idx="12"/>
          </p:nvPr>
        </p:nvSpPr>
        <p:spPr/>
        <p:txBody>
          <a:bodyPr/>
          <a:lstStyle/>
          <a:p>
            <a:fld id="{D57F1E4F-1CFF-5643-939E-02111984F565}" type="slidenum">
              <a:rPr lang="en-US" smtClean="0"/>
              <a:t>18</a:t>
            </a:fld>
            <a:endParaRPr lang="en-US" dirty="0"/>
          </a:p>
        </p:txBody>
      </p:sp>
    </p:spTree>
    <p:extLst>
      <p:ext uri="{BB962C8B-B14F-4D97-AF65-F5344CB8AC3E}">
        <p14:creationId xmlns:p14="http://schemas.microsoft.com/office/powerpoint/2010/main" val="28360998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225292" y="1328439"/>
            <a:ext cx="1757212"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2.4 First Floor</a:t>
            </a:r>
          </a:p>
        </p:txBody>
      </p:sp>
      <p:sp>
        <p:nvSpPr>
          <p:cNvPr id="6" name="Rectangle 5"/>
          <p:cNvSpPr/>
          <p:nvPr/>
        </p:nvSpPr>
        <p:spPr>
          <a:xfrm>
            <a:off x="1333144" y="2922787"/>
            <a:ext cx="2296521" cy="646331"/>
          </a:xfrm>
          <a:prstGeom prst="rect">
            <a:avLst/>
          </a:prstGeom>
        </p:spPr>
        <p:txBody>
          <a:bodyPr wrap="square">
            <a:spAutoFit/>
          </a:bodyPr>
          <a:lstStyle/>
          <a:p>
            <a:r>
              <a:rPr lang="en-US" b="1" dirty="0"/>
              <a:t>      First Floor</a:t>
            </a:r>
          </a:p>
          <a:p>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AREA = 1253 SM )</a:t>
            </a: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1225291" y="2664822"/>
            <a:ext cx="2296521" cy="3181841"/>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3833097" y="2370365"/>
            <a:ext cx="7978770" cy="4226378"/>
          </a:xfrm>
          <a:prstGeom prst="rect">
            <a:avLst/>
          </a:prstGeom>
          <a:ln w="38100">
            <a:solidFill>
              <a:schemeClr val="tx2">
                <a:lumMod val="75000"/>
              </a:schemeClr>
            </a:solidFill>
          </a:ln>
        </p:spPr>
      </p:pic>
      <p:sp>
        <p:nvSpPr>
          <p:cNvPr id="8" name="Rectangle 7"/>
          <p:cNvSpPr/>
          <p:nvPr/>
        </p:nvSpPr>
        <p:spPr>
          <a:xfrm>
            <a:off x="1337359" y="3828283"/>
            <a:ext cx="2495738" cy="1754326"/>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The first floor is symmetry</a:t>
            </a:r>
            <a:br>
              <a:rPr lang="en-US" dirty="0">
                <a:solidFill>
                  <a:srgbClr val="000000"/>
                </a:solidFill>
                <a:latin typeface="Times New Roman" panose="02020603050405020304" pitchFamily="18" charset="0"/>
                <a:ea typeface="Times New Roman" panose="02020603050405020304" pitchFamily="18" charset="0"/>
              </a:rPr>
            </a:br>
            <a:r>
              <a:rPr lang="en-US" dirty="0">
                <a:solidFill>
                  <a:srgbClr val="000000"/>
                </a:solidFill>
                <a:latin typeface="Times New Roman" panose="02020603050405020304" pitchFamily="18" charset="0"/>
                <a:ea typeface="Times New Roman" panose="02020603050405020304" pitchFamily="18" charset="0"/>
              </a:rPr>
              <a:t>It contains shared </a:t>
            </a:r>
            <a:r>
              <a:rPr lang="en-US" dirty="0">
                <a:solidFill>
                  <a:srgbClr val="C00000"/>
                </a:solidFill>
                <a:latin typeface="Times New Roman" panose="02020603050405020304" pitchFamily="18" charset="0"/>
                <a:ea typeface="Times New Roman" panose="02020603050405020304" pitchFamily="18" charset="0"/>
              </a:rPr>
              <a:t>student rooms</a:t>
            </a:r>
            <a:r>
              <a:rPr lang="en-US" dirty="0">
                <a:solidFill>
                  <a:srgbClr val="000000"/>
                </a:solidFill>
                <a:latin typeface="Times New Roman" panose="02020603050405020304" pitchFamily="18" charset="0"/>
                <a:ea typeface="Times New Roman" panose="02020603050405020304" pitchFamily="18" charset="0"/>
              </a:rPr>
              <a:t>, two </a:t>
            </a:r>
            <a:r>
              <a:rPr lang="en-US" dirty="0">
                <a:solidFill>
                  <a:srgbClr val="C00000"/>
                </a:solidFill>
                <a:latin typeface="Times New Roman" panose="02020603050405020304" pitchFamily="18" charset="0"/>
                <a:ea typeface="Times New Roman" panose="02020603050405020304" pitchFamily="18" charset="0"/>
              </a:rPr>
              <a:t>living</a:t>
            </a:r>
            <a:r>
              <a:rPr lang="en-US" dirty="0">
                <a:solidFill>
                  <a:srgbClr val="000000"/>
                </a:solidFill>
                <a:latin typeface="Times New Roman" panose="02020603050405020304" pitchFamily="18" charset="0"/>
                <a:ea typeface="Times New Roman" panose="02020603050405020304" pitchFamily="18" charset="0"/>
              </a:rPr>
              <a:t> rooms, two </a:t>
            </a:r>
            <a:r>
              <a:rPr lang="en-US" dirty="0">
                <a:solidFill>
                  <a:srgbClr val="C00000"/>
                </a:solidFill>
                <a:latin typeface="Times New Roman" panose="02020603050405020304" pitchFamily="18" charset="0"/>
                <a:ea typeface="Times New Roman" panose="02020603050405020304" pitchFamily="18" charset="0"/>
              </a:rPr>
              <a:t>kitchens</a:t>
            </a:r>
            <a:r>
              <a:rPr lang="en-US" dirty="0">
                <a:solidFill>
                  <a:srgbClr val="000000"/>
                </a:solidFill>
                <a:latin typeface="Times New Roman" panose="02020603050405020304" pitchFamily="18" charset="0"/>
                <a:ea typeface="Times New Roman" panose="02020603050405020304" pitchFamily="18" charset="0"/>
              </a:rPr>
              <a:t> and services.</a:t>
            </a:r>
            <a:endParaRPr lang="en-US"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19</a:t>
            </a:fld>
            <a:endParaRPr lang="en-US" dirty="0"/>
          </a:p>
        </p:txBody>
      </p:sp>
    </p:spTree>
    <p:extLst>
      <p:ext uri="{BB962C8B-B14F-4D97-AF65-F5344CB8AC3E}">
        <p14:creationId xmlns:p14="http://schemas.microsoft.com/office/powerpoint/2010/main" val="695929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chemeClr val="bg1">
                    <a:lumMod val="95000"/>
                  </a:schemeClr>
                </a:solidFill>
                <a:latin typeface="Lucida Handwriting" panose="03010101010101010101" pitchFamily="66" charset="0"/>
                <a:cs typeface="Calibri Light" panose="020F0302020204030204" pitchFamily="34" charset="0"/>
              </a:rPr>
              <a:t>Outline</a:t>
            </a:r>
          </a:p>
        </p:txBody>
      </p:sp>
      <p:sp>
        <p:nvSpPr>
          <p:cNvPr id="3" name="Content Placeholder 2"/>
          <p:cNvSpPr>
            <a:spLocks noGrp="1"/>
          </p:cNvSpPr>
          <p:nvPr>
            <p:ph idx="1"/>
          </p:nvPr>
        </p:nvSpPr>
        <p:spPr>
          <a:xfrm>
            <a:off x="943939" y="2562140"/>
            <a:ext cx="9433116" cy="3695796"/>
          </a:xfrm>
        </p:spPr>
        <p:txBody>
          <a:bodyPr>
            <a:noAutofit/>
          </a:bodyPr>
          <a:lstStyle/>
          <a:p>
            <a:pPr marL="514350" indent="-514350">
              <a:buClr>
                <a:schemeClr val="tx1"/>
              </a:buClr>
              <a:buFont typeface="+mj-lt"/>
              <a:buAutoNum type="arabicPeriod"/>
            </a:pPr>
            <a:r>
              <a:rPr lang="en-US" sz="3000" b="1" dirty="0">
                <a:solidFill>
                  <a:schemeClr val="tx1"/>
                </a:solidFill>
                <a:latin typeface="Arial Rounded MT Bold" panose="020F0704030504030204" pitchFamily="34" charset="0"/>
                <a:cs typeface="Calibri Light" panose="020F0302020204030204" pitchFamily="34" charset="0"/>
              </a:rPr>
              <a:t>Introduction</a:t>
            </a:r>
          </a:p>
          <a:p>
            <a:pPr marL="514350" indent="-514350">
              <a:buClr>
                <a:schemeClr val="tx1"/>
              </a:buClr>
              <a:buFont typeface="+mj-lt"/>
              <a:buAutoNum type="arabicPeriod"/>
            </a:pPr>
            <a:r>
              <a:rPr lang="en-US" sz="3000" b="1" dirty="0">
                <a:solidFill>
                  <a:schemeClr val="tx1"/>
                </a:solidFill>
                <a:latin typeface="Arial Rounded MT Bold" panose="020F0704030504030204" pitchFamily="34" charset="0"/>
                <a:cs typeface="Calibri Light" panose="020F0302020204030204" pitchFamily="34" charset="0"/>
              </a:rPr>
              <a:t>Architectural Design Chapter</a:t>
            </a:r>
          </a:p>
          <a:p>
            <a:pPr marL="514350" indent="-514350">
              <a:buClr>
                <a:schemeClr val="tx1"/>
              </a:buClr>
              <a:buFont typeface="+mj-lt"/>
              <a:buAutoNum type="arabicPeriod"/>
            </a:pPr>
            <a:r>
              <a:rPr lang="en-US" sz="3000" b="1" dirty="0">
                <a:solidFill>
                  <a:schemeClr val="tx1"/>
                </a:solidFill>
                <a:latin typeface="Arial Rounded MT Bold" panose="020F0704030504030204" pitchFamily="34" charset="0"/>
                <a:cs typeface="Calibri Light" panose="020F0302020204030204" pitchFamily="34" charset="0"/>
              </a:rPr>
              <a:t>Structural Design Chapter</a:t>
            </a:r>
          </a:p>
          <a:p>
            <a:pPr marL="514350" indent="-514350">
              <a:buClr>
                <a:schemeClr val="tx1"/>
              </a:buClr>
              <a:buFont typeface="+mj-lt"/>
              <a:buAutoNum type="arabicPeriod"/>
            </a:pPr>
            <a:r>
              <a:rPr lang="en-US" sz="3000" b="1" dirty="0">
                <a:solidFill>
                  <a:schemeClr val="tx1"/>
                </a:solidFill>
                <a:latin typeface="Arial Rounded MT Bold" panose="020F0704030504030204" pitchFamily="34" charset="0"/>
                <a:cs typeface="Calibri Light" panose="020F0302020204030204" pitchFamily="34" charset="0"/>
              </a:rPr>
              <a:t>Environmental Design Chapter</a:t>
            </a:r>
          </a:p>
          <a:p>
            <a:pPr marL="514350" indent="-514350">
              <a:buClr>
                <a:schemeClr val="tx1"/>
              </a:buClr>
              <a:buFont typeface="+mj-lt"/>
              <a:buAutoNum type="arabicPeriod"/>
            </a:pPr>
            <a:r>
              <a:rPr lang="en-US" sz="3000" b="1" dirty="0">
                <a:solidFill>
                  <a:schemeClr val="tx1"/>
                </a:solidFill>
                <a:latin typeface="Arial Rounded MT Bold" panose="020F0704030504030204" pitchFamily="34" charset="0"/>
                <a:cs typeface="Calibri Light" panose="020F0302020204030204" pitchFamily="34" charset="0"/>
              </a:rPr>
              <a:t>Mechanical Design Chapter</a:t>
            </a:r>
          </a:p>
          <a:p>
            <a:pPr marL="514350" indent="-514350">
              <a:buClr>
                <a:schemeClr val="tx1"/>
              </a:buClr>
              <a:buFont typeface="+mj-lt"/>
              <a:buAutoNum type="arabicPeriod"/>
            </a:pPr>
            <a:r>
              <a:rPr lang="en-US" sz="3000" b="1" dirty="0">
                <a:solidFill>
                  <a:schemeClr val="tx1"/>
                </a:solidFill>
                <a:latin typeface="Arial Rounded MT Bold" panose="020F0704030504030204" pitchFamily="34" charset="0"/>
                <a:cs typeface="Calibri Light" panose="020F0302020204030204" pitchFamily="34" charset="0"/>
              </a:rPr>
              <a:t>Electrical Design Chapter</a:t>
            </a:r>
          </a:p>
        </p:txBody>
      </p:sp>
      <p:sp>
        <p:nvSpPr>
          <p:cNvPr id="4" name="عنصر نائب لرقم الشريحة 3"/>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3535854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225292" y="1328439"/>
            <a:ext cx="2074799"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2.5 Second Floor </a:t>
            </a:r>
          </a:p>
        </p:txBody>
      </p:sp>
      <p:sp>
        <p:nvSpPr>
          <p:cNvPr id="6" name="Rectangle 5"/>
          <p:cNvSpPr/>
          <p:nvPr/>
        </p:nvSpPr>
        <p:spPr>
          <a:xfrm>
            <a:off x="1333144" y="2922787"/>
            <a:ext cx="2296521" cy="646331"/>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    Second Floor </a:t>
            </a:r>
          </a:p>
          <a:p>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AREA = 1273 SM )</a:t>
            </a: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1225291" y="2664822"/>
            <a:ext cx="2296521" cy="3181841"/>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337359" y="3828283"/>
            <a:ext cx="2495738" cy="1754326"/>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The first floor is symmetry</a:t>
            </a:r>
            <a:br>
              <a:rPr lang="en-US" dirty="0">
                <a:solidFill>
                  <a:srgbClr val="000000"/>
                </a:solidFill>
                <a:latin typeface="Times New Roman" panose="02020603050405020304" pitchFamily="18" charset="0"/>
                <a:ea typeface="Times New Roman" panose="02020603050405020304" pitchFamily="18" charset="0"/>
              </a:rPr>
            </a:br>
            <a:r>
              <a:rPr lang="en-US" dirty="0">
                <a:solidFill>
                  <a:srgbClr val="000000"/>
                </a:solidFill>
                <a:latin typeface="Times New Roman" panose="02020603050405020304" pitchFamily="18" charset="0"/>
                <a:ea typeface="Times New Roman" panose="02020603050405020304" pitchFamily="18" charset="0"/>
              </a:rPr>
              <a:t>It contains shared </a:t>
            </a:r>
            <a:r>
              <a:rPr lang="en-US" dirty="0">
                <a:solidFill>
                  <a:srgbClr val="C00000"/>
                </a:solidFill>
                <a:latin typeface="Times New Roman" panose="02020603050405020304" pitchFamily="18" charset="0"/>
                <a:ea typeface="Times New Roman" panose="02020603050405020304" pitchFamily="18" charset="0"/>
              </a:rPr>
              <a:t>student rooms</a:t>
            </a:r>
            <a:r>
              <a:rPr lang="en-US" dirty="0">
                <a:solidFill>
                  <a:srgbClr val="000000"/>
                </a:solidFill>
                <a:latin typeface="Times New Roman" panose="02020603050405020304" pitchFamily="18" charset="0"/>
                <a:ea typeface="Times New Roman" panose="02020603050405020304" pitchFamily="18" charset="0"/>
              </a:rPr>
              <a:t>, two </a:t>
            </a:r>
            <a:r>
              <a:rPr lang="en-US" dirty="0">
                <a:solidFill>
                  <a:srgbClr val="C00000"/>
                </a:solidFill>
                <a:latin typeface="Times New Roman" panose="02020603050405020304" pitchFamily="18" charset="0"/>
                <a:ea typeface="Times New Roman" panose="02020603050405020304" pitchFamily="18" charset="0"/>
              </a:rPr>
              <a:t>living</a:t>
            </a:r>
            <a:r>
              <a:rPr lang="en-US" dirty="0">
                <a:solidFill>
                  <a:srgbClr val="000000"/>
                </a:solidFill>
                <a:latin typeface="Times New Roman" panose="02020603050405020304" pitchFamily="18" charset="0"/>
                <a:ea typeface="Times New Roman" panose="02020603050405020304" pitchFamily="18" charset="0"/>
              </a:rPr>
              <a:t> rooms, two </a:t>
            </a:r>
            <a:r>
              <a:rPr lang="en-US" dirty="0">
                <a:solidFill>
                  <a:srgbClr val="C00000"/>
                </a:solidFill>
                <a:latin typeface="Times New Roman" panose="02020603050405020304" pitchFamily="18" charset="0"/>
                <a:ea typeface="Times New Roman" panose="02020603050405020304" pitchFamily="18" charset="0"/>
              </a:rPr>
              <a:t>kitchens</a:t>
            </a:r>
            <a:r>
              <a:rPr lang="en-US" dirty="0">
                <a:solidFill>
                  <a:srgbClr val="000000"/>
                </a:solidFill>
                <a:latin typeface="Times New Roman" panose="02020603050405020304" pitchFamily="18" charset="0"/>
                <a:ea typeface="Times New Roman" panose="02020603050405020304" pitchFamily="18" charset="0"/>
              </a:rPr>
              <a:t> and services.</a:t>
            </a:r>
            <a:endParaRPr lang="en-US" dirty="0"/>
          </a:p>
        </p:txBody>
      </p:sp>
      <p:pic>
        <p:nvPicPr>
          <p:cNvPr id="3" name="Picture 2"/>
          <p:cNvPicPr>
            <a:picLocks noChangeAspect="1"/>
          </p:cNvPicPr>
          <p:nvPr/>
        </p:nvPicPr>
        <p:blipFill>
          <a:blip r:embed="rId2"/>
          <a:stretch>
            <a:fillRect/>
          </a:stretch>
        </p:blipFill>
        <p:spPr>
          <a:xfrm>
            <a:off x="3737518" y="2420439"/>
            <a:ext cx="8017255" cy="4202429"/>
          </a:xfrm>
          <a:prstGeom prst="rect">
            <a:avLst/>
          </a:prstGeom>
          <a:ln w="38100">
            <a:solidFill>
              <a:schemeClr val="tx2">
                <a:lumMod val="75000"/>
              </a:schemeClr>
            </a:solidFill>
          </a:ln>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20</a:t>
            </a:fld>
            <a:endParaRPr lang="en-US" dirty="0"/>
          </a:p>
        </p:txBody>
      </p:sp>
    </p:spTree>
    <p:extLst>
      <p:ext uri="{BB962C8B-B14F-4D97-AF65-F5344CB8AC3E}">
        <p14:creationId xmlns:p14="http://schemas.microsoft.com/office/powerpoint/2010/main" val="1512110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3803157"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2.8.4 Students’ Bed Rooms:</a:t>
            </a:r>
          </a:p>
        </p:txBody>
      </p:sp>
      <p:sp>
        <p:nvSpPr>
          <p:cNvPr id="6" name="Rectangle 5"/>
          <p:cNvSpPr/>
          <p:nvPr/>
        </p:nvSpPr>
        <p:spPr>
          <a:xfrm>
            <a:off x="1201710" y="3207570"/>
            <a:ext cx="3377368" cy="461665"/>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1</a:t>
            </a:r>
            <a:r>
              <a:rPr lang="en-US" sz="2400" b="1" baseline="30000" dirty="0">
                <a:latin typeface="Times New Roman" panose="02020603050405020304" pitchFamily="18" charset="0"/>
                <a:cs typeface="Times New Roman" panose="02020603050405020304" pitchFamily="18" charset="0"/>
              </a:rPr>
              <a:t>st</a:t>
            </a:r>
            <a:r>
              <a:rPr lang="en-US" sz="2400" b="1" dirty="0">
                <a:latin typeface="Times New Roman" panose="02020603050405020304" pitchFamily="18" charset="0"/>
                <a:cs typeface="Times New Roman" panose="02020603050405020304" pitchFamily="18" charset="0"/>
              </a:rPr>
              <a:t>  Floor &amp; 2</a:t>
            </a:r>
            <a:r>
              <a:rPr lang="en-US" sz="2400" b="1" baseline="30000" dirty="0">
                <a:latin typeface="Times New Roman" panose="02020603050405020304" pitchFamily="18" charset="0"/>
                <a:cs typeface="Times New Roman" panose="02020603050405020304" pitchFamily="18" charset="0"/>
              </a:rPr>
              <a:t>nd</a:t>
            </a:r>
            <a:r>
              <a:rPr lang="en-US" sz="2400" b="1" dirty="0">
                <a:latin typeface="Times New Roman" panose="02020603050405020304" pitchFamily="18" charset="0"/>
                <a:cs typeface="Times New Roman" panose="02020603050405020304" pitchFamily="18" charset="0"/>
              </a:rPr>
              <a:t> Floor </a:t>
            </a:r>
            <a:endParaRPr lang="en-US" sz="2400" dirty="0">
              <a:latin typeface="Times New Roman" panose="02020603050405020304" pitchFamily="18" charset="0"/>
              <a:cs typeface="Times New Roman" panose="02020603050405020304" pitchFamily="18" charset="0"/>
            </a:endParaRPr>
          </a:p>
        </p:txBody>
      </p:sp>
      <p:sp>
        <p:nvSpPr>
          <p:cNvPr id="7" name="Rectangle 6"/>
          <p:cNvSpPr/>
          <p:nvPr/>
        </p:nvSpPr>
        <p:spPr>
          <a:xfrm>
            <a:off x="1201710" y="3886317"/>
            <a:ext cx="3135410" cy="369332"/>
          </a:xfrm>
          <a:prstGeom prst="rect">
            <a:avLst/>
          </a:prstGeom>
        </p:spPr>
        <p:txBody>
          <a:bodyPr wrap="none">
            <a:spAutoFit/>
          </a:bodyPr>
          <a:lstStyle/>
          <a:p>
            <a:r>
              <a:rPr lang="en-US" b="1" dirty="0">
                <a:solidFill>
                  <a:srgbClr val="000000"/>
                </a:solidFill>
                <a:latin typeface="Times New Roman" panose="02020603050405020304" pitchFamily="18" charset="0"/>
                <a:ea typeface="Times New Roman" panose="02020603050405020304" pitchFamily="18" charset="0"/>
              </a:rPr>
              <a:t>Average Rooms Area = 28 SM</a:t>
            </a:r>
            <a:endParaRPr lang="en-US" dirty="0"/>
          </a:p>
        </p:txBody>
      </p:sp>
      <p:sp>
        <p:nvSpPr>
          <p:cNvPr id="13" name="Rectangle 12"/>
          <p:cNvSpPr/>
          <p:nvPr/>
        </p:nvSpPr>
        <p:spPr>
          <a:xfrm>
            <a:off x="1201710" y="3030583"/>
            <a:ext cx="3135410" cy="1541417"/>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5747657" y="1626621"/>
            <a:ext cx="4725282" cy="5149905"/>
          </a:xfrm>
          <a:prstGeom prst="rect">
            <a:avLst/>
          </a:prstGeom>
          <a:ln w="57150">
            <a:solidFill>
              <a:schemeClr val="tx2">
                <a:lumMod val="75000"/>
              </a:schemeClr>
            </a:solidFill>
          </a:ln>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21</a:t>
            </a:fld>
            <a:endParaRPr lang="en-US" dirty="0"/>
          </a:p>
        </p:txBody>
      </p:sp>
    </p:spTree>
    <p:extLst>
      <p:ext uri="{BB962C8B-B14F-4D97-AF65-F5344CB8AC3E}">
        <p14:creationId xmlns:p14="http://schemas.microsoft.com/office/powerpoint/2010/main" val="2439812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225292" y="1328439"/>
            <a:ext cx="1868012"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2.6 Third Floor</a:t>
            </a:r>
          </a:p>
        </p:txBody>
      </p:sp>
      <p:sp>
        <p:nvSpPr>
          <p:cNvPr id="6" name="Rectangle 5"/>
          <p:cNvSpPr/>
          <p:nvPr/>
        </p:nvSpPr>
        <p:spPr>
          <a:xfrm>
            <a:off x="1333144" y="2922787"/>
            <a:ext cx="2296521" cy="646331"/>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      Third Floor</a:t>
            </a:r>
          </a:p>
          <a:p>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AREA = 1273 SM )</a:t>
            </a: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1225291" y="2664822"/>
            <a:ext cx="2296521" cy="3181841"/>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3833097" y="2326793"/>
            <a:ext cx="7996766" cy="4309138"/>
          </a:xfrm>
          <a:prstGeom prst="rect">
            <a:avLst/>
          </a:prstGeom>
          <a:ln w="38100">
            <a:solidFill>
              <a:schemeClr val="tx2">
                <a:lumMod val="75000"/>
              </a:schemeClr>
            </a:solidFill>
          </a:ln>
        </p:spPr>
      </p:pic>
      <p:sp>
        <p:nvSpPr>
          <p:cNvPr id="7" name="Rectangle 6"/>
          <p:cNvSpPr/>
          <p:nvPr/>
        </p:nvSpPr>
        <p:spPr>
          <a:xfrm>
            <a:off x="1333144" y="3637390"/>
            <a:ext cx="2208842" cy="2031325"/>
          </a:xfrm>
          <a:prstGeom prst="rect">
            <a:avLst/>
          </a:prstGeom>
        </p:spPr>
        <p:txBody>
          <a:bodyPr wrap="square">
            <a:spAutoFit/>
          </a:bodyPr>
          <a:lstStyle/>
          <a:p>
            <a:r>
              <a:rPr lang="en-US" sz="1400" dirty="0">
                <a:solidFill>
                  <a:srgbClr val="000000"/>
                </a:solidFill>
                <a:latin typeface="Times New Roman" panose="02020603050405020304" pitchFamily="18" charset="0"/>
                <a:ea typeface="Times New Roman" panose="02020603050405020304" pitchFamily="18" charset="0"/>
              </a:rPr>
              <a:t>The third floor consists of suites, each suite has a bedroom in addition to a cooking area and a private bathroom.</a:t>
            </a:r>
            <a:br>
              <a:rPr lang="en-US" sz="1400" dirty="0">
                <a:solidFill>
                  <a:srgbClr val="000000"/>
                </a:solidFill>
                <a:latin typeface="Times New Roman" panose="02020603050405020304" pitchFamily="18" charset="0"/>
                <a:ea typeface="Times New Roman" panose="02020603050405020304" pitchFamily="18" charset="0"/>
              </a:rPr>
            </a:br>
            <a:r>
              <a:rPr lang="en-US" sz="1400" dirty="0">
                <a:solidFill>
                  <a:srgbClr val="000000"/>
                </a:solidFill>
                <a:latin typeface="Times New Roman" panose="02020603050405020304" pitchFamily="18" charset="0"/>
                <a:ea typeface="Times New Roman" panose="02020603050405020304" pitchFamily="18" charset="0"/>
              </a:rPr>
              <a:t>Each one accommodates two students</a:t>
            </a:r>
            <a:br>
              <a:rPr lang="en-US" sz="1400" dirty="0">
                <a:solidFill>
                  <a:srgbClr val="000000"/>
                </a:solidFill>
                <a:latin typeface="Times New Roman" panose="02020603050405020304" pitchFamily="18" charset="0"/>
                <a:ea typeface="Times New Roman" panose="02020603050405020304" pitchFamily="18" charset="0"/>
              </a:rPr>
            </a:br>
            <a:r>
              <a:rPr lang="en-US" sz="1400" dirty="0">
                <a:solidFill>
                  <a:srgbClr val="000000"/>
                </a:solidFill>
                <a:latin typeface="Times New Roman" panose="02020603050405020304" pitchFamily="18" charset="0"/>
                <a:ea typeface="Times New Roman" panose="02020603050405020304" pitchFamily="18" charset="0"/>
              </a:rPr>
              <a:t>The floor is also symmetrically divided</a:t>
            </a:r>
            <a:endParaRPr lang="en-US" sz="1400"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22</a:t>
            </a:fld>
            <a:endParaRPr lang="en-US" dirty="0"/>
          </a:p>
        </p:txBody>
      </p:sp>
    </p:spTree>
    <p:extLst>
      <p:ext uri="{BB962C8B-B14F-4D97-AF65-F5344CB8AC3E}">
        <p14:creationId xmlns:p14="http://schemas.microsoft.com/office/powerpoint/2010/main" val="2730355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3803157"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2.8.5 Students’ Bed Rooms: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888" y="2331189"/>
            <a:ext cx="7052438" cy="3966996"/>
          </a:xfrm>
          <a:prstGeom prst="rect">
            <a:avLst/>
          </a:prstGeom>
          <a:ln w="38100">
            <a:solidFill>
              <a:schemeClr val="tx2">
                <a:lumMod val="75000"/>
              </a:schemeClr>
            </a:solidFill>
          </a:ln>
        </p:spPr>
      </p:pic>
      <p:pic>
        <p:nvPicPr>
          <p:cNvPr id="9" name="Picture 8"/>
          <p:cNvPicPr>
            <a:picLocks noChangeAspect="1"/>
          </p:cNvPicPr>
          <p:nvPr/>
        </p:nvPicPr>
        <p:blipFill>
          <a:blip r:embed="rId3"/>
          <a:stretch>
            <a:fillRect/>
          </a:stretch>
        </p:blipFill>
        <p:spPr>
          <a:xfrm>
            <a:off x="7341326" y="2331189"/>
            <a:ext cx="4505188" cy="3966996"/>
          </a:xfrm>
          <a:prstGeom prst="rect">
            <a:avLst/>
          </a:prstGeom>
          <a:ln w="38100">
            <a:solidFill>
              <a:schemeClr val="tx2">
                <a:lumMod val="75000"/>
              </a:schemeClr>
            </a:solidFill>
          </a:ln>
        </p:spPr>
      </p:pic>
      <p:sp>
        <p:nvSpPr>
          <p:cNvPr id="10" name="Rectangle 9"/>
          <p:cNvSpPr/>
          <p:nvPr/>
        </p:nvSpPr>
        <p:spPr>
          <a:xfrm>
            <a:off x="7655404" y="2805096"/>
            <a:ext cx="1815736" cy="584775"/>
          </a:xfrm>
          <a:prstGeom prst="rect">
            <a:avLst/>
          </a:prstGeom>
        </p:spPr>
        <p:txBody>
          <a:bodyPr wrap="square">
            <a:spAutoFit/>
          </a:bodyPr>
          <a:lstStyle/>
          <a:p>
            <a:r>
              <a:rPr lang="en-US" sz="1600" b="1" dirty="0">
                <a:solidFill>
                  <a:srgbClr val="000000"/>
                </a:solidFill>
                <a:latin typeface="Times New Roman" panose="02020603050405020304" pitchFamily="18" charset="0"/>
                <a:ea typeface="Times New Roman" panose="02020603050405020304" pitchFamily="18" charset="0"/>
              </a:rPr>
              <a:t>Average Rooms Area =37 SM</a:t>
            </a:r>
            <a:endParaRPr lang="en-US" sz="1600" dirty="0"/>
          </a:p>
        </p:txBody>
      </p:sp>
      <p:sp>
        <p:nvSpPr>
          <p:cNvPr id="11" name="Rectangle 10"/>
          <p:cNvSpPr/>
          <p:nvPr/>
        </p:nvSpPr>
        <p:spPr>
          <a:xfrm>
            <a:off x="7369080" y="5651969"/>
            <a:ext cx="1044068" cy="292388"/>
          </a:xfrm>
          <a:prstGeom prst="rect">
            <a:avLst/>
          </a:prstGeom>
        </p:spPr>
        <p:txBody>
          <a:bodyPr wrap="none">
            <a:spAutoFit/>
          </a:bodyPr>
          <a:lstStyle/>
          <a:p>
            <a:r>
              <a:rPr lang="en-US" sz="1300" b="1" dirty="0">
                <a:solidFill>
                  <a:srgbClr val="000000"/>
                </a:solidFill>
                <a:latin typeface="Times New Roman" panose="02020603050405020304" pitchFamily="18" charset="0"/>
                <a:ea typeface="Times New Roman" panose="02020603050405020304" pitchFamily="18" charset="0"/>
              </a:rPr>
              <a:t>Area =3 SM</a:t>
            </a:r>
            <a:endParaRPr lang="en-US" sz="1300" dirty="0"/>
          </a:p>
        </p:txBody>
      </p:sp>
      <p:sp>
        <p:nvSpPr>
          <p:cNvPr id="16" name="Rectangle 15"/>
          <p:cNvSpPr/>
          <p:nvPr/>
        </p:nvSpPr>
        <p:spPr>
          <a:xfrm>
            <a:off x="8385394" y="4447823"/>
            <a:ext cx="1085746" cy="292388"/>
          </a:xfrm>
          <a:prstGeom prst="rect">
            <a:avLst/>
          </a:prstGeom>
        </p:spPr>
        <p:txBody>
          <a:bodyPr wrap="none">
            <a:spAutoFit/>
          </a:bodyPr>
          <a:lstStyle/>
          <a:p>
            <a:r>
              <a:rPr lang="en-US" sz="1300" b="1" dirty="0">
                <a:solidFill>
                  <a:srgbClr val="000000"/>
                </a:solidFill>
                <a:latin typeface="Times New Roman" panose="02020603050405020304" pitchFamily="18" charset="0"/>
                <a:ea typeface="Times New Roman" panose="02020603050405020304" pitchFamily="18" charset="0"/>
              </a:rPr>
              <a:t>Area = 8 SM</a:t>
            </a:r>
            <a:endParaRPr lang="en-US" sz="1300" dirty="0"/>
          </a:p>
        </p:txBody>
      </p:sp>
      <p:sp>
        <p:nvSpPr>
          <p:cNvPr id="17" name="Rectangle 16"/>
          <p:cNvSpPr/>
          <p:nvPr/>
        </p:nvSpPr>
        <p:spPr>
          <a:xfrm>
            <a:off x="10226508" y="4447823"/>
            <a:ext cx="1169103" cy="292388"/>
          </a:xfrm>
          <a:prstGeom prst="rect">
            <a:avLst/>
          </a:prstGeom>
        </p:spPr>
        <p:txBody>
          <a:bodyPr wrap="none">
            <a:spAutoFit/>
          </a:bodyPr>
          <a:lstStyle/>
          <a:p>
            <a:r>
              <a:rPr lang="en-US" sz="1300" b="1" dirty="0">
                <a:solidFill>
                  <a:srgbClr val="000000"/>
                </a:solidFill>
                <a:latin typeface="Times New Roman" panose="02020603050405020304" pitchFamily="18" charset="0"/>
                <a:ea typeface="Times New Roman" panose="02020603050405020304" pitchFamily="18" charset="0"/>
              </a:rPr>
              <a:t>Area = 26 SM</a:t>
            </a:r>
            <a:endParaRPr lang="en-US" sz="1300" dirty="0"/>
          </a:p>
        </p:txBody>
      </p:sp>
      <p:sp>
        <p:nvSpPr>
          <p:cNvPr id="12" name="Rectangle 11"/>
          <p:cNvSpPr/>
          <p:nvPr/>
        </p:nvSpPr>
        <p:spPr>
          <a:xfrm>
            <a:off x="7822762" y="2393161"/>
            <a:ext cx="1180772" cy="369332"/>
          </a:xfrm>
          <a:prstGeom prst="rect">
            <a:avLst/>
          </a:prstGeom>
        </p:spPr>
        <p:txBody>
          <a:bodyPr wrap="none">
            <a:spAutoFit/>
          </a:bodyPr>
          <a:lstStyle/>
          <a:p>
            <a:r>
              <a:rPr lang="en-US" b="1" dirty="0">
                <a:solidFill>
                  <a:srgbClr val="000000"/>
                </a:solidFill>
                <a:latin typeface="Times New Roman" panose="02020603050405020304" pitchFamily="18" charset="0"/>
                <a:ea typeface="Times New Roman" panose="02020603050405020304" pitchFamily="18" charset="0"/>
              </a:rPr>
              <a:t>3rd Floor </a:t>
            </a:r>
            <a:endParaRPr lang="en-US"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23</a:t>
            </a:fld>
            <a:endParaRPr lang="en-US" dirty="0"/>
          </a:p>
        </p:txBody>
      </p:sp>
    </p:spTree>
    <p:extLst>
      <p:ext uri="{BB962C8B-B14F-4D97-AF65-F5344CB8AC3E}">
        <p14:creationId xmlns:p14="http://schemas.microsoft.com/office/powerpoint/2010/main" val="2725313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1225292" y="1328439"/>
            <a:ext cx="2000869"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2.7 Fourth Floor</a:t>
            </a:r>
          </a:p>
        </p:txBody>
      </p:sp>
      <p:sp>
        <p:nvSpPr>
          <p:cNvPr id="6" name="Rectangle 5"/>
          <p:cNvSpPr/>
          <p:nvPr/>
        </p:nvSpPr>
        <p:spPr>
          <a:xfrm>
            <a:off x="1333144" y="2922787"/>
            <a:ext cx="2296521" cy="646331"/>
          </a:xfrm>
          <a:prstGeom prst="rect">
            <a:avLst/>
          </a:prstGeom>
        </p:spPr>
        <p:txBody>
          <a:bodyPr wrap="square">
            <a:spAutoFit/>
          </a:bodyPr>
          <a:lstStyle/>
          <a:p>
            <a:r>
              <a:rPr lang="en-US" b="1" dirty="0"/>
              <a:t>    Fourth Floor</a:t>
            </a:r>
          </a:p>
          <a:p>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AREA = 1300 SM )</a:t>
            </a:r>
            <a:endParaRPr lang="en-US" dirty="0">
              <a:latin typeface="Times New Roman" panose="02020603050405020304" pitchFamily="18" charset="0"/>
              <a:cs typeface="Times New Roman" panose="02020603050405020304" pitchFamily="18" charset="0"/>
            </a:endParaRPr>
          </a:p>
        </p:txBody>
      </p:sp>
      <p:sp>
        <p:nvSpPr>
          <p:cNvPr id="9" name="Rectangle 8"/>
          <p:cNvSpPr/>
          <p:nvPr/>
        </p:nvSpPr>
        <p:spPr>
          <a:xfrm>
            <a:off x="1225291" y="2664822"/>
            <a:ext cx="2296521" cy="3181841"/>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333144" y="3637390"/>
            <a:ext cx="2208842" cy="2031325"/>
          </a:xfrm>
          <a:prstGeom prst="rect">
            <a:avLst/>
          </a:prstGeom>
        </p:spPr>
        <p:txBody>
          <a:bodyPr wrap="square">
            <a:spAutoFit/>
          </a:bodyPr>
          <a:lstStyle/>
          <a:p>
            <a:r>
              <a:rPr lang="en-US" sz="1400" dirty="0">
                <a:solidFill>
                  <a:srgbClr val="000000"/>
                </a:solidFill>
                <a:latin typeface="Times New Roman" panose="02020603050405020304" pitchFamily="18" charset="0"/>
                <a:ea typeface="Times New Roman" panose="02020603050405020304" pitchFamily="18" charset="0"/>
              </a:rPr>
              <a:t>The third floor consists of suites, each suite has a bedroom in addition to a cooking area and a private bathroom.</a:t>
            </a:r>
            <a:br>
              <a:rPr lang="en-US" sz="1400" dirty="0">
                <a:solidFill>
                  <a:srgbClr val="000000"/>
                </a:solidFill>
                <a:latin typeface="Times New Roman" panose="02020603050405020304" pitchFamily="18" charset="0"/>
                <a:ea typeface="Times New Roman" panose="02020603050405020304" pitchFamily="18" charset="0"/>
              </a:rPr>
            </a:br>
            <a:r>
              <a:rPr lang="en-US" sz="1400" dirty="0">
                <a:solidFill>
                  <a:srgbClr val="000000"/>
                </a:solidFill>
                <a:latin typeface="Times New Roman" panose="02020603050405020304" pitchFamily="18" charset="0"/>
                <a:ea typeface="Times New Roman" panose="02020603050405020304" pitchFamily="18" charset="0"/>
              </a:rPr>
              <a:t>Each one accommodates two students</a:t>
            </a:r>
            <a:br>
              <a:rPr lang="en-US" sz="1400" dirty="0">
                <a:solidFill>
                  <a:srgbClr val="000000"/>
                </a:solidFill>
                <a:latin typeface="Times New Roman" panose="02020603050405020304" pitchFamily="18" charset="0"/>
                <a:ea typeface="Times New Roman" panose="02020603050405020304" pitchFamily="18" charset="0"/>
              </a:rPr>
            </a:br>
            <a:r>
              <a:rPr lang="en-US" sz="1400" dirty="0">
                <a:solidFill>
                  <a:srgbClr val="000000"/>
                </a:solidFill>
                <a:latin typeface="Times New Roman" panose="02020603050405020304" pitchFamily="18" charset="0"/>
                <a:ea typeface="Times New Roman" panose="02020603050405020304" pitchFamily="18" charset="0"/>
              </a:rPr>
              <a:t>The floor is also symmetrically divided</a:t>
            </a:r>
            <a:endParaRPr lang="en-US" sz="1400" dirty="0"/>
          </a:p>
        </p:txBody>
      </p:sp>
      <p:pic>
        <p:nvPicPr>
          <p:cNvPr id="3" name="Picture 2"/>
          <p:cNvPicPr>
            <a:picLocks noChangeAspect="1"/>
          </p:cNvPicPr>
          <p:nvPr/>
        </p:nvPicPr>
        <p:blipFill>
          <a:blip r:embed="rId2"/>
          <a:stretch>
            <a:fillRect/>
          </a:stretch>
        </p:blipFill>
        <p:spPr>
          <a:xfrm>
            <a:off x="3984172" y="2321786"/>
            <a:ext cx="8007531" cy="4334826"/>
          </a:xfrm>
          <a:prstGeom prst="rect">
            <a:avLst/>
          </a:prstGeom>
          <a:ln w="38100">
            <a:solidFill>
              <a:schemeClr val="tx2">
                <a:lumMod val="75000"/>
              </a:schemeClr>
            </a:solidFill>
          </a:ln>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24</a:t>
            </a:fld>
            <a:endParaRPr lang="en-US" dirty="0"/>
          </a:p>
        </p:txBody>
      </p:sp>
    </p:spTree>
    <p:extLst>
      <p:ext uri="{BB962C8B-B14F-4D97-AF65-F5344CB8AC3E}">
        <p14:creationId xmlns:p14="http://schemas.microsoft.com/office/powerpoint/2010/main" val="1313099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3803157"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2.8.6 Students’ Bed Rooms:</a:t>
            </a:r>
          </a:p>
        </p:txBody>
      </p:sp>
      <p:pic>
        <p:nvPicPr>
          <p:cNvPr id="3" name="Picture 2"/>
          <p:cNvPicPr>
            <a:picLocks noChangeAspect="1"/>
          </p:cNvPicPr>
          <p:nvPr/>
        </p:nvPicPr>
        <p:blipFill>
          <a:blip r:embed="rId2"/>
          <a:stretch>
            <a:fillRect/>
          </a:stretch>
        </p:blipFill>
        <p:spPr>
          <a:xfrm>
            <a:off x="5669280" y="1765974"/>
            <a:ext cx="5028008" cy="4979350"/>
          </a:xfrm>
          <a:prstGeom prst="rect">
            <a:avLst/>
          </a:prstGeom>
          <a:ln w="57150">
            <a:solidFill>
              <a:schemeClr val="tx2">
                <a:lumMod val="75000"/>
              </a:schemeClr>
            </a:solidFill>
          </a:ln>
        </p:spPr>
      </p:pic>
      <p:sp>
        <p:nvSpPr>
          <p:cNvPr id="6" name="Rectangle 5"/>
          <p:cNvSpPr/>
          <p:nvPr/>
        </p:nvSpPr>
        <p:spPr>
          <a:xfrm>
            <a:off x="2030655" y="3188025"/>
            <a:ext cx="1477520" cy="461665"/>
          </a:xfrm>
          <a:prstGeom prst="rect">
            <a:avLst/>
          </a:prstGeom>
        </p:spPr>
        <p:txBody>
          <a:bodyPr wrap="none">
            <a:spAutoFit/>
          </a:bodyPr>
          <a:lstStyle/>
          <a:p>
            <a:r>
              <a:rPr lang="en-US" sz="2400" b="1" dirty="0">
                <a:solidFill>
                  <a:srgbClr val="000000"/>
                </a:solidFill>
                <a:latin typeface="Times New Roman" panose="02020603050405020304" pitchFamily="18" charset="0"/>
                <a:ea typeface="Times New Roman" panose="02020603050405020304" pitchFamily="18" charset="0"/>
              </a:rPr>
              <a:t>4th Floor </a:t>
            </a:r>
            <a:endParaRPr lang="en-US" sz="2400" dirty="0"/>
          </a:p>
        </p:txBody>
      </p:sp>
      <p:sp>
        <p:nvSpPr>
          <p:cNvPr id="7" name="Rectangle 6"/>
          <p:cNvSpPr/>
          <p:nvPr/>
        </p:nvSpPr>
        <p:spPr>
          <a:xfrm>
            <a:off x="1201710" y="3886317"/>
            <a:ext cx="3135410" cy="369332"/>
          </a:xfrm>
          <a:prstGeom prst="rect">
            <a:avLst/>
          </a:prstGeom>
        </p:spPr>
        <p:txBody>
          <a:bodyPr wrap="none">
            <a:spAutoFit/>
          </a:bodyPr>
          <a:lstStyle/>
          <a:p>
            <a:r>
              <a:rPr lang="en-US" b="1" dirty="0">
                <a:solidFill>
                  <a:srgbClr val="000000"/>
                </a:solidFill>
                <a:latin typeface="Times New Roman" panose="02020603050405020304" pitchFamily="18" charset="0"/>
                <a:ea typeface="Times New Roman" panose="02020603050405020304" pitchFamily="18" charset="0"/>
              </a:rPr>
              <a:t>Average Rooms Area = 30 SM</a:t>
            </a:r>
            <a:endParaRPr lang="en-US" dirty="0"/>
          </a:p>
        </p:txBody>
      </p:sp>
      <p:sp>
        <p:nvSpPr>
          <p:cNvPr id="13" name="Rectangle 12"/>
          <p:cNvSpPr/>
          <p:nvPr/>
        </p:nvSpPr>
        <p:spPr>
          <a:xfrm>
            <a:off x="1201710" y="3188025"/>
            <a:ext cx="3135410" cy="1383975"/>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206415" y="3574847"/>
            <a:ext cx="1295035" cy="338554"/>
          </a:xfrm>
          <a:prstGeom prst="rect">
            <a:avLst/>
          </a:prstGeom>
        </p:spPr>
        <p:txBody>
          <a:bodyPr wrap="none">
            <a:spAutoFit/>
          </a:bodyPr>
          <a:lstStyle/>
          <a:p>
            <a:r>
              <a:rPr lang="en-US" sz="1600" b="1" dirty="0">
                <a:solidFill>
                  <a:srgbClr val="000000"/>
                </a:solidFill>
                <a:latin typeface="Times New Roman" panose="02020603050405020304" pitchFamily="18" charset="0"/>
                <a:ea typeface="Times New Roman" panose="02020603050405020304" pitchFamily="18" charset="0"/>
              </a:rPr>
              <a:t>Area = 7 SM</a:t>
            </a:r>
            <a:endParaRPr lang="en-US" sz="1600" dirty="0"/>
          </a:p>
        </p:txBody>
      </p:sp>
      <p:sp>
        <p:nvSpPr>
          <p:cNvPr id="19" name="Rectangle 18"/>
          <p:cNvSpPr/>
          <p:nvPr/>
        </p:nvSpPr>
        <p:spPr>
          <a:xfrm>
            <a:off x="7756541" y="4603472"/>
            <a:ext cx="1397627" cy="338554"/>
          </a:xfrm>
          <a:prstGeom prst="rect">
            <a:avLst/>
          </a:prstGeom>
        </p:spPr>
        <p:txBody>
          <a:bodyPr wrap="none">
            <a:spAutoFit/>
          </a:bodyPr>
          <a:lstStyle/>
          <a:p>
            <a:r>
              <a:rPr lang="en-US" sz="1600" b="1" dirty="0">
                <a:solidFill>
                  <a:srgbClr val="000000"/>
                </a:solidFill>
                <a:latin typeface="Times New Roman" panose="02020603050405020304" pitchFamily="18" charset="0"/>
                <a:ea typeface="Times New Roman" panose="02020603050405020304" pitchFamily="18" charset="0"/>
              </a:rPr>
              <a:t>Area = 20 SM</a:t>
            </a:r>
            <a:endParaRPr lang="en-US" sz="1600" dirty="0"/>
          </a:p>
        </p:txBody>
      </p:sp>
      <p:sp>
        <p:nvSpPr>
          <p:cNvPr id="20" name="Rectangle 19"/>
          <p:cNvSpPr/>
          <p:nvPr/>
        </p:nvSpPr>
        <p:spPr>
          <a:xfrm>
            <a:off x="6750702" y="5674398"/>
            <a:ext cx="1295035" cy="338554"/>
          </a:xfrm>
          <a:prstGeom prst="rect">
            <a:avLst/>
          </a:prstGeom>
        </p:spPr>
        <p:txBody>
          <a:bodyPr wrap="none">
            <a:spAutoFit/>
          </a:bodyPr>
          <a:lstStyle/>
          <a:p>
            <a:r>
              <a:rPr lang="en-US" sz="1600" b="1" dirty="0">
                <a:solidFill>
                  <a:srgbClr val="000000"/>
                </a:solidFill>
                <a:latin typeface="Times New Roman" panose="02020603050405020304" pitchFamily="18" charset="0"/>
                <a:ea typeface="Times New Roman" panose="02020603050405020304" pitchFamily="18" charset="0"/>
              </a:rPr>
              <a:t>Area = 4 SM</a:t>
            </a:r>
            <a:endParaRPr lang="en-US" sz="1600" dirty="0"/>
          </a:p>
        </p:txBody>
      </p:sp>
      <p:sp>
        <p:nvSpPr>
          <p:cNvPr id="8" name="عنصر نائب لرقم الشريحة 7"/>
          <p:cNvSpPr>
            <a:spLocks noGrp="1"/>
          </p:cNvSpPr>
          <p:nvPr>
            <p:ph type="sldNum" sz="quarter" idx="12"/>
          </p:nvPr>
        </p:nvSpPr>
        <p:spPr/>
        <p:txBody>
          <a:bodyPr/>
          <a:lstStyle/>
          <a:p>
            <a:fld id="{D57F1E4F-1CFF-5643-939E-02111984F565}" type="slidenum">
              <a:rPr lang="en-US" smtClean="0"/>
              <a:t>25</a:t>
            </a:fld>
            <a:endParaRPr lang="en-US" dirty="0"/>
          </a:p>
        </p:txBody>
      </p:sp>
    </p:spTree>
    <p:extLst>
      <p:ext uri="{BB962C8B-B14F-4D97-AF65-F5344CB8AC3E}">
        <p14:creationId xmlns:p14="http://schemas.microsoft.com/office/powerpoint/2010/main" val="3250974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2.8 Spaces and Functions</a:t>
            </a:r>
          </a:p>
        </p:txBody>
      </p:sp>
      <p:sp>
        <p:nvSpPr>
          <p:cNvPr id="5" name="Rectangle 4"/>
          <p:cNvSpPr/>
          <p:nvPr/>
        </p:nvSpPr>
        <p:spPr>
          <a:xfrm>
            <a:off x="434429" y="1626621"/>
            <a:ext cx="3121367" cy="369332"/>
          </a:xfrm>
          <a:prstGeom prst="rect">
            <a:avLst/>
          </a:prstGeom>
        </p:spPr>
        <p:txBody>
          <a:bodyPr wrap="none">
            <a:spAutoFit/>
          </a:bodyPr>
          <a:lstStyle/>
          <a:p>
            <a:pPr marL="914400" marR="0" lvl="2" indent="0" algn="l" defTabSz="457200" rtl="0" eaLnBrk="1" fontAlgn="auto" latinLnBrk="0" hangingPunct="1">
              <a:lnSpc>
                <a:spcPct val="100000"/>
              </a:lnSpc>
              <a:spcBef>
                <a:spcPts val="20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2.8.1 Main Entrance</a:t>
            </a:r>
            <a:endPar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2492" y="2025808"/>
            <a:ext cx="8661570" cy="4688501"/>
          </a:xfrm>
          <a:prstGeom prst="rect">
            <a:avLst/>
          </a:prstGeom>
          <a:ln w="38100">
            <a:solidFill>
              <a:schemeClr val="tx2">
                <a:lumMod val="75000"/>
              </a:schemeClr>
            </a:solidFill>
          </a:ln>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26</a:t>
            </a:fld>
            <a:endParaRPr lang="en-US" dirty="0"/>
          </a:p>
        </p:txBody>
      </p:sp>
    </p:spTree>
    <p:extLst>
      <p:ext uri="{BB962C8B-B14F-4D97-AF65-F5344CB8AC3E}">
        <p14:creationId xmlns:p14="http://schemas.microsoft.com/office/powerpoint/2010/main" val="670359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2852063" cy="369332"/>
          </a:xfrm>
          <a:prstGeom prst="rect">
            <a:avLst/>
          </a:prstGeom>
        </p:spPr>
        <p:txBody>
          <a:bodyPr wrap="none">
            <a:spAutoFit/>
          </a:bodyPr>
          <a:lstStyle/>
          <a:p>
            <a:pPr marR="0" lvl="2">
              <a:spcBef>
                <a:spcPts val="200"/>
              </a:spcBef>
              <a:spcAft>
                <a:spcPts val="0"/>
              </a:spcAft>
            </a:pPr>
            <a:r>
              <a:rPr lang="en-US" b="1" dirty="0">
                <a:latin typeface="Times New Roman" panose="02020603050405020304" pitchFamily="18" charset="0"/>
                <a:ea typeface="Calibri" panose="020F0502020204030204" pitchFamily="34" charset="0"/>
                <a:cs typeface="Times New Roman" panose="02020603050405020304" pitchFamily="18" charset="0"/>
              </a:rPr>
              <a:t>2.8.2 </a:t>
            </a:r>
            <a:r>
              <a:rPr lang="en-US" b="1" dirty="0">
                <a:latin typeface="Times New Roman" panose="02020603050405020304" pitchFamily="18" charset="0"/>
                <a:cs typeface="Times New Roman" panose="02020603050405020304" pitchFamily="18" charset="0"/>
              </a:rPr>
              <a:t>Main Lobby</a:t>
            </a:r>
            <a:endParaRPr lang="en-US"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278" y="2006997"/>
            <a:ext cx="4498522" cy="2927805"/>
          </a:xfrm>
          <a:prstGeom prst="rect">
            <a:avLst/>
          </a:prstGeom>
          <a:ln w="38100">
            <a:solidFill>
              <a:schemeClr val="tx2">
                <a:lumMod val="75000"/>
              </a:schemeClr>
            </a:solidFill>
          </a:ln>
        </p:spPr>
      </p:pic>
      <p:graphicFrame>
        <p:nvGraphicFramePr>
          <p:cNvPr id="7" name="Table 6"/>
          <p:cNvGraphicFramePr>
            <a:graphicFrameLocks noGrp="1"/>
          </p:cNvGraphicFramePr>
          <p:nvPr>
            <p:extLst>
              <p:ext uri="{D42A27DB-BD31-4B8C-83A1-F6EECF244321}">
                <p14:modId xmlns:p14="http://schemas.microsoft.com/office/powerpoint/2010/main" val="4266631149"/>
              </p:ext>
            </p:extLst>
          </p:nvPr>
        </p:nvGraphicFramePr>
        <p:xfrm>
          <a:off x="954240" y="5003074"/>
          <a:ext cx="4558560" cy="1724295"/>
        </p:xfrm>
        <a:graphic>
          <a:graphicData uri="http://schemas.openxmlformats.org/drawingml/2006/table">
            <a:tbl>
              <a:tblPr firstRow="1" firstCol="1" bandRow="1">
                <a:tableStyleId>{5C22544A-7EE6-4342-B048-85BDC9FD1C3A}</a:tableStyleId>
              </a:tblPr>
              <a:tblGrid>
                <a:gridCol w="2279280">
                  <a:extLst>
                    <a:ext uri="{9D8B030D-6E8A-4147-A177-3AD203B41FA5}">
                      <a16:colId xmlns:a16="http://schemas.microsoft.com/office/drawing/2014/main" val="20000"/>
                    </a:ext>
                  </a:extLst>
                </a:gridCol>
                <a:gridCol w="2279280">
                  <a:extLst>
                    <a:ext uri="{9D8B030D-6E8A-4147-A177-3AD203B41FA5}">
                      <a16:colId xmlns:a16="http://schemas.microsoft.com/office/drawing/2014/main" val="20001"/>
                    </a:ext>
                  </a:extLst>
                </a:gridCol>
              </a:tblGrid>
              <a:tr h="272029">
                <a:tc>
                  <a:txBody>
                    <a:bodyPr/>
                    <a:lstStyle/>
                    <a:p>
                      <a:pPr marL="0" marR="0" algn="ctr">
                        <a:lnSpc>
                          <a:spcPct val="107000"/>
                        </a:lnSpc>
                        <a:spcBef>
                          <a:spcPts val="0"/>
                        </a:spcBef>
                        <a:spcAft>
                          <a:spcPts val="0"/>
                        </a:spcAft>
                      </a:pPr>
                      <a:r>
                        <a:rPr lang="en-US" sz="1200" b="1" dirty="0">
                          <a:effectLst/>
                        </a:rPr>
                        <a:t>Space</a:t>
                      </a:r>
                      <a:endPar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b="1" dirty="0">
                          <a:effectLst/>
                        </a:rPr>
                        <a:t>Area (m</a:t>
                      </a:r>
                      <a:r>
                        <a:rPr lang="en-US" sz="1200" b="1" baseline="30000" dirty="0">
                          <a:effectLst/>
                        </a:rPr>
                        <a:t>2</a:t>
                      </a:r>
                      <a:r>
                        <a:rPr lang="en-US" sz="1200" b="1" dirty="0">
                          <a:effectLst/>
                        </a:rPr>
                        <a:t>)</a:t>
                      </a:r>
                      <a:endPar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350407">
                <a:tc>
                  <a:txBody>
                    <a:bodyPr/>
                    <a:lstStyle/>
                    <a:p>
                      <a:pPr marL="0" marR="0" algn="ctr">
                        <a:lnSpc>
                          <a:spcPct val="107000"/>
                        </a:lnSpc>
                        <a:spcBef>
                          <a:spcPts val="0"/>
                        </a:spcBef>
                        <a:spcAft>
                          <a:spcPts val="0"/>
                        </a:spcAft>
                      </a:pPr>
                      <a:r>
                        <a:rPr lang="en-US" sz="1200" b="1">
                          <a:effectLst/>
                        </a:rPr>
                        <a:t>Reception</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b="1">
                          <a:effectLst/>
                        </a:rPr>
                        <a:t>19.5</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001"/>
                  </a:ext>
                </a:extLst>
              </a:tr>
              <a:tr h="350407">
                <a:tc>
                  <a:txBody>
                    <a:bodyPr/>
                    <a:lstStyle/>
                    <a:p>
                      <a:pPr marL="0" marR="0" algn="ctr">
                        <a:lnSpc>
                          <a:spcPct val="107000"/>
                        </a:lnSpc>
                        <a:spcBef>
                          <a:spcPts val="0"/>
                        </a:spcBef>
                        <a:spcAft>
                          <a:spcPts val="0"/>
                        </a:spcAft>
                      </a:pPr>
                      <a:r>
                        <a:rPr lang="en-US" sz="1200" b="1">
                          <a:effectLst/>
                        </a:rPr>
                        <a:t>Secretary</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en-US" sz="1200" b="1">
                          <a:effectLst/>
                        </a:rPr>
                        <a:t>8.7</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002"/>
                  </a:ext>
                </a:extLst>
              </a:tr>
              <a:tr h="383828">
                <a:tc>
                  <a:txBody>
                    <a:bodyPr/>
                    <a:lstStyle/>
                    <a:p>
                      <a:pPr marL="0" marR="0" algn="ctr">
                        <a:lnSpc>
                          <a:spcPct val="107000"/>
                        </a:lnSpc>
                        <a:spcBef>
                          <a:spcPts val="0"/>
                        </a:spcBef>
                        <a:spcAft>
                          <a:spcPts val="0"/>
                        </a:spcAft>
                      </a:pPr>
                      <a:r>
                        <a:rPr lang="en-US" sz="1200" b="1">
                          <a:effectLst/>
                        </a:rPr>
                        <a:t>Guard room</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b="1">
                          <a:effectLst/>
                        </a:rPr>
                        <a:t>15.3</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003"/>
                  </a:ext>
                </a:extLst>
              </a:tr>
              <a:tr h="367624">
                <a:tc>
                  <a:txBody>
                    <a:bodyPr/>
                    <a:lstStyle/>
                    <a:p>
                      <a:pPr marL="0" marR="0" algn="ctr">
                        <a:lnSpc>
                          <a:spcPct val="107000"/>
                        </a:lnSpc>
                        <a:spcBef>
                          <a:spcPts val="0"/>
                        </a:spcBef>
                        <a:spcAft>
                          <a:spcPts val="0"/>
                        </a:spcAft>
                      </a:pPr>
                      <a:r>
                        <a:rPr lang="en-US" sz="1200" b="1">
                          <a:effectLst/>
                        </a:rPr>
                        <a:t>Waiting Area</a:t>
                      </a:r>
                      <a:endParaRPr lang="en-US" sz="12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200" b="1" dirty="0">
                          <a:effectLst/>
                        </a:rPr>
                        <a:t>76.35</a:t>
                      </a:r>
                      <a:endPar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004"/>
                  </a:ext>
                </a:extLst>
              </a:tr>
            </a:tbl>
          </a:graphicData>
        </a:graphic>
      </p:graphicFrame>
      <p:pic>
        <p:nvPicPr>
          <p:cNvPr id="9" name="Picture 8"/>
          <p:cNvPicPr>
            <a:picLocks noChangeAspect="1"/>
          </p:cNvPicPr>
          <p:nvPr/>
        </p:nvPicPr>
        <p:blipFill>
          <a:blip r:embed="rId3"/>
          <a:stretch>
            <a:fillRect/>
          </a:stretch>
        </p:blipFill>
        <p:spPr>
          <a:xfrm>
            <a:off x="6439989" y="2318361"/>
            <a:ext cx="4870974" cy="4409007"/>
          </a:xfrm>
          <a:prstGeom prst="rect">
            <a:avLst/>
          </a:prstGeom>
          <a:ln w="38100">
            <a:solidFill>
              <a:schemeClr val="tx2">
                <a:lumMod val="75000"/>
              </a:schemeClr>
            </a:solidFill>
          </a:ln>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27</a:t>
            </a:fld>
            <a:endParaRPr lang="en-US" dirty="0"/>
          </a:p>
        </p:txBody>
      </p:sp>
    </p:spTree>
    <p:extLst>
      <p:ext uri="{BB962C8B-B14F-4D97-AF65-F5344CB8AC3E}">
        <p14:creationId xmlns:p14="http://schemas.microsoft.com/office/powerpoint/2010/main" val="2364631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2941831"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2.8.3 Study Rooms</a:t>
            </a:r>
          </a:p>
        </p:txBody>
      </p:sp>
      <p:pic>
        <p:nvPicPr>
          <p:cNvPr id="3" name="Picture 2"/>
          <p:cNvPicPr>
            <a:picLocks noChangeAspect="1"/>
          </p:cNvPicPr>
          <p:nvPr/>
        </p:nvPicPr>
        <p:blipFill>
          <a:blip r:embed="rId2"/>
          <a:stretch>
            <a:fillRect/>
          </a:stretch>
        </p:blipFill>
        <p:spPr>
          <a:xfrm rot="5400000">
            <a:off x="6070278" y="985643"/>
            <a:ext cx="3725830" cy="7104489"/>
          </a:xfrm>
          <a:prstGeom prst="rect">
            <a:avLst/>
          </a:prstGeom>
          <a:ln w="38100">
            <a:solidFill>
              <a:schemeClr val="tx2">
                <a:lumMod val="75000"/>
              </a:schemeClr>
            </a:solidFill>
          </a:ln>
        </p:spPr>
      </p:pic>
      <p:sp>
        <p:nvSpPr>
          <p:cNvPr id="13" name="Rectangle 12"/>
          <p:cNvSpPr/>
          <p:nvPr/>
        </p:nvSpPr>
        <p:spPr>
          <a:xfrm>
            <a:off x="1014278" y="3429000"/>
            <a:ext cx="2791097" cy="1477328"/>
          </a:xfrm>
          <a:prstGeom prst="rect">
            <a:avLst/>
          </a:prstGeom>
        </p:spPr>
        <p:txBody>
          <a:bodyPr wrap="square">
            <a:spAutoFit/>
          </a:bodyPr>
          <a:lstStyle/>
          <a:p>
            <a:r>
              <a:rPr lang="en-US"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Study rooms are designed in hostel for group study or student projects, five rooms located on the west side of the ground floor</a:t>
            </a:r>
            <a:endParaRPr lang="en-US" b="1" dirty="0"/>
          </a:p>
        </p:txBody>
      </p:sp>
      <p:sp>
        <p:nvSpPr>
          <p:cNvPr id="14" name="Rectangle 13"/>
          <p:cNvSpPr/>
          <p:nvPr/>
        </p:nvSpPr>
        <p:spPr>
          <a:xfrm>
            <a:off x="820024" y="2674972"/>
            <a:ext cx="3017520" cy="3735978"/>
          </a:xfrm>
          <a:prstGeom prst="rect">
            <a:avLst/>
          </a:prstGeom>
          <a:no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228835" y="5262181"/>
            <a:ext cx="2361982" cy="646331"/>
          </a:xfrm>
          <a:prstGeom prst="rect">
            <a:avLst/>
          </a:prstGeom>
        </p:spPr>
        <p:txBody>
          <a:bodyPr wrap="square">
            <a:spAutoFit/>
          </a:bodyPr>
          <a:lstStyle/>
          <a:p>
            <a:r>
              <a:rPr lang="en-US" b="1" dirty="0">
                <a:solidFill>
                  <a:srgbClr val="C00000"/>
                </a:solidFill>
                <a:latin typeface="Times New Roman" panose="02020603050405020304" pitchFamily="18" charset="0"/>
                <a:ea typeface="Times New Roman" panose="02020603050405020304" pitchFamily="18" charset="0"/>
              </a:rPr>
              <a:t>With an area of ​​15.5 m</a:t>
            </a:r>
            <a:r>
              <a:rPr lang="en-US" b="1" baseline="30000" dirty="0">
                <a:solidFill>
                  <a:srgbClr val="C00000"/>
                </a:solidFill>
                <a:latin typeface="Times New Roman" panose="02020603050405020304" pitchFamily="18" charset="0"/>
                <a:ea typeface="Times New Roman" panose="02020603050405020304" pitchFamily="18" charset="0"/>
              </a:rPr>
              <a:t>2</a:t>
            </a:r>
            <a:r>
              <a:rPr lang="en-US" b="1" dirty="0">
                <a:solidFill>
                  <a:srgbClr val="C00000"/>
                </a:solidFill>
                <a:latin typeface="Times New Roman" panose="02020603050405020304" pitchFamily="18" charset="0"/>
                <a:ea typeface="Times New Roman" panose="02020603050405020304" pitchFamily="18" charset="0"/>
              </a:rPr>
              <a:t> per room</a:t>
            </a:r>
            <a:endParaRPr lang="en-US" b="1" dirty="0">
              <a:solidFill>
                <a:srgbClr val="C00000"/>
              </a:solidFill>
            </a:endParaRPr>
          </a:p>
        </p:txBody>
      </p:sp>
      <p:sp>
        <p:nvSpPr>
          <p:cNvPr id="6" name="عنصر نائب لرقم الشريحة 5"/>
          <p:cNvSpPr>
            <a:spLocks noGrp="1"/>
          </p:cNvSpPr>
          <p:nvPr>
            <p:ph type="sldNum" sz="quarter" idx="12"/>
          </p:nvPr>
        </p:nvSpPr>
        <p:spPr/>
        <p:txBody>
          <a:bodyPr/>
          <a:lstStyle/>
          <a:p>
            <a:fld id="{D57F1E4F-1CFF-5643-939E-02111984F565}" type="slidenum">
              <a:rPr lang="en-US" smtClean="0"/>
              <a:t>28</a:t>
            </a:fld>
            <a:endParaRPr lang="en-US" dirty="0"/>
          </a:p>
        </p:txBody>
      </p:sp>
    </p:spTree>
    <p:extLst>
      <p:ext uri="{BB962C8B-B14F-4D97-AF65-F5344CB8AC3E}">
        <p14:creationId xmlns:p14="http://schemas.microsoft.com/office/powerpoint/2010/main" val="3146399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5254002"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2.8.7 Living rooms &amp; kitchens  in 1</a:t>
            </a:r>
            <a:r>
              <a:rPr lang="en-US" b="1" baseline="30000" dirty="0">
                <a:latin typeface="Times New Roman" panose="02020603050405020304" pitchFamily="18" charset="0"/>
                <a:cs typeface="Times New Roman" panose="02020603050405020304" pitchFamily="18" charset="0"/>
              </a:rPr>
              <a:t>st</a:t>
            </a:r>
            <a:r>
              <a:rPr lang="en-US" b="1" dirty="0">
                <a:latin typeface="Times New Roman" panose="02020603050405020304" pitchFamily="18" charset="0"/>
                <a:cs typeface="Times New Roman" panose="02020603050405020304" pitchFamily="18" charset="0"/>
              </a:rPr>
              <a:t> Floor</a:t>
            </a:r>
          </a:p>
        </p:txBody>
      </p:sp>
      <p:pic>
        <p:nvPicPr>
          <p:cNvPr id="8" name="Picture 7"/>
          <p:cNvPicPr>
            <a:picLocks noChangeAspect="1"/>
          </p:cNvPicPr>
          <p:nvPr/>
        </p:nvPicPr>
        <p:blipFill>
          <a:blip r:embed="rId2"/>
          <a:stretch>
            <a:fillRect/>
          </a:stretch>
        </p:blipFill>
        <p:spPr>
          <a:xfrm>
            <a:off x="6422571" y="1912939"/>
            <a:ext cx="4966544" cy="4685419"/>
          </a:xfrm>
          <a:prstGeom prst="rect">
            <a:avLst/>
          </a:prstGeom>
          <a:ln w="38100">
            <a:solidFill>
              <a:schemeClr val="tx2">
                <a:lumMod val="75000"/>
              </a:schemeClr>
            </a:solidFill>
          </a:ln>
        </p:spPr>
      </p:pic>
      <p:sp>
        <p:nvSpPr>
          <p:cNvPr id="14" name="Rectangle 13"/>
          <p:cNvSpPr/>
          <p:nvPr/>
        </p:nvSpPr>
        <p:spPr>
          <a:xfrm>
            <a:off x="6422571" y="6019133"/>
            <a:ext cx="2134880" cy="338554"/>
          </a:xfrm>
          <a:prstGeom prst="rect">
            <a:avLst/>
          </a:prstGeom>
        </p:spPr>
        <p:txBody>
          <a:bodyPr wrap="none">
            <a:spAutoFit/>
          </a:bodyPr>
          <a:lstStyle/>
          <a:p>
            <a:r>
              <a:rPr lang="en-US" sz="1600" b="1" dirty="0">
                <a:solidFill>
                  <a:srgbClr val="000000"/>
                </a:solidFill>
                <a:latin typeface="Times New Roman" panose="02020603050405020304" pitchFamily="18" charset="0"/>
                <a:ea typeface="Times New Roman" panose="02020603050405020304" pitchFamily="18" charset="0"/>
              </a:rPr>
              <a:t>Kitchen Area = 36 SM</a:t>
            </a:r>
            <a:endParaRPr lang="en-US" sz="1600" dirty="0"/>
          </a:p>
        </p:txBody>
      </p:sp>
      <p:pic>
        <p:nvPicPr>
          <p:cNvPr id="9" name="Picture 8"/>
          <p:cNvPicPr>
            <a:picLocks noChangeAspect="1"/>
          </p:cNvPicPr>
          <p:nvPr/>
        </p:nvPicPr>
        <p:blipFill>
          <a:blip r:embed="rId3"/>
          <a:stretch>
            <a:fillRect/>
          </a:stretch>
        </p:blipFill>
        <p:spPr>
          <a:xfrm>
            <a:off x="434429" y="2351315"/>
            <a:ext cx="5818254" cy="4247044"/>
          </a:xfrm>
          <a:prstGeom prst="rect">
            <a:avLst/>
          </a:prstGeom>
          <a:ln w="38100">
            <a:solidFill>
              <a:schemeClr val="tx2">
                <a:lumMod val="75000"/>
              </a:schemeClr>
            </a:solidFill>
          </a:ln>
        </p:spPr>
      </p:pic>
      <p:sp>
        <p:nvSpPr>
          <p:cNvPr id="16" name="Rectangle 15"/>
          <p:cNvSpPr/>
          <p:nvPr/>
        </p:nvSpPr>
        <p:spPr>
          <a:xfrm>
            <a:off x="8905843" y="6049910"/>
            <a:ext cx="2329164" cy="307777"/>
          </a:xfrm>
          <a:prstGeom prst="rect">
            <a:avLst/>
          </a:prstGeom>
        </p:spPr>
        <p:txBody>
          <a:bodyPr wrap="none">
            <a:spAutoFit/>
          </a:bodyPr>
          <a:lstStyle/>
          <a:p>
            <a:r>
              <a:rPr lang="en-US" sz="1400" b="1" dirty="0">
                <a:solidFill>
                  <a:srgbClr val="000000"/>
                </a:solidFill>
                <a:latin typeface="Times New Roman" panose="02020603050405020304" pitchFamily="18" charset="0"/>
                <a:ea typeface="Times New Roman" panose="02020603050405020304" pitchFamily="18" charset="0"/>
              </a:rPr>
              <a:t> Living Room Area = 38 SM</a:t>
            </a:r>
            <a:endParaRPr lang="en-US" sz="1400"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29</a:t>
            </a:fld>
            <a:endParaRPr lang="en-US" dirty="0"/>
          </a:p>
        </p:txBody>
      </p:sp>
    </p:spTree>
    <p:extLst>
      <p:ext uri="{BB962C8B-B14F-4D97-AF65-F5344CB8AC3E}">
        <p14:creationId xmlns:p14="http://schemas.microsoft.com/office/powerpoint/2010/main" val="1095896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INTRODUCTION</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3862805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5254002"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2.8.7 Living rooms &amp; kitchens  in 1</a:t>
            </a:r>
            <a:r>
              <a:rPr lang="en-US" b="1" baseline="30000" dirty="0">
                <a:latin typeface="Times New Roman" panose="02020603050405020304" pitchFamily="18" charset="0"/>
                <a:cs typeface="Times New Roman" panose="02020603050405020304" pitchFamily="18" charset="0"/>
              </a:rPr>
              <a:t>st</a:t>
            </a:r>
            <a:r>
              <a:rPr lang="en-US" b="1" dirty="0">
                <a:latin typeface="Times New Roman" panose="02020603050405020304" pitchFamily="18" charset="0"/>
                <a:cs typeface="Times New Roman" panose="02020603050405020304" pitchFamily="18" charset="0"/>
              </a:rPr>
              <a:t> Floor</a:t>
            </a:r>
          </a:p>
        </p:txBody>
      </p:sp>
      <p:pic>
        <p:nvPicPr>
          <p:cNvPr id="8" name="Picture 7"/>
          <p:cNvPicPr>
            <a:picLocks noChangeAspect="1"/>
          </p:cNvPicPr>
          <p:nvPr/>
        </p:nvPicPr>
        <p:blipFill>
          <a:blip r:embed="rId2"/>
          <a:stretch>
            <a:fillRect/>
          </a:stretch>
        </p:blipFill>
        <p:spPr>
          <a:xfrm>
            <a:off x="7270512" y="2207620"/>
            <a:ext cx="4654179" cy="4390735"/>
          </a:xfrm>
          <a:prstGeom prst="rect">
            <a:avLst/>
          </a:prstGeom>
          <a:ln w="38100">
            <a:solidFill>
              <a:schemeClr val="tx2">
                <a:lumMod val="75000"/>
              </a:schemeClr>
            </a:solidFill>
          </a:ln>
        </p:spPr>
      </p:pic>
      <p:sp>
        <p:nvSpPr>
          <p:cNvPr id="14" name="Rectangle 13"/>
          <p:cNvSpPr/>
          <p:nvPr/>
        </p:nvSpPr>
        <p:spPr>
          <a:xfrm>
            <a:off x="7488049" y="6049788"/>
            <a:ext cx="1889941" cy="307777"/>
          </a:xfrm>
          <a:prstGeom prst="rect">
            <a:avLst/>
          </a:prstGeom>
        </p:spPr>
        <p:txBody>
          <a:bodyPr wrap="none">
            <a:spAutoFit/>
          </a:bodyPr>
          <a:lstStyle/>
          <a:p>
            <a:r>
              <a:rPr lang="en-US" sz="1400" b="1" dirty="0">
                <a:solidFill>
                  <a:srgbClr val="000000"/>
                </a:solidFill>
                <a:latin typeface="Times New Roman" panose="02020603050405020304" pitchFamily="18" charset="0"/>
                <a:ea typeface="Times New Roman" panose="02020603050405020304" pitchFamily="18" charset="0"/>
              </a:rPr>
              <a:t>Kitchen Area = 36 SM</a:t>
            </a:r>
            <a:endParaRPr lang="en-US" sz="1400" dirty="0"/>
          </a:p>
        </p:txBody>
      </p:sp>
      <p:sp>
        <p:nvSpPr>
          <p:cNvPr id="15" name="Rectangle 14"/>
          <p:cNvSpPr/>
          <p:nvPr/>
        </p:nvSpPr>
        <p:spPr>
          <a:xfrm>
            <a:off x="9595527" y="6049789"/>
            <a:ext cx="2329164" cy="307777"/>
          </a:xfrm>
          <a:prstGeom prst="rect">
            <a:avLst/>
          </a:prstGeom>
        </p:spPr>
        <p:txBody>
          <a:bodyPr wrap="none">
            <a:spAutoFit/>
          </a:bodyPr>
          <a:lstStyle/>
          <a:p>
            <a:r>
              <a:rPr lang="en-US" sz="1400" b="1" dirty="0">
                <a:solidFill>
                  <a:srgbClr val="000000"/>
                </a:solidFill>
                <a:latin typeface="Times New Roman" panose="02020603050405020304" pitchFamily="18" charset="0"/>
                <a:ea typeface="Times New Roman" panose="02020603050405020304" pitchFamily="18" charset="0"/>
              </a:rPr>
              <a:t> Living Room Area = 38 SM</a:t>
            </a:r>
            <a:endParaRPr lang="en-US" sz="1400" dirty="0"/>
          </a:p>
        </p:txBody>
      </p:sp>
      <p:pic>
        <p:nvPicPr>
          <p:cNvPr id="3" name="Picture 2"/>
          <p:cNvPicPr>
            <a:picLocks noChangeAspect="1"/>
          </p:cNvPicPr>
          <p:nvPr/>
        </p:nvPicPr>
        <p:blipFill>
          <a:blip r:embed="rId3"/>
          <a:stretch>
            <a:fillRect/>
          </a:stretch>
        </p:blipFill>
        <p:spPr>
          <a:xfrm>
            <a:off x="723707" y="2207621"/>
            <a:ext cx="6372596" cy="4390735"/>
          </a:xfrm>
          <a:prstGeom prst="rect">
            <a:avLst/>
          </a:prstGeom>
          <a:ln w="38100">
            <a:solidFill>
              <a:schemeClr val="tx2">
                <a:lumMod val="75000"/>
              </a:schemeClr>
            </a:solidFill>
          </a:ln>
        </p:spPr>
      </p:pic>
      <p:sp>
        <p:nvSpPr>
          <p:cNvPr id="6" name="عنصر نائب لرقم الشريحة 5"/>
          <p:cNvSpPr>
            <a:spLocks noGrp="1"/>
          </p:cNvSpPr>
          <p:nvPr>
            <p:ph type="sldNum" sz="quarter" idx="12"/>
          </p:nvPr>
        </p:nvSpPr>
        <p:spPr/>
        <p:txBody>
          <a:bodyPr/>
          <a:lstStyle/>
          <a:p>
            <a:fld id="{D57F1E4F-1CFF-5643-939E-02111984F565}" type="slidenum">
              <a:rPr lang="en-US" smtClean="0"/>
              <a:t>30</a:t>
            </a:fld>
            <a:endParaRPr lang="en-US" dirty="0"/>
          </a:p>
        </p:txBody>
      </p:sp>
    </p:spTree>
    <p:extLst>
      <p:ext uri="{BB962C8B-B14F-4D97-AF65-F5344CB8AC3E}">
        <p14:creationId xmlns:p14="http://schemas.microsoft.com/office/powerpoint/2010/main" val="3981788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3395481" cy="400110"/>
          </a:xfrm>
          <a:prstGeom prst="rect">
            <a:avLst/>
          </a:prstGeom>
        </p:spPr>
        <p:txBody>
          <a:bodyPr wrap="none">
            <a:spAutoFit/>
          </a:bodyPr>
          <a:lstStyle/>
          <a:p>
            <a:pPr lvl="1"/>
            <a:r>
              <a:rPr lang="en-US" sz="2000" b="1" dirty="0">
                <a:latin typeface="Times New Roman" panose="02020603050405020304" pitchFamily="18" charset="0"/>
                <a:cs typeface="Times New Roman" panose="02020603050405020304" pitchFamily="18" charset="0"/>
              </a:rPr>
              <a:t>2.8 Spaces and Functions</a:t>
            </a:r>
          </a:p>
        </p:txBody>
      </p:sp>
      <p:sp>
        <p:nvSpPr>
          <p:cNvPr id="5" name="Rectangle 4"/>
          <p:cNvSpPr/>
          <p:nvPr/>
        </p:nvSpPr>
        <p:spPr>
          <a:xfrm>
            <a:off x="434429" y="1626621"/>
            <a:ext cx="5463996"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2.8.7 Living rooms &amp; kitchens  in 4</a:t>
            </a:r>
            <a:r>
              <a:rPr lang="en-US" b="1" baseline="30000" dirty="0">
                <a:latin typeface="Times New Roman" panose="02020603050405020304" pitchFamily="18" charset="0"/>
                <a:cs typeface="Times New Roman" panose="02020603050405020304" pitchFamily="18" charset="0"/>
              </a:rPr>
              <a:t>th</a:t>
            </a:r>
            <a:r>
              <a:rPr lang="en-US" b="1" dirty="0">
                <a:latin typeface="Times New Roman" panose="02020603050405020304" pitchFamily="18" charset="0"/>
                <a:cs typeface="Times New Roman" panose="02020603050405020304" pitchFamily="18" charset="0"/>
              </a:rPr>
              <a:t>  Floor</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93" y="2627290"/>
            <a:ext cx="6086843" cy="3423849"/>
          </a:xfrm>
          <a:prstGeom prst="rect">
            <a:avLst/>
          </a:prstGeom>
          <a:ln w="38100">
            <a:solidFill>
              <a:schemeClr val="tx2">
                <a:lumMod val="75000"/>
              </a:schemeClr>
            </a:solidFill>
          </a:ln>
        </p:spPr>
      </p:pic>
      <p:pic>
        <p:nvPicPr>
          <p:cNvPr id="12" name="Picture 11"/>
          <p:cNvPicPr>
            <a:picLocks noChangeAspect="1"/>
          </p:cNvPicPr>
          <p:nvPr/>
        </p:nvPicPr>
        <p:blipFill>
          <a:blip r:embed="rId3"/>
          <a:stretch>
            <a:fillRect/>
          </a:stretch>
        </p:blipFill>
        <p:spPr>
          <a:xfrm>
            <a:off x="6482536" y="2627290"/>
            <a:ext cx="5199528" cy="3423849"/>
          </a:xfrm>
          <a:prstGeom prst="rect">
            <a:avLst/>
          </a:prstGeom>
          <a:ln w="38100">
            <a:solidFill>
              <a:schemeClr val="tx2">
                <a:lumMod val="75000"/>
              </a:schemeClr>
            </a:solidFill>
          </a:ln>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31</a:t>
            </a:fld>
            <a:endParaRPr lang="en-US" dirty="0"/>
          </a:p>
        </p:txBody>
      </p:sp>
    </p:spTree>
    <p:extLst>
      <p:ext uri="{BB962C8B-B14F-4D97-AF65-F5344CB8AC3E}">
        <p14:creationId xmlns:p14="http://schemas.microsoft.com/office/powerpoint/2010/main" val="3206885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2323072" cy="430887"/>
          </a:xfrm>
          <a:prstGeom prst="rect">
            <a:avLst/>
          </a:prstGeom>
        </p:spPr>
        <p:txBody>
          <a:bodyPr wrap="none">
            <a:spAutoFit/>
          </a:bodyPr>
          <a:lstStyle/>
          <a:p>
            <a:pPr lvl="1"/>
            <a:r>
              <a:rPr lang="en-US" sz="2200" b="1" dirty="0">
                <a:latin typeface="Times New Roman" panose="02020603050405020304" pitchFamily="18" charset="0"/>
                <a:cs typeface="Times New Roman" panose="02020603050405020304" pitchFamily="18" charset="0"/>
              </a:rPr>
              <a:t>2.9 E</a:t>
            </a:r>
            <a:r>
              <a:rPr lang="en-US" altLang="en-US" sz="2200" b="1" dirty="0">
                <a:latin typeface="Times New Roman" panose="02020603050405020304" pitchFamily="18" charset="0"/>
                <a:cs typeface="Times New Roman" panose="02020603050405020304" pitchFamily="18" charset="0"/>
              </a:rPr>
              <a:t>levations</a:t>
            </a:r>
            <a:endParaRPr lang="en-US" sz="2200" b="1" dirty="0">
              <a:latin typeface="Times New Roman" panose="02020603050405020304" pitchFamily="18" charset="0"/>
              <a:cs typeface="Times New Roman" panose="02020603050405020304" pitchFamily="18" charset="0"/>
            </a:endParaRPr>
          </a:p>
        </p:txBody>
      </p:sp>
      <p:sp>
        <p:nvSpPr>
          <p:cNvPr id="5" name="Rectangle 4"/>
          <p:cNvSpPr/>
          <p:nvPr/>
        </p:nvSpPr>
        <p:spPr>
          <a:xfrm>
            <a:off x="434429" y="1626621"/>
            <a:ext cx="3262432"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2.9.1 </a:t>
            </a:r>
            <a:r>
              <a:rPr lang="en-US" altLang="en-US" b="1" dirty="0">
                <a:latin typeface="Times New Roman" panose="02020603050405020304" pitchFamily="18" charset="0"/>
                <a:cs typeface="Times New Roman" panose="02020603050405020304" pitchFamily="18" charset="0"/>
              </a:rPr>
              <a:t> South elevation </a:t>
            </a:r>
            <a:endParaRPr lang="en-US"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675810" y="2425918"/>
            <a:ext cx="11001375" cy="4124325"/>
          </a:xfrm>
          <a:prstGeom prst="rect">
            <a:avLst/>
          </a:prstGeom>
        </p:spPr>
      </p:pic>
      <p:sp>
        <p:nvSpPr>
          <p:cNvPr id="6" name="Rectangle 5"/>
          <p:cNvSpPr/>
          <p:nvPr/>
        </p:nvSpPr>
        <p:spPr>
          <a:xfrm>
            <a:off x="5127625" y="1746373"/>
            <a:ext cx="1936749"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Smart facade</a:t>
            </a:r>
          </a:p>
        </p:txBody>
      </p:sp>
      <p:sp>
        <p:nvSpPr>
          <p:cNvPr id="7" name="عنصر نائب لرقم الشريحة 6"/>
          <p:cNvSpPr>
            <a:spLocks noGrp="1"/>
          </p:cNvSpPr>
          <p:nvPr>
            <p:ph type="sldNum" sz="quarter" idx="12"/>
          </p:nvPr>
        </p:nvSpPr>
        <p:spPr/>
        <p:txBody>
          <a:bodyPr/>
          <a:lstStyle/>
          <a:p>
            <a:fld id="{D57F1E4F-1CFF-5643-939E-02111984F565}" type="slidenum">
              <a:rPr lang="en-US" smtClean="0"/>
              <a:t>32</a:t>
            </a:fld>
            <a:endParaRPr lang="en-US" dirty="0"/>
          </a:p>
        </p:txBody>
      </p:sp>
    </p:spTree>
    <p:extLst>
      <p:ext uri="{BB962C8B-B14F-4D97-AF65-F5344CB8AC3E}">
        <p14:creationId xmlns:p14="http://schemas.microsoft.com/office/powerpoint/2010/main" val="632324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2323072" cy="430887"/>
          </a:xfrm>
          <a:prstGeom prst="rect">
            <a:avLst/>
          </a:prstGeom>
        </p:spPr>
        <p:txBody>
          <a:bodyPr wrap="none">
            <a:spAutoFit/>
          </a:bodyPr>
          <a:lstStyle/>
          <a:p>
            <a:pPr lvl="1"/>
            <a:r>
              <a:rPr lang="en-US" sz="2200" b="1" dirty="0">
                <a:latin typeface="Times New Roman" panose="02020603050405020304" pitchFamily="18" charset="0"/>
                <a:cs typeface="Times New Roman" panose="02020603050405020304" pitchFamily="18" charset="0"/>
              </a:rPr>
              <a:t>2.9 E</a:t>
            </a:r>
            <a:r>
              <a:rPr lang="en-US" altLang="en-US" sz="2200" b="1" dirty="0">
                <a:latin typeface="Times New Roman" panose="02020603050405020304" pitchFamily="18" charset="0"/>
                <a:cs typeface="Times New Roman" panose="02020603050405020304" pitchFamily="18" charset="0"/>
              </a:rPr>
              <a:t>levations</a:t>
            </a:r>
            <a:endParaRPr lang="en-US" sz="2200" b="1" dirty="0">
              <a:latin typeface="Times New Roman" panose="02020603050405020304" pitchFamily="18" charset="0"/>
              <a:cs typeface="Times New Roman" panose="02020603050405020304" pitchFamily="18" charset="0"/>
            </a:endParaRPr>
          </a:p>
        </p:txBody>
      </p:sp>
      <p:sp>
        <p:nvSpPr>
          <p:cNvPr id="5" name="Rectangle 4"/>
          <p:cNvSpPr/>
          <p:nvPr/>
        </p:nvSpPr>
        <p:spPr>
          <a:xfrm>
            <a:off x="434429" y="1626621"/>
            <a:ext cx="3332964"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2.9.2 </a:t>
            </a:r>
            <a:r>
              <a:rPr lang="en-US" altLang="en-US" b="1" dirty="0">
                <a:latin typeface="Times New Roman" panose="02020603050405020304" pitchFamily="18" charset="0"/>
                <a:cs typeface="Times New Roman" panose="02020603050405020304" pitchFamily="18" charset="0"/>
              </a:rPr>
              <a:t>  North elevation </a:t>
            </a:r>
            <a:endParaRPr lang="en-US" b="1"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1014278" y="2425918"/>
            <a:ext cx="10668000" cy="4086225"/>
          </a:xfrm>
          <a:prstGeom prst="rect">
            <a:avLst/>
          </a:prstGeom>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33</a:t>
            </a:fld>
            <a:endParaRPr lang="en-US" dirty="0"/>
          </a:p>
        </p:txBody>
      </p:sp>
    </p:spTree>
    <p:extLst>
      <p:ext uri="{BB962C8B-B14F-4D97-AF65-F5344CB8AC3E}">
        <p14:creationId xmlns:p14="http://schemas.microsoft.com/office/powerpoint/2010/main" val="2605443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2323072" cy="430887"/>
          </a:xfrm>
          <a:prstGeom prst="rect">
            <a:avLst/>
          </a:prstGeom>
        </p:spPr>
        <p:txBody>
          <a:bodyPr wrap="none">
            <a:spAutoFit/>
          </a:bodyPr>
          <a:lstStyle/>
          <a:p>
            <a:pPr lvl="1"/>
            <a:r>
              <a:rPr lang="en-US" sz="2200" b="1" dirty="0">
                <a:latin typeface="Times New Roman" panose="02020603050405020304" pitchFamily="18" charset="0"/>
                <a:cs typeface="Times New Roman" panose="02020603050405020304" pitchFamily="18" charset="0"/>
              </a:rPr>
              <a:t>2.9 E</a:t>
            </a:r>
            <a:r>
              <a:rPr lang="en-US" altLang="en-US" sz="2200" b="1" dirty="0">
                <a:latin typeface="Times New Roman" panose="02020603050405020304" pitchFamily="18" charset="0"/>
                <a:cs typeface="Times New Roman" panose="02020603050405020304" pitchFamily="18" charset="0"/>
              </a:rPr>
              <a:t>levations</a:t>
            </a:r>
            <a:endParaRPr lang="en-US" sz="2200" b="1" dirty="0">
              <a:latin typeface="Times New Roman" panose="02020603050405020304" pitchFamily="18" charset="0"/>
              <a:cs typeface="Times New Roman" panose="02020603050405020304" pitchFamily="18" charset="0"/>
            </a:endParaRPr>
          </a:p>
        </p:txBody>
      </p:sp>
      <p:sp>
        <p:nvSpPr>
          <p:cNvPr id="5" name="Rectangle 4"/>
          <p:cNvSpPr/>
          <p:nvPr/>
        </p:nvSpPr>
        <p:spPr>
          <a:xfrm>
            <a:off x="434429" y="1626621"/>
            <a:ext cx="3283976"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2.9.3 </a:t>
            </a:r>
            <a:r>
              <a:rPr lang="en-US" altLang="en-US" b="1" dirty="0">
                <a:latin typeface="Times New Roman" panose="02020603050405020304" pitchFamily="18" charset="0"/>
                <a:cs typeface="Times New Roman" panose="02020603050405020304" pitchFamily="18" charset="0"/>
              </a:rPr>
              <a:t> West elevation </a:t>
            </a:r>
            <a:endParaRPr lang="en-US"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3226406" y="1995953"/>
            <a:ext cx="5739187" cy="4940060"/>
          </a:xfrm>
          <a:prstGeom prst="rect">
            <a:avLst/>
          </a:prstGeom>
        </p:spPr>
      </p:pic>
      <p:sp>
        <p:nvSpPr>
          <p:cNvPr id="7" name="Rectangle 6"/>
          <p:cNvSpPr/>
          <p:nvPr/>
        </p:nvSpPr>
        <p:spPr>
          <a:xfrm>
            <a:off x="5127625" y="1495842"/>
            <a:ext cx="1936749"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Smart facade</a:t>
            </a:r>
          </a:p>
        </p:txBody>
      </p:sp>
      <p:sp>
        <p:nvSpPr>
          <p:cNvPr id="6" name="عنصر نائب لرقم الشريحة 5"/>
          <p:cNvSpPr>
            <a:spLocks noGrp="1"/>
          </p:cNvSpPr>
          <p:nvPr>
            <p:ph type="sldNum" sz="quarter" idx="12"/>
          </p:nvPr>
        </p:nvSpPr>
        <p:spPr/>
        <p:txBody>
          <a:bodyPr/>
          <a:lstStyle/>
          <a:p>
            <a:fld id="{D57F1E4F-1CFF-5643-939E-02111984F565}" type="slidenum">
              <a:rPr lang="en-US" smtClean="0"/>
              <a:t>34</a:t>
            </a:fld>
            <a:endParaRPr lang="en-US" dirty="0"/>
          </a:p>
        </p:txBody>
      </p:sp>
    </p:spTree>
    <p:extLst>
      <p:ext uri="{BB962C8B-B14F-4D97-AF65-F5344CB8AC3E}">
        <p14:creationId xmlns:p14="http://schemas.microsoft.com/office/powerpoint/2010/main" val="18445934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278" y="821530"/>
            <a:ext cx="8825659" cy="706964"/>
          </a:xfrm>
        </p:spPr>
        <p:txBody>
          <a:bodyPr/>
          <a:lstStyle/>
          <a:p>
            <a:r>
              <a:rPr lang="en-US" b="1" dirty="0">
                <a:solidFill>
                  <a:schemeClr val="bg1"/>
                </a:solidFill>
                <a:latin typeface="Times New Roman" panose="02020603050405020304" pitchFamily="18" charset="0"/>
                <a:cs typeface="Times New Roman" panose="02020603050405020304" pitchFamily="18" charset="0"/>
              </a:rPr>
              <a:t>2. Architectural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Rectangle 3"/>
          <p:cNvSpPr/>
          <p:nvPr/>
        </p:nvSpPr>
        <p:spPr>
          <a:xfrm>
            <a:off x="675810" y="1196656"/>
            <a:ext cx="2323072" cy="430887"/>
          </a:xfrm>
          <a:prstGeom prst="rect">
            <a:avLst/>
          </a:prstGeom>
        </p:spPr>
        <p:txBody>
          <a:bodyPr wrap="none">
            <a:spAutoFit/>
          </a:bodyPr>
          <a:lstStyle/>
          <a:p>
            <a:pPr lvl="1"/>
            <a:r>
              <a:rPr lang="en-US" sz="2200" b="1" dirty="0">
                <a:latin typeface="Times New Roman" panose="02020603050405020304" pitchFamily="18" charset="0"/>
                <a:cs typeface="Times New Roman" panose="02020603050405020304" pitchFamily="18" charset="0"/>
              </a:rPr>
              <a:t>2.9 E</a:t>
            </a:r>
            <a:r>
              <a:rPr lang="en-US" altLang="en-US" sz="2200" b="1" dirty="0">
                <a:latin typeface="Times New Roman" panose="02020603050405020304" pitchFamily="18" charset="0"/>
                <a:cs typeface="Times New Roman" panose="02020603050405020304" pitchFamily="18" charset="0"/>
              </a:rPr>
              <a:t>levations</a:t>
            </a:r>
            <a:endParaRPr lang="en-US" sz="2200" b="1" dirty="0">
              <a:latin typeface="Times New Roman" panose="02020603050405020304" pitchFamily="18" charset="0"/>
              <a:cs typeface="Times New Roman" panose="02020603050405020304" pitchFamily="18" charset="0"/>
            </a:endParaRPr>
          </a:p>
        </p:txBody>
      </p:sp>
      <p:sp>
        <p:nvSpPr>
          <p:cNvPr id="5" name="Rectangle 4"/>
          <p:cNvSpPr/>
          <p:nvPr/>
        </p:nvSpPr>
        <p:spPr>
          <a:xfrm>
            <a:off x="434429" y="1626621"/>
            <a:ext cx="3102131" cy="369332"/>
          </a:xfrm>
          <a:prstGeom prst="rect">
            <a:avLst/>
          </a:prstGeom>
        </p:spPr>
        <p:txBody>
          <a:bodyPr wrap="none">
            <a:spAutoFit/>
          </a:bodyPr>
          <a:lstStyle/>
          <a:p>
            <a:pPr lvl="2"/>
            <a:r>
              <a:rPr lang="en-US" b="1" dirty="0">
                <a:latin typeface="Times New Roman" panose="02020603050405020304" pitchFamily="18" charset="0"/>
                <a:cs typeface="Times New Roman" panose="02020603050405020304" pitchFamily="18" charset="0"/>
              </a:rPr>
              <a:t>2.9.4 </a:t>
            </a:r>
            <a:r>
              <a:rPr lang="en-US" altLang="en-US" b="1" dirty="0">
                <a:latin typeface="Times New Roman" panose="02020603050405020304" pitchFamily="18" charset="0"/>
                <a:cs typeface="Times New Roman" panose="02020603050405020304" pitchFamily="18" charset="0"/>
              </a:rPr>
              <a:t> East elevation </a:t>
            </a:r>
            <a:endParaRPr lang="en-US" b="1"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3580481" y="1995953"/>
            <a:ext cx="6259456" cy="5114109"/>
          </a:xfrm>
          <a:prstGeom prst="rect">
            <a:avLst/>
          </a:prstGeom>
        </p:spPr>
      </p:pic>
      <p:sp>
        <p:nvSpPr>
          <p:cNvPr id="7" name="Rectangle 6"/>
          <p:cNvSpPr/>
          <p:nvPr/>
        </p:nvSpPr>
        <p:spPr>
          <a:xfrm>
            <a:off x="5127625" y="1534288"/>
            <a:ext cx="1936749" cy="461665"/>
          </a:xfrm>
          <a:prstGeom prst="rect">
            <a:avLst/>
          </a:prstGeom>
        </p:spPr>
        <p:txBody>
          <a:bodyPr wrap="none">
            <a:spAutoFit/>
          </a:bodyPr>
          <a:lstStyle/>
          <a:p>
            <a:r>
              <a:rPr lang="en-US" sz="2400" b="1" dirty="0">
                <a:latin typeface="Times New Roman" panose="02020603050405020304" pitchFamily="18" charset="0"/>
                <a:cs typeface="Times New Roman" panose="02020603050405020304" pitchFamily="18" charset="0"/>
              </a:rPr>
              <a:t>Smart facade</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35</a:t>
            </a:fld>
            <a:endParaRPr lang="en-US" dirty="0"/>
          </a:p>
        </p:txBody>
      </p:sp>
    </p:spTree>
    <p:extLst>
      <p:ext uri="{BB962C8B-B14F-4D97-AF65-F5344CB8AC3E}">
        <p14:creationId xmlns:p14="http://schemas.microsoft.com/office/powerpoint/2010/main" val="8793927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STRUCTURAL CHAPTER</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36</a:t>
            </a:fld>
            <a:endParaRPr lang="en-US" dirty="0"/>
          </a:p>
        </p:txBody>
      </p:sp>
    </p:spTree>
    <p:extLst>
      <p:ext uri="{BB962C8B-B14F-4D97-AF65-F5344CB8AC3E}">
        <p14:creationId xmlns:p14="http://schemas.microsoft.com/office/powerpoint/2010/main" val="21249637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2"/>
          <p:cNvSpPr>
            <a:spLocks noGrp="1"/>
          </p:cNvSpPr>
          <p:nvPr>
            <p:ph idx="1"/>
          </p:nvPr>
        </p:nvSpPr>
        <p:spPr/>
        <p:txBody>
          <a:bodyPr>
            <a:normAutofit/>
          </a:bodyPr>
          <a:lstStyle/>
          <a:p>
            <a:pPr marL="342900" indent="-342900" algn="l">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The structural design for the automated hostel, consisting of five floors and a basement/parking.</a:t>
            </a:r>
          </a:p>
          <a:p>
            <a:pPr marL="342900" indent="-342900" algn="l">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The building is separated into 3 blocks for the seismic design by  expansion joints, with the left and right blocks being almost identical.</a:t>
            </a:r>
          </a:p>
        </p:txBody>
      </p:sp>
      <p:sp>
        <p:nvSpPr>
          <p:cNvPr id="5"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37</a:t>
            </a:fld>
            <a:endParaRPr lang="en-US" dirty="0"/>
          </a:p>
        </p:txBody>
      </p:sp>
    </p:spTree>
    <p:extLst>
      <p:ext uri="{BB962C8B-B14F-4D97-AF65-F5344CB8AC3E}">
        <p14:creationId xmlns:p14="http://schemas.microsoft.com/office/powerpoint/2010/main" val="8054425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6" name="عنصر نائب للمحتوى 2"/>
          <p:cNvSpPr>
            <a:spLocks noGrp="1"/>
          </p:cNvSpPr>
          <p:nvPr>
            <p:ph idx="1"/>
          </p:nvPr>
        </p:nvSpPr>
        <p:spPr/>
        <p:txBody>
          <a:bodyPr>
            <a:normAutofit fontScale="85000" lnSpcReduction="20000"/>
          </a:bodyPr>
          <a:lstStyle/>
          <a:p>
            <a:pPr algn="l" rtl="0"/>
            <a:r>
              <a:rPr lang="en-US" dirty="0">
                <a:solidFill>
                  <a:srgbClr val="C00000"/>
                </a:solidFill>
              </a:rPr>
              <a:t>Design codes used : </a:t>
            </a:r>
          </a:p>
          <a:p>
            <a:pPr marL="514350" indent="-514350" algn="l" rtl="0">
              <a:buFont typeface="+mj-lt"/>
              <a:buAutoNum type="romanLcPeriod"/>
            </a:pPr>
            <a:r>
              <a:rPr lang="en-US" sz="2400" dirty="0"/>
              <a:t>Building code requirements for reinforced concrete – ACI 318M-11 </a:t>
            </a:r>
          </a:p>
          <a:p>
            <a:pPr marL="514350" indent="-514350" algn="l" rtl="0">
              <a:buFont typeface="+mj-lt"/>
              <a:buAutoNum type="romanLcPeriod"/>
            </a:pPr>
            <a:r>
              <a:rPr lang="en-US" sz="2400" dirty="0"/>
              <a:t>Uniform building code – UBC 97 – for the earthquakes loads </a:t>
            </a:r>
          </a:p>
          <a:p>
            <a:pPr algn="l" rtl="0"/>
            <a:r>
              <a:rPr lang="en-US" sz="2400" dirty="0">
                <a:solidFill>
                  <a:srgbClr val="C00000"/>
                </a:solidFill>
              </a:rPr>
              <a:t>Material used:</a:t>
            </a:r>
          </a:p>
          <a:p>
            <a:pPr marL="514350" indent="-514350" algn="l" rtl="0">
              <a:buFont typeface="+mj-lt"/>
              <a:buAutoNum type="romanLcPeriod"/>
            </a:pPr>
            <a:r>
              <a:rPr lang="en-US" sz="2400" dirty="0"/>
              <a:t>Reinforced concrete B300- for structural elements, with concrete compressive strength </a:t>
            </a:r>
            <a:r>
              <a:rPr lang="en-US" sz="2400" dirty="0" err="1"/>
              <a:t>fć</a:t>
            </a:r>
            <a:r>
              <a:rPr lang="en-US" sz="2400" dirty="0"/>
              <a:t>=24 </a:t>
            </a:r>
            <a:r>
              <a:rPr lang="en-US" sz="2400" dirty="0" err="1"/>
              <a:t>Mpa</a:t>
            </a:r>
            <a:r>
              <a:rPr lang="en-US" sz="2400" dirty="0"/>
              <a:t> </a:t>
            </a:r>
          </a:p>
          <a:p>
            <a:pPr marL="514350" indent="-514350" algn="l" rtl="0">
              <a:buFont typeface="+mj-lt"/>
              <a:buAutoNum type="romanLcPeriod"/>
            </a:pPr>
            <a:r>
              <a:rPr lang="en-US" sz="2400" dirty="0"/>
              <a:t>Plain concrete B200 for blinding's</a:t>
            </a:r>
          </a:p>
          <a:p>
            <a:pPr marL="514350" indent="-514350" algn="l" rtl="0">
              <a:buFont typeface="+mj-lt"/>
              <a:buAutoNum type="romanLcPeriod"/>
            </a:pPr>
            <a:r>
              <a:rPr lang="en-US" sz="2400" dirty="0"/>
              <a:t>Reinforcement – deformed high yielding steel </a:t>
            </a:r>
            <a:r>
              <a:rPr lang="en-US" sz="2400" dirty="0" err="1"/>
              <a:t>Fy</a:t>
            </a:r>
            <a:r>
              <a:rPr lang="en-US" sz="2400" dirty="0"/>
              <a:t>=420 </a:t>
            </a:r>
            <a:r>
              <a:rPr lang="en-US" sz="2400" dirty="0" err="1"/>
              <a:t>Mpa</a:t>
            </a:r>
            <a:r>
              <a:rPr lang="en-US" sz="2400" dirty="0"/>
              <a:t> </a:t>
            </a:r>
          </a:p>
          <a:p>
            <a:pPr algn="l" rtl="0"/>
            <a:r>
              <a:rPr lang="en-US" sz="2400" dirty="0">
                <a:solidFill>
                  <a:srgbClr val="C00000"/>
                </a:solidFill>
              </a:rPr>
              <a:t>Bearing capacity for soil: </a:t>
            </a:r>
            <a:r>
              <a:rPr lang="en-US" sz="2400" dirty="0"/>
              <a:t>The bearing capacity for soil is 300 KN/m²</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38</a:t>
            </a:fld>
            <a:endParaRPr lang="en-US" dirty="0"/>
          </a:p>
        </p:txBody>
      </p:sp>
    </p:spTree>
    <p:extLst>
      <p:ext uri="{BB962C8B-B14F-4D97-AF65-F5344CB8AC3E}">
        <p14:creationId xmlns:p14="http://schemas.microsoft.com/office/powerpoint/2010/main" val="37073189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4" name="عنصر نائب للمحتوى 2"/>
          <p:cNvSpPr>
            <a:spLocks noGrp="1"/>
          </p:cNvSpPr>
          <p:nvPr>
            <p:ph idx="1"/>
          </p:nvPr>
        </p:nvSpPr>
        <p:spPr>
          <a:xfrm>
            <a:off x="746760" y="2567669"/>
            <a:ext cx="10515600" cy="3833132"/>
          </a:xfrm>
        </p:spPr>
        <p:txBody>
          <a:bodyPr>
            <a:normAutofit/>
          </a:bodyPr>
          <a:lstStyle/>
          <a:p>
            <a:pPr algn="l" rtl="0"/>
            <a:r>
              <a:rPr lang="en-US" dirty="0">
                <a:solidFill>
                  <a:srgbClr val="C00000"/>
                </a:solidFill>
              </a:rPr>
              <a:t>Design loads: </a:t>
            </a:r>
          </a:p>
          <a:p>
            <a:pPr marL="571500" indent="-571500" algn="l" rtl="0">
              <a:buFont typeface="+mj-lt"/>
              <a:buAutoNum type="romanLcPeriod"/>
            </a:pPr>
            <a:r>
              <a:rPr lang="en-US" dirty="0"/>
              <a:t>SID load from filling materials is 4 KN/m² + 1.5 KN/m² block = 5.5 KN/m²</a:t>
            </a:r>
          </a:p>
          <a:p>
            <a:pPr marL="571500" indent="-571500" algn="l" rtl="0">
              <a:buFont typeface="+mj-lt"/>
              <a:buAutoNum type="romanLcPeriod"/>
            </a:pPr>
            <a:r>
              <a:rPr lang="en-US" dirty="0"/>
              <a:t>Live load is for residential buildings is 2.5 KN/m² and 5 KN/m² for large spaces and halls </a:t>
            </a:r>
          </a:p>
          <a:p>
            <a:pPr algn="l" rtl="0"/>
            <a:r>
              <a:rPr lang="en-US" dirty="0">
                <a:solidFill>
                  <a:srgbClr val="C00000"/>
                </a:solidFill>
              </a:rPr>
              <a:t>Slab load:</a:t>
            </a:r>
          </a:p>
          <a:p>
            <a:pPr marL="0" indent="0" algn="l" rtl="0">
              <a:buNone/>
            </a:pPr>
            <a:r>
              <a:rPr lang="en-US" dirty="0"/>
              <a:t>Slab load coming from own weight of one way ribbed slab 32 cm is approximately = 8.5 KN/m² </a:t>
            </a:r>
          </a:p>
          <a:p>
            <a:pPr marL="0" indent="0" algn="l" rtl="0">
              <a:buNone/>
            </a:pPr>
            <a:r>
              <a:rPr lang="en-US" dirty="0"/>
              <a:t>Slab load coming from own weight of two way ribbed slab 32 cm is approximately = 10 KN/m²</a:t>
            </a:r>
          </a:p>
          <a:p>
            <a:pPr marL="0" indent="0" algn="l" rtl="0">
              <a:buNone/>
            </a:pPr>
            <a:endParaRPr lang="en-US" dirty="0"/>
          </a:p>
          <a:p>
            <a:pPr marL="0" indent="0" algn="l" rtl="0">
              <a:buNone/>
            </a:pPr>
            <a:endParaRPr lang="en-US" dirty="0"/>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39</a:t>
            </a:fld>
            <a:endParaRPr lang="en-US" dirty="0"/>
          </a:p>
        </p:txBody>
      </p:sp>
    </p:spTree>
    <p:extLst>
      <p:ext uri="{BB962C8B-B14F-4D97-AF65-F5344CB8AC3E}">
        <p14:creationId xmlns:p14="http://schemas.microsoft.com/office/powerpoint/2010/main" val="194143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Lucida Handwriting" panose="03010101010101010101" pitchFamily="66" charset="0"/>
                <a:cs typeface="Times New Roman" panose="02020603050405020304" pitchFamily="18" charset="0"/>
              </a:rPr>
              <a:t>1. Introduction</a:t>
            </a:r>
          </a:p>
        </p:txBody>
      </p:sp>
      <p:sp>
        <p:nvSpPr>
          <p:cNvPr id="3" name="Content Placeholder 2"/>
          <p:cNvSpPr>
            <a:spLocks noGrp="1"/>
          </p:cNvSpPr>
          <p:nvPr>
            <p:ph idx="1"/>
          </p:nvPr>
        </p:nvSpPr>
        <p:spPr>
          <a:xfrm>
            <a:off x="568255" y="2658848"/>
            <a:ext cx="4232972" cy="3695796"/>
          </a:xfrm>
        </p:spPr>
        <p:txBody>
          <a:bodyPr>
            <a:normAutofit lnSpcReduction="10000"/>
          </a:bodyPr>
          <a:lstStyle/>
          <a:p>
            <a:pPr algn="just">
              <a:buClr>
                <a:schemeClr val="tx1"/>
              </a:buClr>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land of the project is located at the south-east of an An-</a:t>
            </a:r>
            <a:r>
              <a:rPr lang="en-US" sz="2000" dirty="0" err="1">
                <a:latin typeface="Times New Roman" panose="02020603050405020304" pitchFamily="18" charset="0"/>
                <a:cs typeface="Times New Roman" panose="02020603050405020304" pitchFamily="18" charset="0"/>
              </a:rPr>
              <a:t>Najah</a:t>
            </a:r>
            <a:r>
              <a:rPr lang="en-US" sz="2000" dirty="0">
                <a:latin typeface="Times New Roman" panose="02020603050405020304" pitchFamily="18" charset="0"/>
                <a:cs typeface="Times New Roman" panose="02020603050405020304" pitchFamily="18" charset="0"/>
              </a:rPr>
              <a:t> National University (the new campus), in the western part of the city of Nablus. The site of the project it is far from the city center about 5 km, and about 300 m from the main streets (RAFEDIA). The building is surrounded by the Residential Buildings from the east, bystreets from south west and west, and surrounded by nothing from the north .</a:t>
            </a:r>
          </a:p>
          <a:p>
            <a:endParaRPr lang="en-US" dirty="0"/>
          </a:p>
        </p:txBody>
      </p:sp>
      <p:sp>
        <p:nvSpPr>
          <p:cNvPr id="4" name="Rectangle 3"/>
          <p:cNvSpPr/>
          <p:nvPr/>
        </p:nvSpPr>
        <p:spPr>
          <a:xfrm>
            <a:off x="568255" y="2104850"/>
            <a:ext cx="3588109" cy="461665"/>
          </a:xfrm>
          <a:prstGeom prst="rect">
            <a:avLst/>
          </a:prstGeom>
        </p:spPr>
        <p:txBody>
          <a:bodyPr wrap="square">
            <a:spAutoFit/>
          </a:bodyPr>
          <a:lstStyle/>
          <a:p>
            <a:pPr marL="342900" indent="-342900">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1.1 Site Location:</a:t>
            </a:r>
            <a:endParaRPr lang="ar-JO" sz="2400" b="1" dirty="0">
              <a:latin typeface="Times New Roman" panose="02020603050405020304" pitchFamily="18" charset="0"/>
              <a:cs typeface="Times New Roman" panose="02020603050405020304" pitchFamily="18" charset="0"/>
            </a:endParaRPr>
          </a:p>
        </p:txBody>
      </p:sp>
      <p:pic>
        <p:nvPicPr>
          <p:cNvPr id="5" name="Picture 4" descr="C:\Users\Hamza Najjar\Desktop\umaier 2\تكامل M\2\cc.png"/>
          <p:cNvPicPr/>
          <p:nvPr/>
        </p:nvPicPr>
        <p:blipFill>
          <a:blip r:embed="rId2">
            <a:extLst>
              <a:ext uri="{28A0092B-C50C-407E-A947-70E740481C1C}">
                <a14:useLocalDpi xmlns:a14="http://schemas.microsoft.com/office/drawing/2010/main" val="0"/>
              </a:ext>
            </a:extLst>
          </a:blip>
          <a:srcRect/>
          <a:stretch>
            <a:fillRect/>
          </a:stretch>
        </p:blipFill>
        <p:spPr bwMode="auto">
          <a:xfrm>
            <a:off x="5387927" y="2504959"/>
            <a:ext cx="6428935" cy="3544149"/>
          </a:xfrm>
          <a:prstGeom prst="rect">
            <a:avLst/>
          </a:prstGeom>
          <a:noFill/>
          <a:ln w="38100">
            <a:solidFill>
              <a:schemeClr val="accent1">
                <a:lumMod val="75000"/>
              </a:schemeClr>
            </a:solidFill>
          </a:ln>
        </p:spPr>
      </p:pic>
      <p:sp>
        <p:nvSpPr>
          <p:cNvPr id="6" name="عنصر نائب لرقم الشريحة 5"/>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16491439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2"/>
          <p:cNvSpPr>
            <a:spLocks noGrp="1"/>
          </p:cNvSpPr>
          <p:nvPr>
            <p:ph idx="1"/>
          </p:nvPr>
        </p:nvSpPr>
        <p:spPr/>
        <p:txBody>
          <a:bodyPr>
            <a:normAutofit fontScale="92500" lnSpcReduction="20000"/>
          </a:bodyPr>
          <a:lstStyle/>
          <a:p>
            <a:pPr algn="l" rtl="0"/>
            <a:r>
              <a:rPr lang="en-US" dirty="0">
                <a:solidFill>
                  <a:srgbClr val="C00000"/>
                </a:solidFill>
              </a:rPr>
              <a:t>Structural system for center block:</a:t>
            </a:r>
          </a:p>
          <a:p>
            <a:pPr marL="0" indent="0" algn="l" rtl="0">
              <a:buNone/>
            </a:pPr>
            <a:r>
              <a:rPr lang="en-US" dirty="0"/>
              <a:t>Two system used for the center block slabs </a:t>
            </a:r>
          </a:p>
          <a:p>
            <a:pPr marL="571500" indent="-571500" algn="l" rtl="0">
              <a:buFont typeface="+mj-lt"/>
              <a:buAutoNum type="romanLcPeriod"/>
            </a:pPr>
            <a:r>
              <a:rPr lang="en-US" dirty="0"/>
              <a:t>One way ribbed slab </a:t>
            </a:r>
          </a:p>
          <a:p>
            <a:pPr marL="571500" indent="-571500" algn="l" rtl="0">
              <a:buFont typeface="+mj-lt"/>
              <a:buAutoNum type="romanLcPeriod"/>
            </a:pPr>
            <a:r>
              <a:rPr lang="en-US" dirty="0"/>
              <a:t>Two way ribbed slab </a:t>
            </a:r>
          </a:p>
          <a:p>
            <a:pPr algn="l" rtl="0"/>
            <a:r>
              <a:rPr lang="en-US" dirty="0">
                <a:solidFill>
                  <a:srgbClr val="C00000"/>
                </a:solidFill>
              </a:rPr>
              <a:t>Thickness of slabs</a:t>
            </a:r>
          </a:p>
          <a:p>
            <a:pPr marL="571500" indent="-571500" algn="l" rtl="0">
              <a:buFont typeface="+mj-lt"/>
              <a:buAutoNum type="romanLcPeriod"/>
            </a:pPr>
            <a:r>
              <a:rPr lang="en-US" dirty="0"/>
              <a:t>For one way ribbed slab L*/21 = 4600/21 = 22 cm</a:t>
            </a:r>
          </a:p>
          <a:p>
            <a:pPr marL="571500" indent="-571500" algn="l" rtl="0">
              <a:buFont typeface="+mj-lt"/>
              <a:buAutoNum type="romanLcPeriod"/>
            </a:pPr>
            <a:r>
              <a:rPr lang="en-US" dirty="0"/>
              <a:t>For two way ribbed slab ((L1 + 0.76XL1) + (2XL2))/ 140 = 24 </a:t>
            </a:r>
          </a:p>
          <a:p>
            <a:pPr marL="571500" indent="-571500" algn="l" rtl="0">
              <a:buFont typeface="+mj-lt"/>
              <a:buAutoNum type="romanLcPeriod"/>
            </a:pPr>
            <a:r>
              <a:rPr lang="en-US" dirty="0"/>
              <a:t>Cantilever one way ribbed slab L / 8 = 2500/8 = 31.2</a:t>
            </a:r>
          </a:p>
          <a:p>
            <a:pPr marL="0" indent="0" algn="l" rtl="0">
              <a:buNone/>
            </a:pPr>
            <a:r>
              <a:rPr lang="en-US" u="sng" dirty="0">
                <a:solidFill>
                  <a:srgbClr val="C00000"/>
                </a:solidFill>
              </a:rPr>
              <a:t>Use slab thickness of 32 cm </a:t>
            </a:r>
          </a:p>
          <a:p>
            <a:pPr marL="0" indent="0" algn="l" rtl="0">
              <a:buNone/>
            </a:pPr>
            <a:r>
              <a:rPr lang="en-US" dirty="0"/>
              <a:t>* Where L is the longest span </a:t>
            </a:r>
          </a:p>
          <a:p>
            <a:pPr marL="0" indent="0" algn="l" rtl="0">
              <a:buNone/>
            </a:pPr>
            <a:endParaRPr lang="en-US" dirty="0"/>
          </a:p>
        </p:txBody>
      </p:sp>
      <p:pic>
        <p:nvPicPr>
          <p:cNvPr id="6"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6013" y="2603500"/>
            <a:ext cx="3234140" cy="3768993"/>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40</a:t>
            </a:fld>
            <a:endParaRPr lang="en-US" dirty="0"/>
          </a:p>
        </p:txBody>
      </p:sp>
    </p:spTree>
    <p:extLst>
      <p:ext uri="{BB962C8B-B14F-4D97-AF65-F5344CB8AC3E}">
        <p14:creationId xmlns:p14="http://schemas.microsoft.com/office/powerpoint/2010/main" val="31233791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a:solidFill>
                  <a:schemeClr val="accent1">
                    <a:lumMod val="75000"/>
                  </a:schemeClr>
                </a:solidFill>
                <a:effectLst>
                  <a:outerShdw blurRad="38100" dist="38100" dir="2700000" algn="tl">
                    <a:srgbClr val="000000">
                      <a:alpha val="43137"/>
                    </a:srgbClr>
                  </a:outerShdw>
                </a:effectLst>
              </a:rPr>
              <a:t>Structural design</a:t>
            </a:r>
          </a:p>
        </p:txBody>
      </p:sp>
      <p:sp>
        <p:nvSpPr>
          <p:cNvPr id="3" name="عنصر نائب للمحتوى 2"/>
          <p:cNvSpPr>
            <a:spLocks noGrp="1"/>
          </p:cNvSpPr>
          <p:nvPr>
            <p:ph idx="1"/>
          </p:nvPr>
        </p:nvSpPr>
        <p:spPr>
          <a:xfrm>
            <a:off x="505691" y="2598394"/>
            <a:ext cx="10515600" cy="4485023"/>
          </a:xfrm>
        </p:spPr>
        <p:txBody>
          <a:bodyPr>
            <a:normAutofit/>
          </a:bodyPr>
          <a:lstStyle/>
          <a:p>
            <a:pPr algn="l" rtl="0"/>
            <a:r>
              <a:rPr lang="en-US" dirty="0">
                <a:solidFill>
                  <a:srgbClr val="C00000"/>
                </a:solidFill>
              </a:rPr>
              <a:t>Beam dimension for center block: </a:t>
            </a:r>
          </a:p>
          <a:p>
            <a:pPr algn="l" rtl="0"/>
            <a:endParaRPr lang="en-US" dirty="0"/>
          </a:p>
          <a:p>
            <a:pPr algn="l" rtl="0"/>
            <a:endParaRPr lang="en-US" dirty="0"/>
          </a:p>
          <a:p>
            <a:pPr algn="l" rtl="0"/>
            <a:endParaRPr lang="en-US" dirty="0"/>
          </a:p>
          <a:p>
            <a:pPr algn="l" rtl="0"/>
            <a:r>
              <a:rPr lang="en-US" dirty="0">
                <a:solidFill>
                  <a:srgbClr val="C00000"/>
                </a:solidFill>
              </a:rPr>
              <a:t>Columns:</a:t>
            </a:r>
          </a:p>
          <a:p>
            <a:pPr algn="l" rtl="0"/>
            <a:endParaRPr lang="en-US" dirty="0">
              <a:solidFill>
                <a:srgbClr val="C00000"/>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1142504175"/>
              </p:ext>
            </p:extLst>
          </p:nvPr>
        </p:nvGraphicFramePr>
        <p:xfrm>
          <a:off x="2212109" y="2988290"/>
          <a:ext cx="8128000" cy="1112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244402385"/>
                    </a:ext>
                  </a:extLst>
                </a:gridCol>
                <a:gridCol w="4064000">
                  <a:extLst>
                    <a:ext uri="{9D8B030D-6E8A-4147-A177-3AD203B41FA5}">
                      <a16:colId xmlns:a16="http://schemas.microsoft.com/office/drawing/2014/main" val="93675346"/>
                    </a:ext>
                  </a:extLst>
                </a:gridCol>
              </a:tblGrid>
              <a:tr h="370840">
                <a:tc>
                  <a:txBody>
                    <a:bodyPr/>
                    <a:lstStyle/>
                    <a:p>
                      <a:pPr algn="ctr" rtl="0"/>
                      <a:r>
                        <a:rPr lang="en-US" dirty="0"/>
                        <a:t>Type</a:t>
                      </a:r>
                      <a:r>
                        <a:rPr lang="en-US" baseline="0" dirty="0"/>
                        <a:t> </a:t>
                      </a:r>
                      <a:endParaRPr lang="en-US" dirty="0"/>
                    </a:p>
                  </a:txBody>
                  <a:tcPr/>
                </a:tc>
                <a:tc>
                  <a:txBody>
                    <a:bodyPr/>
                    <a:lstStyle/>
                    <a:p>
                      <a:pPr algn="ctr"/>
                      <a:r>
                        <a:rPr lang="en-US" dirty="0"/>
                        <a:t>Dimension </a:t>
                      </a:r>
                    </a:p>
                  </a:txBody>
                  <a:tcPr/>
                </a:tc>
                <a:extLst>
                  <a:ext uri="{0D108BD9-81ED-4DB2-BD59-A6C34878D82A}">
                    <a16:rowId xmlns:a16="http://schemas.microsoft.com/office/drawing/2014/main" val="1577855042"/>
                  </a:ext>
                </a:extLst>
              </a:tr>
              <a:tr h="370840">
                <a:tc>
                  <a:txBody>
                    <a:bodyPr/>
                    <a:lstStyle/>
                    <a:p>
                      <a:pPr algn="ctr"/>
                      <a:r>
                        <a:rPr lang="en-US" dirty="0"/>
                        <a:t>Main beam </a:t>
                      </a:r>
                    </a:p>
                  </a:txBody>
                  <a:tcPr/>
                </a:tc>
                <a:tc>
                  <a:txBody>
                    <a:bodyPr/>
                    <a:lstStyle/>
                    <a:p>
                      <a:pPr algn="ctr"/>
                      <a:r>
                        <a:rPr lang="en-US" dirty="0"/>
                        <a:t>Beam</a:t>
                      </a:r>
                      <a:r>
                        <a:rPr lang="en-US" baseline="0" dirty="0"/>
                        <a:t> 300 x 700 </a:t>
                      </a:r>
                      <a:endParaRPr lang="en-US" dirty="0"/>
                    </a:p>
                  </a:txBody>
                  <a:tcPr/>
                </a:tc>
                <a:extLst>
                  <a:ext uri="{0D108BD9-81ED-4DB2-BD59-A6C34878D82A}">
                    <a16:rowId xmlns:a16="http://schemas.microsoft.com/office/drawing/2014/main" val="1141634261"/>
                  </a:ext>
                </a:extLst>
              </a:tr>
              <a:tr h="370840">
                <a:tc>
                  <a:txBody>
                    <a:bodyPr/>
                    <a:lstStyle/>
                    <a:p>
                      <a:pPr algn="ctr"/>
                      <a:r>
                        <a:rPr lang="en-US" dirty="0"/>
                        <a:t>Secondary beam </a:t>
                      </a:r>
                    </a:p>
                  </a:txBody>
                  <a:tcPr/>
                </a:tc>
                <a:tc>
                  <a:txBody>
                    <a:bodyPr/>
                    <a:lstStyle/>
                    <a:p>
                      <a:pPr algn="ctr"/>
                      <a:r>
                        <a:rPr lang="en-US" dirty="0"/>
                        <a:t>Beam</a:t>
                      </a:r>
                      <a:r>
                        <a:rPr lang="en-US" baseline="0" dirty="0"/>
                        <a:t> 800 x 320 </a:t>
                      </a:r>
                      <a:endParaRPr lang="en-US" dirty="0"/>
                    </a:p>
                  </a:txBody>
                  <a:tcPr/>
                </a:tc>
                <a:extLst>
                  <a:ext uri="{0D108BD9-81ED-4DB2-BD59-A6C34878D82A}">
                    <a16:rowId xmlns:a16="http://schemas.microsoft.com/office/drawing/2014/main" val="3694403161"/>
                  </a:ext>
                </a:extLst>
              </a:tr>
            </a:tbl>
          </a:graphicData>
        </a:graphic>
      </p:graphicFrame>
      <p:graphicFrame>
        <p:nvGraphicFramePr>
          <p:cNvPr id="8" name="جدول 7"/>
          <p:cNvGraphicFramePr>
            <a:graphicFrameLocks noGrp="1"/>
          </p:cNvGraphicFramePr>
          <p:nvPr>
            <p:extLst>
              <p:ext uri="{D42A27DB-BD31-4B8C-83A1-F6EECF244321}">
                <p14:modId xmlns:p14="http://schemas.microsoft.com/office/powerpoint/2010/main" val="3183128413"/>
              </p:ext>
            </p:extLst>
          </p:nvPr>
        </p:nvGraphicFramePr>
        <p:xfrm>
          <a:off x="2212109" y="4647731"/>
          <a:ext cx="8128000" cy="7416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174295739"/>
                    </a:ext>
                  </a:extLst>
                </a:gridCol>
                <a:gridCol w="4064000">
                  <a:extLst>
                    <a:ext uri="{9D8B030D-6E8A-4147-A177-3AD203B41FA5}">
                      <a16:colId xmlns:a16="http://schemas.microsoft.com/office/drawing/2014/main" val="964329685"/>
                    </a:ext>
                  </a:extLst>
                </a:gridCol>
              </a:tblGrid>
              <a:tr h="370840">
                <a:tc>
                  <a:txBody>
                    <a:bodyPr/>
                    <a:lstStyle/>
                    <a:p>
                      <a:pPr algn="ctr"/>
                      <a:r>
                        <a:rPr lang="en-US" b="0" dirty="0">
                          <a:solidFill>
                            <a:schemeClr val="tx1"/>
                          </a:solidFill>
                        </a:rPr>
                        <a:t>Internal column </a:t>
                      </a:r>
                    </a:p>
                  </a:txBody>
                  <a:tcPr/>
                </a:tc>
                <a:tc>
                  <a:txBody>
                    <a:bodyPr/>
                    <a:lstStyle/>
                    <a:p>
                      <a:pPr algn="ctr"/>
                      <a:r>
                        <a:rPr lang="en-US" b="0" dirty="0">
                          <a:solidFill>
                            <a:schemeClr val="tx1"/>
                          </a:solidFill>
                        </a:rPr>
                        <a:t>C 600 x 600 </a:t>
                      </a:r>
                    </a:p>
                  </a:txBody>
                  <a:tcPr/>
                </a:tc>
                <a:extLst>
                  <a:ext uri="{0D108BD9-81ED-4DB2-BD59-A6C34878D82A}">
                    <a16:rowId xmlns:a16="http://schemas.microsoft.com/office/drawing/2014/main" val="2563926081"/>
                  </a:ext>
                </a:extLst>
              </a:tr>
              <a:tr h="370840">
                <a:tc>
                  <a:txBody>
                    <a:bodyPr/>
                    <a:lstStyle/>
                    <a:p>
                      <a:pPr algn="ctr"/>
                      <a:r>
                        <a:rPr lang="en-US" dirty="0"/>
                        <a:t>Edge column </a:t>
                      </a:r>
                    </a:p>
                  </a:txBody>
                  <a:tcPr/>
                </a:tc>
                <a:tc>
                  <a:txBody>
                    <a:bodyPr/>
                    <a:lstStyle/>
                    <a:p>
                      <a:pPr algn="ctr"/>
                      <a:r>
                        <a:rPr lang="en-US" dirty="0"/>
                        <a:t>C 700 x 300 </a:t>
                      </a:r>
                    </a:p>
                  </a:txBody>
                  <a:tcPr/>
                </a:tc>
                <a:extLst>
                  <a:ext uri="{0D108BD9-81ED-4DB2-BD59-A6C34878D82A}">
                    <a16:rowId xmlns:a16="http://schemas.microsoft.com/office/drawing/2014/main" val="507686857"/>
                  </a:ext>
                </a:extLst>
              </a:tr>
            </a:tbl>
          </a:graphicData>
        </a:graphic>
      </p:graphicFrame>
      <p:sp>
        <p:nvSpPr>
          <p:cNvPr id="4" name="عنصر نائب لرقم الشريحة 3"/>
          <p:cNvSpPr>
            <a:spLocks noGrp="1"/>
          </p:cNvSpPr>
          <p:nvPr>
            <p:ph type="sldNum" sz="quarter" idx="12"/>
          </p:nvPr>
        </p:nvSpPr>
        <p:spPr/>
        <p:txBody>
          <a:bodyPr/>
          <a:lstStyle/>
          <a:p>
            <a:fld id="{D57F1E4F-1CFF-5643-939E-02111984F565}" type="slidenum">
              <a:rPr lang="en-US" smtClean="0"/>
              <a:t>41</a:t>
            </a:fld>
            <a:endParaRPr lang="en-US" dirty="0"/>
          </a:p>
        </p:txBody>
      </p:sp>
    </p:spTree>
    <p:extLst>
      <p:ext uri="{BB962C8B-B14F-4D97-AF65-F5344CB8AC3E}">
        <p14:creationId xmlns:p14="http://schemas.microsoft.com/office/powerpoint/2010/main" val="34937588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a:solidFill>
                  <a:schemeClr val="accent1">
                    <a:lumMod val="75000"/>
                  </a:schemeClr>
                </a:solidFill>
                <a:effectLst>
                  <a:outerShdw blurRad="38100" dist="38100" dir="2700000" algn="tl">
                    <a:srgbClr val="000000">
                      <a:alpha val="43137"/>
                    </a:srgbClr>
                  </a:outerShdw>
                </a:effectLst>
              </a:rPr>
              <a:t>Structural design</a:t>
            </a:r>
          </a:p>
        </p:txBody>
      </p:sp>
      <p:sp>
        <p:nvSpPr>
          <p:cNvPr id="3" name="عنصر نائب للمحتوى 2"/>
          <p:cNvSpPr>
            <a:spLocks noGrp="1"/>
          </p:cNvSpPr>
          <p:nvPr>
            <p:ph idx="1"/>
          </p:nvPr>
        </p:nvSpPr>
        <p:spPr>
          <a:xfrm>
            <a:off x="935182" y="2372977"/>
            <a:ext cx="10515600" cy="4485023"/>
          </a:xfrm>
        </p:spPr>
        <p:txBody>
          <a:bodyPr>
            <a:normAutofit/>
          </a:bodyPr>
          <a:lstStyle/>
          <a:p>
            <a:pPr algn="l" rtl="0"/>
            <a:r>
              <a:rPr lang="en-US" dirty="0">
                <a:solidFill>
                  <a:srgbClr val="C00000"/>
                </a:solidFill>
              </a:rPr>
              <a:t>Footings dimension for center block:</a:t>
            </a:r>
          </a:p>
          <a:p>
            <a:pPr marL="0" indent="0" algn="l" rtl="0">
              <a:buNone/>
            </a:pPr>
            <a:r>
              <a:rPr lang="en-US" sz="2400" dirty="0"/>
              <a:t>for the center block there are multiple footings used, example mentioned in the table below</a:t>
            </a:r>
          </a:p>
          <a:p>
            <a:pPr algn="l" rtl="0"/>
            <a:endParaRPr lang="en-US" dirty="0"/>
          </a:p>
          <a:p>
            <a:pPr algn="l" rtl="0"/>
            <a:endParaRPr lang="en-US" dirty="0"/>
          </a:p>
          <a:p>
            <a:pPr algn="l" rtl="0"/>
            <a:endParaRPr lang="en-US" dirty="0"/>
          </a:p>
          <a:p>
            <a:pPr marL="0" indent="0" algn="l" rtl="0">
              <a:buNone/>
            </a:pPr>
            <a:endParaRPr lang="en-US" dirty="0">
              <a:solidFill>
                <a:srgbClr val="C00000"/>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1210666373"/>
              </p:ext>
            </p:extLst>
          </p:nvPr>
        </p:nvGraphicFramePr>
        <p:xfrm>
          <a:off x="2128982" y="3919870"/>
          <a:ext cx="8128000" cy="1112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244402385"/>
                    </a:ext>
                  </a:extLst>
                </a:gridCol>
                <a:gridCol w="4064000">
                  <a:extLst>
                    <a:ext uri="{9D8B030D-6E8A-4147-A177-3AD203B41FA5}">
                      <a16:colId xmlns:a16="http://schemas.microsoft.com/office/drawing/2014/main" val="93675346"/>
                    </a:ext>
                  </a:extLst>
                </a:gridCol>
              </a:tblGrid>
              <a:tr h="370840">
                <a:tc>
                  <a:txBody>
                    <a:bodyPr/>
                    <a:lstStyle/>
                    <a:p>
                      <a:pPr algn="ctr" rtl="0"/>
                      <a:r>
                        <a:rPr lang="en-US" dirty="0"/>
                        <a:t>Type</a:t>
                      </a:r>
                      <a:r>
                        <a:rPr lang="en-US" baseline="0" dirty="0"/>
                        <a:t> </a:t>
                      </a:r>
                      <a:endParaRPr lang="en-US" dirty="0"/>
                    </a:p>
                  </a:txBody>
                  <a:tcPr/>
                </a:tc>
                <a:tc>
                  <a:txBody>
                    <a:bodyPr/>
                    <a:lstStyle/>
                    <a:p>
                      <a:pPr algn="ctr"/>
                      <a:r>
                        <a:rPr lang="en-US" dirty="0"/>
                        <a:t>Dimension (M)</a:t>
                      </a:r>
                    </a:p>
                  </a:txBody>
                  <a:tcPr/>
                </a:tc>
                <a:extLst>
                  <a:ext uri="{0D108BD9-81ED-4DB2-BD59-A6C34878D82A}">
                    <a16:rowId xmlns:a16="http://schemas.microsoft.com/office/drawing/2014/main" val="1577855042"/>
                  </a:ext>
                </a:extLst>
              </a:tr>
              <a:tr h="370840">
                <a:tc>
                  <a:txBody>
                    <a:bodyPr/>
                    <a:lstStyle/>
                    <a:p>
                      <a:pPr algn="ctr"/>
                      <a:r>
                        <a:rPr lang="en-US" dirty="0"/>
                        <a:t>Isolated footing</a:t>
                      </a:r>
                    </a:p>
                  </a:txBody>
                  <a:tcPr/>
                </a:tc>
                <a:tc>
                  <a:txBody>
                    <a:bodyPr/>
                    <a:lstStyle/>
                    <a:p>
                      <a:pPr algn="ctr"/>
                      <a:r>
                        <a:rPr lang="en-US" dirty="0"/>
                        <a:t>F16-</a:t>
                      </a:r>
                      <a:r>
                        <a:rPr lang="en-US" baseline="0" dirty="0"/>
                        <a:t> </a:t>
                      </a:r>
                      <a:r>
                        <a:rPr lang="en-US" dirty="0"/>
                        <a:t>3.4</a:t>
                      </a:r>
                      <a:r>
                        <a:rPr lang="en-US" baseline="0" dirty="0"/>
                        <a:t>0 X 3.40 X 0.70 </a:t>
                      </a:r>
                      <a:endParaRPr lang="en-US" dirty="0"/>
                    </a:p>
                  </a:txBody>
                  <a:tcPr/>
                </a:tc>
                <a:extLst>
                  <a:ext uri="{0D108BD9-81ED-4DB2-BD59-A6C34878D82A}">
                    <a16:rowId xmlns:a16="http://schemas.microsoft.com/office/drawing/2014/main" val="1141634261"/>
                  </a:ext>
                </a:extLst>
              </a:tr>
              <a:tr h="370840">
                <a:tc>
                  <a:txBody>
                    <a:bodyPr/>
                    <a:lstStyle/>
                    <a:p>
                      <a:pPr algn="ctr"/>
                      <a:r>
                        <a:rPr lang="en-US" dirty="0"/>
                        <a:t>Combined</a:t>
                      </a:r>
                      <a:r>
                        <a:rPr lang="en-US" baseline="0" dirty="0"/>
                        <a:t> footing </a:t>
                      </a:r>
                      <a:endParaRPr lang="en-US" dirty="0"/>
                    </a:p>
                  </a:txBody>
                  <a:tcPr/>
                </a:tc>
                <a:tc>
                  <a:txBody>
                    <a:bodyPr/>
                    <a:lstStyle/>
                    <a:p>
                      <a:pPr algn="ctr"/>
                      <a:r>
                        <a:rPr lang="en-US" dirty="0"/>
                        <a:t>Comb</a:t>
                      </a:r>
                      <a:r>
                        <a:rPr lang="en-US" baseline="0" dirty="0"/>
                        <a:t>1- 3.70 x 2.0 x 0.50 </a:t>
                      </a:r>
                      <a:endParaRPr lang="en-US" dirty="0"/>
                    </a:p>
                  </a:txBody>
                  <a:tcPr/>
                </a:tc>
                <a:extLst>
                  <a:ext uri="{0D108BD9-81ED-4DB2-BD59-A6C34878D82A}">
                    <a16:rowId xmlns:a16="http://schemas.microsoft.com/office/drawing/2014/main" val="3694403161"/>
                  </a:ext>
                </a:extLst>
              </a:tr>
            </a:tbl>
          </a:graphicData>
        </a:graphic>
      </p:graphicFrame>
      <p:sp>
        <p:nvSpPr>
          <p:cNvPr id="4" name="عنصر نائب لرقم الشريحة 3"/>
          <p:cNvSpPr>
            <a:spLocks noGrp="1"/>
          </p:cNvSpPr>
          <p:nvPr>
            <p:ph type="sldNum" sz="quarter" idx="12"/>
          </p:nvPr>
        </p:nvSpPr>
        <p:spPr/>
        <p:txBody>
          <a:bodyPr/>
          <a:lstStyle/>
          <a:p>
            <a:fld id="{D57F1E4F-1CFF-5643-939E-02111984F565}" type="slidenum">
              <a:rPr lang="en-US" smtClean="0"/>
              <a:t>42</a:t>
            </a:fld>
            <a:endParaRPr lang="en-US" dirty="0"/>
          </a:p>
        </p:txBody>
      </p:sp>
    </p:spTree>
    <p:extLst>
      <p:ext uri="{BB962C8B-B14F-4D97-AF65-F5344CB8AC3E}">
        <p14:creationId xmlns:p14="http://schemas.microsoft.com/office/powerpoint/2010/main" val="1893610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a:spLocks noGrp="1"/>
          </p:cNvSpPr>
          <p:nvPr>
            <p:ph idx="1"/>
          </p:nvPr>
        </p:nvSpPr>
        <p:spPr/>
        <p:txBody>
          <a:bodyPr/>
          <a:lstStyle/>
          <a:p>
            <a:pPr marL="0" indent="0" algn="l" rtl="0">
              <a:buNone/>
            </a:pPr>
            <a:r>
              <a:rPr lang="en-US" dirty="0"/>
              <a:t>Beam sections and column </a:t>
            </a:r>
          </a:p>
          <a:p>
            <a:pPr marL="0" indent="0" algn="l" rtl="0">
              <a:buNone/>
            </a:pPr>
            <a:r>
              <a:rPr lang="en-US" dirty="0"/>
              <a:t>distribution for centered block </a:t>
            </a:r>
          </a:p>
          <a:p>
            <a:pPr marL="0" indent="0" algn="l" rtl="0">
              <a:buNone/>
            </a:pPr>
            <a:r>
              <a:rPr lang="en-US" dirty="0"/>
              <a:t>Is shown in the figure </a:t>
            </a:r>
          </a:p>
        </p:txBody>
      </p:sp>
      <p:pic>
        <p:nvPicPr>
          <p:cNvPr id="6"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1690" y="1680633"/>
            <a:ext cx="4324911" cy="5062237"/>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43</a:t>
            </a:fld>
            <a:endParaRPr lang="en-US" dirty="0"/>
          </a:p>
        </p:txBody>
      </p:sp>
    </p:spTree>
    <p:extLst>
      <p:ext uri="{BB962C8B-B14F-4D97-AF65-F5344CB8AC3E}">
        <p14:creationId xmlns:p14="http://schemas.microsoft.com/office/powerpoint/2010/main" val="34682710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a:spLocks noGrp="1"/>
          </p:cNvSpPr>
          <p:nvPr>
            <p:ph idx="1"/>
          </p:nvPr>
        </p:nvSpPr>
        <p:spPr/>
        <p:txBody>
          <a:bodyPr/>
          <a:lstStyle/>
          <a:p>
            <a:pPr marL="0" indent="0" algn="l" rtl="0">
              <a:buNone/>
            </a:pPr>
            <a:r>
              <a:rPr lang="en-US" dirty="0"/>
              <a:t>3D model for the </a:t>
            </a:r>
          </a:p>
          <a:p>
            <a:pPr marL="0" indent="0" algn="l" rtl="0">
              <a:buNone/>
            </a:pPr>
            <a:r>
              <a:rPr lang="en-US" dirty="0"/>
              <a:t>centered block using</a:t>
            </a:r>
          </a:p>
          <a:p>
            <a:pPr marL="0" indent="0" algn="l" rtl="0">
              <a:buNone/>
            </a:pPr>
            <a:r>
              <a:rPr lang="en-US" dirty="0"/>
              <a:t> ETABS </a:t>
            </a:r>
          </a:p>
        </p:txBody>
      </p:sp>
      <p:pic>
        <p:nvPicPr>
          <p:cNvPr id="6"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3597" y="2142066"/>
            <a:ext cx="4179391" cy="4339167"/>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44</a:t>
            </a:fld>
            <a:endParaRPr lang="en-US" dirty="0"/>
          </a:p>
        </p:txBody>
      </p:sp>
    </p:spTree>
    <p:extLst>
      <p:ext uri="{BB962C8B-B14F-4D97-AF65-F5344CB8AC3E}">
        <p14:creationId xmlns:p14="http://schemas.microsoft.com/office/powerpoint/2010/main" val="22156066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r>
              <a:rPr lang="en-US" dirty="0">
                <a:solidFill>
                  <a:srgbClr val="FF0000"/>
                </a:solidFill>
                <a:effectLst>
                  <a:outerShdw blurRad="38100" dist="38100" dir="2700000" algn="tl">
                    <a:srgbClr val="000000">
                      <a:alpha val="43137"/>
                    </a:srgbClr>
                  </a:outerShdw>
                </a:effectLst>
              </a:rPr>
              <a:t>Checks</a:t>
            </a:r>
            <a:endParaRPr lang="en-US" dirty="0"/>
          </a:p>
        </p:txBody>
      </p:sp>
      <p:sp>
        <p:nvSpPr>
          <p:cNvPr id="5" name="عنصر نائب للمحتوى 7"/>
          <p:cNvSpPr>
            <a:spLocks noGrp="1"/>
          </p:cNvSpPr>
          <p:nvPr>
            <p:ph idx="1"/>
          </p:nvPr>
        </p:nvSpPr>
        <p:spPr/>
        <p:txBody>
          <a:bodyPr/>
          <a:lstStyle/>
          <a:p>
            <a:pPr marL="0" indent="0" algn="l" rtl="0">
              <a:buNone/>
            </a:pPr>
            <a:r>
              <a:rPr lang="en-US" dirty="0"/>
              <a:t>Compatibility check </a:t>
            </a:r>
          </a:p>
        </p:txBody>
      </p:sp>
      <p:pic>
        <p:nvPicPr>
          <p:cNvPr id="6"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798" y="2219325"/>
            <a:ext cx="3952875" cy="4638675"/>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45</a:t>
            </a:fld>
            <a:endParaRPr lang="en-US" dirty="0"/>
          </a:p>
        </p:txBody>
      </p:sp>
    </p:spTree>
    <p:extLst>
      <p:ext uri="{BB962C8B-B14F-4D97-AF65-F5344CB8AC3E}">
        <p14:creationId xmlns:p14="http://schemas.microsoft.com/office/powerpoint/2010/main" val="13203940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a:solidFill>
                  <a:schemeClr val="accent1">
                    <a:lumMod val="75000"/>
                  </a:schemeClr>
                </a:solidFill>
                <a:effectLst>
                  <a:outerShdw blurRad="38100" dist="38100" dir="2700000" algn="tl">
                    <a:srgbClr val="000000">
                      <a:alpha val="43137"/>
                    </a:srgbClr>
                  </a:outerShdw>
                </a:effectLst>
              </a:rPr>
              <a:t>Checks for structural analysis </a:t>
            </a:r>
          </a:p>
        </p:txBody>
      </p:sp>
      <p:sp>
        <p:nvSpPr>
          <p:cNvPr id="8" name="عنصر نائب للمحتوى 7"/>
          <p:cNvSpPr>
            <a:spLocks noGrp="1"/>
          </p:cNvSpPr>
          <p:nvPr>
            <p:ph idx="1"/>
          </p:nvPr>
        </p:nvSpPr>
        <p:spPr/>
        <p:txBody>
          <a:bodyPr/>
          <a:lstStyle/>
          <a:p>
            <a:pPr marL="0" indent="0" algn="l" rtl="0">
              <a:buNone/>
            </a:pPr>
            <a:r>
              <a:rPr lang="en-US" dirty="0"/>
              <a:t>Equilibrium check</a:t>
            </a:r>
          </a:p>
        </p:txBody>
      </p:sp>
      <p:graphicFrame>
        <p:nvGraphicFramePr>
          <p:cNvPr id="6" name="جدول 5"/>
          <p:cNvGraphicFramePr>
            <a:graphicFrameLocks noGrp="1"/>
          </p:cNvGraphicFramePr>
          <p:nvPr>
            <p:extLst>
              <p:ext uri="{D42A27DB-BD31-4B8C-83A1-F6EECF244321}">
                <p14:modId xmlns:p14="http://schemas.microsoft.com/office/powerpoint/2010/main" val="1985294791"/>
              </p:ext>
            </p:extLst>
          </p:nvPr>
        </p:nvGraphicFramePr>
        <p:xfrm>
          <a:off x="1976582" y="3569970"/>
          <a:ext cx="8128000" cy="7416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772890625"/>
                    </a:ext>
                  </a:extLst>
                </a:gridCol>
                <a:gridCol w="4064000">
                  <a:extLst>
                    <a:ext uri="{9D8B030D-6E8A-4147-A177-3AD203B41FA5}">
                      <a16:colId xmlns:a16="http://schemas.microsoft.com/office/drawing/2014/main" val="1619921073"/>
                    </a:ext>
                  </a:extLst>
                </a:gridCol>
              </a:tblGrid>
              <a:tr h="370840">
                <a:tc>
                  <a:txBody>
                    <a:bodyPr/>
                    <a:lstStyle/>
                    <a:p>
                      <a:pPr algn="ctr"/>
                      <a:r>
                        <a:rPr lang="en-US" dirty="0"/>
                        <a:t>Manual</a:t>
                      </a:r>
                      <a:r>
                        <a:rPr lang="en-US" baseline="0" dirty="0"/>
                        <a:t> </a:t>
                      </a:r>
                      <a:endParaRPr lang="en-US" dirty="0"/>
                    </a:p>
                  </a:txBody>
                  <a:tcPr/>
                </a:tc>
                <a:tc>
                  <a:txBody>
                    <a:bodyPr/>
                    <a:lstStyle/>
                    <a:p>
                      <a:pPr algn="ctr"/>
                      <a:r>
                        <a:rPr lang="en-US" dirty="0"/>
                        <a:t>Approximately</a:t>
                      </a:r>
                      <a:r>
                        <a:rPr lang="en-US" baseline="0" dirty="0"/>
                        <a:t> 2032 </a:t>
                      </a:r>
                      <a:r>
                        <a:rPr lang="en-US" baseline="0" dirty="0" err="1"/>
                        <a:t>Kn</a:t>
                      </a:r>
                      <a:endParaRPr lang="en-US" dirty="0"/>
                    </a:p>
                  </a:txBody>
                  <a:tcPr/>
                </a:tc>
                <a:extLst>
                  <a:ext uri="{0D108BD9-81ED-4DB2-BD59-A6C34878D82A}">
                    <a16:rowId xmlns:a16="http://schemas.microsoft.com/office/drawing/2014/main" val="1111809278"/>
                  </a:ext>
                </a:extLst>
              </a:tr>
              <a:tr h="370840">
                <a:tc>
                  <a:txBody>
                    <a:bodyPr/>
                    <a:lstStyle/>
                    <a:p>
                      <a:pPr algn="ctr"/>
                      <a:r>
                        <a:rPr lang="en-US" dirty="0"/>
                        <a:t>ETABS </a:t>
                      </a:r>
                    </a:p>
                  </a:txBody>
                  <a:tcPr/>
                </a:tc>
                <a:tc>
                  <a:txBody>
                    <a:bodyPr/>
                    <a:lstStyle/>
                    <a:p>
                      <a:pPr algn="ctr"/>
                      <a:r>
                        <a:rPr lang="en-US" baseline="0" dirty="0"/>
                        <a:t>Approximately 2772 </a:t>
                      </a:r>
                      <a:r>
                        <a:rPr lang="en-US" baseline="0" dirty="0" err="1"/>
                        <a:t>Kn</a:t>
                      </a:r>
                      <a:r>
                        <a:rPr lang="en-US" baseline="0" dirty="0"/>
                        <a:t> </a:t>
                      </a:r>
                      <a:endParaRPr lang="en-US" dirty="0"/>
                    </a:p>
                  </a:txBody>
                  <a:tcPr/>
                </a:tc>
                <a:extLst>
                  <a:ext uri="{0D108BD9-81ED-4DB2-BD59-A6C34878D82A}">
                    <a16:rowId xmlns:a16="http://schemas.microsoft.com/office/drawing/2014/main" val="2197165762"/>
                  </a:ext>
                </a:extLst>
              </a:tr>
            </a:tbl>
          </a:graphicData>
        </a:graphic>
      </p:graphicFrame>
      <p:sp>
        <p:nvSpPr>
          <p:cNvPr id="3" name="عنصر نائب لرقم الشريحة 2"/>
          <p:cNvSpPr>
            <a:spLocks noGrp="1"/>
          </p:cNvSpPr>
          <p:nvPr>
            <p:ph type="sldNum" sz="quarter" idx="12"/>
          </p:nvPr>
        </p:nvSpPr>
        <p:spPr/>
        <p:txBody>
          <a:bodyPr/>
          <a:lstStyle/>
          <a:p>
            <a:fld id="{D57F1E4F-1CFF-5643-939E-02111984F565}" type="slidenum">
              <a:rPr lang="en-US" smtClean="0"/>
              <a:t>46</a:t>
            </a:fld>
            <a:endParaRPr lang="en-US" dirty="0"/>
          </a:p>
        </p:txBody>
      </p:sp>
    </p:spTree>
    <p:extLst>
      <p:ext uri="{BB962C8B-B14F-4D97-AF65-F5344CB8AC3E}">
        <p14:creationId xmlns:p14="http://schemas.microsoft.com/office/powerpoint/2010/main" val="428497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r>
              <a:rPr lang="en-US" dirty="0">
                <a:solidFill>
                  <a:srgbClr val="FF0000"/>
                </a:solidFill>
                <a:effectLst>
                  <a:outerShdw blurRad="38100" dist="38100" dir="2700000" algn="tl">
                    <a:srgbClr val="000000">
                      <a:alpha val="43137"/>
                    </a:srgbClr>
                  </a:outerShdw>
                </a:effectLst>
              </a:rPr>
              <a:t>Checks:</a:t>
            </a:r>
            <a:endParaRPr lang="en-US" dirty="0"/>
          </a:p>
        </p:txBody>
      </p:sp>
      <p:sp>
        <p:nvSpPr>
          <p:cNvPr id="5" name="عنصر نائب للمحتوى 7"/>
          <p:cNvSpPr>
            <a:spLocks noGrp="1"/>
          </p:cNvSpPr>
          <p:nvPr>
            <p:ph idx="1"/>
          </p:nvPr>
        </p:nvSpPr>
        <p:spPr/>
        <p:txBody>
          <a:bodyPr/>
          <a:lstStyle/>
          <a:p>
            <a:pPr marL="0" indent="0" algn="l" rtl="0">
              <a:buNone/>
            </a:pPr>
            <a:r>
              <a:rPr lang="en-US" dirty="0"/>
              <a:t>Seismic design - W total seismic load </a:t>
            </a:r>
          </a:p>
          <a:p>
            <a:pPr marL="0" indent="0" algn="l" rtl="0">
              <a:buNone/>
            </a:pPr>
            <a:r>
              <a:rPr lang="en-US" dirty="0"/>
              <a:t>Soil type is SB </a:t>
            </a:r>
          </a:p>
          <a:p>
            <a:pPr marL="0" indent="0" algn="l" rtl="0">
              <a:buNone/>
            </a:pPr>
            <a:r>
              <a:rPr lang="en-US" dirty="0"/>
              <a:t>Ct = 0.0731 for reinforced concrete moment resisting frames </a:t>
            </a:r>
          </a:p>
          <a:p>
            <a:pPr marL="0" indent="0" algn="l" rtl="0">
              <a:buNone/>
            </a:pPr>
            <a:r>
              <a:rPr lang="en-US" dirty="0"/>
              <a:t>Z= 0.2 , I = 1, R = 8.5 </a:t>
            </a:r>
          </a:p>
          <a:p>
            <a:pPr marL="0" indent="0" algn="l" rtl="0">
              <a:buNone/>
            </a:pPr>
            <a:r>
              <a:rPr lang="en-US" dirty="0" err="1"/>
              <a:t>Cv</a:t>
            </a:r>
            <a:r>
              <a:rPr lang="en-US" dirty="0"/>
              <a:t>= 0.2, Ca = 0.2</a:t>
            </a:r>
          </a:p>
          <a:p>
            <a:pPr marL="0" indent="0" algn="l" rtl="0">
              <a:buNone/>
            </a:pPr>
            <a:r>
              <a:rPr lang="en-US" dirty="0"/>
              <a:t>T = Ct (</a:t>
            </a:r>
            <a:r>
              <a:rPr lang="en-US" dirty="0" err="1"/>
              <a:t>hn</a:t>
            </a:r>
            <a:r>
              <a:rPr lang="en-US" dirty="0"/>
              <a:t>)^3/4 = 0.0731 x (22)^3/4 = 0.74 </a:t>
            </a:r>
          </a:p>
          <a:p>
            <a:pPr marL="0" indent="0" algn="l" rtl="0">
              <a:buNone/>
            </a:pPr>
            <a:r>
              <a:rPr lang="en-US" dirty="0"/>
              <a:t>V = </a:t>
            </a:r>
            <a:r>
              <a:rPr lang="en-US" dirty="0" err="1"/>
              <a:t>Cv</a:t>
            </a:r>
            <a:r>
              <a:rPr lang="en-US" dirty="0"/>
              <a:t> * I * W / R * T = 0.0376 W </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47</a:t>
            </a:fld>
            <a:endParaRPr lang="en-US" dirty="0"/>
          </a:p>
        </p:txBody>
      </p:sp>
    </p:spTree>
    <p:extLst>
      <p:ext uri="{BB962C8B-B14F-4D97-AF65-F5344CB8AC3E}">
        <p14:creationId xmlns:p14="http://schemas.microsoft.com/office/powerpoint/2010/main" val="19800361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a:solidFill>
                  <a:schemeClr val="accent1">
                    <a:lumMod val="75000"/>
                  </a:schemeClr>
                </a:solidFill>
                <a:effectLst>
                  <a:outerShdw blurRad="38100" dist="38100" dir="2700000" algn="tl">
                    <a:srgbClr val="000000">
                      <a:alpha val="43137"/>
                    </a:srgbClr>
                  </a:outerShdw>
                </a:effectLst>
              </a:rPr>
              <a:t>Checks for structural analysis </a:t>
            </a:r>
          </a:p>
        </p:txBody>
      </p:sp>
      <p:sp>
        <p:nvSpPr>
          <p:cNvPr id="8" name="عنصر نائب للمحتوى 7"/>
          <p:cNvSpPr>
            <a:spLocks noGrp="1"/>
          </p:cNvSpPr>
          <p:nvPr>
            <p:ph idx="1"/>
          </p:nvPr>
        </p:nvSpPr>
        <p:spPr/>
        <p:txBody>
          <a:bodyPr/>
          <a:lstStyle/>
          <a:p>
            <a:pPr marL="0" indent="0" algn="l" rtl="0">
              <a:buNone/>
            </a:pPr>
            <a:r>
              <a:rPr lang="en-US" dirty="0"/>
              <a:t>Natural period – T </a:t>
            </a:r>
          </a:p>
          <a:p>
            <a:pPr marL="0" indent="0" algn="l" rtl="0">
              <a:buNone/>
            </a:pPr>
            <a:endParaRPr lang="en-US" dirty="0"/>
          </a:p>
        </p:txBody>
      </p:sp>
      <p:graphicFrame>
        <p:nvGraphicFramePr>
          <p:cNvPr id="4" name="جدول 3"/>
          <p:cNvGraphicFramePr>
            <a:graphicFrameLocks noGrp="1"/>
          </p:cNvGraphicFramePr>
          <p:nvPr>
            <p:extLst>
              <p:ext uri="{D42A27DB-BD31-4B8C-83A1-F6EECF244321}">
                <p14:modId xmlns:p14="http://schemas.microsoft.com/office/powerpoint/2010/main" val="1386355284"/>
              </p:ext>
            </p:extLst>
          </p:nvPr>
        </p:nvGraphicFramePr>
        <p:xfrm>
          <a:off x="1699491" y="3717383"/>
          <a:ext cx="8128000" cy="1188534"/>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839221156"/>
                    </a:ext>
                  </a:extLst>
                </a:gridCol>
                <a:gridCol w="4064000">
                  <a:extLst>
                    <a:ext uri="{9D8B030D-6E8A-4147-A177-3AD203B41FA5}">
                      <a16:colId xmlns:a16="http://schemas.microsoft.com/office/drawing/2014/main" val="2035243539"/>
                    </a:ext>
                  </a:extLst>
                </a:gridCol>
              </a:tblGrid>
              <a:tr h="446854">
                <a:tc>
                  <a:txBody>
                    <a:bodyPr/>
                    <a:lstStyle/>
                    <a:p>
                      <a:endParaRPr lang="en-US" dirty="0"/>
                    </a:p>
                  </a:txBody>
                  <a:tcPr/>
                </a:tc>
                <a:tc>
                  <a:txBody>
                    <a:bodyPr/>
                    <a:lstStyle/>
                    <a:p>
                      <a:pPr algn="ctr"/>
                      <a:r>
                        <a:rPr lang="en-US" dirty="0"/>
                        <a:t>T in seconds</a:t>
                      </a:r>
                    </a:p>
                  </a:txBody>
                  <a:tcPr/>
                </a:tc>
                <a:extLst>
                  <a:ext uri="{0D108BD9-81ED-4DB2-BD59-A6C34878D82A}">
                    <a16:rowId xmlns:a16="http://schemas.microsoft.com/office/drawing/2014/main" val="1326845354"/>
                  </a:ext>
                </a:extLst>
              </a:tr>
              <a:tr h="370840">
                <a:tc>
                  <a:txBody>
                    <a:bodyPr/>
                    <a:lstStyle/>
                    <a:p>
                      <a:pPr algn="ctr"/>
                      <a:r>
                        <a:rPr lang="en-US" dirty="0"/>
                        <a:t>Manual </a:t>
                      </a:r>
                    </a:p>
                  </a:txBody>
                  <a:tcPr/>
                </a:tc>
                <a:tc>
                  <a:txBody>
                    <a:bodyPr/>
                    <a:lstStyle/>
                    <a:p>
                      <a:pPr algn="ctr"/>
                      <a:r>
                        <a:rPr lang="en-US" dirty="0"/>
                        <a:t>0.74</a:t>
                      </a:r>
                    </a:p>
                  </a:txBody>
                  <a:tcPr/>
                </a:tc>
                <a:extLst>
                  <a:ext uri="{0D108BD9-81ED-4DB2-BD59-A6C34878D82A}">
                    <a16:rowId xmlns:a16="http://schemas.microsoft.com/office/drawing/2014/main" val="3587945694"/>
                  </a:ext>
                </a:extLst>
              </a:tr>
              <a:tr h="370840">
                <a:tc>
                  <a:txBody>
                    <a:bodyPr/>
                    <a:lstStyle/>
                    <a:p>
                      <a:pPr algn="ctr"/>
                      <a:r>
                        <a:rPr lang="en-US" dirty="0"/>
                        <a:t>From ETABS </a:t>
                      </a:r>
                    </a:p>
                  </a:txBody>
                  <a:tcPr/>
                </a:tc>
                <a:tc>
                  <a:txBody>
                    <a:bodyPr/>
                    <a:lstStyle/>
                    <a:p>
                      <a:pPr algn="ctr"/>
                      <a:r>
                        <a:rPr lang="en-US" dirty="0"/>
                        <a:t>1.9</a:t>
                      </a:r>
                    </a:p>
                  </a:txBody>
                  <a:tcPr/>
                </a:tc>
                <a:extLst>
                  <a:ext uri="{0D108BD9-81ED-4DB2-BD59-A6C34878D82A}">
                    <a16:rowId xmlns:a16="http://schemas.microsoft.com/office/drawing/2014/main" val="576767058"/>
                  </a:ext>
                </a:extLst>
              </a:tr>
            </a:tbl>
          </a:graphicData>
        </a:graphic>
      </p:graphicFrame>
      <p:sp>
        <p:nvSpPr>
          <p:cNvPr id="3" name="عنصر نائب لرقم الشريحة 2"/>
          <p:cNvSpPr>
            <a:spLocks noGrp="1"/>
          </p:cNvSpPr>
          <p:nvPr>
            <p:ph type="sldNum" sz="quarter" idx="12"/>
          </p:nvPr>
        </p:nvSpPr>
        <p:spPr/>
        <p:txBody>
          <a:bodyPr/>
          <a:lstStyle/>
          <a:p>
            <a:fld id="{D57F1E4F-1CFF-5643-939E-02111984F565}" type="slidenum">
              <a:rPr lang="en-US" smtClean="0"/>
              <a:t>48</a:t>
            </a:fld>
            <a:endParaRPr lang="en-US" dirty="0"/>
          </a:p>
        </p:txBody>
      </p:sp>
    </p:spTree>
    <p:extLst>
      <p:ext uri="{BB962C8B-B14F-4D97-AF65-F5344CB8AC3E}">
        <p14:creationId xmlns:p14="http://schemas.microsoft.com/office/powerpoint/2010/main" val="16088790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a:spLocks noGrp="1"/>
          </p:cNvSpPr>
          <p:nvPr>
            <p:ph idx="1"/>
          </p:nvPr>
        </p:nvSpPr>
        <p:spPr/>
        <p:txBody>
          <a:bodyPr/>
          <a:lstStyle/>
          <a:p>
            <a:pPr algn="l" rtl="0"/>
            <a:r>
              <a:rPr lang="en-US" dirty="0">
                <a:solidFill>
                  <a:srgbClr val="C00000"/>
                </a:solidFill>
              </a:rPr>
              <a:t>Slab design </a:t>
            </a:r>
          </a:p>
          <a:p>
            <a:pPr marL="0" indent="0" algn="l" rtl="0">
              <a:buNone/>
            </a:pPr>
            <a:r>
              <a:rPr lang="en-US" dirty="0"/>
              <a:t>The slab design for the center </a:t>
            </a:r>
          </a:p>
          <a:p>
            <a:pPr marL="0" indent="0" algn="l" rtl="0">
              <a:buNone/>
            </a:pPr>
            <a:r>
              <a:rPr lang="en-US" dirty="0"/>
              <a:t>Block for the  one way ribbed</a:t>
            </a:r>
          </a:p>
          <a:p>
            <a:pPr marL="0" indent="0" algn="l" rtl="0">
              <a:buNone/>
            </a:pPr>
            <a:r>
              <a:rPr lang="en-US" dirty="0"/>
              <a:t>Slab section </a:t>
            </a:r>
          </a:p>
          <a:p>
            <a:pPr algn="l" rtl="0"/>
            <a:endParaRPr lang="en-US" dirty="0">
              <a:solidFill>
                <a:srgbClr val="C00000"/>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0078" y="2055916"/>
            <a:ext cx="4870073" cy="4511468"/>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49</a:t>
            </a:fld>
            <a:endParaRPr lang="en-US" dirty="0"/>
          </a:p>
        </p:txBody>
      </p:sp>
    </p:spTree>
    <p:extLst>
      <p:ext uri="{BB962C8B-B14F-4D97-AF65-F5344CB8AC3E}">
        <p14:creationId xmlns:p14="http://schemas.microsoft.com/office/powerpoint/2010/main" val="2247096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2836" y="2991205"/>
            <a:ext cx="4232972" cy="3866795"/>
          </a:xfrm>
        </p:spPr>
        <p:txBody>
          <a:bodyPr>
            <a:normAutofit/>
          </a:bodyPr>
          <a:lstStyle/>
          <a:p>
            <a:pPr>
              <a:buClrTx/>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About (530-540)m above sea level and 5 kilometers away from city center. </a:t>
            </a:r>
          </a:p>
          <a:p>
            <a:pP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Site has a total area of </a:t>
            </a:r>
            <a:r>
              <a:rPr lang="en-US" sz="2000" b="1" dirty="0">
                <a:solidFill>
                  <a:srgbClr val="FF0000"/>
                </a:solidFill>
                <a:latin typeface="Times New Roman" panose="02020603050405020304" pitchFamily="18" charset="0"/>
                <a:cs typeface="Times New Roman" panose="02020603050405020304" pitchFamily="18" charset="0"/>
              </a:rPr>
              <a:t>5583m</a:t>
            </a:r>
            <a:r>
              <a:rPr lang="en-US" sz="2000" b="1" baseline="30000" dirty="0">
                <a:solidFill>
                  <a:srgbClr val="FF0000"/>
                </a:solidFill>
                <a:latin typeface="Times New Roman" panose="02020603050405020304" pitchFamily="18" charset="0"/>
                <a:cs typeface="Times New Roman" panose="02020603050405020304" pitchFamily="18" charset="0"/>
              </a:rPr>
              <a:t>2</a:t>
            </a:r>
          </a:p>
          <a:p>
            <a:pP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Near Serviceable streets width equals </a:t>
            </a:r>
            <a:r>
              <a:rPr lang="en-US" sz="2000" b="1" dirty="0">
                <a:solidFill>
                  <a:srgbClr val="FF0000"/>
                </a:solidFill>
                <a:latin typeface="Times New Roman" panose="02020603050405020304" pitchFamily="18" charset="0"/>
                <a:cs typeface="Times New Roman" panose="02020603050405020304" pitchFamily="18" charset="0"/>
              </a:rPr>
              <a:t>10 m</a:t>
            </a:r>
            <a:r>
              <a:rPr lang="en-US" sz="2000" b="1" dirty="0">
                <a:latin typeface="Times New Roman" panose="02020603050405020304" pitchFamily="18" charset="0"/>
                <a:cs typeface="Times New Roman" panose="02020603050405020304" pitchFamily="18" charset="0"/>
              </a:rPr>
              <a:t>.</a:t>
            </a:r>
          </a:p>
          <a:p>
            <a:endParaRPr lang="en-US" dirty="0"/>
          </a:p>
        </p:txBody>
      </p:sp>
      <p:sp>
        <p:nvSpPr>
          <p:cNvPr id="4" name="Rectangle 3"/>
          <p:cNvSpPr/>
          <p:nvPr/>
        </p:nvSpPr>
        <p:spPr>
          <a:xfrm>
            <a:off x="568255" y="2104850"/>
            <a:ext cx="3469173" cy="461665"/>
          </a:xfrm>
          <a:prstGeom prst="rect">
            <a:avLst/>
          </a:prstGeom>
        </p:spPr>
        <p:txBody>
          <a:bodyPr wrap="square">
            <a:spAutoFit/>
          </a:bodyPr>
          <a:lstStyle/>
          <a:p>
            <a:pPr marL="342900" indent="-342900">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1.2 Site Location:</a:t>
            </a:r>
            <a:endParaRPr lang="ar-JO" sz="2400" b="1"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4392" y="2566515"/>
            <a:ext cx="5855183" cy="4008548"/>
          </a:xfrm>
          <a:prstGeom prst="rect">
            <a:avLst/>
          </a:prstGeom>
          <a:ln w="38100">
            <a:solidFill>
              <a:schemeClr val="accent1">
                <a:lumMod val="50000"/>
              </a:schemeClr>
            </a:solidFill>
          </a:ln>
        </p:spPr>
      </p:pic>
      <p:sp>
        <p:nvSpPr>
          <p:cNvPr id="8"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cs typeface="Times New Roman" panose="02020603050405020304" pitchFamily="18" charset="0"/>
              </a:rPr>
              <a:t>1. Introduction</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25824319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a:spLocks noGrp="1"/>
          </p:cNvSpPr>
          <p:nvPr>
            <p:ph idx="1"/>
          </p:nvPr>
        </p:nvSpPr>
        <p:spPr/>
        <p:txBody>
          <a:bodyPr/>
          <a:lstStyle/>
          <a:p>
            <a:pPr algn="l" rtl="0"/>
            <a:r>
              <a:rPr lang="en-US" dirty="0">
                <a:solidFill>
                  <a:srgbClr val="C00000"/>
                </a:solidFill>
              </a:rPr>
              <a:t>Slab design</a:t>
            </a:r>
          </a:p>
          <a:p>
            <a:pPr marL="0" indent="0" algn="l" rtl="0">
              <a:buNone/>
            </a:pPr>
            <a:r>
              <a:rPr lang="en-US" dirty="0"/>
              <a:t>Slab design for the center </a:t>
            </a:r>
          </a:p>
          <a:p>
            <a:pPr marL="0" indent="0" algn="l" rtl="0">
              <a:buNone/>
            </a:pPr>
            <a:r>
              <a:rPr lang="en-US" dirty="0"/>
              <a:t>Block for the two way ribbed </a:t>
            </a:r>
          </a:p>
          <a:p>
            <a:pPr marL="0" indent="0" algn="l" rtl="0">
              <a:buNone/>
            </a:pPr>
            <a:r>
              <a:rPr lang="en-US" dirty="0"/>
              <a:t>Slab section  </a:t>
            </a:r>
          </a:p>
          <a:p>
            <a:pPr algn="l" rtl="0"/>
            <a:endParaRPr lang="en-US" dirty="0">
              <a:solidFill>
                <a:srgbClr val="C00000"/>
              </a:solidFill>
            </a:endParaRPr>
          </a:p>
        </p:txBody>
      </p:sp>
      <p:pic>
        <p:nvPicPr>
          <p:cNvPr id="6"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7783" y="2127681"/>
            <a:ext cx="5675015" cy="4367938"/>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50</a:t>
            </a:fld>
            <a:endParaRPr lang="en-US" dirty="0"/>
          </a:p>
        </p:txBody>
      </p:sp>
    </p:spTree>
    <p:extLst>
      <p:ext uri="{BB962C8B-B14F-4D97-AF65-F5344CB8AC3E}">
        <p14:creationId xmlns:p14="http://schemas.microsoft.com/office/powerpoint/2010/main" val="10463514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txBox="1">
            <a:spLocks/>
          </p:cNvSpPr>
          <p:nvPr/>
        </p:nvSpPr>
        <p:spPr>
          <a:xfrm>
            <a:off x="812075" y="2339384"/>
            <a:ext cx="10515600" cy="43513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a:solidFill>
                  <a:srgbClr val="C00000"/>
                </a:solidFill>
              </a:rPr>
              <a:t>Main Beam design </a:t>
            </a:r>
          </a:p>
        </p:txBody>
      </p:sp>
      <p:pic>
        <p:nvPicPr>
          <p:cNvPr id="6"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075" y="2817893"/>
            <a:ext cx="10830059" cy="3872829"/>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51</a:t>
            </a:fld>
            <a:endParaRPr lang="en-US" dirty="0"/>
          </a:p>
        </p:txBody>
      </p:sp>
    </p:spTree>
    <p:extLst>
      <p:ext uri="{BB962C8B-B14F-4D97-AF65-F5344CB8AC3E}">
        <p14:creationId xmlns:p14="http://schemas.microsoft.com/office/powerpoint/2010/main" val="6418611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txBox="1">
            <a:spLocks/>
          </p:cNvSpPr>
          <p:nvPr/>
        </p:nvSpPr>
        <p:spPr>
          <a:xfrm>
            <a:off x="511934" y="2935968"/>
            <a:ext cx="10515600" cy="43513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a:solidFill>
                  <a:srgbClr val="C00000"/>
                </a:solidFill>
              </a:rPr>
              <a:t>Column design for internal column </a:t>
            </a:r>
          </a:p>
          <a:p>
            <a:endParaRPr lang="en-US" dirty="0">
              <a:solidFill>
                <a:srgbClr val="C00000"/>
              </a:solidFill>
            </a:endParaRPr>
          </a:p>
          <a:p>
            <a:endParaRPr lang="en-US" dirty="0">
              <a:solidFill>
                <a:srgbClr val="C00000"/>
              </a:solidFill>
            </a:endParaRPr>
          </a:p>
          <a:p>
            <a:endParaRPr lang="en-US" dirty="0">
              <a:solidFill>
                <a:srgbClr val="C00000"/>
              </a:solidFill>
            </a:endParaRPr>
          </a:p>
          <a:p>
            <a:endParaRPr lang="en-US" dirty="0">
              <a:solidFill>
                <a:srgbClr val="C00000"/>
              </a:solidFill>
            </a:endParaRPr>
          </a:p>
          <a:p>
            <a:r>
              <a:rPr lang="en-US" dirty="0">
                <a:solidFill>
                  <a:srgbClr val="C00000"/>
                </a:solidFill>
              </a:rPr>
              <a:t>Column design for edge column </a:t>
            </a:r>
          </a:p>
        </p:txBody>
      </p:sp>
      <p:pic>
        <p:nvPicPr>
          <p:cNvPr id="6"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9734" y="4292645"/>
            <a:ext cx="5930989" cy="2057400"/>
          </a:xfrm>
          <a:prstGeom prst="rect">
            <a:avLst/>
          </a:prstGeom>
        </p:spPr>
      </p:pic>
      <p:pic>
        <p:nvPicPr>
          <p:cNvPr id="7"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6273" y="2239985"/>
            <a:ext cx="5757527" cy="1879578"/>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52</a:t>
            </a:fld>
            <a:endParaRPr lang="en-US" dirty="0"/>
          </a:p>
        </p:txBody>
      </p:sp>
    </p:spTree>
    <p:extLst>
      <p:ext uri="{BB962C8B-B14F-4D97-AF65-F5344CB8AC3E}">
        <p14:creationId xmlns:p14="http://schemas.microsoft.com/office/powerpoint/2010/main" val="32862124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txBox="1">
            <a:spLocks/>
          </p:cNvSpPr>
          <p:nvPr/>
        </p:nvSpPr>
        <p:spPr>
          <a:xfrm>
            <a:off x="668382" y="2661648"/>
            <a:ext cx="10515600" cy="43513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a:solidFill>
                  <a:srgbClr val="C00000"/>
                </a:solidFill>
              </a:rPr>
              <a:t>Footings design for </a:t>
            </a:r>
          </a:p>
          <a:p>
            <a:pPr marL="0" indent="0">
              <a:buFont typeface="Wingdings 3" charset="2"/>
              <a:buNone/>
            </a:pPr>
            <a:r>
              <a:rPr lang="en-US" dirty="0">
                <a:solidFill>
                  <a:srgbClr val="C00000"/>
                </a:solidFill>
              </a:rPr>
              <a:t>center block </a:t>
            </a:r>
          </a:p>
        </p:txBody>
      </p:sp>
      <p:pic>
        <p:nvPicPr>
          <p:cNvPr id="6"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6182" y="2160951"/>
            <a:ext cx="4844708" cy="4305163"/>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53</a:t>
            </a:fld>
            <a:endParaRPr lang="en-US" dirty="0"/>
          </a:p>
        </p:txBody>
      </p:sp>
    </p:spTree>
    <p:extLst>
      <p:ext uri="{BB962C8B-B14F-4D97-AF65-F5344CB8AC3E}">
        <p14:creationId xmlns:p14="http://schemas.microsoft.com/office/powerpoint/2010/main" val="21917987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a:solidFill>
                  <a:schemeClr val="bg1"/>
                </a:solidFill>
                <a:latin typeface="Times New Roman" panose="02020603050405020304" pitchFamily="18" charset="0"/>
                <a:cs typeface="Times New Roman" panose="02020603050405020304" pitchFamily="18" charset="0"/>
              </a:rPr>
              <a:t>3.Structurtural Design</a:t>
            </a:r>
            <a:br>
              <a:rPr lang="en-US" dirty="0">
                <a:solidFill>
                  <a:srgbClr val="FF0000"/>
                </a:solidFill>
                <a:effectLst>
                  <a:outerShdw blurRad="38100" dist="38100" dir="2700000" algn="tl">
                    <a:srgbClr val="000000">
                      <a:alpha val="43137"/>
                    </a:srgbClr>
                  </a:outerShdw>
                </a:effectLst>
              </a:rPr>
            </a:br>
            <a:endParaRPr lang="en-US" dirty="0"/>
          </a:p>
        </p:txBody>
      </p:sp>
      <p:sp>
        <p:nvSpPr>
          <p:cNvPr id="5" name="عنصر نائب للمحتوى 7"/>
          <p:cNvSpPr txBox="1">
            <a:spLocks/>
          </p:cNvSpPr>
          <p:nvPr/>
        </p:nvSpPr>
        <p:spPr>
          <a:xfrm>
            <a:off x="838200" y="2807963"/>
            <a:ext cx="10515600" cy="430952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r>
              <a:rPr lang="en-US" dirty="0">
                <a:solidFill>
                  <a:srgbClr val="C00000"/>
                </a:solidFill>
              </a:rPr>
              <a:t>Footings </a:t>
            </a:r>
          </a:p>
          <a:p>
            <a:pPr marL="0" indent="0">
              <a:buFont typeface="Wingdings 3" charset="2"/>
              <a:buNone/>
            </a:pPr>
            <a:r>
              <a:rPr lang="en-US" dirty="0">
                <a:solidFill>
                  <a:srgbClr val="C00000"/>
                </a:solidFill>
              </a:rPr>
              <a:t> design </a:t>
            </a:r>
          </a:p>
          <a:p>
            <a:pPr marL="0" indent="0">
              <a:buFont typeface="Wingdings 3" charset="2"/>
              <a:buNone/>
            </a:pPr>
            <a:r>
              <a:rPr lang="en-US" dirty="0">
                <a:solidFill>
                  <a:srgbClr val="C00000"/>
                </a:solidFill>
              </a:rPr>
              <a:t>– comb1 </a:t>
            </a:r>
          </a:p>
        </p:txBody>
      </p:sp>
      <p:pic>
        <p:nvPicPr>
          <p:cNvPr id="6"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938" y="2096130"/>
            <a:ext cx="7577862" cy="4513676"/>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54</a:t>
            </a:fld>
            <a:endParaRPr lang="en-US" dirty="0"/>
          </a:p>
        </p:txBody>
      </p:sp>
    </p:spTree>
    <p:extLst>
      <p:ext uri="{BB962C8B-B14F-4D97-AF65-F5344CB8AC3E}">
        <p14:creationId xmlns:p14="http://schemas.microsoft.com/office/powerpoint/2010/main" val="27540772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ENVIROMENTAL CHAPTER</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55</a:t>
            </a:fld>
            <a:endParaRPr lang="en-US" dirty="0"/>
          </a:p>
        </p:txBody>
      </p:sp>
    </p:spTree>
    <p:extLst>
      <p:ext uri="{BB962C8B-B14F-4D97-AF65-F5344CB8AC3E}">
        <p14:creationId xmlns:p14="http://schemas.microsoft.com/office/powerpoint/2010/main" val="10954647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Lucida Handwriting" panose="03010101010101010101" pitchFamily="66" charset="0"/>
              </a:rPr>
              <a:t>4.Environmental CHAPTER</a:t>
            </a:r>
            <a:endParaRPr lang="en-US" dirty="0"/>
          </a:p>
        </p:txBody>
      </p:sp>
      <p:sp>
        <p:nvSpPr>
          <p:cNvPr id="6" name="Content Placeholder 5"/>
          <p:cNvSpPr>
            <a:spLocks noGrp="1"/>
          </p:cNvSpPr>
          <p:nvPr>
            <p:ph idx="1"/>
          </p:nvPr>
        </p:nvSpPr>
        <p:spPr/>
        <p:txBody>
          <a:bodyPr>
            <a:normAutofit lnSpcReduction="10000"/>
          </a:bodyPr>
          <a:lstStyle/>
          <a:p>
            <a:pPr>
              <a:buFont typeface="Arial" panose="020B0604020202020204" pitchFamily="34" charset="0"/>
              <a:buChar char="•"/>
            </a:pPr>
            <a:r>
              <a:rPr lang="en-US" sz="2400" b="1" dirty="0">
                <a:solidFill>
                  <a:srgbClr val="C00000"/>
                </a:solidFill>
                <a:latin typeface="Times New Roman" panose="02020603050405020304" pitchFamily="18" charset="0"/>
                <a:cs typeface="Times New Roman" panose="02020603050405020304" pitchFamily="18" charset="0"/>
              </a:rPr>
              <a:t>Orientation:</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Orientation of the building is very important for all environmental aspects of:</a:t>
            </a: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Ventilation</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Daylight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Passive heating and cooling.</a:t>
            </a:r>
          </a:p>
          <a:p>
            <a:endParaRPr lang="en-US"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56</a:t>
            </a:fld>
            <a:endParaRPr lang="en-US" dirty="0"/>
          </a:p>
        </p:txBody>
      </p:sp>
    </p:spTree>
    <p:extLst>
      <p:ext uri="{BB962C8B-B14F-4D97-AF65-F5344CB8AC3E}">
        <p14:creationId xmlns:p14="http://schemas.microsoft.com/office/powerpoint/2010/main" val="1120561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rPr>
              <a:t>4.Environmental CHAPTER</a:t>
            </a:r>
            <a:endParaRPr lang="en-US" dirty="0"/>
          </a:p>
        </p:txBody>
      </p:sp>
      <p:pic>
        <p:nvPicPr>
          <p:cNvPr id="5" name="Picture 4"/>
          <p:cNvPicPr>
            <a:picLocks noChangeAspect="1"/>
          </p:cNvPicPr>
          <p:nvPr/>
        </p:nvPicPr>
        <p:blipFill>
          <a:blip r:embed="rId2"/>
          <a:stretch>
            <a:fillRect/>
          </a:stretch>
        </p:blipFill>
        <p:spPr>
          <a:xfrm>
            <a:off x="1154954" y="2428778"/>
            <a:ext cx="7350660" cy="411056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5614" y="2428778"/>
            <a:ext cx="2938241" cy="2212749"/>
          </a:xfrm>
          <a:prstGeom prst="rect">
            <a:avLst/>
          </a:prstGeom>
        </p:spPr>
      </p:pic>
      <p:sp>
        <p:nvSpPr>
          <p:cNvPr id="2" name="عنصر نائب لرقم الشريحة 1"/>
          <p:cNvSpPr>
            <a:spLocks noGrp="1"/>
          </p:cNvSpPr>
          <p:nvPr>
            <p:ph type="sldNum" sz="quarter" idx="12"/>
          </p:nvPr>
        </p:nvSpPr>
        <p:spPr/>
        <p:txBody>
          <a:bodyPr/>
          <a:lstStyle/>
          <a:p>
            <a:fld id="{D57F1E4F-1CFF-5643-939E-02111984F565}" type="slidenum">
              <a:rPr lang="en-US" smtClean="0"/>
              <a:t>57</a:t>
            </a:fld>
            <a:endParaRPr lang="en-US" dirty="0"/>
          </a:p>
        </p:txBody>
      </p:sp>
    </p:spTree>
    <p:extLst>
      <p:ext uri="{BB962C8B-B14F-4D97-AF65-F5344CB8AC3E}">
        <p14:creationId xmlns:p14="http://schemas.microsoft.com/office/powerpoint/2010/main" val="20489341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Lucida Handwriting" panose="03010101010101010101" pitchFamily="66" charset="0"/>
              </a:rPr>
              <a:t>4.Environmental CHAPTER</a:t>
            </a:r>
            <a:endParaRPr lang="en-US" dirty="0"/>
          </a:p>
        </p:txBody>
      </p:sp>
      <p:sp>
        <p:nvSpPr>
          <p:cNvPr id="6" name="Content Placeholder 5"/>
          <p:cNvSpPr>
            <a:spLocks noGrp="1"/>
          </p:cNvSpPr>
          <p:nvPr>
            <p:ph idx="1"/>
          </p:nvPr>
        </p:nvSpPr>
        <p:spPr/>
        <p:txBody>
          <a:bodyPr>
            <a:normAutofit fontScale="92500" lnSpcReduction="10000"/>
          </a:bodyPr>
          <a:lstStyle/>
          <a:p>
            <a:pPr>
              <a:buFont typeface="Arial" panose="020B0604020202020204" pitchFamily="34" charset="0"/>
              <a:buChar char="•"/>
            </a:pPr>
            <a:r>
              <a:rPr lang="en-US" sz="2400" b="1" dirty="0">
                <a:solidFill>
                  <a:srgbClr val="C00000"/>
                </a:solidFill>
                <a:latin typeface="Times New Roman" panose="02020603050405020304" pitchFamily="18" charset="0"/>
                <a:cs typeface="Times New Roman" panose="02020603050405020304" pitchFamily="18" charset="0"/>
              </a:rPr>
              <a:t>Sun Path</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Sun Path is very important factor affects on all environmental aspects:</a:t>
            </a:r>
          </a:p>
          <a:p>
            <a:pPr marL="0" indent="0">
              <a:buNone/>
            </a:pPr>
            <a:endParaRPr lang="en-US" sz="24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Daylight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Passive Heating and Cooling</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And affects on PV system that will be illustrated on next slides.</a:t>
            </a:r>
          </a:p>
          <a:p>
            <a:endParaRPr lang="en-US"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58</a:t>
            </a:fld>
            <a:endParaRPr lang="en-US" dirty="0"/>
          </a:p>
        </p:txBody>
      </p:sp>
    </p:spTree>
    <p:extLst>
      <p:ext uri="{BB962C8B-B14F-4D97-AF65-F5344CB8AC3E}">
        <p14:creationId xmlns:p14="http://schemas.microsoft.com/office/powerpoint/2010/main" val="38829671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Lucida Handwriting" panose="03010101010101010101" pitchFamily="66" charset="0"/>
              </a:rPr>
              <a:t>4.Environmental CHAPTER</a:t>
            </a:r>
            <a:endParaRPr lang="en-US" dirty="0"/>
          </a:p>
        </p:txBody>
      </p:sp>
      <p:sp>
        <p:nvSpPr>
          <p:cNvPr id="4" name="Title 1"/>
          <p:cNvSpPr>
            <a:spLocks noGrp="1"/>
          </p:cNvSpPr>
          <p:nvPr>
            <p:ph idx="1"/>
          </p:nvPr>
        </p:nvSpPr>
        <p:spPr>
          <a:xfrm>
            <a:off x="959011" y="2211615"/>
            <a:ext cx="8825659" cy="3416300"/>
          </a:xfrm>
        </p:spPr>
        <p:txBody>
          <a:bodyPr>
            <a:normAutofit/>
          </a:bodyPr>
          <a:lstStyle/>
          <a:p>
            <a:pPr>
              <a:lnSpc>
                <a:spcPct val="90000"/>
              </a:lnSpc>
              <a:buFont typeface="Arial" panose="020B0604020202020204" pitchFamily="34" charset="0"/>
              <a:buChar char="•"/>
            </a:pPr>
            <a:r>
              <a:rPr lang="en-US" sz="2200" b="1" dirty="0">
                <a:solidFill>
                  <a:srgbClr val="C00000"/>
                </a:solidFill>
                <a:latin typeface="Times New Roman" panose="02020603050405020304" pitchFamily="18" charset="0"/>
                <a:cs typeface="Times New Roman" panose="02020603050405020304" pitchFamily="18" charset="0"/>
              </a:rPr>
              <a:t>Sun Path Diagram at Nablus(Lat.32.22N,Long.35.25E,Alt.552m)</a:t>
            </a:r>
          </a:p>
          <a:p>
            <a:pPr>
              <a:lnSpc>
                <a:spcPct val="90000"/>
              </a:lnSpc>
              <a:buFont typeface="Arial" panose="020B0604020202020204" pitchFamily="34" charset="0"/>
              <a:buChar char="•"/>
            </a:pPr>
            <a:endParaRPr lang="en-US" sz="2200" b="1" dirty="0">
              <a:solidFill>
                <a:srgbClr val="C00000"/>
              </a:solidFill>
              <a:latin typeface="Times New Roman" panose="02020603050405020304" pitchFamily="18" charset="0"/>
              <a:cs typeface="Times New Roman" panose="02020603050405020304" pitchFamily="18" charset="0"/>
            </a:endParaRPr>
          </a:p>
        </p:txBody>
      </p:sp>
      <p:pic>
        <p:nvPicPr>
          <p:cNvPr id="5"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a:xfrm>
            <a:off x="2491480" y="2646575"/>
            <a:ext cx="5760720" cy="4008709"/>
          </a:xfrm>
          <a:prstGeom prst="rect">
            <a:avLst/>
          </a:prstGeom>
        </p:spPr>
      </p:pic>
      <p:sp>
        <p:nvSpPr>
          <p:cNvPr id="3" name="عنصر نائب لرقم الشريحة 2"/>
          <p:cNvSpPr>
            <a:spLocks noGrp="1"/>
          </p:cNvSpPr>
          <p:nvPr>
            <p:ph type="sldNum" sz="quarter" idx="12"/>
          </p:nvPr>
        </p:nvSpPr>
        <p:spPr/>
        <p:txBody>
          <a:bodyPr/>
          <a:lstStyle/>
          <a:p>
            <a:fld id="{D57F1E4F-1CFF-5643-939E-02111984F565}" type="slidenum">
              <a:rPr lang="en-US" smtClean="0"/>
              <a:t>59</a:t>
            </a:fld>
            <a:endParaRPr lang="en-US" dirty="0"/>
          </a:p>
        </p:txBody>
      </p:sp>
    </p:spTree>
    <p:extLst>
      <p:ext uri="{BB962C8B-B14F-4D97-AF65-F5344CB8AC3E}">
        <p14:creationId xmlns:p14="http://schemas.microsoft.com/office/powerpoint/2010/main" val="3107866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7187" y="2791297"/>
            <a:ext cx="4570596" cy="4030695"/>
          </a:xfrm>
        </p:spPr>
        <p:txBody>
          <a:bodyPr>
            <a:normAutofit/>
          </a:bodyPr>
          <a:lstStyle/>
          <a:p>
            <a:r>
              <a:rPr lang="en-US" sz="2000" b="1" dirty="0">
                <a:latin typeface="Times New Roman" panose="02020603050405020304" pitchFamily="18" charset="0"/>
                <a:cs typeface="Times New Roman" panose="02020603050405020304" pitchFamily="18" charset="0"/>
              </a:rPr>
              <a:t>Environmental Site Analysis depends on many variables:</a:t>
            </a:r>
          </a:p>
          <a:p>
            <a:endParaRPr lang="en-US"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Solar analysis.</a:t>
            </a:r>
          </a:p>
          <a:p>
            <a:pPr>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 Noise analysis.</a:t>
            </a:r>
          </a:p>
          <a:p>
            <a:pPr lvl="0">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 Wind analysis.</a:t>
            </a:r>
          </a:p>
          <a:p>
            <a:pPr>
              <a:buFont typeface="Wingdings" panose="05000000000000000000" pitchFamily="2" charset="2"/>
              <a:buChar char="q"/>
            </a:pPr>
            <a:r>
              <a:rPr lang="en-US" sz="2000" b="1" dirty="0">
                <a:latin typeface="Times New Roman" panose="02020603050405020304" pitchFamily="18" charset="0"/>
                <a:cs typeface="Times New Roman" panose="02020603050405020304" pitchFamily="18" charset="0"/>
              </a:rPr>
              <a:t>Climate analysis</a:t>
            </a:r>
          </a:p>
          <a:p>
            <a:endParaRPr lang="en-US" sz="2000" dirty="0">
              <a:latin typeface="Times New Roman" panose="02020603050405020304" pitchFamily="18" charset="0"/>
              <a:cs typeface="Times New Roman" panose="02020603050405020304" pitchFamily="18" charset="0"/>
            </a:endParaRPr>
          </a:p>
        </p:txBody>
      </p:sp>
      <p:sp>
        <p:nvSpPr>
          <p:cNvPr id="4" name="Rectangle 3"/>
          <p:cNvSpPr/>
          <p:nvPr/>
        </p:nvSpPr>
        <p:spPr>
          <a:xfrm>
            <a:off x="568255" y="2104850"/>
            <a:ext cx="3469173" cy="461665"/>
          </a:xfrm>
          <a:prstGeom prst="rect">
            <a:avLst/>
          </a:prstGeom>
        </p:spPr>
        <p:txBody>
          <a:bodyPr wrap="square">
            <a:spAutoFit/>
          </a:bodyPr>
          <a:lstStyle/>
          <a:p>
            <a:pPr marL="342900" indent="-342900">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1.2 Site Location:</a:t>
            </a:r>
            <a:endParaRPr lang="ar-JO" sz="2400" b="1" dirty="0">
              <a:latin typeface="Times New Roman" panose="02020603050405020304" pitchFamily="18" charset="0"/>
              <a:cs typeface="Times New Roman" panose="02020603050405020304" pitchFamily="18" charset="0"/>
            </a:endParaRPr>
          </a:p>
        </p:txBody>
      </p:sp>
      <p:sp>
        <p:nvSpPr>
          <p:cNvPr id="6"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cs typeface="Times New Roman" panose="02020603050405020304" pitchFamily="18" charset="0"/>
              </a:rPr>
              <a:t>1. Introduction</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11414212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Lucida Handwriting" panose="03010101010101010101" pitchFamily="66" charset="0"/>
              </a:rPr>
              <a:t>4.Environmental CHAPTER</a:t>
            </a:r>
            <a:endParaRPr lang="en-US" dirty="0"/>
          </a:p>
        </p:txBody>
      </p:sp>
      <p:sp>
        <p:nvSpPr>
          <p:cNvPr id="6" name="Content Placeholder 5"/>
          <p:cNvSpPr>
            <a:spLocks noGrp="1"/>
          </p:cNvSpPr>
          <p:nvPr>
            <p:ph idx="1"/>
          </p:nvPr>
        </p:nvSpPr>
        <p:spPr/>
        <p:txBody>
          <a:bodyPr/>
          <a:lstStyle/>
          <a:p>
            <a:pPr>
              <a:lnSpc>
                <a:spcPct val="90000"/>
              </a:lnSpc>
              <a:buFont typeface="Arial" panose="020B0604020202020204" pitchFamily="34" charset="0"/>
              <a:buChar char="•"/>
            </a:pPr>
            <a:r>
              <a:rPr lang="en-US" sz="2200" b="1" dirty="0">
                <a:solidFill>
                  <a:srgbClr val="C00000"/>
                </a:solidFill>
                <a:latin typeface="Times New Roman" panose="02020603050405020304" pitchFamily="18" charset="0"/>
                <a:cs typeface="Times New Roman" panose="02020603050405020304" pitchFamily="18" charset="0"/>
              </a:rPr>
              <a:t>Shading</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Design Builder SOFTWARE was used to view sun path and its effect on the hostel.</a:t>
            </a:r>
          </a:p>
          <a:p>
            <a:pPr>
              <a:buFont typeface="Arial" panose="020B0604020202020204" pitchFamily="34" charset="0"/>
              <a:buChar char="Ø"/>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two design days of year was taken (21/January and 21/June), with three different times during the day (8:00 am,12:00 pm and 4:00 pm)</a:t>
            </a:r>
          </a:p>
          <a:p>
            <a:endParaRPr lang="en-US" dirty="0"/>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60</a:t>
            </a:fld>
            <a:endParaRPr lang="en-US" dirty="0"/>
          </a:p>
        </p:txBody>
      </p:sp>
    </p:spTree>
    <p:extLst>
      <p:ext uri="{BB962C8B-B14F-4D97-AF65-F5344CB8AC3E}">
        <p14:creationId xmlns:p14="http://schemas.microsoft.com/office/powerpoint/2010/main" val="30975564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3000" dirty="0">
                <a:solidFill>
                  <a:srgbClr val="CC0000"/>
                </a:solidFill>
                <a:latin typeface="Times New Roman" panose="02020603050405020304" pitchFamily="18" charset="0"/>
                <a:cs typeface="Times New Roman" panose="02020603050405020304" pitchFamily="18" charset="0"/>
              </a:rPr>
              <a:t>Summer (21/June)</a:t>
            </a:r>
          </a:p>
          <a:p>
            <a:r>
              <a:rPr lang="en-US" sz="3000" dirty="0">
                <a:latin typeface="Times New Roman" panose="02020603050405020304" pitchFamily="18" charset="0"/>
                <a:cs typeface="Times New Roman" panose="02020603050405020304" pitchFamily="18" charset="0"/>
              </a:rPr>
              <a:t>At 8:00 am:</a:t>
            </a:r>
          </a:p>
          <a:p>
            <a:pPr marL="0" indent="0">
              <a:buNone/>
            </a:pP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7" r="-17"/>
          <a:stretch/>
        </p:blipFill>
        <p:spPr>
          <a:xfrm>
            <a:off x="4846320" y="2377440"/>
            <a:ext cx="6847114" cy="4348163"/>
          </a:xfrm>
          <a:prstGeom prst="rect">
            <a:avLst/>
          </a:prstGeom>
        </p:spPr>
      </p:pic>
      <p:sp>
        <p:nvSpPr>
          <p:cNvPr id="5" name="عنصر نائب لرقم الشريحة 4"/>
          <p:cNvSpPr>
            <a:spLocks noGrp="1"/>
          </p:cNvSpPr>
          <p:nvPr>
            <p:ph type="sldNum" sz="quarter" idx="12"/>
          </p:nvPr>
        </p:nvSpPr>
        <p:spPr/>
        <p:txBody>
          <a:bodyPr/>
          <a:lstStyle/>
          <a:p>
            <a:fld id="{D57F1E4F-1CFF-5643-939E-02111984F565}" type="slidenum">
              <a:rPr lang="en-US" smtClean="0"/>
              <a:t>61</a:t>
            </a:fld>
            <a:endParaRPr lang="en-US" dirty="0"/>
          </a:p>
        </p:txBody>
      </p:sp>
    </p:spTree>
    <p:extLst>
      <p:ext uri="{BB962C8B-B14F-4D97-AF65-F5344CB8AC3E}">
        <p14:creationId xmlns:p14="http://schemas.microsoft.com/office/powerpoint/2010/main" val="7858209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4692" y="2506662"/>
            <a:ext cx="10515600" cy="4351338"/>
          </a:xfrm>
        </p:spPr>
        <p:txBody>
          <a:bodyPr/>
          <a:lstStyle/>
          <a:p>
            <a:r>
              <a:rPr lang="en-US" sz="3000" dirty="0">
                <a:latin typeface="Times New Roman" panose="02020603050405020304" pitchFamily="18" charset="0"/>
                <a:cs typeface="Times New Roman" panose="02020603050405020304" pitchFamily="18" charset="0"/>
              </a:rPr>
              <a:t>At 12:00 pm:</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898571" y="2506662"/>
            <a:ext cx="6638110" cy="4267495"/>
          </a:xfrm>
          <a:prstGeom prst="rect">
            <a:avLst/>
          </a:prstGeom>
        </p:spPr>
      </p:pic>
      <p:sp>
        <p:nvSpPr>
          <p:cNvPr id="5"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62</a:t>
            </a:fld>
            <a:endParaRPr lang="en-US" dirty="0"/>
          </a:p>
        </p:txBody>
      </p:sp>
    </p:spTree>
    <p:extLst>
      <p:ext uri="{BB962C8B-B14F-4D97-AF65-F5344CB8AC3E}">
        <p14:creationId xmlns:p14="http://schemas.microsoft.com/office/powerpoint/2010/main" val="4620118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06" y="2442755"/>
            <a:ext cx="10515600" cy="4940936"/>
          </a:xfrm>
        </p:spPr>
        <p:txBody>
          <a:bodyPr/>
          <a:lstStyle/>
          <a:p>
            <a:r>
              <a:rPr lang="en-US" sz="3000" dirty="0">
                <a:latin typeface="Times New Roman" panose="02020603050405020304" pitchFamily="18" charset="0"/>
                <a:cs typeface="Times New Roman" panose="02020603050405020304" pitchFamily="18" charset="0"/>
              </a:rPr>
              <a:t>At 4:00 pm:</a:t>
            </a:r>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872445" y="2442755"/>
            <a:ext cx="6611983" cy="4127861"/>
          </a:xfrm>
          <a:prstGeom prst="rect">
            <a:avLst/>
          </a:prstGeom>
        </p:spPr>
      </p:pic>
      <p:sp>
        <p:nvSpPr>
          <p:cNvPr id="4"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63</a:t>
            </a:fld>
            <a:endParaRPr lang="en-US" dirty="0"/>
          </a:p>
        </p:txBody>
      </p:sp>
    </p:spTree>
    <p:extLst>
      <p:ext uri="{BB962C8B-B14F-4D97-AF65-F5344CB8AC3E}">
        <p14:creationId xmlns:p14="http://schemas.microsoft.com/office/powerpoint/2010/main" val="9832081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434" y="2026312"/>
            <a:ext cx="8825659" cy="706964"/>
          </a:xfrm>
        </p:spPr>
        <p:txBody>
          <a:bodyPr>
            <a:normAutofit/>
          </a:bodyPr>
          <a:lstStyle/>
          <a:p>
            <a:pPr marL="514350" indent="-514350">
              <a:buFont typeface="Wingdings" panose="05000000000000000000" pitchFamily="2" charset="2"/>
              <a:buChar char="Ø"/>
            </a:pPr>
            <a:r>
              <a:rPr lang="en-US" sz="3000" dirty="0">
                <a:solidFill>
                  <a:srgbClr val="CC0000"/>
                </a:solidFill>
                <a:latin typeface="Times New Roman" panose="02020603050405020304" pitchFamily="18" charset="0"/>
                <a:cs typeface="Times New Roman" panose="02020603050405020304" pitchFamily="18" charset="0"/>
              </a:rPr>
              <a:t>Winter (21/January)</a:t>
            </a:r>
          </a:p>
        </p:txBody>
      </p:sp>
      <p:sp>
        <p:nvSpPr>
          <p:cNvPr id="3" name="Content Placeholder 2"/>
          <p:cNvSpPr>
            <a:spLocks noGrp="1"/>
          </p:cNvSpPr>
          <p:nvPr>
            <p:ph idx="1"/>
          </p:nvPr>
        </p:nvSpPr>
        <p:spPr/>
        <p:txBody>
          <a:bodyPr/>
          <a:lstStyle/>
          <a:p>
            <a:r>
              <a:rPr lang="en-US" sz="3000" dirty="0">
                <a:latin typeface="Times New Roman" panose="02020603050405020304" pitchFamily="18" charset="0"/>
                <a:cs typeface="Times New Roman" panose="02020603050405020304" pitchFamily="18" charset="0"/>
              </a:rPr>
              <a:t>At 8:00 am:</a:t>
            </a:r>
          </a:p>
          <a:p>
            <a:pPr marL="0" indent="0">
              <a:buNone/>
            </a:pPr>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5146765" y="2384878"/>
            <a:ext cx="6376851" cy="3853543"/>
          </a:xfrm>
          <a:prstGeom prst="rect">
            <a:avLst/>
          </a:prstGeom>
        </p:spPr>
      </p:pic>
      <p:sp>
        <p:nvSpPr>
          <p:cNvPr id="6" name="Title 1"/>
          <p:cNvSpPr txBox="1">
            <a:spLocks/>
          </p:cNvSpPr>
          <p:nvPr/>
        </p:nvSpPr>
        <p:spPr bwMode="gray">
          <a:xfrm>
            <a:off x="1307354" y="11260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4" name="عنصر نائب لرقم الشريحة 3"/>
          <p:cNvSpPr>
            <a:spLocks noGrp="1"/>
          </p:cNvSpPr>
          <p:nvPr>
            <p:ph type="sldNum" sz="quarter" idx="12"/>
          </p:nvPr>
        </p:nvSpPr>
        <p:spPr/>
        <p:txBody>
          <a:bodyPr/>
          <a:lstStyle/>
          <a:p>
            <a:fld id="{D57F1E4F-1CFF-5643-939E-02111984F565}" type="slidenum">
              <a:rPr lang="en-US" smtClean="0"/>
              <a:t>64</a:t>
            </a:fld>
            <a:endParaRPr lang="en-US" dirty="0"/>
          </a:p>
        </p:txBody>
      </p:sp>
    </p:spTree>
    <p:extLst>
      <p:ext uri="{BB962C8B-B14F-4D97-AF65-F5344CB8AC3E}">
        <p14:creationId xmlns:p14="http://schemas.microsoft.com/office/powerpoint/2010/main" val="31988855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4692" y="2094765"/>
            <a:ext cx="10515600" cy="4351338"/>
          </a:xfrm>
        </p:spPr>
        <p:txBody>
          <a:bodyPr/>
          <a:lstStyle/>
          <a:p>
            <a:r>
              <a:rPr lang="en-US" sz="3000" dirty="0">
                <a:latin typeface="Times New Roman" panose="02020603050405020304" pitchFamily="18" charset="0"/>
                <a:cs typeface="Times New Roman" panose="02020603050405020304" pitchFamily="18" charset="0"/>
              </a:rPr>
              <a:t>At 12:00 pm:</a:t>
            </a:r>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349932" y="2412153"/>
            <a:ext cx="6899366" cy="4033950"/>
          </a:xfrm>
          <a:prstGeom prst="rect">
            <a:avLst/>
          </a:prstGeom>
        </p:spPr>
      </p:pic>
      <p:sp>
        <p:nvSpPr>
          <p:cNvPr id="4"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65</a:t>
            </a:fld>
            <a:endParaRPr lang="en-US" dirty="0"/>
          </a:p>
        </p:txBody>
      </p:sp>
    </p:spTree>
    <p:extLst>
      <p:ext uri="{BB962C8B-B14F-4D97-AF65-F5344CB8AC3E}">
        <p14:creationId xmlns:p14="http://schemas.microsoft.com/office/powerpoint/2010/main" val="27319636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132" y="2426516"/>
            <a:ext cx="10515600" cy="4940936"/>
          </a:xfrm>
        </p:spPr>
        <p:txBody>
          <a:bodyPr/>
          <a:lstStyle/>
          <a:p>
            <a:r>
              <a:rPr lang="en-US" sz="3000" dirty="0">
                <a:latin typeface="Times New Roman" panose="02020603050405020304" pitchFamily="18" charset="0"/>
                <a:cs typeface="Times New Roman" panose="02020603050405020304" pitchFamily="18" charset="0"/>
              </a:rPr>
              <a:t>At 4:00 pm:</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820194" y="2743199"/>
            <a:ext cx="6311538" cy="3762103"/>
          </a:xfrm>
          <a:prstGeom prst="rect">
            <a:avLst/>
          </a:prstGeom>
        </p:spPr>
      </p:pic>
      <p:sp>
        <p:nvSpPr>
          <p:cNvPr id="5"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66</a:t>
            </a:fld>
            <a:endParaRPr lang="en-US" dirty="0"/>
          </a:p>
        </p:txBody>
      </p:sp>
    </p:spTree>
    <p:extLst>
      <p:ext uri="{BB962C8B-B14F-4D97-AF65-F5344CB8AC3E}">
        <p14:creationId xmlns:p14="http://schemas.microsoft.com/office/powerpoint/2010/main" val="33653265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31" y="2250018"/>
            <a:ext cx="8825659" cy="706964"/>
          </a:xfrm>
        </p:spPr>
        <p:txBody>
          <a:bodyPr>
            <a:normAutofit/>
          </a:bodyPr>
          <a:lstStyle/>
          <a:p>
            <a:pPr marL="342900" indent="-342900">
              <a:lnSpc>
                <a:spcPct val="90000"/>
              </a:lnSpc>
              <a:spcBef>
                <a:spcPts val="1000"/>
              </a:spcBef>
              <a:buClr>
                <a:schemeClr val="accent1"/>
              </a:buClr>
              <a:buSzPct val="80000"/>
              <a:buFont typeface="Arial" panose="020B0604020202020204" pitchFamily="34" charset="0"/>
              <a:buChar char="•"/>
            </a:pPr>
            <a:r>
              <a:rPr lang="en-US" sz="2200" b="1" dirty="0">
                <a:solidFill>
                  <a:srgbClr val="C00000"/>
                </a:solidFill>
                <a:latin typeface="Times New Roman" panose="02020603050405020304" pitchFamily="18" charset="0"/>
                <a:ea typeface="+mn-ea"/>
                <a:cs typeface="Times New Roman" panose="02020603050405020304" pitchFamily="18" charset="0"/>
              </a:rPr>
              <a:t>Acoustics</a:t>
            </a:r>
          </a:p>
        </p:txBody>
      </p:sp>
      <p:sp>
        <p:nvSpPr>
          <p:cNvPr id="3" name="Content Placeholder 2"/>
          <p:cNvSpPr>
            <a:spLocks noGrp="1"/>
          </p:cNvSpPr>
          <p:nvPr>
            <p:ph idx="1"/>
          </p:nvPr>
        </p:nvSpPr>
        <p:spPr/>
        <p:txBody>
          <a:bodyPr>
            <a:normAutofit/>
          </a:bodyPr>
          <a:lstStyle/>
          <a:p>
            <a:pPr marL="0" indent="0">
              <a:buNone/>
            </a:pPr>
            <a:endParaRPr lang="en-US" dirty="0">
              <a:latin typeface="Times New Roman" panose="02020603050405020304" pitchFamily="18" charset="0"/>
              <a:cs typeface="Times New Roman" panose="02020603050405020304" pitchFamily="18" charset="0"/>
            </a:endParaRPr>
          </a:p>
          <a:p>
            <a:r>
              <a:rPr lang="en-US" sz="3000" dirty="0">
                <a:latin typeface="Times New Roman" panose="02020603050405020304" pitchFamily="18" charset="0"/>
                <a:cs typeface="Times New Roman" panose="02020603050405020304" pitchFamily="18" charset="0"/>
              </a:rPr>
              <a:t>Reverberation Time </a:t>
            </a:r>
            <a:r>
              <a:rPr lang="en-US" sz="3000" b="1" dirty="0">
                <a:latin typeface="Times New Roman" panose="02020603050405020304" pitchFamily="18" charset="0"/>
                <a:cs typeface="Times New Roman" panose="02020603050405020304" pitchFamily="18" charset="0"/>
              </a:rPr>
              <a:t>(RT</a:t>
            </a:r>
            <a:r>
              <a:rPr lang="en-US" sz="3000" b="1" baseline="-25000" dirty="0">
                <a:latin typeface="Times New Roman" panose="02020603050405020304" pitchFamily="18" charset="0"/>
                <a:cs typeface="Times New Roman" panose="02020603050405020304" pitchFamily="18" charset="0"/>
              </a:rPr>
              <a:t>60</a:t>
            </a:r>
            <a:r>
              <a:rPr lang="en-US" sz="3000" b="1" dirty="0">
                <a:latin typeface="Times New Roman" panose="02020603050405020304" pitchFamily="18" charset="0"/>
                <a:cs typeface="Times New Roman" panose="02020603050405020304" pitchFamily="18" charset="0"/>
              </a:rPr>
              <a:t>)</a:t>
            </a:r>
          </a:p>
          <a:p>
            <a:pPr marL="0" indent="0">
              <a:buNone/>
            </a:pPr>
            <a:endParaRPr lang="en-US" sz="3000" dirty="0">
              <a:latin typeface="Times New Roman" panose="02020603050405020304" pitchFamily="18" charset="0"/>
              <a:cs typeface="Times New Roman" panose="02020603050405020304" pitchFamily="18" charset="0"/>
            </a:endParaRPr>
          </a:p>
          <a:p>
            <a:r>
              <a:rPr lang="en-US" sz="3000" dirty="0">
                <a:latin typeface="Times New Roman" panose="02020603050405020304" pitchFamily="18" charset="0"/>
                <a:cs typeface="Times New Roman" panose="02020603050405020304" pitchFamily="18" charset="0"/>
              </a:rPr>
              <a:t>Sound Transmission Class </a:t>
            </a:r>
            <a:r>
              <a:rPr lang="en-US" sz="3000" b="1" dirty="0">
                <a:latin typeface="Times New Roman" panose="02020603050405020304" pitchFamily="18" charset="0"/>
                <a:cs typeface="Times New Roman" panose="02020603050405020304" pitchFamily="18" charset="0"/>
              </a:rPr>
              <a:t>(STC)</a:t>
            </a:r>
          </a:p>
          <a:p>
            <a:endParaRPr lang="en-US" sz="3000" b="1" dirty="0">
              <a:latin typeface="Times New Roman" panose="02020603050405020304" pitchFamily="18" charset="0"/>
              <a:cs typeface="Times New Roman" panose="02020603050405020304" pitchFamily="18" charset="0"/>
            </a:endParaRPr>
          </a:p>
          <a:p>
            <a:r>
              <a:rPr lang="en-US" sz="3000" dirty="0">
                <a:latin typeface="Times New Roman" panose="02020603050405020304" pitchFamily="18" charset="0"/>
                <a:cs typeface="Times New Roman" panose="02020603050405020304" pitchFamily="18" charset="0"/>
              </a:rPr>
              <a:t>Loudspeaker System.</a:t>
            </a:r>
          </a:p>
        </p:txBody>
      </p:sp>
      <p:sp>
        <p:nvSpPr>
          <p:cNvPr id="4"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5" name="عنصر نائب لرقم الشريحة 4"/>
          <p:cNvSpPr>
            <a:spLocks noGrp="1"/>
          </p:cNvSpPr>
          <p:nvPr>
            <p:ph type="sldNum" sz="quarter" idx="12"/>
          </p:nvPr>
        </p:nvSpPr>
        <p:spPr/>
        <p:txBody>
          <a:bodyPr/>
          <a:lstStyle/>
          <a:p>
            <a:fld id="{D57F1E4F-1CFF-5643-939E-02111984F565}" type="slidenum">
              <a:rPr lang="en-US" smtClean="0"/>
              <a:t>67</a:t>
            </a:fld>
            <a:endParaRPr lang="en-US" dirty="0"/>
          </a:p>
        </p:txBody>
      </p:sp>
    </p:spTree>
    <p:extLst>
      <p:ext uri="{BB962C8B-B14F-4D97-AF65-F5344CB8AC3E}">
        <p14:creationId xmlns:p14="http://schemas.microsoft.com/office/powerpoint/2010/main" val="23538530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565" y="2250018"/>
            <a:ext cx="8825659" cy="706964"/>
          </a:xfrm>
        </p:spPr>
        <p:txBody>
          <a:bodyPr>
            <a:normAutofit fontScale="90000"/>
          </a:bodyPr>
          <a:lstStyle/>
          <a:p>
            <a:pPr marL="457200" indent="-457200">
              <a:buFont typeface="Wingdings" panose="05000000000000000000" pitchFamily="2" charset="2"/>
              <a:buChar char="Ø"/>
            </a:pPr>
            <a:r>
              <a:rPr lang="en-US" sz="3000" dirty="0">
                <a:solidFill>
                  <a:srgbClr val="CC0000"/>
                </a:solidFill>
                <a:latin typeface="Times New Roman" panose="02020603050405020304" pitchFamily="18" charset="0"/>
                <a:cs typeface="Times New Roman" panose="02020603050405020304" pitchFamily="18" charset="0"/>
              </a:rPr>
              <a:t>Reverberation Time (RT</a:t>
            </a:r>
            <a:r>
              <a:rPr lang="en-US" sz="3000" baseline="-25000" dirty="0">
                <a:solidFill>
                  <a:srgbClr val="CC0000"/>
                </a:solidFill>
                <a:latin typeface="Times New Roman" panose="02020603050405020304" pitchFamily="18" charset="0"/>
                <a:cs typeface="Times New Roman" panose="02020603050405020304" pitchFamily="18" charset="0"/>
              </a:rPr>
              <a:t>60</a:t>
            </a:r>
            <a:r>
              <a:rPr lang="en-US" sz="3000" dirty="0">
                <a:solidFill>
                  <a:srgbClr val="CC0000"/>
                </a:solidFill>
                <a:latin typeface="Times New Roman" panose="02020603050405020304" pitchFamily="18" charset="0"/>
                <a:cs typeface="Times New Roman" panose="02020603050405020304" pitchFamily="18" charset="0"/>
              </a:rPr>
              <a:t>)</a:t>
            </a:r>
            <a:br>
              <a:rPr lang="en-US" sz="3000" b="1" dirty="0">
                <a:latin typeface="Times New Roman" panose="02020603050405020304" pitchFamily="18" charset="0"/>
                <a:cs typeface="Times New Roman" panose="02020603050405020304" pitchFamily="18" charset="0"/>
              </a:rPr>
            </a:br>
            <a:endParaRPr lang="en-US" sz="3000" dirty="0"/>
          </a:p>
        </p:txBody>
      </p:sp>
      <p:sp>
        <p:nvSpPr>
          <p:cNvPr id="3" name="Content Placeholder 2"/>
          <p:cNvSpPr>
            <a:spLocks noGrp="1"/>
          </p:cNvSpPr>
          <p:nvPr>
            <p:ph idx="1"/>
          </p:nvPr>
        </p:nvSpPr>
        <p:spPr/>
        <p:txBody>
          <a:bodyPr>
            <a:normAutofit fontScale="92500" lnSpcReduction="20000"/>
          </a:bodyPr>
          <a:lstStyle/>
          <a:p>
            <a:pPr lvl="0"/>
            <a:endParaRPr lang="en-US" sz="3000" dirty="0">
              <a:latin typeface="Times New Roman" panose="02020603050405020304" pitchFamily="18" charset="0"/>
              <a:cs typeface="Times New Roman" panose="02020603050405020304" pitchFamily="18" charset="0"/>
            </a:endParaRPr>
          </a:p>
          <a:p>
            <a:pPr lvl="0"/>
            <a:r>
              <a:rPr lang="en-US" sz="2400" dirty="0">
                <a:latin typeface="Times New Roman" panose="02020603050405020304" pitchFamily="18" charset="0"/>
                <a:cs typeface="Times New Roman" panose="02020603050405020304" pitchFamily="18" charset="0"/>
              </a:rPr>
              <a:t>Students’ Bedrooms: Recommended RT</a:t>
            </a:r>
            <a:r>
              <a:rPr lang="en-US" sz="2400" baseline="-25000" dirty="0">
                <a:latin typeface="Times New Roman" panose="02020603050405020304" pitchFamily="18" charset="0"/>
                <a:cs typeface="Times New Roman" panose="02020603050405020304" pitchFamily="18" charset="0"/>
              </a:rPr>
              <a:t>60</a:t>
            </a:r>
            <a:r>
              <a:rPr lang="en-US" sz="2400" dirty="0">
                <a:latin typeface="Times New Roman" panose="02020603050405020304" pitchFamily="18" charset="0"/>
                <a:cs typeface="Times New Roman" panose="02020603050405020304" pitchFamily="18" charset="0"/>
              </a:rPr>
              <a:t> → </a:t>
            </a:r>
            <a:r>
              <a:rPr lang="en-US" sz="2400" b="1" dirty="0">
                <a:solidFill>
                  <a:srgbClr val="CC0000"/>
                </a:solidFill>
                <a:latin typeface="Times New Roman" panose="02020603050405020304" pitchFamily="18" charset="0"/>
                <a:cs typeface="Times New Roman" panose="02020603050405020304" pitchFamily="18" charset="0"/>
              </a:rPr>
              <a:t>0.5 - 0.9 second</a:t>
            </a:r>
            <a:r>
              <a:rPr lang="en-US" sz="2400" dirty="0">
                <a:latin typeface="Times New Roman" panose="02020603050405020304" pitchFamily="18" charset="0"/>
                <a:cs typeface="Times New Roman" panose="02020603050405020304" pitchFamily="18" charset="0"/>
              </a:rPr>
              <a:t>.</a:t>
            </a:r>
          </a:p>
          <a:p>
            <a:pPr lvl="0"/>
            <a:endParaRPr lang="en-US" sz="2400" dirty="0">
              <a:latin typeface="Times New Roman" panose="02020603050405020304" pitchFamily="18" charset="0"/>
              <a:cs typeface="Times New Roman" panose="02020603050405020304" pitchFamily="18" charset="0"/>
            </a:endParaRPr>
          </a:p>
          <a:p>
            <a:pPr lvl="0"/>
            <a:r>
              <a:rPr lang="en-US" sz="2400" dirty="0">
                <a:latin typeface="Times New Roman" panose="02020603050405020304" pitchFamily="18" charset="0"/>
                <a:cs typeface="Times New Roman" panose="02020603050405020304" pitchFamily="18" charset="0"/>
              </a:rPr>
              <a:t>Study Rooms: Recommended RT</a:t>
            </a:r>
            <a:r>
              <a:rPr lang="en-US" sz="2400" baseline="-25000" dirty="0">
                <a:latin typeface="Times New Roman" panose="02020603050405020304" pitchFamily="18" charset="0"/>
                <a:cs typeface="Times New Roman" panose="02020603050405020304" pitchFamily="18" charset="0"/>
              </a:rPr>
              <a:t>60</a:t>
            </a:r>
            <a:r>
              <a:rPr lang="en-US" sz="2400" dirty="0">
                <a:latin typeface="Times New Roman" panose="02020603050405020304" pitchFamily="18" charset="0"/>
                <a:cs typeface="Times New Roman" panose="02020603050405020304" pitchFamily="18" charset="0"/>
              </a:rPr>
              <a:t> → </a:t>
            </a:r>
            <a:r>
              <a:rPr lang="en-US" sz="2400" b="1" dirty="0">
                <a:solidFill>
                  <a:srgbClr val="CC0000"/>
                </a:solidFill>
                <a:latin typeface="Times New Roman" panose="02020603050405020304" pitchFamily="18" charset="0"/>
                <a:cs typeface="Times New Roman" panose="02020603050405020304" pitchFamily="18" charset="0"/>
              </a:rPr>
              <a:t>0.8 – 1.0 second</a:t>
            </a:r>
            <a:r>
              <a:rPr lang="en-US" sz="2400" dirty="0">
                <a:latin typeface="Times New Roman" panose="02020603050405020304" pitchFamily="18" charset="0"/>
                <a:cs typeface="Times New Roman" panose="02020603050405020304" pitchFamily="18" charset="0"/>
              </a:rPr>
              <a:t>.</a:t>
            </a:r>
          </a:p>
          <a:p>
            <a:pPr lvl="0"/>
            <a:endParaRPr lang="en-US" sz="2400" dirty="0">
              <a:latin typeface="Times New Roman" panose="02020603050405020304" pitchFamily="18" charset="0"/>
              <a:cs typeface="Times New Roman" panose="02020603050405020304" pitchFamily="18" charset="0"/>
            </a:endParaRPr>
          </a:p>
          <a:p>
            <a:pPr lvl="0"/>
            <a:r>
              <a:rPr lang="en-US" sz="2400" dirty="0">
                <a:latin typeface="Times New Roman" panose="02020603050405020304" pitchFamily="18" charset="0"/>
                <a:cs typeface="Times New Roman" panose="02020603050405020304" pitchFamily="18" charset="0"/>
              </a:rPr>
              <a:t>GYM: Recommended RT</a:t>
            </a:r>
            <a:r>
              <a:rPr lang="en-US" sz="2400" baseline="-25000" dirty="0">
                <a:latin typeface="Times New Roman" panose="02020603050405020304" pitchFamily="18" charset="0"/>
                <a:cs typeface="Times New Roman" panose="02020603050405020304" pitchFamily="18" charset="0"/>
              </a:rPr>
              <a:t>60 </a:t>
            </a:r>
            <a:r>
              <a:rPr lang="en-US" sz="2400" dirty="0">
                <a:latin typeface="Times New Roman" panose="02020603050405020304" pitchFamily="18" charset="0"/>
                <a:cs typeface="Times New Roman" panose="02020603050405020304" pitchFamily="18" charset="0"/>
              </a:rPr>
              <a:t>→ </a:t>
            </a:r>
            <a:r>
              <a:rPr lang="en-US" sz="2400" b="1" dirty="0">
                <a:solidFill>
                  <a:srgbClr val="CC0000"/>
                </a:solidFill>
                <a:latin typeface="Times New Roman" panose="02020603050405020304" pitchFamily="18" charset="0"/>
                <a:cs typeface="Times New Roman" panose="02020603050405020304" pitchFamily="18" charset="0"/>
              </a:rPr>
              <a:t>1.2 – 1.6 second</a:t>
            </a:r>
            <a:r>
              <a:rPr lang="en-US" sz="2400" b="1" dirty="0">
                <a:solidFill>
                  <a:schemeClr val="tx1">
                    <a:lumMod val="95000"/>
                    <a:lumOff val="5000"/>
                  </a:schemeClr>
                </a:solidFill>
                <a:latin typeface="Times New Roman" panose="02020603050405020304" pitchFamily="18" charset="0"/>
                <a:cs typeface="Times New Roman" panose="02020603050405020304" pitchFamily="18" charset="0"/>
              </a:rPr>
              <a:t>.</a:t>
            </a:r>
          </a:p>
          <a:p>
            <a:pPr lvl="0"/>
            <a:endParaRPr lang="en-US" sz="2400" dirty="0">
              <a:latin typeface="Times New Roman" panose="02020603050405020304" pitchFamily="18" charset="0"/>
              <a:cs typeface="Times New Roman" panose="02020603050405020304" pitchFamily="18" charset="0"/>
            </a:endParaRPr>
          </a:p>
          <a:p>
            <a:pPr lvl="0"/>
            <a:r>
              <a:rPr lang="en-US" sz="2400" dirty="0">
                <a:latin typeface="Times New Roman" panose="02020603050405020304" pitchFamily="18" charset="0"/>
                <a:cs typeface="Times New Roman" panose="02020603050405020304" pitchFamily="18" charset="0"/>
              </a:rPr>
              <a:t>Cafeteria: Recommended RT</a:t>
            </a:r>
            <a:r>
              <a:rPr lang="en-US" sz="2400" baseline="-25000" dirty="0">
                <a:latin typeface="Times New Roman" panose="02020603050405020304" pitchFamily="18" charset="0"/>
                <a:cs typeface="Times New Roman" panose="02020603050405020304" pitchFamily="18" charset="0"/>
              </a:rPr>
              <a:t>60</a:t>
            </a:r>
            <a:r>
              <a:rPr lang="en-US" sz="2400" dirty="0">
                <a:latin typeface="Times New Roman" panose="02020603050405020304" pitchFamily="18" charset="0"/>
                <a:cs typeface="Times New Roman" panose="02020603050405020304" pitchFamily="18" charset="0"/>
              </a:rPr>
              <a:t> → </a:t>
            </a:r>
            <a:r>
              <a:rPr lang="en-US" sz="2400" b="1" dirty="0">
                <a:solidFill>
                  <a:srgbClr val="CC0000"/>
                </a:solidFill>
                <a:latin typeface="Times New Roman" panose="02020603050405020304" pitchFamily="18" charset="0"/>
                <a:cs typeface="Times New Roman" panose="02020603050405020304" pitchFamily="18" charset="0"/>
              </a:rPr>
              <a:t>0.8 – 1.2 second</a:t>
            </a:r>
            <a:r>
              <a:rPr lang="en-US" sz="2400" dirty="0">
                <a:latin typeface="Times New Roman" panose="02020603050405020304" pitchFamily="18" charset="0"/>
                <a:cs typeface="Times New Roman" panose="02020603050405020304" pitchFamily="18" charset="0"/>
              </a:rPr>
              <a:t>.</a:t>
            </a:r>
          </a:p>
          <a:p>
            <a:endParaRPr lang="en-US" sz="3000" dirty="0">
              <a:latin typeface="Times New Roman" panose="02020603050405020304" pitchFamily="18" charset="0"/>
              <a:cs typeface="Times New Roman" panose="02020603050405020304" pitchFamily="18" charset="0"/>
            </a:endParaRPr>
          </a:p>
        </p:txBody>
      </p:sp>
      <p:sp>
        <p:nvSpPr>
          <p:cNvPr id="4"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5" name="عنصر نائب لرقم الشريحة 4"/>
          <p:cNvSpPr>
            <a:spLocks noGrp="1"/>
          </p:cNvSpPr>
          <p:nvPr>
            <p:ph type="sldNum" sz="quarter" idx="12"/>
          </p:nvPr>
        </p:nvSpPr>
        <p:spPr/>
        <p:txBody>
          <a:bodyPr/>
          <a:lstStyle/>
          <a:p>
            <a:fld id="{D57F1E4F-1CFF-5643-939E-02111984F565}" type="slidenum">
              <a:rPr lang="en-US" smtClean="0"/>
              <a:t>68</a:t>
            </a:fld>
            <a:endParaRPr lang="en-US" dirty="0"/>
          </a:p>
        </p:txBody>
      </p:sp>
    </p:spTree>
    <p:extLst>
      <p:ext uri="{BB962C8B-B14F-4D97-AF65-F5344CB8AC3E}">
        <p14:creationId xmlns:p14="http://schemas.microsoft.com/office/powerpoint/2010/main" val="292098495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6942" y="2956982"/>
            <a:ext cx="8825659" cy="3416300"/>
          </a:xfrm>
        </p:spPr>
        <p:txBody>
          <a:bodyPr/>
          <a:lstStyle/>
          <a:p>
            <a:r>
              <a:rPr lang="en-US" sz="2600" i="1" dirty="0">
                <a:solidFill>
                  <a:srgbClr val="CC0000"/>
                </a:solidFill>
              </a:rPr>
              <a:t>INSUL Software Results:</a:t>
            </a:r>
          </a:p>
          <a:p>
            <a:endParaRPr lang="en-US" dirty="0"/>
          </a:p>
          <a:p>
            <a:endParaRPr lang="en-US" dirty="0"/>
          </a:p>
          <a:p>
            <a:pPr marL="514350" indent="-514350">
              <a:buFont typeface="+mj-lt"/>
              <a:buAutoNum type="arabicPeriod"/>
            </a:pPr>
            <a:r>
              <a:rPr lang="en-US" sz="3000" dirty="0">
                <a:latin typeface="Times New Roman" panose="02020603050405020304" pitchFamily="18" charset="0"/>
                <a:cs typeface="Times New Roman" panose="02020603050405020304" pitchFamily="18" charset="0"/>
              </a:rPr>
              <a:t>Exterior Wall: STC = 28 dB</a:t>
            </a:r>
          </a:p>
          <a:p>
            <a:endParaRPr lang="en-US" dirty="0"/>
          </a:p>
        </p:txBody>
      </p:sp>
      <p:sp>
        <p:nvSpPr>
          <p:cNvPr id="4" name="Title 1"/>
          <p:cNvSpPr>
            <a:spLocks noGrp="1"/>
          </p:cNvSpPr>
          <p:nvPr>
            <p:ph type="title"/>
          </p:nvPr>
        </p:nvSpPr>
        <p:spPr>
          <a:xfrm>
            <a:off x="384246" y="2250018"/>
            <a:ext cx="8825659" cy="706964"/>
          </a:xfrm>
        </p:spPr>
        <p:txBody>
          <a:bodyPr>
            <a:normAutofit fontScale="90000"/>
          </a:bodyPr>
          <a:lstStyle/>
          <a:p>
            <a:pPr marL="457200" indent="-457200">
              <a:buFont typeface="Wingdings" panose="05000000000000000000" pitchFamily="2" charset="2"/>
              <a:buChar char="Ø"/>
            </a:pPr>
            <a:r>
              <a:rPr lang="en-US" sz="3000" dirty="0">
                <a:solidFill>
                  <a:srgbClr val="CC0000"/>
                </a:solidFill>
                <a:latin typeface="Times New Roman" panose="02020603050405020304" pitchFamily="18" charset="0"/>
                <a:cs typeface="Times New Roman" panose="02020603050405020304" pitchFamily="18" charset="0"/>
              </a:rPr>
              <a:t>Sound Transmission Class (STC)</a:t>
            </a:r>
            <a:br>
              <a:rPr lang="en-US" sz="3000" b="1" dirty="0">
                <a:latin typeface="Times New Roman" panose="02020603050405020304" pitchFamily="18" charset="0"/>
                <a:cs typeface="Times New Roman" panose="02020603050405020304" pitchFamily="18" charset="0"/>
              </a:rPr>
            </a:br>
            <a:endParaRPr lang="en-US" sz="3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3334" y="2587411"/>
            <a:ext cx="5480466" cy="3291840"/>
          </a:xfrm>
          <a:prstGeom prst="rect">
            <a:avLst/>
          </a:prstGeom>
        </p:spPr>
      </p:pic>
      <p:sp>
        <p:nvSpPr>
          <p:cNvPr id="6"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69</a:t>
            </a:fld>
            <a:endParaRPr lang="en-US" dirty="0"/>
          </a:p>
        </p:txBody>
      </p:sp>
    </p:spTree>
    <p:extLst>
      <p:ext uri="{BB962C8B-B14F-4D97-AF65-F5344CB8AC3E}">
        <p14:creationId xmlns:p14="http://schemas.microsoft.com/office/powerpoint/2010/main" val="263579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7187" y="2791297"/>
            <a:ext cx="4570596" cy="4030695"/>
          </a:xfrm>
        </p:spPr>
        <p:txBody>
          <a:bodyPr>
            <a:normAutofit/>
          </a:bodyPr>
          <a:lstStyle/>
          <a:p>
            <a:r>
              <a:rPr lang="en-US" sz="2000" b="1" dirty="0">
                <a:solidFill>
                  <a:schemeClr val="tx1"/>
                </a:solidFill>
                <a:latin typeface="Times New Roman" panose="02020603050405020304" pitchFamily="18" charset="0"/>
                <a:cs typeface="Times New Roman" panose="02020603050405020304" pitchFamily="18" charset="0"/>
              </a:rPr>
              <a:t>Environmental Site Analysis depends on many variables:</a:t>
            </a:r>
          </a:p>
          <a:p>
            <a:pPr lvl="0">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Noise analysis.</a:t>
            </a:r>
          </a:p>
          <a:p>
            <a:pPr>
              <a:buFont typeface="Wingdings" panose="05000000000000000000" pitchFamily="2" charset="2"/>
              <a:buChar char="§"/>
            </a:pPr>
            <a:r>
              <a:rPr lang="en-US" sz="2000" b="1" dirty="0">
                <a:solidFill>
                  <a:schemeClr val="tx1"/>
                </a:solidFill>
                <a:latin typeface="Times New Roman" panose="02020603050405020304" pitchFamily="18" charset="0"/>
                <a:cs typeface="Times New Roman" panose="02020603050405020304" pitchFamily="18" charset="0"/>
              </a:rPr>
              <a:t>Most of the noise is towards the street.</a:t>
            </a:r>
          </a:p>
          <a:p>
            <a:pPr>
              <a:buFont typeface="Wingdings" panose="05000000000000000000" pitchFamily="2" charset="2"/>
              <a:buChar char="§"/>
            </a:pPr>
            <a:r>
              <a:rPr lang="en-US" sz="2000" b="1" dirty="0">
                <a:solidFill>
                  <a:schemeClr val="tx1"/>
                </a:solidFill>
                <a:latin typeface="Times New Roman" panose="02020603050405020304" pitchFamily="18" charset="0"/>
                <a:cs typeface="Times New Roman" panose="02020603050405020304" pitchFamily="18" charset="0"/>
              </a:rPr>
              <a:t>Highest value doesn’t exceed 59 </a:t>
            </a:r>
            <a:r>
              <a:rPr lang="en-US" sz="2000" b="1" dirty="0" err="1">
                <a:solidFill>
                  <a:schemeClr val="tx1"/>
                </a:solidFill>
                <a:latin typeface="Times New Roman" panose="02020603050405020304" pitchFamily="18" charset="0"/>
                <a:cs typeface="Times New Roman" panose="02020603050405020304" pitchFamily="18" charset="0"/>
              </a:rPr>
              <a:t>dB.</a:t>
            </a:r>
            <a:endParaRPr lang="en-US" sz="2000" b="1"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Climate analysis</a:t>
            </a:r>
          </a:p>
          <a:p>
            <a:endParaRPr lang="en-US" sz="2000" b="1" dirty="0">
              <a:latin typeface="Times New Roman" panose="02020603050405020304" pitchFamily="18" charset="0"/>
              <a:cs typeface="Times New Roman" panose="02020603050405020304" pitchFamily="18" charset="0"/>
            </a:endParaRPr>
          </a:p>
        </p:txBody>
      </p:sp>
      <p:sp>
        <p:nvSpPr>
          <p:cNvPr id="4" name="Rectangle 3"/>
          <p:cNvSpPr/>
          <p:nvPr/>
        </p:nvSpPr>
        <p:spPr>
          <a:xfrm>
            <a:off x="568255" y="2104850"/>
            <a:ext cx="3469173" cy="461665"/>
          </a:xfrm>
          <a:prstGeom prst="rect">
            <a:avLst/>
          </a:prstGeom>
        </p:spPr>
        <p:txBody>
          <a:bodyPr wrap="square">
            <a:spAutoFit/>
          </a:bodyPr>
          <a:lstStyle/>
          <a:p>
            <a:pPr marL="342900" indent="-342900">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1.2 Site Location:</a:t>
            </a:r>
            <a:endParaRPr lang="ar-JO" sz="2400" b="1" dirty="0">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57063054"/>
              </p:ext>
            </p:extLst>
          </p:nvPr>
        </p:nvGraphicFramePr>
        <p:xfrm>
          <a:off x="5567783" y="2586477"/>
          <a:ext cx="6277214" cy="3511031"/>
        </p:xfrm>
        <a:graphic>
          <a:graphicData uri="http://schemas.openxmlformats.org/drawingml/2006/table">
            <a:tbl>
              <a:tblPr firstRow="1" firstCol="1" bandRow="1">
                <a:tableStyleId>{5C22544A-7EE6-4342-B048-85BDC9FD1C3A}</a:tableStyleId>
              </a:tblPr>
              <a:tblGrid>
                <a:gridCol w="3138301">
                  <a:extLst>
                    <a:ext uri="{9D8B030D-6E8A-4147-A177-3AD203B41FA5}">
                      <a16:colId xmlns:a16="http://schemas.microsoft.com/office/drawing/2014/main" val="20000"/>
                    </a:ext>
                  </a:extLst>
                </a:gridCol>
                <a:gridCol w="3138913">
                  <a:extLst>
                    <a:ext uri="{9D8B030D-6E8A-4147-A177-3AD203B41FA5}">
                      <a16:colId xmlns:a16="http://schemas.microsoft.com/office/drawing/2014/main" val="20001"/>
                    </a:ext>
                  </a:extLst>
                </a:gridCol>
              </a:tblGrid>
              <a:tr h="551734">
                <a:tc gridSpan="2">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Summary of annual temperatures  </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802521">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average monthly temperature in the summer</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(21-24) ° C.</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802521">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average monthly temperature in the winter</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(9.5-11.5) ° C.</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51734">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maximum temperature reaches</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(39-40.5) ° C.</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802521">
                <a:tc>
                  <a:txBody>
                    <a:bodyPr/>
                    <a:lstStyle/>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lowest temperature reaches</a:t>
                      </a:r>
                    </a:p>
                    <a:p>
                      <a:pPr marL="0" marR="0" algn="ctr">
                        <a:lnSpc>
                          <a:spcPct val="150000"/>
                        </a:lnSpc>
                        <a:spcBef>
                          <a:spcPts val="0"/>
                        </a:spcBef>
                        <a:spcAft>
                          <a:spcPts val="0"/>
                        </a:spcAft>
                      </a:pPr>
                      <a:r>
                        <a:rPr lang="en-US" sz="1400" b="1">
                          <a:effectLst/>
                          <a:latin typeface="Times New Roman" panose="02020603050405020304" pitchFamily="18" charset="0"/>
                          <a:cs typeface="Times New Roman" panose="02020603050405020304" pitchFamily="18" charset="0"/>
                        </a:rPr>
                        <a:t> </a:t>
                      </a:r>
                      <a:endParaRPr lang="en-US"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(-1-1.4) ° C.)</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
        <p:nvSpPr>
          <p:cNvPr id="7"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cs typeface="Times New Roman" panose="02020603050405020304" pitchFamily="18" charset="0"/>
              </a:rPr>
              <a:t>1. Introduction</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735973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838200" y="992778"/>
            <a:ext cx="10515600" cy="5184186"/>
          </a:xfrm>
        </p:spPr>
        <p:txBody>
          <a:bodyPr/>
          <a:lstStyle/>
          <a:p>
            <a:pPr marL="0" indent="0">
              <a:buNone/>
            </a:pPr>
            <a:endParaRPr lang="en-US" dirty="0"/>
          </a:p>
          <a:p>
            <a:endParaRPr lang="en-US" dirty="0"/>
          </a:p>
          <a:p>
            <a:endParaRPr lang="en-US" dirty="0"/>
          </a:p>
          <a:p>
            <a:endParaRPr lang="en-US" dirty="0"/>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2.   </a:t>
            </a:r>
            <a:r>
              <a:rPr lang="en-US" sz="3000" dirty="0">
                <a:latin typeface="Times New Roman" panose="02020603050405020304" pitchFamily="18" charset="0"/>
                <a:cs typeface="Times New Roman" panose="02020603050405020304" pitchFamily="18" charset="0"/>
              </a:rPr>
              <a:t>Interior Wall: STC = 48 dB</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3240" y="2639096"/>
            <a:ext cx="4480560" cy="3537868"/>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70</a:t>
            </a:fld>
            <a:endParaRPr lang="en-US" dirty="0"/>
          </a:p>
        </p:txBody>
      </p:sp>
    </p:spTree>
    <p:extLst>
      <p:ext uri="{BB962C8B-B14F-4D97-AF65-F5344CB8AC3E}">
        <p14:creationId xmlns:p14="http://schemas.microsoft.com/office/powerpoint/2010/main" val="42010454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94508" y="1908946"/>
            <a:ext cx="10515600" cy="4949054"/>
          </a:xfrm>
        </p:spPr>
        <p:txBody>
          <a:bodyPr/>
          <a:lstStyle/>
          <a:p>
            <a:pPr marL="0" indent="0">
              <a:buNone/>
            </a:pPr>
            <a:endParaRPr lang="en-US" dirty="0"/>
          </a:p>
          <a:p>
            <a:endParaRPr lang="en-US" dirty="0"/>
          </a:p>
          <a:p>
            <a:pPr marL="0" indent="0">
              <a:buNone/>
            </a:pPr>
            <a:endParaRPr lang="en-US" dirty="0"/>
          </a:p>
          <a:p>
            <a:pPr marL="0" indent="0">
              <a:buNone/>
            </a:pPr>
            <a:r>
              <a:rPr lang="en-US" dirty="0">
                <a:latin typeface="Times New Roman" panose="02020603050405020304" pitchFamily="18" charset="0"/>
                <a:cs typeface="Times New Roman" panose="02020603050405020304" pitchFamily="18" charset="0"/>
              </a:rPr>
              <a:t>3.   </a:t>
            </a:r>
            <a:r>
              <a:rPr lang="en-US" sz="3000" dirty="0">
                <a:latin typeface="Times New Roman" panose="02020603050405020304" pitchFamily="18" charset="0"/>
                <a:cs typeface="Times New Roman" panose="02020603050405020304" pitchFamily="18" charset="0"/>
              </a:rPr>
              <a:t>Floor : STC = 68 dB</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2841" y="2461464"/>
            <a:ext cx="5140959" cy="4206240"/>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71</a:t>
            </a:fld>
            <a:endParaRPr lang="en-US" dirty="0"/>
          </a:p>
        </p:txBody>
      </p:sp>
    </p:spTree>
    <p:extLst>
      <p:ext uri="{BB962C8B-B14F-4D97-AF65-F5344CB8AC3E}">
        <p14:creationId xmlns:p14="http://schemas.microsoft.com/office/powerpoint/2010/main" val="39406458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29004"/>
            <a:ext cx="8825659" cy="706964"/>
          </a:xfrm>
        </p:spPr>
        <p:txBody>
          <a:bodyPr>
            <a:normAutofit fontScale="90000"/>
          </a:bodyPr>
          <a:lstStyle/>
          <a:p>
            <a:pPr marL="457200" indent="-457200">
              <a:buFont typeface="Wingdings" panose="05000000000000000000" pitchFamily="2" charset="2"/>
              <a:buChar char="Ø"/>
            </a:pPr>
            <a:r>
              <a:rPr lang="en-US" sz="3000" dirty="0">
                <a:solidFill>
                  <a:srgbClr val="CC0000"/>
                </a:solidFill>
                <a:latin typeface="Times New Roman" panose="02020603050405020304" pitchFamily="18" charset="0"/>
                <a:cs typeface="Times New Roman" panose="02020603050405020304" pitchFamily="18" charset="0"/>
              </a:rPr>
              <a:t>Loudspeaker System</a:t>
            </a:r>
            <a:br>
              <a:rPr lang="en-US" sz="3000" dirty="0">
                <a:solidFill>
                  <a:srgbClr val="CC0000"/>
                </a:solidFill>
                <a:latin typeface="Times New Roman" panose="02020603050405020304" pitchFamily="18" charset="0"/>
                <a:cs typeface="Times New Roman" panose="02020603050405020304" pitchFamily="18" charset="0"/>
              </a:rPr>
            </a:b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2935968"/>
            <a:ext cx="5534465" cy="4351338"/>
          </a:xfrm>
        </p:spPr>
        <p:txBody>
          <a:bodyPr/>
          <a:lstStyle/>
          <a:p>
            <a:endParaRPr lang="en-US" b="1" dirty="0"/>
          </a:p>
          <a:p>
            <a:r>
              <a:rPr lang="en-US" dirty="0">
                <a:latin typeface="Times New Roman" panose="02020603050405020304" pitchFamily="18" charset="0"/>
                <a:cs typeface="Times New Roman" panose="02020603050405020304" pitchFamily="18" charset="0"/>
              </a:rPr>
              <a:t>EXTRON company was chosen to select a suitable audio system.</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CS1226T PLUS loud speaker system was selected.</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Calculations and Results are shown below:</a:t>
            </a: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7332283" y="2582486"/>
            <a:ext cx="4192172" cy="3922321"/>
          </a:xfrm>
          <a:prstGeom prst="rect">
            <a:avLst/>
          </a:prstGeom>
        </p:spPr>
      </p:pic>
      <p:sp>
        <p:nvSpPr>
          <p:cNvPr id="5"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6" name="عنصر نائب لرقم الشريحة 5"/>
          <p:cNvSpPr>
            <a:spLocks noGrp="1"/>
          </p:cNvSpPr>
          <p:nvPr>
            <p:ph type="sldNum" sz="quarter" idx="12"/>
          </p:nvPr>
        </p:nvSpPr>
        <p:spPr/>
        <p:txBody>
          <a:bodyPr/>
          <a:lstStyle/>
          <a:p>
            <a:fld id="{D57F1E4F-1CFF-5643-939E-02111984F565}" type="slidenum">
              <a:rPr lang="en-US" smtClean="0"/>
              <a:t>72</a:t>
            </a:fld>
            <a:endParaRPr lang="en-US" dirty="0"/>
          </a:p>
        </p:txBody>
      </p:sp>
    </p:spTree>
    <p:extLst>
      <p:ext uri="{BB962C8B-B14F-4D97-AF65-F5344CB8AC3E}">
        <p14:creationId xmlns:p14="http://schemas.microsoft.com/office/powerpoint/2010/main" val="136906871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46366" y="2342546"/>
            <a:ext cx="2795451" cy="4310744"/>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6191795" y="2342546"/>
            <a:ext cx="3574198" cy="4276030"/>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73</a:t>
            </a:fld>
            <a:endParaRPr lang="en-US" dirty="0"/>
          </a:p>
        </p:txBody>
      </p:sp>
    </p:spTree>
    <p:extLst>
      <p:ext uri="{BB962C8B-B14F-4D97-AF65-F5344CB8AC3E}">
        <p14:creationId xmlns:p14="http://schemas.microsoft.com/office/powerpoint/2010/main" val="16017615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500845" y="2096085"/>
            <a:ext cx="5089490" cy="4761915"/>
          </a:xfrm>
          <a:prstGeom prst="rect">
            <a:avLst/>
          </a:prstGeom>
        </p:spPr>
      </p:pic>
      <p:sp>
        <p:nvSpPr>
          <p:cNvPr id="3"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74</a:t>
            </a:fld>
            <a:endParaRPr lang="en-US" dirty="0"/>
          </a:p>
        </p:txBody>
      </p:sp>
    </p:spTree>
    <p:extLst>
      <p:ext uri="{BB962C8B-B14F-4D97-AF65-F5344CB8AC3E}">
        <p14:creationId xmlns:p14="http://schemas.microsoft.com/office/powerpoint/2010/main" val="23436520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533" y="2052457"/>
            <a:ext cx="8825659" cy="706964"/>
          </a:xfrm>
        </p:spPr>
        <p:txBody>
          <a:bodyPr/>
          <a:lstStyle/>
          <a:p>
            <a:r>
              <a:rPr lang="en-US" b="1" dirty="0">
                <a:solidFill>
                  <a:srgbClr val="C00000"/>
                </a:solidFill>
                <a:latin typeface="Times New Roman" panose="02020603050405020304" pitchFamily="18" charset="0"/>
                <a:cs typeface="Times New Roman" panose="02020603050405020304" pitchFamily="18" charset="0"/>
              </a:rPr>
              <a:t>Photovoltaic system design</a:t>
            </a:r>
          </a:p>
        </p:txBody>
      </p:sp>
      <p:sp>
        <p:nvSpPr>
          <p:cNvPr id="4" name="Rectangle 3"/>
          <p:cNvSpPr/>
          <p:nvPr/>
        </p:nvSpPr>
        <p:spPr>
          <a:xfrm>
            <a:off x="404224" y="2759421"/>
            <a:ext cx="3148106" cy="1754326"/>
          </a:xfrm>
          <a:prstGeom prst="rect">
            <a:avLst/>
          </a:prstGeom>
        </p:spPr>
        <p:txBody>
          <a:bodyPr wrap="square">
            <a:spAutoFit/>
          </a:bodyPr>
          <a:lstStyle/>
          <a:p>
            <a:pPr marL="285750" indent="-285750">
              <a:lnSpc>
                <a:spcPct val="150000"/>
              </a:lnSpc>
              <a:spcAft>
                <a:spcPts val="800"/>
              </a:spcAft>
              <a:buFont typeface="Wingdings" panose="05000000000000000000" pitchFamily="2" charset="2"/>
              <a:buChar char="Ø"/>
            </a:pPr>
            <a:r>
              <a:rPr lang="en-US" dirty="0">
                <a:latin typeface="Times New Roman" panose="02020603050405020304" pitchFamily="18" charset="0"/>
                <a:ea typeface="Calibri" panose="020F0502020204030204" pitchFamily="34" charset="0"/>
                <a:cs typeface="Arial" panose="020B0604020202020204" pitchFamily="34" charset="0"/>
              </a:rPr>
              <a:t>This system was very effective due to the large area of the roof and the first large building consumption.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5839097" y="2413000"/>
            <a:ext cx="5706368" cy="3936146"/>
          </a:xfrm>
          <a:prstGeom prst="rect">
            <a:avLst/>
          </a:prstGeom>
        </p:spPr>
      </p:pic>
      <p:sp>
        <p:nvSpPr>
          <p:cNvPr id="6" name="Rectangle 5"/>
          <p:cNvSpPr/>
          <p:nvPr/>
        </p:nvSpPr>
        <p:spPr>
          <a:xfrm>
            <a:off x="404224" y="4763914"/>
            <a:ext cx="2758140" cy="1338828"/>
          </a:xfrm>
          <a:prstGeom prst="rect">
            <a:avLst/>
          </a:prstGeom>
        </p:spPr>
        <p:txBody>
          <a:bodyPr wrap="square">
            <a:spAutoFit/>
          </a:bodyPr>
          <a:lstStyle/>
          <a:p>
            <a:pPr>
              <a:lnSpc>
                <a:spcPct val="150000"/>
              </a:lnSpc>
              <a:spcAft>
                <a:spcPts val="800"/>
              </a:spcAft>
            </a:pPr>
            <a:r>
              <a:rPr lang="en-US" dirty="0">
                <a:solidFill>
                  <a:srgbClr val="C00000"/>
                </a:solidFill>
                <a:latin typeface="Times New Roman" panose="02020603050405020304" pitchFamily="18" charset="0"/>
                <a:ea typeface="Calibri" panose="020F0502020204030204" pitchFamily="34" charset="0"/>
                <a:cs typeface="Arial" panose="020B0604020202020204" pitchFamily="34" charset="0"/>
              </a:rPr>
              <a:t>This part is a passive solar system made to save energy consumption in the Hostel.</a:t>
            </a:r>
            <a:endParaRPr lang="en-US" sz="16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75</a:t>
            </a:fld>
            <a:endParaRPr lang="en-US" dirty="0"/>
          </a:p>
        </p:txBody>
      </p:sp>
    </p:spTree>
    <p:extLst>
      <p:ext uri="{BB962C8B-B14F-4D97-AF65-F5344CB8AC3E}">
        <p14:creationId xmlns:p14="http://schemas.microsoft.com/office/powerpoint/2010/main" val="379798290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9559" y="1975099"/>
            <a:ext cx="7360024" cy="579967"/>
          </a:xfrm>
          <a:prstGeom prst="rect">
            <a:avLst/>
          </a:prstGeom>
        </p:spPr>
        <p:txBody>
          <a:bodyPr wrap="square">
            <a:spAutoFit/>
          </a:bodyPr>
          <a:lstStyle/>
          <a:p>
            <a:pPr>
              <a:lnSpc>
                <a:spcPct val="150000"/>
              </a:lnSpc>
              <a:spcAft>
                <a:spcPts val="800"/>
              </a:spcAft>
            </a:pPr>
            <a:r>
              <a:rPr lang="en-US" sz="24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PVSYST6.7 Software</a:t>
            </a:r>
            <a:r>
              <a:rPr lang="en-US" sz="2400" dirty="0">
                <a:solidFill>
                  <a:srgbClr val="C00000"/>
                </a:solidFill>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was used to design the system for the hostel.</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380296" y="3084032"/>
            <a:ext cx="7248525" cy="1614152"/>
          </a:xfrm>
          <a:prstGeom prst="rect">
            <a:avLst/>
          </a:prstGeom>
          <a:ln w="28575">
            <a:solidFill>
              <a:schemeClr val="tx2">
                <a:lumMod val="75000"/>
              </a:schemeClr>
            </a:solidFill>
          </a:ln>
        </p:spPr>
      </p:pic>
      <p:sp>
        <p:nvSpPr>
          <p:cNvPr id="8" name="Rectangle 7"/>
          <p:cNvSpPr/>
          <p:nvPr/>
        </p:nvSpPr>
        <p:spPr>
          <a:xfrm>
            <a:off x="2110375" y="2147198"/>
            <a:ext cx="7788369" cy="809837"/>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Wingdings" panose="05000000000000000000" pitchFamily="2" charset="2"/>
              <a:buChar char=""/>
            </a:pPr>
            <a:r>
              <a:rPr lang="en-US" dirty="0">
                <a:latin typeface="Times New Roman" panose="02020603050405020304" pitchFamily="18" charset="0"/>
                <a:ea typeface="Calibri" panose="020F0502020204030204" pitchFamily="34" charset="0"/>
                <a:cs typeface="Arial" panose="020B0604020202020204" pitchFamily="34" charset="0"/>
              </a:rPr>
              <a:t>Use </a:t>
            </a:r>
            <a:r>
              <a:rPr lang="en-US" b="1" dirty="0">
                <a:latin typeface="Times New Roman" panose="02020603050405020304" pitchFamily="18" charset="0"/>
                <a:ea typeface="Calibri" panose="020F0502020204030204" pitchFamily="34" charset="0"/>
                <a:cs typeface="Arial" panose="020B0604020202020204" pitchFamily="34" charset="0"/>
              </a:rPr>
              <a:t>LG Company</a:t>
            </a:r>
            <a:r>
              <a:rPr lang="en-US" dirty="0">
                <a:latin typeface="Times New Roman" panose="02020603050405020304" pitchFamily="18" charset="0"/>
                <a:ea typeface="Calibri" panose="020F0502020204030204" pitchFamily="34" charset="0"/>
                <a:cs typeface="Arial" panose="020B0604020202020204" pitchFamily="34" charset="0"/>
              </a:rPr>
              <a:t> to select PV cells, with a capacity of </a:t>
            </a:r>
            <a:r>
              <a:rPr lang="en-US" dirty="0">
                <a:solidFill>
                  <a:srgbClr val="C00000"/>
                </a:solidFill>
                <a:latin typeface="Times New Roman" panose="02020603050405020304" pitchFamily="18" charset="0"/>
                <a:ea typeface="Calibri" panose="020F0502020204030204" pitchFamily="34" charset="0"/>
                <a:cs typeface="Arial" panose="020B0604020202020204" pitchFamily="34" charset="0"/>
              </a:rPr>
              <a:t>300 WP </a:t>
            </a:r>
            <a:r>
              <a:rPr lang="en-US" dirty="0">
                <a:latin typeface="Times New Roman" panose="02020603050405020304" pitchFamily="18" charset="0"/>
                <a:ea typeface="Calibri" panose="020F0502020204030204" pitchFamily="34" charset="0"/>
                <a:cs typeface="Arial" panose="020B0604020202020204" pitchFamily="34" charset="0"/>
              </a:rPr>
              <a:t>and </a:t>
            </a:r>
            <a:r>
              <a:rPr lang="en-US" dirty="0">
                <a:solidFill>
                  <a:srgbClr val="C00000"/>
                </a:solidFill>
                <a:latin typeface="Times New Roman" panose="02020603050405020304" pitchFamily="18" charset="0"/>
                <a:ea typeface="Calibri" panose="020F0502020204030204" pitchFamily="34" charset="0"/>
                <a:cs typeface="Arial" panose="020B0604020202020204" pitchFamily="34" charset="0"/>
              </a:rPr>
              <a:t>36 V.</a:t>
            </a:r>
            <a:endParaRPr lang="en-US" sz="16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848361" y="4825181"/>
            <a:ext cx="10694894" cy="36933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rPr>
              <a:t> used </a:t>
            </a:r>
            <a:r>
              <a:rPr lang="en-US" b="1" dirty="0">
                <a:latin typeface="Times New Roman" panose="02020603050405020304" pitchFamily="18" charset="0"/>
                <a:ea typeface="Calibri" panose="020F0502020204030204" pitchFamily="34" charset="0"/>
              </a:rPr>
              <a:t>Sofa Solar</a:t>
            </a:r>
            <a:r>
              <a:rPr lang="en-US" dirty="0">
                <a:latin typeface="Times New Roman" panose="02020603050405020304" pitchFamily="18" charset="0"/>
                <a:ea typeface="Calibri" panose="020F0502020204030204" pitchFamily="34" charset="0"/>
              </a:rPr>
              <a:t> Company to Select Inverter for system, the system need </a:t>
            </a:r>
            <a:r>
              <a:rPr lang="en-US" dirty="0">
                <a:solidFill>
                  <a:srgbClr val="C00000"/>
                </a:solidFill>
                <a:latin typeface="Times New Roman" panose="02020603050405020304" pitchFamily="18" charset="0"/>
                <a:ea typeface="Calibri" panose="020F0502020204030204" pitchFamily="34" charset="0"/>
              </a:rPr>
              <a:t>10 inverters </a:t>
            </a:r>
            <a:r>
              <a:rPr lang="en-US" dirty="0">
                <a:latin typeface="Times New Roman" panose="02020603050405020304" pitchFamily="18" charset="0"/>
                <a:ea typeface="Calibri" panose="020F0502020204030204" pitchFamily="34" charset="0"/>
              </a:rPr>
              <a:t>with </a:t>
            </a:r>
            <a:r>
              <a:rPr lang="en-US" dirty="0">
                <a:solidFill>
                  <a:srgbClr val="C00000"/>
                </a:solidFill>
                <a:latin typeface="Times New Roman" panose="02020603050405020304" pitchFamily="18" charset="0"/>
                <a:ea typeface="Calibri" panose="020F0502020204030204" pitchFamily="34" charset="0"/>
              </a:rPr>
              <a:t>30KW</a:t>
            </a:r>
            <a:r>
              <a:rPr lang="en-US" dirty="0">
                <a:latin typeface="Times New Roman" panose="02020603050405020304" pitchFamily="18" charset="0"/>
                <a:ea typeface="Calibri" panose="020F0502020204030204" pitchFamily="34" charset="0"/>
              </a:rPr>
              <a:t> capacity </a:t>
            </a:r>
            <a:endParaRPr lang="en-US" dirty="0"/>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380296" y="5321511"/>
            <a:ext cx="7293724" cy="1403916"/>
          </a:xfrm>
          <a:prstGeom prst="rect">
            <a:avLst/>
          </a:prstGeom>
          <a:ln w="28575">
            <a:solidFill>
              <a:schemeClr val="tx2">
                <a:lumMod val="75000"/>
              </a:schemeClr>
            </a:solidFill>
          </a:ln>
        </p:spPr>
      </p:pic>
      <p:sp>
        <p:nvSpPr>
          <p:cNvPr id="11"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76</a:t>
            </a:fld>
            <a:endParaRPr lang="en-US" dirty="0"/>
          </a:p>
        </p:txBody>
      </p:sp>
    </p:spTree>
    <p:extLst>
      <p:ext uri="{BB962C8B-B14F-4D97-AF65-F5344CB8AC3E}">
        <p14:creationId xmlns:p14="http://schemas.microsoft.com/office/powerpoint/2010/main" val="66127107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3412" y="2146490"/>
            <a:ext cx="6822141" cy="507831"/>
          </a:xfrm>
          <a:prstGeom prst="rect">
            <a:avLst/>
          </a:prstGeom>
        </p:spPr>
        <p:txBody>
          <a:bodyPr wrap="square">
            <a:spAutoFit/>
          </a:bodyPr>
          <a:lstStyle/>
          <a:p>
            <a:pPr>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The module for design PV cell is (</a:t>
            </a:r>
            <a:r>
              <a:rPr lang="en-US" b="1" dirty="0">
                <a:solidFill>
                  <a:srgbClr val="C00000"/>
                </a:solidFill>
                <a:latin typeface="Times New Roman" panose="02020603050405020304" pitchFamily="18" charset="0"/>
                <a:ea typeface="Calibri" panose="020F0502020204030204" pitchFamily="34" charset="0"/>
                <a:cs typeface="Arial" panose="020B0604020202020204" pitchFamily="34" charset="0"/>
              </a:rPr>
              <a:t>1640*1000</a:t>
            </a:r>
            <a:r>
              <a:rPr lang="en-US" dirty="0">
                <a:latin typeface="Times New Roman" panose="02020603050405020304" pitchFamily="18" charset="0"/>
                <a:ea typeface="Calibri" panose="020F0502020204030204" pitchFamily="34" charset="0"/>
                <a:cs typeface="Arial" panose="020B0604020202020204" pitchFamily="34" charset="0"/>
              </a:rPr>
              <a:t>) mm.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403412" y="2621854"/>
            <a:ext cx="7893422" cy="463075"/>
          </a:xfrm>
          <a:prstGeom prst="rect">
            <a:avLst/>
          </a:prstGeom>
        </p:spPr>
        <p:txBody>
          <a:bodyPr wrap="square">
            <a:spAutoFit/>
          </a:bodyPr>
          <a:lstStyle/>
          <a:p>
            <a:pPr>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Active area = # of modules * Area of module</a:t>
            </a:r>
            <a:r>
              <a:rPr lang="en-US" sz="1600" dirty="0">
                <a:latin typeface="Calibri" panose="020F0502020204030204" pitchFamily="34"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609 × (</a:t>
            </a:r>
            <a:r>
              <a:rPr lang="ar-SA" dirty="0">
                <a:latin typeface="Times New Roman" panose="02020603050405020304" pitchFamily="18" charset="0"/>
                <a:ea typeface="Calibri" panose="020F0502020204030204" pitchFamily="34" charset="0"/>
              </a:rPr>
              <a:t>1.64</a:t>
            </a:r>
            <a:r>
              <a:rPr lang="en-US" dirty="0">
                <a:latin typeface="Times New Roman" panose="02020603050405020304" pitchFamily="18" charset="0"/>
                <a:ea typeface="Calibri" panose="020F0502020204030204" pitchFamily="34" charset="0"/>
                <a:cs typeface="Arial" panose="020B0604020202020204" pitchFamily="34" charset="0"/>
              </a:rPr>
              <a:t>*1.00) = </a:t>
            </a:r>
            <a:r>
              <a:rPr lang="en-US" dirty="0">
                <a:solidFill>
                  <a:srgbClr val="C00000"/>
                </a:solidFill>
                <a:latin typeface="Times New Roman" panose="02020603050405020304" pitchFamily="18" charset="0"/>
                <a:ea typeface="Calibri" panose="020F0502020204030204" pitchFamily="34" charset="0"/>
                <a:cs typeface="Arial" panose="020B0604020202020204" pitchFamily="34" charset="0"/>
              </a:rPr>
              <a:t>998.76 m</a:t>
            </a:r>
            <a:r>
              <a:rPr lang="en-US" baseline="30000" dirty="0">
                <a:solidFill>
                  <a:srgbClr val="C00000"/>
                </a:solidFill>
                <a:latin typeface="Times New Roman" panose="02020603050405020304" pitchFamily="18" charset="0"/>
                <a:ea typeface="Calibri" panose="020F0502020204030204" pitchFamily="34" charset="0"/>
                <a:cs typeface="Arial" panose="020B0604020202020204" pitchFamily="34" charset="0"/>
              </a:rPr>
              <a:t>2</a:t>
            </a:r>
            <a:endParaRPr lang="en-US" sz="1600"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Rectangle 11"/>
          <p:cNvSpPr/>
          <p:nvPr/>
        </p:nvSpPr>
        <p:spPr>
          <a:xfrm>
            <a:off x="1057834" y="3560293"/>
            <a:ext cx="5665695" cy="1630959"/>
          </a:xfrm>
          <a:prstGeom prst="rect">
            <a:avLst/>
          </a:prstGeom>
        </p:spPr>
        <p:txBody>
          <a:bodyPr wrap="square">
            <a:spAutoFit/>
          </a:bodyPr>
          <a:lstStyle/>
          <a:p>
            <a:r>
              <a:rPr lang="en-US" sz="115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solidFill>
                <a:srgbClr val="000000"/>
              </a:solidFill>
              <a:latin typeface="Times New Roman" panose="02020603050405020304" pitchFamily="18" charset="0"/>
              <a:ea typeface="Calibri" panose="020F0502020204030204" pitchFamily="34" charset="0"/>
            </a:endParaRPr>
          </a:p>
          <a:p>
            <a:pPr>
              <a:lnSpc>
                <a:spcPct val="107000"/>
              </a:lnSpc>
              <a:spcAft>
                <a:spcPts val="800"/>
              </a:spcAft>
            </a:pPr>
            <a:r>
              <a:rPr lang="en-US"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Total Capacity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183 </a:t>
            </a:r>
            <a:r>
              <a:rPr lang="en-US" sz="16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KWp</a:t>
            </a:r>
            <a:endPar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Initial Cost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609* 1200$ = 304500$</a:t>
            </a:r>
            <a:endPar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Operation Cost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0.015* 304500 = 4567.5 $</a:t>
            </a:r>
            <a:endPar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sz="1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Electricity Production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337300 KWh/yr.</a:t>
            </a:r>
            <a:endPar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p:sp>
        <p:nvSpPr>
          <p:cNvPr id="13" name="Rectangle 12"/>
          <p:cNvSpPr/>
          <p:nvPr/>
        </p:nvSpPr>
        <p:spPr>
          <a:xfrm>
            <a:off x="-223585" y="3176011"/>
            <a:ext cx="3241593" cy="400110"/>
          </a:xfrm>
          <a:prstGeom prst="rect">
            <a:avLst/>
          </a:prstGeom>
        </p:spPr>
        <p:txBody>
          <a:bodyPr wrap="none">
            <a:spAutoFit/>
          </a:bodyPr>
          <a:lstStyle/>
          <a:p>
            <a:pPr marR="0" lvl="2">
              <a:spcBef>
                <a:spcPts val="200"/>
              </a:spcBef>
              <a:spcAft>
                <a:spcPts val="0"/>
              </a:spcAft>
            </a:pPr>
            <a:r>
              <a:rPr lang="en-US" sz="20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Cost of the system: </a:t>
            </a:r>
          </a:p>
        </p:txBody>
      </p:sp>
      <p:sp>
        <p:nvSpPr>
          <p:cNvPr id="14" name="Rectangle 13"/>
          <p:cNvSpPr/>
          <p:nvPr/>
        </p:nvSpPr>
        <p:spPr>
          <a:xfrm>
            <a:off x="6096000" y="4376205"/>
            <a:ext cx="5078506" cy="787652"/>
          </a:xfrm>
          <a:prstGeom prst="rect">
            <a:avLst/>
          </a:prstGeom>
        </p:spPr>
        <p:txBody>
          <a:bodyPr wrap="square">
            <a:spAutoFit/>
          </a:bodyPr>
          <a:lstStyle/>
          <a:p>
            <a:pPr>
              <a:lnSpc>
                <a:spcPct val="107000"/>
              </a:lnSpc>
              <a:spcAft>
                <a:spcPts val="800"/>
              </a:spcAft>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Annual Saving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337300* 0.17 = </a:t>
            </a:r>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57341 $/yr.</a:t>
            </a:r>
            <a:endParaRPr lang="en-US" dirty="0">
              <a:solidFill>
                <a:srgbClr val="C00000"/>
              </a:solidFill>
              <a:latin typeface="Times New Roman" panose="02020603050405020304" pitchFamily="18" charset="0"/>
              <a:ea typeface="Times New Roman" panose="02020603050405020304" pitchFamily="18" charset="0"/>
              <a:cs typeface="Arial" panose="020B0604020202020204" pitchFamily="34" charset="0"/>
            </a:endParaRPr>
          </a:p>
          <a:p>
            <a:pPr>
              <a:lnSpc>
                <a:spcPct val="107000"/>
              </a:lnSpc>
              <a:spcAft>
                <a:spcPts val="800"/>
              </a:spcAft>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Payback Period =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309067.5/57341 = </a:t>
            </a:r>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5 years</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1600" dirty="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p:pic>
        <p:nvPicPr>
          <p:cNvPr id="15" name="Picture 14"/>
          <p:cNvPicPr/>
          <p:nvPr/>
        </p:nvPicPr>
        <p:blipFill>
          <a:blip r:embed="rId2">
            <a:extLst>
              <a:ext uri="{28A0092B-C50C-407E-A947-70E740481C1C}">
                <a14:useLocalDpi xmlns:a14="http://schemas.microsoft.com/office/drawing/2010/main" val="0"/>
              </a:ext>
            </a:extLst>
          </a:blip>
          <a:stretch>
            <a:fillRect/>
          </a:stretch>
        </p:blipFill>
        <p:spPr>
          <a:xfrm>
            <a:off x="1159833" y="5372163"/>
            <a:ext cx="9799520" cy="1132555"/>
          </a:xfrm>
          <a:prstGeom prst="rect">
            <a:avLst/>
          </a:prstGeom>
          <a:ln w="28575">
            <a:solidFill>
              <a:schemeClr val="tx2">
                <a:lumMod val="75000"/>
              </a:schemeClr>
            </a:solidFill>
          </a:ln>
        </p:spPr>
      </p:pic>
      <p:sp>
        <p:nvSpPr>
          <p:cNvPr id="10" name="Title 1"/>
          <p:cNvSpPr txBox="1">
            <a:spLocks/>
          </p:cNvSpPr>
          <p:nvPr/>
        </p:nvSpPr>
        <p:spPr bwMode="gray">
          <a:xfrm>
            <a:off x="1307354" y="11260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77</a:t>
            </a:fld>
            <a:endParaRPr lang="en-US" dirty="0"/>
          </a:p>
        </p:txBody>
      </p:sp>
    </p:spTree>
    <p:extLst>
      <p:ext uri="{BB962C8B-B14F-4D97-AF65-F5344CB8AC3E}">
        <p14:creationId xmlns:p14="http://schemas.microsoft.com/office/powerpoint/2010/main" val="351238056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57928" y="2634854"/>
            <a:ext cx="1501055" cy="12578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buNone/>
            </a:pPr>
            <a:r>
              <a:rPr lang="en-US" sz="3000" dirty="0">
                <a:solidFill>
                  <a:srgbClr val="CC0000"/>
                </a:solidFill>
                <a:latin typeface="Times New Roman" panose="02020603050405020304" pitchFamily="18" charset="0"/>
                <a:ea typeface="+mj-ea"/>
                <a:cs typeface="Times New Roman" panose="02020603050405020304" pitchFamily="18" charset="0"/>
              </a:rPr>
              <a:t>System Layout:</a:t>
            </a:r>
          </a:p>
          <a:p>
            <a:pPr marL="0" indent="0">
              <a:buNone/>
            </a:pP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6879" y="2177653"/>
            <a:ext cx="9439165" cy="4510529"/>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78</a:t>
            </a:fld>
            <a:endParaRPr lang="en-US" dirty="0"/>
          </a:p>
        </p:txBody>
      </p:sp>
    </p:spTree>
    <p:extLst>
      <p:ext uri="{BB962C8B-B14F-4D97-AF65-F5344CB8AC3E}">
        <p14:creationId xmlns:p14="http://schemas.microsoft.com/office/powerpoint/2010/main" val="142134616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5868" y="1795889"/>
            <a:ext cx="10515600" cy="1325563"/>
          </a:xfrm>
        </p:spPr>
        <p:txBody>
          <a:bodyPr>
            <a:normAutofit/>
          </a:bodyPr>
          <a:lstStyle/>
          <a:p>
            <a:pPr marL="342900" indent="-342900">
              <a:lnSpc>
                <a:spcPct val="90000"/>
              </a:lnSpc>
              <a:spcBef>
                <a:spcPts val="1000"/>
              </a:spcBef>
              <a:buClr>
                <a:schemeClr val="accent1"/>
              </a:buClr>
              <a:buSzPct val="80000"/>
              <a:buFont typeface="Arial" panose="020B0604020202020204" pitchFamily="34" charset="0"/>
              <a:buChar char="•"/>
            </a:pPr>
            <a:r>
              <a:rPr lang="en-US" sz="2200" b="1" dirty="0">
                <a:solidFill>
                  <a:srgbClr val="C00000"/>
                </a:solidFill>
                <a:latin typeface="Times New Roman" panose="02020603050405020304" pitchFamily="18" charset="0"/>
                <a:ea typeface="+mn-ea"/>
                <a:cs typeface="Times New Roman" panose="02020603050405020304" pitchFamily="18" charset="0"/>
              </a:rPr>
              <a:t>Thermal Analysis</a:t>
            </a:r>
          </a:p>
        </p:txBody>
      </p:sp>
      <p:pic>
        <p:nvPicPr>
          <p:cNvPr id="7" name="Content Placeholder 6"/>
          <p:cNvPicPr>
            <a:picLocks noGrp="1"/>
          </p:cNvPicPr>
          <p:nvPr>
            <p:ph idx="1"/>
          </p:nvPr>
        </p:nvPicPr>
        <p:blipFill rotWithShape="1">
          <a:blip r:embed="rId2">
            <a:extLst>
              <a:ext uri="{28A0092B-C50C-407E-A947-70E740481C1C}">
                <a14:useLocalDpi xmlns:a14="http://schemas.microsoft.com/office/drawing/2010/main" val="0"/>
              </a:ext>
            </a:extLst>
          </a:blip>
          <a:srcRect l="27196" t="10815" r="13238" b="41795"/>
          <a:stretch/>
        </p:blipFill>
        <p:spPr bwMode="auto">
          <a:xfrm>
            <a:off x="3487783" y="2889745"/>
            <a:ext cx="7996646" cy="3641683"/>
          </a:xfrm>
          <a:prstGeom prst="rect">
            <a:avLst/>
          </a:prstGeom>
          <a:ln>
            <a:noFill/>
          </a:ln>
          <a:extLst>
            <a:ext uri="{53640926-AAD7-44D8-BBD7-CCE9431645EC}">
              <a14:shadowObscured xmlns:a14="http://schemas.microsoft.com/office/drawing/2010/main"/>
            </a:ext>
          </a:extLst>
        </p:spPr>
      </p:pic>
      <p:sp>
        <p:nvSpPr>
          <p:cNvPr id="8" name="Rectangle 7"/>
          <p:cNvSpPr/>
          <p:nvPr/>
        </p:nvSpPr>
        <p:spPr>
          <a:xfrm>
            <a:off x="145869" y="3322569"/>
            <a:ext cx="2515198" cy="1200329"/>
          </a:xfrm>
          <a:prstGeom prst="rect">
            <a:avLst/>
          </a:prstGeom>
        </p:spPr>
        <p:txBody>
          <a:bodyPr wrap="square">
            <a:spAutoFit/>
          </a:bodyPr>
          <a:lstStyle/>
          <a:p>
            <a:pPr marL="342900" indent="-342900">
              <a:buFont typeface="Wingdings" panose="05000000000000000000" pitchFamily="2" charset="2"/>
              <a:buChar char="Ø"/>
            </a:pPr>
            <a:r>
              <a:rPr lang="en-US" sz="2400" dirty="0">
                <a:solidFill>
                  <a:srgbClr val="CC0000"/>
                </a:solidFill>
                <a:latin typeface="Times New Roman" panose="02020603050405020304" pitchFamily="18" charset="0"/>
                <a:ea typeface="Times New Roman" panose="02020603050405020304" pitchFamily="18" charset="0"/>
              </a:rPr>
              <a:t>Heating load and losses in the building:</a:t>
            </a:r>
            <a:endParaRPr lang="en-US" sz="2400" dirty="0">
              <a:solidFill>
                <a:srgbClr val="CC0000"/>
              </a:solidFill>
            </a:endParaRPr>
          </a:p>
        </p:txBody>
      </p:sp>
      <p:sp>
        <p:nvSpPr>
          <p:cNvPr id="5"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79</a:t>
            </a:fld>
            <a:endParaRPr lang="en-US" dirty="0"/>
          </a:p>
        </p:txBody>
      </p:sp>
    </p:spTree>
    <p:extLst>
      <p:ext uri="{BB962C8B-B14F-4D97-AF65-F5344CB8AC3E}">
        <p14:creationId xmlns:p14="http://schemas.microsoft.com/office/powerpoint/2010/main" val="2595177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1355" y="2990732"/>
            <a:ext cx="5401994" cy="3592948"/>
          </a:xfrm>
        </p:spPr>
        <p:txBody>
          <a:bodyPr>
            <a:normAutofit/>
          </a:bodyPr>
          <a:lstStyle/>
          <a:p>
            <a:pPr algn="just"/>
            <a:r>
              <a:rPr lang="en-US" sz="2000" b="1" dirty="0">
                <a:solidFill>
                  <a:schemeClr val="tx1"/>
                </a:solidFill>
                <a:latin typeface="Times New Roman" panose="02020603050405020304" pitchFamily="18" charset="0"/>
                <a:cs typeface="Times New Roman" panose="02020603050405020304" pitchFamily="18" charset="0"/>
              </a:rPr>
              <a:t>Environmental Site Analysis depends on many variables:</a:t>
            </a:r>
          </a:p>
          <a:p>
            <a:pPr lvl="0" algn="just">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 Solar analysis.</a:t>
            </a:r>
          </a:p>
          <a:p>
            <a:pPr marL="0" lvl="0" indent="0" algn="just">
              <a:buNone/>
            </a:pPr>
            <a:r>
              <a:rPr lang="en-US" sz="2000" b="1" dirty="0">
                <a:solidFill>
                  <a:schemeClr val="tx1"/>
                </a:solidFill>
                <a:latin typeface="Times New Roman" panose="02020603050405020304" pitchFamily="18" charset="0"/>
                <a:cs typeface="Times New Roman" panose="02020603050405020304" pitchFamily="18" charset="0"/>
              </a:rPr>
              <a:t>       Sun path as shows in picture </a:t>
            </a:r>
          </a:p>
          <a:p>
            <a:pPr algn="just">
              <a:buFont typeface="Wingdings" panose="05000000000000000000" pitchFamily="2" charset="2"/>
              <a:buChar char="q"/>
            </a:pPr>
            <a:r>
              <a:rPr lang="en-US" sz="2000" b="1" dirty="0">
                <a:solidFill>
                  <a:schemeClr val="tx1"/>
                </a:solidFill>
                <a:latin typeface="Times New Roman" panose="02020603050405020304" pitchFamily="18" charset="0"/>
                <a:cs typeface="Times New Roman" panose="02020603050405020304" pitchFamily="18" charset="0"/>
              </a:rPr>
              <a:t>Wind analysis.</a:t>
            </a:r>
          </a:p>
          <a:p>
            <a:pPr marL="0" indent="0" algn="just">
              <a:buNone/>
            </a:pPr>
            <a:r>
              <a:rPr lang="en-US" sz="2000" b="1" dirty="0">
                <a:solidFill>
                  <a:schemeClr val="tx1"/>
                </a:solidFill>
                <a:latin typeface="Times New Roman" panose="02020603050405020304" pitchFamily="18" charset="0"/>
                <a:cs typeface="Times New Roman" panose="02020603050405020304" pitchFamily="18" charset="0"/>
              </a:rPr>
              <a:t>      Wind direction is mostly to the    north-west.</a:t>
            </a:r>
          </a:p>
          <a:p>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568255" y="2104850"/>
            <a:ext cx="3469173" cy="461665"/>
          </a:xfrm>
          <a:prstGeom prst="rect">
            <a:avLst/>
          </a:prstGeom>
        </p:spPr>
        <p:txBody>
          <a:bodyPr wrap="square">
            <a:spAutoFit/>
          </a:bodyPr>
          <a:lstStyle/>
          <a:p>
            <a:pPr marL="342900" indent="-342900">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1.2 Site Location:</a:t>
            </a:r>
            <a:endParaRPr lang="ar-JO" sz="2400" b="1" dirty="0">
              <a:latin typeface="Times New Roman" panose="02020603050405020304" pitchFamily="18" charset="0"/>
              <a:cs typeface="Times New Roman" panose="02020603050405020304" pitchFamily="18" charset="0"/>
            </a:endParaRPr>
          </a:p>
        </p:txBody>
      </p:sp>
      <p:pic>
        <p:nvPicPr>
          <p:cNvPr id="7" name="Picture 6"/>
          <p:cNvPicPr/>
          <p:nvPr/>
        </p:nvPicPr>
        <p:blipFill>
          <a:blip r:embed="rId2"/>
          <a:stretch>
            <a:fillRect/>
          </a:stretch>
        </p:blipFill>
        <p:spPr>
          <a:xfrm>
            <a:off x="5969391" y="2566515"/>
            <a:ext cx="5629275" cy="3611421"/>
          </a:xfrm>
          <a:prstGeom prst="rect">
            <a:avLst/>
          </a:prstGeom>
          <a:ln w="38100">
            <a:solidFill>
              <a:schemeClr val="accent1">
                <a:lumMod val="75000"/>
              </a:schemeClr>
            </a:solidFill>
          </a:ln>
        </p:spPr>
      </p:pic>
      <p:sp>
        <p:nvSpPr>
          <p:cNvPr id="8"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cs typeface="Times New Roman" panose="02020603050405020304" pitchFamily="18" charset="0"/>
              </a:rPr>
              <a:t>1. Introduction</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8</a:t>
            </a:fld>
            <a:endParaRPr lang="en-US" dirty="0"/>
          </a:p>
        </p:txBody>
      </p:sp>
    </p:spTree>
    <p:extLst>
      <p:ext uri="{BB962C8B-B14F-4D97-AF65-F5344CB8AC3E}">
        <p14:creationId xmlns:p14="http://schemas.microsoft.com/office/powerpoint/2010/main" val="213384140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0264" y="3236295"/>
            <a:ext cx="2346812" cy="1569660"/>
          </a:xfrm>
          <a:prstGeom prst="rect">
            <a:avLst/>
          </a:prstGeom>
        </p:spPr>
        <p:txBody>
          <a:bodyPr wrap="square">
            <a:spAutoFit/>
          </a:bodyPr>
          <a:lstStyle/>
          <a:p>
            <a:pPr marL="342900" indent="-342900">
              <a:buFont typeface="Wingdings" panose="05000000000000000000" pitchFamily="2" charset="2"/>
              <a:buChar char="Ø"/>
            </a:pPr>
            <a:r>
              <a:rPr lang="en-US" sz="2400" dirty="0">
                <a:solidFill>
                  <a:srgbClr val="CC0000"/>
                </a:solidFill>
                <a:latin typeface="Times New Roman" panose="02020603050405020304" pitchFamily="18" charset="0"/>
                <a:ea typeface="Times New Roman" panose="02020603050405020304" pitchFamily="18" charset="0"/>
              </a:rPr>
              <a:t>Cooling load for the building in 15 July</a:t>
            </a:r>
          </a:p>
        </p:txBody>
      </p:sp>
      <p:pic>
        <p:nvPicPr>
          <p:cNvPr id="5" name="Picture 4"/>
          <p:cNvPicPr/>
          <p:nvPr/>
        </p:nvPicPr>
        <p:blipFill rotWithShape="1">
          <a:blip r:embed="rId2">
            <a:extLst>
              <a:ext uri="{28A0092B-C50C-407E-A947-70E740481C1C}">
                <a14:useLocalDpi xmlns:a14="http://schemas.microsoft.com/office/drawing/2010/main" val="0"/>
              </a:ext>
            </a:extLst>
          </a:blip>
          <a:srcRect l="16104" t="11454" r="13397" b="9040"/>
          <a:stretch/>
        </p:blipFill>
        <p:spPr bwMode="auto">
          <a:xfrm>
            <a:off x="4232366" y="2338251"/>
            <a:ext cx="6887140" cy="4220307"/>
          </a:xfrm>
          <a:prstGeom prst="rect">
            <a:avLst/>
          </a:prstGeom>
          <a:ln>
            <a:noFill/>
          </a:ln>
          <a:extLst>
            <a:ext uri="{53640926-AAD7-44D8-BBD7-CCE9431645EC}">
              <a14:shadowObscured xmlns:a14="http://schemas.microsoft.com/office/drawing/2010/main"/>
            </a:ext>
          </a:extLst>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80</a:t>
            </a:fld>
            <a:endParaRPr lang="en-US" dirty="0"/>
          </a:p>
        </p:txBody>
      </p:sp>
    </p:spTree>
    <p:extLst>
      <p:ext uri="{BB962C8B-B14F-4D97-AF65-F5344CB8AC3E}">
        <p14:creationId xmlns:p14="http://schemas.microsoft.com/office/powerpoint/2010/main" val="48548078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1232" y="3045376"/>
            <a:ext cx="2732231" cy="1200329"/>
          </a:xfrm>
          <a:prstGeom prst="rect">
            <a:avLst/>
          </a:prstGeom>
        </p:spPr>
        <p:txBody>
          <a:bodyPr wrap="square">
            <a:spAutoFit/>
          </a:bodyPr>
          <a:lstStyle/>
          <a:p>
            <a:pPr marL="342900" indent="-342900">
              <a:buFont typeface="Wingdings" panose="05000000000000000000" pitchFamily="2" charset="2"/>
              <a:buChar char="Ø"/>
            </a:pPr>
            <a:r>
              <a:rPr lang="en-US" sz="2400" dirty="0">
                <a:solidFill>
                  <a:srgbClr val="CC0000"/>
                </a:solidFill>
                <a:latin typeface="Times New Roman" panose="02020603050405020304" pitchFamily="18" charset="0"/>
                <a:ea typeface="Times New Roman" panose="02020603050405020304" pitchFamily="18" charset="0"/>
              </a:rPr>
              <a:t>Simulation of thermal comfort in the building.</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959926" y="2299855"/>
            <a:ext cx="6440507" cy="4447309"/>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4.Environmental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81</a:t>
            </a:fld>
            <a:endParaRPr lang="en-US" dirty="0"/>
          </a:p>
        </p:txBody>
      </p:sp>
    </p:spTree>
    <p:extLst>
      <p:ext uri="{BB962C8B-B14F-4D97-AF65-F5344CB8AC3E}">
        <p14:creationId xmlns:p14="http://schemas.microsoft.com/office/powerpoint/2010/main" val="381689154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Lucida Handwriting" panose="03010101010101010101" pitchFamily="66" charset="0"/>
              </a:rPr>
              <a:t>MECHANICAL CHAPTER</a:t>
            </a: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82</a:t>
            </a:fld>
            <a:endParaRPr lang="en-US" dirty="0"/>
          </a:p>
        </p:txBody>
      </p:sp>
    </p:spTree>
    <p:extLst>
      <p:ext uri="{BB962C8B-B14F-4D97-AF65-F5344CB8AC3E}">
        <p14:creationId xmlns:p14="http://schemas.microsoft.com/office/powerpoint/2010/main" val="81771264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73276" y="2869624"/>
            <a:ext cx="4688200" cy="530562"/>
          </a:xfrm>
          <a:prstGeom prst="rect">
            <a:avLst/>
          </a:prstGeom>
        </p:spPr>
        <p:txBody>
          <a:bodyPr vert="horz" lIns="0" rIns="0" bIns="0" anchor="b">
            <a:normAutofit fontScale="92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a:solidFill>
                  <a:srgbClr val="FF0000"/>
                </a:solidFill>
                <a:latin typeface="Cambria" panose="02040503050406030204" pitchFamily="18" charset="0"/>
              </a:rPr>
              <a:t>Water Supply System</a:t>
            </a:r>
            <a:endParaRPr lang="en-US" sz="3600" b="1" dirty="0">
              <a:solidFill>
                <a:srgbClr val="FF0000"/>
              </a:solidFill>
              <a:latin typeface="Times New Roman" panose="02020603050405020304" pitchFamily="18" charset="0"/>
              <a:cs typeface="Times New Roman" panose="02020603050405020304" pitchFamily="18" charset="0"/>
            </a:endParaRPr>
          </a:p>
        </p:txBody>
      </p:sp>
      <p:pic>
        <p:nvPicPr>
          <p:cNvPr id="7" name="صورة 6"/>
          <p:cNvPicPr>
            <a:picLocks noChangeAspect="1"/>
          </p:cNvPicPr>
          <p:nvPr/>
        </p:nvPicPr>
        <p:blipFill>
          <a:blip r:embed="rId2"/>
          <a:stretch>
            <a:fillRect/>
          </a:stretch>
        </p:blipFill>
        <p:spPr>
          <a:xfrm>
            <a:off x="5065934" y="2141203"/>
            <a:ext cx="6529652" cy="4403289"/>
          </a:xfrm>
          <a:prstGeom prst="rect">
            <a:avLst/>
          </a:prstGeom>
        </p:spPr>
      </p:pic>
      <p:sp>
        <p:nvSpPr>
          <p:cNvPr id="4" name="مربع نص 3"/>
          <p:cNvSpPr txBox="1"/>
          <p:nvPr/>
        </p:nvSpPr>
        <p:spPr>
          <a:xfrm>
            <a:off x="320868" y="5004002"/>
            <a:ext cx="4146997" cy="430887"/>
          </a:xfrm>
          <a:prstGeom prst="rect">
            <a:avLst/>
          </a:prstGeom>
          <a:noFill/>
        </p:spPr>
        <p:txBody>
          <a:bodyPr wrap="square" rtlCol="0">
            <a:spAutoFit/>
          </a:bodyPr>
          <a:lstStyle/>
          <a:p>
            <a:r>
              <a:rPr lang="en-US" sz="2200" dirty="0"/>
              <a:t>Water demand= 23 m3/day</a:t>
            </a:r>
          </a:p>
        </p:txBody>
      </p:sp>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83</a:t>
            </a:fld>
            <a:endParaRPr lang="en-US" dirty="0"/>
          </a:p>
        </p:txBody>
      </p:sp>
    </p:spTree>
    <p:extLst>
      <p:ext uri="{BB962C8B-B14F-4D97-AF65-F5344CB8AC3E}">
        <p14:creationId xmlns:p14="http://schemas.microsoft.com/office/powerpoint/2010/main" val="18417124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56371" y="2590036"/>
            <a:ext cx="5252977" cy="490220"/>
          </a:xfrm>
          <a:prstGeom prst="rect">
            <a:avLst/>
          </a:prstGeom>
        </p:spPr>
        <p:txBody>
          <a:bodyPr vert="horz" lIns="0" rIns="0" bIns="0" anchor="b">
            <a:normAutofit fontScale="925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a:solidFill>
                  <a:srgbClr val="FF0000"/>
                </a:solidFill>
                <a:latin typeface="Cambria" panose="02040503050406030204" pitchFamily="18" charset="0"/>
              </a:rPr>
              <a:t>Water Supply tank</a:t>
            </a:r>
            <a:endParaRPr lang="en-US" sz="3600" b="1" dirty="0">
              <a:solidFill>
                <a:srgbClr val="FF000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84</a:t>
            </a:fld>
            <a:endParaRPr lang="en-US"/>
          </a:p>
        </p:txBody>
      </p:sp>
      <p:sp>
        <p:nvSpPr>
          <p:cNvPr id="6" name="مستطيل 5"/>
          <p:cNvSpPr/>
          <p:nvPr/>
        </p:nvSpPr>
        <p:spPr>
          <a:xfrm>
            <a:off x="1258056" y="3510032"/>
            <a:ext cx="3713581" cy="369332"/>
          </a:xfrm>
          <a:prstGeom prst="rect">
            <a:avLst/>
          </a:prstGeom>
        </p:spPr>
        <p:txBody>
          <a:bodyPr wrap="none">
            <a:spAutoFit/>
          </a:bodyPr>
          <a:lstStyle/>
          <a:p>
            <a:pPr algn="ctr"/>
            <a:r>
              <a:rPr lang="en-US" b="1" dirty="0">
                <a:latin typeface="Cambria" panose="02040503050406030204" pitchFamily="18" charset="0"/>
              </a:rPr>
              <a:t>4 tanks for cold water(cap= 6m3)</a:t>
            </a:r>
            <a:endParaRPr lang="en-US" b="1" dirty="0">
              <a:latin typeface="Times New Roman" panose="02020603050405020304" pitchFamily="18" charset="0"/>
              <a:cs typeface="Times New Roman" panose="02020603050405020304" pitchFamily="18" charset="0"/>
            </a:endParaRPr>
          </a:p>
        </p:txBody>
      </p:sp>
      <p:sp>
        <p:nvSpPr>
          <p:cNvPr id="9" name="مستطيل 8"/>
          <p:cNvSpPr/>
          <p:nvPr/>
        </p:nvSpPr>
        <p:spPr>
          <a:xfrm>
            <a:off x="1258056" y="4248696"/>
            <a:ext cx="4634025" cy="369332"/>
          </a:xfrm>
          <a:prstGeom prst="rect">
            <a:avLst/>
          </a:prstGeom>
        </p:spPr>
        <p:txBody>
          <a:bodyPr wrap="none">
            <a:spAutoFit/>
          </a:bodyPr>
          <a:lstStyle/>
          <a:p>
            <a:pPr algn="ctr"/>
            <a:r>
              <a:rPr lang="en-US" b="1" dirty="0">
                <a:latin typeface="Cambria" panose="02040503050406030204" pitchFamily="18" charset="0"/>
              </a:rPr>
              <a:t>2 tanks for Firefighting system(cap= 5m3)</a:t>
            </a:r>
            <a:endParaRPr lang="en-US" b="1" dirty="0">
              <a:latin typeface="Times New Roman" panose="02020603050405020304" pitchFamily="18" charset="0"/>
              <a:cs typeface="Times New Roman" panose="02020603050405020304" pitchFamily="18" charset="0"/>
            </a:endParaRPr>
          </a:p>
        </p:txBody>
      </p:sp>
      <p:sp>
        <p:nvSpPr>
          <p:cNvPr id="11" name="مستطيل 10"/>
          <p:cNvSpPr/>
          <p:nvPr/>
        </p:nvSpPr>
        <p:spPr>
          <a:xfrm>
            <a:off x="1258056" y="3879364"/>
            <a:ext cx="3671775" cy="369332"/>
          </a:xfrm>
          <a:prstGeom prst="rect">
            <a:avLst/>
          </a:prstGeom>
        </p:spPr>
        <p:txBody>
          <a:bodyPr wrap="none">
            <a:spAutoFit/>
          </a:bodyPr>
          <a:lstStyle/>
          <a:p>
            <a:pPr algn="ctr"/>
            <a:r>
              <a:rPr lang="en-US" b="1" dirty="0">
                <a:latin typeface="Cambria" panose="02040503050406030204" pitchFamily="18" charset="0"/>
              </a:rPr>
              <a:t>4 tanks for hot water(cap= 2m3)</a:t>
            </a:r>
            <a:endParaRPr lang="en-US" b="1" dirty="0">
              <a:latin typeface="Times New Roman" panose="02020603050405020304" pitchFamily="18" charset="0"/>
              <a:cs typeface="Times New Roman" panose="02020603050405020304" pitchFamily="18" charset="0"/>
            </a:endParaRPr>
          </a:p>
        </p:txBody>
      </p:sp>
      <p:sp>
        <p:nvSpPr>
          <p:cNvPr id="10"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0937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7"/>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22960" y="2364378"/>
            <a:ext cx="10763795" cy="4493622"/>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85</a:t>
            </a:fld>
            <a:endParaRPr lang="en-US" dirty="0"/>
          </a:p>
        </p:txBody>
      </p:sp>
    </p:spTree>
    <p:extLst>
      <p:ext uri="{BB962C8B-B14F-4D97-AF65-F5344CB8AC3E}">
        <p14:creationId xmlns:p14="http://schemas.microsoft.com/office/powerpoint/2010/main" val="338882426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58172" y="1632513"/>
            <a:ext cx="10515600" cy="724087"/>
          </a:xfrm>
        </p:spPr>
        <p:txBody>
          <a:bodyPr>
            <a:normAutofit/>
          </a:bodyPr>
          <a:lstStyle/>
          <a:p>
            <a:pPr algn="ctr"/>
            <a:r>
              <a:rPr lang="en-US" b="1" dirty="0">
                <a:solidFill>
                  <a:srgbClr val="FF0000"/>
                </a:solidFill>
              </a:rPr>
              <a:t>Grey and rainwater system</a:t>
            </a:r>
          </a:p>
        </p:txBody>
      </p:sp>
      <p:sp>
        <p:nvSpPr>
          <p:cNvPr id="4" name="عنصر نائب لرقم الشريحة 3"/>
          <p:cNvSpPr>
            <a:spLocks noGrp="1"/>
          </p:cNvSpPr>
          <p:nvPr>
            <p:ph type="sldNum" sz="quarter" idx="12"/>
          </p:nvPr>
        </p:nvSpPr>
        <p:spPr/>
        <p:txBody>
          <a:bodyPr/>
          <a:lstStyle/>
          <a:p>
            <a:fld id="{401CF334-2D5C-4859-84A6-CA7E6E43FAEB}" type="slidenum">
              <a:rPr lang="en-US" smtClean="0"/>
              <a:t>86</a:t>
            </a:fld>
            <a:endParaRPr lang="en-US"/>
          </a:p>
        </p:txBody>
      </p:sp>
      <p:pic>
        <p:nvPicPr>
          <p:cNvPr id="5" name="عنصر نائب للمحتوى 4"/>
          <p:cNvPicPr>
            <a:picLocks noGrp="1"/>
          </p:cNvPicPr>
          <p:nvPr>
            <p:ph idx="1"/>
          </p:nvPr>
        </p:nvPicPr>
        <p:blipFill>
          <a:blip r:embed="rId2"/>
          <a:stretch>
            <a:fillRect/>
          </a:stretch>
        </p:blipFill>
        <p:spPr>
          <a:xfrm>
            <a:off x="2037805" y="2356600"/>
            <a:ext cx="9836332" cy="4501400"/>
          </a:xfrm>
          <a:prstGeom prst="rect">
            <a:avLst/>
          </a:prstGeom>
        </p:spPr>
      </p:pic>
      <p:sp>
        <p:nvSpPr>
          <p:cNvPr id="6" name="مستطيل 5"/>
          <p:cNvSpPr/>
          <p:nvPr/>
        </p:nvSpPr>
        <p:spPr>
          <a:xfrm>
            <a:off x="383954" y="3932531"/>
            <a:ext cx="3583802" cy="369332"/>
          </a:xfrm>
          <a:prstGeom prst="rect">
            <a:avLst/>
          </a:prstGeom>
        </p:spPr>
        <p:txBody>
          <a:bodyPr wrap="none">
            <a:spAutoFit/>
          </a:bodyPr>
          <a:lstStyle/>
          <a:p>
            <a:pPr algn="ctr"/>
            <a:r>
              <a:rPr lang="en-US" b="1" dirty="0">
                <a:latin typeface="Cambria" panose="02040503050406030204" pitchFamily="18" charset="0"/>
              </a:rPr>
              <a:t>Rain Water Tank size = 1000 m3</a:t>
            </a:r>
            <a:endParaRPr lang="en-US" b="1" dirty="0">
              <a:latin typeface="Times New Roman" panose="02020603050405020304" pitchFamily="18" charset="0"/>
              <a:cs typeface="Times New Roman" panose="02020603050405020304" pitchFamily="18" charset="0"/>
            </a:endParaRPr>
          </a:p>
        </p:txBody>
      </p:sp>
      <p:sp>
        <p:nvSpPr>
          <p:cNvPr id="7" name="مستطيل 6"/>
          <p:cNvSpPr/>
          <p:nvPr/>
        </p:nvSpPr>
        <p:spPr>
          <a:xfrm>
            <a:off x="452081" y="4290479"/>
            <a:ext cx="3286285" cy="369332"/>
          </a:xfrm>
          <a:prstGeom prst="rect">
            <a:avLst/>
          </a:prstGeom>
        </p:spPr>
        <p:txBody>
          <a:bodyPr wrap="none">
            <a:spAutoFit/>
          </a:bodyPr>
          <a:lstStyle/>
          <a:p>
            <a:pPr algn="ctr"/>
            <a:r>
              <a:rPr lang="en-US" b="1" dirty="0">
                <a:latin typeface="Cambria" panose="02040503050406030204" pitchFamily="18" charset="0"/>
              </a:rPr>
              <a:t>grey Water Tank size = 20 m3</a:t>
            </a:r>
            <a:endParaRPr lang="en-US" b="1" dirty="0">
              <a:latin typeface="Times New Roman" panose="02020603050405020304" pitchFamily="18" charset="0"/>
              <a:cs typeface="Times New Roman" panose="02020603050405020304" pitchFamily="18" charset="0"/>
            </a:endParaRPr>
          </a:p>
        </p:txBody>
      </p:sp>
      <p:sp>
        <p:nvSpPr>
          <p:cNvPr id="8"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5086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0661" y="2085707"/>
            <a:ext cx="10972800" cy="873491"/>
          </a:xfrm>
        </p:spPr>
        <p:txBody>
          <a:bodyPr>
            <a:normAutofit/>
          </a:bodyPr>
          <a:lstStyle/>
          <a:p>
            <a:pPr algn="ctr"/>
            <a:r>
              <a:rPr lang="en-US" sz="3000" dirty="0">
                <a:solidFill>
                  <a:srgbClr val="000000"/>
                </a:solidFill>
                <a:latin typeface="Times New Roman" panose="02020603050405020304" pitchFamily="18" charset="0"/>
                <a:ea typeface="Times New Roman" panose="02020603050405020304" pitchFamily="18" charset="0"/>
              </a:rPr>
              <a:t>(SHAKTI-Pressure Booster Pump – SH Series), with P</a:t>
            </a:r>
            <a:r>
              <a:rPr lang="en-US" sz="3000" baseline="-25000" dirty="0">
                <a:solidFill>
                  <a:srgbClr val="000000"/>
                </a:solidFill>
                <a:latin typeface="Times New Roman" panose="02020603050405020304" pitchFamily="18" charset="0"/>
                <a:ea typeface="Times New Roman" panose="02020603050405020304" pitchFamily="18" charset="0"/>
              </a:rPr>
              <a:t>o </a:t>
            </a:r>
            <a:r>
              <a:rPr lang="en-US" sz="3000" dirty="0">
                <a:solidFill>
                  <a:srgbClr val="000000"/>
                </a:solidFill>
                <a:latin typeface="Times New Roman" panose="02020603050405020304" pitchFamily="18" charset="0"/>
                <a:ea typeface="Times New Roman" panose="02020603050405020304" pitchFamily="18" charset="0"/>
              </a:rPr>
              <a:t>= 60Psi.</a:t>
            </a:r>
            <a:endParaRPr lang="en-US" sz="3000" dirty="0"/>
          </a:p>
        </p:txBody>
      </p:sp>
      <p:sp>
        <p:nvSpPr>
          <p:cNvPr id="4" name="عنصر نائب لرقم الشريحة 3"/>
          <p:cNvSpPr>
            <a:spLocks noGrp="1"/>
          </p:cNvSpPr>
          <p:nvPr>
            <p:ph type="sldNum" sz="quarter" idx="12"/>
          </p:nvPr>
        </p:nvSpPr>
        <p:spPr/>
        <p:txBody>
          <a:bodyPr/>
          <a:lstStyle/>
          <a:p>
            <a:fld id="{401CF334-2D5C-4859-84A6-CA7E6E43FAEB}" type="slidenum">
              <a:rPr lang="en-US" smtClean="0"/>
              <a:t>87</a:t>
            </a:fld>
            <a:endParaRPr lang="en-US"/>
          </a:p>
        </p:txBody>
      </p:sp>
      <p:pic>
        <p:nvPicPr>
          <p:cNvPr id="5" name="عنصر نائب للمحتوى 4"/>
          <p:cNvPicPr>
            <a:picLocks noGrp="1"/>
          </p:cNvPicPr>
          <p:nvPr>
            <p:ph idx="1"/>
          </p:nvPr>
        </p:nvPicPr>
        <p:blipFill>
          <a:blip r:embed="rId2"/>
          <a:stretch>
            <a:fillRect/>
          </a:stretch>
        </p:blipFill>
        <p:spPr>
          <a:xfrm>
            <a:off x="1608019" y="2959198"/>
            <a:ext cx="8178084" cy="3554568"/>
          </a:xfrm>
          <a:prstGeom prst="rect">
            <a:avLst/>
          </a:prstGeom>
        </p:spPr>
      </p:pic>
      <p:sp>
        <p:nvSpPr>
          <p:cNvPr id="6"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04618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54578" y="3509319"/>
            <a:ext cx="4885423" cy="624691"/>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a:solidFill>
                  <a:srgbClr val="FF0000"/>
                </a:solidFill>
                <a:latin typeface="Cambria" panose="02040503050406030204" pitchFamily="18" charset="0"/>
              </a:rPr>
              <a:t>Drainage system</a:t>
            </a:r>
            <a:endParaRPr lang="en-US" sz="3600" b="1" dirty="0">
              <a:solidFill>
                <a:srgbClr val="FF000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401CF334-2D5C-4859-84A6-CA7E6E43FAEB}" type="slidenum">
              <a:rPr lang="en-US" smtClean="0"/>
              <a:t>88</a:t>
            </a:fld>
            <a:endParaRPr lang="en-US"/>
          </a:p>
        </p:txBody>
      </p:sp>
      <p:pic>
        <p:nvPicPr>
          <p:cNvPr id="4" name="صورة 3"/>
          <p:cNvPicPr>
            <a:picLocks noChangeAspect="1"/>
          </p:cNvPicPr>
          <p:nvPr/>
        </p:nvPicPr>
        <p:blipFill>
          <a:blip r:embed="rId2"/>
          <a:stretch>
            <a:fillRect/>
          </a:stretch>
        </p:blipFill>
        <p:spPr>
          <a:xfrm>
            <a:off x="5175935" y="2408779"/>
            <a:ext cx="6581775" cy="4143375"/>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6055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0200" y="2999868"/>
            <a:ext cx="3161212" cy="557456"/>
          </a:xfrm>
          <a:prstGeom prst="rect">
            <a:avLst/>
          </a:prstGeom>
        </p:spPr>
        <p:txBody>
          <a:bodyPr vert="horz" lIns="0" rIns="0" bIns="0" anchor="b">
            <a:normAutofit fontScale="850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a:solidFill>
                  <a:srgbClr val="FF0000"/>
                </a:solidFill>
                <a:latin typeface="Cambria" panose="02040503050406030204" pitchFamily="18" charset="0"/>
              </a:rPr>
              <a:t>Drainage system</a:t>
            </a:r>
            <a:endParaRPr lang="en-US" sz="3600" b="1" dirty="0">
              <a:solidFill>
                <a:srgbClr val="FF0000"/>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401CF334-2D5C-4859-84A6-CA7E6E43FAEB}" type="slidenum">
              <a:rPr lang="en-US" smtClean="0"/>
              <a:t>89</a:t>
            </a:fld>
            <a:endParaRPr lang="en-US"/>
          </a:p>
        </p:txBody>
      </p:sp>
      <p:pic>
        <p:nvPicPr>
          <p:cNvPr id="9" name="صورة 8"/>
          <p:cNvPicPr>
            <a:picLocks noChangeAspect="1"/>
          </p:cNvPicPr>
          <p:nvPr/>
        </p:nvPicPr>
        <p:blipFill>
          <a:blip r:embed="rId2"/>
          <a:stretch>
            <a:fillRect/>
          </a:stretch>
        </p:blipFill>
        <p:spPr>
          <a:xfrm>
            <a:off x="3561612" y="1828800"/>
            <a:ext cx="8630388" cy="5029200"/>
          </a:xfrm>
          <a:prstGeom prst="rect">
            <a:avLst/>
          </a:prstGeom>
        </p:spPr>
      </p:pic>
      <p:sp>
        <p:nvSpPr>
          <p:cNvPr id="6"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01517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4006" y="2793785"/>
            <a:ext cx="5401994" cy="3592948"/>
          </a:xfrm>
        </p:spPr>
        <p:txBody>
          <a:bodyPr>
            <a:normAutofit lnSpcReduction="10000"/>
          </a:bodyPr>
          <a:lstStyle/>
          <a:p>
            <a:r>
              <a:rPr lang="en-US" sz="2000" b="1" dirty="0">
                <a:latin typeface="Times New Roman" panose="02020603050405020304" pitchFamily="18" charset="0"/>
                <a:cs typeface="Times New Roman" panose="02020603050405020304" pitchFamily="18" charset="0"/>
              </a:rPr>
              <a:t>1.2 Site Analysis : </a:t>
            </a:r>
          </a:p>
          <a:p>
            <a:r>
              <a:rPr lang="en-US" sz="2000" b="1" dirty="0">
                <a:solidFill>
                  <a:srgbClr val="FF0000"/>
                </a:solidFill>
                <a:latin typeface="Times New Roman" panose="02020603050405020304" pitchFamily="18" charset="0"/>
                <a:cs typeface="Times New Roman" panose="02020603050405020304" pitchFamily="18" charset="0"/>
              </a:rPr>
              <a:t>Site Advantages :</a:t>
            </a:r>
          </a:p>
          <a:p>
            <a:pP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The slop of land can be handled</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 Away from traffic rush.</a:t>
            </a:r>
          </a:p>
          <a:p>
            <a:pPr>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Has a quiet surrounding environment.</a:t>
            </a:r>
          </a:p>
          <a:p>
            <a:pPr>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Very close to An-</a:t>
            </a:r>
            <a:r>
              <a:rPr lang="en-US" sz="2000" b="1" dirty="0" err="1">
                <a:latin typeface="Times New Roman" panose="02020603050405020304" pitchFamily="18" charset="0"/>
                <a:cs typeface="Times New Roman" panose="02020603050405020304" pitchFamily="18" charset="0"/>
              </a:rPr>
              <a:t>Najah</a:t>
            </a:r>
            <a:r>
              <a:rPr lang="en-US" sz="2000" b="1" dirty="0">
                <a:latin typeface="Times New Roman" panose="02020603050405020304" pitchFamily="18" charset="0"/>
                <a:cs typeface="Times New Roman" panose="02020603050405020304" pitchFamily="18" charset="0"/>
              </a:rPr>
              <a:t> National University (the new campus), that may increase number of coming students.</a:t>
            </a:r>
          </a:p>
          <a:p>
            <a:pPr algn="just">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Good Northern view</a:t>
            </a:r>
            <a:r>
              <a:rPr lang="en-US" sz="2000" b="1" dirty="0"/>
              <a:t>.</a:t>
            </a:r>
          </a:p>
          <a:p>
            <a:endParaRPr lang="en-US" sz="2000" b="1" dirty="0">
              <a:latin typeface="Times New Roman" panose="02020603050405020304" pitchFamily="18" charset="0"/>
              <a:cs typeface="Times New Roman" panose="02020603050405020304" pitchFamily="18" charset="0"/>
            </a:endParaRPr>
          </a:p>
        </p:txBody>
      </p:sp>
      <p:sp>
        <p:nvSpPr>
          <p:cNvPr id="4" name="Rectangle 3"/>
          <p:cNvSpPr/>
          <p:nvPr/>
        </p:nvSpPr>
        <p:spPr>
          <a:xfrm>
            <a:off x="568255" y="2104850"/>
            <a:ext cx="3469173" cy="461665"/>
          </a:xfrm>
          <a:prstGeom prst="rect">
            <a:avLst/>
          </a:prstGeom>
        </p:spPr>
        <p:txBody>
          <a:bodyPr wrap="square">
            <a:spAutoFit/>
          </a:bodyPr>
          <a:lstStyle/>
          <a:p>
            <a:pPr marL="342900" indent="-342900">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1.2 Site Location:</a:t>
            </a:r>
            <a:endParaRPr lang="ar-JO" sz="2400" b="1" dirty="0">
              <a:latin typeface="Times New Roman" panose="02020603050405020304" pitchFamily="18" charset="0"/>
              <a:cs typeface="Times New Roman" panose="02020603050405020304" pitchFamily="18" charset="0"/>
            </a:endParaRPr>
          </a:p>
        </p:txBody>
      </p:sp>
      <p:sp>
        <p:nvSpPr>
          <p:cNvPr id="5" name="Rectangle 4"/>
          <p:cNvSpPr/>
          <p:nvPr/>
        </p:nvSpPr>
        <p:spPr>
          <a:xfrm>
            <a:off x="5974080" y="3198951"/>
            <a:ext cx="6096000" cy="1261884"/>
          </a:xfrm>
          <a:prstGeom prst="rect">
            <a:avLst/>
          </a:prstGeom>
        </p:spPr>
        <p:txBody>
          <a:bodyPr>
            <a:spAutoFit/>
          </a:bodyPr>
          <a:lstStyle/>
          <a:p>
            <a:r>
              <a:rPr lang="en-US" b="1" dirty="0">
                <a:solidFill>
                  <a:srgbClr val="FF0000"/>
                </a:solidFill>
              </a:rPr>
              <a:t>Site Disadvantages :</a:t>
            </a:r>
          </a:p>
          <a:p>
            <a:endParaRPr lang="en-US" b="1" dirty="0">
              <a:solidFill>
                <a:schemeClr val="tx1">
                  <a:lumMod val="75000"/>
                  <a:lumOff val="25000"/>
                </a:schemeClr>
              </a:solidFill>
            </a:endParaRPr>
          </a:p>
          <a:p>
            <a:pPr marL="285750" indent="-285750">
              <a:buFont typeface="Wingdings" panose="05000000000000000000"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sz="2000" b="1" dirty="0">
                <a:solidFill>
                  <a:schemeClr val="tx1">
                    <a:lumMod val="75000"/>
                    <a:lumOff val="25000"/>
                  </a:schemeClr>
                </a:solidFill>
                <a:latin typeface="Times New Roman" panose="02020603050405020304" pitchFamily="18" charset="0"/>
                <a:cs typeface="Times New Roman" panose="02020603050405020304" pitchFamily="18" charset="0"/>
              </a:rPr>
              <a:t>Bit away from the public transportation, so poor accessibility</a:t>
            </a: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a:t>
            </a:r>
          </a:p>
        </p:txBody>
      </p:sp>
      <p:sp>
        <p:nvSpPr>
          <p:cNvPr id="7" name="Title 1"/>
          <p:cNvSpPr>
            <a:spLocks noGrp="1"/>
          </p:cNvSpPr>
          <p:nvPr>
            <p:ph type="title"/>
          </p:nvPr>
        </p:nvSpPr>
        <p:spPr>
          <a:xfrm>
            <a:off x="1154954" y="973669"/>
            <a:ext cx="8825659" cy="706964"/>
          </a:xfrm>
        </p:spPr>
        <p:txBody>
          <a:bodyPr/>
          <a:lstStyle/>
          <a:p>
            <a:r>
              <a:rPr lang="en-US" b="1" dirty="0">
                <a:latin typeface="Lucida Handwriting" panose="03010101010101010101" pitchFamily="66" charset="0"/>
                <a:cs typeface="Times New Roman" panose="02020603050405020304" pitchFamily="18" charset="0"/>
              </a:rPr>
              <a:t>1. Introduction</a:t>
            </a: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317743460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53666"/>
            <a:ext cx="1959428" cy="1195819"/>
          </a:xfrm>
        </p:spPr>
        <p:txBody>
          <a:bodyPr>
            <a:normAutofit fontScale="90000"/>
          </a:bodyPr>
          <a:lstStyle/>
          <a:p>
            <a:pPr algn="l"/>
            <a:r>
              <a:rPr lang="en-US" b="1" dirty="0">
                <a:solidFill>
                  <a:srgbClr val="FF0000"/>
                </a:solidFill>
                <a:latin typeface="Cambria" panose="02040503050406030204" pitchFamily="18" charset="0"/>
              </a:rPr>
              <a:t>Drainage system</a:t>
            </a:r>
            <a:br>
              <a:rPr lang="en-US" b="1" dirty="0">
                <a:solidFill>
                  <a:srgbClr val="FF0000"/>
                </a:solidFill>
                <a:latin typeface="Times New Roman" panose="02020603050405020304" pitchFamily="18" charset="0"/>
                <a:cs typeface="Times New Roman" panose="02020603050405020304" pitchFamily="18" charset="0"/>
              </a:rPr>
            </a:br>
            <a:endParaRPr lang="en-US" dirty="0">
              <a:solidFill>
                <a:srgbClr val="FF0000"/>
              </a:solidFill>
            </a:endParaRPr>
          </a:p>
        </p:txBody>
      </p:sp>
      <p:pic>
        <p:nvPicPr>
          <p:cNvPr id="4" name="عنصر نائب للمحتوى 3"/>
          <p:cNvPicPr>
            <a:picLocks noGrp="1" noChangeAspect="1"/>
          </p:cNvPicPr>
          <p:nvPr>
            <p:ph idx="1"/>
          </p:nvPr>
        </p:nvPicPr>
        <p:blipFill>
          <a:blip r:embed="rId2"/>
          <a:stretch>
            <a:fillRect/>
          </a:stretch>
        </p:blipFill>
        <p:spPr>
          <a:xfrm>
            <a:off x="1606731" y="1664384"/>
            <a:ext cx="10119017" cy="5193616"/>
          </a:xfrm>
          <a:prstGeom prst="rect">
            <a:avLst/>
          </a:prstGeom>
        </p:spPr>
      </p:pic>
      <p:sp>
        <p:nvSpPr>
          <p:cNvPr id="5"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90</a:t>
            </a:fld>
            <a:endParaRPr lang="en-US" dirty="0"/>
          </a:p>
        </p:txBody>
      </p:sp>
    </p:spTree>
    <p:extLst>
      <p:ext uri="{BB962C8B-B14F-4D97-AF65-F5344CB8AC3E}">
        <p14:creationId xmlns:p14="http://schemas.microsoft.com/office/powerpoint/2010/main" val="317144937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4013" y="1055423"/>
            <a:ext cx="5508471" cy="799503"/>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3600" b="1" dirty="0">
                <a:solidFill>
                  <a:srgbClr val="FF0000"/>
                </a:solidFill>
                <a:latin typeface="Cambria" panose="02040503050406030204" pitchFamily="18" charset="0"/>
              </a:rPr>
              <a:t>Rain Water Drainage</a:t>
            </a:r>
            <a:endParaRPr lang="en-US" sz="3600" b="1" dirty="0">
              <a:solidFill>
                <a:srgbClr val="FF0000"/>
              </a:solidFill>
              <a:latin typeface="Times New Roman" panose="02020603050405020304" pitchFamily="18" charset="0"/>
              <a:cs typeface="Times New Roman" panose="02020603050405020304" pitchFamily="18" charset="0"/>
            </a:endParaRPr>
          </a:p>
        </p:txBody>
      </p:sp>
      <p:pic>
        <p:nvPicPr>
          <p:cNvPr id="9" name="صورة 8"/>
          <p:cNvPicPr/>
          <p:nvPr/>
        </p:nvPicPr>
        <p:blipFill>
          <a:blip r:embed="rId2"/>
          <a:stretch>
            <a:fillRect/>
          </a:stretch>
        </p:blipFill>
        <p:spPr>
          <a:xfrm>
            <a:off x="418012" y="1854926"/>
            <a:ext cx="10911494" cy="4548052"/>
          </a:xfrm>
          <a:prstGeom prst="rect">
            <a:avLst/>
          </a:prstGeom>
        </p:spPr>
      </p:pic>
      <p:sp>
        <p:nvSpPr>
          <p:cNvPr id="2" name="مربع نص 1"/>
          <p:cNvSpPr txBox="1"/>
          <p:nvPr/>
        </p:nvSpPr>
        <p:spPr>
          <a:xfrm>
            <a:off x="-682374" y="6380946"/>
            <a:ext cx="3232597" cy="477054"/>
          </a:xfrm>
          <a:prstGeom prst="rect">
            <a:avLst/>
          </a:prstGeom>
          <a:noFill/>
        </p:spPr>
        <p:txBody>
          <a:bodyPr wrap="square" rtlCol="0">
            <a:spAutoFit/>
          </a:bodyPr>
          <a:lstStyle/>
          <a:p>
            <a:pPr algn="ctr"/>
            <a:r>
              <a:rPr lang="en-US" sz="2500" dirty="0"/>
              <a:t>Slope= 1%</a:t>
            </a:r>
          </a:p>
        </p:txBody>
      </p:sp>
      <p:sp>
        <p:nvSpPr>
          <p:cNvPr id="6" name="Title 1"/>
          <p:cNvSpPr>
            <a:spLocks noGrp="1"/>
          </p:cNvSpPr>
          <p:nvPr>
            <p:ph type="title"/>
          </p:nvPr>
        </p:nvSpPr>
        <p:spPr>
          <a:xfrm>
            <a:off x="1141891" y="748211"/>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91</a:t>
            </a:fld>
            <a:endParaRPr lang="en-US" dirty="0"/>
          </a:p>
        </p:txBody>
      </p:sp>
    </p:spTree>
    <p:extLst>
      <p:ext uri="{BB962C8B-B14F-4D97-AF65-F5344CB8AC3E}">
        <p14:creationId xmlns:p14="http://schemas.microsoft.com/office/powerpoint/2010/main" val="26833277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01CF334-2D5C-4859-84A6-CA7E6E43FAEB}" type="slidenum">
              <a:rPr lang="en-US" smtClean="0"/>
              <a:t>92</a:t>
            </a:fld>
            <a:endParaRPr lang="en-US"/>
          </a:p>
        </p:txBody>
      </p:sp>
      <p:sp>
        <p:nvSpPr>
          <p:cNvPr id="4" name="عنوان 3"/>
          <p:cNvSpPr>
            <a:spLocks noGrp="1"/>
          </p:cNvSpPr>
          <p:nvPr>
            <p:ph type="title"/>
          </p:nvPr>
        </p:nvSpPr>
        <p:spPr>
          <a:xfrm>
            <a:off x="580173" y="1504761"/>
            <a:ext cx="10671220" cy="888641"/>
          </a:xfrm>
        </p:spPr>
        <p:txBody>
          <a:bodyPr/>
          <a:lstStyle/>
          <a:p>
            <a:pPr algn="l"/>
            <a:r>
              <a:rPr lang="en-US" dirty="0">
                <a:solidFill>
                  <a:srgbClr val="FF0000"/>
                </a:solidFill>
              </a:rPr>
              <a:t>Building management system (BMS):</a:t>
            </a:r>
          </a:p>
        </p:txBody>
      </p:sp>
      <p:sp>
        <p:nvSpPr>
          <p:cNvPr id="6" name="مربع نص 5"/>
          <p:cNvSpPr txBox="1"/>
          <p:nvPr/>
        </p:nvSpPr>
        <p:spPr>
          <a:xfrm>
            <a:off x="407831" y="2930055"/>
            <a:ext cx="4995235" cy="707886"/>
          </a:xfrm>
          <a:prstGeom prst="rect">
            <a:avLst/>
          </a:prstGeom>
          <a:noFill/>
        </p:spPr>
        <p:txBody>
          <a:bodyPr wrap="square" rtlCol="0">
            <a:spAutoFit/>
          </a:bodyPr>
          <a:lstStyle/>
          <a:p>
            <a:pPr algn="l"/>
            <a:r>
              <a:rPr lang="en-US" sz="2000" dirty="0"/>
              <a:t>BMS: intelligent microprocessor to monitor and control a building systems.</a:t>
            </a: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3066" y="2322559"/>
            <a:ext cx="6381102" cy="4465851"/>
          </a:xfrm>
          <a:prstGeom prst="rect">
            <a:avLst/>
          </a:prstGeom>
        </p:spPr>
      </p:pic>
      <p:sp>
        <p:nvSpPr>
          <p:cNvPr id="8" name="مربع نص 7"/>
          <p:cNvSpPr txBox="1"/>
          <p:nvPr/>
        </p:nvSpPr>
        <p:spPr>
          <a:xfrm>
            <a:off x="8783391" y="2137893"/>
            <a:ext cx="3000777" cy="369332"/>
          </a:xfrm>
          <a:prstGeom prst="rect">
            <a:avLst/>
          </a:prstGeom>
          <a:noFill/>
        </p:spPr>
        <p:txBody>
          <a:bodyPr wrap="square" rtlCol="0">
            <a:spAutoFit/>
          </a:bodyPr>
          <a:lstStyle/>
          <a:p>
            <a:pPr lvl="1" rtl="0"/>
            <a:r>
              <a:rPr lang="en-US" dirty="0"/>
              <a:t>.</a:t>
            </a:r>
          </a:p>
        </p:txBody>
      </p:sp>
      <p:sp>
        <p:nvSpPr>
          <p:cNvPr id="10" name="مربع نص 9"/>
          <p:cNvSpPr txBox="1"/>
          <p:nvPr/>
        </p:nvSpPr>
        <p:spPr>
          <a:xfrm>
            <a:off x="580173" y="4309823"/>
            <a:ext cx="4078310" cy="2062103"/>
          </a:xfrm>
          <a:prstGeom prst="rect">
            <a:avLst/>
          </a:prstGeom>
          <a:noFill/>
        </p:spPr>
        <p:txBody>
          <a:bodyPr wrap="square" rtlCol="0">
            <a:spAutoFit/>
          </a:bodyPr>
          <a:lstStyle/>
          <a:p>
            <a:pPr algn="l"/>
            <a:r>
              <a:rPr lang="en-US" sz="2000" dirty="0">
                <a:solidFill>
                  <a:srgbClr val="FF0000"/>
                </a:solidFill>
              </a:rPr>
              <a:t>Benefits of BMS:</a:t>
            </a:r>
          </a:p>
          <a:p>
            <a:pPr algn="l"/>
            <a:r>
              <a:rPr lang="en-US" dirty="0"/>
              <a:t>1- Energy saving.</a:t>
            </a:r>
          </a:p>
          <a:p>
            <a:pPr algn="l"/>
            <a:r>
              <a:rPr lang="en-US" dirty="0"/>
              <a:t>2- comfort and healthy environment.</a:t>
            </a:r>
          </a:p>
          <a:p>
            <a:pPr algn="l"/>
            <a:r>
              <a:rPr lang="en-US" dirty="0"/>
              <a:t>3- efficient maintenance.</a:t>
            </a:r>
          </a:p>
          <a:p>
            <a:pPr algn="l"/>
            <a:r>
              <a:rPr lang="en-US" dirty="0"/>
              <a:t>4- work effectively with other building systems.</a:t>
            </a:r>
          </a:p>
          <a:p>
            <a:pPr algn="l"/>
            <a:endParaRPr lang="en-US" dirty="0"/>
          </a:p>
        </p:txBody>
      </p:sp>
      <p:sp>
        <p:nvSpPr>
          <p:cNvPr id="9" name="Title 1"/>
          <p:cNvSpPr txBox="1">
            <a:spLocks/>
          </p:cNvSpPr>
          <p:nvPr/>
        </p:nvSpPr>
        <p:spPr bwMode="gray">
          <a:xfrm>
            <a:off x="1154954" y="797797"/>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07948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4776" y="1635776"/>
            <a:ext cx="8825659" cy="706964"/>
          </a:xfrm>
        </p:spPr>
        <p:txBody>
          <a:bodyPr/>
          <a:lstStyle/>
          <a:p>
            <a:pPr algn="ctr"/>
            <a:r>
              <a:rPr lang="en-US" b="1" dirty="0">
                <a:solidFill>
                  <a:srgbClr val="FF0000"/>
                </a:solidFill>
              </a:rPr>
              <a:t>Mechanical sensors</a:t>
            </a:r>
          </a:p>
        </p:txBody>
      </p:sp>
      <p:sp>
        <p:nvSpPr>
          <p:cNvPr id="3" name="عنصر نائب للمحتوى 2"/>
          <p:cNvSpPr>
            <a:spLocks noGrp="1"/>
          </p:cNvSpPr>
          <p:nvPr>
            <p:ph idx="1"/>
          </p:nvPr>
        </p:nvSpPr>
        <p:spPr>
          <a:xfrm>
            <a:off x="1154954" y="2398527"/>
            <a:ext cx="8825659" cy="3416300"/>
          </a:xfrm>
        </p:spPr>
        <p:txBody>
          <a:bodyPr/>
          <a:lstStyle/>
          <a:p>
            <a:pPr marL="0" indent="0" algn="l">
              <a:buNone/>
            </a:pPr>
            <a:r>
              <a:rPr lang="en-US" dirty="0"/>
              <a:t>1- ADT water leak detector</a:t>
            </a:r>
          </a:p>
          <a:p>
            <a:pPr marL="0" indent="0" algn="l">
              <a:buNone/>
            </a:pPr>
            <a:endParaRPr lang="en-US" dirty="0"/>
          </a:p>
        </p:txBody>
      </p:sp>
      <p:pic>
        <p:nvPicPr>
          <p:cNvPr id="4" name="صورة 3" descr="https://support.smartthings.com/hc/article_attachments/115013850683/01-ADT-WaterLeakDetector-Transpare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7995" y="365125"/>
            <a:ext cx="2472744" cy="2027419"/>
          </a:xfrm>
          <a:prstGeom prst="rect">
            <a:avLst/>
          </a:prstGeom>
          <a:noFill/>
          <a:ln>
            <a:noFill/>
          </a:ln>
        </p:spPr>
      </p:pic>
      <p:pic>
        <p:nvPicPr>
          <p:cNvPr id="8" name="صورة 7"/>
          <p:cNvPicPr>
            <a:picLocks noChangeAspect="1"/>
          </p:cNvPicPr>
          <p:nvPr/>
        </p:nvPicPr>
        <p:blipFill>
          <a:blip r:embed="rId3"/>
          <a:stretch>
            <a:fillRect/>
          </a:stretch>
        </p:blipFill>
        <p:spPr>
          <a:xfrm>
            <a:off x="652025" y="2776605"/>
            <a:ext cx="4672853" cy="3693220"/>
          </a:xfrm>
          <a:prstGeom prst="rect">
            <a:avLst/>
          </a:prstGeom>
        </p:spPr>
      </p:pic>
      <p:cxnSp>
        <p:nvCxnSpPr>
          <p:cNvPr id="12" name="رابط كسهم مستقيم 11"/>
          <p:cNvCxnSpPr/>
          <p:nvPr/>
        </p:nvCxnSpPr>
        <p:spPr>
          <a:xfrm flipH="1">
            <a:off x="2286000" y="2253803"/>
            <a:ext cx="2221606" cy="2906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 name="صورة 5"/>
          <p:cNvPicPr>
            <a:picLocks noChangeAspect="1"/>
          </p:cNvPicPr>
          <p:nvPr/>
        </p:nvPicPr>
        <p:blipFill>
          <a:blip r:embed="rId4"/>
          <a:stretch>
            <a:fillRect/>
          </a:stretch>
        </p:blipFill>
        <p:spPr>
          <a:xfrm>
            <a:off x="6142150" y="2776605"/>
            <a:ext cx="5524500" cy="3829050"/>
          </a:xfrm>
          <a:prstGeom prst="rect">
            <a:avLst/>
          </a:prstGeom>
        </p:spPr>
      </p:pic>
      <p:cxnSp>
        <p:nvCxnSpPr>
          <p:cNvPr id="9" name="رابط كسهم مستقيم 8"/>
          <p:cNvCxnSpPr/>
          <p:nvPr/>
        </p:nvCxnSpPr>
        <p:spPr>
          <a:xfrm>
            <a:off x="4713668" y="2253803"/>
            <a:ext cx="3863662" cy="2305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5" name="عنصر نائب لرقم الشريحة 4"/>
          <p:cNvSpPr>
            <a:spLocks noGrp="1"/>
          </p:cNvSpPr>
          <p:nvPr>
            <p:ph type="sldNum" sz="quarter" idx="12"/>
          </p:nvPr>
        </p:nvSpPr>
        <p:spPr/>
        <p:txBody>
          <a:bodyPr/>
          <a:lstStyle/>
          <a:p>
            <a:fld id="{D57F1E4F-1CFF-5643-939E-02111984F565}" type="slidenum">
              <a:rPr lang="en-US" smtClean="0"/>
              <a:t>93</a:t>
            </a:fld>
            <a:endParaRPr lang="en-US" dirty="0"/>
          </a:p>
        </p:txBody>
      </p:sp>
    </p:spTree>
    <p:extLst>
      <p:ext uri="{BB962C8B-B14F-4D97-AF65-F5344CB8AC3E}">
        <p14:creationId xmlns:p14="http://schemas.microsoft.com/office/powerpoint/2010/main" val="296206484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9245" y="2858117"/>
            <a:ext cx="11578107" cy="5970901"/>
          </a:xfrm>
        </p:spPr>
        <p:txBody>
          <a:bodyPr/>
          <a:lstStyle/>
          <a:p>
            <a:pPr marL="0" indent="0" algn="l">
              <a:buNone/>
            </a:pPr>
            <a:r>
              <a:rPr lang="en-US" dirty="0"/>
              <a:t>2- leak smart valve:</a:t>
            </a:r>
          </a:p>
          <a:p>
            <a:pPr marL="0" indent="0" algn="l">
              <a:buNone/>
            </a:pPr>
            <a:endParaRPr lang="en-US" dirty="0"/>
          </a:p>
          <a:p>
            <a:pPr marL="0" indent="0" algn="l">
              <a:buNone/>
            </a:pPr>
            <a:endParaRPr lang="en-US" dirty="0"/>
          </a:p>
          <a:p>
            <a:pPr marL="0" indent="0" algn="l">
              <a:buNone/>
            </a:pPr>
            <a:endParaRPr lang="en-US" dirty="0"/>
          </a:p>
          <a:p>
            <a:pPr marL="0" indent="0" algn="l">
              <a:buNone/>
            </a:pPr>
            <a:endParaRPr lang="en-US" dirty="0"/>
          </a:p>
          <a:p>
            <a:pPr marL="0" indent="0" algn="l">
              <a:buNone/>
            </a:pPr>
            <a:r>
              <a:rPr lang="en-US" dirty="0"/>
              <a:t>3- water level sensor:</a:t>
            </a:r>
          </a:p>
          <a:p>
            <a:pPr marL="0" indent="0" algn="l">
              <a:buNone/>
            </a:pPr>
            <a:endParaRPr lang="en-US" dirty="0"/>
          </a:p>
          <a:p>
            <a:pPr marL="0" indent="0" algn="l">
              <a:buNone/>
            </a:pPr>
            <a:endParaRPr lang="en-US" dirty="0"/>
          </a:p>
          <a:p>
            <a:pPr marL="0" indent="0" algn="l">
              <a:buNone/>
            </a:pPr>
            <a:endParaRPr lang="en-US" dirty="0"/>
          </a:p>
          <a:p>
            <a:pPr marL="0" indent="0" algn="l">
              <a:buNone/>
            </a:pPr>
            <a:endParaRPr lang="en-US" dirty="0"/>
          </a:p>
          <a:p>
            <a:pPr marL="0" indent="0" algn="l">
              <a:buNone/>
            </a:pPr>
            <a:endParaRPr lang="en-US" dirty="0"/>
          </a:p>
        </p:txBody>
      </p:sp>
      <p:pic>
        <p:nvPicPr>
          <p:cNvPr id="4" name="mntl-sc-block-image_1-0-3" descr="https://www.lifewire.com/thmb/sXDXSkmeKsC36hApASDIBzHCaTM=/1000x0/filters:no_upscale():max_bytes(150000):strip_icc()/LeakSmartSensor-5af48fc76bf069003687a58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4019" y="2291215"/>
            <a:ext cx="2285868" cy="1957589"/>
          </a:xfrm>
          <a:prstGeom prst="rect">
            <a:avLst/>
          </a:prstGeom>
          <a:noFill/>
          <a:ln>
            <a:noFill/>
          </a:ln>
        </p:spPr>
      </p:pic>
      <p:pic>
        <p:nvPicPr>
          <p:cNvPr id="5" name="صورة 4" descr="See the source image"/>
          <p:cNvPicPr/>
          <p:nvPr/>
        </p:nvPicPr>
        <p:blipFill>
          <a:blip r:embed="rId3">
            <a:extLst>
              <a:ext uri="{28A0092B-C50C-407E-A947-70E740481C1C}">
                <a14:useLocalDpi xmlns:a14="http://schemas.microsoft.com/office/drawing/2010/main" val="0"/>
              </a:ext>
            </a:extLst>
          </a:blip>
          <a:srcRect/>
          <a:stretch>
            <a:fillRect/>
          </a:stretch>
        </p:blipFill>
        <p:spPr bwMode="auto">
          <a:xfrm>
            <a:off x="3895406" y="4219542"/>
            <a:ext cx="1764405" cy="2541700"/>
          </a:xfrm>
          <a:prstGeom prst="rect">
            <a:avLst/>
          </a:prstGeom>
          <a:noFill/>
          <a:ln>
            <a:noFill/>
          </a:ln>
        </p:spPr>
      </p:pic>
      <p:pic>
        <p:nvPicPr>
          <p:cNvPr id="6" name="صورة 5"/>
          <p:cNvPicPr>
            <a:picLocks noChangeAspect="1"/>
          </p:cNvPicPr>
          <p:nvPr/>
        </p:nvPicPr>
        <p:blipFill>
          <a:blip r:embed="rId4"/>
          <a:stretch>
            <a:fillRect/>
          </a:stretch>
        </p:blipFill>
        <p:spPr>
          <a:xfrm>
            <a:off x="7433748" y="1764405"/>
            <a:ext cx="3926327" cy="4514597"/>
          </a:xfrm>
          <a:prstGeom prst="rect">
            <a:avLst/>
          </a:prstGeom>
        </p:spPr>
      </p:pic>
      <p:cxnSp>
        <p:nvCxnSpPr>
          <p:cNvPr id="10" name="رابط كسهم مستقيم 9"/>
          <p:cNvCxnSpPr/>
          <p:nvPr/>
        </p:nvCxnSpPr>
        <p:spPr>
          <a:xfrm flipV="1">
            <a:off x="5174414" y="3119967"/>
            <a:ext cx="3647853" cy="21861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flipV="1">
            <a:off x="4453963" y="2506133"/>
            <a:ext cx="4942948" cy="583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94</a:t>
            </a:fld>
            <a:endParaRPr lang="en-US" dirty="0"/>
          </a:p>
        </p:txBody>
      </p:sp>
    </p:spTree>
    <p:extLst>
      <p:ext uri="{BB962C8B-B14F-4D97-AF65-F5344CB8AC3E}">
        <p14:creationId xmlns:p14="http://schemas.microsoft.com/office/powerpoint/2010/main" val="346088784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p:cNvSpPr>
            <a:spLocks noGrp="1"/>
          </p:cNvSpPr>
          <p:nvPr>
            <p:ph idx="1"/>
          </p:nvPr>
        </p:nvSpPr>
        <p:spPr>
          <a:xfrm>
            <a:off x="175303" y="2172613"/>
            <a:ext cx="10515600" cy="5816355"/>
          </a:xfrm>
        </p:spPr>
        <p:txBody>
          <a:bodyPr/>
          <a:lstStyle/>
          <a:p>
            <a:pPr marL="0" indent="0" algn="l">
              <a:buNone/>
            </a:pPr>
            <a:r>
              <a:rPr lang="en-US" dirty="0"/>
              <a:t>4- Faucet with motion sense:</a:t>
            </a:r>
          </a:p>
          <a:p>
            <a:pPr marL="0" indent="0" algn="l">
              <a:buNone/>
            </a:pPr>
            <a:endParaRPr lang="en-US" dirty="0"/>
          </a:p>
          <a:p>
            <a:pPr marL="0" indent="0" algn="l">
              <a:buNone/>
            </a:pPr>
            <a:endParaRPr lang="en-US" dirty="0"/>
          </a:p>
          <a:p>
            <a:pPr marL="0" indent="0" algn="l">
              <a:buNone/>
            </a:pPr>
            <a:endParaRPr lang="en-US" dirty="0"/>
          </a:p>
          <a:p>
            <a:pPr marL="0" indent="0" algn="l">
              <a:buNone/>
            </a:pPr>
            <a:endParaRPr lang="en-US" dirty="0"/>
          </a:p>
          <a:p>
            <a:pPr marL="0" indent="0" algn="l">
              <a:buNone/>
            </a:pPr>
            <a:endParaRPr lang="en-US" dirty="0"/>
          </a:p>
        </p:txBody>
      </p:sp>
      <p:pic>
        <p:nvPicPr>
          <p:cNvPr id="9" name="صورة 8" descr="This one-handle high arc pulldown kitchen faucet features a unique hands-free feature, courtesy of a motion sensor built right in. Without having to touch the faucet, you can activate water flow using simple hand movements. You can get right to cleaning without getting dirt, grease, or other residue on your faucet itself. Even better, it's great for reducing the spread of germs. A surprising feature allows the faucet to stop the flow of water as it passes over the countertop, reducing the chance of spill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3337" y="3351386"/>
            <a:ext cx="3065173" cy="2009104"/>
          </a:xfrm>
          <a:prstGeom prst="rect">
            <a:avLst/>
          </a:prstGeom>
          <a:noFill/>
          <a:ln>
            <a:noFill/>
          </a:ln>
        </p:spPr>
      </p:pic>
      <p:pic>
        <p:nvPicPr>
          <p:cNvPr id="2" name="صورة 1"/>
          <p:cNvPicPr>
            <a:picLocks noChangeAspect="1"/>
          </p:cNvPicPr>
          <p:nvPr/>
        </p:nvPicPr>
        <p:blipFill>
          <a:blip r:embed="rId3"/>
          <a:stretch>
            <a:fillRect/>
          </a:stretch>
        </p:blipFill>
        <p:spPr>
          <a:xfrm>
            <a:off x="6820916" y="2172613"/>
            <a:ext cx="4538021" cy="3706830"/>
          </a:xfrm>
          <a:prstGeom prst="rect">
            <a:avLst/>
          </a:prstGeom>
        </p:spPr>
      </p:pic>
      <p:cxnSp>
        <p:nvCxnSpPr>
          <p:cNvPr id="4" name="رابط كسهم مستقيم 3"/>
          <p:cNvCxnSpPr>
            <a:stCxn id="9" idx="3"/>
          </p:cNvCxnSpPr>
          <p:nvPr/>
        </p:nvCxnSpPr>
        <p:spPr>
          <a:xfrm flipV="1">
            <a:off x="3908510" y="3130475"/>
            <a:ext cx="5891706" cy="1225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95</a:t>
            </a:fld>
            <a:endParaRPr lang="en-US" dirty="0"/>
          </a:p>
        </p:txBody>
      </p:sp>
    </p:spTree>
    <p:extLst>
      <p:ext uri="{BB962C8B-B14F-4D97-AF65-F5344CB8AC3E}">
        <p14:creationId xmlns:p14="http://schemas.microsoft.com/office/powerpoint/2010/main" val="388262974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3" y="2980018"/>
            <a:ext cx="8825659" cy="3416300"/>
          </a:xfrm>
        </p:spPr>
        <p:txBody>
          <a:bodyPr/>
          <a:lstStyle/>
          <a:p>
            <a:r>
              <a:rPr lang="en-US" dirty="0">
                <a:latin typeface="Times New Roman" panose="02020603050405020304" pitchFamily="18" charset="0"/>
                <a:cs typeface="Times New Roman" panose="02020603050405020304" pitchFamily="18" charset="0"/>
              </a:rPr>
              <a:t>Variable Refrigerant Flow (VRF) system was chosen for the hostel</a:t>
            </a:r>
          </a:p>
          <a:p>
            <a:endParaRPr lang="en-US" dirty="0"/>
          </a:p>
          <a:p>
            <a:r>
              <a:rPr lang="en-US" dirty="0"/>
              <a:t>VRF system consists of:</a:t>
            </a:r>
          </a:p>
          <a:p>
            <a:endParaRPr lang="en-US" dirty="0"/>
          </a:p>
          <a:p>
            <a:pPr marL="514350" indent="-514350">
              <a:buFont typeface="+mj-lt"/>
              <a:buAutoNum type="arabicPeriod"/>
            </a:pPr>
            <a:r>
              <a:rPr lang="en-US" dirty="0"/>
              <a:t>Outdoor unit</a:t>
            </a:r>
          </a:p>
          <a:p>
            <a:pPr marL="514350" indent="-514350">
              <a:buFont typeface="+mj-lt"/>
              <a:buAutoNum type="arabicPeriod"/>
            </a:pPr>
            <a:r>
              <a:rPr lang="en-US" dirty="0"/>
              <a:t>Collectors</a:t>
            </a:r>
          </a:p>
          <a:p>
            <a:pPr marL="514350" indent="-514350">
              <a:buFont typeface="+mj-lt"/>
              <a:buAutoNum type="arabicPeriod"/>
            </a:pPr>
            <a:r>
              <a:rPr lang="en-US" dirty="0"/>
              <a:t>indoor unit</a:t>
            </a:r>
          </a:p>
          <a:p>
            <a:endParaRPr lang="en-US"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2"/>
          <a:stretch>
            <a:fillRect/>
          </a:stretch>
        </p:blipFill>
        <p:spPr>
          <a:xfrm>
            <a:off x="6688182" y="3370217"/>
            <a:ext cx="4665617" cy="2806746"/>
          </a:xfrm>
          <a:prstGeom prst="rect">
            <a:avLst/>
          </a:prstGeom>
        </p:spPr>
      </p:pic>
      <p:sp>
        <p:nvSpPr>
          <p:cNvPr id="5"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6" name="Title 1"/>
          <p:cNvSpPr txBox="1">
            <a:spLocks/>
          </p:cNvSpPr>
          <p:nvPr/>
        </p:nvSpPr>
        <p:spPr bwMode="gray">
          <a:xfrm>
            <a:off x="886012" y="2089104"/>
            <a:ext cx="8825659"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solidFill>
                  <a:srgbClr val="C00000"/>
                </a:solidFill>
              </a:rPr>
              <a:t>HVAC System</a:t>
            </a:r>
            <a:endParaRPr lang="en-US" dirty="0">
              <a:solidFill>
                <a:srgbClr val="C00000"/>
              </a:solidFill>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96</a:t>
            </a:fld>
            <a:endParaRPr lang="en-US" dirty="0"/>
          </a:p>
        </p:txBody>
      </p:sp>
    </p:spTree>
    <p:extLst>
      <p:ext uri="{BB962C8B-B14F-4D97-AF65-F5344CB8AC3E}">
        <p14:creationId xmlns:p14="http://schemas.microsoft.com/office/powerpoint/2010/main" val="25892878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ÙØªÙØ¬Ø© Ø¨Ø­Ø« Ø§ÙØµÙØ± Ø¹Ù âªcassette unitâ¬â"/>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00160" y="2117147"/>
            <a:ext cx="2468880" cy="1828800"/>
          </a:xfrm>
          <a:prstGeom prst="rect">
            <a:avLst/>
          </a:prstGeom>
          <a:noFill/>
          <a:ln>
            <a:noFill/>
          </a:ln>
        </p:spPr>
      </p:pic>
      <p:pic>
        <p:nvPicPr>
          <p:cNvPr id="5" name="Picture 4" descr="ÙØªÙØ¬Ø© Ø¨Ø­Ø« Ø§ÙØµÙØ± Ø¹Ù âªwall mounted split air conditionerâ¬â"/>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40040" y="4237468"/>
            <a:ext cx="3429000" cy="1864360"/>
          </a:xfrm>
          <a:prstGeom prst="rect">
            <a:avLst/>
          </a:prstGeom>
          <a:noFill/>
          <a:ln>
            <a:noFill/>
          </a:ln>
        </p:spPr>
      </p:pic>
      <p:sp>
        <p:nvSpPr>
          <p:cNvPr id="6" name="Conten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r>
              <a:rPr lang="en-US" dirty="0"/>
              <a:t>Cassette unit</a:t>
            </a:r>
            <a:endParaRPr lang="en-US" i="1" dirty="0"/>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r>
              <a:rPr lang="en-US" dirty="0"/>
              <a:t>Wall mounted split unit</a:t>
            </a:r>
            <a:endParaRPr lang="en-US" i="1" dirty="0"/>
          </a:p>
          <a:p>
            <a:endParaRPr lang="en-US" dirty="0">
              <a:latin typeface="Times New Roman" panose="02020603050405020304" pitchFamily="18" charset="0"/>
              <a:cs typeface="Times New Roman" panose="02020603050405020304" pitchFamily="18" charset="0"/>
            </a:endParaRPr>
          </a:p>
        </p:txBody>
      </p:sp>
      <p:sp>
        <p:nvSpPr>
          <p:cNvPr id="7" name="Title 1"/>
          <p:cNvSpPr>
            <a:spLocks noGrp="1"/>
          </p:cNvSpPr>
          <p:nvPr>
            <p:ph type="title"/>
          </p:nvPr>
        </p:nvSpPr>
        <p:spPr>
          <a:xfrm>
            <a:off x="1154954" y="973669"/>
            <a:ext cx="8825659" cy="706964"/>
          </a:xfrm>
        </p:spPr>
        <p:txBody>
          <a:bodyPr>
            <a:normAutofit/>
          </a:bodyPr>
          <a:lstStyle/>
          <a:p>
            <a:r>
              <a:rPr lang="en-US" sz="3200" b="1" dirty="0">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2" name="عنصر نائب لرقم الشريحة 1"/>
          <p:cNvSpPr>
            <a:spLocks noGrp="1"/>
          </p:cNvSpPr>
          <p:nvPr>
            <p:ph type="sldNum" sz="quarter" idx="12"/>
          </p:nvPr>
        </p:nvSpPr>
        <p:spPr/>
        <p:txBody>
          <a:bodyPr/>
          <a:lstStyle/>
          <a:p>
            <a:fld id="{D57F1E4F-1CFF-5643-939E-02111984F565}" type="slidenum">
              <a:rPr lang="en-US" smtClean="0"/>
              <a:t>97</a:t>
            </a:fld>
            <a:endParaRPr lang="en-US" dirty="0"/>
          </a:p>
        </p:txBody>
      </p:sp>
    </p:spTree>
    <p:extLst>
      <p:ext uri="{BB962C8B-B14F-4D97-AF65-F5344CB8AC3E}">
        <p14:creationId xmlns:p14="http://schemas.microsoft.com/office/powerpoint/2010/main" val="152555243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041" y="2884290"/>
            <a:ext cx="8825659" cy="706964"/>
          </a:xfrm>
        </p:spPr>
        <p:txBody>
          <a:bodyPr>
            <a:normAutofit/>
          </a:bodyPr>
          <a:lstStyle/>
          <a:p>
            <a:r>
              <a:rPr lang="en-US" sz="3000" dirty="0">
                <a:solidFill>
                  <a:srgbClr val="C00000"/>
                </a:solidFill>
              </a:rPr>
              <a:t>Cassette units in the bedrooms: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2933" y="1889705"/>
            <a:ext cx="4353533" cy="4715533"/>
          </a:xfrm>
          <a:prstGeom prst="rect">
            <a:avLst/>
          </a:prstGeom>
        </p:spPr>
      </p:pic>
      <p:sp>
        <p:nvSpPr>
          <p:cNvPr id="4"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5" name="عنصر نائب لرقم الشريحة 4"/>
          <p:cNvSpPr>
            <a:spLocks noGrp="1"/>
          </p:cNvSpPr>
          <p:nvPr>
            <p:ph type="sldNum" sz="quarter" idx="12"/>
          </p:nvPr>
        </p:nvSpPr>
        <p:spPr/>
        <p:txBody>
          <a:bodyPr/>
          <a:lstStyle/>
          <a:p>
            <a:fld id="{D57F1E4F-1CFF-5643-939E-02111984F565}" type="slidenum">
              <a:rPr lang="en-US" smtClean="0"/>
              <a:t>98</a:t>
            </a:fld>
            <a:endParaRPr lang="en-US" dirty="0"/>
          </a:p>
        </p:txBody>
      </p:sp>
    </p:spTree>
    <p:extLst>
      <p:ext uri="{BB962C8B-B14F-4D97-AF65-F5344CB8AC3E}">
        <p14:creationId xmlns:p14="http://schemas.microsoft.com/office/powerpoint/2010/main" val="20724758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9245" y="3437201"/>
            <a:ext cx="10953509" cy="3108960"/>
          </a:xfrm>
        </p:spPr>
      </p:pic>
      <p:sp>
        <p:nvSpPr>
          <p:cNvPr id="4" name="Title 1"/>
          <p:cNvSpPr>
            <a:spLocks noGrp="1"/>
          </p:cNvSpPr>
          <p:nvPr>
            <p:ph type="title"/>
          </p:nvPr>
        </p:nvSpPr>
        <p:spPr>
          <a:xfrm>
            <a:off x="838199" y="2193925"/>
            <a:ext cx="10515600" cy="1325563"/>
          </a:xfrm>
        </p:spPr>
        <p:txBody>
          <a:bodyPr>
            <a:normAutofit/>
          </a:bodyPr>
          <a:lstStyle/>
          <a:p>
            <a:r>
              <a:rPr lang="en-US" sz="3000" dirty="0">
                <a:solidFill>
                  <a:srgbClr val="C00000"/>
                </a:solidFill>
              </a:rPr>
              <a:t>Wall mounted units in the offices:</a:t>
            </a:r>
          </a:p>
        </p:txBody>
      </p:sp>
      <p:sp>
        <p:nvSpPr>
          <p:cNvPr id="5" name="Title 1"/>
          <p:cNvSpPr txBox="1">
            <a:spLocks/>
          </p:cNvSpPr>
          <p:nvPr/>
        </p:nvSpPr>
        <p:spPr bwMode="gray">
          <a:xfrm>
            <a:off x="1154954" y="973669"/>
            <a:ext cx="8825659" cy="706964"/>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a:latin typeface="Lucida Handwriting" panose="03010101010101010101" pitchFamily="66" charset="0"/>
              </a:rPr>
              <a:t>5.Mechanical CHAPTER</a:t>
            </a:r>
            <a:endParaRPr lang="en-US" sz="3000" dirty="0">
              <a:solidFill>
                <a:srgbClr val="CC0000"/>
              </a:solidFill>
              <a:latin typeface="Times New Roman" panose="02020603050405020304" pitchFamily="18" charset="0"/>
              <a:cs typeface="Times New Roman" panose="02020603050405020304" pitchFamily="18" charset="0"/>
            </a:endParaRPr>
          </a:p>
        </p:txBody>
      </p:sp>
      <p:sp>
        <p:nvSpPr>
          <p:cNvPr id="3" name="عنصر نائب لرقم الشريحة 2"/>
          <p:cNvSpPr>
            <a:spLocks noGrp="1"/>
          </p:cNvSpPr>
          <p:nvPr>
            <p:ph type="sldNum" sz="quarter" idx="12"/>
          </p:nvPr>
        </p:nvSpPr>
        <p:spPr/>
        <p:txBody>
          <a:bodyPr/>
          <a:lstStyle/>
          <a:p>
            <a:fld id="{D57F1E4F-1CFF-5643-939E-02111984F565}" type="slidenum">
              <a:rPr lang="en-US" smtClean="0"/>
              <a:t>99</a:t>
            </a:fld>
            <a:endParaRPr lang="en-US" dirty="0"/>
          </a:p>
        </p:txBody>
      </p:sp>
    </p:spTree>
    <p:extLst>
      <p:ext uri="{BB962C8B-B14F-4D97-AF65-F5344CB8AC3E}">
        <p14:creationId xmlns:p14="http://schemas.microsoft.com/office/powerpoint/2010/main" val="4894989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2321</TotalTime>
  <Words>3139</Words>
  <Application>Microsoft Office PowerPoint</Application>
  <PresentationFormat>Widescreen</PresentationFormat>
  <Paragraphs>873</Paragraphs>
  <Slides>128</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128</vt:i4>
      </vt:variant>
    </vt:vector>
  </HeadingPairs>
  <TitlesOfParts>
    <vt:vector size="142" baseType="lpstr">
      <vt:lpstr>Arial</vt:lpstr>
      <vt:lpstr>Arial Rounded MT Bold</vt:lpstr>
      <vt:lpstr>Calibri</vt:lpstr>
      <vt:lpstr>Calibri Light</vt:lpstr>
      <vt:lpstr>Cambria</vt:lpstr>
      <vt:lpstr>Cambria Math</vt:lpstr>
      <vt:lpstr>Century Gothic</vt:lpstr>
      <vt:lpstr>Colonna MT</vt:lpstr>
      <vt:lpstr>Lucida Handwriting</vt:lpstr>
      <vt:lpstr>Times New Roman</vt:lpstr>
      <vt:lpstr>Wingdings</vt:lpstr>
      <vt:lpstr>Wingdings 2</vt:lpstr>
      <vt:lpstr>Wingdings 3</vt:lpstr>
      <vt:lpstr>Ion Boardroom</vt:lpstr>
      <vt:lpstr>PowerPoint Presentation</vt:lpstr>
      <vt:lpstr>Outline</vt:lpstr>
      <vt:lpstr>INTRODUCTION</vt:lpstr>
      <vt:lpstr>1. Introduction</vt:lpstr>
      <vt:lpstr>1. Introduction</vt:lpstr>
      <vt:lpstr>1. Introduction</vt:lpstr>
      <vt:lpstr>1. Introduction</vt:lpstr>
      <vt:lpstr>1. Introduction</vt:lpstr>
      <vt:lpstr>1. Introduction</vt:lpstr>
      <vt:lpstr>ARCHITECTURAL Design CHAPTER</vt:lpstr>
      <vt:lpstr>1. Architictula</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2. Architectural Design </vt:lpstr>
      <vt:lpstr>STRUCTURAL CHAPTER</vt:lpstr>
      <vt:lpstr>3.Structurtural Design </vt:lpstr>
      <vt:lpstr>3.Structurtural Design </vt:lpstr>
      <vt:lpstr>3.Structurtural Design </vt:lpstr>
      <vt:lpstr>3.Structurtural Design </vt:lpstr>
      <vt:lpstr>Structural design</vt:lpstr>
      <vt:lpstr>Structural design</vt:lpstr>
      <vt:lpstr>3.Structurtural Design </vt:lpstr>
      <vt:lpstr>3.Structurtural Design </vt:lpstr>
      <vt:lpstr>3.Structurtural Design Checks</vt:lpstr>
      <vt:lpstr>Checks for structural analysis </vt:lpstr>
      <vt:lpstr>3.Structurtural Design Checks:</vt:lpstr>
      <vt:lpstr>Checks for structural analysis </vt:lpstr>
      <vt:lpstr>3.Structurtural Design </vt:lpstr>
      <vt:lpstr>3.Structurtural Design </vt:lpstr>
      <vt:lpstr>3.Structurtural Design </vt:lpstr>
      <vt:lpstr>3.Structurtural Design </vt:lpstr>
      <vt:lpstr>3.Structurtural Design </vt:lpstr>
      <vt:lpstr>3.Structurtural Design </vt:lpstr>
      <vt:lpstr>ENVIROMENTAL CHAPTER</vt:lpstr>
      <vt:lpstr>4.Environmental CHAPTER</vt:lpstr>
      <vt:lpstr>4.Environmental CHAPTER</vt:lpstr>
      <vt:lpstr>4.Environmental CHAPTER</vt:lpstr>
      <vt:lpstr>4.Environmental CHAPTER</vt:lpstr>
      <vt:lpstr>4.Environmental CHAPTER</vt:lpstr>
      <vt:lpstr>4.Environmental CHAPTER</vt:lpstr>
      <vt:lpstr>4.Environmental CHAPTER</vt:lpstr>
      <vt:lpstr>4.Environmental CHAPTER</vt:lpstr>
      <vt:lpstr>Winter (21/January)</vt:lpstr>
      <vt:lpstr>4.Environmental CHAPTER</vt:lpstr>
      <vt:lpstr>4.Environmental CHAPTER</vt:lpstr>
      <vt:lpstr>Acoustics</vt:lpstr>
      <vt:lpstr>Reverberation Time (RT60) </vt:lpstr>
      <vt:lpstr>Sound Transmission Class (STC) </vt:lpstr>
      <vt:lpstr>4.Environmental CHAPTER</vt:lpstr>
      <vt:lpstr>4.Environmental CHAPTER</vt:lpstr>
      <vt:lpstr>Loudspeaker System </vt:lpstr>
      <vt:lpstr>4.Environmental CHAPTER</vt:lpstr>
      <vt:lpstr>4.Environmental CHAPTER</vt:lpstr>
      <vt:lpstr>Photovoltaic system design</vt:lpstr>
      <vt:lpstr>PowerPoint Presentation</vt:lpstr>
      <vt:lpstr>PowerPoint Presentation</vt:lpstr>
      <vt:lpstr>4.Environmental CHAPTER</vt:lpstr>
      <vt:lpstr>Thermal Analysis</vt:lpstr>
      <vt:lpstr>4.Environmental CHAPTER</vt:lpstr>
      <vt:lpstr>4.Environmental CHAPTER</vt:lpstr>
      <vt:lpstr>MECHANICAL CHAPTER</vt:lpstr>
      <vt:lpstr>5.Mechanical CHAPTER</vt:lpstr>
      <vt:lpstr>5.Mechanical CHAPTER</vt:lpstr>
      <vt:lpstr>5.Mechanical CHAPTER</vt:lpstr>
      <vt:lpstr>Grey and rainwater system</vt:lpstr>
      <vt:lpstr>(SHAKTI-Pressure Booster Pump – SH Series), with Po = 60Psi.</vt:lpstr>
      <vt:lpstr>5.Mechanical CHAPTER</vt:lpstr>
      <vt:lpstr>5.Mechanical CHAPTER</vt:lpstr>
      <vt:lpstr>Drainage system </vt:lpstr>
      <vt:lpstr>5.Mechanical CHAPTER</vt:lpstr>
      <vt:lpstr>Building management system (BMS):</vt:lpstr>
      <vt:lpstr>Mechanical sensors</vt:lpstr>
      <vt:lpstr>5.Mechanical CHAPTER</vt:lpstr>
      <vt:lpstr>5.Mechanical CHAPTER</vt:lpstr>
      <vt:lpstr>5.Mechanical CHAPTER</vt:lpstr>
      <vt:lpstr>5.Mechanical CHAPTER</vt:lpstr>
      <vt:lpstr>Cassette units in the bedrooms:</vt:lpstr>
      <vt:lpstr>Wall mounted units in the offices:</vt:lpstr>
      <vt:lpstr>5.Mechanical CHAPTER</vt:lpstr>
      <vt:lpstr>5.Mechanical CHAPTER</vt:lpstr>
      <vt:lpstr>5.Mechanical CHAPTER</vt:lpstr>
      <vt:lpstr>Ventilation</vt:lpstr>
      <vt:lpstr>ACH for each spaces </vt:lpstr>
      <vt:lpstr>ELICTRICAL CHAPTER</vt:lpstr>
      <vt:lpstr>Electrical System Design </vt:lpstr>
      <vt:lpstr>End – User Accessories </vt:lpstr>
      <vt:lpstr>Power distribution </vt:lpstr>
      <vt:lpstr>Power distribution </vt:lpstr>
      <vt:lpstr>Power distribution </vt:lpstr>
      <vt:lpstr>Power distribution </vt:lpstr>
      <vt:lpstr>Power consumption from sockets usage</vt:lpstr>
      <vt:lpstr>Power distribution </vt:lpstr>
      <vt:lpstr>Power distribution </vt:lpstr>
      <vt:lpstr>Artificial lighting  </vt:lpstr>
      <vt:lpstr>Artificial lighting  </vt:lpstr>
      <vt:lpstr>Artificial lighting  </vt:lpstr>
      <vt:lpstr>Artificial lighting  </vt:lpstr>
      <vt:lpstr>Artificial lighting  </vt:lpstr>
      <vt:lpstr>Artificial lighting  </vt:lpstr>
      <vt:lpstr>FIREFIGHTING CHAPTER</vt:lpstr>
      <vt:lpstr>Fire alarm system</vt:lpstr>
      <vt:lpstr>PowerPoint Presentation</vt:lpstr>
      <vt:lpstr>Means of escape </vt:lpstr>
      <vt:lpstr>PowerPoint Presentation</vt:lpstr>
      <vt:lpstr>PowerPoint Presentation</vt:lpstr>
      <vt:lpstr>BELL OF QUANTITY ”BOQ”</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student</cp:lastModifiedBy>
  <cp:revision>115</cp:revision>
  <dcterms:created xsi:type="dcterms:W3CDTF">2019-05-17T20:09:40Z</dcterms:created>
  <dcterms:modified xsi:type="dcterms:W3CDTF">2019-09-03T09:29:16Z</dcterms:modified>
</cp:coreProperties>
</file>