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 id="2147483840" r:id="rId2"/>
  </p:sldMasterIdLst>
  <p:notesMasterIdLst>
    <p:notesMasterId r:id="rId78"/>
  </p:notesMasterIdLst>
  <p:sldIdLst>
    <p:sldId id="270" r:id="rId3"/>
    <p:sldId id="256" r:id="rId4"/>
    <p:sldId id="257" r:id="rId5"/>
    <p:sldId id="259" r:id="rId6"/>
    <p:sldId id="345" r:id="rId7"/>
    <p:sldId id="272" r:id="rId8"/>
    <p:sldId id="273" r:id="rId9"/>
    <p:sldId id="274" r:id="rId10"/>
    <p:sldId id="275" r:id="rId11"/>
    <p:sldId id="276" r:id="rId12"/>
    <p:sldId id="277" r:id="rId13"/>
    <p:sldId id="279" r:id="rId14"/>
    <p:sldId id="280" r:id="rId15"/>
    <p:sldId id="281" r:id="rId16"/>
    <p:sldId id="282" r:id="rId17"/>
    <p:sldId id="268" r:id="rId18"/>
    <p:sldId id="269" r:id="rId19"/>
    <p:sldId id="340" r:id="rId20"/>
    <p:sldId id="285" r:id="rId21"/>
    <p:sldId id="286" r:id="rId22"/>
    <p:sldId id="284" r:id="rId23"/>
    <p:sldId id="288" r:id="rId24"/>
    <p:sldId id="289" r:id="rId25"/>
    <p:sldId id="290" r:id="rId26"/>
    <p:sldId id="291" r:id="rId27"/>
    <p:sldId id="292" r:id="rId28"/>
    <p:sldId id="293" r:id="rId29"/>
    <p:sldId id="294" r:id="rId30"/>
    <p:sldId id="326" r:id="rId31"/>
    <p:sldId id="327" r:id="rId32"/>
    <p:sldId id="329" r:id="rId33"/>
    <p:sldId id="330" r:id="rId34"/>
    <p:sldId id="331" r:id="rId35"/>
    <p:sldId id="332" r:id="rId36"/>
    <p:sldId id="328" r:id="rId37"/>
    <p:sldId id="338" r:id="rId38"/>
    <p:sldId id="333" r:id="rId39"/>
    <p:sldId id="334" r:id="rId40"/>
    <p:sldId id="335" r:id="rId41"/>
    <p:sldId id="336" r:id="rId42"/>
    <p:sldId id="337" r:id="rId43"/>
    <p:sldId id="341" r:id="rId44"/>
    <p:sldId id="342" r:id="rId45"/>
    <p:sldId id="315" r:id="rId46"/>
    <p:sldId id="316" r:id="rId47"/>
    <p:sldId id="317" r:id="rId48"/>
    <p:sldId id="318" r:id="rId49"/>
    <p:sldId id="319" r:id="rId50"/>
    <p:sldId id="320" r:id="rId51"/>
    <p:sldId id="321" r:id="rId52"/>
    <p:sldId id="322" r:id="rId53"/>
    <p:sldId id="323" r:id="rId54"/>
    <p:sldId id="324" r:id="rId55"/>
    <p:sldId id="325" r:id="rId56"/>
    <p:sldId id="339" r:id="rId57"/>
    <p:sldId id="343" r:id="rId58"/>
    <p:sldId id="344" r:id="rId59"/>
    <p:sldId id="265" r:id="rId60"/>
    <p:sldId id="264" r:id="rId61"/>
    <p:sldId id="266" r:id="rId62"/>
    <p:sldId id="313" r:id="rId63"/>
    <p:sldId id="314" r:id="rId64"/>
    <p:sldId id="301" r:id="rId65"/>
    <p:sldId id="302" r:id="rId66"/>
    <p:sldId id="303" r:id="rId67"/>
    <p:sldId id="304" r:id="rId68"/>
    <p:sldId id="305" r:id="rId69"/>
    <p:sldId id="306" r:id="rId70"/>
    <p:sldId id="307" r:id="rId71"/>
    <p:sldId id="308" r:id="rId72"/>
    <p:sldId id="309" r:id="rId73"/>
    <p:sldId id="310" r:id="rId74"/>
    <p:sldId id="311" r:id="rId75"/>
    <p:sldId id="312" r:id="rId76"/>
    <p:sldId id="267" r:id="rId77"/>
  </p:sldIdLst>
  <p:sldSz cx="13716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4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62" autoAdjust="0"/>
  </p:normalViewPr>
  <p:slideViewPr>
    <p:cSldViewPr>
      <p:cViewPr>
        <p:scale>
          <a:sx n="76" d="100"/>
          <a:sy n="76" d="100"/>
        </p:scale>
        <p:origin x="-114" y="-72"/>
      </p:cViewPr>
      <p:guideLst>
        <p:guide orient="horz" pos="2160"/>
        <p:guide pos="432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72E85B-98A8-42C2-B66C-3291FCEA7817}" type="datetimeFigureOut">
              <a:rPr lang="en-US" smtClean="0"/>
              <a:pPr/>
              <a:t>6/5/2021</a:t>
            </a:fld>
            <a:endParaRPr lang="en-US"/>
          </a:p>
        </p:txBody>
      </p:sp>
      <p:sp>
        <p:nvSpPr>
          <p:cNvPr id="4" name="Slide Image Placeholder 3"/>
          <p:cNvSpPr>
            <a:spLocks noGrp="1" noRot="1" noChangeAspect="1"/>
          </p:cNvSpPr>
          <p:nvPr>
            <p:ph type="sldImg" idx="2"/>
          </p:nvPr>
        </p:nvSpPr>
        <p:spPr>
          <a:xfrm>
            <a:off x="0" y="685800"/>
            <a:ext cx="6858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85F995-9697-475E-A0BE-911A1788E4EC}" type="slidenum">
              <a:rPr lang="en-US" smtClean="0"/>
              <a:pPr/>
              <a:t>‹#›</a:t>
            </a:fld>
            <a:endParaRPr lang="en-US"/>
          </a:p>
        </p:txBody>
      </p:sp>
    </p:spTree>
    <p:extLst>
      <p:ext uri="{BB962C8B-B14F-4D97-AF65-F5344CB8AC3E}">
        <p14:creationId xmlns:p14="http://schemas.microsoft.com/office/powerpoint/2010/main" val="3907194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0" y="685800"/>
            <a:ext cx="6858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85F995-9697-475E-A0BE-911A1788E4EC}" type="slidenum">
              <a:rPr lang="en-US" smtClean="0"/>
              <a:pPr/>
              <a:t>2</a:t>
            </a:fld>
            <a:endParaRPr lang="en-US"/>
          </a:p>
        </p:txBody>
      </p:sp>
    </p:spTree>
    <p:extLst>
      <p:ext uri="{BB962C8B-B14F-4D97-AF65-F5344CB8AC3E}">
        <p14:creationId xmlns:p14="http://schemas.microsoft.com/office/powerpoint/2010/main" val="3255037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0" y="685800"/>
            <a:ext cx="6858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85F995-9697-475E-A0BE-911A1788E4EC}" type="slidenum">
              <a:rPr lang="en-US" smtClean="0"/>
              <a:pPr/>
              <a:t>3</a:t>
            </a:fld>
            <a:endParaRPr lang="en-US"/>
          </a:p>
        </p:txBody>
      </p:sp>
    </p:spTree>
    <p:extLst>
      <p:ext uri="{BB962C8B-B14F-4D97-AF65-F5344CB8AC3E}">
        <p14:creationId xmlns:p14="http://schemas.microsoft.com/office/powerpoint/2010/main" val="400622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85F995-9697-475E-A0BE-911A1788E4EC}" type="slidenum">
              <a:rPr lang="en-US" smtClean="0"/>
              <a:pPr/>
              <a:t>9</a:t>
            </a:fld>
            <a:endParaRPr lang="en-US"/>
          </a:p>
        </p:txBody>
      </p:sp>
    </p:spTree>
    <p:extLst>
      <p:ext uri="{BB962C8B-B14F-4D97-AF65-F5344CB8AC3E}">
        <p14:creationId xmlns:p14="http://schemas.microsoft.com/office/powerpoint/2010/main" val="1023956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85F995-9697-475E-A0BE-911A1788E4EC}" type="slidenum">
              <a:rPr lang="en-US" smtClean="0"/>
              <a:pPr/>
              <a:t>66</a:t>
            </a:fld>
            <a:endParaRPr lang="en-US"/>
          </a:p>
        </p:txBody>
      </p:sp>
    </p:spTree>
    <p:extLst>
      <p:ext uri="{BB962C8B-B14F-4D97-AF65-F5344CB8AC3E}">
        <p14:creationId xmlns:p14="http://schemas.microsoft.com/office/powerpoint/2010/main" val="2440793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2130454"/>
            <a:ext cx="116586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2057400" y="3886200"/>
            <a:ext cx="9601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76338560"/>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75371922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916150" y="274667"/>
            <a:ext cx="4629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28700" y="274667"/>
            <a:ext cx="136588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195109735"/>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3726634"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1028700" y="1752602"/>
            <a:ext cx="116586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1028700" y="3611607"/>
            <a:ext cx="116586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647" y="4953000"/>
            <a:ext cx="13721648"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pPr/>
              <a:t>25/10/1442</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pPr/>
              <a:t>‹#›</a:t>
            </a:fld>
            <a:endParaRPr lang="ar-SA"/>
          </a:p>
        </p:txBody>
      </p:sp>
    </p:spTree>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83564" y="1059712"/>
            <a:ext cx="116586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884070" y="2931712"/>
            <a:ext cx="6858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Chevron 6"/>
          <p:cNvSpPr/>
          <p:nvPr/>
        </p:nvSpPr>
        <p:spPr>
          <a:xfrm>
            <a:off x="5455020" y="3005472"/>
            <a:ext cx="2743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5175396" y="3005472"/>
            <a:ext cx="2743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481329"/>
            <a:ext cx="60579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972300" y="1481329"/>
            <a:ext cx="60579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123444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5410200"/>
            <a:ext cx="6060282"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967540" y="5410200"/>
            <a:ext cx="606266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85800" y="1444295"/>
            <a:ext cx="6060282"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967538" y="1444295"/>
            <a:ext cx="606266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transition spd="slow">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4876800"/>
            <a:ext cx="11222664"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629400" y="5355102"/>
            <a:ext cx="5961888"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371600" y="274320"/>
            <a:ext cx="11219688"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10090548" y="6407944"/>
            <a:ext cx="2880360" cy="365760"/>
          </a:xfrm>
        </p:spPr>
        <p:txBody>
          <a:bodyPr/>
          <a:lstStyle>
            <a:extLst/>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138255662"/>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11848" y="5443402"/>
            <a:ext cx="107442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42900" y="189968"/>
            <a:ext cx="130302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a:xfrm>
            <a:off x="6570109" y="6407945"/>
            <a:ext cx="3526022"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pPr/>
              <a:t>‹#›</a:t>
            </a:fld>
            <a:endParaRPr lang="ar-SA"/>
          </a:p>
        </p:txBody>
      </p:sp>
      <p:sp>
        <p:nvSpPr>
          <p:cNvPr id="2" name="Title 1"/>
          <p:cNvSpPr>
            <a:spLocks noGrp="1"/>
          </p:cNvSpPr>
          <p:nvPr>
            <p:ph type="title"/>
          </p:nvPr>
        </p:nvSpPr>
        <p:spPr>
          <a:xfrm>
            <a:off x="342900" y="4865122"/>
            <a:ext cx="12113148"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1074655" y="5001994"/>
            <a:ext cx="5703005"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80341" y="5785023"/>
            <a:ext cx="5703005"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9063" y="5791253"/>
            <a:ext cx="5103471"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13855" y="5787739"/>
            <a:ext cx="5108264"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2996168" y="4988440"/>
            <a:ext cx="2743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12716544" y="4988440"/>
            <a:ext cx="2743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85800" y="1481330"/>
            <a:ext cx="123444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transition spd="slow">
    <p:push dir="u"/>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6020" y="274641"/>
            <a:ext cx="2666205"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85800" y="274641"/>
            <a:ext cx="94869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83470" y="4406929"/>
            <a:ext cx="116586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83470" y="2906713"/>
            <a:ext cx="116586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96600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28700" y="1600206"/>
            <a:ext cx="9144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1600206"/>
            <a:ext cx="9144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330624170"/>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12344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606028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606028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967559" y="1535113"/>
            <a:ext cx="60626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967559" y="2174875"/>
            <a:ext cx="60626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51012034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56312608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46646316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22" y="273050"/>
            <a:ext cx="451247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362575" y="273079"/>
            <a:ext cx="76676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22" y="1435103"/>
            <a:ext cx="451247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405313318"/>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8432" y="4800600"/>
            <a:ext cx="8229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688432" y="612775"/>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688432" y="5367338"/>
            <a:ext cx="8229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25/10/1442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756213657"/>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12344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5800" y="1600206"/>
            <a:ext cx="12344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5800" y="6356379"/>
            <a:ext cx="3200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8ABB09-4A1D-463E-8065-109CC2B7EFAA}" type="datetimeFigureOut">
              <a:rPr lang="ar-SA" smtClean="0"/>
              <a:pPr/>
              <a:t>25/10/1442</a:t>
            </a:fld>
            <a:endParaRPr lang="ar-SA"/>
          </a:p>
        </p:txBody>
      </p:sp>
      <p:sp>
        <p:nvSpPr>
          <p:cNvPr id="5" name="Footer Placeholder 4"/>
          <p:cNvSpPr>
            <a:spLocks noGrp="1"/>
          </p:cNvSpPr>
          <p:nvPr>
            <p:ph type="ftr" sz="quarter" idx="3"/>
          </p:nvPr>
        </p:nvSpPr>
        <p:spPr>
          <a:xfrm>
            <a:off x="4686300" y="6356379"/>
            <a:ext cx="434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9829800" y="6356379"/>
            <a:ext cx="3200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val="140432294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1074655" y="5001994"/>
            <a:ext cx="5703005"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80341" y="5785023"/>
            <a:ext cx="5703005"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9063" y="5791253"/>
            <a:ext cx="5103471"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13855" y="5787739"/>
            <a:ext cx="5108264"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85800" y="274638"/>
            <a:ext cx="123444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685800" y="1481329"/>
            <a:ext cx="123444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10090548" y="6407944"/>
            <a:ext cx="288036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pPr/>
              <a:t>25/10/1442</a:t>
            </a:fld>
            <a:endParaRPr lang="ar-SA"/>
          </a:p>
        </p:txBody>
      </p:sp>
      <p:sp>
        <p:nvSpPr>
          <p:cNvPr id="22" name="Footer Placeholder 21"/>
          <p:cNvSpPr>
            <a:spLocks noGrp="1"/>
          </p:cNvSpPr>
          <p:nvPr>
            <p:ph type="ftr" sz="quarter" idx="3"/>
          </p:nvPr>
        </p:nvSpPr>
        <p:spPr>
          <a:xfrm>
            <a:off x="6570109" y="6407945"/>
            <a:ext cx="3526022"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12970908" y="6407945"/>
            <a:ext cx="54864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slow">
    <p:push dir="u"/>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910.png"/><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 Id="rId5" Type="http://schemas.openxmlformats.org/officeDocument/2006/relationships/image" Target="../media/image40.png"/><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0.png"/><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48.png"/><Relationship Id="rId1" Type="http://schemas.openxmlformats.org/officeDocument/2006/relationships/slideLayout" Target="../slideLayouts/slideLayout13.xml"/><Relationship Id="rId6" Type="http://schemas.openxmlformats.org/officeDocument/2006/relationships/image" Target="../media/image50.png"/><Relationship Id="rId5" Type="http://schemas.microsoft.com/office/2007/relationships/hdphoto" Target="../media/hdphoto3.wdp"/><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51.png"/><Relationship Id="rId1" Type="http://schemas.openxmlformats.org/officeDocument/2006/relationships/slideLayout" Target="../slideLayouts/slideLayout13.xml"/><Relationship Id="rId6" Type="http://schemas.openxmlformats.org/officeDocument/2006/relationships/image" Target="../media/image53.png"/><Relationship Id="rId5" Type="http://schemas.microsoft.com/office/2007/relationships/hdphoto" Target="../media/hdphoto6.wdp"/><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13.xml"/><Relationship Id="rId6" Type="http://schemas.microsoft.com/office/2007/relationships/hdphoto" Target="../media/hdphoto9.wdp"/><Relationship Id="rId5" Type="http://schemas.openxmlformats.org/officeDocument/2006/relationships/image" Target="../media/image58.png"/><Relationship Id="rId4" Type="http://schemas.microsoft.com/office/2007/relationships/hdphoto" Target="../media/hdphoto8.wdp"/></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3.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3.xml"/><Relationship Id="rId4" Type="http://schemas.openxmlformats.org/officeDocument/2006/relationships/image" Target="../media/image71.png"/></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3.xml"/><Relationship Id="rId4" Type="http://schemas.openxmlformats.org/officeDocument/2006/relationships/image" Target="../media/image7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55.xml.rels><?xml version="1.0" encoding="UTF-8" standalone="yes"?>
<Relationships xmlns="http://schemas.openxmlformats.org/package/2006/relationships"><Relationship Id="rId3" Type="http://schemas.microsoft.com/office/2007/relationships/hdphoto" Target="../media/hdphoto11.wdp"/><Relationship Id="rId7" Type="http://schemas.microsoft.com/office/2007/relationships/hdphoto" Target="../media/hdphoto13.wdp"/><Relationship Id="rId2" Type="http://schemas.openxmlformats.org/officeDocument/2006/relationships/image" Target="../media/image83.png"/><Relationship Id="rId1" Type="http://schemas.openxmlformats.org/officeDocument/2006/relationships/slideLayout" Target="../slideLayouts/slideLayout13.xml"/><Relationship Id="rId6" Type="http://schemas.openxmlformats.org/officeDocument/2006/relationships/image" Target="../media/image85.png"/><Relationship Id="rId5" Type="http://schemas.microsoft.com/office/2007/relationships/hdphoto" Target="../media/hdphoto12.wdp"/><Relationship Id="rId4" Type="http://schemas.openxmlformats.org/officeDocument/2006/relationships/image" Target="../media/image84.png"/></Relationships>
</file>

<file path=ppt/slides/_rels/slide5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89.png"/><Relationship Id="rId1" Type="http://schemas.openxmlformats.org/officeDocument/2006/relationships/slideLayout" Target="../slideLayouts/slideLayout13.xml"/><Relationship Id="rId5" Type="http://schemas.microsoft.com/office/2007/relationships/hdphoto" Target="../media/hdphoto15.wdp"/><Relationship Id="rId4" Type="http://schemas.openxmlformats.org/officeDocument/2006/relationships/image" Target="../media/image90.png"/></Relationships>
</file>

<file path=ppt/slides/_rels/slide6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95.png"/></Relationships>
</file>

<file path=ppt/slides/_rels/slide67.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25000" b="-25000"/>
          </a:stretch>
        </a:blipFill>
        <a:effectLst/>
      </p:bgPr>
    </p:bg>
    <p:spTree>
      <p:nvGrpSpPr>
        <p:cNvPr id="1" name=""/>
        <p:cNvGrpSpPr/>
        <p:nvPr/>
      </p:nvGrpSpPr>
      <p:grpSpPr>
        <a:xfrm>
          <a:off x="0" y="0"/>
          <a:ext cx="0" cy="0"/>
          <a:chOff x="0" y="0"/>
          <a:chExt cx="0" cy="0"/>
        </a:xfrm>
      </p:grpSpPr>
      <p:pic>
        <p:nvPicPr>
          <p:cNvPr id="6" name="Picture 10" descr="See the source image"/>
          <p:cNvPicPr>
            <a:picLocks noChangeAspect="1" noChangeArrowheads="1"/>
          </p:cNvPicPr>
          <p:nvPr/>
        </p:nvPicPr>
        <p:blipFill>
          <a:blip r:embed="rId3" cstate="print"/>
          <a:srcRect/>
          <a:stretch>
            <a:fillRect/>
          </a:stretch>
        </p:blipFill>
        <p:spPr bwMode="auto">
          <a:xfrm>
            <a:off x="381000" y="228600"/>
            <a:ext cx="2895600" cy="2689641"/>
          </a:xfrm>
          <a:prstGeom prst="rect">
            <a:avLst/>
          </a:prstGeom>
          <a:noFill/>
        </p:spPr>
      </p:pic>
      <p:sp>
        <p:nvSpPr>
          <p:cNvPr id="8" name="Content Placeholder 7"/>
          <p:cNvSpPr>
            <a:spLocks noGrp="1"/>
          </p:cNvSpPr>
          <p:nvPr>
            <p:ph idx="1"/>
          </p:nvPr>
        </p:nvSpPr>
        <p:spPr>
          <a:xfrm>
            <a:off x="1524000" y="1752600"/>
            <a:ext cx="13030200" cy="4525963"/>
          </a:xfrm>
        </p:spPr>
        <p:txBody>
          <a:bodyPr>
            <a:normAutofit/>
          </a:bodyPr>
          <a:lstStyle/>
          <a:p>
            <a:pPr algn="ctr"/>
            <a:r>
              <a:rPr lang="en-US" sz="2800" b="1" dirty="0" smtClean="0">
                <a:latin typeface="Times New Roman" panose="02020603050405020304" pitchFamily="18" charset="0"/>
                <a:cs typeface="Times New Roman" panose="02020603050405020304" pitchFamily="18" charset="0"/>
              </a:rPr>
              <a:t>Faculty of Engineering and Information Technology</a:t>
            </a:r>
          </a:p>
          <a:p>
            <a:pPr algn="ctr"/>
            <a:r>
              <a:rPr lang="en-US" sz="2800" b="1" dirty="0" smtClean="0">
                <a:latin typeface="Times New Roman" panose="02020603050405020304" pitchFamily="18" charset="0"/>
                <a:cs typeface="Times New Roman" panose="02020603050405020304" pitchFamily="18" charset="0"/>
              </a:rPr>
              <a:t>Department of Civil Engineer</a:t>
            </a:r>
          </a:p>
          <a:p>
            <a:pPr algn="ctr"/>
            <a:r>
              <a:rPr lang="en-US" sz="2800" b="1" dirty="0" smtClean="0">
                <a:latin typeface="Times New Roman" panose="02020603050405020304" pitchFamily="18" charset="0"/>
                <a:cs typeface="Times New Roman" panose="02020603050405020304" pitchFamily="18" charset="0"/>
              </a:rPr>
              <a:t>Graduation Project II</a:t>
            </a:r>
          </a:p>
          <a:p>
            <a:r>
              <a:rPr lang="en-US" sz="2800" b="1" dirty="0" smtClean="0">
                <a:latin typeface="Times New Roman" panose="02020603050405020304" pitchFamily="18" charset="0"/>
                <a:cs typeface="Times New Roman" panose="02020603050405020304" pitchFamily="18" charset="0"/>
              </a:rPr>
              <a:t>Prepared By : </a:t>
            </a:r>
          </a:p>
          <a:p>
            <a:r>
              <a:rPr lang="en-US" sz="2800" b="1" dirty="0" smtClean="0">
                <a:latin typeface="Times New Roman" panose="02020603050405020304" pitchFamily="18" charset="0"/>
                <a:cs typeface="Times New Roman" panose="02020603050405020304" pitchFamily="18" charset="0"/>
              </a:rPr>
              <a:t>Omar </a:t>
            </a:r>
            <a:r>
              <a:rPr lang="en-US" sz="2800" b="1" dirty="0" err="1" smtClean="0">
                <a:latin typeface="Times New Roman" panose="02020603050405020304" pitchFamily="18" charset="0"/>
                <a:cs typeface="Times New Roman" panose="02020603050405020304" pitchFamily="18" charset="0"/>
              </a:rPr>
              <a:t>Daragmeh</a:t>
            </a:r>
            <a:r>
              <a:rPr lang="en-US" sz="2800" b="1" dirty="0" smtClean="0">
                <a:latin typeface="Times New Roman" panose="02020603050405020304" pitchFamily="18" charset="0"/>
                <a:cs typeface="Times New Roman" panose="02020603050405020304" pitchFamily="18" charset="0"/>
              </a:rPr>
              <a:t>      –     Reg. No: 11643099 </a:t>
            </a:r>
          </a:p>
          <a:p>
            <a:r>
              <a:rPr lang="en-US" sz="2800" b="1" dirty="0" smtClean="0">
                <a:latin typeface="Times New Roman" panose="02020603050405020304" pitchFamily="18" charset="0"/>
                <a:cs typeface="Times New Roman" panose="02020603050405020304" pitchFamily="18" charset="0"/>
              </a:rPr>
              <a:t>Mohammad </a:t>
            </a:r>
            <a:r>
              <a:rPr lang="en-US" sz="2800" b="1" dirty="0" err="1" smtClean="0">
                <a:latin typeface="Times New Roman" panose="02020603050405020304" pitchFamily="18" charset="0"/>
                <a:cs typeface="Times New Roman" panose="02020603050405020304" pitchFamily="18" charset="0"/>
              </a:rPr>
              <a:t>Tammam</a:t>
            </a:r>
            <a:r>
              <a:rPr lang="en-US" sz="2800" b="1" dirty="0" smtClean="0">
                <a:latin typeface="Times New Roman" panose="02020603050405020304" pitchFamily="18" charset="0"/>
                <a:cs typeface="Times New Roman" panose="02020603050405020304" pitchFamily="18" charset="0"/>
              </a:rPr>
              <a:t> – Reg. No: 11642560 </a:t>
            </a:r>
          </a:p>
          <a:p>
            <a:r>
              <a:rPr lang="en-US" sz="2800" b="1" dirty="0" smtClean="0">
                <a:latin typeface="Times New Roman" panose="02020603050405020304" pitchFamily="18" charset="0"/>
                <a:cs typeface="Times New Roman" panose="02020603050405020304" pitchFamily="18" charset="0"/>
              </a:rPr>
              <a:t>Mohammad </a:t>
            </a:r>
            <a:r>
              <a:rPr lang="en-US" sz="2800" b="1" dirty="0" err="1" smtClean="0">
                <a:latin typeface="Times New Roman" panose="02020603050405020304" pitchFamily="18" charset="0"/>
                <a:cs typeface="Times New Roman" panose="02020603050405020304" pitchFamily="18" charset="0"/>
              </a:rPr>
              <a:t>Odeh</a:t>
            </a:r>
            <a:r>
              <a:rPr lang="en-US" sz="2800" b="1" dirty="0" smtClean="0">
                <a:latin typeface="Times New Roman" panose="02020603050405020304" pitchFamily="18" charset="0"/>
                <a:cs typeface="Times New Roman" panose="02020603050405020304" pitchFamily="18" charset="0"/>
              </a:rPr>
              <a:t>    –     Reg. No: 11610499 </a:t>
            </a:r>
          </a:p>
          <a:p>
            <a:r>
              <a:rPr lang="en-US" sz="2800" b="1" dirty="0" smtClean="0">
                <a:latin typeface="Times New Roman" panose="02020603050405020304" pitchFamily="18" charset="0"/>
                <a:cs typeface="Times New Roman" panose="02020603050405020304" pitchFamily="18" charset="0"/>
              </a:rPr>
              <a:t>Under supervision of :    Dr. </a:t>
            </a:r>
            <a:r>
              <a:rPr lang="en-US" sz="2800" b="1" dirty="0" err="1" smtClean="0">
                <a:latin typeface="Times New Roman" panose="02020603050405020304" pitchFamily="18" charset="0"/>
                <a:cs typeface="Times New Roman" panose="02020603050405020304" pitchFamily="18" charset="0"/>
              </a:rPr>
              <a:t>Imad</a:t>
            </a:r>
            <a:r>
              <a:rPr lang="en-US" sz="2800" b="1" dirty="0" smtClean="0">
                <a:latin typeface="Times New Roman" panose="02020603050405020304" pitchFamily="18" charset="0"/>
                <a:cs typeface="Times New Roman" panose="02020603050405020304" pitchFamily="18" charset="0"/>
              </a:rPr>
              <a:t> AL-</a:t>
            </a:r>
            <a:r>
              <a:rPr lang="en-US" sz="2800" b="1" dirty="0" err="1" smtClean="0">
                <a:latin typeface="Times New Roman" panose="02020603050405020304" pitchFamily="18" charset="0"/>
                <a:cs typeface="Times New Roman" panose="02020603050405020304" pitchFamily="18" charset="0"/>
              </a:rPr>
              <a:t>Qasem</a:t>
            </a:r>
            <a:endParaRPr lang="en-US" sz="2800"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429000" y="3105835"/>
            <a:ext cx="6858000" cy="369332"/>
          </a:xfrm>
          <a:prstGeom prst="rect">
            <a:avLst/>
          </a:prstGeom>
        </p:spPr>
        <p:txBody>
          <a:bodyPr>
            <a:spAutoFit/>
          </a:bodyPr>
          <a:lstStyle/>
          <a:p>
            <a:endParaRPr lang="en-US" dirty="0"/>
          </a:p>
        </p:txBody>
      </p:sp>
      <p:sp>
        <p:nvSpPr>
          <p:cNvPr id="9" name="Rectangle 8"/>
          <p:cNvSpPr/>
          <p:nvPr/>
        </p:nvSpPr>
        <p:spPr>
          <a:xfrm>
            <a:off x="838200" y="762000"/>
            <a:ext cx="8610600" cy="400110"/>
          </a:xfrm>
          <a:prstGeom prst="rect">
            <a:avLst/>
          </a:prstGeom>
        </p:spPr>
        <p:txBody>
          <a:bodyPr wrap="square">
            <a:spAutoFit/>
          </a:bodyPr>
          <a:lstStyle/>
          <a:p>
            <a:pPr algn="l"/>
            <a:r>
              <a:rPr lang="ar-AE" sz="2000" b="1" dirty="0" smtClean="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Distribution of super impose dead load and live load on the slabs</a:t>
            </a:r>
            <a:endParaRPr lang="en-US" sz="2000" b="1" dirty="0">
              <a:latin typeface="Times New Roman" panose="02020603050405020304" pitchFamily="18" charset="0"/>
              <a:cs typeface="Times New Roman" panose="02020603050405020304" pitchFamily="18"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444312297"/>
              </p:ext>
            </p:extLst>
          </p:nvPr>
        </p:nvGraphicFramePr>
        <p:xfrm>
          <a:off x="990600" y="1981200"/>
          <a:ext cx="11887200" cy="2286000"/>
        </p:xfrm>
        <a:graphic>
          <a:graphicData uri="http://schemas.openxmlformats.org/drawingml/2006/table">
            <a:tbl>
              <a:tblPr firstRow="1" bandRow="1">
                <a:tableStyleId>{5C22544A-7EE6-4342-B048-85BDC9FD1C3A}</a:tableStyleId>
              </a:tblPr>
              <a:tblGrid>
                <a:gridCol w="2971800"/>
                <a:gridCol w="2971800"/>
                <a:gridCol w="2971800"/>
                <a:gridCol w="2971800"/>
              </a:tblGrid>
              <a:tr h="457200">
                <a:tc>
                  <a:txBody>
                    <a:bodyPr/>
                    <a:lstStyle/>
                    <a:p>
                      <a:pPr algn="ct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WSD block 1 (𝑘𝑁/𝑚 2 )</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WSD block 2 (𝑘𝑁/𝑚 2 )</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live load (𝑘𝑁/𝑚 2 )</a:t>
                      </a:r>
                      <a:endParaRPr lang="en-US" b="1" dirty="0">
                        <a:latin typeface="Times New Roman" panose="02020603050405020304" pitchFamily="18" charset="0"/>
                        <a:cs typeface="Times New Roman" panose="02020603050405020304" pitchFamily="18" charset="0"/>
                      </a:endParaRPr>
                    </a:p>
                  </a:txBody>
                  <a:tcPr/>
                </a:tc>
              </a:tr>
              <a:tr h="457200">
                <a:tc>
                  <a:txBody>
                    <a:bodyPr/>
                    <a:lstStyle/>
                    <a:p>
                      <a:pPr algn="ctr"/>
                      <a:r>
                        <a:rPr lang="en-US" b="1" dirty="0" smtClean="0">
                          <a:latin typeface="Times New Roman" panose="02020603050405020304" pitchFamily="18" charset="0"/>
                          <a:cs typeface="Times New Roman" panose="02020603050405020304" pitchFamily="18" charset="0"/>
                        </a:rPr>
                        <a:t>ground floor</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4.5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a:t>
                      </a:r>
                      <a:endParaRPr lang="en-US" b="1" dirty="0">
                        <a:latin typeface="Times New Roman" panose="02020603050405020304" pitchFamily="18" charset="0"/>
                        <a:cs typeface="Times New Roman" panose="02020603050405020304" pitchFamily="18" charset="0"/>
                      </a:endParaRPr>
                    </a:p>
                  </a:txBody>
                  <a:tcPr/>
                </a:tc>
              </a:tr>
              <a:tr h="457200">
                <a:tc>
                  <a:txBody>
                    <a:bodyPr/>
                    <a:lstStyle/>
                    <a:p>
                      <a:pPr algn="ctr"/>
                      <a:r>
                        <a:rPr lang="en-US" b="1" dirty="0" smtClean="0">
                          <a:latin typeface="Times New Roman" panose="02020603050405020304" pitchFamily="18" charset="0"/>
                          <a:cs typeface="Times New Roman" panose="02020603050405020304" pitchFamily="18" charset="0"/>
                        </a:rPr>
                        <a:t>first floor</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a:t>
                      </a:r>
                      <a:endParaRPr lang="en-US" b="1" dirty="0">
                        <a:latin typeface="Times New Roman" panose="02020603050405020304" pitchFamily="18" charset="0"/>
                        <a:cs typeface="Times New Roman" panose="02020603050405020304" pitchFamily="18" charset="0"/>
                      </a:endParaRPr>
                    </a:p>
                  </a:txBody>
                  <a:tcPr/>
                </a:tc>
              </a:tr>
              <a:tr h="457200">
                <a:tc>
                  <a:txBody>
                    <a:bodyPr/>
                    <a:lstStyle/>
                    <a:p>
                      <a:pPr algn="ctr"/>
                      <a:r>
                        <a:rPr lang="en-US" b="1" dirty="0" smtClean="0">
                          <a:latin typeface="Times New Roman" panose="02020603050405020304" pitchFamily="18" charset="0"/>
                          <a:cs typeface="Times New Roman" panose="02020603050405020304" pitchFamily="18" charset="0"/>
                        </a:rPr>
                        <a:t>second floor</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6</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5</a:t>
                      </a:r>
                      <a:endParaRPr lang="en-US" b="1" dirty="0">
                        <a:latin typeface="Times New Roman" panose="02020603050405020304" pitchFamily="18" charset="0"/>
                        <a:cs typeface="Times New Roman" panose="02020603050405020304" pitchFamily="18" charset="0"/>
                      </a:endParaRPr>
                    </a:p>
                  </a:txBody>
                  <a:tcPr/>
                </a:tc>
              </a:tr>
              <a:tr h="457200">
                <a:tc>
                  <a:txBody>
                    <a:bodyPr/>
                    <a:lstStyle/>
                    <a:p>
                      <a:pPr algn="ctr"/>
                      <a:r>
                        <a:rPr lang="en-US" b="1" dirty="0" smtClean="0">
                          <a:latin typeface="Times New Roman" panose="02020603050405020304" pitchFamily="18" charset="0"/>
                          <a:cs typeface="Times New Roman" panose="02020603050405020304" pitchFamily="18" charset="0"/>
                        </a:rPr>
                        <a:t>roof</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0</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0</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10</a:t>
                      </a:r>
                      <a:endParaRPr lang="en-US" b="1" dirty="0">
                        <a:latin typeface="Times New Roman" panose="02020603050405020304" pitchFamily="18" charset="0"/>
                        <a:cs typeface="Times New Roman" panose="02020603050405020304" pitchFamily="18" charset="0"/>
                      </a:endParaRPr>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Load Combinations</a:t>
            </a:r>
            <a:endParaRPr lang="en-US" sz="2800" dirty="0">
              <a:solidFill>
                <a:schemeClr val="tx1"/>
              </a:solidFill>
              <a:effectLst/>
              <a:latin typeface="Times New Roman" panose="02020603050405020304" pitchFamily="18" charset="0"/>
              <a:cs typeface="Times New Roman" panose="02020603050405020304" pitchFamily="18" charset="0"/>
            </a:endParaRPr>
          </a:p>
        </p:txBody>
      </p:sp>
      <p:sp>
        <p:nvSpPr>
          <p:cNvPr id="11" name="Content Placeholder 10"/>
          <p:cNvSpPr>
            <a:spLocks noGrp="1"/>
          </p:cNvSpPr>
          <p:nvPr>
            <p:ph sz="quarter" idx="4"/>
          </p:nvPr>
        </p:nvSpPr>
        <p:spPr>
          <a:xfrm>
            <a:off x="6705600" y="2133600"/>
            <a:ext cx="6858000" cy="3124200"/>
          </a:xfrm>
        </p:spPr>
        <p:txBody>
          <a:bodyPr>
            <a:normAutofit/>
          </a:bodyPr>
          <a:lstStyle/>
          <a:p>
            <a:r>
              <a:rPr lang="en-US" sz="2000" b="1" dirty="0" smtClean="0">
                <a:latin typeface="Times New Roman" panose="02020603050405020304" pitchFamily="18" charset="0"/>
                <a:cs typeface="Times New Roman" panose="02020603050405020304" pitchFamily="18" charset="0"/>
              </a:rPr>
              <a:t>Where: </a:t>
            </a:r>
          </a:p>
          <a:p>
            <a:r>
              <a:rPr lang="en-US" sz="2000" b="1" dirty="0" smtClean="0">
                <a:latin typeface="Times New Roman" panose="02020603050405020304" pitchFamily="18" charset="0"/>
                <a:cs typeface="Times New Roman" panose="02020603050405020304" pitchFamily="18" charset="0"/>
              </a:rPr>
              <a:t>U: ultimate load </a:t>
            </a:r>
          </a:p>
          <a:p>
            <a:r>
              <a:rPr lang="en-US" sz="2000" b="1" dirty="0" smtClean="0">
                <a:latin typeface="Times New Roman" panose="02020603050405020304" pitchFamily="18" charset="0"/>
                <a:cs typeface="Times New Roman" panose="02020603050405020304" pitchFamily="18" charset="0"/>
              </a:rPr>
              <a:t>D: dead load </a:t>
            </a:r>
          </a:p>
          <a:p>
            <a:r>
              <a:rPr lang="en-US" sz="2000" b="1" dirty="0" smtClean="0">
                <a:latin typeface="Times New Roman" panose="02020603050405020304" pitchFamily="18" charset="0"/>
                <a:cs typeface="Times New Roman" panose="02020603050405020304" pitchFamily="18" charset="0"/>
              </a:rPr>
              <a:t>L: live load </a:t>
            </a:r>
          </a:p>
          <a:p>
            <a:r>
              <a:rPr lang="en-US" sz="2000" b="1" dirty="0" smtClean="0">
                <a:latin typeface="Times New Roman" panose="02020603050405020304" pitchFamily="18" charset="0"/>
                <a:cs typeface="Times New Roman" panose="02020603050405020304" pitchFamily="18" charset="0"/>
              </a:rPr>
              <a:t>W: wind load </a:t>
            </a:r>
          </a:p>
          <a:p>
            <a:r>
              <a:rPr lang="en-US" sz="2000" b="1" dirty="0" smtClean="0">
                <a:latin typeface="Times New Roman" panose="02020603050405020304" pitchFamily="18" charset="0"/>
                <a:cs typeface="Times New Roman" panose="02020603050405020304" pitchFamily="18" charset="0"/>
              </a:rPr>
              <a:t>E: earthquake Load </a:t>
            </a:r>
          </a:p>
          <a:p>
            <a:r>
              <a:rPr lang="en-US" sz="2000" b="1" dirty="0" smtClean="0">
                <a:latin typeface="Times New Roman" panose="02020603050405020304" pitchFamily="18" charset="0"/>
                <a:cs typeface="Times New Roman" panose="02020603050405020304" pitchFamily="18" charset="0"/>
              </a:rPr>
              <a:t>H: load due to weight or pressure of soil</a:t>
            </a:r>
            <a:endParaRPr lang="en-US" sz="2000" b="1" dirty="0">
              <a:latin typeface="Times New Roman" panose="02020603050405020304" pitchFamily="18" charset="0"/>
              <a:cs typeface="Times New Roman" panose="02020603050405020304" pitchFamily="18" charset="0"/>
            </a:endParaRPr>
          </a:p>
        </p:txBody>
      </p:sp>
      <p:sp>
        <p:nvSpPr>
          <p:cNvPr id="7" name="Rectangle 6"/>
          <p:cNvSpPr/>
          <p:nvPr/>
        </p:nvSpPr>
        <p:spPr>
          <a:xfrm>
            <a:off x="457200" y="2133600"/>
            <a:ext cx="10210800" cy="1938992"/>
          </a:xfrm>
          <a:prstGeom prst="rect">
            <a:avLst/>
          </a:prstGeom>
        </p:spPr>
        <p:txBody>
          <a:bodyPr wrap="square">
            <a:spAutoFit/>
          </a:bodyPr>
          <a:lstStyle/>
          <a:p>
            <a:pPr algn="l"/>
            <a:r>
              <a:rPr lang="en-US" sz="2000" b="1" dirty="0" smtClean="0">
                <a:latin typeface="Times New Roman" panose="02020603050405020304" pitchFamily="18" charset="0"/>
                <a:cs typeface="Times New Roman" panose="02020603050405020304" pitchFamily="18" charset="0"/>
              </a:rPr>
              <a:t>U = 1.4D </a:t>
            </a:r>
          </a:p>
          <a:p>
            <a:pPr algn="l"/>
            <a:r>
              <a:rPr lang="en-US" sz="2000" b="1" dirty="0" smtClean="0">
                <a:latin typeface="Times New Roman" panose="02020603050405020304" pitchFamily="18" charset="0"/>
                <a:cs typeface="Times New Roman" panose="02020603050405020304" pitchFamily="18" charset="0"/>
              </a:rPr>
              <a:t>U = 1.2D + 1.6L + 0.5(</a:t>
            </a:r>
            <a:r>
              <a:rPr lang="en-US" sz="2000" b="1" dirty="0" err="1" smtClean="0">
                <a:latin typeface="Times New Roman" panose="02020603050405020304" pitchFamily="18" charset="0"/>
                <a:cs typeface="Times New Roman" panose="02020603050405020304" pitchFamily="18" charset="0"/>
              </a:rPr>
              <a:t>Lr</a:t>
            </a:r>
            <a:r>
              <a:rPr lang="en-US" sz="2000" b="1" dirty="0" smtClean="0">
                <a:latin typeface="Times New Roman" panose="02020603050405020304" pitchFamily="18" charset="0"/>
                <a:cs typeface="Times New Roman" panose="02020603050405020304" pitchFamily="18" charset="0"/>
              </a:rPr>
              <a:t> or S or R) </a:t>
            </a:r>
          </a:p>
          <a:p>
            <a:pPr algn="l"/>
            <a:r>
              <a:rPr lang="en-US" sz="2000" b="1" dirty="0" smtClean="0">
                <a:latin typeface="Times New Roman" panose="02020603050405020304" pitchFamily="18" charset="0"/>
                <a:cs typeface="Times New Roman" panose="02020603050405020304" pitchFamily="18" charset="0"/>
              </a:rPr>
              <a:t>U = 1.2D + 1.6(</a:t>
            </a:r>
            <a:r>
              <a:rPr lang="en-US" sz="2000" b="1" dirty="0" err="1" smtClean="0">
                <a:latin typeface="Times New Roman" panose="02020603050405020304" pitchFamily="18" charset="0"/>
                <a:cs typeface="Times New Roman" panose="02020603050405020304" pitchFamily="18" charset="0"/>
              </a:rPr>
              <a:t>Lr</a:t>
            </a:r>
            <a:r>
              <a:rPr lang="en-US" sz="2000" b="1" dirty="0" smtClean="0">
                <a:latin typeface="Times New Roman" panose="02020603050405020304" pitchFamily="18" charset="0"/>
                <a:cs typeface="Times New Roman" panose="02020603050405020304" pitchFamily="18" charset="0"/>
              </a:rPr>
              <a:t> or S or R) + (1.0L or 0.5W)</a:t>
            </a:r>
          </a:p>
          <a:p>
            <a:pPr algn="l"/>
            <a:r>
              <a:rPr lang="en-US" sz="2000" b="1" dirty="0" smtClean="0">
                <a:latin typeface="Times New Roman" panose="02020603050405020304" pitchFamily="18" charset="0"/>
                <a:cs typeface="Times New Roman" panose="02020603050405020304" pitchFamily="18" charset="0"/>
              </a:rPr>
              <a:t>U = 1.2D + 1.0W + 1.0L + 0.5(</a:t>
            </a:r>
            <a:r>
              <a:rPr lang="en-US" sz="2000" b="1" dirty="0" err="1" smtClean="0">
                <a:latin typeface="Times New Roman" panose="02020603050405020304" pitchFamily="18" charset="0"/>
                <a:cs typeface="Times New Roman" panose="02020603050405020304" pitchFamily="18" charset="0"/>
              </a:rPr>
              <a:t>Lr</a:t>
            </a:r>
            <a:r>
              <a:rPr lang="en-US" sz="2000" b="1" dirty="0" smtClean="0">
                <a:latin typeface="Times New Roman" panose="02020603050405020304" pitchFamily="18" charset="0"/>
                <a:cs typeface="Times New Roman" panose="02020603050405020304" pitchFamily="18" charset="0"/>
              </a:rPr>
              <a:t> or S or R) </a:t>
            </a:r>
          </a:p>
          <a:p>
            <a:pPr algn="l"/>
            <a:r>
              <a:rPr lang="en-US" sz="2000" b="1" dirty="0" smtClean="0">
                <a:latin typeface="Times New Roman" panose="02020603050405020304" pitchFamily="18" charset="0"/>
                <a:cs typeface="Times New Roman" panose="02020603050405020304" pitchFamily="18" charset="0"/>
              </a:rPr>
              <a:t>U = 1.2D + 1.0E + 1.0L + 0.2S </a:t>
            </a:r>
          </a:p>
          <a:p>
            <a:pPr algn="l"/>
            <a:r>
              <a:rPr lang="en-US" sz="2000" b="1" dirty="0" smtClean="0">
                <a:latin typeface="Times New Roman" panose="02020603050405020304" pitchFamily="18" charset="0"/>
                <a:cs typeface="Times New Roman" panose="02020603050405020304" pitchFamily="18" charset="0"/>
              </a:rPr>
              <a:t>U = 0.9D + 1.0W U = 0.9D + 1.0E</a:t>
            </a:r>
            <a:endParaRPr lang="en-US" sz="2000"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12344400" cy="1143000"/>
          </a:xfrm>
        </p:spPr>
        <p:txBody>
          <a:bodyPr>
            <a:no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Slab</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For Block 1</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We decide to use Two-Way Solid Slab.</a:t>
            </a:r>
            <a:br>
              <a:rPr lang="en-US" sz="2800" dirty="0" smtClean="0">
                <a:solidFill>
                  <a:schemeClr val="tx1"/>
                </a:solidFill>
                <a:effectLst/>
                <a:latin typeface="Times New Roman" panose="02020603050405020304" pitchFamily="18" charset="0"/>
                <a:cs typeface="Times New Roman" panose="02020603050405020304" pitchFamily="18" charset="0"/>
              </a:rPr>
            </a:br>
            <a:endParaRPr lang="en-US" sz="2800" dirty="0">
              <a:solidFill>
                <a:schemeClr val="tx1"/>
              </a:solidFill>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Content Placeholder 4"/>
              <p:cNvSpPr>
                <a:spLocks noGrp="1"/>
              </p:cNvSpPr>
              <p:nvPr>
                <p:ph sz="quarter" idx="2"/>
              </p:nvPr>
            </p:nvSpPr>
            <p:spPr>
              <a:xfrm>
                <a:off x="304800" y="1905000"/>
                <a:ext cx="13182600" cy="3733800"/>
              </a:xfrm>
            </p:spPr>
            <p:txBody>
              <a:bodyPr>
                <a:normAutofit fontScale="85000" lnSpcReduction="20000"/>
              </a:bodyPr>
              <a:lstStyle/>
              <a:p>
                <a:r>
                  <a:rPr lang="en-US" sz="2200" b="1" dirty="0" smtClean="0">
                    <a:latin typeface="Times New Roman" panose="02020603050405020304" pitchFamily="18" charset="0"/>
                    <a:cs typeface="Times New Roman" panose="02020603050405020304" pitchFamily="18" charset="0"/>
                  </a:rPr>
                  <a:t>Largest span</a:t>
                </a:r>
                <a:r>
                  <a:rPr lang="ar-AE" sz="2200" b="1" dirty="0" smtClean="0">
                    <a:latin typeface="Times New Roman" panose="02020603050405020304" pitchFamily="18" charset="0"/>
                    <a:cs typeface="Times New Roman" panose="02020603050405020304" pitchFamily="18" charset="0"/>
                  </a:rPr>
                  <a:t>/</a:t>
                </a:r>
                <a:r>
                  <a:rPr lang="en-US" sz="2200" b="1" dirty="0" smtClean="0">
                    <a:latin typeface="Times New Roman" panose="02020603050405020304" pitchFamily="18" charset="0"/>
                    <a:cs typeface="Times New Roman" panose="02020603050405020304" pitchFamily="18" charset="0"/>
                  </a:rPr>
                  <a:t>Smallest span= 7.35</a:t>
                </a:r>
                <a:r>
                  <a:rPr lang="ar-AE" sz="2200" b="1" dirty="0" smtClean="0">
                    <a:latin typeface="Times New Roman" panose="02020603050405020304" pitchFamily="18" charset="0"/>
                    <a:cs typeface="Times New Roman" panose="02020603050405020304" pitchFamily="18" charset="0"/>
                  </a:rPr>
                  <a:t>/</a:t>
                </a:r>
                <a:r>
                  <a:rPr lang="en-US" sz="2200" b="1" dirty="0" smtClean="0">
                    <a:latin typeface="Times New Roman" panose="02020603050405020304" pitchFamily="18" charset="0"/>
                    <a:cs typeface="Times New Roman" panose="02020603050405020304" pitchFamily="18" charset="0"/>
                  </a:rPr>
                  <a:t>6.65 = 1.105  </a:t>
                </a:r>
              </a:p>
              <a:p>
                <a:r>
                  <a:rPr lang="en-US" sz="2200" b="1" dirty="0" smtClean="0">
                    <a:latin typeface="Times New Roman" panose="02020603050405020304" pitchFamily="18" charset="0"/>
                    <a:cs typeface="Times New Roman" panose="02020603050405020304" pitchFamily="18" charset="0"/>
                  </a:rPr>
                  <a:t>h= 16.95 cm &lt; 9 cm </a:t>
                </a:r>
              </a:p>
              <a:p>
                <a:endParaRPr lang="en-US" sz="2200" b="1" dirty="0" smtClean="0">
                  <a:latin typeface="Times New Roman" panose="02020603050405020304" pitchFamily="18" charset="0"/>
                  <a:cs typeface="Times New Roman" panose="02020603050405020304" pitchFamily="18" charset="0"/>
                </a:endParaRPr>
              </a:p>
              <a:p>
                <a:pPr>
                  <a:buNone/>
                </a:pPr>
                <a:r>
                  <a:rPr lang="en-US" sz="2200" b="1" dirty="0" smtClean="0">
                    <a:latin typeface="Times New Roman" panose="02020603050405020304" pitchFamily="18" charset="0"/>
                    <a:cs typeface="Times New Roman" panose="02020603050405020304" pitchFamily="18" charset="0"/>
                  </a:rPr>
                  <a:t> </a:t>
                </a:r>
              </a:p>
              <a:p>
                <a:r>
                  <a:rPr lang="en-US" sz="2200" b="1" dirty="0" smtClean="0">
                    <a:latin typeface="Times New Roman" panose="02020603050405020304" pitchFamily="18" charset="0"/>
                    <a:cs typeface="Times New Roman" panose="02020603050405020304" pitchFamily="18" charset="0"/>
                  </a:rPr>
                  <a:t>h =                                            </a:t>
                </a:r>
              </a:p>
              <a:p>
                <a:pPr marL="109728" indent="0">
                  <a:buNone/>
                </a:pPr>
                <a:endParaRPr lang="en-US" sz="2200" b="1" i="1" dirty="0" smtClean="0">
                  <a:latin typeface="Times New Roman" panose="02020603050405020304" pitchFamily="18" charset="0"/>
                  <a:cs typeface="Times New Roman" panose="02020603050405020304" pitchFamily="18" charset="0"/>
                </a:endParaRPr>
              </a:p>
              <a:p>
                <a:endParaRPr lang="en-US" sz="2200" b="1" i="1" dirty="0" smtClean="0">
                  <a:latin typeface="Times New Roman" panose="02020603050405020304" pitchFamily="18" charset="0"/>
                  <a:cs typeface="Times New Roman" panose="02020603050405020304" pitchFamily="18" charset="0"/>
                </a:endParaRPr>
              </a:p>
              <a:p>
                <a14:m>
                  <m:oMath xmlns:m="http://schemas.openxmlformats.org/officeDocument/2006/math">
                    <m:f>
                      <m:fPr>
                        <m:ctrlPr>
                          <a:rPr lang="en-US" sz="2200" b="1" i="1">
                            <a:latin typeface="Cambria Math"/>
                          </a:rPr>
                        </m:ctrlPr>
                      </m:fPr>
                      <m:num>
                        <m:r>
                          <a:rPr lang="en-US" sz="2200" b="1" i="1">
                            <a:latin typeface="Cambria Math" panose="02040503050406030204" pitchFamily="18" charset="0"/>
                          </a:rPr>
                          <m:t>𝟕</m:t>
                        </m:r>
                        <m:r>
                          <a:rPr lang="en-US" sz="2200" b="1" i="1">
                            <a:latin typeface="Cambria Math" panose="02040503050406030204" pitchFamily="18" charset="0"/>
                          </a:rPr>
                          <m:t>.</m:t>
                        </m:r>
                        <m:r>
                          <a:rPr lang="en-US" sz="2200" b="1" i="1">
                            <a:latin typeface="Cambria Math" panose="02040503050406030204" pitchFamily="18" charset="0"/>
                          </a:rPr>
                          <m:t>𝟑𝟓</m:t>
                        </m:r>
                        <m:r>
                          <a:rPr lang="en-US" sz="2200" b="1" i="1">
                            <a:latin typeface="Cambria Math" panose="02040503050406030204" pitchFamily="18" charset="0"/>
                          </a:rPr>
                          <m:t> </m:t>
                        </m:r>
                        <m:d>
                          <m:dPr>
                            <m:ctrlPr>
                              <a:rPr lang="en-US" sz="2200" b="1" i="1">
                                <a:latin typeface="Cambria Math"/>
                              </a:rPr>
                            </m:ctrlPr>
                          </m:dPr>
                          <m:e>
                            <m:r>
                              <a:rPr lang="en-US" sz="2200" b="1" i="1">
                                <a:latin typeface="Cambria Math" panose="02040503050406030204" pitchFamily="18" charset="0"/>
                              </a:rPr>
                              <m:t> </m:t>
                            </m:r>
                            <m:r>
                              <a:rPr lang="en-US" sz="2200" b="1" i="1">
                                <a:latin typeface="Cambria Math" panose="02040503050406030204" pitchFamily="18" charset="0"/>
                              </a:rPr>
                              <m:t>𝟎</m:t>
                            </m:r>
                            <m:r>
                              <a:rPr lang="en-US" sz="2200" b="1" i="1">
                                <a:latin typeface="Cambria Math" panose="02040503050406030204" pitchFamily="18" charset="0"/>
                              </a:rPr>
                              <m:t>.</m:t>
                            </m:r>
                            <m:r>
                              <a:rPr lang="en-US" sz="2200" b="1" i="1">
                                <a:latin typeface="Cambria Math" panose="02040503050406030204" pitchFamily="18" charset="0"/>
                              </a:rPr>
                              <m:t>𝟖</m:t>
                            </m:r>
                            <m:r>
                              <a:rPr lang="en-US" sz="2200" b="1" i="1">
                                <a:latin typeface="Cambria Math" panose="02040503050406030204" pitchFamily="18" charset="0"/>
                              </a:rPr>
                              <m:t>+</m:t>
                            </m:r>
                            <m:r>
                              <a:rPr lang="en-US" sz="2200" b="1" i="1">
                                <a:latin typeface="Cambria Math" panose="02040503050406030204" pitchFamily="18" charset="0"/>
                              </a:rPr>
                              <m:t>𝟒𝟐𝟎</m:t>
                            </m:r>
                            <m:r>
                              <a:rPr lang="en-US" sz="2200" b="1" i="1">
                                <a:latin typeface="Cambria Math" panose="02040503050406030204" pitchFamily="18" charset="0"/>
                              </a:rPr>
                              <m:t> /</m:t>
                            </m:r>
                            <m:r>
                              <a:rPr lang="en-US" sz="2200" b="1" i="1">
                                <a:latin typeface="Cambria Math" panose="02040503050406030204" pitchFamily="18" charset="0"/>
                              </a:rPr>
                              <m:t>𝟏𝟒𝟎𝟎</m:t>
                            </m:r>
                            <m:r>
                              <a:rPr lang="en-US" sz="2200" b="1" i="1">
                                <a:latin typeface="Cambria Math" panose="02040503050406030204" pitchFamily="18" charset="0"/>
                              </a:rPr>
                              <m:t> </m:t>
                            </m:r>
                          </m:e>
                        </m:d>
                      </m:num>
                      <m:den>
                        <m:eqArr>
                          <m:eqArrPr>
                            <m:ctrlPr>
                              <a:rPr lang="en-US" sz="2200" b="1" i="1">
                                <a:latin typeface="Cambria Math"/>
                              </a:rPr>
                            </m:ctrlPr>
                          </m:eqArrPr>
                          <m:e>
                            <m:r>
                              <a:rPr lang="en-US" sz="2200" b="1" i="1">
                                <a:latin typeface="Cambria Math" panose="02040503050406030204" pitchFamily="18" charset="0"/>
                              </a:rPr>
                              <m:t>𝟑𝟔</m:t>
                            </m:r>
                            <m:r>
                              <a:rPr lang="en-US" sz="2200" b="1" i="1">
                                <a:latin typeface="Cambria Math" panose="02040503050406030204" pitchFamily="18" charset="0"/>
                              </a:rPr>
                              <m:t>+</m:t>
                            </m:r>
                            <m:r>
                              <a:rPr lang="en-US" sz="2200" b="1" i="1">
                                <a:latin typeface="Cambria Math" panose="02040503050406030204" pitchFamily="18" charset="0"/>
                              </a:rPr>
                              <m:t>𝟗</m:t>
                            </m:r>
                            <m:r>
                              <a:rPr lang="en-US" sz="2200" b="1" i="1">
                                <a:latin typeface="Cambria Math" panose="02040503050406030204" pitchFamily="18" charset="0"/>
                              </a:rPr>
                              <m:t>∗</m:t>
                            </m:r>
                            <m:r>
                              <a:rPr lang="en-US" sz="2200" b="1" i="1">
                                <a:latin typeface="Cambria Math" panose="02040503050406030204" pitchFamily="18" charset="0"/>
                              </a:rPr>
                              <m:t>𝟏</m:t>
                            </m:r>
                            <m:r>
                              <a:rPr lang="en-US" sz="2200" b="1" i="1">
                                <a:latin typeface="Cambria Math" panose="02040503050406030204" pitchFamily="18" charset="0"/>
                              </a:rPr>
                              <m:t>.</m:t>
                            </m:r>
                            <m:r>
                              <a:rPr lang="en-US" sz="2200" b="1" i="1">
                                <a:latin typeface="Cambria Math" panose="02040503050406030204" pitchFamily="18" charset="0"/>
                              </a:rPr>
                              <m:t>𝟏𝟎𝟓</m:t>
                            </m:r>
                          </m:e>
                          <m:e/>
                        </m:eqArr>
                      </m:den>
                    </m:f>
                  </m:oMath>
                </a14:m>
                <a:r>
                  <a:rPr lang="en-US" sz="2200" b="1" dirty="0" smtClean="0">
                    <a:latin typeface="Times New Roman" panose="02020603050405020304" pitchFamily="18" charset="0"/>
                    <a:cs typeface="Times New Roman" panose="02020603050405020304" pitchFamily="18" charset="0"/>
                  </a:rPr>
                  <a:t> = </a:t>
                </a:r>
                <a:r>
                  <a:rPr lang="en-US" sz="2200" b="1" dirty="0">
                    <a:latin typeface="Times New Roman" panose="02020603050405020304" pitchFamily="18" charset="0"/>
                    <a:cs typeface="Times New Roman" panose="02020603050405020304" pitchFamily="18" charset="0"/>
                  </a:rPr>
                  <a:t>16.95 cm &gt; 9 cm </a:t>
                </a:r>
                <a:r>
                  <a:rPr lang="en-US" sz="2200" b="1" u="sng" dirty="0">
                    <a:latin typeface="Times New Roman" panose="02020603050405020304" pitchFamily="18" charset="0"/>
                    <a:cs typeface="Times New Roman" panose="02020603050405020304" pitchFamily="18" charset="0"/>
                  </a:rPr>
                  <a:t>ok </a:t>
                </a:r>
              </a:p>
              <a:p>
                <a:endParaRPr lang="en-US" sz="2200" b="1" dirty="0">
                  <a:latin typeface="Times New Roman" panose="02020603050405020304" pitchFamily="18" charset="0"/>
                  <a:cs typeface="Times New Roman" panose="02020603050405020304" pitchFamily="18" charset="0"/>
                </a:endParaRPr>
              </a:p>
              <a:p>
                <a:pPr>
                  <a:buNone/>
                </a:pPr>
                <a:r>
                  <a:rPr lang="en-US" sz="2200" b="1" dirty="0" smtClean="0">
                    <a:latin typeface="Times New Roman" panose="02020603050405020304" pitchFamily="18" charset="0"/>
                    <a:cs typeface="Times New Roman" panose="02020603050405020304" pitchFamily="18" charset="0"/>
                  </a:rPr>
                  <a:t>Use h=200mm </a:t>
                </a:r>
              </a:p>
              <a:p>
                <a:pPr>
                  <a:buNone/>
                </a:pPr>
                <a:endParaRPr lang="en-US" b="1" u="sng" dirty="0" smtClean="0"/>
              </a:p>
              <a:p>
                <a:pPr>
                  <a:buNone/>
                </a:pPr>
                <a:r>
                  <a:rPr lang="en-US" b="1" u="sng" dirty="0" smtClean="0"/>
                  <a:t> </a:t>
                </a:r>
              </a:p>
              <a:p>
                <a:endParaRPr lang="en-US" b="1" u="sng" dirty="0" smtClean="0"/>
              </a:p>
            </p:txBody>
          </p:sp>
        </mc:Choice>
        <mc:Fallback xmlns="">
          <p:sp>
            <p:nvSpPr>
              <p:cNvPr id="5" name="Content Placeholder 4"/>
              <p:cNvSpPr>
                <a:spLocks noGrp="1" noRot="1" noChangeAspect="1" noMove="1" noResize="1" noEditPoints="1" noAdjustHandles="1" noChangeArrowheads="1" noChangeShapeType="1" noTextEdit="1"/>
              </p:cNvSpPr>
              <p:nvPr>
                <p:ph sz="quarter" idx="2"/>
              </p:nvPr>
            </p:nvSpPr>
            <p:spPr>
              <a:xfrm>
                <a:off x="304800" y="1905000"/>
                <a:ext cx="13182600" cy="3733800"/>
              </a:xfrm>
              <a:blipFill rotWithShape="1">
                <a:blip r:embed="rId2"/>
                <a:stretch>
                  <a:fillRect t="-2288"/>
                </a:stretch>
              </a:blipFill>
            </p:spPr>
            <p:txBody>
              <a:bodyPr/>
              <a:lstStyle/>
              <a:p>
                <a:r>
                  <a:rPr lang="en-US">
                    <a:noFill/>
                  </a:rPr>
                  <a:t> </a:t>
                </a:r>
              </a:p>
            </p:txBody>
          </p:sp>
        </mc:Fallback>
      </mc:AlternateContent>
      <p:pic>
        <p:nvPicPr>
          <p:cNvPr id="117764" name="Picture 4" descr="لا يتوفر وصف."/>
          <p:cNvPicPr>
            <a:picLocks noChangeAspect="1" noChangeArrowheads="1"/>
          </p:cNvPicPr>
          <p:nvPr/>
        </p:nvPicPr>
        <p:blipFill>
          <a:blip r:embed="rId3"/>
          <a:srcRect/>
          <a:stretch>
            <a:fillRect/>
          </a:stretch>
        </p:blipFill>
        <p:spPr bwMode="auto">
          <a:xfrm>
            <a:off x="9296400" y="1219200"/>
            <a:ext cx="4038600" cy="4086226"/>
          </a:xfrm>
          <a:prstGeom prst="rect">
            <a:avLst/>
          </a:prstGeom>
          <a:noFill/>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697598"/>
            <a:ext cx="13239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12344400" cy="1143000"/>
          </a:xfrm>
        </p:spPr>
        <p:txBody>
          <a:bodyPr>
            <a:normAutofit fontScale="90000"/>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100" dirty="0" smtClean="0">
                <a:solidFill>
                  <a:schemeClr val="tx1"/>
                </a:solidFill>
                <a:effectLst/>
                <a:latin typeface="Times New Roman" panose="02020603050405020304" pitchFamily="18" charset="0"/>
                <a:cs typeface="Times New Roman" panose="02020603050405020304" pitchFamily="18" charset="0"/>
              </a:rPr>
              <a:t>Beams:</a:t>
            </a:r>
            <a:r>
              <a:rPr lang="en-US" sz="3100" dirty="0" smtClean="0">
                <a:effectLst/>
                <a:latin typeface="Times New Roman" panose="02020603050405020304" pitchFamily="18" charset="0"/>
                <a:cs typeface="Times New Roman" panose="02020603050405020304" pitchFamily="18" charset="0"/>
              </a:rPr>
              <a:t/>
            </a:r>
            <a:br>
              <a:rPr lang="en-US" sz="3100" dirty="0" smtClean="0">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Beam in block1:</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we choose the beam have long span </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h = L</a:t>
            </a:r>
            <a:r>
              <a:rPr lang="ar-AE" sz="3100" dirty="0" smtClean="0">
                <a:solidFill>
                  <a:schemeClr val="tx1"/>
                </a:solidFill>
                <a:effectLst/>
                <a:latin typeface="Times New Roman" panose="02020603050405020304" pitchFamily="18" charset="0"/>
                <a:cs typeface="Times New Roman" panose="02020603050405020304" pitchFamily="18" charset="0"/>
              </a:rPr>
              <a:t>/</a:t>
            </a:r>
            <a:r>
              <a:rPr lang="en-US" sz="3100" dirty="0" smtClean="0">
                <a:solidFill>
                  <a:schemeClr val="tx1"/>
                </a:solidFill>
                <a:effectLst/>
                <a:latin typeface="Times New Roman" panose="02020603050405020304" pitchFamily="18" charset="0"/>
                <a:cs typeface="Times New Roman" panose="02020603050405020304" pitchFamily="18" charset="0"/>
              </a:rPr>
              <a:t> </a:t>
            </a:r>
            <a:r>
              <a:rPr lang="ar-AE" sz="3100" dirty="0" smtClean="0">
                <a:solidFill>
                  <a:schemeClr val="tx1"/>
                </a:solidFill>
                <a:effectLst/>
                <a:latin typeface="Times New Roman" panose="02020603050405020304" pitchFamily="18" charset="0"/>
                <a:cs typeface="Times New Roman" panose="02020603050405020304" pitchFamily="18" charset="0"/>
              </a:rPr>
              <a:t>18</a:t>
            </a:r>
            <a:r>
              <a:rPr lang="en-US" sz="3100" dirty="0" smtClean="0">
                <a:solidFill>
                  <a:schemeClr val="tx1"/>
                </a:solidFill>
                <a:effectLst/>
                <a:latin typeface="Times New Roman" panose="02020603050405020304" pitchFamily="18" charset="0"/>
                <a:cs typeface="Times New Roman" panose="02020603050405020304" pitchFamily="18" charset="0"/>
              </a:rPr>
              <a:t>.5 = 0.676 </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Try h = 800mm (using longer span) </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err="1">
                <a:solidFill>
                  <a:schemeClr val="tx1"/>
                </a:solidFill>
                <a:effectLst/>
                <a:latin typeface="Times New Roman" panose="02020603050405020304" pitchFamily="18" charset="0"/>
                <a:cs typeface="Times New Roman" panose="02020603050405020304" pitchFamily="18" charset="0"/>
              </a:rPr>
              <a:t>b</a:t>
            </a:r>
            <a:r>
              <a:rPr lang="en-US" sz="3100" dirty="0" err="1" smtClean="0">
                <a:solidFill>
                  <a:schemeClr val="tx1"/>
                </a:solidFill>
                <a:effectLst/>
                <a:latin typeface="Times New Roman" panose="02020603050405020304" pitchFamily="18" charset="0"/>
                <a:cs typeface="Times New Roman" panose="02020603050405020304" pitchFamily="18" charset="0"/>
              </a:rPr>
              <a:t>w</a:t>
            </a:r>
            <a:r>
              <a:rPr lang="en-US" sz="3100" dirty="0" smtClean="0">
                <a:solidFill>
                  <a:schemeClr val="tx1"/>
                </a:solidFill>
                <a:effectLst/>
                <a:latin typeface="Times New Roman" panose="02020603050405020304" pitchFamily="18" charset="0"/>
                <a:cs typeface="Times New Roman" panose="02020603050405020304" pitchFamily="18" charset="0"/>
              </a:rPr>
              <a:t> = 12.5</a:t>
            </a:r>
            <a:r>
              <a:rPr lang="ar-AE" sz="3100" dirty="0" smtClean="0">
                <a:solidFill>
                  <a:schemeClr val="tx1"/>
                </a:solidFill>
                <a:effectLst/>
                <a:latin typeface="Times New Roman" panose="02020603050405020304" pitchFamily="18" charset="0"/>
                <a:cs typeface="Times New Roman" panose="02020603050405020304" pitchFamily="18" charset="0"/>
              </a:rPr>
              <a:t>/</a:t>
            </a:r>
            <a:r>
              <a:rPr lang="en-US" sz="3100" dirty="0" smtClean="0">
                <a:solidFill>
                  <a:schemeClr val="tx1"/>
                </a:solidFill>
                <a:effectLst/>
                <a:latin typeface="Times New Roman" panose="02020603050405020304" pitchFamily="18" charset="0"/>
                <a:cs typeface="Times New Roman" panose="02020603050405020304" pitchFamily="18" charset="0"/>
              </a:rPr>
              <a:t>20 = 625 mm </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then the preliminary dimensions are </a:t>
            </a:r>
            <a:br>
              <a:rPr lang="en-US" sz="3100" dirty="0" smtClean="0">
                <a:solidFill>
                  <a:schemeClr val="tx1"/>
                </a:solidFill>
                <a:effectLst/>
                <a:latin typeface="Times New Roman" panose="02020603050405020304" pitchFamily="18" charset="0"/>
                <a:cs typeface="Times New Roman" panose="02020603050405020304" pitchFamily="18" charset="0"/>
              </a:rPr>
            </a:br>
            <a:r>
              <a:rPr lang="en-US" sz="3100" dirty="0" smtClean="0">
                <a:solidFill>
                  <a:schemeClr val="tx1"/>
                </a:solidFill>
                <a:effectLst/>
                <a:latin typeface="Times New Roman" panose="02020603050405020304" pitchFamily="18" charset="0"/>
                <a:cs typeface="Times New Roman" panose="02020603050405020304" pitchFamily="18" charset="0"/>
              </a:rPr>
              <a:t>(h = 1100 mm) and (</a:t>
            </a:r>
            <a:r>
              <a:rPr lang="en-US" sz="3100" dirty="0" err="1" smtClean="0">
                <a:solidFill>
                  <a:schemeClr val="tx1"/>
                </a:solidFill>
                <a:effectLst/>
                <a:latin typeface="Times New Roman" panose="02020603050405020304" pitchFamily="18" charset="0"/>
                <a:cs typeface="Times New Roman" panose="02020603050405020304" pitchFamily="18" charset="0"/>
              </a:rPr>
              <a:t>bw</a:t>
            </a:r>
            <a:r>
              <a:rPr lang="en-US" sz="3100" dirty="0" smtClean="0">
                <a:solidFill>
                  <a:schemeClr val="tx1"/>
                </a:solidFill>
                <a:effectLst/>
                <a:latin typeface="Times New Roman" panose="02020603050405020304" pitchFamily="18" charset="0"/>
                <a:cs typeface="Times New Roman" panose="02020603050405020304" pitchFamily="18" charset="0"/>
              </a:rPr>
              <a:t> = 700mm) </a:t>
            </a:r>
            <a:r>
              <a:rPr lang="en-US" sz="3600" dirty="0" smtClean="0"/>
              <a:t/>
            </a:r>
            <a:br>
              <a:rPr lang="en-US" sz="3600" dirty="0" smtClean="0"/>
            </a:br>
            <a:endParaRPr lang="en-US" sz="3600" dirty="0"/>
          </a:p>
        </p:txBody>
      </p:sp>
      <p:pic>
        <p:nvPicPr>
          <p:cNvPr id="140290" name="Picture 2" descr="لا يتوفر وصف."/>
          <p:cNvPicPr>
            <a:picLocks noChangeAspect="1" noChangeArrowheads="1"/>
          </p:cNvPicPr>
          <p:nvPr/>
        </p:nvPicPr>
        <p:blipFill>
          <a:blip r:embed="rId2"/>
          <a:srcRect/>
          <a:stretch>
            <a:fillRect/>
          </a:stretch>
        </p:blipFill>
        <p:spPr bwMode="auto">
          <a:xfrm>
            <a:off x="8229600" y="1143000"/>
            <a:ext cx="5075643" cy="4191000"/>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2700" dirty="0" smtClean="0">
                <a:solidFill>
                  <a:schemeClr val="tx1"/>
                </a:solidFill>
                <a:effectLst/>
                <a:latin typeface="Times New Roman" panose="02020603050405020304" pitchFamily="18" charset="0"/>
                <a:cs typeface="Times New Roman" panose="02020603050405020304" pitchFamily="18" charset="0"/>
              </a:rPr>
              <a:t>For Block 2</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We decide to use Two-Way Solid Slab.</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Largest span</a:t>
            </a:r>
            <a:r>
              <a:rPr lang="ar-AE" sz="2700" dirty="0" smtClean="0">
                <a:solidFill>
                  <a:schemeClr val="tx1"/>
                </a:solidFill>
                <a:effectLst/>
                <a:latin typeface="Times New Roman" panose="02020603050405020304" pitchFamily="18" charset="0"/>
                <a:cs typeface="Times New Roman" panose="02020603050405020304" pitchFamily="18" charset="0"/>
              </a:rPr>
              <a:t>/</a:t>
            </a:r>
            <a:r>
              <a:rPr lang="en-US" sz="2700" dirty="0" smtClean="0">
                <a:solidFill>
                  <a:schemeClr val="tx1"/>
                </a:solidFill>
                <a:effectLst/>
                <a:latin typeface="Times New Roman" panose="02020603050405020304" pitchFamily="18" charset="0"/>
                <a:cs typeface="Times New Roman" panose="02020603050405020304" pitchFamily="18" charset="0"/>
              </a:rPr>
              <a:t>Smallest span = 7</a:t>
            </a:r>
            <a:r>
              <a:rPr lang="ar-AE" sz="2700" dirty="0" smtClean="0">
                <a:solidFill>
                  <a:schemeClr val="tx1"/>
                </a:solidFill>
                <a:effectLst/>
                <a:latin typeface="Times New Roman" panose="02020603050405020304" pitchFamily="18" charset="0"/>
                <a:cs typeface="Times New Roman" panose="02020603050405020304" pitchFamily="18" charset="0"/>
              </a:rPr>
              <a:t>/</a:t>
            </a:r>
            <a:r>
              <a:rPr lang="en-US" sz="2700" dirty="0" smtClean="0">
                <a:solidFill>
                  <a:schemeClr val="tx1"/>
                </a:solidFill>
                <a:effectLst/>
                <a:latin typeface="Times New Roman" panose="02020603050405020304" pitchFamily="18" charset="0"/>
                <a:cs typeface="Times New Roman" panose="02020603050405020304" pitchFamily="18" charset="0"/>
              </a:rPr>
              <a:t>6.25 = 1.12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h = 16.7cm &lt; 9cm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h </a:t>
            </a:r>
            <a:r>
              <a:rPr lang="en-US" sz="2700" dirty="0" smtClean="0">
                <a:solidFill>
                  <a:schemeClr val="tx1"/>
                </a:solidFill>
                <a:effectLst/>
                <a:latin typeface="Times New Roman" panose="02020603050405020304" pitchFamily="18" charset="0"/>
                <a:cs typeface="Times New Roman" panose="02020603050405020304" pitchFamily="18" charset="0"/>
              </a:rPr>
              <a:t>                                        </a:t>
            </a:r>
            <a:r>
              <a:rPr lang="en-US" sz="2700" dirty="0" smtClean="0">
                <a:solidFill>
                  <a:schemeClr val="tx1"/>
                </a:solidFill>
                <a:effectLst/>
                <a:latin typeface="Times New Roman" panose="02020603050405020304" pitchFamily="18" charset="0"/>
                <a:cs typeface="Times New Roman" panose="02020603050405020304" pitchFamily="18" charset="0"/>
              </a:rPr>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a:solidFill>
                  <a:schemeClr val="tx1"/>
                </a:solidFill>
                <a:effectLst/>
                <a:latin typeface="Times New Roman" panose="02020603050405020304" pitchFamily="18" charset="0"/>
                <a:cs typeface="Times New Roman" panose="02020603050405020304" pitchFamily="18" charset="0"/>
              </a:rPr>
              <a:t/>
            </a:r>
            <a:br>
              <a:rPr lang="en-US" sz="2700" dirty="0">
                <a:solidFill>
                  <a:schemeClr val="tx1"/>
                </a:solidFill>
                <a:effectLst/>
                <a:latin typeface="Times New Roman" panose="02020603050405020304" pitchFamily="18" charset="0"/>
                <a:cs typeface="Times New Roman" panose="02020603050405020304" pitchFamily="18" charset="0"/>
              </a:rPr>
            </a:br>
            <a:r>
              <a:rPr lang="en-US" sz="2700" dirty="0">
                <a:solidFill>
                  <a:schemeClr val="tx1"/>
                </a:solidFill>
                <a:effectLst/>
                <a:latin typeface="Times New Roman" panose="02020603050405020304" pitchFamily="18" charset="0"/>
                <a:cs typeface="Times New Roman" panose="02020603050405020304" pitchFamily="18" charset="0"/>
              </a:rPr>
              <a:t/>
            </a:r>
            <a:br>
              <a:rPr lang="en-US" sz="2700" dirty="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Use h=200mm </a:t>
            </a:r>
            <a:r>
              <a:rPr lang="en-US" sz="4400" dirty="0" smtClean="0">
                <a:solidFill>
                  <a:schemeClr val="tx1"/>
                </a:solidFill>
              </a:rPr>
              <a:t/>
            </a:r>
            <a:br>
              <a:rPr lang="en-US" sz="4400" dirty="0" smtClean="0">
                <a:solidFill>
                  <a:schemeClr val="tx1"/>
                </a:solidFill>
              </a:rPr>
            </a:br>
            <a:endParaRPr lang="en-US" dirty="0">
              <a:solidFill>
                <a:schemeClr val="tx1"/>
              </a:solidFill>
            </a:endParaRPr>
          </a:p>
        </p:txBody>
      </p:sp>
      <mc:AlternateContent xmlns:mc="http://schemas.openxmlformats.org/markup-compatibility/2006" xmlns:a14="http://schemas.microsoft.com/office/drawing/2010/main">
        <mc:Choice Requires="a14">
          <p:sp>
            <p:nvSpPr>
              <p:cNvPr id="8" name="Rectangle 7"/>
              <p:cNvSpPr/>
              <p:nvPr/>
            </p:nvSpPr>
            <p:spPr>
              <a:xfrm>
                <a:off x="1219200" y="3271381"/>
                <a:ext cx="4457700" cy="782330"/>
              </a:xfrm>
              <a:prstGeom prst="rect">
                <a:avLst/>
              </a:prstGeom>
            </p:spPr>
            <p:txBody>
              <a:bodyPr wrap="square">
                <a:spAutoFit/>
              </a:bodyPr>
              <a:lstStyle/>
              <a:p>
                <a14:m>
                  <m:oMath xmlns:m="http://schemas.openxmlformats.org/officeDocument/2006/math">
                    <m:f>
                      <m:fPr>
                        <m:ctrlPr>
                          <a:rPr lang="en-US" sz="2400" b="1" i="1" smtClean="0">
                            <a:solidFill>
                              <a:schemeClr val="tx1"/>
                            </a:solidFill>
                            <a:latin typeface="Cambria Math"/>
                          </a:rPr>
                        </m:ctrlPr>
                      </m:fPr>
                      <m:num>
                        <m:r>
                          <a:rPr lang="en-US" sz="2400" b="1" i="1">
                            <a:solidFill>
                              <a:schemeClr val="tx1"/>
                            </a:solidFill>
                            <a:latin typeface="Cambria Math" panose="02040503050406030204" pitchFamily="18" charset="0"/>
                          </a:rPr>
                          <m:t>𝟕</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𝟎</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𝟖</m:t>
                        </m:r>
                        <m:r>
                          <a:rPr lang="en-US" sz="2400" b="1" i="1">
                            <a:solidFill>
                              <a:schemeClr val="tx1"/>
                            </a:solidFill>
                            <a:latin typeface="Cambria Math" panose="02040503050406030204" pitchFamily="18" charset="0"/>
                          </a:rPr>
                          <m:t>+</m:t>
                        </m:r>
                        <m:f>
                          <m:fPr>
                            <m:ctrlPr>
                              <a:rPr lang="en-US" sz="2400" b="1" i="1">
                                <a:solidFill>
                                  <a:schemeClr val="tx1"/>
                                </a:solidFill>
                                <a:latin typeface="Cambria Math"/>
                              </a:rPr>
                            </m:ctrlPr>
                          </m:fPr>
                          <m:num>
                            <m:r>
                              <a:rPr lang="en-US" sz="2400" b="1" i="1">
                                <a:solidFill>
                                  <a:schemeClr val="tx1"/>
                                </a:solidFill>
                                <a:latin typeface="Cambria Math" panose="02040503050406030204" pitchFamily="18" charset="0"/>
                              </a:rPr>
                              <m:t>𝟒𝟐𝟎</m:t>
                            </m:r>
                          </m:num>
                          <m:den>
                            <m:r>
                              <a:rPr lang="en-US" sz="2400" b="1" i="1">
                                <a:solidFill>
                                  <a:schemeClr val="tx1"/>
                                </a:solidFill>
                                <a:latin typeface="Cambria Math" panose="02040503050406030204" pitchFamily="18" charset="0"/>
                              </a:rPr>
                              <m:t>𝟏𝟒𝟎𝟎</m:t>
                            </m:r>
                          </m:den>
                        </m:f>
                        <m:r>
                          <a:rPr lang="en-US" sz="2400" b="1" i="1">
                            <a:solidFill>
                              <a:schemeClr val="tx1"/>
                            </a:solidFill>
                            <a:latin typeface="Cambria Math" panose="02040503050406030204" pitchFamily="18" charset="0"/>
                          </a:rPr>
                          <m:t>)</m:t>
                        </m:r>
                      </m:num>
                      <m:den>
                        <m:r>
                          <a:rPr lang="en-US" sz="2400" b="1" i="1">
                            <a:solidFill>
                              <a:schemeClr val="tx1"/>
                            </a:solidFill>
                            <a:latin typeface="Cambria Math" panose="02040503050406030204" pitchFamily="18" charset="0"/>
                          </a:rPr>
                          <m:t>𝟑𝟔</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𝟗</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𝟏</m:t>
                        </m:r>
                        <m:r>
                          <a:rPr lang="en-US" sz="2400" b="1" i="1">
                            <a:solidFill>
                              <a:schemeClr val="tx1"/>
                            </a:solidFill>
                            <a:latin typeface="Cambria Math" panose="02040503050406030204" pitchFamily="18" charset="0"/>
                          </a:rPr>
                          <m:t>.</m:t>
                        </m:r>
                        <m:r>
                          <a:rPr lang="en-US" sz="2400" b="1" i="1">
                            <a:solidFill>
                              <a:schemeClr val="tx1"/>
                            </a:solidFill>
                            <a:latin typeface="Cambria Math" panose="02040503050406030204" pitchFamily="18" charset="0"/>
                          </a:rPr>
                          <m:t>𝟏𝟐</m:t>
                        </m:r>
                      </m:den>
                    </m:f>
                  </m:oMath>
                </a14:m>
                <a:r>
                  <a:rPr lang="pl-PL" sz="2400" b="1" dirty="0" smtClean="0">
                    <a:solidFill>
                      <a:schemeClr val="tx1"/>
                    </a:solidFill>
                    <a:latin typeface="Times New Roman" panose="02020603050405020304" pitchFamily="18" charset="0"/>
                    <a:cs typeface="Times New Roman" panose="02020603050405020304" pitchFamily="18" charset="0"/>
                  </a:rPr>
                  <a:t>= 16.7 cm &gt; 9 cm </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u="sng" dirty="0" smtClean="0">
                    <a:solidFill>
                      <a:schemeClr val="tx1"/>
                    </a:solidFill>
                    <a:latin typeface="Times New Roman" panose="02020603050405020304" pitchFamily="18" charset="0"/>
                    <a:cs typeface="Times New Roman" panose="02020603050405020304" pitchFamily="18" charset="0"/>
                  </a:rPr>
                  <a:t>ok</a:t>
                </a:r>
                <a:endParaRPr lang="en-US" sz="2400" b="1" u="sng"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1219200" y="3271381"/>
                <a:ext cx="4457700" cy="782330"/>
              </a:xfrm>
              <a:prstGeom prst="rect">
                <a:avLst/>
              </a:prstGeom>
              <a:blipFill rotWithShape="1">
                <a:blip r:embed="rId3"/>
                <a:stretch>
                  <a:fillRect r="-2189" b="-7031"/>
                </a:stretch>
              </a:blipFill>
            </p:spPr>
            <p:txBody>
              <a:bodyPr/>
              <a:lstStyle/>
              <a:p>
                <a:r>
                  <a:rPr lang="en-US">
                    <a:noFill/>
                  </a:rPr>
                  <a:t> </a:t>
                </a:r>
              </a:p>
            </p:txBody>
          </p:sp>
        </mc:Fallback>
      </mc:AlternateContent>
      <p:pic>
        <p:nvPicPr>
          <p:cNvPr id="141314" name="Picture 2" descr="لا يتوفر وصف."/>
          <p:cNvPicPr>
            <a:picLocks noChangeAspect="1" noChangeArrowheads="1"/>
          </p:cNvPicPr>
          <p:nvPr/>
        </p:nvPicPr>
        <p:blipFill>
          <a:blip r:embed="rId4"/>
          <a:srcRect/>
          <a:stretch>
            <a:fillRect/>
          </a:stretch>
        </p:blipFill>
        <p:spPr bwMode="auto">
          <a:xfrm>
            <a:off x="9142742" y="1371600"/>
            <a:ext cx="4420858" cy="4114800"/>
          </a:xfrm>
          <a:prstGeom prst="rect">
            <a:avLst/>
          </a:prstGeom>
          <a:noFill/>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246595"/>
            <a:ext cx="1323975"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12344400" cy="1143000"/>
          </a:xfrm>
        </p:spPr>
        <p:txBody>
          <a:bodyPr>
            <a:normAutofit fontScale="90000"/>
          </a:bodyPr>
          <a:lstStyle/>
          <a:p>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2700" dirty="0" smtClean="0">
                <a:solidFill>
                  <a:schemeClr val="tx1"/>
                </a:solidFill>
                <a:effectLst/>
                <a:latin typeface="Times New Roman" panose="02020603050405020304" pitchFamily="18" charset="0"/>
                <a:cs typeface="Times New Roman" panose="02020603050405020304" pitchFamily="18" charset="0"/>
              </a:rPr>
              <a:t>Beams:</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Beam in block2:</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we choose the beam have long span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h = L</a:t>
            </a:r>
            <a:r>
              <a:rPr lang="ar-AE" sz="2700" dirty="0" smtClean="0">
                <a:solidFill>
                  <a:schemeClr val="tx1"/>
                </a:solidFill>
                <a:effectLst/>
                <a:latin typeface="Times New Roman" panose="02020603050405020304" pitchFamily="18" charset="0"/>
                <a:cs typeface="Times New Roman" panose="02020603050405020304" pitchFamily="18" charset="0"/>
              </a:rPr>
              <a:t>/</a:t>
            </a:r>
            <a:r>
              <a:rPr lang="en-US" sz="2700" dirty="0" smtClean="0">
                <a:solidFill>
                  <a:schemeClr val="tx1"/>
                </a:solidFill>
                <a:effectLst/>
                <a:latin typeface="Times New Roman" panose="02020603050405020304" pitchFamily="18" charset="0"/>
                <a:cs typeface="Times New Roman" panose="02020603050405020304" pitchFamily="18" charset="0"/>
              </a:rPr>
              <a:t> </a:t>
            </a:r>
            <a:r>
              <a:rPr lang="ar-AE" sz="2700" dirty="0" smtClean="0">
                <a:solidFill>
                  <a:schemeClr val="tx1"/>
                </a:solidFill>
                <a:effectLst/>
                <a:latin typeface="Times New Roman" panose="02020603050405020304" pitchFamily="18" charset="0"/>
                <a:cs typeface="Times New Roman" panose="02020603050405020304" pitchFamily="18" charset="0"/>
              </a:rPr>
              <a:t>18</a:t>
            </a:r>
            <a:r>
              <a:rPr lang="en-US" sz="2700" dirty="0" smtClean="0">
                <a:solidFill>
                  <a:schemeClr val="tx1"/>
                </a:solidFill>
                <a:effectLst/>
                <a:latin typeface="Times New Roman" panose="02020603050405020304" pitchFamily="18" charset="0"/>
                <a:cs typeface="Times New Roman" panose="02020603050405020304" pitchFamily="18" charset="0"/>
              </a:rPr>
              <a:t>.5 = 0.676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Try h = 800 mm (using longer span)</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err="1">
                <a:solidFill>
                  <a:schemeClr val="tx1"/>
                </a:solidFill>
                <a:effectLst/>
                <a:latin typeface="Times New Roman" panose="02020603050405020304" pitchFamily="18" charset="0"/>
                <a:cs typeface="Times New Roman" panose="02020603050405020304" pitchFamily="18" charset="0"/>
              </a:rPr>
              <a:t>b</a:t>
            </a:r>
            <a:r>
              <a:rPr lang="en-US" sz="2700" dirty="0" err="1" smtClean="0">
                <a:solidFill>
                  <a:schemeClr val="tx1"/>
                </a:solidFill>
                <a:effectLst/>
                <a:latin typeface="Times New Roman" panose="02020603050405020304" pitchFamily="18" charset="0"/>
                <a:cs typeface="Times New Roman" panose="02020603050405020304" pitchFamily="18" charset="0"/>
              </a:rPr>
              <a:t>w</a:t>
            </a:r>
            <a:r>
              <a:rPr lang="en-US" sz="2700" dirty="0" smtClean="0">
                <a:solidFill>
                  <a:schemeClr val="tx1"/>
                </a:solidFill>
                <a:effectLst/>
                <a:latin typeface="Times New Roman" panose="02020603050405020304" pitchFamily="18" charset="0"/>
                <a:cs typeface="Times New Roman" panose="02020603050405020304" pitchFamily="18" charset="0"/>
              </a:rPr>
              <a:t> = 12.5</a:t>
            </a:r>
            <a:r>
              <a:rPr lang="ar-AE" sz="2700" dirty="0" smtClean="0">
                <a:solidFill>
                  <a:schemeClr val="tx1"/>
                </a:solidFill>
                <a:effectLst/>
                <a:latin typeface="Times New Roman" panose="02020603050405020304" pitchFamily="18" charset="0"/>
                <a:cs typeface="Times New Roman" panose="02020603050405020304" pitchFamily="18" charset="0"/>
              </a:rPr>
              <a:t>/</a:t>
            </a:r>
            <a:r>
              <a:rPr lang="en-US" sz="2700" dirty="0" smtClean="0">
                <a:solidFill>
                  <a:schemeClr val="tx1"/>
                </a:solidFill>
                <a:effectLst/>
                <a:latin typeface="Times New Roman" panose="02020603050405020304" pitchFamily="18" charset="0"/>
                <a:cs typeface="Times New Roman" panose="02020603050405020304" pitchFamily="18" charset="0"/>
              </a:rPr>
              <a:t>20 = 625mm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then the preliminary dimensions are </a:t>
            </a:r>
            <a:br>
              <a:rPr lang="en-US" sz="2700" dirty="0" smtClean="0">
                <a:solidFill>
                  <a:schemeClr val="tx1"/>
                </a:solidFill>
                <a:effectLst/>
                <a:latin typeface="Times New Roman" panose="02020603050405020304" pitchFamily="18" charset="0"/>
                <a:cs typeface="Times New Roman" panose="02020603050405020304" pitchFamily="18" charset="0"/>
              </a:rPr>
            </a:br>
            <a:r>
              <a:rPr lang="en-US" sz="2700" dirty="0" smtClean="0">
                <a:solidFill>
                  <a:schemeClr val="tx1"/>
                </a:solidFill>
                <a:effectLst/>
                <a:latin typeface="Times New Roman" panose="02020603050405020304" pitchFamily="18" charset="0"/>
                <a:cs typeface="Times New Roman" panose="02020603050405020304" pitchFamily="18" charset="0"/>
              </a:rPr>
              <a:t>(h = 1100 mm) and (</a:t>
            </a:r>
            <a:r>
              <a:rPr lang="en-US" sz="2700" dirty="0" err="1" smtClean="0">
                <a:solidFill>
                  <a:schemeClr val="tx1"/>
                </a:solidFill>
                <a:effectLst/>
                <a:latin typeface="Times New Roman" panose="02020603050405020304" pitchFamily="18" charset="0"/>
                <a:cs typeface="Times New Roman" panose="02020603050405020304" pitchFamily="18" charset="0"/>
              </a:rPr>
              <a:t>bw</a:t>
            </a:r>
            <a:r>
              <a:rPr lang="en-US" sz="2700" dirty="0" smtClean="0">
                <a:solidFill>
                  <a:schemeClr val="tx1"/>
                </a:solidFill>
                <a:effectLst/>
                <a:latin typeface="Times New Roman" panose="02020603050405020304" pitchFamily="18" charset="0"/>
                <a:cs typeface="Times New Roman" panose="02020603050405020304" pitchFamily="18" charset="0"/>
              </a:rPr>
              <a:t> = 700mm) </a:t>
            </a:r>
            <a:r>
              <a:rPr lang="en-US" sz="4400" dirty="0" smtClean="0"/>
              <a:t/>
            </a:r>
            <a:br>
              <a:rPr lang="en-US" sz="4400" dirty="0" smtClean="0"/>
            </a:br>
            <a:endParaRPr lang="en-US" dirty="0"/>
          </a:p>
        </p:txBody>
      </p:sp>
      <p:pic>
        <p:nvPicPr>
          <p:cNvPr id="142338" name="Picture 2" descr="لا يتوفر وصف."/>
          <p:cNvPicPr>
            <a:picLocks noChangeAspect="1" noChangeArrowheads="1"/>
          </p:cNvPicPr>
          <p:nvPr/>
        </p:nvPicPr>
        <p:blipFill>
          <a:blip r:embed="rId2"/>
          <a:srcRect/>
          <a:stretch>
            <a:fillRect/>
          </a:stretch>
        </p:blipFill>
        <p:spPr bwMode="auto">
          <a:xfrm>
            <a:off x="7543800" y="838200"/>
            <a:ext cx="5638800" cy="5079581"/>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29000" y="1524000"/>
            <a:ext cx="7649643" cy="3867690"/>
          </a:xfrm>
        </p:spPr>
      </p:pic>
      <p:sp>
        <p:nvSpPr>
          <p:cNvPr id="2" name="Title 1"/>
          <p:cNvSpPr>
            <a:spLocks noGrp="1"/>
          </p:cNvSpPr>
          <p:nvPr>
            <p:ph type="title"/>
          </p:nvPr>
        </p:nvSpPr>
        <p:spPr/>
        <p:txBody>
          <a:bodyPr/>
          <a:lstStyle/>
          <a:p>
            <a:r>
              <a:rPr lang="en-US" dirty="0" smtClean="0">
                <a:solidFill>
                  <a:schemeClr val="tx1"/>
                </a:solidFill>
                <a:effectLst/>
                <a:latin typeface="Times New Roman" panose="02020603050405020304" pitchFamily="18" charset="0"/>
                <a:cs typeface="Times New Roman" panose="02020603050405020304" pitchFamily="18" charset="0"/>
              </a:rPr>
              <a:t>3-D modal</a:t>
            </a:r>
            <a:endParaRPr lang="en-US"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529841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57600" y="1447800"/>
            <a:ext cx="6668431" cy="4115375"/>
          </a:xfrm>
        </p:spPr>
      </p:pic>
      <p:sp>
        <p:nvSpPr>
          <p:cNvPr id="2" name="Title 1"/>
          <p:cNvSpPr>
            <a:spLocks noGrp="1"/>
          </p:cNvSpPr>
          <p:nvPr>
            <p:ph type="title"/>
          </p:nvPr>
        </p:nvSpPr>
        <p:spPr/>
        <p:txBody>
          <a:bodyPr/>
          <a:lstStyle/>
          <a:p>
            <a:r>
              <a:rPr lang="en-US" dirty="0">
                <a:solidFill>
                  <a:schemeClr val="tx1"/>
                </a:solidFill>
                <a:effectLst/>
                <a:latin typeface="Times New Roman" panose="02020603050405020304" pitchFamily="18" charset="0"/>
                <a:cs typeface="Times New Roman" panose="02020603050405020304" pitchFamily="18" charset="0"/>
              </a:rPr>
              <a:t>3-D modal</a:t>
            </a:r>
          </a:p>
        </p:txBody>
      </p:sp>
    </p:spTree>
    <p:extLst>
      <p:ext uri="{BB962C8B-B14F-4D97-AF65-F5344CB8AC3E}">
        <p14:creationId xmlns:p14="http://schemas.microsoft.com/office/powerpoint/2010/main" val="2844017275"/>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74638"/>
            <a:ext cx="12344400" cy="639762"/>
          </a:xfrm>
        </p:spPr>
        <p:txBody>
          <a:bodyPr>
            <a:normAutofit fontScale="90000"/>
          </a:bodyPr>
          <a:lstStyle/>
          <a:p>
            <a:r>
              <a:rPr lang="en-US" dirty="0">
                <a:solidFill>
                  <a:schemeClr val="tx1"/>
                </a:solidFill>
                <a:effectLst/>
                <a:latin typeface="Times New Roman" panose="02020603050405020304" pitchFamily="18" charset="0"/>
                <a:cs typeface="Times New Roman" panose="02020603050405020304" pitchFamily="18" charset="0"/>
              </a:rPr>
              <a:t>3-D modal</a:t>
            </a:r>
            <a:endParaRPr lang="en-US" dirty="0">
              <a:solidFill>
                <a:schemeClr val="tx1"/>
              </a:solidFill>
              <a:effectLst/>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95800" y="990600"/>
            <a:ext cx="5222071" cy="5079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5433174"/>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2" descr="لا يتوفر وصف."/>
          <p:cNvPicPr>
            <a:picLocks noChangeAspect="1" noChangeArrowheads="1"/>
          </p:cNvPicPr>
          <p:nvPr/>
        </p:nvPicPr>
        <p:blipFill>
          <a:blip r:embed="rId2"/>
          <a:srcRect/>
          <a:stretch>
            <a:fillRect/>
          </a:stretch>
        </p:blipFill>
        <p:spPr bwMode="auto">
          <a:xfrm>
            <a:off x="-17086" y="0"/>
            <a:ext cx="7179888" cy="6858000"/>
          </a:xfrm>
          <a:prstGeom prst="rect">
            <a:avLst/>
          </a:prstGeom>
          <a:noFill/>
        </p:spPr>
      </p:pic>
      <p:pic>
        <p:nvPicPr>
          <p:cNvPr id="143364" name="Picture 4" descr="لا يتوفر وصف."/>
          <p:cNvPicPr>
            <a:picLocks noChangeAspect="1" noChangeArrowheads="1"/>
          </p:cNvPicPr>
          <p:nvPr/>
        </p:nvPicPr>
        <p:blipFill>
          <a:blip r:embed="rId3"/>
          <a:srcRect/>
          <a:stretch>
            <a:fillRect/>
          </a:stretch>
        </p:blipFill>
        <p:spPr bwMode="auto">
          <a:xfrm>
            <a:off x="7162800" y="0"/>
            <a:ext cx="6553200" cy="6858000"/>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0"/>
            <a:ext cx="11658600" cy="914400"/>
          </a:xfrm>
        </p:spPr>
        <p:txBody>
          <a:bodyPr>
            <a:normAutofit/>
          </a:bodyPr>
          <a:lstStyle/>
          <a:p>
            <a:pPr algn="ctr"/>
            <a:r>
              <a:rPr lang="en-US" sz="3600" b="1" dirty="0">
                <a:solidFill>
                  <a:schemeClr val="tx1"/>
                </a:solidFill>
                <a:latin typeface="Times New Roman" panose="02020603050405020304" pitchFamily="18" charset="0"/>
                <a:cs typeface="Times New Roman" panose="02020603050405020304" pitchFamily="18" charset="0"/>
              </a:rPr>
              <a:t>Design Of Hugo Chavez Hospital</a:t>
            </a:r>
            <a:endParaRPr lang="en-US" sz="3600" dirty="0">
              <a:solidFill>
                <a:schemeClr val="tx1"/>
              </a:solidFill>
              <a:latin typeface="Times New Roman" panose="02020603050405020304" pitchFamily="18" charset="0"/>
              <a:cs typeface="Times New Roman" panose="02020603050405020304" pitchFamily="18" charset="0"/>
            </a:endParaRPr>
          </a:p>
        </p:txBody>
      </p:sp>
      <p:sp>
        <p:nvSpPr>
          <p:cNvPr id="41986" name="AutoShape 2" descr="لا يتوفر وصف."/>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988" name="Picture 4" descr="لا يتوفر وصف."/>
          <p:cNvPicPr>
            <a:picLocks noChangeAspect="1" noChangeArrowheads="1"/>
          </p:cNvPicPr>
          <p:nvPr/>
        </p:nvPicPr>
        <p:blipFill>
          <a:blip r:embed="rId3"/>
          <a:srcRect/>
          <a:stretch>
            <a:fillRect/>
          </a:stretch>
        </p:blipFill>
        <p:spPr bwMode="auto">
          <a:xfrm>
            <a:off x="0" y="990600"/>
            <a:ext cx="13716000" cy="6124048"/>
          </a:xfrm>
          <a:prstGeom prst="rect">
            <a:avLst/>
          </a:prstGeom>
          <a:noFill/>
        </p:spPr>
      </p:pic>
    </p:spTree>
    <p:extLst>
      <p:ext uri="{BB962C8B-B14F-4D97-AF65-F5344CB8AC3E}">
        <p14:creationId xmlns:p14="http://schemas.microsoft.com/office/powerpoint/2010/main" val="107465964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descr="لا يتوفر وصف."/>
          <p:cNvPicPr>
            <a:picLocks noChangeAspect="1" noChangeArrowheads="1"/>
          </p:cNvPicPr>
          <p:nvPr/>
        </p:nvPicPr>
        <p:blipFill>
          <a:blip r:embed="rId2"/>
          <a:srcRect/>
          <a:stretch>
            <a:fillRect/>
          </a:stretch>
        </p:blipFill>
        <p:spPr bwMode="auto">
          <a:xfrm>
            <a:off x="0" y="0"/>
            <a:ext cx="7239000" cy="6858000"/>
          </a:xfrm>
          <a:prstGeom prst="rect">
            <a:avLst/>
          </a:prstGeo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1"/>
            <a:ext cx="635279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12344400" cy="869950"/>
          </a:xfrm>
        </p:spPr>
        <p:txBody>
          <a:bodyPr>
            <a:no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Model Checks</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1-Compatibility check</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2-Equilibrium check</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3-Internal force check ( stress – strain check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4-Deflection check.</a:t>
            </a:r>
            <a:br>
              <a:rPr lang="en-US" sz="2800" dirty="0" smtClean="0">
                <a:solidFill>
                  <a:schemeClr val="tx1"/>
                </a:solidFill>
                <a:effectLst/>
                <a:latin typeface="Times New Roman" panose="02020603050405020304" pitchFamily="18" charset="0"/>
                <a:cs typeface="Times New Roman" panose="02020603050405020304" pitchFamily="18" charset="0"/>
              </a:rPr>
            </a:br>
            <a:r>
              <a:rPr lang="en-US" sz="2800" dirty="0" smtClean="0">
                <a:solidFill>
                  <a:schemeClr val="tx1"/>
                </a:solidFill>
                <a:effectLst/>
                <a:latin typeface="Times New Roman" panose="02020603050405020304" pitchFamily="18" charset="0"/>
                <a:cs typeface="Times New Roman" panose="02020603050405020304" pitchFamily="18" charset="0"/>
              </a:rPr>
              <a:t/>
            </a:r>
            <a:br>
              <a:rPr lang="en-US" sz="2800" dirty="0" smtClean="0">
                <a:solidFill>
                  <a:schemeClr val="tx1"/>
                </a:solidFill>
                <a:effectLst/>
                <a:latin typeface="Times New Roman" panose="02020603050405020304" pitchFamily="18" charset="0"/>
                <a:cs typeface="Times New Roman" panose="02020603050405020304" pitchFamily="18" charset="0"/>
              </a:rPr>
            </a:br>
            <a:endParaRPr lang="en-US" sz="2800" dirty="0">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572" y="304800"/>
            <a:ext cx="12344400" cy="806450"/>
          </a:xfrm>
        </p:spPr>
        <p:txBody>
          <a:bodyPr>
            <a:normAutofit/>
          </a:bodyPr>
          <a:lstStyle/>
          <a:p>
            <a:r>
              <a:rPr lang="en-US" sz="2000" dirty="0" smtClean="0">
                <a:solidFill>
                  <a:schemeClr val="tx1"/>
                </a:solidFill>
                <a:effectLst/>
                <a:latin typeface="Times New Roman" panose="02020603050405020304" pitchFamily="18" charset="0"/>
                <a:cs typeface="Times New Roman" panose="02020603050405020304" pitchFamily="18" charset="0"/>
              </a:rPr>
              <a:t>Equilibrium check:</a:t>
            </a:r>
            <a:endParaRPr lang="en-US" sz="2000" dirty="0">
              <a:solidFill>
                <a:schemeClr val="tx1"/>
              </a:solidFill>
              <a:effectLst/>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4"/>
          </p:nvPr>
        </p:nvSpPr>
        <p:spPr>
          <a:xfrm>
            <a:off x="762000" y="1066801"/>
            <a:ext cx="10515601" cy="3810000"/>
          </a:xfrm>
        </p:spPr>
        <p:txBody>
          <a:bodyPr/>
          <a:lstStyle/>
          <a:p>
            <a:r>
              <a:rPr lang="en-US" sz="2000" b="1" dirty="0" smtClean="0">
                <a:latin typeface="Times New Roman" panose="02020603050405020304" pitchFamily="18" charset="0"/>
                <a:cs typeface="Times New Roman" panose="02020603050405020304" pitchFamily="18" charset="0"/>
              </a:rPr>
              <a:t>This check is to compare reaction results from ETABS with hand calculations .</a:t>
            </a:r>
          </a:p>
          <a:p>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For block 1</a:t>
            </a:r>
          </a:p>
          <a:p>
            <a:pPr>
              <a:buNone/>
            </a:pPr>
            <a:endParaRPr lang="en-US" dirty="0"/>
          </a:p>
        </p:txBody>
      </p:sp>
      <p:pic>
        <p:nvPicPr>
          <p:cNvPr id="147460" name="Picture 4" descr="لا يتوفر وصف."/>
          <p:cNvPicPr>
            <a:picLocks noChangeAspect="1" noChangeArrowheads="1"/>
          </p:cNvPicPr>
          <p:nvPr/>
        </p:nvPicPr>
        <p:blipFill>
          <a:blip r:embed="rId2"/>
          <a:srcRect/>
          <a:stretch>
            <a:fillRect/>
          </a:stretch>
        </p:blipFill>
        <p:spPr bwMode="auto">
          <a:xfrm>
            <a:off x="82340" y="2133600"/>
            <a:ext cx="6849772" cy="3048000"/>
          </a:xfrm>
          <a:prstGeom prst="rect">
            <a:avLst/>
          </a:prstGeom>
          <a:noFill/>
        </p:spPr>
      </p:pic>
      <p:pic>
        <p:nvPicPr>
          <p:cNvPr id="147462" name="Picture 6" descr="لا يتوفر وصف."/>
          <p:cNvPicPr>
            <a:picLocks noChangeAspect="1" noChangeArrowheads="1"/>
          </p:cNvPicPr>
          <p:nvPr/>
        </p:nvPicPr>
        <p:blipFill>
          <a:blip r:embed="rId3"/>
          <a:srcRect/>
          <a:stretch>
            <a:fillRect/>
          </a:stretch>
        </p:blipFill>
        <p:spPr bwMode="auto">
          <a:xfrm>
            <a:off x="7162800" y="2133600"/>
            <a:ext cx="6023274" cy="3124200"/>
          </a:xfrm>
          <a:prstGeom prst="rect">
            <a:avLst/>
          </a:prstGeom>
          <a:noFill/>
        </p:spPr>
      </p:pic>
      <p:sp>
        <p:nvSpPr>
          <p:cNvPr id="12" name="Rectangle 11"/>
          <p:cNvSpPr/>
          <p:nvPr/>
        </p:nvSpPr>
        <p:spPr>
          <a:xfrm>
            <a:off x="0" y="5334000"/>
            <a:ext cx="6819495" cy="369332"/>
          </a:xfrm>
          <a:prstGeom prst="rect">
            <a:avLst/>
          </a:prstGeom>
        </p:spPr>
        <p:txBody>
          <a:bodyPr wrap="square">
            <a:spAutoFit/>
          </a:bodyPr>
          <a:lstStyle/>
          <a:p>
            <a:pPr algn="ctr"/>
            <a:r>
              <a:rPr lang="en-US" b="1" dirty="0" smtClean="0">
                <a:latin typeface="Times New Roman" panose="02020603050405020304" pitchFamily="18" charset="0"/>
                <a:cs typeface="Times New Roman" panose="02020603050405020304" pitchFamily="18" charset="0"/>
              </a:rPr>
              <a:t>Dead, live, and super imposed loads from ETABS in block 1</a:t>
            </a:r>
            <a:endParaRPr lang="en-US" b="1" dirty="0">
              <a:latin typeface="Times New Roman" panose="02020603050405020304" pitchFamily="18" charset="0"/>
              <a:cs typeface="Times New Roman" panose="02020603050405020304" pitchFamily="18" charset="0"/>
            </a:endParaRPr>
          </a:p>
        </p:txBody>
      </p:sp>
      <p:sp>
        <p:nvSpPr>
          <p:cNvPr id="13" name="Rectangle 12"/>
          <p:cNvSpPr/>
          <p:nvPr/>
        </p:nvSpPr>
        <p:spPr>
          <a:xfrm>
            <a:off x="6759879" y="5334000"/>
            <a:ext cx="7315200" cy="369332"/>
          </a:xfrm>
          <a:prstGeom prst="rect">
            <a:avLst/>
          </a:prstGeom>
        </p:spPr>
        <p:txBody>
          <a:bodyPr wrap="square">
            <a:spAutoFit/>
          </a:bodyPr>
          <a:lstStyle/>
          <a:p>
            <a:pPr algn="l"/>
            <a:r>
              <a:rPr lang="en-US" b="1" dirty="0" smtClean="0">
                <a:latin typeface="Times New Roman" panose="02020603050405020304" pitchFamily="18" charset="0"/>
                <a:cs typeface="Times New Roman" panose="02020603050405020304" pitchFamily="18" charset="0"/>
              </a:rPr>
              <a:t>Dead, SD, and live load from hand calculation and ETABS for block 1</a:t>
            </a:r>
            <a:endParaRPr lang="en-US" b="1" dirty="0">
              <a:latin typeface="Times New Roman" panose="02020603050405020304" pitchFamily="18" charset="0"/>
              <a:cs typeface="Times New Roman" panose="02020603050405020304" pitchFamily="18" charset="0"/>
            </a:endParaRPr>
          </a:p>
        </p:txBody>
      </p:sp>
      <p:sp>
        <p:nvSpPr>
          <p:cNvPr id="14" name="Rectangle 13"/>
          <p:cNvSpPr/>
          <p:nvPr/>
        </p:nvSpPr>
        <p:spPr>
          <a:xfrm>
            <a:off x="4830256" y="5871254"/>
            <a:ext cx="4272452" cy="400110"/>
          </a:xfrm>
          <a:prstGeom prst="rect">
            <a:avLst/>
          </a:prstGeom>
        </p:spPr>
        <p:txBody>
          <a:bodyPr wrap="none">
            <a:spAutoFit/>
          </a:bodyPr>
          <a:lstStyle/>
          <a:p>
            <a:r>
              <a:rPr lang="en-US" sz="2000" b="1" dirty="0" smtClean="0">
                <a:latin typeface="Times New Roman" panose="02020603050405020304" pitchFamily="18" charset="0"/>
                <a:cs typeface="Times New Roman" panose="02020603050405020304" pitchFamily="18" charset="0"/>
              </a:rPr>
              <a:t>All of them less than 5 %, then it’s ok</a:t>
            </a:r>
            <a:endParaRPr lang="en-US" sz="2000"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685800" y="533400"/>
            <a:ext cx="6060282" cy="3941763"/>
          </a:xfrm>
        </p:spPr>
        <p:txBody>
          <a:bodyPr>
            <a:normAutofit/>
          </a:bodyPr>
          <a:lstStyle/>
          <a:p>
            <a:r>
              <a:rPr lang="en-US" sz="2000" b="1" dirty="0" smtClean="0">
                <a:latin typeface="Times New Roman" panose="02020603050405020304" pitchFamily="18" charset="0"/>
                <a:cs typeface="Times New Roman" panose="02020603050405020304" pitchFamily="18" charset="0"/>
              </a:rPr>
              <a:t>For block 2</a:t>
            </a:r>
            <a:endParaRPr lang="en-US" sz="2000" b="1" dirty="0">
              <a:latin typeface="Times New Roman" panose="02020603050405020304" pitchFamily="18" charset="0"/>
              <a:cs typeface="Times New Roman" panose="02020603050405020304" pitchFamily="18" charset="0"/>
            </a:endParaRPr>
          </a:p>
        </p:txBody>
      </p:sp>
      <p:pic>
        <p:nvPicPr>
          <p:cNvPr id="149506" name="Picture 2" descr="لا يتوفر وصف."/>
          <p:cNvPicPr>
            <a:picLocks noChangeAspect="1" noChangeArrowheads="1"/>
          </p:cNvPicPr>
          <p:nvPr/>
        </p:nvPicPr>
        <p:blipFill>
          <a:blip r:embed="rId2"/>
          <a:srcRect/>
          <a:stretch>
            <a:fillRect/>
          </a:stretch>
        </p:blipFill>
        <p:spPr bwMode="auto">
          <a:xfrm>
            <a:off x="1" y="990600"/>
            <a:ext cx="6857999" cy="3014505"/>
          </a:xfrm>
          <a:prstGeom prst="rect">
            <a:avLst/>
          </a:prstGeom>
          <a:noFill/>
        </p:spPr>
      </p:pic>
      <p:pic>
        <p:nvPicPr>
          <p:cNvPr id="149508" name="Picture 4" descr="لا يتوفر وصف."/>
          <p:cNvPicPr>
            <a:picLocks noChangeAspect="1" noChangeArrowheads="1"/>
          </p:cNvPicPr>
          <p:nvPr/>
        </p:nvPicPr>
        <p:blipFill>
          <a:blip r:embed="rId3"/>
          <a:srcRect/>
          <a:stretch>
            <a:fillRect/>
          </a:stretch>
        </p:blipFill>
        <p:spPr bwMode="auto">
          <a:xfrm>
            <a:off x="6995469" y="990600"/>
            <a:ext cx="6720531" cy="2971800"/>
          </a:xfrm>
          <a:prstGeom prst="rect">
            <a:avLst/>
          </a:prstGeom>
          <a:noFill/>
        </p:spPr>
      </p:pic>
      <p:sp>
        <p:nvSpPr>
          <p:cNvPr id="9" name="Rectangle 8"/>
          <p:cNvSpPr/>
          <p:nvPr/>
        </p:nvSpPr>
        <p:spPr>
          <a:xfrm>
            <a:off x="6995469" y="4006241"/>
            <a:ext cx="7162800" cy="338554"/>
          </a:xfrm>
          <a:prstGeom prst="rect">
            <a:avLst/>
          </a:prstGeom>
        </p:spPr>
        <p:txBody>
          <a:bodyPr wrap="square">
            <a:spAutoFit/>
          </a:bodyPr>
          <a:lstStyle/>
          <a:p>
            <a:pPr algn="l"/>
            <a:r>
              <a:rPr lang="en-US" sz="1600" b="1" dirty="0" smtClean="0">
                <a:latin typeface="Times New Roman" panose="02020603050405020304" pitchFamily="18" charset="0"/>
                <a:cs typeface="Times New Roman" panose="02020603050405020304" pitchFamily="18" charset="0"/>
              </a:rPr>
              <a:t>Dead, SD, and live load from hand calculation and ETABS for block 2</a:t>
            </a:r>
            <a:endParaRPr lang="en-US" sz="1600" b="1" dirty="0">
              <a:latin typeface="Times New Roman" panose="02020603050405020304" pitchFamily="18" charset="0"/>
              <a:cs typeface="Times New Roman" panose="02020603050405020304" pitchFamily="18" charset="0"/>
            </a:endParaRPr>
          </a:p>
        </p:txBody>
      </p:sp>
      <p:sp>
        <p:nvSpPr>
          <p:cNvPr id="10" name="Rectangle 9"/>
          <p:cNvSpPr/>
          <p:nvPr/>
        </p:nvSpPr>
        <p:spPr>
          <a:xfrm>
            <a:off x="381000" y="4038600"/>
            <a:ext cx="5408597" cy="338554"/>
          </a:xfrm>
          <a:prstGeom prst="rect">
            <a:avLst/>
          </a:prstGeom>
        </p:spPr>
        <p:txBody>
          <a:bodyPr wrap="none">
            <a:spAutoFit/>
          </a:bodyPr>
          <a:lstStyle/>
          <a:p>
            <a:pPr algn="l"/>
            <a:r>
              <a:rPr lang="en-US" sz="1600" b="1" dirty="0" smtClean="0">
                <a:latin typeface="Times New Roman" panose="02020603050405020304" pitchFamily="18" charset="0"/>
                <a:cs typeface="Times New Roman" panose="02020603050405020304" pitchFamily="18" charset="0"/>
              </a:rPr>
              <a:t>Dead, live, and super imposed loads from ETABS in block 2</a:t>
            </a:r>
            <a:endParaRPr lang="en-US" sz="1600" b="1" dirty="0">
              <a:latin typeface="Times New Roman" panose="02020603050405020304" pitchFamily="18" charset="0"/>
              <a:cs typeface="Times New Roman" panose="02020603050405020304" pitchFamily="18" charset="0"/>
            </a:endParaRPr>
          </a:p>
        </p:txBody>
      </p:sp>
      <p:sp>
        <p:nvSpPr>
          <p:cNvPr id="11" name="Rectangle 10"/>
          <p:cNvSpPr/>
          <p:nvPr/>
        </p:nvSpPr>
        <p:spPr>
          <a:xfrm>
            <a:off x="5452111" y="5029200"/>
            <a:ext cx="3869393" cy="369332"/>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All of them less than 5 %, then it’s ok</a:t>
            </a:r>
            <a:endParaRPr lang="en-US"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chemeClr val="tx1"/>
                </a:solidFill>
                <a:effectLst/>
                <a:latin typeface="Times New Roman" panose="02020603050405020304" pitchFamily="18" charset="0"/>
                <a:cs typeface="Times New Roman" panose="02020603050405020304" pitchFamily="18" charset="0"/>
              </a:rPr>
              <a:t>Internal force check ( stress – strain check ):</a:t>
            </a:r>
            <a:endParaRPr lang="en-US" sz="2400" dirty="0">
              <a:solidFill>
                <a:schemeClr val="tx1"/>
              </a:solidFill>
              <a:effectLst/>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4"/>
          </p:nvPr>
        </p:nvSpPr>
        <p:spPr>
          <a:xfrm>
            <a:off x="533400" y="1219200"/>
            <a:ext cx="11353800" cy="2109458"/>
          </a:xfrm>
        </p:spPr>
        <p:txBody>
          <a:bodyPr>
            <a:normAutofit/>
          </a:bodyPr>
          <a:lstStyle/>
          <a:p>
            <a:r>
              <a:rPr lang="en-US" sz="2000" b="1" dirty="0" smtClean="0">
                <a:latin typeface="Times New Roman" panose="02020603050405020304" pitchFamily="18" charset="0"/>
                <a:cs typeface="Times New Roman" panose="02020603050405020304" pitchFamily="18" charset="0"/>
              </a:rPr>
              <a:t>This check is to compare internal force results from ETABS with hand calculations .</a:t>
            </a:r>
          </a:p>
          <a:p>
            <a:r>
              <a:rPr lang="en-US" sz="2000" b="1" dirty="0" smtClean="0">
                <a:latin typeface="Times New Roman" panose="02020603050405020304" pitchFamily="18" charset="0"/>
                <a:cs typeface="Times New Roman" panose="02020603050405020304" pitchFamily="18" charset="0"/>
              </a:rPr>
              <a:t>calculate the moment from live and dead and super dead load on the beam 46 for block 1</a:t>
            </a:r>
            <a:endParaRPr lang="en-US" sz="2000" b="1" dirty="0">
              <a:latin typeface="Times New Roman" panose="02020603050405020304" pitchFamily="18" charset="0"/>
              <a:cs typeface="Times New Roman" panose="02020603050405020304" pitchFamily="18" charset="0"/>
            </a:endParaRPr>
          </a:p>
        </p:txBody>
      </p:sp>
      <p:pic>
        <p:nvPicPr>
          <p:cNvPr id="150530" name="Picture 2" descr="لا يتوفر وصف."/>
          <p:cNvPicPr>
            <a:picLocks noChangeAspect="1" noChangeArrowheads="1"/>
          </p:cNvPicPr>
          <p:nvPr/>
        </p:nvPicPr>
        <p:blipFill>
          <a:blip r:embed="rId2"/>
          <a:srcRect/>
          <a:stretch>
            <a:fillRect/>
          </a:stretch>
        </p:blipFill>
        <p:spPr bwMode="auto">
          <a:xfrm>
            <a:off x="5008002" y="1905000"/>
            <a:ext cx="5105400" cy="4267200"/>
          </a:xfrm>
          <a:prstGeom prst="rect">
            <a:avLst/>
          </a:prstGeom>
          <a:noFill/>
        </p:spPr>
      </p:pic>
      <p:sp>
        <p:nvSpPr>
          <p:cNvPr id="8" name="Rectangle 7"/>
          <p:cNvSpPr/>
          <p:nvPr/>
        </p:nvSpPr>
        <p:spPr>
          <a:xfrm>
            <a:off x="4762500" y="6193985"/>
            <a:ext cx="5596404" cy="400110"/>
          </a:xfrm>
          <a:prstGeom prst="rect">
            <a:avLst/>
          </a:prstGeom>
        </p:spPr>
        <p:txBody>
          <a:bodyPr wrap="none">
            <a:spAutoFit/>
          </a:bodyPr>
          <a:lstStyle/>
          <a:p>
            <a:r>
              <a:rPr lang="en-US" sz="2000" b="1" dirty="0" smtClean="0">
                <a:latin typeface="Times New Roman" panose="02020603050405020304" pitchFamily="18" charset="0"/>
                <a:cs typeface="Times New Roman" panose="02020603050405020304" pitchFamily="18" charset="0"/>
              </a:rPr>
              <a:t>Shows the define load combination = 1.2D + 1.6 L</a:t>
            </a:r>
            <a:endParaRPr lang="en-US" sz="2000"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0" y="1219200"/>
            <a:ext cx="6553200" cy="3657600"/>
          </a:xfrm>
        </p:spPr>
        <p:txBody>
          <a:bodyPr>
            <a:normAutofit/>
          </a:bodyPr>
          <a:lstStyle/>
          <a:p>
            <a:r>
              <a:rPr lang="en-US" sz="2000" b="1" dirty="0" smtClean="0">
                <a:latin typeface="Times New Roman" panose="02020603050405020304" pitchFamily="18" charset="0"/>
                <a:cs typeface="Times New Roman" panose="02020603050405020304" pitchFamily="18" charset="0"/>
              </a:rPr>
              <a:t>For ETABS results, see the following figures:</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M ETABS = (522.3 +461.2) * 0.5 + 333.3 = 824.5 </a:t>
            </a:r>
            <a:r>
              <a:rPr lang="en-US" sz="2000" b="1" dirty="0" err="1" smtClean="0">
                <a:latin typeface="Times New Roman" panose="02020603050405020304" pitchFamily="18" charset="0"/>
                <a:cs typeface="Times New Roman" panose="02020603050405020304" pitchFamily="18" charset="0"/>
              </a:rPr>
              <a:t>kN.m</a:t>
            </a:r>
            <a:r>
              <a:rPr lang="en-US" sz="2000" b="1"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%difference = ((830-824.5)/830) *100 = 0.7% &lt; 10% → OK</a:t>
            </a:r>
            <a:endParaRPr lang="en-US" sz="2000" b="1" dirty="0">
              <a:latin typeface="Times New Roman" panose="02020603050405020304" pitchFamily="18" charset="0"/>
              <a:cs typeface="Times New Roman" panose="02020603050405020304" pitchFamily="18" charset="0"/>
            </a:endParaRPr>
          </a:p>
        </p:txBody>
      </p:sp>
      <p:pic>
        <p:nvPicPr>
          <p:cNvPr id="151554" name="Picture 2" descr="لا يتوفر وصف."/>
          <p:cNvPicPr>
            <a:picLocks noChangeAspect="1" noChangeArrowheads="1"/>
          </p:cNvPicPr>
          <p:nvPr/>
        </p:nvPicPr>
        <p:blipFill>
          <a:blip r:embed="rId2"/>
          <a:srcRect/>
          <a:stretch>
            <a:fillRect/>
          </a:stretch>
        </p:blipFill>
        <p:spPr bwMode="auto">
          <a:xfrm>
            <a:off x="6505575" y="4419600"/>
            <a:ext cx="7210425" cy="1981201"/>
          </a:xfrm>
          <a:prstGeom prst="rect">
            <a:avLst/>
          </a:prstGeom>
          <a:noFill/>
        </p:spPr>
      </p:pic>
      <p:pic>
        <p:nvPicPr>
          <p:cNvPr id="151556" name="Picture 4" descr="لا يتوفر وصف."/>
          <p:cNvPicPr>
            <a:picLocks noChangeAspect="1" noChangeArrowheads="1"/>
          </p:cNvPicPr>
          <p:nvPr/>
        </p:nvPicPr>
        <p:blipFill>
          <a:blip r:embed="rId3"/>
          <a:srcRect/>
          <a:stretch>
            <a:fillRect/>
          </a:stretch>
        </p:blipFill>
        <p:spPr bwMode="auto">
          <a:xfrm>
            <a:off x="6477000" y="2362200"/>
            <a:ext cx="7239000" cy="1895476"/>
          </a:xfrm>
          <a:prstGeom prst="rect">
            <a:avLst/>
          </a:prstGeom>
          <a:noFill/>
        </p:spPr>
      </p:pic>
      <p:pic>
        <p:nvPicPr>
          <p:cNvPr id="151558" name="Picture 6" descr="لا يتوفر وصف."/>
          <p:cNvPicPr>
            <a:picLocks noChangeAspect="1" noChangeArrowheads="1"/>
          </p:cNvPicPr>
          <p:nvPr/>
        </p:nvPicPr>
        <p:blipFill>
          <a:blip r:embed="rId4"/>
          <a:srcRect/>
          <a:stretch>
            <a:fillRect/>
          </a:stretch>
        </p:blipFill>
        <p:spPr bwMode="auto">
          <a:xfrm>
            <a:off x="6477000" y="381000"/>
            <a:ext cx="7239000" cy="1866901"/>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0" y="609600"/>
            <a:ext cx="13411200" cy="3941763"/>
          </a:xfrm>
        </p:spPr>
        <p:txBody>
          <a:bodyPr>
            <a:normAutofit/>
          </a:bodyPr>
          <a:lstStyle/>
          <a:p>
            <a:r>
              <a:rPr lang="en-US" sz="2000" b="1" dirty="0" smtClean="0">
                <a:latin typeface="Times New Roman" panose="02020603050405020304" pitchFamily="18" charset="0"/>
                <a:cs typeface="Times New Roman" panose="02020603050405020304" pitchFamily="18" charset="0"/>
              </a:rPr>
              <a:t>Calculate the moment from live and dead and super dead load on the beam 16 for block 2</a:t>
            </a:r>
            <a:endParaRPr lang="en-US" sz="2000" b="1" dirty="0">
              <a:latin typeface="Times New Roman" panose="02020603050405020304" pitchFamily="18" charset="0"/>
              <a:cs typeface="Times New Roman" panose="02020603050405020304" pitchFamily="18" charset="0"/>
            </a:endParaRPr>
          </a:p>
        </p:txBody>
      </p:sp>
      <p:sp>
        <p:nvSpPr>
          <p:cNvPr id="7" name="Rectangle 6"/>
          <p:cNvSpPr/>
          <p:nvPr/>
        </p:nvSpPr>
        <p:spPr>
          <a:xfrm>
            <a:off x="0" y="2209800"/>
            <a:ext cx="6705600" cy="1477328"/>
          </a:xfrm>
          <a:prstGeom prst="rect">
            <a:avLst/>
          </a:prstGeom>
        </p:spPr>
        <p:txBody>
          <a:bodyPr wrap="square">
            <a:spAutoFit/>
          </a:bodyPr>
          <a:lstStyle/>
          <a:p>
            <a:pPr algn="l"/>
            <a:r>
              <a:rPr lang="en-US" b="1" dirty="0" smtClean="0">
                <a:latin typeface="Times New Roman" panose="02020603050405020304" pitchFamily="18" charset="0"/>
                <a:cs typeface="Times New Roman" panose="02020603050405020304" pitchFamily="18" charset="0"/>
              </a:rPr>
              <a:t>For ETABS results, see the following figures:</a:t>
            </a:r>
          </a:p>
          <a:p>
            <a:pPr algn="l"/>
            <a:endParaRPr lang="en-US" b="1" dirty="0" smtClean="0">
              <a:latin typeface="Times New Roman" panose="02020603050405020304" pitchFamily="18" charset="0"/>
              <a:cs typeface="Times New Roman" panose="02020603050405020304" pitchFamily="18" charset="0"/>
            </a:endParaRPr>
          </a:p>
          <a:p>
            <a:pPr algn="l"/>
            <a:r>
              <a:rPr lang="en-US" b="1" dirty="0" smtClean="0">
                <a:latin typeface="Times New Roman" panose="02020603050405020304" pitchFamily="18" charset="0"/>
                <a:cs typeface="Times New Roman" panose="02020603050405020304" pitchFamily="18" charset="0"/>
              </a:rPr>
              <a:t>M ETABS = (199 +98.5)* 0.5 + 114= 262.5kN.m.</a:t>
            </a:r>
          </a:p>
          <a:p>
            <a:pPr algn="l"/>
            <a:endParaRPr lang="en-US" b="1" dirty="0" smtClean="0">
              <a:latin typeface="Times New Roman" panose="02020603050405020304" pitchFamily="18" charset="0"/>
              <a:cs typeface="Times New Roman" panose="02020603050405020304" pitchFamily="18" charset="0"/>
            </a:endParaRPr>
          </a:p>
          <a:p>
            <a:pPr algn="l"/>
            <a:r>
              <a:rPr lang="en-US" b="1" dirty="0" smtClean="0">
                <a:latin typeface="Times New Roman" panose="02020603050405020304" pitchFamily="18" charset="0"/>
                <a:cs typeface="Times New Roman" panose="02020603050405020304" pitchFamily="18" charset="0"/>
              </a:rPr>
              <a:t>%difference = ((265.7-262.5)/265.7) *100 = 1.2% &lt; 10% → OK</a:t>
            </a:r>
            <a:endParaRPr lang="en-US" b="1" dirty="0">
              <a:latin typeface="Times New Roman" panose="02020603050405020304" pitchFamily="18" charset="0"/>
              <a:cs typeface="Times New Roman" panose="02020603050405020304" pitchFamily="18" charset="0"/>
            </a:endParaRPr>
          </a:p>
        </p:txBody>
      </p:sp>
      <p:pic>
        <p:nvPicPr>
          <p:cNvPr id="152578" name="Picture 2" descr="لا يتوفر وصف."/>
          <p:cNvPicPr>
            <a:picLocks noChangeAspect="1" noChangeArrowheads="1"/>
          </p:cNvPicPr>
          <p:nvPr/>
        </p:nvPicPr>
        <p:blipFill>
          <a:blip r:embed="rId2"/>
          <a:srcRect/>
          <a:stretch>
            <a:fillRect/>
          </a:stretch>
        </p:blipFill>
        <p:spPr bwMode="auto">
          <a:xfrm>
            <a:off x="6705600" y="1066800"/>
            <a:ext cx="7010400" cy="1809751"/>
          </a:xfrm>
          <a:prstGeom prst="rect">
            <a:avLst/>
          </a:prstGeom>
          <a:noFill/>
        </p:spPr>
      </p:pic>
      <p:pic>
        <p:nvPicPr>
          <p:cNvPr id="152580" name="Picture 4" descr="لا يتوفر وصف."/>
          <p:cNvPicPr>
            <a:picLocks noChangeAspect="1" noChangeArrowheads="1"/>
          </p:cNvPicPr>
          <p:nvPr/>
        </p:nvPicPr>
        <p:blipFill>
          <a:blip r:embed="rId3"/>
          <a:srcRect/>
          <a:stretch>
            <a:fillRect/>
          </a:stretch>
        </p:blipFill>
        <p:spPr bwMode="auto">
          <a:xfrm>
            <a:off x="6705600" y="2971800"/>
            <a:ext cx="7010400" cy="1762126"/>
          </a:xfrm>
          <a:prstGeom prst="rect">
            <a:avLst/>
          </a:prstGeom>
          <a:noFill/>
        </p:spPr>
      </p:pic>
      <p:pic>
        <p:nvPicPr>
          <p:cNvPr id="152582" name="Picture 6" descr="لا يتوفر وصف."/>
          <p:cNvPicPr>
            <a:picLocks noChangeAspect="1" noChangeArrowheads="1"/>
          </p:cNvPicPr>
          <p:nvPr/>
        </p:nvPicPr>
        <p:blipFill>
          <a:blip r:embed="rId4"/>
          <a:srcRect/>
          <a:stretch>
            <a:fillRect/>
          </a:stretch>
        </p:blipFill>
        <p:spPr bwMode="auto">
          <a:xfrm>
            <a:off x="6705600" y="4876800"/>
            <a:ext cx="7010400" cy="1794934"/>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0" y="228600"/>
            <a:ext cx="10134600" cy="3941763"/>
          </a:xfrm>
        </p:spPr>
        <p:txBody>
          <a:bodyPr>
            <a:normAutofit/>
          </a:bodyPr>
          <a:lstStyle/>
          <a:p>
            <a:r>
              <a:rPr lang="en-US" sz="2000" b="1" dirty="0" smtClean="0">
                <a:latin typeface="Times New Roman" panose="02020603050405020304" pitchFamily="18" charset="0"/>
                <a:cs typeface="Times New Roman" panose="02020603050405020304" pitchFamily="18" charset="0"/>
              </a:rPr>
              <a:t>Block 1, Column .. Manual </a:t>
            </a:r>
          </a:p>
          <a:p>
            <a:r>
              <a:rPr lang="en-US" sz="2000" b="1" dirty="0" smtClean="0">
                <a:latin typeface="Times New Roman" panose="02020603050405020304" pitchFamily="18" charset="0"/>
                <a:cs typeface="Times New Roman" panose="02020603050405020304" pitchFamily="18" charset="0"/>
              </a:rPr>
              <a:t>Wu on column from floor 1=0.2*25*1.2+1.25*5+1.6*5=20 𝐾𝑁/𝑚2 </a:t>
            </a:r>
          </a:p>
          <a:p>
            <a:r>
              <a:rPr lang="en-US" sz="2000" b="1" dirty="0" smtClean="0">
                <a:latin typeface="Times New Roman" panose="02020603050405020304" pitchFamily="18" charset="0"/>
                <a:cs typeface="Times New Roman" panose="02020603050405020304" pitchFamily="18" charset="0"/>
              </a:rPr>
              <a:t>Wu on column from floor 2=0.2*0.25*1.2+1.2*5.5+1.6*5=20.6 𝐾𝑁/𝑚2 </a:t>
            </a:r>
          </a:p>
          <a:p>
            <a:r>
              <a:rPr lang="en-US" sz="2000" b="1" dirty="0" smtClean="0">
                <a:latin typeface="Times New Roman" panose="02020603050405020304" pitchFamily="18" charset="0"/>
                <a:cs typeface="Times New Roman" panose="02020603050405020304" pitchFamily="18" charset="0"/>
              </a:rPr>
              <a:t>Wu on column from floor 3= 0.2*0.25*1.2+1.2*5.5+1.6*5=20.6 𝐾𝑁/𝑚2 </a:t>
            </a:r>
          </a:p>
          <a:p>
            <a:r>
              <a:rPr lang="en-US" sz="2000" b="1" dirty="0" smtClean="0">
                <a:latin typeface="Times New Roman" panose="02020603050405020304" pitchFamily="18" charset="0"/>
                <a:cs typeface="Times New Roman" panose="02020603050405020304" pitchFamily="18" charset="0"/>
              </a:rPr>
              <a:t>Wu on column from floor 4=0.2*25*1.2+1.6*10=22 𝐾𝑁/𝑚2</a:t>
            </a:r>
            <a:endParaRPr lang="en-US" sz="2000" b="1" dirty="0">
              <a:latin typeface="Times New Roman" panose="02020603050405020304" pitchFamily="18" charset="0"/>
              <a:cs typeface="Times New Roman" panose="02020603050405020304" pitchFamily="18" charset="0"/>
            </a:endParaRPr>
          </a:p>
        </p:txBody>
      </p:sp>
      <p:sp>
        <p:nvSpPr>
          <p:cNvPr id="7" name="Rectangle 6"/>
          <p:cNvSpPr/>
          <p:nvPr/>
        </p:nvSpPr>
        <p:spPr>
          <a:xfrm>
            <a:off x="228600" y="2209800"/>
            <a:ext cx="5638800" cy="400110"/>
          </a:xfrm>
          <a:prstGeom prst="rect">
            <a:avLst/>
          </a:prstGeom>
        </p:spPr>
        <p:txBody>
          <a:bodyPr wrap="square">
            <a:spAutoFit/>
          </a:bodyPr>
          <a:lstStyle/>
          <a:p>
            <a:pPr algn="l"/>
            <a:r>
              <a:rPr lang="en-US" sz="2000" b="1" dirty="0" smtClean="0">
                <a:latin typeface="Times New Roman" panose="02020603050405020304" pitchFamily="18" charset="0"/>
                <a:cs typeface="Times New Roman" panose="02020603050405020304" pitchFamily="18" charset="0"/>
              </a:rPr>
              <a:t>Final Wu =83.2 𝐾𝑁/𝑚2</a:t>
            </a:r>
            <a:endParaRPr lang="en-US" sz="2000" b="1" dirty="0">
              <a:latin typeface="Times New Roman" panose="02020603050405020304" pitchFamily="18" charset="0"/>
              <a:cs typeface="Times New Roman" panose="02020603050405020304" pitchFamily="18" charset="0"/>
            </a:endParaRPr>
          </a:p>
        </p:txBody>
      </p:sp>
      <p:sp>
        <p:nvSpPr>
          <p:cNvPr id="8" name="Rectangle 7"/>
          <p:cNvSpPr/>
          <p:nvPr/>
        </p:nvSpPr>
        <p:spPr>
          <a:xfrm>
            <a:off x="0" y="2819400"/>
            <a:ext cx="8305800" cy="2246769"/>
          </a:xfrm>
          <a:prstGeom prst="rect">
            <a:avLst/>
          </a:prstGeom>
        </p:spPr>
        <p:txBody>
          <a:bodyPr wrap="square">
            <a:spAutoFit/>
          </a:bodyPr>
          <a:lstStyle/>
          <a:p>
            <a:pPr algn="l"/>
            <a:r>
              <a:rPr lang="en-US" sz="2000" b="1" dirty="0" err="1" smtClean="0">
                <a:latin typeface="Times New Roman" panose="02020603050405020304" pitchFamily="18" charset="0"/>
                <a:cs typeface="Times New Roman" panose="02020603050405020304" pitchFamily="18" charset="0"/>
              </a:rPr>
              <a:t>Pu</a:t>
            </a:r>
            <a:r>
              <a:rPr lang="en-US" sz="2000" b="1" dirty="0" smtClean="0">
                <a:latin typeface="Times New Roman" panose="02020603050405020304" pitchFamily="18" charset="0"/>
                <a:cs typeface="Times New Roman" panose="02020603050405020304" pitchFamily="18" charset="0"/>
              </a:rPr>
              <a:t> on column from slab=83.2*7.15*6.05=3599 KN </a:t>
            </a:r>
          </a:p>
          <a:p>
            <a:pPr algn="l"/>
            <a:r>
              <a:rPr lang="en-US" sz="2000" b="1" dirty="0" err="1" smtClean="0">
                <a:latin typeface="Times New Roman" panose="02020603050405020304" pitchFamily="18" charset="0"/>
                <a:cs typeface="Times New Roman" panose="02020603050405020304" pitchFamily="18" charset="0"/>
              </a:rPr>
              <a:t>Pu</a:t>
            </a:r>
            <a:r>
              <a:rPr lang="en-US" sz="2000" b="1" dirty="0" smtClean="0">
                <a:latin typeface="Times New Roman" panose="02020603050405020304" pitchFamily="18" charset="0"/>
                <a:cs typeface="Times New Roman" panose="02020603050405020304" pitchFamily="18" charset="0"/>
              </a:rPr>
              <a:t> on column from beam =11.8*0.5*0.6*25*1.2*4=424.8 KN </a:t>
            </a:r>
          </a:p>
          <a:p>
            <a:pPr algn="l"/>
            <a:r>
              <a:rPr lang="en-US" sz="2000" b="1" dirty="0" smtClean="0">
                <a:latin typeface="Times New Roman" panose="02020603050405020304" pitchFamily="18" charset="0"/>
                <a:cs typeface="Times New Roman" panose="02020603050405020304" pitchFamily="18" charset="0"/>
              </a:rPr>
              <a:t>Weight of column = 15.5*0.7*0.7*25*12=227.85 KN </a:t>
            </a:r>
          </a:p>
          <a:p>
            <a:pPr algn="l"/>
            <a:r>
              <a:rPr lang="en-US" sz="2000" b="1" dirty="0" smtClean="0">
                <a:latin typeface="Times New Roman" panose="02020603050405020304" pitchFamily="18" charset="0"/>
                <a:cs typeface="Times New Roman" panose="02020603050405020304" pitchFamily="18" charset="0"/>
              </a:rPr>
              <a:t>Final </a:t>
            </a:r>
            <a:r>
              <a:rPr lang="en-US" sz="2000" b="1" dirty="0" err="1" smtClean="0">
                <a:latin typeface="Times New Roman" panose="02020603050405020304" pitchFamily="18" charset="0"/>
                <a:cs typeface="Times New Roman" panose="02020603050405020304" pitchFamily="18" charset="0"/>
              </a:rPr>
              <a:t>Pu</a:t>
            </a:r>
            <a:r>
              <a:rPr lang="en-US" sz="2000" b="1" dirty="0" smtClean="0">
                <a:latin typeface="Times New Roman" panose="02020603050405020304" pitchFamily="18" charset="0"/>
                <a:cs typeface="Times New Roman" panose="02020603050405020304" pitchFamily="18" charset="0"/>
              </a:rPr>
              <a:t> on column=4251.7 KN </a:t>
            </a:r>
          </a:p>
          <a:p>
            <a:pPr algn="l"/>
            <a:r>
              <a:rPr lang="en-US" sz="2000" b="1" dirty="0" smtClean="0">
                <a:latin typeface="Times New Roman" panose="02020603050405020304" pitchFamily="18" charset="0"/>
                <a:cs typeface="Times New Roman" panose="02020603050405020304" pitchFamily="18" charset="0"/>
              </a:rPr>
              <a:t>From ETABS : </a:t>
            </a:r>
          </a:p>
          <a:p>
            <a:pPr algn="l"/>
            <a:r>
              <a:rPr lang="en-US" sz="2000" b="1" dirty="0" err="1" smtClean="0">
                <a:latin typeface="Times New Roman" panose="02020603050405020304" pitchFamily="18" charset="0"/>
                <a:cs typeface="Times New Roman" panose="02020603050405020304" pitchFamily="18" charset="0"/>
              </a:rPr>
              <a:t>Pu</a:t>
            </a:r>
            <a:r>
              <a:rPr lang="en-US" sz="2000" b="1" dirty="0" smtClean="0">
                <a:latin typeface="Times New Roman" panose="02020603050405020304" pitchFamily="18" charset="0"/>
                <a:cs typeface="Times New Roman" panose="02020603050405020304" pitchFamily="18" charset="0"/>
              </a:rPr>
              <a:t>=4311.3 KN </a:t>
            </a:r>
          </a:p>
          <a:p>
            <a:pPr algn="l"/>
            <a:r>
              <a:rPr lang="en-US" sz="2000" b="1" dirty="0" smtClean="0">
                <a:latin typeface="Times New Roman" panose="02020603050405020304" pitchFamily="18" charset="0"/>
                <a:cs typeface="Times New Roman" panose="02020603050405020304" pitchFamily="18" charset="0"/>
              </a:rPr>
              <a:t>Error= 4311.3−4251.7\4311.3 ∗ 100% = 1.38 %</a:t>
            </a:r>
            <a:endParaRPr lang="en-US" b="1" dirty="0">
              <a:latin typeface="Times New Roman" panose="02020603050405020304" pitchFamily="18" charset="0"/>
              <a:cs typeface="Times New Roman" panose="02020603050405020304" pitchFamily="18" charset="0"/>
            </a:endParaRPr>
          </a:p>
        </p:txBody>
      </p:sp>
      <p:pic>
        <p:nvPicPr>
          <p:cNvPr id="153602" name="Picture 2" descr="لا يتوفر وصف."/>
          <p:cNvPicPr>
            <a:picLocks noChangeAspect="1" noChangeArrowheads="1"/>
          </p:cNvPicPr>
          <p:nvPr/>
        </p:nvPicPr>
        <p:blipFill>
          <a:blip r:embed="rId2"/>
          <a:srcRect/>
          <a:stretch>
            <a:fillRect/>
          </a:stretch>
        </p:blipFill>
        <p:spPr bwMode="auto">
          <a:xfrm>
            <a:off x="7729964" y="1981200"/>
            <a:ext cx="5986036" cy="4876800"/>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152399" y="838200"/>
            <a:ext cx="7467601" cy="4343400"/>
          </a:xfrm>
        </p:spPr>
        <p:txBody>
          <a:bodyPr>
            <a:noAutofit/>
          </a:bodyPr>
          <a:lstStyle/>
          <a:p>
            <a:r>
              <a:rPr lang="en-US" sz="1800" b="1" dirty="0" smtClean="0">
                <a:latin typeface="Times New Roman" panose="02020603050405020304" pitchFamily="18" charset="0"/>
                <a:cs typeface="Times New Roman" panose="02020603050405020304" pitchFamily="18" charset="0"/>
              </a:rPr>
              <a:t>Block 2, Column.. Manual </a:t>
            </a:r>
          </a:p>
          <a:p>
            <a:r>
              <a:rPr lang="en-US" sz="1800" b="1" dirty="0" smtClean="0">
                <a:latin typeface="Times New Roman" panose="02020603050405020304" pitchFamily="18" charset="0"/>
                <a:cs typeface="Times New Roman" panose="02020603050405020304" pitchFamily="18" charset="0"/>
              </a:rPr>
              <a:t>Wu on column from floor 1=0.2*25*1.2+1.25*4.5+1.6*5=19.4 𝐾𝑁/𝑚2</a:t>
            </a:r>
          </a:p>
          <a:p>
            <a:r>
              <a:rPr lang="en-US" sz="1800" b="1" dirty="0" smtClean="0">
                <a:latin typeface="Times New Roman" panose="02020603050405020304" pitchFamily="18" charset="0"/>
                <a:cs typeface="Times New Roman" panose="02020603050405020304" pitchFamily="18" charset="0"/>
              </a:rPr>
              <a:t> Final Wu =19.4 𝐾𝑁/𝑚2</a:t>
            </a:r>
          </a:p>
          <a:p>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Pu</a:t>
            </a:r>
            <a:r>
              <a:rPr lang="en-US" sz="1800" b="1" dirty="0" smtClean="0">
                <a:latin typeface="Times New Roman" panose="02020603050405020304" pitchFamily="18" charset="0"/>
                <a:cs typeface="Times New Roman" panose="02020603050405020304" pitchFamily="18" charset="0"/>
              </a:rPr>
              <a:t> on column from slab=19.4*3.98*7.2=555.35 KN</a:t>
            </a:r>
          </a:p>
          <a:p>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Pu</a:t>
            </a:r>
            <a:r>
              <a:rPr lang="en-US" sz="1800" b="1" dirty="0" smtClean="0">
                <a:latin typeface="Times New Roman" panose="02020603050405020304" pitchFamily="18" charset="0"/>
                <a:cs typeface="Times New Roman" panose="02020603050405020304" pitchFamily="18" charset="0"/>
              </a:rPr>
              <a:t> on column from beam =9.7759*0.5*0.6*25*1.2=87.983 KN </a:t>
            </a:r>
          </a:p>
          <a:p>
            <a:r>
              <a:rPr lang="en-US" sz="1800" b="1" dirty="0" smtClean="0">
                <a:latin typeface="Times New Roman" panose="02020603050405020304" pitchFamily="18" charset="0"/>
                <a:cs typeface="Times New Roman" panose="02020603050405020304" pitchFamily="18" charset="0"/>
              </a:rPr>
              <a:t>Weight of column = 4.1*0.7*0.7*25*1.2=60.27 KN </a:t>
            </a:r>
          </a:p>
          <a:p>
            <a:r>
              <a:rPr lang="en-US" sz="1800" b="1" dirty="0" smtClean="0">
                <a:latin typeface="Times New Roman" panose="02020603050405020304" pitchFamily="18" charset="0"/>
                <a:cs typeface="Times New Roman" panose="02020603050405020304" pitchFamily="18" charset="0"/>
              </a:rPr>
              <a:t>Final </a:t>
            </a:r>
            <a:r>
              <a:rPr lang="en-US" sz="1800" b="1" dirty="0" err="1" smtClean="0">
                <a:latin typeface="Times New Roman" panose="02020603050405020304" pitchFamily="18" charset="0"/>
                <a:cs typeface="Times New Roman" panose="02020603050405020304" pitchFamily="18" charset="0"/>
              </a:rPr>
              <a:t>Pu</a:t>
            </a:r>
            <a:r>
              <a:rPr lang="en-US" sz="1800" b="1" dirty="0" smtClean="0">
                <a:latin typeface="Times New Roman" panose="02020603050405020304" pitchFamily="18" charset="0"/>
                <a:cs typeface="Times New Roman" panose="02020603050405020304" pitchFamily="18" charset="0"/>
              </a:rPr>
              <a:t> on column=703.6 KN </a:t>
            </a:r>
          </a:p>
          <a:p>
            <a:r>
              <a:rPr lang="en-US" sz="1800" b="1" dirty="0" smtClean="0">
                <a:latin typeface="Times New Roman" panose="02020603050405020304" pitchFamily="18" charset="0"/>
                <a:cs typeface="Times New Roman" panose="02020603050405020304" pitchFamily="18" charset="0"/>
              </a:rPr>
              <a:t>From ETABS :</a:t>
            </a:r>
          </a:p>
          <a:p>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Pu</a:t>
            </a:r>
            <a:r>
              <a:rPr lang="en-US" sz="1800" b="1" dirty="0" smtClean="0">
                <a:latin typeface="Times New Roman" panose="02020603050405020304" pitchFamily="18" charset="0"/>
                <a:cs typeface="Times New Roman" panose="02020603050405020304" pitchFamily="18" charset="0"/>
              </a:rPr>
              <a:t>=773 KN</a:t>
            </a:r>
          </a:p>
          <a:p>
            <a:r>
              <a:rPr lang="en-US" sz="1800" b="1" dirty="0" smtClean="0">
                <a:latin typeface="Times New Roman" panose="02020603050405020304" pitchFamily="18" charset="0"/>
                <a:cs typeface="Times New Roman" panose="02020603050405020304" pitchFamily="18" charset="0"/>
              </a:rPr>
              <a:t> Error= 773−703.6\773 ∗ 100% = 9 %</a:t>
            </a:r>
            <a:endParaRPr lang="en-US" sz="1800" b="1" dirty="0">
              <a:latin typeface="Times New Roman" panose="02020603050405020304" pitchFamily="18" charset="0"/>
              <a:cs typeface="Times New Roman" panose="02020603050405020304" pitchFamily="18" charset="0"/>
            </a:endParaRPr>
          </a:p>
        </p:txBody>
      </p:sp>
      <p:pic>
        <p:nvPicPr>
          <p:cNvPr id="154626" name="Picture 2" descr="لا يتوفر وصف."/>
          <p:cNvPicPr>
            <a:picLocks noChangeAspect="1" noChangeArrowheads="1"/>
          </p:cNvPicPr>
          <p:nvPr/>
        </p:nvPicPr>
        <p:blipFill>
          <a:blip r:embed="rId2"/>
          <a:srcRect/>
          <a:stretch>
            <a:fillRect/>
          </a:stretch>
        </p:blipFill>
        <p:spPr bwMode="auto">
          <a:xfrm>
            <a:off x="7620000" y="763044"/>
            <a:ext cx="6096000" cy="5045699"/>
          </a:xfrm>
          <a:prstGeom prst="rect">
            <a:avLst/>
          </a:prstGeom>
          <a:noFill/>
        </p:spPr>
      </p:pic>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74638"/>
            <a:ext cx="12344400" cy="792162"/>
          </a:xfrm>
        </p:spPr>
        <p:txBody>
          <a:bodyPr>
            <a:normAutofit/>
          </a:bodyPr>
          <a:lstStyle/>
          <a:p>
            <a:r>
              <a:rPr lang="en-US" sz="2800" dirty="0">
                <a:solidFill>
                  <a:schemeClr val="tx1"/>
                </a:solidFill>
                <a:effectLst/>
                <a:latin typeface="Times New Roman" panose="02020603050405020304" pitchFamily="18" charset="0"/>
                <a:cs typeface="Times New Roman" panose="02020603050405020304" pitchFamily="18" charset="0"/>
              </a:rPr>
              <a:t>Seismic load calculations</a:t>
            </a:r>
          </a:p>
        </p:txBody>
      </p:sp>
      <p:sp>
        <p:nvSpPr>
          <p:cNvPr id="4" name="Content Placeholder 3"/>
          <p:cNvSpPr>
            <a:spLocks noGrp="1"/>
          </p:cNvSpPr>
          <p:nvPr>
            <p:ph idx="1"/>
          </p:nvPr>
        </p:nvSpPr>
        <p:spPr>
          <a:xfrm>
            <a:off x="685800" y="1143000"/>
            <a:ext cx="12496800" cy="4864293"/>
          </a:xfrm>
        </p:spPr>
        <p:txBody>
          <a:bodyPr>
            <a:normAutofit/>
          </a:bodyPr>
          <a:lstStyle/>
          <a:p>
            <a:r>
              <a:rPr lang="en-US" sz="2000" b="1" dirty="0">
                <a:latin typeface="Times New Roman" panose="02020603050405020304" pitchFamily="18" charset="0"/>
                <a:cs typeface="Times New Roman" panose="02020603050405020304" pitchFamily="18" charset="0"/>
              </a:rPr>
              <a:t>Seismic load will be calculated depending on UBC-97. According to the location of this project (Ramallah), soil type (SOFT ROCK) and according to Palestine seismic map that is shown in Figure (3.1) and the project location, seismic zone is 2B thus the value of zone factor is (Z= 0.2</a:t>
            </a:r>
            <a:r>
              <a:rPr lang="en-US" sz="2000" b="1"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p:txBody>
      </p:sp>
      <p:pic>
        <p:nvPicPr>
          <p:cNvPr id="12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277649"/>
            <a:ext cx="4972050" cy="4036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443437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rtl="0">
              <a:lnSpc>
                <a:spcPct val="150000"/>
              </a:lnSpc>
              <a:buNone/>
            </a:pPr>
            <a:endParaRPr lang="en-US" sz="2000" dirty="0" smtClean="0">
              <a:latin typeface="Times New Roman" panose="02020603050405020304" pitchFamily="18" charset="0"/>
              <a:cs typeface="Times New Roman" panose="02020603050405020304" pitchFamily="18" charset="0"/>
            </a:endParaRPr>
          </a:p>
          <a:p>
            <a:pPr algn="just" rtl="0">
              <a:lnSpc>
                <a:spcPct val="150000"/>
              </a:lnSpc>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Palestinian Venezuelan Ophthalmic  Hospital - Hugo Chavez  Hospital is a medical building , which is located in Turmousaya– </a:t>
            </a:r>
            <a:r>
              <a:rPr lang="en-US" sz="2000" dirty="0" smtClean="0">
                <a:latin typeface="Times New Roman" panose="02020603050405020304" pitchFamily="18" charset="0"/>
                <a:cs typeface="Times New Roman" panose="02020603050405020304" pitchFamily="18" charset="0"/>
              </a:rPr>
              <a:t>Ramallah.</a:t>
            </a:r>
          </a:p>
          <a:p>
            <a:pPr algn="l" rtl="0">
              <a:lnSpc>
                <a:spcPct val="150000"/>
              </a:lnSpc>
            </a:pPr>
            <a:r>
              <a:rPr lang="en-US" sz="2000" dirty="0" smtClean="0">
                <a:latin typeface="Times New Roman" panose="02020603050405020304" pitchFamily="18" charset="0"/>
                <a:cs typeface="Times New Roman" panose="02020603050405020304" pitchFamily="18" charset="0"/>
              </a:rPr>
              <a:t>The project </a:t>
            </a:r>
            <a:r>
              <a:rPr lang="en-US" sz="2000" dirty="0">
                <a:latin typeface="Times New Roman" panose="02020603050405020304" pitchFamily="18" charset="0"/>
                <a:cs typeface="Times New Roman" panose="02020603050405020304" pitchFamily="18" charset="0"/>
              </a:rPr>
              <a:t>consists of a three </a:t>
            </a:r>
            <a:r>
              <a:rPr lang="en-US" sz="2000" dirty="0" smtClean="0">
                <a:latin typeface="Times New Roman" panose="02020603050405020304" pitchFamily="18" charset="0"/>
                <a:cs typeface="Times New Roman" panose="02020603050405020304" pitchFamily="18" charset="0"/>
              </a:rPr>
              <a:t>blocks with a total </a:t>
            </a:r>
            <a:r>
              <a:rPr lang="en-US" sz="2000" dirty="0">
                <a:latin typeface="Times New Roman" panose="02020603050405020304" pitchFamily="18" charset="0"/>
                <a:cs typeface="Times New Roman" panose="02020603050405020304" pitchFamily="18" charset="0"/>
              </a:rPr>
              <a:t>area of  8100 </a:t>
            </a:r>
            <a:r>
              <a:rPr lang="en-US" sz="2000" dirty="0"/>
              <a:t>m</a:t>
            </a:r>
            <a:r>
              <a:rPr lang="en-US" sz="2000" baseline="30000" dirty="0"/>
              <a:t>2</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lgn="l" rtl="0">
              <a:lnSpc>
                <a:spcPct val="150000"/>
              </a:lnSpc>
            </a:pPr>
            <a:r>
              <a:rPr lang="en-US" sz="2000" dirty="0">
                <a:latin typeface="Times New Roman" panose="02020603050405020304" pitchFamily="18" charset="0"/>
                <a:cs typeface="Times New Roman" panose="02020603050405020304" pitchFamily="18" charset="0"/>
              </a:rPr>
              <a:t>Each block consists of four </a:t>
            </a:r>
            <a:r>
              <a:rPr lang="en-US" sz="2000" dirty="0" smtClean="0">
                <a:latin typeface="Times New Roman" panose="02020603050405020304" pitchFamily="18" charset="0"/>
                <a:cs typeface="Times New Roman" panose="02020603050405020304" pitchFamily="18" charset="0"/>
              </a:rPr>
              <a:t>floors (basement , ground , first , second).</a:t>
            </a:r>
          </a:p>
          <a:p>
            <a:pPr algn="l" rtl="0">
              <a:lnSpc>
                <a:spcPct val="150000"/>
              </a:lnSpc>
            </a:pPr>
            <a:r>
              <a:rPr lang="en-US" sz="2000" dirty="0" smtClean="0">
                <a:latin typeface="Times New Roman" panose="02020603050405020304" pitchFamily="18" charset="0"/>
                <a:cs typeface="Times New Roman" panose="02020603050405020304" pitchFamily="18" charset="0"/>
              </a:rPr>
              <a:t>Average area for each floor in block 1 is 1250 </a:t>
            </a:r>
            <a:r>
              <a:rPr lang="en-US" sz="2000" dirty="0"/>
              <a:t>m</a:t>
            </a:r>
            <a:r>
              <a:rPr lang="en-US" sz="2000" baseline="30000" dirty="0"/>
              <a:t>2</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algn="l" rtl="0">
              <a:lnSpc>
                <a:spcPct val="150000"/>
              </a:lnSpc>
            </a:pPr>
            <a:r>
              <a:rPr lang="en-US" sz="2000" dirty="0">
                <a:latin typeface="Times New Roman" panose="02020603050405020304" pitchFamily="18" charset="0"/>
                <a:cs typeface="Times New Roman" panose="02020603050405020304" pitchFamily="18" charset="0"/>
              </a:rPr>
              <a:t>Average area for each floor in block </a:t>
            </a:r>
            <a:r>
              <a:rPr lang="en-US" sz="2000" dirty="0" smtClean="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is </a:t>
            </a:r>
            <a:r>
              <a:rPr lang="en-US" sz="2000" dirty="0" smtClean="0">
                <a:latin typeface="Times New Roman" panose="02020603050405020304" pitchFamily="18" charset="0"/>
                <a:cs typeface="Times New Roman" panose="02020603050405020304" pitchFamily="18" charset="0"/>
              </a:rPr>
              <a:t>400 </a:t>
            </a:r>
            <a:r>
              <a:rPr lang="en-US" sz="2000" dirty="0" smtClean="0"/>
              <a:t>m</a:t>
            </a:r>
            <a:r>
              <a:rPr lang="en-US" sz="2000" baseline="30000" dirty="0" smtClean="0"/>
              <a:t>2</a:t>
            </a:r>
            <a:r>
              <a:rPr lang="en-US" sz="2000" dirty="0" smtClean="0">
                <a:latin typeface="Times New Roman" panose="02020603050405020304" pitchFamily="18" charset="0"/>
                <a:cs typeface="Times New Roman" panose="02020603050405020304" pitchFamily="18" charset="0"/>
              </a:rPr>
              <a:t>.</a:t>
            </a:r>
          </a:p>
          <a:p>
            <a:pPr>
              <a:lnSpc>
                <a:spcPct val="150000"/>
              </a:lnSpc>
            </a:pPr>
            <a:r>
              <a:rPr lang="en-US" sz="2000" dirty="0">
                <a:latin typeface="Times New Roman" panose="02020603050405020304" pitchFamily="18" charset="0"/>
                <a:cs typeface="Times New Roman" panose="02020603050405020304" pitchFamily="18" charset="0"/>
              </a:rPr>
              <a:t>Average area for each floor in block </a:t>
            </a:r>
            <a:r>
              <a:rPr lang="en-US" sz="2000" dirty="0" smtClean="0">
                <a:latin typeface="Times New Roman" panose="02020603050405020304" pitchFamily="18" charset="0"/>
                <a:cs typeface="Times New Roman" panose="02020603050405020304" pitchFamily="18" charset="0"/>
              </a:rPr>
              <a:t>3 </a:t>
            </a:r>
            <a:r>
              <a:rPr lang="en-US" sz="2000" dirty="0">
                <a:latin typeface="Times New Roman" panose="02020603050405020304" pitchFamily="18" charset="0"/>
                <a:cs typeface="Times New Roman" panose="02020603050405020304" pitchFamily="18" charset="0"/>
              </a:rPr>
              <a:t>is 400 </a:t>
            </a:r>
            <a:r>
              <a:rPr lang="en-US" sz="2000" dirty="0"/>
              <a:t>m</a:t>
            </a:r>
            <a:r>
              <a:rPr lang="en-US" sz="2000" baseline="30000" dirty="0"/>
              <a:t>2</a:t>
            </a:r>
            <a:r>
              <a:rPr lang="en-US" sz="2000" dirty="0">
                <a:latin typeface="Times New Roman" panose="02020603050405020304" pitchFamily="18" charset="0"/>
                <a:cs typeface="Times New Roman" panose="02020603050405020304" pitchFamily="18" charset="0"/>
              </a:rPr>
              <a:t>.</a:t>
            </a:r>
          </a:p>
          <a:p>
            <a:pPr algn="l" rtl="0">
              <a:lnSpc>
                <a:spcPct val="150000"/>
              </a:lnSpc>
            </a:pPr>
            <a:endParaRPr lang="en-US" sz="2000" dirty="0" smtClean="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normAutofit/>
          </a:bodyPr>
          <a:lstStyle/>
          <a:p>
            <a:r>
              <a:rPr lang="en-US" sz="3200" dirty="0" smtClean="0">
                <a:solidFill>
                  <a:schemeClr val="tx1"/>
                </a:solidFill>
                <a:effectLst/>
                <a:latin typeface="Times New Roman" panose="02020603050405020304" pitchFamily="18" charset="0"/>
                <a:cs typeface="Times New Roman" panose="02020603050405020304" pitchFamily="18" charset="0"/>
              </a:rPr>
              <a:t>Definition of the project </a:t>
            </a:r>
            <a:endParaRPr lang="en-US"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44412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533400"/>
            <a:ext cx="11528909" cy="547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447800" y="3048000"/>
            <a:ext cx="3810000" cy="609600"/>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25275378"/>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609600"/>
            <a:ext cx="10591800" cy="539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915400" y="914400"/>
            <a:ext cx="1066800" cy="1981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0073194"/>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8800" y="457200"/>
            <a:ext cx="10591800" cy="554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828800" y="2819400"/>
            <a:ext cx="2286000" cy="1828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0800000">
            <a:off x="5257800" y="3451671"/>
            <a:ext cx="838200" cy="76200"/>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5301641" y="3610211"/>
            <a:ext cx="685800" cy="45719"/>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9372600" y="3489771"/>
            <a:ext cx="762000" cy="2440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858361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685800"/>
            <a:ext cx="12039600" cy="4958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778695" y="2743200"/>
            <a:ext cx="457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5200" y="1752600"/>
            <a:ext cx="838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381223" y="2662824"/>
            <a:ext cx="647700" cy="4655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4100222"/>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762000"/>
            <a:ext cx="1171575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2197" y="2984738"/>
            <a:ext cx="701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122" y="2984738"/>
            <a:ext cx="701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62195" y="1828800"/>
            <a:ext cx="701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041924"/>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685800" y="304801"/>
                <a:ext cx="12344400" cy="5702492"/>
              </a:xfrm>
            </p:spPr>
            <p:txBody>
              <a:bodyPr/>
              <a:lstStyle/>
              <a:p>
                <a:r>
                  <a:rPr lang="en-US" sz="2000" b="1" dirty="0" smtClean="0">
                    <a:latin typeface="Times New Roman" panose="02020603050405020304" pitchFamily="18" charset="0"/>
                    <a:cs typeface="Times New Roman" panose="02020603050405020304" pitchFamily="18" charset="0"/>
                  </a:rPr>
                  <a:t>Determination of structure period:</a:t>
                </a:r>
              </a:p>
              <a:p>
                <a:endParaRPr lang="en-US" sz="2000" b="1"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ℎ𝑛 = 18.1 m </a:t>
                </a:r>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𝐶𝑡 = </a:t>
                </a:r>
                <a:r>
                  <a:rPr lang="en-US" sz="2000" b="1" dirty="0" smtClean="0">
                    <a:latin typeface="Times New Roman" panose="02020603050405020304" pitchFamily="18" charset="0"/>
                    <a:cs typeface="Times New Roman" panose="02020603050405020304" pitchFamily="18" charset="0"/>
                  </a:rPr>
                  <a:t>0.0488</a:t>
                </a:r>
              </a:p>
              <a:p>
                <a:r>
                  <a:rPr lang="fr-FR" sz="2000" b="1" dirty="0">
                    <a:latin typeface="Times New Roman" panose="02020603050405020304" pitchFamily="18" charset="0"/>
                    <a:cs typeface="Times New Roman" panose="02020603050405020304" pitchFamily="18" charset="0"/>
                  </a:rPr>
                  <a:t>𝑇 = 0.0488*</a:t>
                </a:r>
                <a14:m>
                  <m:oMath xmlns:m="http://schemas.openxmlformats.org/officeDocument/2006/math">
                    <m:sSup>
                      <m:sSupPr>
                        <m:ctrlPr>
                          <a:rPr lang="fr-FR" sz="2000" b="1" i="1" smtClean="0">
                            <a:latin typeface="Cambria Math"/>
                          </a:rPr>
                        </m:ctrlPr>
                      </m:sSupPr>
                      <m:e>
                        <m:r>
                          <a:rPr lang="en-US" sz="2000" b="1" i="1" smtClean="0">
                            <a:latin typeface="Cambria Math"/>
                          </a:rPr>
                          <m:t>(</m:t>
                        </m:r>
                        <m:r>
                          <a:rPr lang="en-US" sz="2000" b="1" i="1" smtClean="0">
                            <a:latin typeface="Cambria Math"/>
                          </a:rPr>
                          <m:t>𝟏𝟖</m:t>
                        </m:r>
                        <m:r>
                          <a:rPr lang="en-US" sz="2000" b="1" i="1" smtClean="0">
                            <a:latin typeface="Cambria Math"/>
                          </a:rPr>
                          <m:t>.</m:t>
                        </m:r>
                        <m:r>
                          <a:rPr lang="en-US" sz="2000" b="1" i="1" smtClean="0">
                            <a:latin typeface="Cambria Math"/>
                          </a:rPr>
                          <m:t>𝟏</m:t>
                        </m:r>
                        <m:r>
                          <a:rPr lang="en-US" sz="2000" b="1" i="1" smtClean="0">
                            <a:latin typeface="Cambria Math"/>
                          </a:rPr>
                          <m:t>)</m:t>
                        </m:r>
                      </m:e>
                      <m:sup>
                        <m:r>
                          <a:rPr lang="en-US" sz="2000" b="1" i="1" smtClean="0">
                            <a:latin typeface="Cambria Math"/>
                          </a:rPr>
                          <m:t>𝟎</m:t>
                        </m:r>
                        <m:r>
                          <a:rPr lang="en-US" sz="2000" b="1" i="1" smtClean="0">
                            <a:latin typeface="Cambria Math"/>
                          </a:rPr>
                          <m:t>.</m:t>
                        </m:r>
                        <m:r>
                          <a:rPr lang="en-US" sz="2000" b="1" i="1" smtClean="0">
                            <a:latin typeface="Cambria Math"/>
                          </a:rPr>
                          <m:t>𝟕𝟓</m:t>
                        </m:r>
                      </m:sup>
                    </m:sSup>
                  </m:oMath>
                </a14:m>
                <a:r>
                  <a:rPr lang="fr-FR" sz="2000" b="1" dirty="0" smtClean="0">
                    <a:latin typeface="Times New Roman" panose="02020603050405020304" pitchFamily="18" charset="0"/>
                    <a:cs typeface="Times New Roman" panose="02020603050405020304" pitchFamily="18" charset="0"/>
                  </a:rPr>
                  <a:t> </a:t>
                </a:r>
                <a:r>
                  <a:rPr lang="fr-FR" sz="2000" b="1" dirty="0">
                    <a:latin typeface="Times New Roman" panose="02020603050405020304" pitchFamily="18" charset="0"/>
                    <a:cs typeface="Times New Roman" panose="02020603050405020304" pitchFamily="18" charset="0"/>
                  </a:rPr>
                  <a:t>= 0.428 sec</a:t>
                </a:r>
                <a:endParaRPr lang="en-US" sz="2000" b="1" dirty="0" smtClean="0">
                  <a:latin typeface="Times New Roman" panose="02020603050405020304" pitchFamily="18" charset="0"/>
                  <a:cs typeface="Times New Roman" panose="02020603050405020304" pitchFamily="18" charset="0"/>
                </a:endParaRPr>
              </a:p>
              <a:p>
                <a:endParaRPr lang="en-US" dirty="0" smtClean="0"/>
              </a:p>
              <a:p>
                <a:r>
                  <a:rPr lang="en-US" sz="2000" b="1" dirty="0">
                    <a:latin typeface="Times New Roman" panose="02020603050405020304" pitchFamily="18" charset="0"/>
                    <a:cs typeface="Times New Roman" panose="02020603050405020304" pitchFamily="18" charset="0"/>
                  </a:rPr>
                  <a:t>Determinations of base shear using static lateral force procedure</a:t>
                </a:r>
                <a:r>
                  <a:rPr lang="en-US" sz="2000" b="1" dirty="0" smtClean="0">
                    <a:latin typeface="Times New Roman" panose="02020603050405020304" pitchFamily="18" charset="0"/>
                    <a:cs typeface="Times New Roman" panose="02020603050405020304" pitchFamily="18" charset="0"/>
                  </a:rPr>
                  <a:t>:</a:t>
                </a:r>
              </a:p>
              <a:p>
                <a:endParaRPr lang="en-US" dirty="0"/>
              </a:p>
              <a:p>
                <a:endParaRPr lang="en-US" dirty="0" smtClean="0"/>
              </a:p>
              <a:p>
                <a:endParaRPr lang="en-US" dirty="0" smtClean="0"/>
              </a:p>
              <a:p>
                <a:r>
                  <a:rPr lang="en-US" sz="2000" b="1" dirty="0" smtClean="0">
                    <a:latin typeface="Times New Roman" panose="02020603050405020304" pitchFamily="18" charset="0"/>
                    <a:cs typeface="Times New Roman" panose="02020603050405020304" pitchFamily="18" charset="0"/>
                  </a:rPr>
                  <a:t>V </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0.17 </a:t>
                </a:r>
                <a:r>
                  <a:rPr lang="en-US" sz="2000" b="1" dirty="0">
                    <a:latin typeface="Times New Roman" panose="02020603050405020304" pitchFamily="18" charset="0"/>
                    <a:cs typeface="Times New Roman" panose="02020603050405020304" pitchFamily="18" charset="0"/>
                  </a:rPr>
                  <a:t>* W </a:t>
                </a:r>
                <a:endParaRPr lang="en-US" sz="2000" b="1" dirty="0" smtClean="0">
                  <a:latin typeface="Times New Roman" panose="02020603050405020304" pitchFamily="18" charset="0"/>
                  <a:cs typeface="Times New Roman" panose="02020603050405020304" pitchFamily="18" charset="0"/>
                </a:endParaRPr>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685800" y="304801"/>
                <a:ext cx="12344400" cy="5702492"/>
              </a:xfrm>
              <a:blipFill rotWithShape="1">
                <a:blip r:embed="rId2"/>
                <a:stretch>
                  <a:fillRect t="-535"/>
                </a:stretch>
              </a:blipFill>
            </p:spPr>
            <p:txBody>
              <a:bodyPr/>
              <a:lstStyle/>
              <a:p>
                <a:r>
                  <a:rPr lang="en-US">
                    <a:noFill/>
                  </a:rPr>
                  <a:t> </a:t>
                </a:r>
              </a:p>
            </p:txBody>
          </p:sp>
        </mc:Fallback>
      </mc:AlternateContent>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834938"/>
            <a:ext cx="2164246" cy="74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6423" y="3962400"/>
            <a:ext cx="1752600" cy="873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6798618"/>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457200"/>
            <a:ext cx="12344400" cy="5181599"/>
          </a:xfrm>
        </p:spPr>
        <p:txBody>
          <a:bodyPr/>
          <a:lstStyle/>
          <a:p>
            <a:r>
              <a:rPr lang="en-US" sz="2000" b="1" dirty="0">
                <a:latin typeface="Times New Roman" panose="02020603050405020304" pitchFamily="18" charset="0"/>
                <a:cs typeface="Times New Roman" panose="02020603050405020304" pitchFamily="18" charset="0"/>
              </a:rPr>
              <a:t>The total design base shear need not exceed the following:- </a:t>
            </a:r>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V = </a:t>
            </a:r>
            <a:r>
              <a:rPr lang="en-US" sz="2000" b="1" dirty="0" smtClean="0">
                <a:latin typeface="Times New Roman" panose="02020603050405020304" pitchFamily="18" charset="0"/>
                <a:cs typeface="Times New Roman" panose="02020603050405020304" pitchFamily="18" charset="0"/>
              </a:rPr>
              <a:t>0.1364 </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W</a:t>
            </a:r>
          </a:p>
          <a:p>
            <a:r>
              <a:rPr lang="en-US" sz="2000" b="1" dirty="0">
                <a:latin typeface="Times New Roman" panose="02020603050405020304" pitchFamily="18" charset="0"/>
                <a:cs typeface="Times New Roman" panose="02020603050405020304" pitchFamily="18" charset="0"/>
              </a:rPr>
              <a:t>V = 0.17 * W </a:t>
            </a:r>
            <a:r>
              <a:rPr lang="en-US" sz="2000" b="1" dirty="0" smtClean="0">
                <a:latin typeface="Times New Roman" panose="02020603050405020304" pitchFamily="18" charset="0"/>
                <a:cs typeface="Times New Roman" panose="02020603050405020304" pitchFamily="18" charset="0"/>
              </a:rPr>
              <a:t> &gt; </a:t>
            </a:r>
            <a:r>
              <a:rPr lang="en-US" sz="2000" b="1" dirty="0">
                <a:latin typeface="Times New Roman" panose="02020603050405020304" pitchFamily="18" charset="0"/>
                <a:cs typeface="Times New Roman" panose="02020603050405020304" pitchFamily="18" charset="0"/>
              </a:rPr>
              <a:t>V = 0.1364 * </a:t>
            </a:r>
            <a:r>
              <a:rPr lang="en-US" sz="2000" b="1" dirty="0" smtClean="0">
                <a:latin typeface="Times New Roman" panose="02020603050405020304" pitchFamily="18" charset="0"/>
                <a:cs typeface="Times New Roman" panose="02020603050405020304" pitchFamily="18" charset="0"/>
              </a:rPr>
              <a:t>W</a:t>
            </a:r>
          </a:p>
          <a:p>
            <a:r>
              <a:rPr lang="en-US" sz="2000" b="1" dirty="0" smtClean="0">
                <a:latin typeface="Times New Roman" panose="02020603050405020304" pitchFamily="18" charset="0"/>
                <a:cs typeface="Times New Roman" panose="02020603050405020304" pitchFamily="18" charset="0"/>
              </a:rPr>
              <a:t>Then </a:t>
            </a:r>
            <a:r>
              <a:rPr lang="en-US" sz="2000" b="1" dirty="0">
                <a:latin typeface="Times New Roman" panose="02020603050405020304" pitchFamily="18" charset="0"/>
                <a:cs typeface="Times New Roman" panose="02020603050405020304" pitchFamily="18" charset="0"/>
              </a:rPr>
              <a:t>V = 0.1364 * </a:t>
            </a:r>
            <a:r>
              <a:rPr lang="en-US" sz="2000" b="1" dirty="0" smtClean="0">
                <a:latin typeface="Times New Roman" panose="02020603050405020304" pitchFamily="18" charset="0"/>
                <a:cs typeface="Times New Roman" panose="02020603050405020304" pitchFamily="18" charset="0"/>
              </a:rPr>
              <a:t>W</a:t>
            </a:r>
            <a:endParaRPr lang="en-US" sz="20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The total design base shear shall not be less than the following:- </a:t>
            </a:r>
          </a:p>
          <a:p>
            <a:r>
              <a:rPr lang="en-US" sz="2000" b="1" dirty="0" smtClean="0">
                <a:latin typeface="Times New Roman" panose="02020603050405020304" pitchFamily="18" charset="0"/>
                <a:cs typeface="Times New Roman" panose="02020603050405020304" pitchFamily="18" charset="0"/>
              </a:rPr>
              <a:t> </a:t>
            </a:r>
            <a:r>
              <a:rPr lang="pl-PL" sz="2000" b="1" dirty="0">
                <a:latin typeface="Times New Roman" panose="02020603050405020304" pitchFamily="18" charset="0"/>
                <a:cs typeface="Times New Roman" panose="02020603050405020304" pitchFamily="18" charset="0"/>
              </a:rPr>
              <a:t>𝑉 = 0.11 * 𝐶𝑎 * I * </a:t>
            </a:r>
            <a:r>
              <a:rPr lang="pl-PL" sz="2000" b="1" dirty="0" smtClean="0">
                <a:latin typeface="Times New Roman" panose="02020603050405020304" pitchFamily="18" charset="0"/>
                <a:cs typeface="Times New Roman" panose="02020603050405020304" pitchFamily="18" charset="0"/>
              </a:rPr>
              <a:t>W</a:t>
            </a:r>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𝑉 = 0.033 * W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𝑉 </a:t>
            </a:r>
            <a:r>
              <a:rPr lang="en-US" sz="2000" b="1" dirty="0">
                <a:latin typeface="Times New Roman" panose="02020603050405020304" pitchFamily="18" charset="0"/>
                <a:cs typeface="Times New Roman" panose="02020603050405020304" pitchFamily="18" charset="0"/>
              </a:rPr>
              <a:t>= 0.1364 ∗W &gt; 0.033 ∗ W → 𝑂𝐾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Then </a:t>
            </a:r>
            <a:r>
              <a:rPr lang="en-US" sz="2000" b="1" dirty="0">
                <a:latin typeface="Times New Roman" panose="02020603050405020304" pitchFamily="18" charset="0"/>
                <a:cs typeface="Times New Roman" panose="02020603050405020304" pitchFamily="18" charset="0"/>
              </a:rPr>
              <a:t>base shear based on UBC (97) is 𝑉 = 0.1364 * W</a:t>
            </a:r>
          </a:p>
          <a:p>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00829"/>
            <a:ext cx="15240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5368698"/>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381001"/>
            <a:ext cx="12344400" cy="5626292"/>
          </a:xfrm>
        </p:spPr>
        <p:txBody>
          <a:bodyPr/>
          <a:lstStyle/>
          <a:p>
            <a:endParaRPr lang="en-US" dirty="0" smtClean="0"/>
          </a:p>
          <a:p>
            <a:pPr marL="109728" indent="0">
              <a:buNone/>
            </a:pP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18" y="457200"/>
            <a:ext cx="7413949" cy="4623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8267" y="457200"/>
            <a:ext cx="5363564" cy="4623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0217350"/>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762001"/>
            <a:ext cx="6104158" cy="4552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762000"/>
            <a:ext cx="5895975" cy="455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722807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01779" y="274638"/>
            <a:ext cx="12344400" cy="563562"/>
          </a:xfrm>
        </p:spPr>
        <p:txBody>
          <a:bodyPr>
            <a:normAutofit/>
          </a:bodyPr>
          <a:lstStyle/>
          <a:p>
            <a:r>
              <a:rPr lang="en-US" sz="2400" dirty="0" smtClean="0">
                <a:solidFill>
                  <a:schemeClr val="tx1"/>
                </a:solidFill>
                <a:effectLst/>
                <a:latin typeface="Times New Roman" panose="02020603050405020304" pitchFamily="18" charset="0"/>
                <a:cs typeface="Times New Roman" panose="02020603050405020304" pitchFamily="18" charset="0"/>
              </a:rPr>
              <a:t>Compatibility </a:t>
            </a:r>
            <a:r>
              <a:rPr lang="en-US" sz="2400" dirty="0">
                <a:solidFill>
                  <a:schemeClr val="tx1"/>
                </a:solidFill>
                <a:effectLst/>
                <a:latin typeface="Times New Roman" panose="02020603050405020304" pitchFamily="18" charset="0"/>
                <a:cs typeface="Times New Roman" panose="02020603050405020304" pitchFamily="18" charset="0"/>
              </a:rPr>
              <a:t>check and period:</a:t>
            </a:r>
          </a:p>
        </p:txBody>
      </p:sp>
      <p:pic>
        <p:nvPicPr>
          <p:cNvPr id="21506"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838200" y="1295400"/>
            <a:ext cx="5334001" cy="5278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85800" y="838200"/>
            <a:ext cx="6093270"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To ensure that the whole structure is acting as a one single unit. </a:t>
            </a:r>
          </a:p>
        </p:txBody>
      </p:sp>
      <p:pic>
        <p:nvPicPr>
          <p:cNvPr id="21507" name="Picture 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210300" y="1295400"/>
            <a:ext cx="6210300" cy="2820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210300" y="4116030"/>
            <a:ext cx="6210300" cy="245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431025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76285" y="1700721"/>
            <a:ext cx="5763430" cy="4086796"/>
          </a:xfrm>
        </p:spPr>
      </p:pic>
      <p:sp>
        <p:nvSpPr>
          <p:cNvPr id="2" name="Title 1"/>
          <p:cNvSpPr>
            <a:spLocks noGrp="1"/>
          </p:cNvSpPr>
          <p:nvPr>
            <p:ph type="title"/>
          </p:nvPr>
        </p:nvSpPr>
        <p:spPr/>
        <p:txBody>
          <a:bodyPr>
            <a:normAutofit/>
          </a:bodyPr>
          <a:lstStyle/>
          <a:p>
            <a:r>
              <a:rPr lang="en-US" sz="3200" dirty="0">
                <a:solidFill>
                  <a:schemeClr val="tx1"/>
                </a:solidFill>
                <a:effectLst/>
                <a:latin typeface="Times New Roman" panose="02020603050405020304" pitchFamily="18" charset="0"/>
                <a:cs typeface="Times New Roman" panose="02020603050405020304" pitchFamily="18" charset="0"/>
              </a:rPr>
              <a:t>Definition of the project </a:t>
            </a:r>
          </a:p>
        </p:txBody>
      </p:sp>
    </p:spTree>
    <p:extLst>
      <p:ext uri="{BB962C8B-B14F-4D97-AF65-F5344CB8AC3E}">
        <p14:creationId xmlns:p14="http://schemas.microsoft.com/office/powerpoint/2010/main" val="4247542309"/>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685800" y="304800"/>
            <a:ext cx="5339150" cy="611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019800" y="304800"/>
            <a:ext cx="67818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2" name="Picture 4"/>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019800" y="3733800"/>
            <a:ext cx="678180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6021073"/>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14400"/>
            <a:ext cx="12344400" cy="5562599"/>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Long-term </a:t>
            </a:r>
            <a:r>
              <a:rPr lang="en-US" sz="2000" b="1" dirty="0">
                <a:latin typeface="Times New Roman" panose="02020603050405020304" pitchFamily="18" charset="0"/>
                <a:cs typeface="Times New Roman" panose="02020603050405020304" pitchFamily="18" charset="0"/>
              </a:rPr>
              <a:t>deflection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No </a:t>
            </a:r>
            <a:r>
              <a:rPr lang="en-US" sz="2000" b="1" dirty="0">
                <a:latin typeface="Times New Roman" panose="02020603050405020304" pitchFamily="18" charset="0"/>
                <a:cs typeface="Times New Roman" panose="02020603050405020304" pitchFamily="18" charset="0"/>
              </a:rPr>
              <a:t>compression steel (ρ compression = 0).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Assume </a:t>
            </a:r>
            <a:r>
              <a:rPr lang="en-US" sz="2000" b="1" dirty="0">
                <a:latin typeface="Times New Roman" panose="02020603050405020304" pitchFamily="18" charset="0"/>
                <a:cs typeface="Times New Roman" panose="02020603050405020304" pitchFamily="18" charset="0"/>
              </a:rPr>
              <a:t>25% sustained live load.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long-term deflection is given by the following equation: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Long term = ∆ L + λ∞ x ∆ D + </a:t>
            </a:r>
            <a:r>
              <a:rPr lang="en-US" sz="2000" b="1" dirty="0" err="1">
                <a:latin typeface="Times New Roman" panose="02020603050405020304" pitchFamily="18" charset="0"/>
                <a:cs typeface="Times New Roman" panose="02020603050405020304" pitchFamily="18" charset="0"/>
              </a:rPr>
              <a:t>λt</a:t>
            </a:r>
            <a:r>
              <a:rPr lang="en-US" sz="2000" b="1" dirty="0">
                <a:latin typeface="Times New Roman" panose="02020603050405020304" pitchFamily="18" charset="0"/>
                <a:cs typeface="Times New Roman" panose="02020603050405020304" pitchFamily="18" charset="0"/>
              </a:rPr>
              <a:t> x ∆ </a:t>
            </a:r>
            <a:r>
              <a:rPr lang="en-US" sz="2000" b="1" dirty="0" smtClean="0">
                <a:latin typeface="Times New Roman" panose="02020603050405020304" pitchFamily="18" charset="0"/>
                <a:cs typeface="Times New Roman" panose="02020603050405020304" pitchFamily="18" charset="0"/>
              </a:rPr>
              <a:t>Ls</a:t>
            </a:r>
          </a:p>
          <a:p>
            <a:r>
              <a:rPr lang="en-US" sz="2000" b="1" dirty="0" err="1">
                <a:latin typeface="Times New Roman" panose="02020603050405020304" pitchFamily="18" charset="0"/>
                <a:cs typeface="Times New Roman" panose="02020603050405020304" pitchFamily="18" charset="0"/>
              </a:rPr>
              <a:t>λt</a:t>
            </a:r>
            <a:r>
              <a:rPr lang="en-US" sz="2000" b="1" dirty="0">
                <a:latin typeface="Times New Roman" panose="02020603050405020304" pitchFamily="18" charset="0"/>
                <a:cs typeface="Times New Roman" panose="02020603050405020304" pitchFamily="18" charset="0"/>
              </a:rPr>
              <a:t> = λ∞ , since we assumed that the live load will sustained .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λ </a:t>
            </a:r>
            <a:r>
              <a:rPr lang="en-US" sz="2000" b="1" dirty="0">
                <a:latin typeface="Times New Roman" panose="02020603050405020304" pitchFamily="18" charset="0"/>
                <a:cs typeface="Times New Roman" panose="02020603050405020304" pitchFamily="18" charset="0"/>
              </a:rPr>
              <a:t>= T </a:t>
            </a:r>
            <a:r>
              <a:rPr lang="en-US" sz="2000" b="1" dirty="0" smtClean="0">
                <a:latin typeface="Times New Roman" panose="02020603050405020304" pitchFamily="18" charset="0"/>
                <a:cs typeface="Times New Roman" panose="02020603050405020304" pitchFamily="18" charset="0"/>
              </a:rPr>
              <a:t>/ (1</a:t>
            </a:r>
            <a:r>
              <a:rPr lang="en-US" sz="2000" b="1" dirty="0">
                <a:latin typeface="Times New Roman" panose="02020603050405020304" pitchFamily="18" charset="0"/>
                <a:cs typeface="Times New Roman" panose="02020603050405020304" pitchFamily="18" charset="0"/>
              </a:rPr>
              <a:t>+ 50ρ</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such that ρ ′ is the compression steel ratio, T is a multiplier for long term deflection) . Figure (4.45) shows the multipliers for long-term deflections) is used to find T from ACI </a:t>
            </a:r>
            <a:r>
              <a:rPr lang="en-US" sz="2000" b="1" dirty="0" smtClean="0">
                <a:latin typeface="Times New Roman" panose="02020603050405020304" pitchFamily="18" charset="0"/>
                <a:cs typeface="Times New Roman" panose="02020603050405020304" pitchFamily="18" charset="0"/>
              </a:rPr>
              <a:t>318</a:t>
            </a:r>
          </a:p>
          <a:p>
            <a:endParaRPr lang="en-US" sz="20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685800" y="274638"/>
            <a:ext cx="12344400" cy="563562"/>
          </a:xfrm>
        </p:spPr>
        <p:txBody>
          <a:bodyPr>
            <a:norm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Check deflection for slab </a:t>
            </a:r>
            <a:endParaRPr lang="en-US" sz="2800" dirty="0">
              <a:solidFill>
                <a:schemeClr val="tx1"/>
              </a:solidFill>
              <a:effectLst/>
              <a:latin typeface="Times New Roman" panose="02020603050405020304" pitchFamily="18" charset="0"/>
              <a:cs typeface="Times New Roman" panose="02020603050405020304" pitchFamily="18" charset="0"/>
            </a:endParaRPr>
          </a:p>
        </p:txBody>
      </p:sp>
      <p:sp>
        <p:nvSpPr>
          <p:cNvPr id="6" name="Rectangle 5"/>
          <p:cNvSpPr/>
          <p:nvPr/>
        </p:nvSpPr>
        <p:spPr>
          <a:xfrm>
            <a:off x="685800" y="835791"/>
            <a:ext cx="9144000" cy="400110"/>
          </a:xfrm>
          <a:prstGeom prst="rect">
            <a:avLst/>
          </a:prstGeom>
        </p:spPr>
        <p:txBody>
          <a:bodyPr wrap="square">
            <a:spAutoFit/>
          </a:bodyPr>
          <a:lstStyle/>
          <a:p>
            <a:pPr algn="l"/>
            <a:r>
              <a:rPr lang="en-US" sz="2000" dirty="0" smtClean="0">
                <a:latin typeface="Times New Roman" panose="02020603050405020304" pitchFamily="18" charset="0"/>
                <a:cs typeface="Times New Roman" panose="02020603050405020304" pitchFamily="18" charset="0"/>
              </a:rPr>
              <a:t>To ensure that the max. deflection in the structure not exceed the allowable deflection .</a:t>
            </a:r>
            <a:endParaRPr lang="en-US" sz="2000" dirty="0"/>
          </a:p>
        </p:txBody>
      </p:sp>
    </p:spTree>
    <p:extLst>
      <p:ext uri="{BB962C8B-B14F-4D97-AF65-F5344CB8AC3E}">
        <p14:creationId xmlns:p14="http://schemas.microsoft.com/office/powerpoint/2010/main" val="1387072742"/>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1064713"/>
            <a:ext cx="5543550" cy="431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1066800"/>
            <a:ext cx="5534025" cy="4267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4719292"/>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304801"/>
            <a:ext cx="12344400" cy="5702492"/>
          </a:xfrm>
        </p:spPr>
        <p:txBody>
          <a:bodyPr/>
          <a:lstStyle/>
          <a:p>
            <a:endParaRPr lang="en-US" dirty="0" smtClean="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032" y="939452"/>
            <a:ext cx="5657850" cy="3836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324600" y="507304"/>
            <a:ext cx="4105275" cy="212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324600" y="2971800"/>
            <a:ext cx="4105275"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10591800" y="1752600"/>
            <a:ext cx="28956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6748719"/>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90600"/>
            <a:ext cx="12344400" cy="5562600"/>
          </a:xfrm>
        </p:spPr>
        <p:txBody>
          <a:bodyPr>
            <a:normAutofit/>
          </a:bodyPr>
          <a:lstStyle/>
          <a:p>
            <a:r>
              <a:rPr lang="en-US" sz="2000" b="1" dirty="0">
                <a:latin typeface="Times New Roman" panose="02020603050405020304" pitchFamily="18" charset="0"/>
                <a:cs typeface="Times New Roman" panose="02020603050405020304" pitchFamily="18" charset="0"/>
              </a:rPr>
              <a:t>Block 3 is a coverage for the building as spherical dome of concrete with thickness 10 cm , </a:t>
            </a:r>
            <a:r>
              <a:rPr lang="en-US" sz="2000" b="1" dirty="0" err="1">
                <a:latin typeface="Times New Roman" panose="02020603050405020304" pitchFamily="18" charset="0"/>
                <a:cs typeface="Times New Roman" panose="02020603050405020304" pitchFamily="18" charset="0"/>
              </a:rPr>
              <a:t>γconcrete</a:t>
            </a:r>
            <a:r>
              <a:rPr lang="en-US" sz="2000" b="1" dirty="0">
                <a:latin typeface="Times New Roman" panose="02020603050405020304" pitchFamily="18" charset="0"/>
                <a:cs typeface="Times New Roman" panose="02020603050405020304" pitchFamily="18" charset="0"/>
              </a:rPr>
              <a:t> 25 KN/m2 , radius 11.5 m , live load 2 KN/m2 and height 2 m </a:t>
            </a:r>
            <a:r>
              <a:rPr lang="en-US" sz="2000" b="1" dirty="0" smtClean="0">
                <a:latin typeface="Times New Roman" panose="02020603050405020304" pitchFamily="18" charset="0"/>
                <a:cs typeface="Times New Roman" panose="02020603050405020304" pitchFamily="18" charset="0"/>
              </a:rPr>
              <a:t>.</a:t>
            </a:r>
            <a:endParaRPr lang="ar-SA" sz="20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and </a:t>
            </a:r>
            <a:r>
              <a:rPr lang="en-US" sz="2000" b="1" dirty="0" err="1">
                <a:latin typeface="Times New Roman" panose="02020603050405020304" pitchFamily="18" charset="0"/>
                <a:cs typeface="Times New Roman" panose="02020603050405020304" pitchFamily="18" charset="0"/>
              </a:rPr>
              <a:t>Nθ</a:t>
            </a:r>
            <a:r>
              <a:rPr lang="en-US" sz="2000" b="1" dirty="0">
                <a:latin typeface="Times New Roman" panose="02020603050405020304" pitchFamily="18" charset="0"/>
                <a:cs typeface="Times New Roman" panose="02020603050405020304" pitchFamily="18" charset="0"/>
              </a:rPr>
              <a:t> from dead load </a:t>
            </a:r>
            <a:endParaRPr lang="ar-SA" sz="2000" b="1" dirty="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ø = 0.0= - 42.5 </a:t>
            </a:r>
            <a:r>
              <a:rPr lang="en-US" sz="2000" b="1" dirty="0" smtClean="0">
                <a:latin typeface="Times New Roman" panose="02020603050405020304" pitchFamily="18" charset="0"/>
                <a:cs typeface="Times New Roman" panose="02020603050405020304" pitchFamily="18" charset="0"/>
              </a:rPr>
              <a:t>KN/m</a:t>
            </a:r>
            <a:endParaRPr lang="ar-SA" sz="20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ø = 20= - 44 </a:t>
            </a:r>
            <a:r>
              <a:rPr lang="en-US" sz="2000" b="1" dirty="0" smtClean="0">
                <a:latin typeface="Times New Roman" panose="02020603050405020304" pitchFamily="18" charset="0"/>
                <a:cs typeface="Times New Roman" panose="02020603050405020304" pitchFamily="18" charset="0"/>
              </a:rPr>
              <a:t>KN/m</a:t>
            </a:r>
            <a:endParaRPr lang="ar-SA"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N</a:t>
            </a:r>
            <a:r>
              <a:rPr lang="el-GR" sz="2000" b="1" dirty="0">
                <a:latin typeface="Times New Roman" panose="02020603050405020304" pitchFamily="18" charset="0"/>
                <a:cs typeface="Times New Roman" panose="02020603050405020304" pitchFamily="18" charset="0"/>
              </a:rPr>
              <a:t>θ @ θ = 0.0 = </a:t>
            </a:r>
            <a:r>
              <a:rPr lang="en-US" sz="2000" b="1" dirty="0">
                <a:latin typeface="Times New Roman" panose="02020603050405020304" pitchFamily="18" charset="0"/>
                <a:cs typeface="Times New Roman" panose="02020603050405020304" pitchFamily="18" charset="0"/>
              </a:rPr>
              <a:t>- 42.5 </a:t>
            </a:r>
            <a:r>
              <a:rPr lang="en-US" sz="2000" b="1" dirty="0" smtClean="0">
                <a:latin typeface="Times New Roman" panose="02020603050405020304" pitchFamily="18" charset="0"/>
                <a:cs typeface="Times New Roman" panose="02020603050405020304" pitchFamily="18" charset="0"/>
              </a:rPr>
              <a:t>KN/m</a:t>
            </a:r>
            <a:endParaRPr lang="ar-SA"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N</a:t>
            </a:r>
            <a:r>
              <a:rPr lang="el-GR" sz="2000" b="1" dirty="0">
                <a:latin typeface="Times New Roman" panose="02020603050405020304" pitchFamily="18" charset="0"/>
                <a:cs typeface="Times New Roman" panose="02020603050405020304" pitchFamily="18" charset="0"/>
              </a:rPr>
              <a:t>θ @ θ = 20 </a:t>
            </a:r>
            <a:r>
              <a:rPr lang="el-GR" sz="2000" b="1" dirty="0" smtClean="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- 36.1 </a:t>
            </a:r>
            <a:r>
              <a:rPr lang="en-US" sz="2000" b="1" dirty="0" smtClean="0">
                <a:latin typeface="Times New Roman" panose="02020603050405020304" pitchFamily="18" charset="0"/>
                <a:cs typeface="Times New Roman" panose="02020603050405020304" pitchFamily="18" charset="0"/>
              </a:rPr>
              <a:t>KN/m</a:t>
            </a:r>
          </a:p>
          <a:p>
            <a:endParaRPr lang="ar-SA" sz="20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and </a:t>
            </a:r>
            <a:r>
              <a:rPr lang="en-US" sz="2000" b="1" dirty="0" err="1">
                <a:latin typeface="Times New Roman" panose="02020603050405020304" pitchFamily="18" charset="0"/>
                <a:cs typeface="Times New Roman" panose="02020603050405020304" pitchFamily="18" charset="0"/>
              </a:rPr>
              <a:t>Nθ</a:t>
            </a:r>
            <a:r>
              <a:rPr lang="en-US" sz="2000" b="1" dirty="0">
                <a:latin typeface="Times New Roman" panose="02020603050405020304" pitchFamily="18" charset="0"/>
                <a:cs typeface="Times New Roman" panose="02020603050405020304" pitchFamily="18" charset="0"/>
              </a:rPr>
              <a:t> from live load </a:t>
            </a:r>
            <a:endParaRPr lang="ar-SA" sz="20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ø = 0.0 = - 34 </a:t>
            </a:r>
            <a:r>
              <a:rPr lang="en-US" sz="2000" b="1" dirty="0" smtClean="0">
                <a:latin typeface="Times New Roman" panose="02020603050405020304" pitchFamily="18" charset="0"/>
                <a:cs typeface="Times New Roman" panose="02020603050405020304" pitchFamily="18" charset="0"/>
              </a:rPr>
              <a:t>KN/m</a:t>
            </a:r>
            <a:endParaRPr lang="ar-SA" sz="2000" b="1" dirty="0" smtClean="0">
              <a:latin typeface="Times New Roman" panose="02020603050405020304" pitchFamily="18" charset="0"/>
              <a:cs typeface="Times New Roman" panose="02020603050405020304" pitchFamily="18" charset="0"/>
            </a:endParaRPr>
          </a:p>
          <a:p>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ø = </a:t>
            </a:r>
            <a:r>
              <a:rPr lang="en-US" sz="2000" b="1" dirty="0" smtClean="0">
                <a:latin typeface="Times New Roman" panose="02020603050405020304" pitchFamily="18" charset="0"/>
                <a:cs typeface="Times New Roman" panose="02020603050405020304" pitchFamily="18" charset="0"/>
              </a:rPr>
              <a:t>20</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34 </a:t>
            </a:r>
            <a:r>
              <a:rPr lang="en-US" sz="2000" b="1" dirty="0" smtClean="0">
                <a:latin typeface="Times New Roman" panose="02020603050405020304" pitchFamily="18" charset="0"/>
                <a:cs typeface="Times New Roman" panose="02020603050405020304" pitchFamily="18" charset="0"/>
              </a:rPr>
              <a:t>KN/m</a:t>
            </a:r>
          </a:p>
          <a:p>
            <a:r>
              <a:rPr lang="en-US" sz="2000" b="1" dirty="0">
                <a:latin typeface="Times New Roman" panose="02020603050405020304" pitchFamily="18" charset="0"/>
                <a:cs typeface="Times New Roman" panose="02020603050405020304" pitchFamily="18" charset="0"/>
              </a:rPr>
              <a:t>N</a:t>
            </a:r>
            <a:r>
              <a:rPr lang="el-GR" sz="2000" b="1" dirty="0">
                <a:latin typeface="Times New Roman" panose="02020603050405020304" pitchFamily="18" charset="0"/>
                <a:cs typeface="Times New Roman" panose="02020603050405020304" pitchFamily="18" charset="0"/>
              </a:rPr>
              <a:t>θ @ θ = </a:t>
            </a:r>
            <a:r>
              <a:rPr lang="el-GR" sz="2000" b="1" dirty="0" smtClean="0">
                <a:latin typeface="Times New Roman" panose="02020603050405020304" pitchFamily="18" charset="0"/>
                <a:cs typeface="Times New Roman" panose="02020603050405020304" pitchFamily="18" charset="0"/>
              </a:rPr>
              <a:t>0.0</a:t>
            </a:r>
            <a:r>
              <a:rPr lang="en-US" sz="2000" b="1" dirty="0">
                <a:latin typeface="Times New Roman" panose="02020603050405020304" pitchFamily="18" charset="0"/>
                <a:cs typeface="Times New Roman" panose="02020603050405020304" pitchFamily="18" charset="0"/>
              </a:rPr>
              <a:t> = -34 </a:t>
            </a:r>
            <a:r>
              <a:rPr lang="en-US" sz="2000" b="1" dirty="0" smtClean="0">
                <a:latin typeface="Times New Roman" panose="02020603050405020304" pitchFamily="18" charset="0"/>
                <a:cs typeface="Times New Roman" panose="02020603050405020304" pitchFamily="18" charset="0"/>
              </a:rPr>
              <a:t>KN/m</a:t>
            </a:r>
          </a:p>
          <a:p>
            <a:r>
              <a:rPr lang="en-US" sz="2000" b="1" dirty="0">
                <a:latin typeface="Times New Roman" panose="02020603050405020304" pitchFamily="18" charset="0"/>
                <a:cs typeface="Times New Roman" panose="02020603050405020304" pitchFamily="18" charset="0"/>
              </a:rPr>
              <a:t>N</a:t>
            </a:r>
            <a:r>
              <a:rPr lang="el-GR" sz="2000" b="1" dirty="0">
                <a:latin typeface="Times New Roman" panose="02020603050405020304" pitchFamily="18" charset="0"/>
                <a:cs typeface="Times New Roman" panose="02020603050405020304" pitchFamily="18" charset="0"/>
              </a:rPr>
              <a:t>θ @ θ = </a:t>
            </a:r>
            <a:r>
              <a:rPr lang="el-GR" sz="2000" b="1" dirty="0" smtClean="0">
                <a:latin typeface="Times New Roman" panose="02020603050405020304" pitchFamily="18" charset="0"/>
                <a:cs typeface="Times New Roman" panose="02020603050405020304" pitchFamily="18" charset="0"/>
              </a:rPr>
              <a:t>20</a:t>
            </a:r>
            <a:r>
              <a:rPr lang="en-US" sz="2000" b="1" dirty="0">
                <a:latin typeface="Times New Roman" panose="02020603050405020304" pitchFamily="18" charset="0"/>
                <a:cs typeface="Times New Roman" panose="02020603050405020304" pitchFamily="18" charset="0"/>
              </a:rPr>
              <a:t> = -26.1 </a:t>
            </a:r>
            <a:r>
              <a:rPr lang="en-US" sz="2000" b="1" dirty="0" smtClean="0">
                <a:latin typeface="Times New Roman" panose="02020603050405020304" pitchFamily="18" charset="0"/>
                <a:cs typeface="Times New Roman" panose="02020603050405020304" pitchFamily="18" charset="0"/>
              </a:rPr>
              <a:t>KN/m</a:t>
            </a:r>
          </a:p>
          <a:p>
            <a:endParaRPr lang="en-US" sz="20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685800" y="274638"/>
            <a:ext cx="12344400" cy="715962"/>
          </a:xfrm>
        </p:spPr>
        <p:txBody>
          <a:bodyPr>
            <a:norm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Design of dome in block 3</a:t>
            </a:r>
            <a:endParaRPr lang="en-US" sz="2800" dirty="0">
              <a:solidFill>
                <a:schemeClr val="tx1"/>
              </a:solidFill>
              <a:effectLst/>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2312022"/>
            <a:ext cx="354330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355" y="2715506"/>
            <a:ext cx="1290639" cy="594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5355" y="1982464"/>
            <a:ext cx="1290639" cy="624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5361" y="4146116"/>
            <a:ext cx="1190625" cy="606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5362" y="4912348"/>
            <a:ext cx="1190625" cy="583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5941107"/>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066800"/>
            <a:ext cx="12344400" cy="4940493"/>
          </a:xfrm>
        </p:spPr>
        <p:txBody>
          <a:bodyPr>
            <a:normAutofit/>
          </a:bodyPr>
          <a:lstStyle/>
          <a:p>
            <a:r>
              <a:rPr lang="it-IT" sz="2000" b="1" dirty="0">
                <a:latin typeface="Times New Roman" panose="02020603050405020304" pitchFamily="18" charset="0"/>
                <a:cs typeface="Times New Roman" panose="02020603050405020304" pitchFamily="18" charset="0"/>
              </a:rPr>
              <a:t>Nø max Ultimate = 1.2* 44 + 1.6 *34 = 107.2 KN/m (compression</a:t>
            </a:r>
            <a:r>
              <a:rPr lang="it-IT" sz="2000" b="1" dirty="0" smtClean="0">
                <a:latin typeface="Times New Roman" panose="02020603050405020304" pitchFamily="18" charset="0"/>
                <a:cs typeface="Times New Roman" panose="02020603050405020304" pitchFamily="18" charset="0"/>
              </a:rPr>
              <a:t>)</a:t>
            </a:r>
          </a:p>
          <a:p>
            <a:r>
              <a:rPr lang="it-IT" sz="2000" b="1" dirty="0">
                <a:latin typeface="Times New Roman" panose="02020603050405020304" pitchFamily="18" charset="0"/>
                <a:cs typeface="Times New Roman" panose="02020603050405020304" pitchFamily="18" charset="0"/>
              </a:rPr>
              <a:t>Nθ max Ultimate = 1.2* 36.1 + 1.6 *26.1 = 85.1 KN/m (compression</a:t>
            </a:r>
            <a:r>
              <a:rPr lang="it-IT" sz="2000" b="1" dirty="0" smtClean="0">
                <a:latin typeface="Times New Roman" panose="02020603050405020304" pitchFamily="18" charset="0"/>
                <a:cs typeface="Times New Roman" panose="02020603050405020304" pitchFamily="18" charset="0"/>
              </a:rPr>
              <a:t>)</a:t>
            </a:r>
          </a:p>
          <a:p>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Pn</a:t>
            </a:r>
            <a:r>
              <a:rPr lang="en-US" sz="2000" b="1" dirty="0">
                <a:latin typeface="Times New Roman" panose="02020603050405020304" pitchFamily="18" charset="0"/>
                <a:cs typeface="Times New Roman" panose="02020603050405020304" pitchFamily="18" charset="0"/>
              </a:rPr>
              <a:t> = ∅ λ (0 .85 </a:t>
            </a:r>
            <a:r>
              <a:rPr lang="en-US" sz="2000" b="1" dirty="0" err="1">
                <a:latin typeface="Times New Roman" panose="02020603050405020304" pitchFamily="18" charset="0"/>
                <a:cs typeface="Times New Roman" panose="02020603050405020304" pitchFamily="18" charset="0"/>
              </a:rPr>
              <a:t>f'c</a:t>
            </a:r>
            <a:r>
              <a:rPr lang="en-US" sz="2000" b="1" dirty="0">
                <a:latin typeface="Times New Roman" panose="02020603050405020304" pitchFamily="18" charset="0"/>
                <a:cs typeface="Times New Roman" panose="02020603050405020304" pitchFamily="18" charset="0"/>
              </a:rPr>
              <a:t> (Ag-As) + As (</a:t>
            </a:r>
            <a:r>
              <a:rPr lang="en-US" sz="2000" b="1" dirty="0" err="1">
                <a:latin typeface="Times New Roman" panose="02020603050405020304" pitchFamily="18" charset="0"/>
                <a:cs typeface="Times New Roman" panose="02020603050405020304" pitchFamily="18" charset="0"/>
              </a:rPr>
              <a:t>fy</a:t>
            </a:r>
            <a:r>
              <a:rPr lang="en-US" sz="2000" b="1" dirty="0">
                <a:latin typeface="Times New Roman" panose="02020603050405020304" pitchFamily="18" charset="0"/>
                <a:cs typeface="Times New Roman" panose="02020603050405020304" pitchFamily="18" charset="0"/>
              </a:rPr>
              <a:t>))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Pn</a:t>
            </a:r>
            <a:r>
              <a:rPr lang="en-US" sz="2000" b="1" dirty="0">
                <a:latin typeface="Times New Roman" panose="02020603050405020304" pitchFamily="18" charset="0"/>
                <a:cs typeface="Times New Roman" panose="02020603050405020304" pitchFamily="18" charset="0"/>
              </a:rPr>
              <a:t> = 0.65* 0.8 *(0 .85 *28 * (Ag-As) + As (420))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Assume </a:t>
            </a:r>
            <a:r>
              <a:rPr lang="en-US" sz="2000" b="1" dirty="0">
                <a:latin typeface="Times New Roman" panose="02020603050405020304" pitchFamily="18" charset="0"/>
                <a:cs typeface="Times New Roman" panose="02020603050405020304" pitchFamily="18" charset="0"/>
              </a:rPr>
              <a:t>As = 0.0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Pn</a:t>
            </a:r>
            <a:r>
              <a:rPr lang="en-US" sz="2000" b="1" dirty="0">
                <a:latin typeface="Times New Roman" panose="02020603050405020304" pitchFamily="18" charset="0"/>
                <a:cs typeface="Times New Roman" panose="02020603050405020304" pitchFamily="18" charset="0"/>
              </a:rPr>
              <a:t> = 0.442* </a:t>
            </a:r>
            <a:r>
              <a:rPr lang="en-US" sz="2000" b="1" dirty="0" err="1">
                <a:latin typeface="Times New Roman" panose="02020603050405020304" pitchFamily="18" charset="0"/>
                <a:cs typeface="Times New Roman" panose="02020603050405020304" pitchFamily="18" charset="0"/>
              </a:rPr>
              <a:t>f'c</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Ag</a:t>
            </a:r>
          </a:p>
          <a:p>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 (0.442*28*1000*100)/1000 </a:t>
            </a:r>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        = </a:t>
            </a:r>
            <a:r>
              <a:rPr lang="en-US" sz="2000" b="1" dirty="0">
                <a:latin typeface="Times New Roman" panose="02020603050405020304" pitchFamily="18" charset="0"/>
                <a:cs typeface="Times New Roman" panose="02020603050405020304" pitchFamily="18" charset="0"/>
              </a:rPr>
              <a:t>1237.6 KN &gt;&gt; 107.2 KN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Use </a:t>
            </a:r>
            <a:r>
              <a:rPr lang="en-US" sz="2000" b="1" dirty="0">
                <a:latin typeface="Times New Roman" panose="02020603050405020304" pitchFamily="18" charset="0"/>
                <a:cs typeface="Times New Roman" panose="02020603050405020304" pitchFamily="18" charset="0"/>
              </a:rPr>
              <a:t>minimum </a:t>
            </a:r>
            <a:r>
              <a:rPr lang="en-US" sz="2000" b="1" dirty="0" smtClean="0">
                <a:latin typeface="Times New Roman" panose="02020603050405020304" pitchFamily="18" charset="0"/>
                <a:cs typeface="Times New Roman" panose="02020603050405020304" pitchFamily="18" charset="0"/>
              </a:rPr>
              <a:t>reinforcement</a:t>
            </a: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As = 0.003 * 1000 *100 = 300 mm2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Use </a:t>
            </a:r>
            <a:r>
              <a:rPr lang="en-US" sz="2000" b="1" dirty="0">
                <a:latin typeface="Times New Roman" panose="02020603050405020304" pitchFamily="18" charset="0"/>
                <a:cs typeface="Times New Roman" panose="02020603050405020304" pitchFamily="18" charset="0"/>
              </a:rPr>
              <a:t>1 ∅ 12 mm / 250 mm </a:t>
            </a:r>
          </a:p>
        </p:txBody>
      </p:sp>
    </p:spTree>
    <p:extLst>
      <p:ext uri="{BB962C8B-B14F-4D97-AF65-F5344CB8AC3E}">
        <p14:creationId xmlns:p14="http://schemas.microsoft.com/office/powerpoint/2010/main" val="3940517026"/>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39036" y="237996"/>
            <a:ext cx="12595964" cy="5583368"/>
          </a:xfrm>
        </p:spPr>
        <p:txBody>
          <a:bodyPr/>
          <a:lstStyle/>
          <a:p>
            <a:pPr marL="109728" indent="0">
              <a:buNone/>
            </a:pPr>
            <a:endParaRPr lang="en-US" dirty="0" smtClean="0"/>
          </a:p>
          <a:p>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463" y="762000"/>
            <a:ext cx="6701118"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7229" y="761999"/>
            <a:ext cx="5514975"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8071705"/>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idx="1"/>
          </p:nvPr>
        </p:nvSpPr>
        <p:spPr>
          <a:xfrm>
            <a:off x="457200" y="228600"/>
            <a:ext cx="12573000" cy="5778500"/>
          </a:xfrm>
        </p:spPr>
        <p:txBody>
          <a:bodyPr/>
          <a:lstStyle/>
          <a:p>
            <a:endParaRPr lang="en-US" dirty="0" smtClean="0"/>
          </a:p>
          <a:p>
            <a:endParaRPr lang="en-US" dirty="0" smtClean="0"/>
          </a:p>
          <a:p>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669914"/>
            <a:ext cx="3971925" cy="4054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669914"/>
            <a:ext cx="3962400" cy="4054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6403596"/>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304800"/>
            <a:ext cx="12420600" cy="5486400"/>
          </a:xfrm>
        </p:spPr>
        <p:txBody>
          <a:bodyPr/>
          <a:lstStyle/>
          <a:p>
            <a:r>
              <a:rPr lang="en-US" sz="2000" b="1" dirty="0">
                <a:latin typeface="Times New Roman" panose="02020603050405020304" pitchFamily="18" charset="0"/>
                <a:cs typeface="Times New Roman" panose="02020603050405020304" pitchFamily="18" charset="0"/>
              </a:rPr>
              <a:t>Dome supported by ring beam ( 60*100 cm ) and the beam supported by 8 column (60*60 cm ) the definition as shown below </a:t>
            </a:r>
            <a:r>
              <a:rPr lang="en-US" sz="2000" b="1" dirty="0" smtClean="0">
                <a:latin typeface="Times New Roman" panose="02020603050405020304" pitchFamily="18" charset="0"/>
                <a:cs typeface="Times New Roman" panose="02020603050405020304" pitchFamily="18" charset="0"/>
              </a:rPr>
              <a:t>:</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371600"/>
            <a:ext cx="37338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371601"/>
            <a:ext cx="4267200" cy="3836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2600" y="1371600"/>
            <a:ext cx="3695700" cy="380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4881943"/>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1"/>
            <a:ext cx="12344400" cy="5778692"/>
          </a:xfrm>
        </p:spPr>
        <p:txBody>
          <a:bodyPr/>
          <a:lstStyle/>
          <a:p>
            <a:endParaRPr lang="en-US" dirty="0" smtClean="0"/>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761999"/>
            <a:ext cx="5086350"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762000"/>
            <a:ext cx="351472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921224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505200" y="762000"/>
            <a:ext cx="8382000" cy="5321300"/>
          </a:xfrm>
        </p:spPr>
      </p:pic>
      <p:sp>
        <p:nvSpPr>
          <p:cNvPr id="7" name="Title 6"/>
          <p:cNvSpPr>
            <a:spLocks noGrp="1"/>
          </p:cNvSpPr>
          <p:nvPr>
            <p:ph type="title"/>
          </p:nvPr>
        </p:nvSpPr>
        <p:spPr>
          <a:xfrm>
            <a:off x="685800" y="274638"/>
            <a:ext cx="12344400" cy="487362"/>
          </a:xfrm>
        </p:spPr>
        <p:txBody>
          <a:bodyPr>
            <a:normAutofit fontScale="90000"/>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Methodology</a:t>
            </a:r>
            <a:endParaRPr lang="en-US" sz="28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7929420"/>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90601"/>
            <a:ext cx="12649200" cy="5016692"/>
          </a:xfrm>
        </p:spPr>
        <p:txBody>
          <a:bodyPr/>
          <a:lstStyle/>
          <a:p>
            <a:r>
              <a:rPr lang="en-US" sz="2000" b="1" dirty="0">
                <a:latin typeface="Times New Roman" panose="02020603050405020304" pitchFamily="18" charset="0"/>
                <a:cs typeface="Times New Roman" panose="02020603050405020304" pitchFamily="18" charset="0"/>
              </a:rPr>
              <a:t>1. Compatibility Check. </a:t>
            </a:r>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By making start animation for the deformed shape of SAP2000 model, it can be noticed that the structural elements are compatible and all of them are moving together. Figure 4.76 shows the deformed shape of block 3 </a:t>
            </a:r>
            <a:endParaRPr lang="en-US" sz="2000" b="1" dirty="0" smtClean="0">
              <a:latin typeface="Times New Roman" panose="02020603050405020304" pitchFamily="18" charset="0"/>
              <a:cs typeface="Times New Roman" panose="02020603050405020304" pitchFamily="18" charset="0"/>
            </a:endParaRPr>
          </a:p>
          <a:p>
            <a:endParaRPr lang="en-US" dirty="0"/>
          </a:p>
        </p:txBody>
      </p:sp>
      <p:sp>
        <p:nvSpPr>
          <p:cNvPr id="3" name="Title 2"/>
          <p:cNvSpPr>
            <a:spLocks noGrp="1"/>
          </p:cNvSpPr>
          <p:nvPr>
            <p:ph type="title"/>
          </p:nvPr>
        </p:nvSpPr>
        <p:spPr>
          <a:xfrm>
            <a:off x="685800" y="274638"/>
            <a:ext cx="12344400" cy="715962"/>
          </a:xfrm>
        </p:spPr>
        <p:txBody>
          <a:bodyPr>
            <a:norm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checks</a:t>
            </a:r>
            <a:endParaRPr lang="en-US" sz="2800" dirty="0">
              <a:solidFill>
                <a:schemeClr val="tx1"/>
              </a:solidFill>
              <a:effectLst/>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2113579"/>
            <a:ext cx="3381309" cy="4019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4182942"/>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1"/>
            <a:ext cx="12344400" cy="5778692"/>
          </a:xfrm>
        </p:spPr>
        <p:txBody>
          <a:bodyPr/>
          <a:lstStyle/>
          <a:p>
            <a:r>
              <a:rPr lang="en-US" sz="2000" b="1" dirty="0">
                <a:latin typeface="Times New Roman" panose="02020603050405020304" pitchFamily="18" charset="0"/>
                <a:cs typeface="Times New Roman" panose="02020603050405020304" pitchFamily="18" charset="0"/>
              </a:rPr>
              <a:t>2. Equilibrium Check. </a:t>
            </a:r>
            <a:endParaRPr lang="en-US" sz="2000" b="1" dirty="0" smtClean="0">
              <a:latin typeface="Times New Roman" panose="02020603050405020304" pitchFamily="18" charset="0"/>
              <a:cs typeface="Times New Roman" panose="02020603050405020304" pitchFamily="18" charset="0"/>
            </a:endParaRPr>
          </a:p>
          <a:p>
            <a:endParaRPr lang="en-US" dirty="0" smtClean="0"/>
          </a:p>
          <a:p>
            <a:endParaRPr lang="en-US"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720247"/>
            <a:ext cx="596265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733800"/>
            <a:ext cx="60388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720247"/>
            <a:ext cx="487680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3382230"/>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1"/>
            <a:ext cx="12344400" cy="5778692"/>
          </a:xfrm>
        </p:spPr>
        <p:txBody>
          <a:bodyPr>
            <a:normAutofit/>
          </a:bodyPr>
          <a:lstStyle/>
          <a:p>
            <a:r>
              <a:rPr lang="en-US" sz="2000" b="1" dirty="0">
                <a:latin typeface="Times New Roman" panose="02020603050405020304" pitchFamily="18" charset="0"/>
                <a:cs typeface="Times New Roman" panose="02020603050405020304" pitchFamily="18" charset="0"/>
              </a:rPr>
              <a:t>3. Internal Stresses </a:t>
            </a:r>
            <a:endParaRPr lang="en-US" sz="2000" b="1" dirty="0" smtClean="0">
              <a:latin typeface="Times New Roman" panose="02020603050405020304" pitchFamily="18" charset="0"/>
              <a:cs typeface="Times New Roman" panose="02020603050405020304" pitchFamily="18" charset="0"/>
            </a:endParaRPr>
          </a:p>
          <a:p>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a) The meridian and hoop stresses </a:t>
            </a:r>
            <a:r>
              <a:rPr lang="en-US" sz="2000" b="1" dirty="0" smtClean="0">
                <a:latin typeface="Times New Roman" panose="02020603050405020304" pitchFamily="18" charset="0"/>
                <a:cs typeface="Times New Roman" panose="02020603050405020304" pitchFamily="18" charset="0"/>
              </a:rPr>
              <a:t>at </a:t>
            </a:r>
            <a:r>
              <a:rPr lang="en-US" sz="2000" b="1" dirty="0">
                <a:latin typeface="Times New Roman" panose="02020603050405020304" pitchFamily="18" charset="0"/>
                <a:cs typeface="Times New Roman" panose="02020603050405020304" pitchFamily="18" charset="0"/>
              </a:rPr>
              <a:t>the middle of the dome from the dead load</a:t>
            </a:r>
            <a:r>
              <a:rPr lang="en-US" sz="2000" b="1"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From SAP2000: N</a:t>
            </a:r>
            <a:r>
              <a:rPr lang="el-GR" sz="2000" b="1" dirty="0">
                <a:latin typeface="Times New Roman" panose="02020603050405020304" pitchFamily="18" charset="0"/>
                <a:cs typeface="Times New Roman" panose="02020603050405020304" pitchFamily="18" charset="0"/>
              </a:rPr>
              <a:t>θ = </a:t>
            </a:r>
            <a:r>
              <a:rPr lang="el-GR" sz="2000" b="1" dirty="0" smtClean="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42.93 </a:t>
            </a:r>
            <a:r>
              <a:rPr lang="en-US" sz="2000" b="1" dirty="0">
                <a:latin typeface="Times New Roman" panose="02020603050405020304" pitchFamily="18" charset="0"/>
                <a:cs typeface="Times New Roman" panose="02020603050405020304" pitchFamily="18" charset="0"/>
              </a:rPr>
              <a:t>KN/m (Compression</a:t>
            </a:r>
            <a:r>
              <a:rPr lang="en-US" sz="2000" b="1" dirty="0" smtClean="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By hand: N</a:t>
            </a:r>
            <a:r>
              <a:rPr lang="el-GR" sz="2000" b="1" dirty="0">
                <a:latin typeface="Times New Roman" panose="02020603050405020304" pitchFamily="18" charset="0"/>
                <a:cs typeface="Times New Roman" panose="02020603050405020304" pitchFamily="18" charset="0"/>
              </a:rPr>
              <a:t>θ = </a:t>
            </a:r>
            <a:r>
              <a:rPr lang="el-GR" sz="2000" b="1" dirty="0" smtClean="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42.5 </a:t>
            </a:r>
            <a:r>
              <a:rPr lang="en-US" sz="2000" b="1" dirty="0">
                <a:latin typeface="Times New Roman" panose="02020603050405020304" pitchFamily="18" charset="0"/>
                <a:cs typeface="Times New Roman" panose="02020603050405020304" pitchFamily="18" charset="0"/>
              </a:rPr>
              <a:t>KN/m (Compression). </a:t>
            </a:r>
            <a:endParaRPr lang="en-US" sz="2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 Error = </a:t>
            </a:r>
            <a:r>
              <a:rPr lang="en-US" sz="2000" b="1" dirty="0" smtClean="0">
                <a:latin typeface="Times New Roman" panose="02020603050405020304" pitchFamily="18" charset="0"/>
                <a:cs typeface="Times New Roman" panose="02020603050405020304" pitchFamily="18" charset="0"/>
              </a:rPr>
              <a:t>(42.93</a:t>
            </a:r>
            <a:r>
              <a:rPr lang="en-US" sz="2000" b="1" dirty="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42.5) / 42.5 </a:t>
            </a:r>
            <a:r>
              <a:rPr lang="en-US" sz="2000" b="1" dirty="0">
                <a:latin typeface="Times New Roman" panose="02020603050405020304" pitchFamily="18" charset="0"/>
                <a:cs typeface="Times New Roman" panose="02020603050405020304" pitchFamily="18" charset="0"/>
              </a:rPr>
              <a:t>∗ 100% = 1 % &lt; 10 % OK</a:t>
            </a:r>
          </a:p>
          <a:p>
            <a:endParaRPr lang="en-US" sz="2000" b="1" dirty="0" smtClean="0">
              <a:latin typeface="Times New Roman" panose="02020603050405020304" pitchFamily="18" charset="0"/>
              <a:cs typeface="Times New Roman" panose="02020603050405020304" pitchFamily="18" charset="0"/>
            </a:endParaRPr>
          </a:p>
          <a:p>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From SAP2000: </a:t>
            </a:r>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43.3 KN/m (Compression). </a:t>
            </a:r>
            <a:endParaRPr lang="en-US" sz="2000" b="1"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By </a:t>
            </a:r>
            <a:r>
              <a:rPr lang="en-US" sz="2000" b="1" dirty="0">
                <a:latin typeface="Times New Roman" panose="02020603050405020304" pitchFamily="18" charset="0"/>
                <a:cs typeface="Times New Roman" panose="02020603050405020304" pitchFamily="18" charset="0"/>
              </a:rPr>
              <a:t>hand: </a:t>
            </a:r>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42.5 KN/m </a:t>
            </a:r>
            <a:r>
              <a:rPr lang="en-US" sz="2000" b="1" dirty="0" smtClean="0">
                <a:latin typeface="Times New Roman" panose="02020603050405020304" pitchFamily="18" charset="0"/>
                <a:cs typeface="Times New Roman" panose="02020603050405020304" pitchFamily="18" charset="0"/>
              </a:rPr>
              <a:t>(Compression).</a:t>
            </a:r>
          </a:p>
          <a:p>
            <a:pPr>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Error = (</a:t>
            </a:r>
            <a:r>
              <a:rPr lang="en-US" sz="2000" b="1" dirty="0" smtClean="0">
                <a:latin typeface="Times New Roman" panose="02020603050405020304" pitchFamily="18" charset="0"/>
                <a:cs typeface="Times New Roman" panose="02020603050405020304" pitchFamily="18" charset="0"/>
              </a:rPr>
              <a:t>43.3</a:t>
            </a:r>
            <a:r>
              <a:rPr lang="en-US" sz="2000" b="1" dirty="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42.5) /42.5 </a:t>
            </a:r>
            <a:r>
              <a:rPr lang="en-US" sz="2000" b="1" dirty="0">
                <a:latin typeface="Times New Roman" panose="02020603050405020304" pitchFamily="18" charset="0"/>
                <a:cs typeface="Times New Roman" panose="02020603050405020304" pitchFamily="18" charset="0"/>
              </a:rPr>
              <a:t>∗ 100% = 1.88 % &lt; 10 % OK</a:t>
            </a:r>
          </a:p>
        </p:txBody>
      </p:sp>
    </p:spTree>
    <p:extLst>
      <p:ext uri="{BB962C8B-B14F-4D97-AF65-F5344CB8AC3E}">
        <p14:creationId xmlns:p14="http://schemas.microsoft.com/office/powerpoint/2010/main" val="456359480"/>
      </p:ext>
    </p:extLst>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142999"/>
            <a:ext cx="12344400" cy="4864293"/>
          </a:xfrm>
        </p:spPr>
        <p:txBody>
          <a:bodyPr>
            <a:normAutofit/>
          </a:bodyPr>
          <a:lstStyle/>
          <a:p>
            <a:r>
              <a:rPr lang="en-US" sz="2000" b="1" dirty="0">
                <a:latin typeface="Times New Roman" panose="02020603050405020304" pitchFamily="18" charset="0"/>
                <a:cs typeface="Times New Roman" panose="02020603050405020304" pitchFamily="18" charset="0"/>
              </a:rPr>
              <a:t>b) The meridian and hoop stresses at the middle of the dome from the Live load</a:t>
            </a:r>
            <a:r>
              <a:rPr lang="en-US" sz="2000" b="1" dirty="0" smtClean="0">
                <a:latin typeface="Times New Roman" panose="02020603050405020304" pitchFamily="18" charset="0"/>
                <a:cs typeface="Times New Roman" panose="02020603050405020304" pitchFamily="18" charset="0"/>
              </a:rPr>
              <a:t>:</a:t>
            </a:r>
          </a:p>
          <a:p>
            <a:endParaRPr lang="en-US" sz="2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From SAP2000: N</a:t>
            </a:r>
            <a:r>
              <a:rPr lang="el-GR" sz="2000" b="1" dirty="0">
                <a:latin typeface="Times New Roman" panose="02020603050405020304" pitchFamily="18" charset="0"/>
                <a:cs typeface="Times New Roman" panose="02020603050405020304" pitchFamily="18" charset="0"/>
              </a:rPr>
              <a:t>θ = </a:t>
            </a:r>
            <a:r>
              <a:rPr lang="el-GR" sz="2000" b="1" dirty="0" smtClean="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33.7 </a:t>
            </a:r>
            <a:r>
              <a:rPr lang="en-US" sz="2000" b="1" dirty="0">
                <a:latin typeface="Times New Roman" panose="02020603050405020304" pitchFamily="18" charset="0"/>
                <a:cs typeface="Times New Roman" panose="02020603050405020304" pitchFamily="18" charset="0"/>
              </a:rPr>
              <a:t>KN/m (Compression). </a:t>
            </a:r>
            <a:endParaRPr lang="en-US" sz="2000" b="1"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By </a:t>
            </a:r>
            <a:r>
              <a:rPr lang="en-US" sz="2000" b="1" dirty="0">
                <a:latin typeface="Times New Roman" panose="02020603050405020304" pitchFamily="18" charset="0"/>
                <a:cs typeface="Times New Roman" panose="02020603050405020304" pitchFamily="18" charset="0"/>
              </a:rPr>
              <a:t>hand: N</a:t>
            </a:r>
            <a:r>
              <a:rPr lang="el-GR" sz="2000" b="1" dirty="0">
                <a:latin typeface="Times New Roman" panose="02020603050405020304" pitchFamily="18" charset="0"/>
                <a:cs typeface="Times New Roman" panose="02020603050405020304" pitchFamily="18" charset="0"/>
              </a:rPr>
              <a:t>θ = </a:t>
            </a:r>
            <a:r>
              <a:rPr lang="el-GR" sz="2000" b="1" dirty="0" smtClean="0">
                <a:latin typeface="Times New Roman" panose="02020603050405020304" pitchFamily="18" charset="0"/>
                <a:cs typeface="Times New Roman" panose="02020603050405020304" pitchFamily="18" charset="0"/>
              </a:rPr>
              <a:t> </a:t>
            </a:r>
            <a:r>
              <a:rPr lang="el-GR" sz="2000" b="1" dirty="0">
                <a:latin typeface="Times New Roman" panose="02020603050405020304" pitchFamily="18" charset="0"/>
                <a:cs typeface="Times New Roman" panose="02020603050405020304" pitchFamily="18" charset="0"/>
              </a:rPr>
              <a:t>34 </a:t>
            </a:r>
            <a:r>
              <a:rPr lang="en-US" sz="2000" b="1" dirty="0">
                <a:latin typeface="Times New Roman" panose="02020603050405020304" pitchFamily="18" charset="0"/>
                <a:cs typeface="Times New Roman" panose="02020603050405020304" pitchFamily="18" charset="0"/>
              </a:rPr>
              <a:t>KN/m (Compression).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Error = </a:t>
            </a:r>
            <a:r>
              <a:rPr lang="en-US" sz="2000" b="1" dirty="0" smtClean="0">
                <a:latin typeface="Times New Roman" panose="02020603050405020304" pitchFamily="18" charset="0"/>
                <a:cs typeface="Times New Roman" panose="02020603050405020304" pitchFamily="18" charset="0"/>
              </a:rPr>
              <a:t>(33.7</a:t>
            </a:r>
            <a:r>
              <a:rPr lang="en-US" sz="2000" b="1" dirty="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34) / 34 </a:t>
            </a:r>
            <a:r>
              <a:rPr lang="en-US" sz="2000" b="1" dirty="0">
                <a:latin typeface="Times New Roman" panose="02020603050405020304" pitchFamily="18" charset="0"/>
                <a:cs typeface="Times New Roman" panose="02020603050405020304" pitchFamily="18" charset="0"/>
              </a:rPr>
              <a:t>∗ 100% = 0.88 % &lt; 10 % </a:t>
            </a:r>
            <a:r>
              <a:rPr lang="en-US" sz="2000" b="1" dirty="0" smtClean="0">
                <a:latin typeface="Times New Roman" panose="02020603050405020304" pitchFamily="18" charset="0"/>
                <a:cs typeface="Times New Roman" panose="02020603050405020304" pitchFamily="18" charset="0"/>
              </a:rPr>
              <a:t>OK</a:t>
            </a:r>
          </a:p>
          <a:p>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From SAP2000: </a:t>
            </a:r>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34.1 KN/m (Compression). </a:t>
            </a:r>
            <a:endParaRPr lang="en-US" sz="2000" b="1"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By </a:t>
            </a:r>
            <a:r>
              <a:rPr lang="en-US" sz="2000" b="1" dirty="0">
                <a:latin typeface="Times New Roman" panose="02020603050405020304" pitchFamily="18" charset="0"/>
                <a:cs typeface="Times New Roman" panose="02020603050405020304" pitchFamily="18" charset="0"/>
              </a:rPr>
              <a:t>hand: </a:t>
            </a:r>
            <a:r>
              <a:rPr lang="en-US" sz="2000" b="1" dirty="0" err="1">
                <a:latin typeface="Times New Roman" panose="02020603050405020304" pitchFamily="18" charset="0"/>
                <a:cs typeface="Times New Roman" panose="02020603050405020304" pitchFamily="18" charset="0"/>
              </a:rPr>
              <a:t>Nø</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34 KN/m (Compression).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Error = </a:t>
            </a:r>
            <a:r>
              <a:rPr lang="en-US" sz="2000" b="1" dirty="0" smtClean="0">
                <a:latin typeface="Times New Roman" panose="02020603050405020304" pitchFamily="18" charset="0"/>
                <a:cs typeface="Times New Roman" panose="02020603050405020304" pitchFamily="18" charset="0"/>
              </a:rPr>
              <a:t>(34.1</a:t>
            </a:r>
            <a:r>
              <a:rPr lang="en-US" sz="2000" b="1" dirty="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34) / 34 </a:t>
            </a:r>
            <a:r>
              <a:rPr lang="en-US" sz="2000" b="1" dirty="0">
                <a:latin typeface="Times New Roman" panose="02020603050405020304" pitchFamily="18" charset="0"/>
                <a:cs typeface="Times New Roman" panose="02020603050405020304" pitchFamily="18" charset="0"/>
              </a:rPr>
              <a:t>∗ 100% = 0.3 % &lt; 10 % OK</a:t>
            </a:r>
          </a:p>
        </p:txBody>
      </p:sp>
    </p:spTree>
    <p:extLst>
      <p:ext uri="{BB962C8B-B14F-4D97-AF65-F5344CB8AC3E}">
        <p14:creationId xmlns:p14="http://schemas.microsoft.com/office/powerpoint/2010/main" val="1882532582"/>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066801"/>
            <a:ext cx="12344400" cy="4940492"/>
          </a:xfrm>
        </p:spPr>
        <p:txBody>
          <a:bodyPr/>
          <a:lstStyle/>
          <a:p>
            <a:r>
              <a:rPr lang="fr-FR" sz="2000" b="1" dirty="0">
                <a:latin typeface="Times New Roman" panose="02020603050405020304" pitchFamily="18" charset="0"/>
                <a:cs typeface="Times New Roman" panose="02020603050405020304" pitchFamily="18" charset="0"/>
              </a:rPr>
              <a:t>Vu = 225 KN </a:t>
            </a:r>
            <a:endParaRPr lang="fr-FR" sz="2000" b="1" dirty="0" smtClean="0">
              <a:latin typeface="Times New Roman" panose="02020603050405020304" pitchFamily="18" charset="0"/>
              <a:cs typeface="Times New Roman" panose="02020603050405020304" pitchFamily="18" charset="0"/>
            </a:endParaRPr>
          </a:p>
          <a:p>
            <a:r>
              <a:rPr lang="fr-FR" sz="2000" b="1" dirty="0" smtClean="0">
                <a:latin typeface="Times New Roman" panose="02020603050405020304" pitchFamily="18" charset="0"/>
                <a:cs typeface="Times New Roman" panose="02020603050405020304" pitchFamily="18" charset="0"/>
              </a:rPr>
              <a:t>M</a:t>
            </a:r>
            <a:r>
              <a:rPr lang="fr-FR" sz="2000" b="1" dirty="0">
                <a:latin typeface="Times New Roman" panose="02020603050405020304" pitchFamily="18" charset="0"/>
                <a:cs typeface="Times New Roman" panose="02020603050405020304" pitchFamily="18" charset="0"/>
              </a:rPr>
              <a:t>+ = 180 </a:t>
            </a:r>
            <a:r>
              <a:rPr lang="fr-FR" sz="2000" b="1" dirty="0" err="1">
                <a:latin typeface="Times New Roman" panose="02020603050405020304" pitchFamily="18" charset="0"/>
                <a:cs typeface="Times New Roman" panose="02020603050405020304" pitchFamily="18" charset="0"/>
              </a:rPr>
              <a:t>KN.m</a:t>
            </a:r>
            <a:r>
              <a:rPr lang="fr-FR" sz="2000" b="1" dirty="0">
                <a:latin typeface="Times New Roman" panose="02020603050405020304" pitchFamily="18" charset="0"/>
                <a:cs typeface="Times New Roman" panose="02020603050405020304" pitchFamily="18" charset="0"/>
              </a:rPr>
              <a:t> </a:t>
            </a:r>
            <a:endParaRPr lang="fr-FR" sz="2000" b="1" dirty="0" smtClean="0">
              <a:latin typeface="Times New Roman" panose="02020603050405020304" pitchFamily="18" charset="0"/>
              <a:cs typeface="Times New Roman" panose="02020603050405020304" pitchFamily="18" charset="0"/>
            </a:endParaRPr>
          </a:p>
          <a:p>
            <a:r>
              <a:rPr lang="fr-FR" sz="2000" b="1" dirty="0" smtClean="0">
                <a:latin typeface="Times New Roman" panose="02020603050405020304" pitchFamily="18" charset="0"/>
                <a:cs typeface="Times New Roman" panose="02020603050405020304" pitchFamily="18" charset="0"/>
              </a:rPr>
              <a:t>M- </a:t>
            </a:r>
            <a:r>
              <a:rPr lang="fr-FR" sz="2000" b="1" dirty="0">
                <a:latin typeface="Times New Roman" panose="02020603050405020304" pitchFamily="18" charset="0"/>
                <a:cs typeface="Times New Roman" panose="02020603050405020304" pitchFamily="18" charset="0"/>
              </a:rPr>
              <a:t>= 400 </a:t>
            </a:r>
            <a:r>
              <a:rPr lang="fr-FR" sz="2000" b="1" dirty="0" err="1">
                <a:latin typeface="Times New Roman" panose="02020603050405020304" pitchFamily="18" charset="0"/>
                <a:cs typeface="Times New Roman" panose="02020603050405020304" pitchFamily="18" charset="0"/>
              </a:rPr>
              <a:t>KN.m</a:t>
            </a:r>
            <a:r>
              <a:rPr lang="fr-FR" sz="2000" b="1" dirty="0">
                <a:latin typeface="Times New Roman" panose="02020603050405020304" pitchFamily="18" charset="0"/>
                <a:cs typeface="Times New Roman" panose="02020603050405020304" pitchFamily="18" charset="0"/>
              </a:rPr>
              <a:t> </a:t>
            </a:r>
            <a:endParaRPr lang="fr-FR" sz="2000" b="1" dirty="0" smtClean="0">
              <a:latin typeface="Times New Roman" panose="02020603050405020304" pitchFamily="18" charset="0"/>
              <a:cs typeface="Times New Roman" panose="02020603050405020304" pitchFamily="18" charset="0"/>
            </a:endParaRPr>
          </a:p>
          <a:p>
            <a:r>
              <a:rPr lang="fr-FR" sz="2000" b="1" dirty="0" smtClean="0">
                <a:latin typeface="Times New Roman" panose="02020603050405020304" pitchFamily="18" charset="0"/>
                <a:cs typeface="Times New Roman" panose="02020603050405020304" pitchFamily="18" charset="0"/>
              </a:rPr>
              <a:t>Tu </a:t>
            </a:r>
            <a:r>
              <a:rPr lang="fr-FR" sz="2000" b="1" dirty="0">
                <a:latin typeface="Times New Roman" panose="02020603050405020304" pitchFamily="18" charset="0"/>
                <a:cs typeface="Times New Roman" panose="02020603050405020304" pitchFamily="18" charset="0"/>
              </a:rPr>
              <a:t>= 25 KN-m </a:t>
            </a:r>
            <a:endParaRPr lang="fr-FR" sz="2000" b="1" dirty="0" smtClean="0">
              <a:latin typeface="Times New Roman" panose="02020603050405020304" pitchFamily="18" charset="0"/>
              <a:cs typeface="Times New Roman" panose="02020603050405020304" pitchFamily="18" charset="0"/>
            </a:endParaRPr>
          </a:p>
          <a:p>
            <a:r>
              <a:rPr lang="fr-FR" sz="2000" b="1" dirty="0" smtClean="0">
                <a:latin typeface="Times New Roman" panose="02020603050405020304" pitchFamily="18" charset="0"/>
                <a:cs typeface="Times New Roman" panose="02020603050405020304" pitchFamily="18" charset="0"/>
              </a:rPr>
              <a:t>T </a:t>
            </a:r>
            <a:r>
              <a:rPr lang="fr-FR" sz="2000" b="1" dirty="0">
                <a:latin typeface="Times New Roman" panose="02020603050405020304" pitchFamily="18" charset="0"/>
                <a:cs typeface="Times New Roman" panose="02020603050405020304" pitchFamily="18" charset="0"/>
              </a:rPr>
              <a:t>= 905 </a:t>
            </a:r>
            <a:r>
              <a:rPr lang="fr-FR" sz="2000" b="1" dirty="0" smtClean="0">
                <a:latin typeface="Times New Roman" panose="02020603050405020304" pitchFamily="18" charset="0"/>
                <a:cs typeface="Times New Roman" panose="02020603050405020304" pitchFamily="18" charset="0"/>
              </a:rPr>
              <a:t>KN</a:t>
            </a:r>
          </a:p>
          <a:p>
            <a:pPr marL="109728" indent="0">
              <a:buNone/>
            </a:pPr>
            <a:r>
              <a:rPr lang="fr-FR" dirty="0" smtClean="0"/>
              <a:t> </a:t>
            </a:r>
            <a:endParaRPr lang="en-US" dirty="0"/>
          </a:p>
        </p:txBody>
      </p:sp>
      <p:sp>
        <p:nvSpPr>
          <p:cNvPr id="3" name="Title 2"/>
          <p:cNvSpPr>
            <a:spLocks noGrp="1"/>
          </p:cNvSpPr>
          <p:nvPr>
            <p:ph type="title"/>
          </p:nvPr>
        </p:nvSpPr>
        <p:spPr>
          <a:xfrm>
            <a:off x="685800" y="274638"/>
            <a:ext cx="12344400" cy="563562"/>
          </a:xfrm>
        </p:spPr>
        <p:txBody>
          <a:bodyPr>
            <a:norm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Design of ring beam </a:t>
            </a:r>
            <a:endParaRPr lang="en-US" sz="2800" dirty="0">
              <a:solidFill>
                <a:schemeClr val="tx1"/>
              </a:solidFill>
              <a:effectLst/>
              <a:latin typeface="Times New Roman" panose="02020603050405020304" pitchFamily="18" charset="0"/>
              <a:cs typeface="Times New Roman" panose="02020603050405020304" pitchFamily="18"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2258" y="963458"/>
            <a:ext cx="3886200" cy="2532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5277" y="963459"/>
            <a:ext cx="2703124" cy="2532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0359" y="963460"/>
            <a:ext cx="2898088" cy="2532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038602"/>
            <a:ext cx="3228975" cy="2028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6296" y="4038600"/>
            <a:ext cx="3152775"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9170171"/>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066801"/>
            <a:ext cx="12344400" cy="4940492"/>
          </a:xfrm>
        </p:spPr>
        <p:txBody>
          <a:bodyPr/>
          <a:lstStyle/>
          <a:p>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Pn</a:t>
            </a:r>
            <a:r>
              <a:rPr lang="en-US" sz="2000" b="1" dirty="0">
                <a:latin typeface="Times New Roman" panose="02020603050405020304" pitchFamily="18" charset="0"/>
                <a:cs typeface="Times New Roman" panose="02020603050405020304" pitchFamily="18" charset="0"/>
              </a:rPr>
              <a:t> = ∅ </a:t>
            </a:r>
            <a:r>
              <a:rPr lang="el-GR" sz="2000" b="1" dirty="0">
                <a:latin typeface="Times New Roman" panose="02020603050405020304" pitchFamily="18" charset="0"/>
                <a:cs typeface="Times New Roman" panose="02020603050405020304" pitchFamily="18" charset="0"/>
              </a:rPr>
              <a:t>λ (0 .85 </a:t>
            </a:r>
            <a:r>
              <a:rPr lang="en-US" sz="2000" b="1" dirty="0" err="1">
                <a:latin typeface="Times New Roman" panose="02020603050405020304" pitchFamily="18" charset="0"/>
                <a:cs typeface="Times New Roman" panose="02020603050405020304" pitchFamily="18" charset="0"/>
              </a:rPr>
              <a:t>f'c</a:t>
            </a:r>
            <a:r>
              <a:rPr lang="en-US" sz="2000" b="1" dirty="0">
                <a:latin typeface="Times New Roman" panose="02020603050405020304" pitchFamily="18" charset="0"/>
                <a:cs typeface="Times New Roman" panose="02020603050405020304" pitchFamily="18" charset="0"/>
              </a:rPr>
              <a:t> (Ag-As) + As (</a:t>
            </a:r>
            <a:r>
              <a:rPr lang="en-US" sz="2000" b="1" dirty="0" err="1">
                <a:latin typeface="Times New Roman" panose="02020603050405020304" pitchFamily="18" charset="0"/>
                <a:cs typeface="Times New Roman" panose="02020603050405020304" pitchFamily="18" charset="0"/>
              </a:rPr>
              <a:t>fy</a:t>
            </a:r>
            <a:r>
              <a:rPr lang="en-US" sz="2000" b="1" dirty="0" smtClean="0">
                <a:latin typeface="Times New Roman" panose="02020603050405020304" pitchFamily="18" charset="0"/>
                <a:cs typeface="Times New Roman" panose="02020603050405020304" pitchFamily="18" charset="0"/>
              </a:rPr>
              <a:t>))</a:t>
            </a:r>
          </a:p>
          <a:p>
            <a:endParaRPr lang="en-US" dirty="0"/>
          </a:p>
        </p:txBody>
      </p:sp>
      <p:sp>
        <p:nvSpPr>
          <p:cNvPr id="3" name="Title 2"/>
          <p:cNvSpPr>
            <a:spLocks noGrp="1"/>
          </p:cNvSpPr>
          <p:nvPr>
            <p:ph type="title"/>
          </p:nvPr>
        </p:nvSpPr>
        <p:spPr>
          <a:xfrm>
            <a:off x="685800" y="274638"/>
            <a:ext cx="12344400" cy="639762"/>
          </a:xfrm>
        </p:spPr>
        <p:txBody>
          <a:bodyPr>
            <a:normAutofit/>
          </a:bodyPr>
          <a:lstStyle/>
          <a:p>
            <a:r>
              <a:rPr lang="en-US" sz="2800" dirty="0">
                <a:solidFill>
                  <a:schemeClr val="tx1"/>
                </a:solidFill>
                <a:effectLst/>
                <a:latin typeface="Times New Roman" panose="02020603050405020304" pitchFamily="18" charset="0"/>
                <a:cs typeface="Times New Roman" panose="02020603050405020304" pitchFamily="18" charset="0"/>
              </a:rPr>
              <a:t>Design of columns </a:t>
            </a:r>
          </a:p>
        </p:txBody>
      </p:sp>
      <p:pic>
        <p:nvPicPr>
          <p:cNvPr id="25602"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90600" y="1539071"/>
            <a:ext cx="4410075"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400675" y="2343933"/>
            <a:ext cx="34290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4" name="Picture 4"/>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8795012" y="1539071"/>
            <a:ext cx="4920988"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1732929"/>
      </p:ext>
    </p:extLst>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9800" y="152400"/>
            <a:ext cx="10591800" cy="6005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4676339"/>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52400"/>
            <a:ext cx="6629399" cy="585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2605" y="152400"/>
            <a:ext cx="6219825"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3877277"/>
      </p:ext>
    </p:extLst>
  </p:cSld>
  <p:clrMapOvr>
    <a:masterClrMapping/>
  </p:clrMapOvr>
  <p:transition spd="slow">
    <p:push di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anose="02020603050405020304" pitchFamily="18" charset="0"/>
                <a:cs typeface="Times New Roman" panose="02020603050405020304" pitchFamily="18" charset="0"/>
              </a:rPr>
              <a:t>Column design for block 1 </a:t>
            </a:r>
            <a:endParaRPr lang="en-US" sz="32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131096499"/>
              </p:ext>
            </p:extLst>
          </p:nvPr>
        </p:nvGraphicFramePr>
        <p:xfrm>
          <a:off x="1066800" y="1905000"/>
          <a:ext cx="11730965" cy="3346553"/>
        </p:xfrm>
        <a:graphic>
          <a:graphicData uri="http://schemas.openxmlformats.org/drawingml/2006/table">
            <a:tbl>
              <a:tblPr firstRow="1" firstCol="1" bandRow="1">
                <a:tableStyleId>{BDBED569-4797-4DF1-A0F4-6AAB3CD982D8}</a:tableStyleId>
              </a:tblPr>
              <a:tblGrid>
                <a:gridCol w="1086327"/>
                <a:gridCol w="1085285"/>
                <a:gridCol w="918156"/>
                <a:gridCol w="1128110"/>
                <a:gridCol w="1882262"/>
                <a:gridCol w="1128110"/>
                <a:gridCol w="1688709"/>
                <a:gridCol w="2814006"/>
              </a:tblGrid>
              <a:tr h="984154">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Group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Critical column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Pu</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t>
                      </a:r>
                      <a:r>
                        <a:rPr lang="en-US" sz="1400" b="1" dirty="0" err="1">
                          <a:effectLst/>
                          <a:latin typeface="Times New Roman" panose="02020603050405020304" pitchFamily="18" charset="0"/>
                          <a:cs typeface="Times New Roman" panose="02020603050405020304" pitchFamily="18" charset="0"/>
                        </a:rPr>
                        <a:t>kN</a:t>
                      </a:r>
                      <a:r>
                        <a:rPr lang="en-US" sz="1400" b="1" dirty="0">
                          <a:effectLst/>
                          <a:latin typeface="Times New Roman" panose="02020603050405020304" pitchFamily="18" charset="0"/>
                          <a:cs typeface="Times New Roman" panose="02020603050405020304" pitchFamily="18" charset="0"/>
                        </a:rPr>
                        <a: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Ag</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r>
                        <a:rPr lang="en-US" sz="1400" b="1" baseline="30000" dirty="0">
                          <a:effectLst/>
                          <a:latin typeface="Times New Roman" panose="02020603050405020304" pitchFamily="18" charset="0"/>
                          <a:cs typeface="Times New Roman" panose="02020603050405020304" pitchFamily="18" charset="0"/>
                        </a:rPr>
                        <a:t>2</a:t>
                      </a:r>
                      <a:r>
                        <a:rPr lang="en-US" sz="1400" b="1" dirty="0">
                          <a:effectLst/>
                          <a:latin typeface="Times New Roman" panose="02020603050405020304" pitchFamily="18" charset="0"/>
                          <a:cs typeface="Times New Roman" panose="02020603050405020304" pitchFamily="18" charset="0"/>
                        </a:rPr>
                        <a: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Dimension (mm)</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As</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r>
                        <a:rPr lang="en-US" sz="1400" b="1" baseline="30000" dirty="0">
                          <a:effectLst/>
                          <a:latin typeface="Times New Roman" panose="02020603050405020304" pitchFamily="18" charset="0"/>
                          <a:cs typeface="Times New Roman" panose="02020603050405020304" pitchFamily="18" charset="0"/>
                        </a:rPr>
                        <a:t>2</a:t>
                      </a: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Reinforcement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Ties</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711617">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C30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1450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160000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400*400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1600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8 φ 16</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 φ 10 mm @ 25 cm c/c</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703332">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2</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C12</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2812</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250000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500*500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2500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10 φ 18</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rtl="1">
                        <a:lnSpc>
                          <a:spcPct val="12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3 φ </a:t>
                      </a:r>
                      <a:r>
                        <a:rPr lang="en-US" sz="1400" b="1" dirty="0">
                          <a:effectLst/>
                          <a:latin typeface="Times New Roman" panose="02020603050405020304" pitchFamily="18" charset="0"/>
                          <a:cs typeface="Times New Roman" panose="02020603050405020304" pitchFamily="18" charset="0"/>
                        </a:rPr>
                        <a:t>10 mm @ 25 cm </a:t>
                      </a:r>
                      <a:r>
                        <a:rPr lang="en-US" sz="1400" b="1" dirty="0" smtClean="0">
                          <a:effectLst/>
                          <a:latin typeface="Times New Roman" panose="02020603050405020304" pitchFamily="18" charset="0"/>
                          <a:cs typeface="Times New Roman" panose="02020603050405020304" pitchFamily="18" charset="0"/>
                        </a:rPr>
                        <a:t>c/c</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947450">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3</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C26</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4587</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360000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600*600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3600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16 φ 18</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2 φ 10 mm @ 25 cm c/c</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bl>
          </a:graphicData>
        </a:graphic>
      </p:graphicFrame>
    </p:spTree>
    <p:extLst>
      <p:ext uri="{BB962C8B-B14F-4D97-AF65-F5344CB8AC3E}">
        <p14:creationId xmlns:p14="http://schemas.microsoft.com/office/powerpoint/2010/main" val="3014273527"/>
      </p:ext>
    </p:extLst>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Column design for block 2</a:t>
            </a:r>
            <a:endParaRPr lang="en-US" sz="3600"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189186571"/>
              </p:ext>
            </p:extLst>
          </p:nvPr>
        </p:nvGraphicFramePr>
        <p:xfrm>
          <a:off x="685800" y="1600200"/>
          <a:ext cx="12422755" cy="3932545"/>
        </p:xfrm>
        <a:graphic>
          <a:graphicData uri="http://schemas.openxmlformats.org/drawingml/2006/table">
            <a:tbl>
              <a:tblPr firstRow="1" firstCol="1" bandRow="1">
                <a:tableStyleId>{BDBED569-4797-4DF1-A0F4-6AAB3CD982D8}</a:tableStyleId>
              </a:tblPr>
              <a:tblGrid>
                <a:gridCol w="1237919"/>
                <a:gridCol w="1142062"/>
                <a:gridCol w="966192"/>
                <a:gridCol w="1187129"/>
                <a:gridCol w="1814769"/>
                <a:gridCol w="1187129"/>
                <a:gridCol w="1926327"/>
                <a:gridCol w="2961228"/>
              </a:tblGrid>
              <a:tr h="1167978">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Group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Critical column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Pu</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t>
                      </a:r>
                      <a:r>
                        <a:rPr lang="en-US" sz="1400" b="1" dirty="0" err="1">
                          <a:effectLst/>
                          <a:latin typeface="Times New Roman" panose="02020603050405020304" pitchFamily="18" charset="0"/>
                          <a:cs typeface="Times New Roman" panose="02020603050405020304" pitchFamily="18" charset="0"/>
                        </a:rPr>
                        <a:t>kN</a:t>
                      </a:r>
                      <a:r>
                        <a:rPr lang="en-US" sz="1400" b="1" dirty="0">
                          <a:effectLst/>
                          <a:latin typeface="Times New Roman" panose="02020603050405020304" pitchFamily="18" charset="0"/>
                          <a:cs typeface="Times New Roman" panose="02020603050405020304" pitchFamily="18" charset="0"/>
                        </a:rPr>
                        <a: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Ag</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r>
                        <a:rPr lang="en-US" sz="1400" b="1" baseline="30000" dirty="0">
                          <a:effectLst/>
                          <a:latin typeface="Times New Roman" panose="02020603050405020304" pitchFamily="18" charset="0"/>
                          <a:cs typeface="Times New Roman" panose="02020603050405020304" pitchFamily="18" charset="0"/>
                        </a:rPr>
                        <a:t>2</a:t>
                      </a:r>
                      <a:r>
                        <a:rPr lang="en-US" sz="1400" b="1" dirty="0">
                          <a:effectLst/>
                          <a:latin typeface="Times New Roman" panose="02020603050405020304" pitchFamily="18" charset="0"/>
                          <a:cs typeface="Times New Roman" panose="02020603050405020304" pitchFamily="18" charset="0"/>
                        </a:rPr>
                        <a: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Dimension (mm)</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As</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r>
                        <a:rPr lang="en-US" sz="1400" b="1" baseline="30000" dirty="0">
                          <a:effectLst/>
                          <a:latin typeface="Times New Roman" panose="02020603050405020304" pitchFamily="18" charset="0"/>
                          <a:cs typeface="Times New Roman" panose="02020603050405020304" pitchFamily="18" charset="0"/>
                        </a:rPr>
                        <a:t>2</a:t>
                      </a:r>
                      <a:r>
                        <a:rPr lang="en-US" sz="1400" b="1" dirty="0">
                          <a:effectLst/>
                          <a:latin typeface="Times New Roman" panose="02020603050405020304" pitchFamily="18" charset="0"/>
                          <a:cs typeface="Times New Roman" panose="02020603050405020304" pitchFamily="18" charset="0"/>
                        </a:rPr>
                        <a:t> )</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Reinforcement</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Ties</a:t>
                      </a:r>
                    </a:p>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(mm)</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827287">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C15</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996</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90000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300*300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900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8 φ 16</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 φ 10 mm / 25 cm c/c</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825398">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2</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C13</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1966</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160000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400*400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1600</a:t>
                      </a:r>
                      <a:endParaRPr lang="en-US" sz="1400" b="1">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8 φ </a:t>
                      </a:r>
                      <a:r>
                        <a:rPr lang="en-US" sz="1400" b="1" dirty="0" smtClean="0">
                          <a:effectLst/>
                          <a:latin typeface="Times New Roman" panose="02020603050405020304" pitchFamily="18" charset="0"/>
                          <a:cs typeface="Times New Roman" panose="02020603050405020304" pitchFamily="18" charset="0"/>
                        </a:rPr>
                        <a:t>18</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 φ 10 mm / 25 cm c/c</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r>
              <a:tr h="1111882">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3</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C22</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3036</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250000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500*500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2500</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a:lnSpc>
                          <a:spcPct val="12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10 </a:t>
                      </a:r>
                      <a:r>
                        <a:rPr lang="en-US" sz="1400" b="1" dirty="0">
                          <a:effectLst/>
                          <a:latin typeface="Times New Roman" panose="02020603050405020304" pitchFamily="18" charset="0"/>
                          <a:cs typeface="Times New Roman" panose="02020603050405020304" pitchFamily="18" charset="0"/>
                        </a:rPr>
                        <a:t>φ </a:t>
                      </a:r>
                      <a:r>
                        <a:rPr lang="en-US" sz="1400" b="1" dirty="0" smtClean="0">
                          <a:effectLst/>
                          <a:latin typeface="Times New Roman" panose="02020603050405020304" pitchFamily="18" charset="0"/>
                          <a:cs typeface="Times New Roman" panose="02020603050405020304" pitchFamily="18" charset="0"/>
                        </a:rPr>
                        <a:t>18</a:t>
                      </a:r>
                      <a:endParaRPr lang="en-US" sz="1400" b="1" dirty="0">
                        <a:effectLst/>
                        <a:latin typeface="Times New Roman" panose="02020603050405020304" pitchFamily="18" charset="0"/>
                        <a:ea typeface="Calibri"/>
                        <a:cs typeface="Times New Roman" panose="02020603050405020304" pitchFamily="18" charset="0"/>
                      </a:endParaRPr>
                    </a:p>
                  </a:txBody>
                  <a:tcPr marL="102870" marR="102870" marT="0" marB="0" anchor="ctr"/>
                </a:tc>
                <a:tc>
                  <a:txBody>
                    <a:bodyPr/>
                    <a:lstStyle/>
                    <a:p>
                      <a:pPr marL="0" marR="0" algn="ctr" rtl="1">
                        <a:lnSpc>
                          <a:spcPct val="125000"/>
                        </a:lnSpc>
                        <a:spcBef>
                          <a:spcPts val="0"/>
                        </a:spcBef>
                        <a:spcAft>
                          <a:spcPts val="0"/>
                        </a:spcAft>
                      </a:pPr>
                      <a:r>
                        <a:rPr lang="en-US" sz="1400" b="1" dirty="0" smtClean="0">
                          <a:effectLst/>
                          <a:latin typeface="Times New Roman" panose="02020603050405020304" pitchFamily="18" charset="0"/>
                          <a:cs typeface="Times New Roman" panose="02020603050405020304" pitchFamily="18" charset="0"/>
                        </a:rPr>
                        <a:t> φ </a:t>
                      </a:r>
                      <a:r>
                        <a:rPr lang="en-US" sz="1400" b="1" dirty="0">
                          <a:effectLst/>
                          <a:latin typeface="Times New Roman" panose="02020603050405020304" pitchFamily="18" charset="0"/>
                          <a:cs typeface="Times New Roman" panose="02020603050405020304" pitchFamily="18" charset="0"/>
                        </a:rPr>
                        <a:t>10 mm / 25 cm </a:t>
                      </a:r>
                      <a:r>
                        <a:rPr lang="en-US" sz="1400" b="1" dirty="0" smtClean="0">
                          <a:effectLst/>
                          <a:latin typeface="Times New Roman" panose="02020603050405020304" pitchFamily="18" charset="0"/>
                          <a:cs typeface="Times New Roman" panose="02020603050405020304" pitchFamily="18" charset="0"/>
                        </a:rPr>
                        <a:t>c/</a:t>
                      </a:r>
                      <a:r>
                        <a:rPr lang="en-US" sz="1400" b="1" dirty="0" smtClean="0">
                          <a:effectLst/>
                          <a:cs typeface="+mj-cs"/>
                        </a:rPr>
                        <a:t>c</a:t>
                      </a:r>
                      <a:r>
                        <a:rPr lang="ar-SA" sz="1400" b="1" dirty="0" smtClean="0">
                          <a:effectLst/>
                          <a:cs typeface="+mj-cs"/>
                        </a:rPr>
                        <a:t>3 </a:t>
                      </a:r>
                      <a:endParaRPr lang="en-US" sz="1400" b="1" dirty="0">
                        <a:effectLst/>
                        <a:latin typeface="Times New Roman"/>
                        <a:ea typeface="Calibri"/>
                        <a:cs typeface="+mj-cs"/>
                      </a:endParaRPr>
                    </a:p>
                  </a:txBody>
                  <a:tcPr marL="102870" marR="102870" marT="0" marB="0" anchor="ctr"/>
                </a:tc>
              </a:tr>
            </a:tbl>
          </a:graphicData>
        </a:graphic>
      </p:graphicFrame>
    </p:spTree>
    <p:extLst>
      <p:ext uri="{BB962C8B-B14F-4D97-AF65-F5344CB8AC3E}">
        <p14:creationId xmlns:p14="http://schemas.microsoft.com/office/powerpoint/2010/main" val="428456493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066800"/>
            <a:ext cx="12344400" cy="4525963"/>
          </a:xfrm>
        </p:spPr>
        <p:txBody>
          <a:bodyPr>
            <a:normAutofit fontScale="85000" lnSpcReduction="20000"/>
          </a:bodyPr>
          <a:lstStyle/>
          <a:p>
            <a:r>
              <a:rPr lang="en-US" sz="2400" b="1" dirty="0" smtClean="0">
                <a:latin typeface="Times New Roman" panose="02020603050405020304" pitchFamily="18" charset="0"/>
                <a:cs typeface="Times New Roman" panose="02020603050405020304" pitchFamily="18" charset="0"/>
              </a:rPr>
              <a:t>Codes:                                    Materials:</a:t>
            </a:r>
          </a:p>
          <a:p>
            <a:pPr>
              <a:buNone/>
            </a:pPr>
            <a:r>
              <a:rPr lang="en-US" sz="2400" b="1" dirty="0" smtClean="0">
                <a:latin typeface="Times New Roman" panose="02020603050405020304" pitchFamily="18" charset="0"/>
                <a:cs typeface="Times New Roman" panose="02020603050405020304" pitchFamily="18" charset="0"/>
              </a:rPr>
              <a:t>                                                   Concrete 𝑓′ 𝑐 = 28MPa (B350)</a:t>
            </a:r>
          </a:p>
          <a:p>
            <a:r>
              <a:rPr lang="en-US" sz="2400" b="1" dirty="0" smtClean="0">
                <a:latin typeface="Times New Roman" panose="02020603050405020304" pitchFamily="18" charset="0"/>
                <a:cs typeface="Times New Roman" panose="02020603050405020304" pitchFamily="18" charset="0"/>
              </a:rPr>
              <a:t>ACI 318-14                            Reinforcing Steel </a:t>
            </a:r>
            <a:r>
              <a:rPr lang="en-US" sz="2400" b="1" dirty="0" err="1" smtClean="0">
                <a:latin typeface="Times New Roman" panose="02020603050405020304" pitchFamily="18" charset="0"/>
                <a:cs typeface="Times New Roman" panose="02020603050405020304" pitchFamily="18" charset="0"/>
              </a:rPr>
              <a:t>Fy</a:t>
            </a:r>
            <a:r>
              <a:rPr lang="en-US" sz="2400" b="1" dirty="0" smtClean="0">
                <a:latin typeface="Times New Roman" panose="02020603050405020304" pitchFamily="18" charset="0"/>
                <a:cs typeface="Times New Roman" panose="02020603050405020304" pitchFamily="18" charset="0"/>
              </a:rPr>
              <a:t>= 420MPa </a:t>
            </a:r>
          </a:p>
          <a:p>
            <a:r>
              <a:rPr lang="en-US" sz="2400" b="1" dirty="0" smtClean="0">
                <a:latin typeface="Times New Roman" panose="02020603050405020304" pitchFamily="18" charset="0"/>
                <a:cs typeface="Times New Roman" panose="02020603050405020304" pitchFamily="18" charset="0"/>
              </a:rPr>
              <a:t>UBC-97    </a:t>
            </a:r>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                                     </a:t>
            </a:r>
          </a:p>
          <a:p>
            <a:pPr>
              <a:buNone/>
            </a:pPr>
            <a:endParaRPr lang="en-US" dirty="0" smtClean="0"/>
          </a:p>
          <a:p>
            <a:pPr>
              <a:buNone/>
            </a:pPr>
            <a:r>
              <a:rPr lang="en-US" dirty="0" smtClean="0"/>
              <a:t>          </a:t>
            </a:r>
          </a:p>
          <a:p>
            <a:pPr>
              <a:buNone/>
            </a:pPr>
            <a:r>
              <a:rPr lang="en-US" dirty="0" smtClean="0"/>
              <a:t>                                     </a:t>
            </a:r>
            <a:r>
              <a:rPr lang="en-US" sz="2400" b="1" dirty="0" smtClean="0">
                <a:latin typeface="Times New Roman" panose="02020603050405020304" pitchFamily="18" charset="0"/>
                <a:cs typeface="Times New Roman" panose="02020603050405020304" pitchFamily="18" charset="0"/>
              </a:rPr>
              <a:t>Soil Bearing Capacity = 300 KN</a:t>
            </a:r>
            <a:r>
              <a:rPr lang="ar-AE" sz="2400" b="1"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m^2</a:t>
            </a:r>
            <a:endParaRPr lang="en-US" sz="24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685800" y="0"/>
            <a:ext cx="12344400" cy="1143000"/>
          </a:xfrm>
        </p:spPr>
        <p:txBody>
          <a:bodyPr>
            <a:normAutofit/>
          </a:bodyPr>
          <a:lstStyle/>
          <a:p>
            <a:r>
              <a:rPr lang="en-US" sz="2800" dirty="0" smtClean="0">
                <a:solidFill>
                  <a:schemeClr val="tx1"/>
                </a:solidFill>
                <a:effectLst/>
                <a:latin typeface="Times New Roman" panose="02020603050405020304" pitchFamily="18" charset="0"/>
                <a:cs typeface="Times New Roman" panose="02020603050405020304" pitchFamily="18" charset="0"/>
              </a:rPr>
              <a:t>Codes &amp; Materials</a:t>
            </a:r>
            <a:endParaRPr lang="en-US" sz="2800" dirty="0">
              <a:solidFill>
                <a:schemeClr val="tx1"/>
              </a:solidFill>
              <a:effectLst/>
              <a:latin typeface="Times New Roman" panose="02020603050405020304" pitchFamily="18"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988446618"/>
              </p:ext>
            </p:extLst>
          </p:nvPr>
        </p:nvGraphicFramePr>
        <p:xfrm>
          <a:off x="4191000" y="2209800"/>
          <a:ext cx="7772400" cy="2595880"/>
        </p:xfrm>
        <a:graphic>
          <a:graphicData uri="http://schemas.openxmlformats.org/drawingml/2006/table">
            <a:tbl>
              <a:tblPr firstRow="1" bandRow="1">
                <a:tableStyleId>{5C22544A-7EE6-4342-B048-85BDC9FD1C3A}</a:tableStyleId>
              </a:tblPr>
              <a:tblGrid>
                <a:gridCol w="3886200"/>
                <a:gridCol w="3886200"/>
              </a:tblGrid>
              <a:tr h="370840">
                <a:tc>
                  <a:txBody>
                    <a:bodyPr/>
                    <a:lstStyle/>
                    <a:p>
                      <a:pPr algn="ctr"/>
                      <a:r>
                        <a:rPr lang="en-US" dirty="0" smtClean="0">
                          <a:latin typeface="Times New Roman" panose="02020603050405020304" pitchFamily="18" charset="0"/>
                          <a:cs typeface="Times New Roman" panose="02020603050405020304" pitchFamily="18" charset="0"/>
                        </a:rPr>
                        <a:t>Materials</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b="0" i="0" kern="1200" dirty="0" smtClean="0">
                          <a:solidFill>
                            <a:schemeClr val="lt1"/>
                          </a:solidFill>
                          <a:latin typeface="Times New Roman" panose="02020603050405020304" pitchFamily="18" charset="0"/>
                          <a:ea typeface="+mn-ea"/>
                          <a:cs typeface="Times New Roman" panose="02020603050405020304" pitchFamily="18" charset="0"/>
                        </a:rPr>
                        <a:t>Unit Weight </a:t>
                      </a:r>
                      <a:r>
                        <a:rPr kumimoji="0" lang="el-GR" b="0" i="0" kern="1200" dirty="0" smtClean="0">
                          <a:solidFill>
                            <a:schemeClr val="lt1"/>
                          </a:solidFill>
                          <a:latin typeface="Times New Roman" panose="02020603050405020304" pitchFamily="18" charset="0"/>
                          <a:ea typeface="+mn-ea"/>
                          <a:cs typeface="Times New Roman" panose="02020603050405020304" pitchFamily="18" charset="0"/>
                        </a:rPr>
                        <a:t>γ </a:t>
                      </a:r>
                      <a:r>
                        <a:rPr kumimoji="0" lang="en-US" b="0" i="0" kern="1200" dirty="0" err="1" smtClean="0">
                          <a:solidFill>
                            <a:schemeClr val="lt1"/>
                          </a:solidFill>
                          <a:latin typeface="Times New Roman" panose="02020603050405020304" pitchFamily="18" charset="0"/>
                          <a:ea typeface="+mn-ea"/>
                          <a:cs typeface="Times New Roman" panose="02020603050405020304" pitchFamily="18" charset="0"/>
                        </a:rPr>
                        <a:t>kN</a:t>
                      </a:r>
                      <a:r>
                        <a:rPr kumimoji="0" lang="en-US" b="0" i="0" kern="1200" dirty="0" smtClean="0">
                          <a:solidFill>
                            <a:schemeClr val="lt1"/>
                          </a:solidFill>
                          <a:latin typeface="Times New Roman" panose="02020603050405020304" pitchFamily="18" charset="0"/>
                          <a:ea typeface="+mn-ea"/>
                          <a:cs typeface="Times New Roman" panose="02020603050405020304" pitchFamily="18" charset="0"/>
                        </a:rPr>
                        <a:t>/m3</a:t>
                      </a:r>
                      <a:endParaRPr 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Block </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12</a:t>
                      </a: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Tiles</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26</a:t>
                      </a:r>
                      <a:endParaRPr 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Plastering</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23</a:t>
                      </a:r>
                      <a:endParaRPr 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Masonry stone</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26</a:t>
                      </a:r>
                      <a:endParaRPr 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Aggregate</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18</a:t>
                      </a:r>
                      <a:endParaRPr 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0" lang="en-US" b="0" i="0" kern="1200" dirty="0" smtClean="0">
                          <a:solidFill>
                            <a:schemeClr val="dk1"/>
                          </a:solidFill>
                          <a:latin typeface="Times New Roman" panose="02020603050405020304" pitchFamily="18" charset="0"/>
                          <a:ea typeface="+mn-ea"/>
                          <a:cs typeface="Times New Roman" panose="02020603050405020304" pitchFamily="18" charset="0"/>
                        </a:rPr>
                        <a:t>Concrete mortal </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latin typeface="Times New Roman" panose="02020603050405020304" pitchFamily="18" charset="0"/>
                          <a:cs typeface="Times New Roman" panose="02020603050405020304" pitchFamily="18" charset="0"/>
                        </a:rPr>
                        <a:t>23</a:t>
                      </a:r>
                      <a:endParaRPr lang="en-US" dirty="0">
                        <a:latin typeface="Times New Roman" panose="02020603050405020304" pitchFamily="18" charset="0"/>
                        <a:cs typeface="Times New Roman" panose="02020603050405020304" pitchFamily="18" charset="0"/>
                      </a:endParaRPr>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12344400" cy="563562"/>
          </a:xfrm>
        </p:spPr>
        <p:txBody>
          <a:bodyPr>
            <a:normAutofit fontScale="90000"/>
          </a:bodyPr>
          <a:lstStyle/>
          <a:p>
            <a:r>
              <a:rPr lang="en-US" dirty="0" smtClean="0">
                <a:latin typeface="Times New Roman" panose="02020603050405020304" pitchFamily="18" charset="0"/>
                <a:cs typeface="Times New Roman" panose="02020603050405020304" pitchFamily="18" charset="0"/>
              </a:rPr>
              <a:t>Example</a:t>
            </a:r>
            <a:endParaRPr lang="en-US" dirty="0">
              <a:latin typeface="Times New Roman" panose="02020603050405020304" pitchFamily="18" charset="0"/>
              <a:cs typeface="Times New Roman" panose="02020603050405020304" pitchFamily="18" charset="0"/>
            </a:endParaRPr>
          </a:p>
        </p:txBody>
      </p:sp>
      <p:pic>
        <p:nvPicPr>
          <p:cNvPr id="2662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447800" y="1143000"/>
            <a:ext cx="4543425"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8" name="Picture 4"/>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705600" y="1143000"/>
            <a:ext cx="4428603"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1584929"/>
      </p:ext>
    </p:extLst>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14401"/>
            <a:ext cx="12344400" cy="5092892"/>
          </a:xfrm>
        </p:spPr>
        <p:txBody>
          <a:bodyPr>
            <a:normAutofit/>
          </a:bodyPr>
          <a:lstStyle/>
          <a:p>
            <a:r>
              <a:rPr lang="en-US" sz="2000" b="1" dirty="0" smtClean="0">
                <a:latin typeface="Times New Roman" panose="02020603050405020304" pitchFamily="18" charset="0"/>
                <a:cs typeface="Times New Roman" panose="02020603050405020304" pitchFamily="18" charset="0"/>
              </a:rPr>
              <a:t>Shear wall </a:t>
            </a:r>
          </a:p>
          <a:p>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Pn</a:t>
            </a:r>
            <a:r>
              <a:rPr lang="en-US" sz="2000" b="1" dirty="0">
                <a:latin typeface="Times New Roman" panose="02020603050405020304" pitchFamily="18" charset="0"/>
                <a:cs typeface="Times New Roman" panose="02020603050405020304" pitchFamily="18" charset="0"/>
              </a:rPr>
              <a:t> = ∅ </a:t>
            </a:r>
            <a:r>
              <a:rPr lang="el-GR" sz="2000" b="1" dirty="0">
                <a:latin typeface="Times New Roman" panose="02020603050405020304" pitchFamily="18" charset="0"/>
                <a:cs typeface="Times New Roman" panose="02020603050405020304" pitchFamily="18" charset="0"/>
              </a:rPr>
              <a:t>λ (0 .85 </a:t>
            </a:r>
            <a:r>
              <a:rPr lang="en-US" sz="2000" b="1" dirty="0" err="1">
                <a:latin typeface="Times New Roman" panose="02020603050405020304" pitchFamily="18" charset="0"/>
                <a:cs typeface="Times New Roman" panose="02020603050405020304" pitchFamily="18" charset="0"/>
              </a:rPr>
              <a:t>f'c</a:t>
            </a:r>
            <a:r>
              <a:rPr lang="en-US" sz="2000" b="1" dirty="0">
                <a:latin typeface="Times New Roman" panose="02020603050405020304" pitchFamily="18" charset="0"/>
                <a:cs typeface="Times New Roman" panose="02020603050405020304" pitchFamily="18" charset="0"/>
              </a:rPr>
              <a:t> (Ag-As) + As (</a:t>
            </a:r>
            <a:r>
              <a:rPr lang="en-US" sz="2000" b="1" dirty="0" err="1">
                <a:latin typeface="Times New Roman" panose="02020603050405020304" pitchFamily="18" charset="0"/>
                <a:cs typeface="Times New Roman" panose="02020603050405020304" pitchFamily="18" charset="0"/>
              </a:rPr>
              <a:t>fy</a:t>
            </a:r>
            <a:r>
              <a:rPr lang="en-US" sz="2000" b="1" dirty="0" smtClean="0">
                <a:latin typeface="Times New Roman" panose="02020603050405020304" pitchFamily="18" charset="0"/>
                <a:cs typeface="Times New Roman" panose="02020603050405020304" pitchFamily="18" charset="0"/>
              </a:rPr>
              <a:t>))</a:t>
            </a:r>
          </a:p>
          <a:p>
            <a:r>
              <a:rPr lang="de-DE" sz="2000" b="1" dirty="0">
                <a:latin typeface="Times New Roman" panose="02020603050405020304" pitchFamily="18" charset="0"/>
                <a:cs typeface="Times New Roman" panose="02020603050405020304" pitchFamily="18" charset="0"/>
              </a:rPr>
              <a:t>∅ Pn = 0.65*0.8 (0 .85*28* (0.99Ag) + 0.01Ag (420)) = </a:t>
            </a:r>
            <a:r>
              <a:rPr lang="de-DE" sz="2000" b="1" dirty="0" smtClean="0">
                <a:latin typeface="Times New Roman" panose="02020603050405020304" pitchFamily="18" charset="0"/>
                <a:cs typeface="Times New Roman" panose="02020603050405020304" pitchFamily="18" charset="0"/>
              </a:rPr>
              <a:t>2000 </a:t>
            </a:r>
            <a:r>
              <a:rPr lang="de-DE" sz="2000" b="1" dirty="0">
                <a:latin typeface="Times New Roman" panose="02020603050405020304" pitchFamily="18" charset="0"/>
                <a:cs typeface="Times New Roman" panose="02020603050405020304" pitchFamily="18" charset="0"/>
              </a:rPr>
              <a:t>∗ </a:t>
            </a:r>
            <a:r>
              <a:rPr lang="de-DE" sz="2000" b="1" dirty="0" smtClean="0">
                <a:latin typeface="Times New Roman" panose="02020603050405020304" pitchFamily="18" charset="0"/>
                <a:cs typeface="Times New Roman" panose="02020603050405020304" pitchFamily="18" charset="0"/>
              </a:rPr>
              <a:t>1000 </a:t>
            </a:r>
            <a:endParaRPr lang="en-US" sz="2000" b="1" dirty="0">
              <a:latin typeface="Times New Roman" panose="02020603050405020304" pitchFamily="18" charset="0"/>
              <a:cs typeface="Times New Roman" panose="02020603050405020304" pitchFamily="18" charset="0"/>
            </a:endParaRPr>
          </a:p>
          <a:p>
            <a:r>
              <a:rPr lang="de-DE" sz="2000" b="1" dirty="0">
                <a:latin typeface="Times New Roman" panose="02020603050405020304" pitchFamily="18" charset="0"/>
                <a:cs typeface="Times New Roman" panose="02020603050405020304" pitchFamily="18" charset="0"/>
              </a:rPr>
              <a:t>14.44 Ag = </a:t>
            </a:r>
            <a:r>
              <a:rPr lang="de-DE" sz="2000" b="1" dirty="0" smtClean="0">
                <a:latin typeface="Times New Roman" panose="02020603050405020304" pitchFamily="18" charset="0"/>
                <a:cs typeface="Times New Roman" panose="02020603050405020304" pitchFamily="18" charset="0"/>
              </a:rPr>
              <a:t>2000*1000</a:t>
            </a:r>
          </a:p>
          <a:p>
            <a:r>
              <a:rPr lang="de-DE" sz="2000" b="1" dirty="0" smtClean="0">
                <a:latin typeface="Times New Roman" panose="02020603050405020304" pitchFamily="18" charset="0"/>
                <a:cs typeface="Times New Roman" panose="02020603050405020304" pitchFamily="18" charset="0"/>
              </a:rPr>
              <a:t> </a:t>
            </a:r>
            <a:r>
              <a:rPr lang="de-DE" sz="2000" b="1" dirty="0">
                <a:latin typeface="Times New Roman" panose="02020603050405020304" pitchFamily="18" charset="0"/>
                <a:cs typeface="Times New Roman" panose="02020603050405020304" pitchFamily="18" charset="0"/>
              </a:rPr>
              <a:t>Ag = </a:t>
            </a:r>
            <a:r>
              <a:rPr lang="de-DE" sz="2000" b="1" dirty="0" smtClean="0">
                <a:latin typeface="Times New Roman" panose="02020603050405020304" pitchFamily="18" charset="0"/>
                <a:cs typeface="Times New Roman" panose="02020603050405020304" pitchFamily="18" charset="0"/>
              </a:rPr>
              <a:t>138540 </a:t>
            </a:r>
            <a:r>
              <a:rPr lang="de-DE" sz="2000" b="1" dirty="0">
                <a:latin typeface="Times New Roman" panose="02020603050405020304" pitchFamily="18" charset="0"/>
                <a:cs typeface="Times New Roman" panose="02020603050405020304" pitchFamily="18" charset="0"/>
              </a:rPr>
              <a:t>mm2 → </a:t>
            </a:r>
            <a:r>
              <a:rPr lang="de-DE" sz="2000" b="1" dirty="0" smtClean="0">
                <a:latin typeface="Times New Roman" panose="02020603050405020304" pitchFamily="18" charset="0"/>
                <a:cs typeface="Times New Roman" panose="02020603050405020304" pitchFamily="18" charset="0"/>
              </a:rPr>
              <a:t>(372 </a:t>
            </a:r>
            <a:r>
              <a:rPr lang="de-DE" sz="2000" b="1" dirty="0">
                <a:latin typeface="Times New Roman" panose="02020603050405020304" pitchFamily="18" charset="0"/>
                <a:cs typeface="Times New Roman" panose="02020603050405020304" pitchFamily="18" charset="0"/>
              </a:rPr>
              <a:t>x </a:t>
            </a:r>
            <a:r>
              <a:rPr lang="de-DE" sz="2000" b="1" dirty="0" smtClean="0">
                <a:latin typeface="Times New Roman" panose="02020603050405020304" pitchFamily="18" charset="0"/>
                <a:cs typeface="Times New Roman" panose="02020603050405020304" pitchFamily="18" charset="0"/>
              </a:rPr>
              <a:t>372) mm</a:t>
            </a:r>
          </a:p>
          <a:p>
            <a:r>
              <a:rPr lang="de-DE" sz="2000" b="1" dirty="0" smtClean="0">
                <a:latin typeface="Times New Roman" panose="02020603050405020304" pitchFamily="18" charset="0"/>
                <a:cs typeface="Times New Roman" panose="02020603050405020304" pitchFamily="18" charset="0"/>
              </a:rPr>
              <a:t>Wall </a:t>
            </a:r>
            <a:r>
              <a:rPr lang="en-US" sz="2000" b="1" dirty="0" smtClean="0">
                <a:latin typeface="Times New Roman" panose="02020603050405020304" pitchFamily="18" charset="0"/>
                <a:cs typeface="Times New Roman" panose="02020603050405020304" pitchFamily="18" charset="0"/>
              </a:rPr>
              <a:t>dimensions </a:t>
            </a:r>
            <a:r>
              <a:rPr lang="en-US" sz="2000" b="1" dirty="0">
                <a:latin typeface="Times New Roman" panose="02020603050405020304" pitchFamily="18" charset="0"/>
                <a:cs typeface="Times New Roman" panose="02020603050405020304" pitchFamily="18" charset="0"/>
              </a:rPr>
              <a:t>are </a:t>
            </a:r>
            <a:r>
              <a:rPr lang="en-US" sz="2000" b="1" dirty="0" smtClean="0">
                <a:latin typeface="Times New Roman" panose="02020603050405020304" pitchFamily="18" charset="0"/>
                <a:cs typeface="Times New Roman" panose="02020603050405020304" pitchFamily="18" charset="0"/>
              </a:rPr>
              <a:t>(1000 </a:t>
            </a:r>
            <a:r>
              <a:rPr lang="en-US" sz="2000" b="1" dirty="0">
                <a:latin typeface="Times New Roman" panose="02020603050405020304" pitchFamily="18" charset="0"/>
                <a:cs typeface="Times New Roman" panose="02020603050405020304" pitchFamily="18" charset="0"/>
              </a:rPr>
              <a:t>x </a:t>
            </a:r>
            <a:r>
              <a:rPr lang="en-US" sz="2000" b="1" dirty="0" smtClean="0">
                <a:latin typeface="Times New Roman" panose="02020603050405020304" pitchFamily="18" charset="0"/>
                <a:cs typeface="Times New Roman" panose="02020603050405020304" pitchFamily="18" charset="0"/>
              </a:rPr>
              <a:t>250</a:t>
            </a:r>
            <a:r>
              <a:rPr lang="en-US" sz="2000" b="1" dirty="0">
                <a:latin typeface="Times New Roman" panose="02020603050405020304" pitchFamily="18" charset="0"/>
                <a:cs typeface="Times New Roman" panose="02020603050405020304" pitchFamily="18" charset="0"/>
              </a:rPr>
              <a:t>) mm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Check </a:t>
            </a:r>
            <a:r>
              <a:rPr lang="en-US" sz="2000" b="1" dirty="0">
                <a:latin typeface="Times New Roman" panose="02020603050405020304" pitchFamily="18" charset="0"/>
                <a:cs typeface="Times New Roman" panose="02020603050405020304" pitchFamily="18" charset="0"/>
              </a:rPr>
              <a:t>ρ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2000 </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1000 </a:t>
            </a:r>
            <a:r>
              <a:rPr lang="en-US" sz="2000" b="1" dirty="0">
                <a:latin typeface="Times New Roman" panose="02020603050405020304" pitchFamily="18" charset="0"/>
                <a:cs typeface="Times New Roman" panose="02020603050405020304" pitchFamily="18" charset="0"/>
              </a:rPr>
              <a:t>= 0.65*0.8 (0 .85*28* </a:t>
            </a:r>
            <a:r>
              <a:rPr lang="en-US" sz="2000" b="1" dirty="0" smtClean="0">
                <a:latin typeface="Times New Roman" panose="02020603050405020304" pitchFamily="18" charset="0"/>
                <a:cs typeface="Times New Roman" panose="02020603050405020304" pitchFamily="18" charset="0"/>
              </a:rPr>
              <a:t>(250000 </a:t>
            </a:r>
            <a:r>
              <a:rPr lang="en-US" sz="2000" b="1" dirty="0">
                <a:latin typeface="Times New Roman" panose="02020603050405020304" pitchFamily="18" charset="0"/>
                <a:cs typeface="Times New Roman" panose="02020603050405020304" pitchFamily="18" charset="0"/>
              </a:rPr>
              <a:t>- As) + 420 As ) → As = </a:t>
            </a:r>
            <a:r>
              <a:rPr lang="en-US" sz="2000" b="1" dirty="0" smtClean="0">
                <a:latin typeface="Times New Roman" panose="02020603050405020304" pitchFamily="18" charset="0"/>
                <a:cs typeface="Times New Roman" panose="02020603050405020304" pitchFamily="18" charset="0"/>
              </a:rPr>
              <a:t>- 5310 </a:t>
            </a:r>
            <a:r>
              <a:rPr lang="en-US" sz="2000" b="1" dirty="0">
                <a:latin typeface="Times New Roman" panose="02020603050405020304" pitchFamily="18" charset="0"/>
                <a:cs typeface="Times New Roman" panose="02020603050405020304" pitchFamily="18" charset="0"/>
              </a:rPr>
              <a:t>mm2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Use ρ min = 0.0018 </a:t>
            </a:r>
            <a:r>
              <a:rPr lang="en-US" sz="2000" b="1" dirty="0">
                <a:latin typeface="Times New Roman" panose="02020603050405020304" pitchFamily="18" charset="0"/>
                <a:cs typeface="Times New Roman" panose="02020603050405020304" pitchFamily="18" charset="0"/>
              </a:rPr>
              <a:t>→ As= </a:t>
            </a:r>
            <a:r>
              <a:rPr lang="en-US" sz="2000" b="1" dirty="0" smtClean="0">
                <a:latin typeface="Times New Roman" panose="02020603050405020304" pitchFamily="18" charset="0"/>
                <a:cs typeface="Times New Roman" panose="02020603050405020304" pitchFamily="18" charset="0"/>
              </a:rPr>
              <a:t>0.0018*Ag</a:t>
            </a: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As = </a:t>
            </a:r>
            <a:r>
              <a:rPr lang="en-US" sz="2000" b="1" dirty="0" smtClean="0">
                <a:latin typeface="Times New Roman" panose="02020603050405020304" pitchFamily="18" charset="0"/>
                <a:cs typeface="Times New Roman" panose="02020603050405020304" pitchFamily="18" charset="0"/>
              </a:rPr>
              <a:t>0.0018 </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(1000*250</a:t>
            </a:r>
            <a:r>
              <a:rPr lang="en-US" sz="2000" b="1" dirty="0">
                <a:latin typeface="Times New Roman" panose="02020603050405020304" pitchFamily="18" charset="0"/>
                <a:cs typeface="Times New Roman" panose="02020603050405020304" pitchFamily="18" charset="0"/>
              </a:rPr>
              <a:t>) = </a:t>
            </a:r>
            <a:r>
              <a:rPr lang="en-US" sz="2000" b="1" dirty="0" smtClean="0">
                <a:latin typeface="Times New Roman" panose="02020603050405020304" pitchFamily="18" charset="0"/>
                <a:cs typeface="Times New Roman" panose="02020603050405020304" pitchFamily="18" charset="0"/>
              </a:rPr>
              <a:t>450 </a:t>
            </a:r>
            <a:r>
              <a:rPr lang="en-US" sz="2000" b="1" dirty="0">
                <a:latin typeface="Times New Roman" panose="02020603050405020304" pitchFamily="18" charset="0"/>
                <a:cs typeface="Times New Roman" panose="02020603050405020304" pitchFamily="18" charset="0"/>
              </a:rPr>
              <a:t>mm2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Use 1 </a:t>
            </a:r>
            <a:r>
              <a:rPr lang="en-US" sz="2000" b="1" dirty="0">
                <a:latin typeface="Times New Roman" panose="02020603050405020304" pitchFamily="18" charset="0"/>
                <a:cs typeface="Times New Roman" panose="02020603050405020304" pitchFamily="18" charset="0"/>
              </a:rPr>
              <a:t>φ </a:t>
            </a:r>
            <a:r>
              <a:rPr lang="en-US" sz="2000" b="1" dirty="0" smtClean="0">
                <a:latin typeface="Times New Roman" panose="02020603050405020304" pitchFamily="18" charset="0"/>
                <a:cs typeface="Times New Roman" panose="02020603050405020304" pitchFamily="18" charset="0"/>
              </a:rPr>
              <a:t>12 mm / 25cm </a:t>
            </a:r>
          </a:p>
          <a:p>
            <a:endParaRPr lang="en-US" sz="2000" b="1" dirty="0" smtClean="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685800" y="228600"/>
            <a:ext cx="12344400" cy="609600"/>
          </a:xfrm>
        </p:spPr>
        <p:txBody>
          <a:bodyPr>
            <a:normAutofit/>
          </a:bodyPr>
          <a:lstStyle/>
          <a:p>
            <a:r>
              <a:rPr lang="en-US" sz="2400" dirty="0" smtClean="0">
                <a:solidFill>
                  <a:schemeClr val="tx1"/>
                </a:solidFill>
                <a:effectLst/>
                <a:latin typeface="Times New Roman" panose="02020603050405020304" pitchFamily="18" charset="0"/>
                <a:cs typeface="Times New Roman" panose="02020603050405020304" pitchFamily="18" charset="0"/>
              </a:rPr>
              <a:t>Design of shear wall and stairs</a:t>
            </a:r>
            <a:endParaRPr lang="en-US" sz="2400" dirty="0">
              <a:solidFill>
                <a:schemeClr val="tx1"/>
              </a:solidFill>
              <a:effectLst/>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4167" y="3969707"/>
            <a:ext cx="838200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6646653"/>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1"/>
            <a:ext cx="12344400" cy="5778692"/>
          </a:xfrm>
        </p:spPr>
        <p:txBody>
          <a:bodyPr/>
          <a:lstStyle/>
          <a:p>
            <a:r>
              <a:rPr lang="en-US" sz="2000" b="1" dirty="0" smtClean="0">
                <a:latin typeface="Times New Roman" panose="02020603050405020304" pitchFamily="18" charset="0"/>
                <a:cs typeface="Times New Roman" panose="02020603050405020304" pitchFamily="18" charset="0"/>
              </a:rPr>
              <a:t>Stairs</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5887" y="838200"/>
            <a:ext cx="2895600" cy="88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724025"/>
            <a:ext cx="9477375"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2545550"/>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81329"/>
            <a:ext cx="12344400" cy="3776471"/>
          </a:xfrm>
        </p:spPr>
        <p:txBody>
          <a:bodyPr/>
          <a:lstStyle/>
          <a:p>
            <a:r>
              <a:rPr lang="en-US" sz="2400" b="1" dirty="0">
                <a:latin typeface="Times New Roman" panose="02020603050405020304" pitchFamily="18" charset="0"/>
                <a:cs typeface="Times New Roman" panose="02020603050405020304" pitchFamily="18" charset="0"/>
              </a:rPr>
              <a:t>Footings are the substructure elements that transmit the concentrated column load or wall reactions safely to the soil. The transmitted load develop a uniform stress on the soil, the applied stress should be less than or equal to the bearing capacity of the soil</a:t>
            </a:r>
            <a:r>
              <a:rPr lang="en-US" sz="2400" b="1" dirty="0" smtClean="0">
                <a:latin typeface="Times New Roman" panose="02020603050405020304" pitchFamily="18" charset="0"/>
                <a:cs typeface="Times New Roman" panose="02020603050405020304" pitchFamily="18" charset="0"/>
              </a:rPr>
              <a:t>.</a:t>
            </a:r>
          </a:p>
          <a:p>
            <a:pPr marL="109728" indent="0">
              <a:buNone/>
            </a:pPr>
            <a:endParaRPr lang="en-US" sz="2400" b="1" dirty="0" smtClean="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The soil in the site area is mainly </a:t>
            </a:r>
            <a:r>
              <a:rPr lang="en-US" sz="2400" b="1" dirty="0" smtClean="0">
                <a:latin typeface="Times New Roman" panose="02020603050405020304" pitchFamily="18" charset="0"/>
                <a:cs typeface="Times New Roman" panose="02020603050405020304" pitchFamily="18" charset="0"/>
              </a:rPr>
              <a:t>rocky and </a:t>
            </a:r>
            <a:r>
              <a:rPr lang="en-US" sz="2400" b="1" dirty="0">
                <a:latin typeface="Times New Roman" panose="02020603050405020304" pitchFamily="18" charset="0"/>
                <a:cs typeface="Times New Roman" panose="02020603050405020304" pitchFamily="18" charset="0"/>
              </a:rPr>
              <a:t>the bearing capacity of the soil is 300 𝑘𝑁/𝑚 </a:t>
            </a:r>
            <a:r>
              <a:rPr lang="en-US" sz="2400" b="1" dirty="0" smtClean="0">
                <a:latin typeface="Times New Roman" panose="02020603050405020304" pitchFamily="18" charset="0"/>
                <a:cs typeface="Times New Roman" panose="02020603050405020304" pitchFamily="18" charset="0"/>
              </a:rPr>
              <a:t>2</a:t>
            </a:r>
          </a:p>
          <a:p>
            <a:endParaRPr lang="en-US" dirty="0" smtClean="0"/>
          </a:p>
          <a:p>
            <a:endParaRPr lang="en-US" dirty="0"/>
          </a:p>
        </p:txBody>
      </p:sp>
      <p:sp>
        <p:nvSpPr>
          <p:cNvPr id="3" name="Title 2"/>
          <p:cNvSpPr>
            <a:spLocks noGrp="1"/>
          </p:cNvSpPr>
          <p:nvPr>
            <p:ph type="title"/>
          </p:nvPr>
        </p:nvSpPr>
        <p:spPr/>
        <p:txBody>
          <a:bodyPr>
            <a:normAutofit/>
          </a:bodyPr>
          <a:lstStyle/>
          <a:p>
            <a:r>
              <a:rPr lang="en-US" sz="3200" dirty="0" smtClean="0">
                <a:solidFill>
                  <a:schemeClr val="tx1"/>
                </a:solidFill>
                <a:effectLst/>
                <a:latin typeface="Times New Roman" panose="02020603050405020304" pitchFamily="18" charset="0"/>
                <a:cs typeface="Times New Roman" panose="02020603050405020304" pitchFamily="18" charset="0"/>
              </a:rPr>
              <a:t>Mat Foundation</a:t>
            </a:r>
            <a:endParaRPr lang="en-US"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7827261"/>
      </p:ext>
    </p:extLst>
  </p:cSld>
  <p:clrMapOvr>
    <a:masterClrMapping/>
  </p:clrMapOvr>
  <p:transition spd="slow">
    <p:push dir="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81329"/>
            <a:ext cx="12344400" cy="4690871"/>
          </a:xfrm>
        </p:spPr>
        <p:txBody>
          <a:bodyPr>
            <a:normAutofit/>
          </a:bodyPr>
          <a:lstStyle/>
          <a:p>
            <a:r>
              <a:rPr lang="en-US" sz="2000" b="1" dirty="0" smtClean="0">
                <a:latin typeface="Times New Roman" panose="02020603050405020304" pitchFamily="18" charset="0"/>
                <a:cs typeface="Times New Roman" panose="02020603050405020304" pitchFamily="18" charset="0"/>
              </a:rPr>
              <a:t>Step1 : select type of foundation </a:t>
            </a:r>
          </a:p>
          <a:p>
            <a:pPr marL="109728" indent="0">
              <a:buNone/>
            </a:pP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The service load taken by ETABS </a:t>
            </a:r>
          </a:p>
          <a:p>
            <a:r>
              <a:rPr lang="en-US" sz="2000" b="1" dirty="0" smtClean="0">
                <a:latin typeface="Times New Roman" panose="02020603050405020304" pitchFamily="18" charset="0"/>
                <a:cs typeface="Times New Roman" panose="02020603050405020304" pitchFamily="18" charset="0"/>
              </a:rPr>
              <a:t>Calculate the area of footing as single by used : </a:t>
            </a:r>
          </a:p>
          <a:p>
            <a:r>
              <a:rPr lang="en-US" sz="2000" b="1" dirty="0" smtClean="0">
                <a:latin typeface="Times New Roman" panose="02020603050405020304" pitchFamily="18" charset="0"/>
                <a:cs typeface="Times New Roman" panose="02020603050405020304" pitchFamily="18" charset="0"/>
              </a:rPr>
              <a:t>Area = Pa / q all</a:t>
            </a:r>
          </a:p>
          <a:p>
            <a:r>
              <a:rPr lang="en-US" sz="2000" b="1" dirty="0" smtClean="0">
                <a:latin typeface="Times New Roman" panose="02020603050405020304" pitchFamily="18" charset="0"/>
                <a:cs typeface="Times New Roman" panose="02020603050405020304" pitchFamily="18" charset="0"/>
              </a:rPr>
              <a:t>Percentage </a:t>
            </a:r>
            <a:r>
              <a:rPr lang="en-US" sz="2000" b="1" dirty="0">
                <a:latin typeface="Times New Roman" panose="02020603050405020304" pitchFamily="18" charset="0"/>
                <a:cs typeface="Times New Roman" panose="02020603050405020304" pitchFamily="18" charset="0"/>
              </a:rPr>
              <a:t>of total single area from area of mat = </a:t>
            </a:r>
            <a:r>
              <a:rPr lang="en-US" sz="2000" b="1" dirty="0" smtClean="0">
                <a:latin typeface="Times New Roman" panose="02020603050405020304" pitchFamily="18" charset="0"/>
                <a:cs typeface="Times New Roman" panose="02020603050405020304" pitchFamily="18" charset="0"/>
              </a:rPr>
              <a:t>270/1500 </a:t>
            </a:r>
            <a:r>
              <a:rPr lang="en-US" sz="2000" b="1" dirty="0">
                <a:latin typeface="Times New Roman" panose="02020603050405020304" pitchFamily="18" charset="0"/>
                <a:cs typeface="Times New Roman" panose="02020603050405020304" pitchFamily="18" charset="0"/>
              </a:rPr>
              <a:t>∗ 100% = 18 % </a:t>
            </a:r>
            <a:r>
              <a:rPr lang="en-US" sz="2000" b="1" dirty="0" smtClean="0">
                <a:latin typeface="Times New Roman" panose="02020603050405020304" pitchFamily="18" charset="0"/>
                <a:cs typeface="Times New Roman" panose="02020603050405020304" pitchFamily="18" charset="0"/>
              </a:rPr>
              <a:t>&lt; 50 %</a:t>
            </a:r>
          </a:p>
          <a:p>
            <a:r>
              <a:rPr lang="en-US" sz="2000" b="1" dirty="0">
                <a:latin typeface="Times New Roman" panose="02020603050405020304" pitchFamily="18" charset="0"/>
                <a:cs typeface="Times New Roman" panose="02020603050405020304" pitchFamily="18" charset="0"/>
              </a:rPr>
              <a:t>add the area of foundations which shear walls need the percentage will </a:t>
            </a:r>
            <a:r>
              <a:rPr lang="en-US" sz="2000" b="1" dirty="0" smtClean="0">
                <a:latin typeface="Times New Roman" panose="02020603050405020304" pitchFamily="18" charset="0"/>
                <a:cs typeface="Times New Roman" panose="02020603050405020304" pitchFamily="18" charset="0"/>
              </a:rPr>
              <a:t>increase</a:t>
            </a:r>
          </a:p>
          <a:p>
            <a:r>
              <a:rPr lang="en-US" sz="2000" b="1" dirty="0">
                <a:latin typeface="Times New Roman" panose="02020603050405020304" pitchFamily="18" charset="0"/>
                <a:cs typeface="Times New Roman" panose="02020603050405020304" pitchFamily="18" charset="0"/>
              </a:rPr>
              <a:t>Taking into account the site investigation </a:t>
            </a:r>
            <a:r>
              <a:rPr lang="en-US" sz="2000" b="1" dirty="0" smtClean="0">
                <a:latin typeface="Times New Roman" panose="02020603050405020304" pitchFamily="18" charset="0"/>
                <a:cs typeface="Times New Roman" panose="02020603050405020304" pitchFamily="18" charset="0"/>
              </a:rPr>
              <a:t>report</a:t>
            </a:r>
          </a:p>
          <a:p>
            <a:r>
              <a:rPr lang="en-US" sz="2000" b="1" dirty="0" smtClean="0">
                <a:latin typeface="Times New Roman" panose="02020603050405020304" pitchFamily="18" charset="0"/>
                <a:cs typeface="Times New Roman" panose="02020603050405020304" pitchFamily="18" charset="0"/>
              </a:rPr>
              <a:t>So , select Mat foundation </a:t>
            </a:r>
            <a:endParaRPr lang="en-US" sz="20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a:bodyPr>
          <a:lstStyle/>
          <a:p>
            <a:r>
              <a:rPr lang="en-US" sz="3200" dirty="0" smtClean="0">
                <a:solidFill>
                  <a:schemeClr val="tx1"/>
                </a:solidFill>
                <a:effectLst/>
                <a:latin typeface="Times New Roman" panose="02020603050405020304" pitchFamily="18" charset="0"/>
                <a:cs typeface="Times New Roman" panose="02020603050405020304" pitchFamily="18" charset="0"/>
              </a:rPr>
              <a:t>Design of footing</a:t>
            </a:r>
            <a:endParaRPr lang="en-US"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0130064"/>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90600"/>
            <a:ext cx="12344400" cy="4495801"/>
          </a:xfrm>
        </p:spPr>
        <p:txBody>
          <a:bodyPr>
            <a:normAutofit/>
          </a:bodyPr>
          <a:lstStyle/>
          <a:p>
            <a:r>
              <a:rPr lang="en-US" sz="2000" b="1" dirty="0" smtClean="0">
                <a:latin typeface="Times New Roman" panose="02020603050405020304" pitchFamily="18" charset="0"/>
                <a:cs typeface="Times New Roman" panose="02020603050405020304" pitchFamily="18" charset="0"/>
              </a:rPr>
              <a:t>Step 2 : calculate thickness of mat foundation</a:t>
            </a:r>
          </a:p>
          <a:p>
            <a:pPr marL="109728" indent="0">
              <a:buNone/>
            </a:pPr>
            <a:endParaRPr lang="en-US" sz="2000" b="1" dirty="0" smtClean="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Assume the depth of the footing = 1000 mm and the effective depth = 900 mm on the soil</a:t>
            </a:r>
            <a:r>
              <a:rPr lang="en-US" sz="2000" b="1" dirty="0" smtClean="0">
                <a:latin typeface="Times New Roman" panose="02020603050405020304" pitchFamily="18" charset="0"/>
                <a:cs typeface="Times New Roman" panose="02020603050405020304" pitchFamily="18" charset="0"/>
              </a:rPr>
              <a:t>.</a:t>
            </a:r>
          </a:p>
          <a:p>
            <a:r>
              <a:rPr lang="en-US" sz="2000" b="1" dirty="0">
                <a:latin typeface="Times New Roman" panose="02020603050405020304" pitchFamily="18" charset="0"/>
                <a:cs typeface="Times New Roman" panose="02020603050405020304" pitchFamily="18" charset="0"/>
              </a:rPr>
              <a:t>Vu = 4531.5 KN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Vc</a:t>
            </a:r>
            <a:r>
              <a:rPr lang="en-US" sz="2000" b="1" dirty="0">
                <a:latin typeface="Times New Roman" panose="02020603050405020304" pitchFamily="18" charset="0"/>
                <a:cs typeface="Times New Roman" panose="02020603050405020304" pitchFamily="18" charset="0"/>
              </a:rPr>
              <a:t> punching = ∅ </a:t>
            </a:r>
            <a:r>
              <a:rPr lang="en-US" sz="2000" b="1" dirty="0" smtClean="0">
                <a:latin typeface="Times New Roman" panose="02020603050405020304" pitchFamily="18" charset="0"/>
                <a:cs typeface="Times New Roman" panose="02020603050405020304" pitchFamily="18" charset="0"/>
              </a:rPr>
              <a:t>(𝟏 /𝟑) </a:t>
            </a:r>
            <a:r>
              <a:rPr lang="en-US" sz="2000" b="1" dirty="0">
                <a:latin typeface="Times New Roman" panose="02020603050405020304" pitchFamily="18" charset="0"/>
                <a:cs typeface="Times New Roman" panose="02020603050405020304" pitchFamily="18" charset="0"/>
              </a:rPr>
              <a:t>√</a:t>
            </a:r>
            <a:r>
              <a:rPr lang="en-US" sz="2000" b="1" dirty="0" err="1">
                <a:latin typeface="Times New Roman" panose="02020603050405020304" pitchFamily="18" charset="0"/>
                <a:cs typeface="Times New Roman" panose="02020603050405020304" pitchFamily="18" charset="0"/>
              </a:rPr>
              <a:t>f′c</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bo</a:t>
            </a:r>
            <a:r>
              <a:rPr lang="en-US" sz="2000" b="1" dirty="0">
                <a:latin typeface="Times New Roman" panose="02020603050405020304" pitchFamily="18" charset="0"/>
                <a:cs typeface="Times New Roman" panose="02020603050405020304" pitchFamily="18" charset="0"/>
              </a:rPr>
              <a:t> d </a:t>
            </a:r>
            <a:endParaRPr lang="en-US" sz="2000" b="1" dirty="0" smtClean="0">
              <a:latin typeface="Times New Roman" panose="02020603050405020304" pitchFamily="18" charset="0"/>
              <a:cs typeface="Times New Roman" panose="02020603050405020304" pitchFamily="18" charset="0"/>
            </a:endParaRPr>
          </a:p>
          <a:p>
            <a:r>
              <a:rPr lang="en-US" sz="2000" b="1" dirty="0" err="1" smtClean="0">
                <a:latin typeface="Times New Roman" panose="02020603050405020304" pitchFamily="18" charset="0"/>
                <a:cs typeface="Times New Roman" panose="02020603050405020304" pitchFamily="18" charset="0"/>
              </a:rPr>
              <a:t>bo</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is the perimeter of the critical </a:t>
            </a:r>
            <a:r>
              <a:rPr lang="en-US" sz="2000" b="1" dirty="0" smtClean="0">
                <a:latin typeface="Times New Roman" panose="02020603050405020304" pitchFamily="18" charset="0"/>
                <a:cs typeface="Times New Roman" panose="02020603050405020304" pitchFamily="18" charset="0"/>
              </a:rPr>
              <a:t>section</a:t>
            </a: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then: </a:t>
            </a:r>
            <a:r>
              <a:rPr lang="en-US" sz="2000" b="1" dirty="0" err="1">
                <a:latin typeface="Times New Roman" panose="02020603050405020304" pitchFamily="18" charset="0"/>
                <a:cs typeface="Times New Roman" panose="02020603050405020304" pitchFamily="18" charset="0"/>
              </a:rPr>
              <a:t>bo</a:t>
            </a:r>
            <a:r>
              <a:rPr lang="en-US" sz="2000" b="1" dirty="0">
                <a:latin typeface="Times New Roman" panose="02020603050405020304" pitchFamily="18" charset="0"/>
                <a:cs typeface="Times New Roman" panose="02020603050405020304" pitchFamily="18" charset="0"/>
              </a:rPr>
              <a:t>= 2(C1+d) +2(C2+d)= 2*(0.6+0.9+0.6+0.9) = 6 m = 6000 mm </a:t>
            </a:r>
            <a:endParaRPr lang="en-US" sz="2000" b="1" dirty="0" smtClean="0">
              <a:latin typeface="Times New Roman" panose="02020603050405020304" pitchFamily="18" charset="0"/>
              <a:cs typeface="Times New Roman" panose="02020603050405020304" pitchFamily="18" charset="0"/>
            </a:endParaRPr>
          </a:p>
          <a:p>
            <a:r>
              <a:rPr lang="en-US" sz="2000" b="1" dirty="0" smtClean="0">
                <a:latin typeface="Times New Roman" panose="02020603050405020304" pitchFamily="18" charset="0"/>
                <a:cs typeface="Times New Roman" panose="02020603050405020304" pitchFamily="18" charset="0"/>
              </a:rPr>
              <a:t>So</a:t>
            </a:r>
            <a:r>
              <a:rPr lang="en-US" sz="2000" b="1" dirty="0">
                <a:latin typeface="Times New Roman" panose="02020603050405020304" pitchFamily="18" charset="0"/>
                <a:cs typeface="Times New Roman" panose="02020603050405020304" pitchFamily="18" charset="0"/>
              </a:rPr>
              <a:t>, ∅ </a:t>
            </a:r>
            <a:r>
              <a:rPr lang="en-US" sz="2000" b="1" dirty="0" err="1">
                <a:latin typeface="Times New Roman" panose="02020603050405020304" pitchFamily="18" charset="0"/>
                <a:cs typeface="Times New Roman" panose="02020603050405020304" pitchFamily="18" charset="0"/>
              </a:rPr>
              <a:t>Vc</a:t>
            </a:r>
            <a:r>
              <a:rPr lang="en-US" sz="2000" b="1" dirty="0">
                <a:latin typeface="Times New Roman" panose="02020603050405020304" pitchFamily="18" charset="0"/>
                <a:cs typeface="Times New Roman" panose="02020603050405020304" pitchFamily="18" charset="0"/>
              </a:rPr>
              <a:t> punching = (0.75 </a:t>
            </a:r>
            <a:r>
              <a:rPr lang="en-US" sz="2000" b="1" dirty="0" smtClean="0">
                <a:latin typeface="Times New Roman" panose="02020603050405020304" pitchFamily="18" charset="0"/>
                <a:cs typeface="Times New Roman" panose="02020603050405020304" pitchFamily="18" charset="0"/>
              </a:rPr>
              <a:t>*(𝟏 /𝟑) </a:t>
            </a:r>
            <a:r>
              <a:rPr lang="en-US" sz="2000" b="1" dirty="0">
                <a:latin typeface="Times New Roman" panose="02020603050405020304" pitchFamily="18" charset="0"/>
                <a:cs typeface="Times New Roman" panose="02020603050405020304" pitchFamily="18" charset="0"/>
              </a:rPr>
              <a:t>√28 *6000*0.9 = 7144 </a:t>
            </a:r>
            <a:r>
              <a:rPr lang="en-US" sz="2000" b="1" dirty="0" smtClean="0">
                <a:latin typeface="Times New Roman" panose="02020603050405020304" pitchFamily="18" charset="0"/>
                <a:cs typeface="Times New Roman" panose="02020603050405020304" pitchFamily="18" charset="0"/>
              </a:rPr>
              <a:t>KN</a:t>
            </a: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Vu &lt; ∅ </a:t>
            </a:r>
            <a:r>
              <a:rPr lang="en-US" sz="2000" b="1" dirty="0" err="1">
                <a:latin typeface="Times New Roman" panose="02020603050405020304" pitchFamily="18" charset="0"/>
                <a:cs typeface="Times New Roman" panose="02020603050405020304" pitchFamily="18" charset="0"/>
              </a:rPr>
              <a:t>Vc</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punching </a:t>
            </a:r>
            <a:r>
              <a:rPr lang="en-US" sz="2000" b="1" dirty="0">
                <a:latin typeface="Times New Roman" panose="02020603050405020304" pitchFamily="18" charset="0"/>
                <a:cs typeface="Times New Roman" panose="02020603050405020304" pitchFamily="18" charset="0"/>
              </a:rPr>
              <a:t>So it’s </a:t>
            </a:r>
            <a:r>
              <a:rPr lang="en-US" sz="2000" b="1" dirty="0" smtClean="0">
                <a:latin typeface="Times New Roman" panose="02020603050405020304" pitchFamily="18" charset="0"/>
                <a:cs typeface="Times New Roman" panose="02020603050405020304" pitchFamily="18" charset="0"/>
              </a:rPr>
              <a:t>okay</a:t>
            </a:r>
          </a:p>
          <a:p>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d=0.9 m and h=1 m.</a:t>
            </a:r>
          </a:p>
        </p:txBody>
      </p:sp>
    </p:spTree>
    <p:extLst>
      <p:ext uri="{BB962C8B-B14F-4D97-AF65-F5344CB8AC3E}">
        <p14:creationId xmlns:p14="http://schemas.microsoft.com/office/powerpoint/2010/main" val="2358740666"/>
      </p:ext>
    </p:extLst>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2"/>
          </p:nvPr>
        </p:nvSpPr>
        <p:spPr>
          <a:xfrm>
            <a:off x="762000" y="381000"/>
            <a:ext cx="12268200" cy="6324601"/>
          </a:xfrm>
        </p:spPr>
        <p:txBody>
          <a:bodyPr/>
          <a:lstStyle/>
          <a:p>
            <a:r>
              <a:rPr lang="en-US" sz="2000" b="1" dirty="0" smtClean="0">
                <a:solidFill>
                  <a:schemeClr val="bg1"/>
                </a:solidFill>
                <a:latin typeface="Times New Roman" panose="02020603050405020304" pitchFamily="18" charset="0"/>
                <a:cs typeface="Times New Roman" panose="02020603050405020304" pitchFamily="18" charset="0"/>
              </a:rPr>
              <a:t>Step 3</a:t>
            </a:r>
            <a:r>
              <a:rPr lang="en-US" sz="2000" b="1" dirty="0">
                <a:solidFill>
                  <a:schemeClr val="bg1"/>
                </a:solidFill>
                <a:latin typeface="Times New Roman" panose="02020603050405020304" pitchFamily="18" charset="0"/>
                <a:cs typeface="Times New Roman" panose="02020603050405020304" pitchFamily="18" charset="0"/>
              </a:rPr>
              <a:t> : definition </a:t>
            </a:r>
            <a:endParaRPr lang="en-US" sz="2000" b="1" dirty="0" smtClean="0">
              <a:solidFill>
                <a:schemeClr val="bg1"/>
              </a:solidFill>
              <a:latin typeface="Times New Roman" panose="02020603050405020304" pitchFamily="18" charset="0"/>
              <a:cs typeface="Times New Roman" panose="02020603050405020304" pitchFamily="18" charset="0"/>
            </a:endParaRP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109728" indent="0">
              <a:buNone/>
            </a:pPr>
            <a:endParaRPr lang="en-US" dirty="0"/>
          </a:p>
        </p:txBody>
      </p:sp>
      <p:pic>
        <p:nvPicPr>
          <p:cNvPr id="1027"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524000" y="1170946"/>
            <a:ext cx="5590004" cy="4810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6200" y="1011740"/>
            <a:ext cx="4267200" cy="4969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611128"/>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1143000"/>
            <a:ext cx="12344400" cy="5181599"/>
          </a:xfrm>
        </p:spPr>
        <p:txBody>
          <a:bodyPr>
            <a:normAutofit/>
          </a:bodyPr>
          <a:lstStyle/>
          <a:p>
            <a:r>
              <a:rPr lang="en-US" sz="2400" b="1" dirty="0">
                <a:solidFill>
                  <a:schemeClr val="bg1"/>
                </a:solidFill>
                <a:latin typeface="Times New Roman" panose="02020603050405020304" pitchFamily="18" charset="0"/>
                <a:ea typeface="+mj-ea"/>
                <a:cs typeface="Times New Roman" panose="02020603050405020304" pitchFamily="18" charset="0"/>
              </a:rPr>
              <a:t>1- </a:t>
            </a:r>
            <a:r>
              <a:rPr lang="en-US" sz="2000" b="1" dirty="0" smtClean="0">
                <a:solidFill>
                  <a:schemeClr val="bg1"/>
                </a:solidFill>
                <a:latin typeface="Times New Roman" panose="02020603050405020304" pitchFamily="18" charset="0"/>
                <a:ea typeface="+mj-ea"/>
                <a:cs typeface="Times New Roman" panose="02020603050405020304" pitchFamily="18" charset="0"/>
              </a:rPr>
              <a:t>Check </a:t>
            </a:r>
            <a:r>
              <a:rPr lang="en-US" sz="2000" b="1" dirty="0">
                <a:solidFill>
                  <a:schemeClr val="bg1"/>
                </a:solidFill>
                <a:latin typeface="Times New Roman" panose="02020603050405020304" pitchFamily="18" charset="0"/>
                <a:ea typeface="+mj-ea"/>
                <a:cs typeface="Times New Roman" panose="02020603050405020304" pitchFamily="18" charset="0"/>
              </a:rPr>
              <a:t>the </a:t>
            </a:r>
            <a:r>
              <a:rPr lang="en-US" sz="2000" b="1" dirty="0" smtClean="0">
                <a:solidFill>
                  <a:schemeClr val="bg1"/>
                </a:solidFill>
                <a:latin typeface="Times New Roman" panose="02020603050405020304" pitchFamily="18" charset="0"/>
                <a:ea typeface="+mj-ea"/>
                <a:cs typeface="Times New Roman" panose="02020603050405020304" pitchFamily="18" charset="0"/>
              </a:rPr>
              <a:t>Bearing </a:t>
            </a:r>
            <a:r>
              <a:rPr lang="en-US" sz="2000" b="1" dirty="0">
                <a:solidFill>
                  <a:schemeClr val="bg1"/>
                </a:solidFill>
                <a:latin typeface="Times New Roman" panose="02020603050405020304" pitchFamily="18" charset="0"/>
                <a:ea typeface="+mj-ea"/>
                <a:cs typeface="Times New Roman" panose="02020603050405020304" pitchFamily="18" charset="0"/>
              </a:rPr>
              <a:t>Capacity: </a:t>
            </a:r>
            <a:endParaRPr lang="en-US" sz="20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a:solidFill>
                <a:schemeClr val="bg1"/>
              </a:solidFill>
              <a:latin typeface="Times New Roman" panose="02020603050405020304" pitchFamily="18" charset="0"/>
              <a:ea typeface="+mj-ea"/>
              <a:cs typeface="Times New Roman" panose="02020603050405020304" pitchFamily="18" charset="0"/>
            </a:endParaRPr>
          </a:p>
          <a:p>
            <a:endParaRPr lang="en-US" sz="24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a:solidFill>
                <a:schemeClr val="bg1"/>
              </a:solidFill>
              <a:latin typeface="Times New Roman" panose="02020603050405020304" pitchFamily="18" charset="0"/>
              <a:ea typeface="+mj-ea"/>
              <a:cs typeface="Times New Roman" panose="02020603050405020304" pitchFamily="18" charset="0"/>
            </a:endParaRPr>
          </a:p>
          <a:p>
            <a:endParaRPr lang="en-US" sz="24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a:solidFill>
                <a:schemeClr val="bg1"/>
              </a:solidFill>
              <a:latin typeface="Times New Roman" panose="02020603050405020304" pitchFamily="18" charset="0"/>
              <a:ea typeface="+mj-ea"/>
              <a:cs typeface="Times New Roman" panose="02020603050405020304" pitchFamily="18" charset="0"/>
            </a:endParaRPr>
          </a:p>
          <a:p>
            <a:endParaRPr lang="en-US" sz="24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a:solidFill>
                <a:schemeClr val="bg1"/>
              </a:solidFill>
              <a:latin typeface="Times New Roman" panose="02020603050405020304" pitchFamily="18" charset="0"/>
              <a:ea typeface="+mj-ea"/>
              <a:cs typeface="Times New Roman" panose="02020603050405020304" pitchFamily="18" charset="0"/>
            </a:endParaRPr>
          </a:p>
          <a:p>
            <a:endParaRPr lang="en-US" sz="2400" b="1" dirty="0" smtClean="0">
              <a:solidFill>
                <a:schemeClr val="bg1"/>
              </a:solidFill>
              <a:latin typeface="Times New Roman" panose="02020603050405020304" pitchFamily="18" charset="0"/>
              <a:ea typeface="+mj-ea"/>
              <a:cs typeface="Times New Roman" panose="02020603050405020304" pitchFamily="18" charset="0"/>
            </a:endParaRPr>
          </a:p>
          <a:p>
            <a:endParaRPr lang="en-US" sz="2400" b="1" dirty="0">
              <a:solidFill>
                <a:schemeClr val="bg1"/>
              </a:solidFill>
              <a:latin typeface="Times New Roman" panose="02020603050405020304" pitchFamily="18" charset="0"/>
              <a:ea typeface="+mj-ea"/>
              <a:cs typeface="Times New Roman" panose="02020603050405020304" pitchFamily="18" charset="0"/>
            </a:endParaRPr>
          </a:p>
          <a:p>
            <a:r>
              <a:rPr lang="en-US" sz="2000" b="1" dirty="0">
                <a:solidFill>
                  <a:schemeClr val="bg1"/>
                </a:solidFill>
                <a:latin typeface="Times New Roman" panose="02020603050405020304" pitchFamily="18" charset="0"/>
                <a:ea typeface="+mj-ea"/>
                <a:cs typeface="Times New Roman" panose="02020603050405020304" pitchFamily="18" charset="0"/>
              </a:rPr>
              <a:t>As shown above, all the mat foundation have soil pressure less than 300 KN/m2 and in compression.</a:t>
            </a:r>
          </a:p>
        </p:txBody>
      </p:sp>
      <p:sp>
        <p:nvSpPr>
          <p:cNvPr id="4" name="Title 3"/>
          <p:cNvSpPr>
            <a:spLocks noGrp="1"/>
          </p:cNvSpPr>
          <p:nvPr>
            <p:ph type="title"/>
          </p:nvPr>
        </p:nvSpPr>
        <p:spPr>
          <a:xfrm>
            <a:off x="685800" y="274638"/>
            <a:ext cx="12344400" cy="792162"/>
          </a:xfrm>
        </p:spPr>
        <p:txBody>
          <a:bodyPr>
            <a:normAutofit/>
          </a:bodyPr>
          <a:lstStyle/>
          <a:p>
            <a:r>
              <a:rPr lang="en-US" sz="2400" dirty="0" smtClean="0">
                <a:solidFill>
                  <a:schemeClr val="bg1"/>
                </a:solidFill>
                <a:effectLst/>
                <a:latin typeface="Times New Roman" panose="02020603050405020304" pitchFamily="18" charset="0"/>
                <a:cs typeface="Times New Roman" panose="02020603050405020304" pitchFamily="18" charset="0"/>
              </a:rPr>
              <a:t>Step 4 : checks </a:t>
            </a:r>
            <a:endParaRPr lang="en-US" sz="2400" dirty="0">
              <a:solidFill>
                <a:schemeClr val="bg1"/>
              </a:solidFill>
              <a:effectLst/>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676400"/>
            <a:ext cx="7086600" cy="4062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5409628"/>
      </p:ext>
    </p:extLst>
  </p:cSld>
  <p:clrMapOvr>
    <a:masterClrMapping/>
  </p:clrMapOvr>
  <p:transition spd="slow">
    <p:push dir="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85800" y="381001"/>
            <a:ext cx="12344400" cy="5626292"/>
          </a:xfrm>
        </p:spPr>
        <p:txBody>
          <a:bodyPr>
            <a:normAutofit lnSpcReduction="10000"/>
          </a:bodyPr>
          <a:lstStyle/>
          <a:p>
            <a:r>
              <a:rPr lang="en-US" sz="2000" b="1" dirty="0">
                <a:latin typeface="Times New Roman" panose="02020603050405020304" pitchFamily="18" charset="0"/>
                <a:ea typeface="+mj-ea"/>
                <a:cs typeface="Times New Roman" panose="02020603050405020304" pitchFamily="18" charset="0"/>
              </a:rPr>
              <a:t>2- Check </a:t>
            </a:r>
            <a:r>
              <a:rPr lang="en-US" sz="2000" b="1" dirty="0" smtClean="0">
                <a:latin typeface="Times New Roman" panose="02020603050405020304" pitchFamily="18" charset="0"/>
                <a:ea typeface="+mj-ea"/>
                <a:cs typeface="Times New Roman" panose="02020603050405020304" pitchFamily="18" charset="0"/>
              </a:rPr>
              <a:t>the </a:t>
            </a:r>
            <a:r>
              <a:rPr lang="en-US" sz="2000" b="1" dirty="0">
                <a:latin typeface="Times New Roman" panose="02020603050405020304" pitchFamily="18" charset="0"/>
                <a:ea typeface="+mj-ea"/>
                <a:cs typeface="Times New Roman" panose="02020603050405020304" pitchFamily="18" charset="0"/>
              </a:rPr>
              <a:t>Deflection: </a:t>
            </a:r>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r>
              <a:rPr lang="en-US" sz="2000" b="1" dirty="0">
                <a:latin typeface="Times New Roman" panose="02020603050405020304" pitchFamily="18" charset="0"/>
                <a:ea typeface="+mj-ea"/>
                <a:cs typeface="Times New Roman" panose="02020603050405020304" pitchFamily="18" charset="0"/>
              </a:rPr>
              <a:t>The max deflection from ETABS = 4.966 mm nearly equal 5 mm and this displacement less than 10 mm so, is ok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914400"/>
            <a:ext cx="7238999"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49178"/>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8601"/>
            <a:ext cx="12344400" cy="5778692"/>
          </a:xfrm>
        </p:spPr>
        <p:txBody>
          <a:bodyPr>
            <a:normAutofit/>
          </a:bodyPr>
          <a:lstStyle/>
          <a:p>
            <a:r>
              <a:rPr lang="en-US" sz="2000" b="1" dirty="0">
                <a:latin typeface="Times New Roman" panose="02020603050405020304" pitchFamily="18" charset="0"/>
                <a:ea typeface="+mj-ea"/>
                <a:cs typeface="Times New Roman" panose="02020603050405020304" pitchFamily="18" charset="0"/>
              </a:rPr>
              <a:t>3- Punching Shear Check: </a:t>
            </a: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r>
              <a:rPr lang="en-US" sz="2000" b="1" dirty="0">
                <a:latin typeface="Times New Roman" panose="02020603050405020304" pitchFamily="18" charset="0"/>
                <a:ea typeface="+mj-ea"/>
                <a:cs typeface="Times New Roman" panose="02020603050405020304" pitchFamily="18" charset="0"/>
              </a:rPr>
              <a:t>As picture shows there is no Punching shear in foundation so its ok.</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85800"/>
            <a:ext cx="7848600" cy="485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230901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457200"/>
            <a:ext cx="12344400" cy="1371600"/>
          </a:xfrm>
        </p:spPr>
        <p:txBody>
          <a:bodyPr>
            <a:noAutofit/>
          </a:bodyPr>
          <a:lstStyle/>
          <a:p>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solidFill>
                  <a:schemeClr val="tx2">
                    <a:lumMod val="75000"/>
                  </a:schemeClr>
                </a:solidFill>
              </a:rPr>
              <a:t/>
            </a:r>
            <a:br>
              <a:rPr lang="en-US" sz="1100" dirty="0" smtClean="0">
                <a:solidFill>
                  <a:schemeClr val="tx2">
                    <a:lumMod val="75000"/>
                  </a:schemeClr>
                </a:solidFill>
              </a:rPr>
            </a:br>
            <a:r>
              <a:rPr lang="en-US" sz="2800" dirty="0" smtClean="0">
                <a:solidFill>
                  <a:schemeClr val="tx1"/>
                </a:solidFill>
                <a:effectLst/>
                <a:latin typeface="Times New Roman" panose="02020603050405020304" pitchFamily="18" charset="0"/>
                <a:cs typeface="Times New Roman" panose="02020603050405020304" pitchFamily="18" charset="0"/>
              </a:rPr>
              <a:t>Loads:</a:t>
            </a:r>
            <a:r>
              <a:rPr lang="en-US" sz="1800" dirty="0" smtClean="0"/>
              <a:t/>
            </a:r>
            <a:br>
              <a:rPr lang="en-US" sz="1800" dirty="0" smtClean="0"/>
            </a:br>
            <a:r>
              <a:rPr lang="en-US" sz="1800" dirty="0" smtClean="0">
                <a:solidFill>
                  <a:schemeClr val="tx1"/>
                </a:solidFill>
                <a:effectLst/>
                <a:latin typeface="Times New Roman" panose="02020603050405020304" pitchFamily="18" charset="0"/>
                <a:cs typeface="Times New Roman" panose="02020603050405020304" pitchFamily="18" charset="0"/>
              </a:rPr>
              <a:t>(1)Dead Load:</a:t>
            </a:r>
            <a:br>
              <a:rPr lang="en-US" sz="1800" dirty="0" smtClean="0">
                <a:solidFill>
                  <a:schemeClr val="tx1"/>
                </a:solidFill>
                <a:effectLst/>
                <a:latin typeface="Times New Roman" panose="02020603050405020304" pitchFamily="18" charset="0"/>
                <a:cs typeface="Times New Roman" panose="02020603050405020304" pitchFamily="18" charset="0"/>
              </a:rPr>
            </a:br>
            <a:r>
              <a:rPr lang="en-US" sz="1800" dirty="0" smtClean="0">
                <a:solidFill>
                  <a:schemeClr val="tx1"/>
                </a:solidFill>
                <a:effectLst/>
                <a:latin typeface="Times New Roman" panose="02020603050405020304" pitchFamily="18" charset="0"/>
                <a:cs typeface="Times New Roman" panose="02020603050405020304" pitchFamily="18" charset="0"/>
              </a:rPr>
              <a:t/>
            </a:r>
            <a:br>
              <a:rPr lang="en-US" sz="1800" dirty="0" smtClean="0">
                <a:solidFill>
                  <a:schemeClr val="tx1"/>
                </a:solidFill>
                <a:effectLst/>
                <a:latin typeface="Times New Roman" panose="02020603050405020304" pitchFamily="18" charset="0"/>
                <a:cs typeface="Times New Roman" panose="02020603050405020304" pitchFamily="18" charset="0"/>
              </a:rPr>
            </a:br>
            <a:r>
              <a:rPr lang="en-US" sz="1800" dirty="0" smtClean="0">
                <a:solidFill>
                  <a:schemeClr val="tx1"/>
                </a:solidFill>
                <a:effectLst/>
                <a:latin typeface="Times New Roman" panose="02020603050405020304" pitchFamily="18" charset="0"/>
                <a:cs typeface="Times New Roman" panose="02020603050405020304" pitchFamily="18" charset="0"/>
              </a:rPr>
              <a:t>consist of the own weight of the structure.</a:t>
            </a:r>
            <a:r>
              <a:rPr lang="en-US" sz="1800" dirty="0" smtClean="0"/>
              <a:t/>
            </a:r>
            <a:br>
              <a:rPr lang="en-US" sz="18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endParaRPr lang="en-US" sz="1200" dirty="0"/>
          </a:p>
        </p:txBody>
      </p:sp>
      <p:sp>
        <p:nvSpPr>
          <p:cNvPr id="2" name="Content Placeholder 1"/>
          <p:cNvSpPr>
            <a:spLocks noGrp="1"/>
          </p:cNvSpPr>
          <p:nvPr>
            <p:ph sz="quarter" idx="2"/>
          </p:nvPr>
        </p:nvSpPr>
        <p:spPr>
          <a:xfrm>
            <a:off x="609600" y="2209800"/>
            <a:ext cx="6365082" cy="3941763"/>
          </a:xfrm>
        </p:spPr>
        <p:txBody>
          <a:bodyPr>
            <a:normAutofit/>
          </a:bodyPr>
          <a:lstStyle/>
          <a:p>
            <a:pPr>
              <a:buNone/>
            </a:pPr>
            <a:r>
              <a:rPr lang="en-US" sz="2000" b="1" dirty="0" smtClean="0">
                <a:latin typeface="Times New Roman" panose="02020603050405020304" pitchFamily="18" charset="0"/>
                <a:cs typeface="Times New Roman" panose="02020603050405020304" pitchFamily="18" charset="0"/>
              </a:rPr>
              <a:t>  Block 1</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•Beams weight = 11015.25 </a:t>
            </a:r>
            <a:r>
              <a:rPr lang="en-US" sz="2000" b="1" dirty="0" err="1" smtClean="0">
                <a:latin typeface="Times New Roman" panose="02020603050405020304" pitchFamily="18" charset="0"/>
                <a:cs typeface="Times New Roman" panose="02020603050405020304" pitchFamily="18" charset="0"/>
              </a:rPr>
              <a:t>kN</a:t>
            </a: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•Columns weight = 6863kN</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•Shear wall weight = 11866.61 </a:t>
            </a:r>
            <a:r>
              <a:rPr lang="en-US" sz="2000" b="1" dirty="0" err="1" smtClean="0">
                <a:latin typeface="Times New Roman" panose="02020603050405020304" pitchFamily="18" charset="0"/>
                <a:cs typeface="Times New Roman" panose="02020603050405020304" pitchFamily="18" charset="0"/>
              </a:rPr>
              <a:t>kN</a:t>
            </a: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•Slab weight = 25204.3kN</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Total weight due to dead loads = 54949.16 </a:t>
            </a:r>
            <a:r>
              <a:rPr lang="en-US" sz="2000" b="1" dirty="0" err="1" smtClean="0">
                <a:latin typeface="Times New Roman" panose="02020603050405020304" pitchFamily="18" charset="0"/>
                <a:cs typeface="Times New Roman" panose="02020603050405020304" pitchFamily="18" charset="0"/>
              </a:rPr>
              <a:t>kN</a:t>
            </a:r>
            <a:endParaRPr lang="en-US" sz="1800" b="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4"/>
          </p:nvPr>
        </p:nvSpPr>
        <p:spPr>
          <a:xfrm>
            <a:off x="6967538" y="2286000"/>
            <a:ext cx="6748462" cy="3941763"/>
          </a:xfrm>
        </p:spPr>
        <p:txBody>
          <a:bodyPr>
            <a:normAutofit/>
          </a:bodyPr>
          <a:lstStyle/>
          <a:p>
            <a:pPr>
              <a:buNone/>
            </a:pPr>
            <a:r>
              <a:rPr lang="en-US" sz="2000" b="1" dirty="0" smtClean="0">
                <a:latin typeface="Times New Roman" panose="02020603050405020304" pitchFamily="18" charset="0"/>
                <a:cs typeface="Times New Roman" panose="02020603050405020304" pitchFamily="18" charset="0"/>
              </a:rPr>
              <a:t>Block 2</a:t>
            </a:r>
          </a:p>
          <a:p>
            <a:pPr>
              <a:buNone/>
            </a:pPr>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•Beams weight = 4634.097kN</a:t>
            </a:r>
          </a:p>
          <a:p>
            <a:pPr>
              <a:buNone/>
            </a:pPr>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•Columns weight = 2733.3kN</a:t>
            </a:r>
          </a:p>
          <a:p>
            <a:pPr>
              <a:buNone/>
            </a:pPr>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•Shear wall weight = 5859.1 </a:t>
            </a:r>
            <a:r>
              <a:rPr lang="en-US" sz="2000" b="1" dirty="0" err="1" smtClean="0">
                <a:latin typeface="Times New Roman" panose="02020603050405020304" pitchFamily="18" charset="0"/>
                <a:cs typeface="Times New Roman" panose="02020603050405020304" pitchFamily="18" charset="0"/>
              </a:rPr>
              <a:t>kN</a:t>
            </a:r>
            <a:endParaRPr lang="en-US" sz="2000" b="1" dirty="0" smtClean="0">
              <a:latin typeface="Times New Roman" panose="02020603050405020304" pitchFamily="18" charset="0"/>
              <a:cs typeface="Times New Roman" panose="02020603050405020304" pitchFamily="18" charset="0"/>
            </a:endParaRPr>
          </a:p>
          <a:p>
            <a:pPr>
              <a:buNone/>
            </a:pPr>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•Slab weight = 9772.5kN</a:t>
            </a:r>
          </a:p>
          <a:p>
            <a:pPr>
              <a:buNone/>
            </a:pPr>
            <a:endParaRPr lang="en-US" sz="2000" b="1" dirty="0" smtClean="0">
              <a:latin typeface="Times New Roman" panose="02020603050405020304" pitchFamily="18" charset="0"/>
              <a:cs typeface="Times New Roman" panose="02020603050405020304" pitchFamily="18" charset="0"/>
            </a:endParaRPr>
          </a:p>
          <a:p>
            <a:pPr>
              <a:buNone/>
            </a:pPr>
            <a:r>
              <a:rPr lang="en-US" sz="2000" b="1" dirty="0" smtClean="0">
                <a:latin typeface="Times New Roman" panose="02020603050405020304" pitchFamily="18" charset="0"/>
                <a:cs typeface="Times New Roman" panose="02020603050405020304" pitchFamily="18" charset="0"/>
              </a:rPr>
              <a:t>Total weight due to dead loads = 23003.99 </a:t>
            </a:r>
            <a:r>
              <a:rPr lang="en-US" sz="2000" b="1" dirty="0" err="1" smtClean="0">
                <a:latin typeface="Times New Roman" panose="02020603050405020304" pitchFamily="18" charset="0"/>
                <a:cs typeface="Times New Roman" panose="02020603050405020304" pitchFamily="18" charset="0"/>
              </a:rPr>
              <a:t>kN</a:t>
            </a:r>
            <a:endParaRPr lang="en-US" sz="2000" b="1" dirty="0" smtClean="0">
              <a:latin typeface="Times New Roman" panose="02020603050405020304" pitchFamily="18" charset="0"/>
              <a:cs typeface="Times New Roman" panose="02020603050405020304" pitchFamily="18" charset="0"/>
            </a:endParaRPr>
          </a:p>
          <a:p>
            <a:endParaRPr lang="en-US" dirty="0"/>
          </a:p>
        </p:txBody>
      </p:sp>
    </p:spTree>
  </p:cSld>
  <p:clrMapOvr>
    <a:masterClrMapping/>
  </p:clrMapOvr>
  <p:transition spd="slow">
    <p:push dir="u"/>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381000"/>
            <a:ext cx="12344400" cy="6019799"/>
          </a:xfrm>
        </p:spPr>
        <p:txBody>
          <a:bodyPr>
            <a:normAutofit/>
          </a:bodyPr>
          <a:lstStyle/>
          <a:p>
            <a:r>
              <a:rPr lang="en-US" sz="2000" b="1" dirty="0">
                <a:latin typeface="Times New Roman" panose="02020603050405020304" pitchFamily="18" charset="0"/>
                <a:ea typeface="+mj-ea"/>
                <a:cs typeface="Times New Roman" panose="02020603050405020304" pitchFamily="18" charset="0"/>
              </a:rPr>
              <a:t>4- Wide Beam Shear:</a:t>
            </a:r>
          </a:p>
          <a:p>
            <a:r>
              <a:rPr lang="en-US" sz="2000" b="1" dirty="0">
                <a:latin typeface="Times New Roman" panose="02020603050405020304" pitchFamily="18" charset="0"/>
                <a:ea typeface="+mj-ea"/>
                <a:cs typeface="Times New Roman" panose="02020603050405020304" pitchFamily="18" charset="0"/>
              </a:rPr>
              <a:t> The max shear forces at distance d = 0.9 m from envelope combination in X and Y direction are 545 KN and 550 KN respectively from ETABS as shown below: </a:t>
            </a:r>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r>
              <a:rPr lang="en-US" sz="2000" b="1" dirty="0">
                <a:latin typeface="Times New Roman" panose="02020603050405020304" pitchFamily="18" charset="0"/>
                <a:ea typeface="+mj-ea"/>
                <a:cs typeface="Times New Roman" panose="02020603050405020304" pitchFamily="18" charset="0"/>
              </a:rPr>
              <a:t>By hand: </a:t>
            </a:r>
            <a:r>
              <a:rPr lang="en-US" sz="2000" b="1" dirty="0" err="1">
                <a:latin typeface="Times New Roman" panose="02020603050405020304" pitchFamily="18" charset="0"/>
                <a:ea typeface="+mj-ea"/>
                <a:cs typeface="Times New Roman" panose="02020603050405020304" pitchFamily="18" charset="0"/>
              </a:rPr>
              <a:t>bw</a:t>
            </a:r>
            <a:r>
              <a:rPr lang="en-US" sz="2000" b="1" dirty="0">
                <a:latin typeface="Times New Roman" panose="02020603050405020304" pitchFamily="18" charset="0"/>
                <a:ea typeface="+mj-ea"/>
                <a:cs typeface="Times New Roman" panose="02020603050405020304" pitchFamily="18" charset="0"/>
              </a:rPr>
              <a:t>= 1000 mm, d=1000-100 = 900 mm and the max Vu = 550 KN. </a:t>
            </a:r>
            <a:endParaRPr lang="en-US" sz="2000" b="1" dirty="0" smtClean="0">
              <a:latin typeface="Times New Roman" panose="02020603050405020304" pitchFamily="18" charset="0"/>
              <a:ea typeface="+mj-ea"/>
              <a:cs typeface="Times New Roman" panose="02020603050405020304" pitchFamily="18" charset="0"/>
            </a:endParaRPr>
          </a:p>
          <a:p>
            <a:r>
              <a:rPr lang="en-US" sz="2000" b="1" dirty="0" smtClean="0">
                <a:latin typeface="Times New Roman" panose="02020603050405020304" pitchFamily="18" charset="0"/>
                <a:ea typeface="+mj-ea"/>
                <a:cs typeface="Times New Roman" panose="02020603050405020304" pitchFamily="18" charset="0"/>
              </a:rPr>
              <a:t>∅ </a:t>
            </a:r>
            <a:r>
              <a:rPr lang="en-US" sz="2000" b="1" dirty="0">
                <a:latin typeface="Times New Roman" panose="02020603050405020304" pitchFamily="18" charset="0"/>
                <a:ea typeface="+mj-ea"/>
                <a:cs typeface="Times New Roman" panose="02020603050405020304" pitchFamily="18" charset="0"/>
              </a:rPr>
              <a:t>𝑉𝑐 = ∅ </a:t>
            </a:r>
            <a:r>
              <a:rPr lang="en-US" sz="2000" b="1" dirty="0" smtClean="0">
                <a:latin typeface="Times New Roman" panose="02020603050405020304" pitchFamily="18" charset="0"/>
                <a:ea typeface="+mj-ea"/>
                <a:cs typeface="Times New Roman" panose="02020603050405020304" pitchFamily="18" charset="0"/>
              </a:rPr>
              <a:t>(𝟏/ 𝟔) </a:t>
            </a:r>
            <a:r>
              <a:rPr lang="en-US" sz="2000" b="1" dirty="0">
                <a:latin typeface="Times New Roman" panose="02020603050405020304" pitchFamily="18" charset="0"/>
                <a:ea typeface="+mj-ea"/>
                <a:cs typeface="Times New Roman" panose="02020603050405020304" pitchFamily="18" charset="0"/>
              </a:rPr>
              <a:t>√</a:t>
            </a:r>
            <a:r>
              <a:rPr lang="en-US" sz="2000" b="1" dirty="0" err="1">
                <a:latin typeface="Times New Roman" panose="02020603050405020304" pitchFamily="18" charset="0"/>
                <a:ea typeface="+mj-ea"/>
                <a:cs typeface="Times New Roman" panose="02020603050405020304" pitchFamily="18" charset="0"/>
              </a:rPr>
              <a:t>f′c</a:t>
            </a:r>
            <a:r>
              <a:rPr lang="en-US" sz="2000" b="1" dirty="0">
                <a:latin typeface="Times New Roman" panose="02020603050405020304" pitchFamily="18" charset="0"/>
                <a:ea typeface="+mj-ea"/>
                <a:cs typeface="Times New Roman" panose="02020603050405020304" pitchFamily="18" charset="0"/>
              </a:rPr>
              <a:t> </a:t>
            </a:r>
            <a:r>
              <a:rPr lang="en-US" sz="2000" b="1" dirty="0" err="1">
                <a:latin typeface="Times New Roman" panose="02020603050405020304" pitchFamily="18" charset="0"/>
                <a:ea typeface="+mj-ea"/>
                <a:cs typeface="Times New Roman" panose="02020603050405020304" pitchFamily="18" charset="0"/>
              </a:rPr>
              <a:t>bw</a:t>
            </a:r>
            <a:r>
              <a:rPr lang="en-US" sz="2000" b="1" dirty="0">
                <a:latin typeface="Times New Roman" panose="02020603050405020304" pitchFamily="18" charset="0"/>
                <a:ea typeface="+mj-ea"/>
                <a:cs typeface="Times New Roman" panose="02020603050405020304" pitchFamily="18" charset="0"/>
              </a:rPr>
              <a:t> d *1.1 = 0.75 * </a:t>
            </a:r>
            <a:r>
              <a:rPr lang="en-US" sz="2000" b="1" dirty="0" smtClean="0">
                <a:latin typeface="Times New Roman" panose="02020603050405020304" pitchFamily="18" charset="0"/>
                <a:ea typeface="+mj-ea"/>
                <a:cs typeface="Times New Roman" panose="02020603050405020304" pitchFamily="18" charset="0"/>
              </a:rPr>
              <a:t>(𝟏 /𝟔 )√</a:t>
            </a:r>
            <a:r>
              <a:rPr lang="en-US" sz="2000" b="1" dirty="0">
                <a:latin typeface="Times New Roman" panose="02020603050405020304" pitchFamily="18" charset="0"/>
                <a:ea typeface="+mj-ea"/>
                <a:cs typeface="Times New Roman" panose="02020603050405020304" pitchFamily="18" charset="0"/>
              </a:rPr>
              <a:t>28 * 1000*900*1.1/1000 = 655 KN </a:t>
            </a:r>
            <a:endParaRPr lang="en-US" sz="2000" b="1" dirty="0" smtClean="0">
              <a:latin typeface="Times New Roman" panose="02020603050405020304" pitchFamily="18" charset="0"/>
              <a:ea typeface="+mj-ea"/>
              <a:cs typeface="Times New Roman" panose="02020603050405020304" pitchFamily="18" charset="0"/>
            </a:endParaRPr>
          </a:p>
          <a:p>
            <a:r>
              <a:rPr lang="en-US" sz="2000" b="1" dirty="0" smtClean="0">
                <a:latin typeface="Times New Roman" panose="02020603050405020304" pitchFamily="18" charset="0"/>
                <a:ea typeface="+mj-ea"/>
                <a:cs typeface="Times New Roman" panose="02020603050405020304" pitchFamily="18" charset="0"/>
              </a:rPr>
              <a:t>∅ </a:t>
            </a:r>
            <a:r>
              <a:rPr lang="en-US" sz="2000" b="1" dirty="0" err="1">
                <a:latin typeface="Times New Roman" panose="02020603050405020304" pitchFamily="18" charset="0"/>
                <a:ea typeface="+mj-ea"/>
                <a:cs typeface="Times New Roman" panose="02020603050405020304" pitchFamily="18" charset="0"/>
              </a:rPr>
              <a:t>Vc</a:t>
            </a:r>
            <a:r>
              <a:rPr lang="en-US" sz="2000" b="1" dirty="0">
                <a:latin typeface="Times New Roman" panose="02020603050405020304" pitchFamily="18" charset="0"/>
                <a:ea typeface="+mj-ea"/>
                <a:cs typeface="Times New Roman" panose="02020603050405020304" pitchFamily="18" charset="0"/>
              </a:rPr>
              <a:t> = 655 KN &gt; Vu = 550 KN so no need for shear reinforcement.</a:t>
            </a:r>
          </a:p>
          <a:p>
            <a:endParaRPr lang="en-US" sz="2000" b="1" dirty="0">
              <a:latin typeface="Times New Roman" panose="02020603050405020304" pitchFamily="18" charset="0"/>
              <a:ea typeface="+mj-ea"/>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52574"/>
            <a:ext cx="458152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524000"/>
            <a:ext cx="4581525"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0557092"/>
      </p:ext>
    </p:extLst>
  </p:cSld>
  <p:clrMapOvr>
    <a:masterClrMapping/>
  </p:clrMapOvr>
  <p:transition spd="slow">
    <p:push dir="u"/>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90601"/>
            <a:ext cx="12344400" cy="5016692"/>
          </a:xfrm>
        </p:spPr>
        <p:txBody>
          <a:bodyPr>
            <a:normAutofit/>
          </a:bodyPr>
          <a:lstStyle/>
          <a:p>
            <a:r>
              <a:rPr lang="en-US" sz="2000" b="1" dirty="0">
                <a:latin typeface="Times New Roman" panose="02020603050405020304" pitchFamily="18" charset="0"/>
                <a:ea typeface="+mj-ea"/>
                <a:cs typeface="Times New Roman" panose="02020603050405020304" pitchFamily="18" charset="0"/>
              </a:rPr>
              <a:t>For both negative and positive moments in X and Y direction, </a:t>
            </a:r>
            <a:r>
              <a:rPr lang="en-US" sz="2000" b="1" dirty="0" smtClean="0">
                <a:latin typeface="Times New Roman" panose="02020603050405020304" pitchFamily="18" charset="0"/>
                <a:ea typeface="+mj-ea"/>
                <a:cs typeface="Times New Roman" panose="02020603050405020304" pitchFamily="18" charset="0"/>
              </a:rPr>
              <a:t>As </a:t>
            </a:r>
            <a:r>
              <a:rPr lang="en-US" sz="2000" b="1" dirty="0">
                <a:latin typeface="Times New Roman" panose="02020603050405020304" pitchFamily="18" charset="0"/>
                <a:ea typeface="+mj-ea"/>
                <a:cs typeface="Times New Roman" panose="02020603050405020304" pitchFamily="18" charset="0"/>
              </a:rPr>
              <a:t>min will be used</a:t>
            </a:r>
            <a:r>
              <a:rPr lang="en-US" sz="2000" b="1" dirty="0" smtClean="0">
                <a:latin typeface="Times New Roman" panose="02020603050405020304" pitchFamily="18" charset="0"/>
                <a:ea typeface="+mj-ea"/>
                <a:cs typeface="Times New Roman" panose="02020603050405020304" pitchFamily="18" charset="0"/>
              </a:rPr>
              <a:t>.</a:t>
            </a:r>
          </a:p>
          <a:p>
            <a:r>
              <a:rPr lang="en-US" sz="2000" b="1" dirty="0" smtClean="0">
                <a:latin typeface="Times New Roman" panose="02020603050405020304" pitchFamily="18" charset="0"/>
                <a:ea typeface="+mj-ea"/>
                <a:cs typeface="Times New Roman" panose="02020603050405020304" pitchFamily="18" charset="0"/>
              </a:rPr>
              <a:t> </a:t>
            </a:r>
            <a:r>
              <a:rPr lang="en-US" sz="2000" b="1" dirty="0" err="1">
                <a:latin typeface="Times New Roman" panose="02020603050405020304" pitchFamily="18" charset="0"/>
                <a:ea typeface="+mj-ea"/>
                <a:cs typeface="Times New Roman" panose="02020603050405020304" pitchFamily="18" charset="0"/>
              </a:rPr>
              <a:t>bw</a:t>
            </a:r>
            <a:r>
              <a:rPr lang="en-US" sz="2000" b="1" dirty="0">
                <a:latin typeface="Times New Roman" panose="02020603050405020304" pitchFamily="18" charset="0"/>
                <a:ea typeface="+mj-ea"/>
                <a:cs typeface="Times New Roman" panose="02020603050405020304" pitchFamily="18" charset="0"/>
              </a:rPr>
              <a:t> = 1000 mm, h=1000 mm and d= 1000-100 = 900 </a:t>
            </a:r>
            <a:r>
              <a:rPr lang="en-US" sz="2000" b="1" dirty="0" smtClean="0">
                <a:latin typeface="Times New Roman" panose="02020603050405020304" pitchFamily="18" charset="0"/>
                <a:ea typeface="+mj-ea"/>
                <a:cs typeface="Times New Roman" panose="02020603050405020304" pitchFamily="18" charset="0"/>
              </a:rPr>
              <a:t>mm</a:t>
            </a:r>
          </a:p>
          <a:p>
            <a:r>
              <a:rPr lang="en-US" sz="2000" b="1" dirty="0" smtClean="0">
                <a:latin typeface="Times New Roman" panose="02020603050405020304" pitchFamily="18" charset="0"/>
                <a:ea typeface="+mj-ea"/>
                <a:cs typeface="Times New Roman" panose="02020603050405020304" pitchFamily="18" charset="0"/>
              </a:rPr>
              <a:t> </a:t>
            </a:r>
            <a:r>
              <a:rPr lang="en-US" sz="2000" b="1" dirty="0">
                <a:latin typeface="Times New Roman" panose="02020603050405020304" pitchFamily="18" charset="0"/>
                <a:ea typeface="+mj-ea"/>
                <a:cs typeface="Times New Roman" panose="02020603050405020304" pitchFamily="18" charset="0"/>
              </a:rPr>
              <a:t>As min = ρ min * </a:t>
            </a:r>
            <a:r>
              <a:rPr lang="en-US" sz="2000" b="1" dirty="0" err="1">
                <a:latin typeface="Times New Roman" panose="02020603050405020304" pitchFamily="18" charset="0"/>
                <a:ea typeface="+mj-ea"/>
                <a:cs typeface="Times New Roman" panose="02020603050405020304" pitchFamily="18" charset="0"/>
              </a:rPr>
              <a:t>bw</a:t>
            </a:r>
            <a:r>
              <a:rPr lang="en-US" sz="2000" b="1" dirty="0">
                <a:latin typeface="Times New Roman" panose="02020603050405020304" pitchFamily="18" charset="0"/>
                <a:ea typeface="+mj-ea"/>
                <a:cs typeface="Times New Roman" panose="02020603050405020304" pitchFamily="18" charset="0"/>
              </a:rPr>
              <a:t> *h = 0.0018*1000*1000 = 1800 mm2….. use ( 6 Ø20 mm/m </a:t>
            </a:r>
            <a:r>
              <a:rPr lang="en-US" sz="2000" b="1" dirty="0" smtClean="0">
                <a:latin typeface="Times New Roman" panose="02020603050405020304" pitchFamily="18" charset="0"/>
                <a:ea typeface="+mj-ea"/>
                <a:cs typeface="Times New Roman" panose="02020603050405020304" pitchFamily="18" charset="0"/>
              </a:rPr>
              <a:t>)</a:t>
            </a:r>
          </a:p>
          <a:p>
            <a:r>
              <a:rPr lang="en-US" sz="2000" b="1" dirty="0" smtClean="0">
                <a:latin typeface="Times New Roman" panose="02020603050405020304" pitchFamily="18" charset="0"/>
                <a:ea typeface="+mj-ea"/>
                <a:cs typeface="Times New Roman" panose="02020603050405020304" pitchFamily="18" charset="0"/>
              </a:rPr>
              <a:t> So </a:t>
            </a:r>
            <a:r>
              <a:rPr lang="en-US" sz="2000" b="1" dirty="0">
                <a:latin typeface="Times New Roman" panose="02020603050405020304" pitchFamily="18" charset="0"/>
                <a:ea typeface="+mj-ea"/>
                <a:cs typeface="Times New Roman" panose="02020603050405020304" pitchFamily="18" charset="0"/>
              </a:rPr>
              <a:t>, any zones have As more than 1800 mm2 /m the reinforcement bars will be found for it</a:t>
            </a:r>
            <a:r>
              <a:rPr lang="en-US" sz="2000" b="1" dirty="0" smtClean="0">
                <a:latin typeface="Times New Roman" panose="02020603050405020304" pitchFamily="18" charset="0"/>
                <a:ea typeface="+mj-ea"/>
                <a:cs typeface="Times New Roman" panose="02020603050405020304" pitchFamily="18" charset="0"/>
              </a:rPr>
              <a:t>.</a:t>
            </a: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p:txBody>
      </p:sp>
      <p:sp>
        <p:nvSpPr>
          <p:cNvPr id="3" name="Title 2"/>
          <p:cNvSpPr>
            <a:spLocks noGrp="1"/>
          </p:cNvSpPr>
          <p:nvPr>
            <p:ph type="title"/>
          </p:nvPr>
        </p:nvSpPr>
        <p:spPr>
          <a:xfrm>
            <a:off x="685800" y="274638"/>
            <a:ext cx="12344400" cy="715962"/>
          </a:xfrm>
        </p:spPr>
        <p:txBody>
          <a:bodyPr>
            <a:normAutofit/>
          </a:bodyPr>
          <a:lstStyle/>
          <a:p>
            <a:pPr marL="365760" indent="-256032">
              <a:spcBef>
                <a:spcPts val="400"/>
              </a:spcBef>
              <a:buClr>
                <a:schemeClr val="accent1"/>
              </a:buClr>
              <a:buSzPct val="68000"/>
              <a:buFont typeface="Wingdings 3"/>
              <a:buChar char=""/>
            </a:pPr>
            <a:r>
              <a:rPr lang="en-US" sz="2000" dirty="0">
                <a:solidFill>
                  <a:schemeClr val="tx1"/>
                </a:solidFill>
                <a:effectLst/>
                <a:latin typeface="Times New Roman" panose="02020603050405020304" pitchFamily="18" charset="0"/>
                <a:cs typeface="Times New Roman" panose="02020603050405020304" pitchFamily="18" charset="0"/>
              </a:rPr>
              <a:t>Step 5 : Design </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590800"/>
            <a:ext cx="553402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8164" y="2590800"/>
            <a:ext cx="5426236"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060539"/>
      </p:ext>
    </p:extLst>
  </p:cSld>
  <p:clrMapOvr>
    <a:masterClrMapping/>
  </p:clrMapOvr>
  <p:transition spd="slow">
    <p:push dir="u"/>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762000"/>
            <a:ext cx="563880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762000"/>
            <a:ext cx="581025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0443976"/>
      </p:ext>
    </p:extLst>
  </p:cSld>
  <p:clrMapOvr>
    <a:masterClrMapping/>
  </p:clrMapOvr>
  <p:transition spd="slow">
    <p:push dir="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381000"/>
            <a:ext cx="12344400" cy="6019799"/>
          </a:xfrm>
        </p:spPr>
        <p:txBody>
          <a:bodyPr>
            <a:normAutofit/>
          </a:bodyPr>
          <a:lstStyle/>
          <a:p>
            <a:r>
              <a:rPr lang="en-US" sz="2000" b="1" dirty="0">
                <a:latin typeface="Times New Roman" panose="02020603050405020304" pitchFamily="18" charset="0"/>
                <a:ea typeface="+mj-ea"/>
                <a:cs typeface="Times New Roman" panose="02020603050405020304" pitchFamily="18" charset="0"/>
              </a:rPr>
              <a:t>We have zones in both X and Y direction at column need reinforcement more than the minimum. will design the max zone as one sample calculation for the zone that needs reinforcement more than the minimum. and Generalization for all zones</a:t>
            </a:r>
            <a:r>
              <a:rPr lang="en-US" sz="2000" b="1" dirty="0" smtClean="0">
                <a:latin typeface="Times New Roman" panose="02020603050405020304" pitchFamily="18" charset="0"/>
                <a:ea typeface="+mj-ea"/>
                <a:cs typeface="Times New Roman" panose="02020603050405020304" pitchFamily="18" charset="0"/>
              </a:rPr>
              <a:t>.</a:t>
            </a: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smtClean="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a:p>
            <a:endParaRPr lang="en-US" sz="2000" b="1" dirty="0">
              <a:latin typeface="Times New Roman" panose="02020603050405020304" pitchFamily="18" charset="0"/>
              <a:ea typeface="+mj-ea"/>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57325"/>
            <a:ext cx="5105400" cy="410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457325"/>
            <a:ext cx="5753100" cy="410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1080734"/>
      </p:ext>
    </p:extLst>
  </p:cSld>
  <p:clrMapOvr>
    <a:masterClrMapping/>
  </p:clrMapOvr>
  <p:transition spd="slow">
    <p:push dir="u"/>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457200"/>
            <a:ext cx="12344400" cy="5550093"/>
          </a:xfrm>
        </p:spPr>
        <p:txBody>
          <a:bodyPr/>
          <a:lstStyle/>
          <a:p>
            <a:pPr marL="109728" indent="0">
              <a:buNone/>
            </a:pPr>
            <a:endParaRPr lang="en-US" dirty="0" smtClean="0"/>
          </a:p>
          <a:p>
            <a:endParaRPr lang="en-US" dirty="0" smtClean="0"/>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43000"/>
            <a:ext cx="5029200"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1143000"/>
            <a:ext cx="5819775"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0098931"/>
      </p:ext>
    </p:extLst>
  </p:cSld>
  <p:clrMapOvr>
    <a:masterClrMapping/>
  </p:clrMapOvr>
  <p:transition spd="slow">
    <p:push dir="u"/>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12344400" cy="5678091"/>
          </a:xfrm>
        </p:spPr>
        <p:txBody>
          <a:bodyPr/>
          <a:lstStyle/>
          <a:p>
            <a:pPr marL="0" indent="0" algn="ctr">
              <a:buNone/>
            </a:pPr>
            <a:r>
              <a:rPr lang="en-US" b="1" dirty="0" smtClean="0">
                <a:latin typeface="Times New Roman" panose="02020603050405020304" pitchFamily="18" charset="0"/>
                <a:cs typeface="Times New Roman" panose="02020603050405020304" pitchFamily="18" charset="0"/>
              </a:rPr>
              <a:t>Thanks for your good listening</a:t>
            </a:r>
          </a:p>
          <a:p>
            <a:pPr marL="0" indent="0" algn="ctr">
              <a:buNone/>
            </a:pPr>
            <a:r>
              <a:rPr lang="en-US" b="1" dirty="0" smtClean="0">
                <a:latin typeface="Times New Roman" panose="02020603050405020304" pitchFamily="18" charset="0"/>
                <a:cs typeface="Times New Roman" panose="02020603050405020304" pitchFamily="18" charset="0"/>
              </a:rPr>
              <a:t>We are ready to answer your questions</a:t>
            </a:r>
            <a:endParaRPr lang="en-US" b="1" dirty="0">
              <a:latin typeface="Times New Roman" panose="02020603050405020304" pitchFamily="18" charset="0"/>
              <a:cs typeface="Times New Roman" panose="02020603050405020304" pitchFamily="18" charset="0"/>
            </a:endParaRPr>
          </a:p>
        </p:txBody>
      </p:sp>
      <p:sp>
        <p:nvSpPr>
          <p:cNvPr id="26626" name="AutoShape 2" descr="لا يتوفر وصف."/>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28" name="Picture 4" descr="لا يتوفر وصف."/>
          <p:cNvPicPr>
            <a:picLocks noChangeAspect="1" noChangeArrowheads="1"/>
          </p:cNvPicPr>
          <p:nvPr/>
        </p:nvPicPr>
        <p:blipFill>
          <a:blip r:embed="rId2"/>
          <a:srcRect/>
          <a:stretch>
            <a:fillRect/>
          </a:stretch>
        </p:blipFill>
        <p:spPr bwMode="auto">
          <a:xfrm>
            <a:off x="0" y="1295400"/>
            <a:ext cx="13716000" cy="5562600"/>
          </a:xfrm>
          <a:prstGeom prst="rect">
            <a:avLst/>
          </a:prstGeom>
          <a:noFill/>
        </p:spPr>
      </p:pic>
    </p:spTree>
    <p:extLst>
      <p:ext uri="{BB962C8B-B14F-4D97-AF65-F5344CB8AC3E}">
        <p14:creationId xmlns:p14="http://schemas.microsoft.com/office/powerpoint/2010/main" val="382381904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12344400" cy="260350"/>
          </a:xfrm>
        </p:spPr>
        <p:txBody>
          <a:bodyPr>
            <a:noAutofit/>
          </a:bodyPr>
          <a:lstStyle/>
          <a:p>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3200" dirty="0" smtClean="0"/>
              <a:t/>
            </a:r>
            <a:br>
              <a:rPr lang="en-US" sz="3200" dirty="0" smtClean="0"/>
            </a:br>
            <a:r>
              <a:rPr lang="en-US" sz="3200" dirty="0" smtClean="0"/>
              <a:t/>
            </a:r>
            <a:br>
              <a:rPr lang="en-US" sz="3200" dirty="0" smtClean="0"/>
            </a:br>
            <a:r>
              <a:rPr lang="en-US" sz="2000" dirty="0" smtClean="0">
                <a:solidFill>
                  <a:schemeClr val="tx1"/>
                </a:solidFill>
                <a:effectLst/>
                <a:latin typeface="Times New Roman" panose="02020603050405020304" pitchFamily="18" charset="0"/>
                <a:cs typeface="Times New Roman" panose="02020603050405020304" pitchFamily="18" charset="0"/>
              </a:rPr>
              <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(2)Live Load:</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The same for block 1&amp;2</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Total live load for Block one</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=30087.20 KN</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Total live load for Block two</a:t>
            </a:r>
            <a:br>
              <a:rPr lang="en-US" sz="2000" dirty="0" smtClean="0">
                <a:solidFill>
                  <a:schemeClr val="tx1"/>
                </a:solidFill>
                <a:effectLst/>
                <a:latin typeface="Times New Roman" panose="02020603050405020304" pitchFamily="18" charset="0"/>
                <a:cs typeface="Times New Roman" panose="02020603050405020304" pitchFamily="18" charset="0"/>
              </a:rPr>
            </a:br>
            <a:r>
              <a:rPr lang="en-US" sz="2000" dirty="0" smtClean="0">
                <a:solidFill>
                  <a:schemeClr val="tx1"/>
                </a:solidFill>
                <a:effectLst/>
                <a:latin typeface="Times New Roman" panose="02020603050405020304" pitchFamily="18" charset="0"/>
                <a:cs typeface="Times New Roman" panose="02020603050405020304" pitchFamily="18" charset="0"/>
              </a:rPr>
              <a:t>=10626.31 KN</a:t>
            </a:r>
            <a:endParaRPr lang="en-US" sz="2000" dirty="0">
              <a:solidFill>
                <a:schemeClr val="tx1"/>
              </a:solidFill>
              <a:effectLst/>
              <a:latin typeface="Times New Roman" panose="02020603050405020304" pitchFamily="18" charset="0"/>
              <a:cs typeface="Times New Roman" panose="02020603050405020304" pitchFamily="18" charset="0"/>
            </a:endParaRPr>
          </a:p>
        </p:txBody>
      </p:sp>
      <p:graphicFrame>
        <p:nvGraphicFramePr>
          <p:cNvPr id="11" name="Content Placeholder 10"/>
          <p:cNvGraphicFramePr>
            <a:graphicFrameLocks noGrp="1"/>
          </p:cNvGraphicFramePr>
          <p:nvPr>
            <p:ph sz="quarter" idx="2"/>
            <p:extLst>
              <p:ext uri="{D42A27DB-BD31-4B8C-83A1-F6EECF244321}">
                <p14:modId xmlns:p14="http://schemas.microsoft.com/office/powerpoint/2010/main" val="4258291846"/>
              </p:ext>
            </p:extLst>
          </p:nvPr>
        </p:nvGraphicFramePr>
        <p:xfrm>
          <a:off x="5334000" y="1828800"/>
          <a:ext cx="6062662" cy="1905000"/>
        </p:xfrm>
        <a:graphic>
          <a:graphicData uri="http://schemas.openxmlformats.org/drawingml/2006/table">
            <a:tbl>
              <a:tblPr firstRow="1" bandRow="1">
                <a:tableStyleId>{5C22544A-7EE6-4342-B048-85BDC9FD1C3A}</a:tableStyleId>
              </a:tblPr>
              <a:tblGrid>
                <a:gridCol w="3031331"/>
                <a:gridCol w="3031331"/>
              </a:tblGrid>
              <a:tr h="952500">
                <a:tc>
                  <a:txBody>
                    <a:bodyPr/>
                    <a:lstStyle/>
                    <a:p>
                      <a:pPr algn="ctr"/>
                      <a:r>
                        <a:rPr lang="en-US" sz="2000" b="1" dirty="0" smtClean="0">
                          <a:latin typeface="Times New Roman" panose="02020603050405020304" pitchFamily="18" charset="0"/>
                          <a:cs typeface="Times New Roman" panose="02020603050405020304" pitchFamily="18" charset="0"/>
                        </a:rPr>
                        <a:t>Usage</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Live Load</a:t>
                      </a:r>
                      <a:r>
                        <a:rPr lang="en-US" sz="2000" b="1" baseline="0" dirty="0" smtClean="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(KN/m2)</a:t>
                      </a:r>
                      <a:endParaRPr lang="en-US" sz="2000" b="1" dirty="0">
                        <a:latin typeface="Times New Roman" panose="02020603050405020304" pitchFamily="18" charset="0"/>
                        <a:cs typeface="Times New Roman" panose="02020603050405020304" pitchFamily="18" charset="0"/>
                      </a:endParaRPr>
                    </a:p>
                  </a:txBody>
                  <a:tcPr/>
                </a:tc>
              </a:tr>
              <a:tr h="952500">
                <a:tc>
                  <a:txBody>
                    <a:bodyPr/>
                    <a:lstStyle/>
                    <a:p>
                      <a:pPr algn="ctr"/>
                      <a:r>
                        <a:rPr lang="en-US" sz="2000" b="1" dirty="0" smtClean="0">
                          <a:latin typeface="Times New Roman" panose="02020603050405020304" pitchFamily="18" charset="0"/>
                          <a:cs typeface="Times New Roman" panose="02020603050405020304" pitchFamily="18" charset="0"/>
                        </a:rPr>
                        <a:t>Roof</a:t>
                      </a:r>
                      <a:endParaRPr lang="en-US" sz="2000" b="1" dirty="0">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10</a:t>
                      </a:r>
                      <a:endParaRPr lang="en-US" sz="2000" b="1" dirty="0">
                        <a:latin typeface="Times New Roman" panose="02020603050405020304" pitchFamily="18" charset="0"/>
                        <a:cs typeface="Times New Roman" panose="02020603050405020304" pitchFamily="18" charset="0"/>
                      </a:endParaRPr>
                    </a:p>
                  </a:txBody>
                  <a:tcPr/>
                </a:tc>
              </a:tr>
            </a:tbl>
          </a:graphicData>
        </a:graphic>
      </p:graphicFrame>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12344400" cy="762000"/>
          </a:xfrm>
        </p:spPr>
        <p:txBody>
          <a:bodyPr>
            <a:noAutofit/>
          </a:bodyPr>
          <a:lstStyle/>
          <a:p>
            <a:r>
              <a:rPr lang="en-US" sz="2800" dirty="0" smtClean="0"/>
              <a:t/>
            </a:r>
            <a:br>
              <a:rPr lang="en-US" sz="2800" dirty="0" smtClean="0"/>
            </a:br>
            <a:r>
              <a:rPr lang="en-US" sz="2800" dirty="0" smtClean="0"/>
              <a:t/>
            </a:r>
            <a:br>
              <a:rPr lang="en-US" sz="2800" dirty="0" smtClean="0"/>
            </a:br>
            <a:r>
              <a:rPr lang="en-US" sz="2000" dirty="0" smtClean="0">
                <a:solidFill>
                  <a:schemeClr val="tx1"/>
                </a:solidFill>
                <a:effectLst/>
                <a:latin typeface="Times New Roman" panose="02020603050405020304" pitchFamily="18" charset="0"/>
                <a:cs typeface="Times New Roman" panose="02020603050405020304" pitchFamily="18" charset="0"/>
              </a:rPr>
              <a:t>(3)Superimposed Load:</a:t>
            </a:r>
            <a:r>
              <a:rPr lang="en-US" sz="2800" dirty="0" smtClean="0"/>
              <a:t/>
            </a:r>
            <a:br>
              <a:rPr lang="en-US" sz="2800" dirty="0" smtClean="0"/>
            </a:br>
            <a:endParaRPr lang="en-US" sz="2800" dirty="0"/>
          </a:p>
        </p:txBody>
      </p:sp>
      <p:sp>
        <p:nvSpPr>
          <p:cNvPr id="7" name="Rectangle 6"/>
          <p:cNvSpPr/>
          <p:nvPr/>
        </p:nvSpPr>
        <p:spPr>
          <a:xfrm>
            <a:off x="838200" y="1447800"/>
            <a:ext cx="7239000" cy="400110"/>
          </a:xfrm>
          <a:prstGeom prst="rect">
            <a:avLst/>
          </a:prstGeom>
        </p:spPr>
        <p:txBody>
          <a:bodyPr wrap="square">
            <a:spAutoFit/>
          </a:bodyPr>
          <a:lstStyle/>
          <a:p>
            <a:pPr algn="l"/>
            <a:r>
              <a:rPr lang="en-US" sz="2000" b="1" dirty="0" smtClean="0">
                <a:latin typeface="Times New Roman" panose="02020603050405020304" pitchFamily="18" charset="0"/>
                <a:cs typeface="Times New Roman" panose="02020603050405020304" pitchFamily="18" charset="0"/>
              </a:rPr>
              <a:t>come from the weight of all non-structural elements.</a:t>
            </a:r>
            <a:endParaRPr lang="en-US" sz="2000" b="1" dirty="0">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467826229"/>
              </p:ext>
            </p:extLst>
          </p:nvPr>
        </p:nvGraphicFramePr>
        <p:xfrm>
          <a:off x="228600" y="2209800"/>
          <a:ext cx="13258800" cy="2123440"/>
        </p:xfrm>
        <a:graphic>
          <a:graphicData uri="http://schemas.openxmlformats.org/drawingml/2006/table">
            <a:tbl>
              <a:tblPr firstRow="1" bandRow="1">
                <a:tableStyleId>{5C22544A-7EE6-4342-B048-85BDC9FD1C3A}</a:tableStyleId>
              </a:tblPr>
              <a:tblGrid>
                <a:gridCol w="2651760"/>
                <a:gridCol w="2651760"/>
                <a:gridCol w="2651760"/>
                <a:gridCol w="2651760"/>
                <a:gridCol w="2651760"/>
              </a:tblGrid>
              <a:tr h="370840">
                <a:tc>
                  <a:txBody>
                    <a:bodyPr/>
                    <a:lstStyle/>
                    <a:p>
                      <a:pPr algn="ctr"/>
                      <a:r>
                        <a:rPr lang="en-US" b="1" dirty="0" smtClean="0">
                          <a:latin typeface="Times New Roman" panose="02020603050405020304" pitchFamily="18" charset="0"/>
                          <a:cs typeface="Times New Roman" panose="02020603050405020304" pitchFamily="18" charset="0"/>
                        </a:rPr>
                        <a:t>Item</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Unit weight Ɣ</a:t>
                      </a:r>
                    </a:p>
                    <a:p>
                      <a:pPr algn="ctr"/>
                      <a:r>
                        <a:rPr lang="en-US" b="1" dirty="0" smtClean="0">
                          <a:latin typeface="Times New Roman" panose="02020603050405020304" pitchFamily="18" charset="0"/>
                          <a:cs typeface="Times New Roman" panose="02020603050405020304" pitchFamily="18" charset="0"/>
                        </a:rPr>
                        <a:t>(KN/m3)</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Thickness</a:t>
                      </a:r>
                    </a:p>
                    <a:p>
                      <a:pPr algn="ctr"/>
                      <a:r>
                        <a:rPr lang="en-US" b="1" dirty="0" smtClean="0">
                          <a:latin typeface="Times New Roman" panose="02020603050405020304" pitchFamily="18" charset="0"/>
                          <a:cs typeface="Times New Roman" panose="02020603050405020304" pitchFamily="18" charset="0"/>
                        </a:rPr>
                        <a:t>(mm)</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Calculations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Weight per</a:t>
                      </a:r>
                    </a:p>
                    <a:p>
                      <a:pPr algn="ctr"/>
                      <a:r>
                        <a:rPr lang="en-US" b="1" dirty="0" smtClean="0">
                          <a:latin typeface="Times New Roman" panose="02020603050405020304" pitchFamily="18" charset="0"/>
                          <a:cs typeface="Times New Roman" panose="02020603050405020304" pitchFamily="18" charset="0"/>
                        </a:rPr>
                        <a:t>m2 (KN/m2)</a:t>
                      </a:r>
                      <a:endParaRPr lang="en-US"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1800" b="1" dirty="0" smtClean="0">
                          <a:solidFill>
                            <a:schemeClr val="tx1"/>
                          </a:solidFill>
                          <a:latin typeface="Times New Roman" panose="02020603050405020304" pitchFamily="18" charset="0"/>
                          <a:cs typeface="Times New Roman" panose="02020603050405020304" pitchFamily="18" charset="0"/>
                        </a:rPr>
                        <a:t>W</a:t>
                      </a:r>
                      <a:r>
                        <a:rPr lang="en-US" sz="1800" b="1" baseline="0" dirty="0" smtClean="0">
                          <a:solidFill>
                            <a:schemeClr val="tx1"/>
                          </a:solidFill>
                          <a:latin typeface="Times New Roman" panose="02020603050405020304" pitchFamily="18" charset="0"/>
                          <a:cs typeface="Times New Roman" panose="02020603050405020304" pitchFamily="18" charset="0"/>
                        </a:rPr>
                        <a:t> Tile</a:t>
                      </a:r>
                      <a:endParaRPr lang="en-US" sz="18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26</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30</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0.03*26</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0.78</a:t>
                      </a:r>
                      <a:endParaRPr lang="en-US" sz="1800"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1800" b="1" dirty="0" smtClean="0">
                          <a:latin typeface="Times New Roman" panose="02020603050405020304" pitchFamily="18" charset="0"/>
                          <a:cs typeface="Times New Roman" panose="02020603050405020304" pitchFamily="18" charset="0"/>
                        </a:rPr>
                        <a:t>W mortar</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23</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20</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0.02*23</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0.46</a:t>
                      </a:r>
                      <a:endParaRPr lang="en-US" sz="1800"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1800" b="1" dirty="0" smtClean="0">
                          <a:latin typeface="Times New Roman" panose="02020603050405020304" pitchFamily="18" charset="0"/>
                          <a:cs typeface="Times New Roman" panose="02020603050405020304" pitchFamily="18" charset="0"/>
                        </a:rPr>
                        <a:t>W fill (sand or</a:t>
                      </a:r>
                      <a:r>
                        <a:rPr lang="en-US" sz="1800" b="1" baseline="0" dirty="0" smtClean="0">
                          <a:latin typeface="Times New Roman" panose="02020603050405020304" pitchFamily="18" charset="0"/>
                          <a:cs typeface="Times New Roman" panose="02020603050405020304" pitchFamily="18" charset="0"/>
                        </a:rPr>
                        <a:t> </a:t>
                      </a:r>
                      <a:r>
                        <a:rPr lang="en-US" sz="1800" b="1" dirty="0" smtClean="0">
                          <a:latin typeface="Times New Roman" panose="02020603050405020304" pitchFamily="18" charset="0"/>
                          <a:cs typeface="Times New Roman" panose="02020603050405020304" pitchFamily="18" charset="0"/>
                        </a:rPr>
                        <a:t>grand)</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18</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10</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0.1*18</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1.8</a:t>
                      </a:r>
                      <a:endParaRPr lang="en-US" sz="1800"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1800" b="1" dirty="0" smtClean="0">
                          <a:latin typeface="Times New Roman" panose="02020603050405020304" pitchFamily="18" charset="0"/>
                          <a:cs typeface="Times New Roman" panose="02020603050405020304" pitchFamily="18" charset="0"/>
                        </a:rPr>
                        <a:t>W </a:t>
                      </a:r>
                      <a:r>
                        <a:rPr lang="en-US" sz="1800" b="1" dirty="0" err="1" smtClean="0">
                          <a:latin typeface="Times New Roman" panose="02020603050405020304" pitchFamily="18" charset="0"/>
                          <a:cs typeface="Times New Roman" panose="02020603050405020304" pitchFamily="18" charset="0"/>
                        </a:rPr>
                        <a:t>plastring</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23</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15</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0.015*23</a:t>
                      </a:r>
                      <a:endParaRPr lang="en-US" sz="1800" b="1" dirty="0">
                        <a:latin typeface="Times New Roman" panose="02020603050405020304" pitchFamily="18" charset="0"/>
                        <a:cs typeface="Times New Roman" panose="02020603050405020304" pitchFamily="18" charset="0"/>
                      </a:endParaRPr>
                    </a:p>
                  </a:txBody>
                  <a:tcPr/>
                </a:tc>
                <a:tc>
                  <a:txBody>
                    <a:bodyPr/>
                    <a:lstStyle/>
                    <a:p>
                      <a:pPr algn="ctr"/>
                      <a:r>
                        <a:rPr lang="en-US" sz="1800" b="1" dirty="0" smtClean="0">
                          <a:latin typeface="Times New Roman" panose="02020603050405020304" pitchFamily="18" charset="0"/>
                          <a:cs typeface="Times New Roman" panose="02020603050405020304" pitchFamily="18" charset="0"/>
                        </a:rPr>
                        <a:t>0.345</a:t>
                      </a:r>
                      <a:endParaRPr lang="en-US" sz="1800" b="1" dirty="0">
                        <a:latin typeface="Times New Roman" panose="02020603050405020304" pitchFamily="18" charset="0"/>
                        <a:cs typeface="Times New Roman" panose="02020603050405020304" pitchFamily="18" charset="0"/>
                      </a:endParaRPr>
                    </a:p>
                  </a:txBody>
                  <a:tcPr/>
                </a:tc>
              </a:tr>
            </a:tbl>
          </a:graphicData>
        </a:graphic>
      </p:graphicFrame>
      <p:sp>
        <p:nvSpPr>
          <p:cNvPr id="10" name="Rectangle 9"/>
          <p:cNvSpPr/>
          <p:nvPr/>
        </p:nvSpPr>
        <p:spPr>
          <a:xfrm>
            <a:off x="152400" y="4724400"/>
            <a:ext cx="13335000" cy="923330"/>
          </a:xfrm>
          <a:prstGeom prst="rect">
            <a:avLst/>
          </a:prstGeom>
        </p:spPr>
        <p:txBody>
          <a:bodyPr wrap="square">
            <a:spAutoFit/>
          </a:bodyPr>
          <a:lstStyle/>
          <a:p>
            <a:pPr algn="l"/>
            <a:r>
              <a:rPr lang="en-US" b="1" dirty="0" smtClean="0">
                <a:latin typeface="Times New Roman" panose="02020603050405020304" pitchFamily="18" charset="0"/>
                <a:cs typeface="Times New Roman" panose="02020603050405020304" pitchFamily="18" charset="0"/>
              </a:rPr>
              <a:t>𝑊𝑝𝑎𝑟𝑡𝑖𝑡𝑖𝑜𝑛𝑠= ((H block * 𝛾block) + (H 𝑝𝑙𝑎𝑠𝑡𝑒𝑟𝑖𝑛𝑔 on both faces of the wall * 𝛾𝑝𝑙𝑎𝑠𝑡𝑒𝑟𝑖𝑛𝑔))* H wall * the length of all block wall) / area of the slab </a:t>
            </a:r>
          </a:p>
          <a:p>
            <a:pPr algn="l"/>
            <a:r>
              <a:rPr lang="en-US" b="1" dirty="0" smtClean="0">
                <a:latin typeface="Times New Roman" panose="02020603050405020304" pitchFamily="18" charset="0"/>
                <a:cs typeface="Times New Roman" panose="02020603050405020304" pitchFamily="18" charset="0"/>
              </a:rPr>
              <a:t>𝑊𝑝𝑎𝑟𝑡𝑖𝑡𝑖𝑜𝑛𝑠 =Weight of block walls, which has (10 cm) block thickness + weight of block walls, which has (20 cm) block thickness</a:t>
            </a:r>
            <a:endParaRPr lang="en-US" b="1" dirty="0">
              <a:latin typeface="Times New Roman" panose="02020603050405020304" pitchFamily="18" charset="0"/>
              <a:cs typeface="Times New Roman" panose="02020603050405020304" pitchFamily="18" charset="0"/>
            </a:endParaRPr>
          </a:p>
        </p:txBody>
      </p:sp>
    </p:spTree>
  </p:cSld>
  <p:clrMapOvr>
    <a:masterClrMapping/>
  </p:clrMapOvr>
  <p:transition spd="slow">
    <p:push dir="u"/>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2294</TotalTime>
  <Words>2827</Words>
  <Application>Microsoft Office PowerPoint</Application>
  <PresentationFormat>Custom</PresentationFormat>
  <Paragraphs>506</Paragraphs>
  <Slides>75</Slides>
  <Notes>4</Notes>
  <HiddenSlides>0</HiddenSlides>
  <MMClips>0</MMClips>
  <ScaleCrop>false</ScaleCrop>
  <HeadingPairs>
    <vt:vector size="4" baseType="variant">
      <vt:variant>
        <vt:lpstr>Theme</vt:lpstr>
      </vt:variant>
      <vt:variant>
        <vt:i4>2</vt:i4>
      </vt:variant>
      <vt:variant>
        <vt:lpstr>Slide Titles</vt:lpstr>
      </vt:variant>
      <vt:variant>
        <vt:i4>75</vt:i4>
      </vt:variant>
    </vt:vector>
  </HeadingPairs>
  <TitlesOfParts>
    <vt:vector size="77" baseType="lpstr">
      <vt:lpstr>Office Theme</vt:lpstr>
      <vt:lpstr>Concourse</vt:lpstr>
      <vt:lpstr>PowerPoint Presentation</vt:lpstr>
      <vt:lpstr>Design Of Hugo Chavez Hospital</vt:lpstr>
      <vt:lpstr>Definition of the project </vt:lpstr>
      <vt:lpstr>Definition of the project </vt:lpstr>
      <vt:lpstr>Methodology</vt:lpstr>
      <vt:lpstr>Codes &amp; Materials</vt:lpstr>
      <vt:lpstr>       Loads: (1)Dead Load:  consist of the own weight of the structure.       </vt:lpstr>
      <vt:lpstr>                (2)Live Load:  The same for block 1&amp;2 Total live load for Block one =30087.20 KN  Total live load for Block two =10626.31 KN</vt:lpstr>
      <vt:lpstr>  (3)Superimposed Load: </vt:lpstr>
      <vt:lpstr>PowerPoint Presentation</vt:lpstr>
      <vt:lpstr>Load Combinations</vt:lpstr>
      <vt:lpstr>Slab For Block 1 We decide to use Two-Way Solid Slab. </vt:lpstr>
      <vt:lpstr>         Beams: Beam in block1: we choose the beam have long span  h = L/ 18.5 = 0.676  Try h = 800mm (using longer span)  bw = 12.5/20 = 625 mm  then the preliminary dimensions are  (h = 1100 mm) and (bw = 700mm)  </vt:lpstr>
      <vt:lpstr>       For Block 2 We decide to use Two-Way Solid Slab. Largest span/Smallest span = 7/6.25 = 1.12   h = 16.7cm &lt; 9cm    h                                              Use h=200mm  </vt:lpstr>
      <vt:lpstr>        Beams: Beam in block2: we choose the beam have long span  h = L/ 18.5 = 0.676  Try h = 800 mm (using longer span) bw = 12.5/20 = 625mm  then the preliminary dimensions are  (h = 1100 mm) and (bw = 700mm)  </vt:lpstr>
      <vt:lpstr>3-D modal</vt:lpstr>
      <vt:lpstr>3-D modal</vt:lpstr>
      <vt:lpstr>3-D modal</vt:lpstr>
      <vt:lpstr>PowerPoint Presentation</vt:lpstr>
      <vt:lpstr>PowerPoint Presentation</vt:lpstr>
      <vt:lpstr>         Model Checks  1-Compatibility check  2-Equilibrium check  3-Internal force check ( stress – strain check )  4-Deflection check.  </vt:lpstr>
      <vt:lpstr>Equilibrium check:</vt:lpstr>
      <vt:lpstr>PowerPoint Presentation</vt:lpstr>
      <vt:lpstr>Internal force check ( stress – strain check ):</vt:lpstr>
      <vt:lpstr>PowerPoint Presentation</vt:lpstr>
      <vt:lpstr>PowerPoint Presentation</vt:lpstr>
      <vt:lpstr>PowerPoint Presentation</vt:lpstr>
      <vt:lpstr>PowerPoint Presentation</vt:lpstr>
      <vt:lpstr>Seismic load calculations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Compatibility check and period:</vt:lpstr>
      <vt:lpstr>PowerPoint Presentation</vt:lpstr>
      <vt:lpstr>Check deflection for slab </vt:lpstr>
      <vt:lpstr>PowerPoint Presentation</vt:lpstr>
      <vt:lpstr>PowerPoint Presentation</vt:lpstr>
      <vt:lpstr>Design of dome in block 3</vt:lpstr>
      <vt:lpstr>PowerPoint Presentation</vt:lpstr>
      <vt:lpstr>PowerPoint Presentation</vt:lpstr>
      <vt:lpstr>PowerPoint Presentation</vt:lpstr>
      <vt:lpstr>PowerPoint Presentation</vt:lpstr>
      <vt:lpstr>PowerPoint Presentation</vt:lpstr>
      <vt:lpstr>checks</vt:lpstr>
      <vt:lpstr>PowerPoint Presentation</vt:lpstr>
      <vt:lpstr>PowerPoint Presentation</vt:lpstr>
      <vt:lpstr>PowerPoint Presentation</vt:lpstr>
      <vt:lpstr>Design of ring beam </vt:lpstr>
      <vt:lpstr>Design of columns </vt:lpstr>
      <vt:lpstr>PowerPoint Presentation</vt:lpstr>
      <vt:lpstr>PowerPoint Presentation</vt:lpstr>
      <vt:lpstr>Column design for block 1 </vt:lpstr>
      <vt:lpstr>Column design for block 2</vt:lpstr>
      <vt:lpstr>Example</vt:lpstr>
      <vt:lpstr>Design of shear wall and stairs</vt:lpstr>
      <vt:lpstr>PowerPoint Presentation</vt:lpstr>
      <vt:lpstr>Mat Foundation</vt:lpstr>
      <vt:lpstr>Design of footing</vt:lpstr>
      <vt:lpstr>PowerPoint Presentation</vt:lpstr>
      <vt:lpstr>PowerPoint Presentation</vt:lpstr>
      <vt:lpstr>Step 4 : checks </vt:lpstr>
      <vt:lpstr>PowerPoint Presentation</vt:lpstr>
      <vt:lpstr>PowerPoint Presentation</vt:lpstr>
      <vt:lpstr>PowerPoint Presentation</vt:lpstr>
      <vt:lpstr>Step 5 : Design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Hugo Chavez Hospital</dc:title>
  <dc:creator>CRC</dc:creator>
  <cp:lastModifiedBy>Maher</cp:lastModifiedBy>
  <cp:revision>148</cp:revision>
  <dcterms:created xsi:type="dcterms:W3CDTF">2021-01-07T07:40:40Z</dcterms:created>
  <dcterms:modified xsi:type="dcterms:W3CDTF">2021-06-05T20:03:30Z</dcterms:modified>
</cp:coreProperties>
</file>