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42"/>
  </p:notesMasterIdLst>
  <p:sldIdLst>
    <p:sldId id="257" r:id="rId3"/>
    <p:sldId id="488" r:id="rId4"/>
    <p:sldId id="624" r:id="rId5"/>
    <p:sldId id="261" r:id="rId6"/>
    <p:sldId id="256" r:id="rId7"/>
    <p:sldId id="809" r:id="rId8"/>
    <p:sldId id="259" r:id="rId9"/>
    <p:sldId id="487" r:id="rId10"/>
    <p:sldId id="799" r:id="rId11"/>
    <p:sldId id="800" r:id="rId12"/>
    <p:sldId id="801" r:id="rId13"/>
    <p:sldId id="802" r:id="rId14"/>
    <p:sldId id="803" r:id="rId15"/>
    <p:sldId id="804" r:id="rId16"/>
    <p:sldId id="266" r:id="rId17"/>
    <p:sldId id="267" r:id="rId18"/>
    <p:sldId id="268" r:id="rId19"/>
    <p:sldId id="269" r:id="rId20"/>
    <p:sldId id="270" r:id="rId21"/>
    <p:sldId id="274" r:id="rId22"/>
    <p:sldId id="275" r:id="rId23"/>
    <p:sldId id="276" r:id="rId24"/>
    <p:sldId id="277" r:id="rId25"/>
    <p:sldId id="813" r:id="rId26"/>
    <p:sldId id="278" r:id="rId27"/>
    <p:sldId id="279" r:id="rId28"/>
    <p:sldId id="280" r:id="rId29"/>
    <p:sldId id="281" r:id="rId30"/>
    <p:sldId id="319" r:id="rId31"/>
    <p:sldId id="282" r:id="rId32"/>
    <p:sldId id="320" r:id="rId33"/>
    <p:sldId id="283" r:id="rId34"/>
    <p:sldId id="284" r:id="rId35"/>
    <p:sldId id="625" r:id="rId36"/>
    <p:sldId id="289" r:id="rId37"/>
    <p:sldId id="626" r:id="rId38"/>
    <p:sldId id="292" r:id="rId39"/>
    <p:sldId id="327" r:id="rId40"/>
    <p:sldId id="807" r:id="rId41"/>
    <p:sldId id="627" r:id="rId42"/>
    <p:sldId id="298" r:id="rId43"/>
    <p:sldId id="299" r:id="rId44"/>
    <p:sldId id="628" r:id="rId45"/>
    <p:sldId id="301" r:id="rId46"/>
    <p:sldId id="302" r:id="rId47"/>
    <p:sldId id="629" r:id="rId48"/>
    <p:sldId id="305" r:id="rId49"/>
    <p:sldId id="814" r:id="rId50"/>
    <p:sldId id="630" r:id="rId51"/>
    <p:sldId id="322" r:id="rId52"/>
    <p:sldId id="308" r:id="rId53"/>
    <p:sldId id="323" r:id="rId54"/>
    <p:sldId id="309" r:id="rId55"/>
    <p:sldId id="321" r:id="rId56"/>
    <p:sldId id="329" r:id="rId57"/>
    <p:sldId id="633" r:id="rId58"/>
    <p:sldId id="332" r:id="rId59"/>
    <p:sldId id="331" r:id="rId60"/>
    <p:sldId id="316" r:id="rId61"/>
    <p:sldId id="333" r:id="rId62"/>
    <p:sldId id="325" r:id="rId63"/>
    <p:sldId id="313" r:id="rId64"/>
    <p:sldId id="334" r:id="rId65"/>
    <p:sldId id="335" r:id="rId66"/>
    <p:sldId id="337" r:id="rId67"/>
    <p:sldId id="336" r:id="rId68"/>
    <p:sldId id="338" r:id="rId69"/>
    <p:sldId id="371" r:id="rId70"/>
    <p:sldId id="369" r:id="rId71"/>
    <p:sldId id="370" r:id="rId72"/>
    <p:sldId id="372" r:id="rId73"/>
    <p:sldId id="373" r:id="rId74"/>
    <p:sldId id="374" r:id="rId75"/>
    <p:sldId id="375" r:id="rId76"/>
    <p:sldId id="376" r:id="rId77"/>
    <p:sldId id="810" r:id="rId78"/>
    <p:sldId id="811" r:id="rId79"/>
    <p:sldId id="812" r:id="rId80"/>
    <p:sldId id="631" r:id="rId81"/>
    <p:sldId id="434" r:id="rId82"/>
    <p:sldId id="436" r:id="rId83"/>
    <p:sldId id="437" r:id="rId84"/>
    <p:sldId id="438" r:id="rId85"/>
    <p:sldId id="440" r:id="rId86"/>
    <p:sldId id="744" r:id="rId87"/>
    <p:sldId id="745" r:id="rId88"/>
    <p:sldId id="746" r:id="rId89"/>
    <p:sldId id="634" r:id="rId90"/>
    <p:sldId id="635" r:id="rId91"/>
    <p:sldId id="636" r:id="rId92"/>
    <p:sldId id="637" r:id="rId93"/>
    <p:sldId id="632" r:id="rId94"/>
    <p:sldId id="443" r:id="rId95"/>
    <p:sldId id="442" r:id="rId96"/>
    <p:sldId id="444" r:id="rId97"/>
    <p:sldId id="447" r:id="rId98"/>
    <p:sldId id="643" r:id="rId99"/>
    <p:sldId id="448" r:id="rId100"/>
    <p:sldId id="449" r:id="rId101"/>
    <p:sldId id="451" r:id="rId102"/>
    <p:sldId id="452" r:id="rId103"/>
    <p:sldId id="805" r:id="rId104"/>
    <p:sldId id="815" r:id="rId105"/>
    <p:sldId id="816" r:id="rId106"/>
    <p:sldId id="817" r:id="rId107"/>
    <p:sldId id="818" r:id="rId108"/>
    <p:sldId id="457" r:id="rId109"/>
    <p:sldId id="459" r:id="rId110"/>
    <p:sldId id="460" r:id="rId111"/>
    <p:sldId id="461" r:id="rId112"/>
    <p:sldId id="598" r:id="rId113"/>
    <p:sldId id="794" r:id="rId114"/>
    <p:sldId id="599" r:id="rId115"/>
    <p:sldId id="600" r:id="rId116"/>
    <p:sldId id="601" r:id="rId117"/>
    <p:sldId id="639" r:id="rId118"/>
    <p:sldId id="496" r:id="rId119"/>
    <p:sldId id="497" r:id="rId120"/>
    <p:sldId id="498" r:id="rId121"/>
    <p:sldId id="499" r:id="rId122"/>
    <p:sldId id="500" r:id="rId123"/>
    <p:sldId id="504" r:id="rId124"/>
    <p:sldId id="501" r:id="rId125"/>
    <p:sldId id="502" r:id="rId126"/>
    <p:sldId id="503" r:id="rId127"/>
    <p:sldId id="468" r:id="rId128"/>
    <p:sldId id="466" r:id="rId129"/>
    <p:sldId id="469" r:id="rId130"/>
    <p:sldId id="471" r:id="rId131"/>
    <p:sldId id="472" r:id="rId132"/>
    <p:sldId id="473" r:id="rId133"/>
    <p:sldId id="475" r:id="rId134"/>
    <p:sldId id="476" r:id="rId135"/>
    <p:sldId id="477" r:id="rId136"/>
    <p:sldId id="604" r:id="rId137"/>
    <p:sldId id="605" r:id="rId138"/>
    <p:sldId id="606" r:id="rId139"/>
    <p:sldId id="821" r:id="rId140"/>
    <p:sldId id="822" r:id="rId1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307CA02-1B08-4D80-83D7-11FE4F00EFF6}">
          <p14:sldIdLst>
            <p14:sldId id="257"/>
            <p14:sldId id="488"/>
            <p14:sldId id="624"/>
            <p14:sldId id="261"/>
            <p14:sldId id="256"/>
            <p14:sldId id="809"/>
            <p14:sldId id="259"/>
            <p14:sldId id="487"/>
            <p14:sldId id="799"/>
            <p14:sldId id="800"/>
            <p14:sldId id="801"/>
            <p14:sldId id="802"/>
            <p14:sldId id="803"/>
            <p14:sldId id="804"/>
            <p14:sldId id="266"/>
            <p14:sldId id="267"/>
            <p14:sldId id="268"/>
            <p14:sldId id="269"/>
            <p14:sldId id="270"/>
            <p14:sldId id="274"/>
            <p14:sldId id="275"/>
            <p14:sldId id="276"/>
            <p14:sldId id="277"/>
            <p14:sldId id="813"/>
            <p14:sldId id="278"/>
            <p14:sldId id="279"/>
            <p14:sldId id="280"/>
            <p14:sldId id="281"/>
            <p14:sldId id="319"/>
            <p14:sldId id="282"/>
            <p14:sldId id="320"/>
            <p14:sldId id="283"/>
            <p14:sldId id="284"/>
            <p14:sldId id="625"/>
            <p14:sldId id="289"/>
            <p14:sldId id="626"/>
            <p14:sldId id="292"/>
            <p14:sldId id="327"/>
            <p14:sldId id="807"/>
            <p14:sldId id="627"/>
            <p14:sldId id="298"/>
            <p14:sldId id="299"/>
            <p14:sldId id="628"/>
            <p14:sldId id="301"/>
            <p14:sldId id="302"/>
            <p14:sldId id="629"/>
            <p14:sldId id="305"/>
            <p14:sldId id="814"/>
            <p14:sldId id="630"/>
            <p14:sldId id="322"/>
            <p14:sldId id="308"/>
            <p14:sldId id="323"/>
            <p14:sldId id="309"/>
            <p14:sldId id="321"/>
            <p14:sldId id="329"/>
            <p14:sldId id="633"/>
            <p14:sldId id="332"/>
            <p14:sldId id="331"/>
            <p14:sldId id="316"/>
            <p14:sldId id="333"/>
            <p14:sldId id="325"/>
            <p14:sldId id="313"/>
            <p14:sldId id="334"/>
            <p14:sldId id="335"/>
            <p14:sldId id="337"/>
            <p14:sldId id="336"/>
            <p14:sldId id="338"/>
            <p14:sldId id="371"/>
            <p14:sldId id="369"/>
            <p14:sldId id="370"/>
            <p14:sldId id="372"/>
            <p14:sldId id="373"/>
            <p14:sldId id="374"/>
            <p14:sldId id="375"/>
            <p14:sldId id="376"/>
            <p14:sldId id="810"/>
            <p14:sldId id="811"/>
            <p14:sldId id="812"/>
            <p14:sldId id="631"/>
            <p14:sldId id="434"/>
            <p14:sldId id="436"/>
            <p14:sldId id="437"/>
            <p14:sldId id="438"/>
            <p14:sldId id="440"/>
            <p14:sldId id="744"/>
            <p14:sldId id="745"/>
            <p14:sldId id="746"/>
            <p14:sldId id="634"/>
            <p14:sldId id="635"/>
            <p14:sldId id="636"/>
            <p14:sldId id="637"/>
            <p14:sldId id="632"/>
            <p14:sldId id="443"/>
            <p14:sldId id="442"/>
            <p14:sldId id="444"/>
            <p14:sldId id="447"/>
            <p14:sldId id="643"/>
            <p14:sldId id="448"/>
            <p14:sldId id="449"/>
            <p14:sldId id="451"/>
            <p14:sldId id="452"/>
            <p14:sldId id="805"/>
            <p14:sldId id="815"/>
            <p14:sldId id="816"/>
            <p14:sldId id="817"/>
            <p14:sldId id="818"/>
            <p14:sldId id="457"/>
            <p14:sldId id="459"/>
            <p14:sldId id="460"/>
            <p14:sldId id="461"/>
            <p14:sldId id="598"/>
            <p14:sldId id="794"/>
            <p14:sldId id="599"/>
            <p14:sldId id="600"/>
            <p14:sldId id="601"/>
            <p14:sldId id="639"/>
            <p14:sldId id="496"/>
            <p14:sldId id="497"/>
            <p14:sldId id="498"/>
            <p14:sldId id="499"/>
            <p14:sldId id="500"/>
            <p14:sldId id="504"/>
            <p14:sldId id="501"/>
            <p14:sldId id="502"/>
            <p14:sldId id="503"/>
            <p14:sldId id="468"/>
            <p14:sldId id="466"/>
            <p14:sldId id="469"/>
            <p14:sldId id="471"/>
            <p14:sldId id="472"/>
            <p14:sldId id="473"/>
            <p14:sldId id="475"/>
            <p14:sldId id="476"/>
            <p14:sldId id="477"/>
            <p14:sldId id="604"/>
            <p14:sldId id="605"/>
            <p14:sldId id="606"/>
            <p14:sldId id="821"/>
            <p14:sldId id="82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6" autoAdjust="0"/>
    <p:restoredTop sz="94606" autoAdjust="0"/>
  </p:normalViewPr>
  <p:slideViewPr>
    <p:cSldViewPr snapToGrid="0">
      <p:cViewPr>
        <p:scale>
          <a:sx n="75" d="100"/>
          <a:sy n="75" d="100"/>
        </p:scale>
        <p:origin x="22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33" Type="http://schemas.openxmlformats.org/officeDocument/2006/relationships/slide" Target="slides/slide131.xml"/><Relationship Id="rId138" Type="http://schemas.openxmlformats.org/officeDocument/2006/relationships/slide" Target="slides/slide136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slide" Target="slides/slide121.xml"/><Relationship Id="rId128" Type="http://schemas.openxmlformats.org/officeDocument/2006/relationships/slide" Target="slides/slide126.xml"/><Relationship Id="rId144" Type="http://schemas.openxmlformats.org/officeDocument/2006/relationships/viewProps" Target="viewProps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134" Type="http://schemas.openxmlformats.org/officeDocument/2006/relationships/slide" Target="slides/slide132.xml"/><Relationship Id="rId139" Type="http://schemas.openxmlformats.org/officeDocument/2006/relationships/slide" Target="slides/slide13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16" Type="http://schemas.openxmlformats.org/officeDocument/2006/relationships/slide" Target="slides/slide114.xml"/><Relationship Id="rId124" Type="http://schemas.openxmlformats.org/officeDocument/2006/relationships/slide" Target="slides/slide122.xml"/><Relationship Id="rId129" Type="http://schemas.openxmlformats.org/officeDocument/2006/relationships/slide" Target="slides/slide127.xml"/><Relationship Id="rId137" Type="http://schemas.openxmlformats.org/officeDocument/2006/relationships/slide" Target="slides/slide13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11" Type="http://schemas.openxmlformats.org/officeDocument/2006/relationships/slide" Target="slides/slide109.xml"/><Relationship Id="rId132" Type="http://schemas.openxmlformats.org/officeDocument/2006/relationships/slide" Target="slides/slide130.xml"/><Relationship Id="rId140" Type="http://schemas.openxmlformats.org/officeDocument/2006/relationships/slide" Target="slides/slide138.xml"/><Relationship Id="rId14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127" Type="http://schemas.openxmlformats.org/officeDocument/2006/relationships/slide" Target="slides/slide12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slide" Target="slides/slide120.xml"/><Relationship Id="rId130" Type="http://schemas.openxmlformats.org/officeDocument/2006/relationships/slide" Target="slides/slide128.xml"/><Relationship Id="rId135" Type="http://schemas.openxmlformats.org/officeDocument/2006/relationships/slide" Target="slides/slide133.xml"/><Relationship Id="rId143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slide" Target="slides/slide118.xml"/><Relationship Id="rId125" Type="http://schemas.openxmlformats.org/officeDocument/2006/relationships/slide" Target="slides/slide123.xml"/><Relationship Id="rId141" Type="http://schemas.openxmlformats.org/officeDocument/2006/relationships/slide" Target="slides/slide139.xml"/><Relationship Id="rId146" Type="http://schemas.openxmlformats.org/officeDocument/2006/relationships/tableStyles" Target="tableStyle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Relationship Id="rId131" Type="http://schemas.openxmlformats.org/officeDocument/2006/relationships/slide" Target="slides/slide129.xml"/><Relationship Id="rId136" Type="http://schemas.openxmlformats.org/officeDocument/2006/relationships/slide" Target="slides/slide134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26" Type="http://schemas.openxmlformats.org/officeDocument/2006/relationships/slide" Target="slides/slide12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slide" Target="slides/slide119.xml"/><Relationship Id="rId14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[Book1]Sheet1!$H$19:$H$29</c:f>
              <c:numCache>
                <c:formatCode>General</c:formatCode>
                <c:ptCount val="11"/>
                <c:pt idx="0">
                  <c:v>0</c:v>
                </c:pt>
                <c:pt idx="1">
                  <c:v>809.50810000000001</c:v>
                </c:pt>
                <c:pt idx="2">
                  <c:v>1182.1718000000001</c:v>
                </c:pt>
                <c:pt idx="3">
                  <c:v>1493.6143999999999</c:v>
                </c:pt>
                <c:pt idx="4">
                  <c:v>1763.1745000000001</c:v>
                </c:pt>
                <c:pt idx="5">
                  <c:v>2027.3152</c:v>
                </c:pt>
                <c:pt idx="6">
                  <c:v>2339.2705000000001</c:v>
                </c:pt>
                <c:pt idx="7">
                  <c:v>2577.4443000000001</c:v>
                </c:pt>
                <c:pt idx="8">
                  <c:v>2207.6266000000001</c:v>
                </c:pt>
                <c:pt idx="9">
                  <c:v>1434.1229000000001</c:v>
                </c:pt>
                <c:pt idx="10">
                  <c:v>0</c:v>
                </c:pt>
              </c:numCache>
            </c:numRef>
          </c:xVal>
          <c:yVal>
            <c:numRef>
              <c:f>[Book1]Sheet1!$F$19:$F$29</c:f>
              <c:numCache>
                <c:formatCode>General</c:formatCode>
                <c:ptCount val="11"/>
                <c:pt idx="0">
                  <c:v>10011.167100000001</c:v>
                </c:pt>
                <c:pt idx="1">
                  <c:v>10011.167100000001</c:v>
                </c:pt>
                <c:pt idx="2">
                  <c:v>8862.6327999999994</c:v>
                </c:pt>
                <c:pt idx="3">
                  <c:v>7509.9251999999997</c:v>
                </c:pt>
                <c:pt idx="4">
                  <c:v>5936.2707</c:v>
                </c:pt>
                <c:pt idx="5">
                  <c:v>4008.7361000000001</c:v>
                </c:pt>
                <c:pt idx="6">
                  <c:v>3075.6967</c:v>
                </c:pt>
                <c:pt idx="7">
                  <c:v>1751.1646000000001</c:v>
                </c:pt>
                <c:pt idx="8">
                  <c:v>-79.642200000000003</c:v>
                </c:pt>
                <c:pt idx="9">
                  <c:v>-2479.0722999999998</c:v>
                </c:pt>
                <c:pt idx="10">
                  <c:v>-6106.2402000000002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DD3-41AB-9F3B-B9BA3483E405}"/>
            </c:ext>
          </c:extLst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[Book1]Sheet1!$G$17</c:f>
              <c:numCache>
                <c:formatCode>General</c:formatCode>
                <c:ptCount val="1"/>
                <c:pt idx="0">
                  <c:v>150.5</c:v>
                </c:pt>
              </c:numCache>
            </c:numRef>
          </c:xVal>
          <c:yVal>
            <c:numRef>
              <c:f>[Book1]Sheet1!$F$17</c:f>
              <c:numCache>
                <c:formatCode>General</c:formatCode>
                <c:ptCount val="1"/>
                <c:pt idx="0">
                  <c:v>4629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DD3-41AB-9F3B-B9BA3483E4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457187"/>
        <c:axId val="556499729"/>
      </c:scatterChart>
      <c:valAx>
        <c:axId val="6445718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0" vertOverflow="ellipsis" vert="horz" wrap="square" anchor="ctr" anchorCtr="1"/>
              <a:lstStyle/>
              <a:p>
                <a:pPr defTabSz="914400">
                  <a:defRPr lang="en-GB"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Phi,Mn3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0" vertOverflow="ellipsis" vert="horz" wrap="square" anchor="ctr" anchorCtr="1"/>
            <a:lstStyle/>
            <a:p>
              <a:pPr defTabSz="914400">
                <a:defRPr lang="en-GB"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en-GB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6499729"/>
        <c:crosses val="autoZero"/>
        <c:crossBetween val="midCat"/>
      </c:valAx>
      <c:valAx>
        <c:axId val="55649972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en-GB"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PhiPn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0" vertOverflow="ellipsis" vert="horz" wrap="square" anchor="ctr" anchorCtr="1"/>
            <a:lstStyle/>
            <a:p>
              <a:pPr defTabSz="914400">
                <a:defRPr lang="en-GB"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en-GB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45718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en-GB" sz="14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765F18-6335-4D47-B82F-56306419C9AD}" type="doc">
      <dgm:prSet loTypeId="urn:microsoft.com/office/officeart/2005/8/layout/target3" loCatId="relationship" qsTypeId="urn:microsoft.com/office/officeart/2005/8/quickstyle/3d2#2" qsCatId="3D" csTypeId="urn:microsoft.com/office/officeart/2005/8/colors/accent1_2#2" csCatId="accent1" phldr="1"/>
      <dgm:spPr/>
      <dgm:t>
        <a:bodyPr/>
        <a:lstStyle/>
        <a:p>
          <a:pPr rtl="1"/>
          <a:endParaRPr lang="ar-SA"/>
        </a:p>
      </dgm:t>
    </dgm:pt>
    <dgm:pt modelId="{5C5E5FD3-D7F6-487B-AC94-973E370A0D58}" type="pres">
      <dgm:prSet presAssocID="{E7765F18-6335-4D47-B82F-56306419C9AD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</dgm:ptLst>
  <dgm:cxnLst>
    <dgm:cxn modelId="{6137BD45-0968-4C58-879A-5563C1388DCB}" type="presOf" srcId="{E7765F18-6335-4D47-B82F-56306419C9AD}" destId="{5C5E5FD3-D7F6-487B-AC94-973E370A0D58}" srcOrd="0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765F18-6335-4D47-B82F-56306419C9AD}" type="doc">
      <dgm:prSet loTypeId="urn:microsoft.com/office/officeart/2005/8/layout/target3" loCatId="relationship" qsTypeId="urn:microsoft.com/office/officeart/2005/8/quickstyle/3d2#2" qsCatId="3D" csTypeId="urn:microsoft.com/office/officeart/2005/8/colors/accent1_2#2" csCatId="accent1" phldr="1"/>
      <dgm:spPr/>
      <dgm:t>
        <a:bodyPr/>
        <a:lstStyle/>
        <a:p>
          <a:pPr rtl="1"/>
          <a:endParaRPr lang="ar-SA"/>
        </a:p>
      </dgm:t>
    </dgm:pt>
    <dgm:pt modelId="{5C5E5FD3-D7F6-487B-AC94-973E370A0D58}" type="pres">
      <dgm:prSet presAssocID="{E7765F18-6335-4D47-B82F-56306419C9AD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</dgm:ptLst>
  <dgm:cxnLst>
    <dgm:cxn modelId="{6137BD45-0968-4C58-879A-5563C1388DCB}" type="presOf" srcId="{E7765F18-6335-4D47-B82F-56306419C9AD}" destId="{5C5E5FD3-D7F6-487B-AC94-973E370A0D58}" srcOrd="0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7765F18-6335-4D47-B82F-56306419C9AD}" type="doc">
      <dgm:prSet loTypeId="urn:microsoft.com/office/officeart/2005/8/layout/target3" loCatId="relationship" qsTypeId="urn:microsoft.com/office/officeart/2005/8/quickstyle/3d2#2" qsCatId="3D" csTypeId="urn:microsoft.com/office/officeart/2005/8/colors/accent1_2#2" csCatId="accent1" phldr="1"/>
      <dgm:spPr/>
      <dgm:t>
        <a:bodyPr/>
        <a:lstStyle/>
        <a:p>
          <a:pPr rtl="1"/>
          <a:endParaRPr lang="ar-SA"/>
        </a:p>
      </dgm:t>
    </dgm:pt>
    <dgm:pt modelId="{5C5E5FD3-D7F6-487B-AC94-973E370A0D58}" type="pres">
      <dgm:prSet presAssocID="{E7765F18-6335-4D47-B82F-56306419C9AD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</dgm:ptLst>
  <dgm:cxnLst>
    <dgm:cxn modelId="{6137BD45-0968-4C58-879A-5563C1388DCB}" type="presOf" srcId="{E7765F18-6335-4D47-B82F-56306419C9AD}" destId="{5C5E5FD3-D7F6-487B-AC94-973E370A0D58}" srcOrd="0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7765F18-6335-4D47-B82F-56306419C9AD}" type="doc">
      <dgm:prSet loTypeId="urn:microsoft.com/office/officeart/2005/8/layout/target3" loCatId="relationship" qsTypeId="urn:microsoft.com/office/officeart/2005/8/quickstyle/3d2#2" qsCatId="3D" csTypeId="urn:microsoft.com/office/officeart/2005/8/colors/accent1_2#2" csCatId="accent1" phldr="1"/>
      <dgm:spPr/>
      <dgm:t>
        <a:bodyPr/>
        <a:lstStyle/>
        <a:p>
          <a:pPr rtl="1"/>
          <a:endParaRPr lang="ar-SA"/>
        </a:p>
      </dgm:t>
    </dgm:pt>
    <dgm:pt modelId="{5C5E5FD3-D7F6-487B-AC94-973E370A0D58}" type="pres">
      <dgm:prSet presAssocID="{E7765F18-6335-4D47-B82F-56306419C9AD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</dgm:ptLst>
  <dgm:cxnLst>
    <dgm:cxn modelId="{6137BD45-0968-4C58-879A-5563C1388DCB}" type="presOf" srcId="{E7765F18-6335-4D47-B82F-56306419C9AD}" destId="{5C5E5FD3-D7F6-487B-AC94-973E370A0D58}" srcOrd="0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7765F18-6335-4D47-B82F-56306419C9AD}" type="doc">
      <dgm:prSet loTypeId="urn:microsoft.com/office/officeart/2005/8/layout/target3" loCatId="relationship" qsTypeId="urn:microsoft.com/office/officeart/2005/8/quickstyle/3d2#2" qsCatId="3D" csTypeId="urn:microsoft.com/office/officeart/2005/8/colors/accent1_2#2" csCatId="accent1" phldr="1"/>
      <dgm:spPr/>
      <dgm:t>
        <a:bodyPr/>
        <a:lstStyle/>
        <a:p>
          <a:pPr rtl="1"/>
          <a:endParaRPr lang="ar-SA"/>
        </a:p>
      </dgm:t>
    </dgm:pt>
    <dgm:pt modelId="{5C5E5FD3-D7F6-487B-AC94-973E370A0D58}" type="pres">
      <dgm:prSet presAssocID="{E7765F18-6335-4D47-B82F-56306419C9AD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</dgm:ptLst>
  <dgm:cxnLst>
    <dgm:cxn modelId="{6137BD45-0968-4C58-879A-5563C1388DCB}" type="presOf" srcId="{E7765F18-6335-4D47-B82F-56306419C9AD}" destId="{5C5E5FD3-D7F6-487B-AC94-973E370A0D58}" srcOrd="0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7765F18-6335-4D47-B82F-56306419C9AD}" type="doc">
      <dgm:prSet loTypeId="urn:microsoft.com/office/officeart/2005/8/layout/target3" loCatId="relationship" qsTypeId="urn:microsoft.com/office/officeart/2005/8/quickstyle/3d2#2" qsCatId="3D" csTypeId="urn:microsoft.com/office/officeart/2005/8/colors/accent1_2#2" csCatId="accent1" phldr="1"/>
      <dgm:spPr/>
      <dgm:t>
        <a:bodyPr/>
        <a:lstStyle/>
        <a:p>
          <a:pPr rtl="1"/>
          <a:endParaRPr lang="ar-SA"/>
        </a:p>
      </dgm:t>
    </dgm:pt>
    <dgm:pt modelId="{5C5E5FD3-D7F6-487B-AC94-973E370A0D58}" type="pres">
      <dgm:prSet presAssocID="{E7765F18-6335-4D47-B82F-56306419C9AD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</dgm:ptLst>
  <dgm:cxnLst>
    <dgm:cxn modelId="{6137BD45-0968-4C58-879A-5563C1388DCB}" type="presOf" srcId="{E7765F18-6335-4D47-B82F-56306419C9AD}" destId="{5C5E5FD3-D7F6-487B-AC94-973E370A0D58}" srcOrd="0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F215DEC-E54F-46DD-ADE2-AF8C2BEAE35F}" type="doc">
      <dgm:prSet loTypeId="urn:microsoft.com/office/officeart/2005/8/layout/vList5" loCatId="list" qsTypeId="urn:microsoft.com/office/officeart/2005/8/quickstyle/3d2#3" qsCatId="3D" csTypeId="urn:microsoft.com/office/officeart/2005/8/colors/accent1_2#3" csCatId="accent1" phldr="1"/>
      <dgm:spPr/>
      <dgm:t>
        <a:bodyPr/>
        <a:lstStyle/>
        <a:p>
          <a:endParaRPr lang="en-US"/>
        </a:p>
      </dgm:t>
    </dgm:pt>
    <dgm:pt modelId="{B60F00D3-2826-43BA-844D-54D327334C5B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5400" b="1" i="0" baseline="0" dirty="0"/>
            <a:t>Codes and Standard.</a:t>
          </a:r>
          <a:endParaRPr lang="en-US" sz="5400" dirty="0"/>
        </a:p>
      </dgm:t>
    </dgm:pt>
    <dgm:pt modelId="{6DA736B4-CD63-4332-B5F0-4671BE296990}" type="parTrans" cxnId="{C6C260CA-8329-4EF0-B75E-BA8ED15B4E36}">
      <dgm:prSet/>
      <dgm:spPr/>
      <dgm:t>
        <a:bodyPr/>
        <a:lstStyle/>
        <a:p>
          <a:endParaRPr lang="en-US"/>
        </a:p>
      </dgm:t>
    </dgm:pt>
    <dgm:pt modelId="{92188F19-E5A0-481B-9040-F4392CF31C93}" type="sibTrans" cxnId="{C6C260CA-8329-4EF0-B75E-BA8ED15B4E36}">
      <dgm:prSet/>
      <dgm:spPr/>
      <dgm:t>
        <a:bodyPr/>
        <a:lstStyle/>
        <a:p>
          <a:endParaRPr lang="en-US"/>
        </a:p>
      </dgm:t>
    </dgm:pt>
    <dgm:pt modelId="{0BFC2917-4940-4856-8EAC-B8787ACB481B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en-US" dirty="0"/>
            <a:t>ASCE 7-22 (American Society of Civil Engineers</a:t>
          </a:r>
        </a:p>
      </dgm:t>
    </dgm:pt>
    <dgm:pt modelId="{8C54B3E8-946B-4938-BB9F-1531C6FD0A2D}" type="parTrans" cxnId="{71F02107-4CD3-450A-AAD0-4BC109165647}">
      <dgm:prSet/>
      <dgm:spPr/>
      <dgm:t>
        <a:bodyPr/>
        <a:lstStyle/>
        <a:p>
          <a:endParaRPr lang="en-US"/>
        </a:p>
      </dgm:t>
    </dgm:pt>
    <dgm:pt modelId="{BAA63E28-ECD3-4D9B-9003-3D7BBE28C0B4}" type="sibTrans" cxnId="{71F02107-4CD3-450A-AAD0-4BC109165647}">
      <dgm:prSet/>
      <dgm:spPr/>
      <dgm:t>
        <a:bodyPr/>
        <a:lstStyle/>
        <a:p>
          <a:endParaRPr lang="en-US"/>
        </a:p>
      </dgm:t>
    </dgm:pt>
    <dgm:pt modelId="{07EB28EC-96C2-43EC-919A-CDAC91B37556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endParaRPr lang="en-US" dirty="0"/>
        </a:p>
      </dgm:t>
    </dgm:pt>
    <dgm:pt modelId="{16533374-3875-4D96-82F0-D5FC7C036DAF}" type="parTrans" cxnId="{A30E653A-A81C-4F69-99D0-03A4943F2AF1}">
      <dgm:prSet/>
      <dgm:spPr/>
    </dgm:pt>
    <dgm:pt modelId="{1121E889-A093-4C3C-852E-07849DD082FA}" type="sibTrans" cxnId="{A30E653A-A81C-4F69-99D0-03A4943F2AF1}">
      <dgm:prSet/>
      <dgm:spPr/>
    </dgm:pt>
    <dgm:pt modelId="{2F7FB119-227A-4F48-B75F-9F75B2F90BDE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en-US" dirty="0"/>
            <a:t>ACI 318-19 (American Concrete Institute)</a:t>
          </a:r>
        </a:p>
      </dgm:t>
    </dgm:pt>
    <dgm:pt modelId="{B9965C78-EFF5-4C83-8BEA-F4D8DB5437C4}" type="parTrans" cxnId="{0641BC16-F54F-47E2-B3DA-B09445F5479F}">
      <dgm:prSet/>
      <dgm:spPr/>
    </dgm:pt>
    <dgm:pt modelId="{37A7C3A2-21C8-4A5D-A5DE-F381919962FF}" type="sibTrans" cxnId="{0641BC16-F54F-47E2-B3DA-B09445F5479F}">
      <dgm:prSet/>
      <dgm:spPr/>
    </dgm:pt>
    <dgm:pt modelId="{CA5C8133-F259-4EA6-A95A-5D1479975CA5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endParaRPr lang="en-US" dirty="0"/>
        </a:p>
      </dgm:t>
    </dgm:pt>
    <dgm:pt modelId="{BECDE475-F34B-4134-9DDD-A7C19AF09443}" type="parTrans" cxnId="{717AF2CA-AE43-408D-A525-71DD819B1AD1}">
      <dgm:prSet/>
      <dgm:spPr/>
    </dgm:pt>
    <dgm:pt modelId="{0BEAD71E-58C5-42D8-87D0-EF4125E7F1BD}" type="sibTrans" cxnId="{717AF2CA-AE43-408D-A525-71DD819B1AD1}">
      <dgm:prSet/>
      <dgm:spPr/>
    </dgm:pt>
    <dgm:pt modelId="{885C6401-037E-4667-92F3-0EE23AEB2A86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en-US" dirty="0"/>
            <a:t>ASTM 2016 (American Society for Testing and Materials)</a:t>
          </a:r>
          <a:endParaRPr/>
        </a:p>
      </dgm:t>
    </dgm:pt>
    <dgm:pt modelId="{D208A23C-994B-4716-B974-F8FB24C3B93C}" type="parTrans" cxnId="{D2CEE30A-57A3-4222-A749-901858E322B7}">
      <dgm:prSet/>
      <dgm:spPr/>
    </dgm:pt>
    <dgm:pt modelId="{EDFDDB7C-66C4-4A8E-B33C-1EED8BE15F03}" type="sibTrans" cxnId="{D2CEE30A-57A3-4222-A749-901858E322B7}">
      <dgm:prSet/>
      <dgm:spPr/>
    </dgm:pt>
    <dgm:pt modelId="{E23A0C7F-C0A9-4342-B0B2-734814476314}" type="pres">
      <dgm:prSet presAssocID="{FF215DEC-E54F-46DD-ADE2-AF8C2BEAE35F}" presName="Name0" presStyleCnt="0">
        <dgm:presLayoutVars>
          <dgm:dir/>
          <dgm:animLvl val="lvl"/>
          <dgm:resizeHandles val="exact"/>
        </dgm:presLayoutVars>
      </dgm:prSet>
      <dgm:spPr/>
    </dgm:pt>
    <dgm:pt modelId="{50EDCEFA-4B20-4F1E-B331-AA7CEAFC246F}" type="pres">
      <dgm:prSet presAssocID="{B60F00D3-2826-43BA-844D-54D327334C5B}" presName="linNode" presStyleCnt="0"/>
      <dgm:spPr/>
    </dgm:pt>
    <dgm:pt modelId="{B35ED1A2-387F-4956-A4BC-93C32A1107A7}" type="pres">
      <dgm:prSet presAssocID="{B60F00D3-2826-43BA-844D-54D327334C5B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848C8AE0-DBFC-47E5-9CC0-A770180072B7}" type="pres">
      <dgm:prSet presAssocID="{B60F00D3-2826-43BA-844D-54D327334C5B}" presName="descendantText" presStyleLbl="alignAccFollowNode1" presStyleIdx="0" presStyleCnt="1" custLinFactNeighborX="0">
        <dgm:presLayoutVars>
          <dgm:bulletEnabled val="1"/>
        </dgm:presLayoutVars>
      </dgm:prSet>
      <dgm:spPr/>
    </dgm:pt>
  </dgm:ptLst>
  <dgm:cxnLst>
    <dgm:cxn modelId="{71F02107-4CD3-450A-AAD0-4BC109165647}" srcId="{B60F00D3-2826-43BA-844D-54D327334C5B}" destId="{0BFC2917-4940-4856-8EAC-B8787ACB481B}" srcOrd="0" destOrd="0" parTransId="{8C54B3E8-946B-4938-BB9F-1531C6FD0A2D}" sibTransId="{BAA63E28-ECD3-4D9B-9003-3D7BBE28C0B4}"/>
    <dgm:cxn modelId="{D2CEE30A-57A3-4222-A749-901858E322B7}" srcId="{B60F00D3-2826-43BA-844D-54D327334C5B}" destId="{885C6401-037E-4667-92F3-0EE23AEB2A86}" srcOrd="4" destOrd="0" parTransId="{D208A23C-994B-4716-B974-F8FB24C3B93C}" sibTransId="{EDFDDB7C-66C4-4A8E-B33C-1EED8BE15F03}"/>
    <dgm:cxn modelId="{0641BC16-F54F-47E2-B3DA-B09445F5479F}" srcId="{B60F00D3-2826-43BA-844D-54D327334C5B}" destId="{2F7FB119-227A-4F48-B75F-9F75B2F90BDE}" srcOrd="2" destOrd="0" parTransId="{B9965C78-EFF5-4C83-8BEA-F4D8DB5437C4}" sibTransId="{37A7C3A2-21C8-4A5D-A5DE-F381919962FF}"/>
    <dgm:cxn modelId="{B338571A-EA2B-4E80-8127-4D57E0997100}" type="presOf" srcId="{0BFC2917-4940-4856-8EAC-B8787ACB481B}" destId="{848C8AE0-DBFC-47E5-9CC0-A770180072B7}" srcOrd="0" destOrd="0" presId="urn:microsoft.com/office/officeart/2005/8/layout/vList5"/>
    <dgm:cxn modelId="{395C8E27-BB0A-4631-904E-E73DC5176F2F}" type="presOf" srcId="{CA5C8133-F259-4EA6-A95A-5D1479975CA5}" destId="{848C8AE0-DBFC-47E5-9CC0-A770180072B7}" srcOrd="0" destOrd="3" presId="urn:microsoft.com/office/officeart/2005/8/layout/vList5"/>
    <dgm:cxn modelId="{A30E653A-A81C-4F69-99D0-03A4943F2AF1}" srcId="{B60F00D3-2826-43BA-844D-54D327334C5B}" destId="{07EB28EC-96C2-43EC-919A-CDAC91B37556}" srcOrd="1" destOrd="0" parTransId="{16533374-3875-4D96-82F0-D5FC7C036DAF}" sibTransId="{1121E889-A093-4C3C-852E-07849DD082FA}"/>
    <dgm:cxn modelId="{AB0A1F3E-DB3D-4CE9-AE55-68DBCA517F27}" type="presOf" srcId="{2F7FB119-227A-4F48-B75F-9F75B2F90BDE}" destId="{848C8AE0-DBFC-47E5-9CC0-A770180072B7}" srcOrd="0" destOrd="2" presId="urn:microsoft.com/office/officeart/2005/8/layout/vList5"/>
    <dgm:cxn modelId="{5EE28B63-31EE-4684-B5D9-AF6D1FA114CC}" type="presOf" srcId="{FF215DEC-E54F-46DD-ADE2-AF8C2BEAE35F}" destId="{E23A0C7F-C0A9-4342-B0B2-734814476314}" srcOrd="0" destOrd="0" presId="urn:microsoft.com/office/officeart/2005/8/layout/vList5"/>
    <dgm:cxn modelId="{421F5447-6804-4D47-818B-DD79423A3EC1}" type="presOf" srcId="{885C6401-037E-4667-92F3-0EE23AEB2A86}" destId="{848C8AE0-DBFC-47E5-9CC0-A770180072B7}" srcOrd="0" destOrd="4" presId="urn:microsoft.com/office/officeart/2005/8/layout/vList5"/>
    <dgm:cxn modelId="{E51781BC-B1A0-4997-B6C4-2546111074E9}" type="presOf" srcId="{07EB28EC-96C2-43EC-919A-CDAC91B37556}" destId="{848C8AE0-DBFC-47E5-9CC0-A770180072B7}" srcOrd="0" destOrd="1" presId="urn:microsoft.com/office/officeart/2005/8/layout/vList5"/>
    <dgm:cxn modelId="{C6C260CA-8329-4EF0-B75E-BA8ED15B4E36}" srcId="{FF215DEC-E54F-46DD-ADE2-AF8C2BEAE35F}" destId="{B60F00D3-2826-43BA-844D-54D327334C5B}" srcOrd="0" destOrd="0" parTransId="{6DA736B4-CD63-4332-B5F0-4671BE296990}" sibTransId="{92188F19-E5A0-481B-9040-F4392CF31C93}"/>
    <dgm:cxn modelId="{717AF2CA-AE43-408D-A525-71DD819B1AD1}" srcId="{B60F00D3-2826-43BA-844D-54D327334C5B}" destId="{CA5C8133-F259-4EA6-A95A-5D1479975CA5}" srcOrd="3" destOrd="0" parTransId="{BECDE475-F34B-4134-9DDD-A7C19AF09443}" sibTransId="{0BEAD71E-58C5-42D8-87D0-EF4125E7F1BD}"/>
    <dgm:cxn modelId="{6B7486DC-9E79-4C6D-8D67-C4C101858D4C}" type="presOf" srcId="{B60F00D3-2826-43BA-844D-54D327334C5B}" destId="{B35ED1A2-387F-4956-A4BC-93C32A1107A7}" srcOrd="0" destOrd="0" presId="urn:microsoft.com/office/officeart/2005/8/layout/vList5"/>
    <dgm:cxn modelId="{12C684E7-5FD7-405B-A0FF-B51F873BCC83}" type="presParOf" srcId="{E23A0C7F-C0A9-4342-B0B2-734814476314}" destId="{50EDCEFA-4B20-4F1E-B331-AA7CEAFC246F}" srcOrd="0" destOrd="0" presId="urn:microsoft.com/office/officeart/2005/8/layout/vList5"/>
    <dgm:cxn modelId="{559F5812-FE69-417C-A09F-613A99E18EED}" type="presParOf" srcId="{50EDCEFA-4B20-4F1E-B331-AA7CEAFC246F}" destId="{B35ED1A2-387F-4956-A4BC-93C32A1107A7}" srcOrd="0" destOrd="0" presId="urn:microsoft.com/office/officeart/2005/8/layout/vList5"/>
    <dgm:cxn modelId="{7FB82F80-F777-4D9C-A68E-55635895A46B}" type="presParOf" srcId="{50EDCEFA-4B20-4F1E-B331-AA7CEAFC246F}" destId="{848C8AE0-DBFC-47E5-9CC0-A770180072B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B78A743-AF0E-4529-9087-305D8F185A18}" type="doc">
      <dgm:prSet loTypeId="urn:microsoft.com/office/officeart/2005/8/layout/vList2#1" loCatId="list" qsTypeId="urn:microsoft.com/office/officeart/2005/8/quickstyle/3d4#1" qsCatId="3D" csTypeId="urn:microsoft.com/office/officeart/2005/8/colors/accent1_2#4" csCatId="accent1" phldr="1"/>
      <dgm:spPr/>
      <dgm:t>
        <a:bodyPr/>
        <a:lstStyle/>
        <a:p>
          <a:endParaRPr lang="en-US"/>
        </a:p>
      </dgm:t>
    </dgm:pt>
    <dgm:pt modelId="{985EF396-69E3-49E4-845B-460DA0F02D51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b="1" dirty="0">
              <a:solidFill>
                <a:schemeClr val="tx1"/>
              </a:solidFill>
            </a:rPr>
            <a:t>Gravity loads :</a:t>
          </a:r>
          <a:endParaRPr lang="en-US" dirty="0">
            <a:solidFill>
              <a:schemeClr val="tx1"/>
            </a:solidFill>
          </a:endParaRPr>
        </a:p>
      </dgm:t>
    </dgm:pt>
    <dgm:pt modelId="{2F266036-AAFE-4BBB-AF32-E33BD7E3F8B7}" type="parTrans" cxnId="{F3E54E49-3AD1-4087-9CDF-0050541EB785}">
      <dgm:prSet/>
      <dgm:spPr/>
      <dgm:t>
        <a:bodyPr/>
        <a:lstStyle/>
        <a:p>
          <a:endParaRPr lang="en-US"/>
        </a:p>
      </dgm:t>
    </dgm:pt>
    <dgm:pt modelId="{37678483-986D-47C5-AA14-2B664D200CE9}" type="sibTrans" cxnId="{F3E54E49-3AD1-4087-9CDF-0050541EB785}">
      <dgm:prSet/>
      <dgm:spPr/>
      <dgm:t>
        <a:bodyPr/>
        <a:lstStyle/>
        <a:p>
          <a:endParaRPr lang="en-US"/>
        </a:p>
      </dgm:t>
    </dgm:pt>
    <dgm:pt modelId="{2EC73754-3591-472C-B2C7-84AA51825369}">
      <dgm:prSet/>
      <dgm:spPr/>
      <dgm:t>
        <a:bodyPr/>
        <a:lstStyle/>
        <a:p>
          <a:r>
            <a:rPr lang="en-US" dirty="0"/>
            <a:t>Dead load  </a:t>
          </a:r>
        </a:p>
      </dgm:t>
    </dgm:pt>
    <dgm:pt modelId="{3C79F526-D5AE-44C5-9C38-E5AA21E183A7}" type="parTrans" cxnId="{A7A0176B-D525-427F-97A8-F888622310A7}">
      <dgm:prSet/>
      <dgm:spPr/>
      <dgm:t>
        <a:bodyPr/>
        <a:lstStyle/>
        <a:p>
          <a:endParaRPr lang="en-US"/>
        </a:p>
      </dgm:t>
    </dgm:pt>
    <dgm:pt modelId="{74EB941E-AE91-4D81-9401-2127DA2D3A4C}" type="sibTrans" cxnId="{A7A0176B-D525-427F-97A8-F888622310A7}">
      <dgm:prSet/>
      <dgm:spPr/>
      <dgm:t>
        <a:bodyPr/>
        <a:lstStyle/>
        <a:p>
          <a:endParaRPr lang="en-US"/>
        </a:p>
      </dgm:t>
    </dgm:pt>
    <dgm:pt modelId="{1993490E-07BD-4CFF-9AED-49C0E38021F1}">
      <dgm:prSet/>
      <dgm:spPr/>
      <dgm:t>
        <a:bodyPr/>
        <a:lstStyle/>
        <a:p>
          <a:r>
            <a:rPr lang="en-US" dirty="0"/>
            <a:t>Super dead  load</a:t>
          </a:r>
        </a:p>
      </dgm:t>
    </dgm:pt>
    <dgm:pt modelId="{4DFCAFBD-CBC3-4820-BFF6-C10094A729C6}" type="parTrans" cxnId="{5AF1E7C2-EC4B-4167-A43E-AA5912291B98}">
      <dgm:prSet/>
      <dgm:spPr/>
      <dgm:t>
        <a:bodyPr/>
        <a:lstStyle/>
        <a:p>
          <a:endParaRPr lang="en-US"/>
        </a:p>
      </dgm:t>
    </dgm:pt>
    <dgm:pt modelId="{BB667790-940F-4402-BCD9-EA9B0C358583}" type="sibTrans" cxnId="{5AF1E7C2-EC4B-4167-A43E-AA5912291B98}">
      <dgm:prSet/>
      <dgm:spPr/>
      <dgm:t>
        <a:bodyPr/>
        <a:lstStyle/>
        <a:p>
          <a:endParaRPr lang="en-US"/>
        </a:p>
      </dgm:t>
    </dgm:pt>
    <dgm:pt modelId="{CA2C115B-55C3-4024-948A-30E49B06D7C9}">
      <dgm:prSet/>
      <dgm:spPr/>
      <dgm:t>
        <a:bodyPr/>
        <a:lstStyle/>
        <a:p>
          <a:r>
            <a:rPr lang="en-US"/>
            <a:t>Live load  </a:t>
          </a:r>
        </a:p>
      </dgm:t>
    </dgm:pt>
    <dgm:pt modelId="{DE296F27-B818-4F5C-8755-B6FDEA1DCA2A}" type="parTrans" cxnId="{DFD1CB44-D6FE-4898-8D38-349A64038249}">
      <dgm:prSet/>
      <dgm:spPr/>
      <dgm:t>
        <a:bodyPr/>
        <a:lstStyle/>
        <a:p>
          <a:endParaRPr lang="en-US"/>
        </a:p>
      </dgm:t>
    </dgm:pt>
    <dgm:pt modelId="{6B39C52B-6852-46D3-8716-E935CCAAB57F}" type="sibTrans" cxnId="{DFD1CB44-D6FE-4898-8D38-349A64038249}">
      <dgm:prSet/>
      <dgm:spPr/>
      <dgm:t>
        <a:bodyPr/>
        <a:lstStyle/>
        <a:p>
          <a:endParaRPr lang="en-US"/>
        </a:p>
      </dgm:t>
    </dgm:pt>
    <dgm:pt modelId="{DEBECDC8-D43C-4873-868E-1A95A5519511}">
      <dgm:prSet/>
      <dgm:spPr/>
      <dgm:t>
        <a:bodyPr/>
        <a:lstStyle/>
        <a:p>
          <a:r>
            <a:rPr lang="en-US"/>
            <a:t>Snow load</a:t>
          </a:r>
        </a:p>
      </dgm:t>
    </dgm:pt>
    <dgm:pt modelId="{32A05788-482D-4736-B1FA-DE9017B5C973}" type="parTrans" cxnId="{E6AD73C8-6072-492C-8B6B-DF5ECF31BF7C}">
      <dgm:prSet/>
      <dgm:spPr/>
      <dgm:t>
        <a:bodyPr/>
        <a:lstStyle/>
        <a:p>
          <a:endParaRPr lang="en-US"/>
        </a:p>
      </dgm:t>
    </dgm:pt>
    <dgm:pt modelId="{A2D1B217-DD64-42D0-819E-455BEAA50528}" type="sibTrans" cxnId="{E6AD73C8-6072-492C-8B6B-DF5ECF31BF7C}">
      <dgm:prSet/>
      <dgm:spPr/>
      <dgm:t>
        <a:bodyPr/>
        <a:lstStyle/>
        <a:p>
          <a:endParaRPr lang="en-US"/>
        </a:p>
      </dgm:t>
    </dgm:pt>
    <dgm:pt modelId="{CB5AA088-1399-45A2-A14D-D1B6FD49C70F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b="1" dirty="0">
              <a:solidFill>
                <a:schemeClr val="tx1"/>
              </a:solidFill>
            </a:rPr>
            <a:t>Lateral loads :</a:t>
          </a:r>
          <a:endParaRPr lang="en-US" dirty="0">
            <a:solidFill>
              <a:schemeClr val="tx1"/>
            </a:solidFill>
          </a:endParaRPr>
        </a:p>
      </dgm:t>
    </dgm:pt>
    <dgm:pt modelId="{591C447C-5099-4DF2-9370-FA6AD2005F99}" type="parTrans" cxnId="{4418F8CF-313C-4EE8-ACC6-F71C7325672F}">
      <dgm:prSet/>
      <dgm:spPr/>
      <dgm:t>
        <a:bodyPr/>
        <a:lstStyle/>
        <a:p>
          <a:endParaRPr lang="en-US"/>
        </a:p>
      </dgm:t>
    </dgm:pt>
    <dgm:pt modelId="{7511827B-C3DA-48C6-9A49-9992103DAF30}" type="sibTrans" cxnId="{4418F8CF-313C-4EE8-ACC6-F71C7325672F}">
      <dgm:prSet/>
      <dgm:spPr/>
      <dgm:t>
        <a:bodyPr/>
        <a:lstStyle/>
        <a:p>
          <a:endParaRPr lang="en-US"/>
        </a:p>
      </dgm:t>
    </dgm:pt>
    <dgm:pt modelId="{2134A2D4-2EFC-40B2-8D6B-669A847102A8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20000"/>
            </a:spcAft>
          </a:pPr>
          <a:r>
            <a:rPr lang="en-US"/>
            <a:t>Soil load   </a:t>
          </a:r>
        </a:p>
      </dgm:t>
    </dgm:pt>
    <dgm:pt modelId="{6654C885-E100-4E47-9BAD-8530B139EC4A}" type="parTrans" cxnId="{DFBF748A-4BAD-4F3B-94CF-BEC8AA87D473}">
      <dgm:prSet/>
      <dgm:spPr/>
      <dgm:t>
        <a:bodyPr/>
        <a:lstStyle/>
        <a:p>
          <a:endParaRPr lang="en-US"/>
        </a:p>
      </dgm:t>
    </dgm:pt>
    <dgm:pt modelId="{379252D9-C67F-46DA-B002-2FAC8A9C6FB1}" type="sibTrans" cxnId="{DFBF748A-4BAD-4F3B-94CF-BEC8AA87D473}">
      <dgm:prSet/>
      <dgm:spPr/>
      <dgm:t>
        <a:bodyPr/>
        <a:lstStyle/>
        <a:p>
          <a:endParaRPr lang="en-US"/>
        </a:p>
      </dgm:t>
    </dgm:pt>
    <dgm:pt modelId="{CE8F7583-0A87-4A26-B9B7-306715F55A43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20000"/>
            </a:spcAft>
          </a:pPr>
          <a:r>
            <a:rPr lang="en-US"/>
            <a:t>Seismic load </a:t>
          </a:r>
        </a:p>
      </dgm:t>
    </dgm:pt>
    <dgm:pt modelId="{DB4CCE29-CF42-4D7B-8E19-8C2EBCA85842}" type="parTrans" cxnId="{3B7FAB34-89B1-4B9C-9DE8-10BCF3B51A6B}">
      <dgm:prSet/>
      <dgm:spPr/>
    </dgm:pt>
    <dgm:pt modelId="{3FBD9D98-E568-40BD-BDD8-B97DBE241047}" type="sibTrans" cxnId="{3B7FAB34-89B1-4B9C-9DE8-10BCF3B51A6B}">
      <dgm:prSet/>
      <dgm:spPr/>
    </dgm:pt>
    <dgm:pt modelId="{9E78224F-2785-46A0-B632-12830416BB14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20000"/>
            </a:spcAft>
          </a:pPr>
          <a:r>
            <a:rPr lang="en-GB"/>
            <a:t>Water load</a:t>
          </a:r>
        </a:p>
      </dgm:t>
    </dgm:pt>
    <dgm:pt modelId="{F9632C0C-8473-45C6-9EC7-1B45CC082151}" type="parTrans" cxnId="{F085A3A6-ADE9-4227-870F-BCDC05A6216A}">
      <dgm:prSet/>
      <dgm:spPr/>
    </dgm:pt>
    <dgm:pt modelId="{23F0587A-B93E-4C1D-99E2-9AF0F7F42CE0}" type="sibTrans" cxnId="{F085A3A6-ADE9-4227-870F-BCDC05A6216A}">
      <dgm:prSet/>
      <dgm:spPr/>
    </dgm:pt>
    <dgm:pt modelId="{5F65C3BE-73FE-4C18-9C98-A4061BD51422}" type="pres">
      <dgm:prSet presAssocID="{0B78A743-AF0E-4529-9087-305D8F185A18}" presName="linear" presStyleCnt="0">
        <dgm:presLayoutVars>
          <dgm:animLvl val="lvl"/>
          <dgm:resizeHandles val="exact"/>
        </dgm:presLayoutVars>
      </dgm:prSet>
      <dgm:spPr/>
    </dgm:pt>
    <dgm:pt modelId="{27DDFA2E-552D-4CC4-A75C-64A781079C0B}" type="pres">
      <dgm:prSet presAssocID="{985EF396-69E3-49E4-845B-460DA0F02D51}" presName="parentText" presStyleLbl="node1" presStyleIdx="0" presStyleCnt="2" custLinFactNeighborX="-1007" custLinFactNeighborY="-444">
        <dgm:presLayoutVars>
          <dgm:chMax val="0"/>
          <dgm:bulletEnabled val="1"/>
        </dgm:presLayoutVars>
      </dgm:prSet>
      <dgm:spPr/>
    </dgm:pt>
    <dgm:pt modelId="{F084205F-D37F-4CB2-AE1A-BE12FB8ABBCD}" type="pres">
      <dgm:prSet presAssocID="{985EF396-69E3-49E4-845B-460DA0F02D51}" presName="childText" presStyleLbl="revTx" presStyleIdx="0" presStyleCnt="2">
        <dgm:presLayoutVars>
          <dgm:bulletEnabled val="1"/>
        </dgm:presLayoutVars>
      </dgm:prSet>
      <dgm:spPr/>
    </dgm:pt>
    <dgm:pt modelId="{74240F03-7EC6-49C4-96BC-ABA172054405}" type="pres">
      <dgm:prSet presAssocID="{CB5AA088-1399-45A2-A14D-D1B6FD49C70F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461EF900-893B-41E2-9C1D-EDCDA163B380}" type="pres">
      <dgm:prSet presAssocID="{CB5AA088-1399-45A2-A14D-D1B6FD49C70F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72084F24-9382-4740-A14B-39D8C8E4FF70}" type="presOf" srcId="{CB5AA088-1399-45A2-A14D-D1B6FD49C70F}" destId="{74240F03-7EC6-49C4-96BC-ABA172054405}" srcOrd="0" destOrd="0" presId="urn:microsoft.com/office/officeart/2005/8/layout/vList2#1"/>
    <dgm:cxn modelId="{3B7FAB34-89B1-4B9C-9DE8-10BCF3B51A6B}" srcId="{CB5AA088-1399-45A2-A14D-D1B6FD49C70F}" destId="{CE8F7583-0A87-4A26-B9B7-306715F55A43}" srcOrd="1" destOrd="0" parTransId="{DB4CCE29-CF42-4D7B-8E19-8C2EBCA85842}" sibTransId="{3FBD9D98-E568-40BD-BDD8-B97DBE241047}"/>
    <dgm:cxn modelId="{664CAF38-E698-4DA6-AA26-0CFD41E9DCE1}" type="presOf" srcId="{CA2C115B-55C3-4024-948A-30E49B06D7C9}" destId="{F084205F-D37F-4CB2-AE1A-BE12FB8ABBCD}" srcOrd="0" destOrd="2" presId="urn:microsoft.com/office/officeart/2005/8/layout/vList2#1"/>
    <dgm:cxn modelId="{DFD1CB44-D6FE-4898-8D38-349A64038249}" srcId="{985EF396-69E3-49E4-845B-460DA0F02D51}" destId="{CA2C115B-55C3-4024-948A-30E49B06D7C9}" srcOrd="2" destOrd="0" parTransId="{DE296F27-B818-4F5C-8755-B6FDEA1DCA2A}" sibTransId="{6B39C52B-6852-46D3-8716-E935CCAAB57F}"/>
    <dgm:cxn modelId="{F3E54E49-3AD1-4087-9CDF-0050541EB785}" srcId="{0B78A743-AF0E-4529-9087-305D8F185A18}" destId="{985EF396-69E3-49E4-845B-460DA0F02D51}" srcOrd="0" destOrd="0" parTransId="{2F266036-AAFE-4BBB-AF32-E33BD7E3F8B7}" sibTransId="{37678483-986D-47C5-AA14-2B664D200CE9}"/>
    <dgm:cxn modelId="{A7A0176B-D525-427F-97A8-F888622310A7}" srcId="{985EF396-69E3-49E4-845B-460DA0F02D51}" destId="{2EC73754-3591-472C-B2C7-84AA51825369}" srcOrd="0" destOrd="0" parTransId="{3C79F526-D5AE-44C5-9C38-E5AA21E183A7}" sibTransId="{74EB941E-AE91-4D81-9401-2127DA2D3A4C}"/>
    <dgm:cxn modelId="{6FDCB07C-D80C-4B6F-8A2D-C00156041EC4}" type="presOf" srcId="{2EC73754-3591-472C-B2C7-84AA51825369}" destId="{F084205F-D37F-4CB2-AE1A-BE12FB8ABBCD}" srcOrd="0" destOrd="0" presId="urn:microsoft.com/office/officeart/2005/8/layout/vList2#1"/>
    <dgm:cxn modelId="{DFBF748A-4BAD-4F3B-94CF-BEC8AA87D473}" srcId="{CB5AA088-1399-45A2-A14D-D1B6FD49C70F}" destId="{2134A2D4-2EFC-40B2-8D6B-669A847102A8}" srcOrd="0" destOrd="0" parTransId="{6654C885-E100-4E47-9BAD-8530B139EC4A}" sibTransId="{379252D9-C67F-46DA-B002-2FAC8A9C6FB1}"/>
    <dgm:cxn modelId="{3397D294-B19E-49D3-9AF1-0AEE63D89F28}" type="presOf" srcId="{CE8F7583-0A87-4A26-B9B7-306715F55A43}" destId="{461EF900-893B-41E2-9C1D-EDCDA163B380}" srcOrd="0" destOrd="1" presId="urn:microsoft.com/office/officeart/2005/8/layout/vList2#1"/>
    <dgm:cxn modelId="{A5F81595-399C-4BAA-8E63-0E7CB702D0AF}" type="presOf" srcId="{2134A2D4-2EFC-40B2-8D6B-669A847102A8}" destId="{461EF900-893B-41E2-9C1D-EDCDA163B380}" srcOrd="0" destOrd="0" presId="urn:microsoft.com/office/officeart/2005/8/layout/vList2#1"/>
    <dgm:cxn modelId="{E9CACB96-DF60-4300-AD17-8D0CCC2BDFD0}" type="presOf" srcId="{985EF396-69E3-49E4-845B-460DA0F02D51}" destId="{27DDFA2E-552D-4CC4-A75C-64A781079C0B}" srcOrd="0" destOrd="0" presId="urn:microsoft.com/office/officeart/2005/8/layout/vList2#1"/>
    <dgm:cxn modelId="{F085A3A6-ADE9-4227-870F-BCDC05A6216A}" srcId="{CB5AA088-1399-45A2-A14D-D1B6FD49C70F}" destId="{9E78224F-2785-46A0-B632-12830416BB14}" srcOrd="2" destOrd="0" parTransId="{F9632C0C-8473-45C6-9EC7-1B45CC082151}" sibTransId="{23F0587A-B93E-4C1D-99E2-9AF0F7F42CE0}"/>
    <dgm:cxn modelId="{62DCC6C2-E87F-4AAF-8870-B53F32146B24}" type="presOf" srcId="{0B78A743-AF0E-4529-9087-305D8F185A18}" destId="{5F65C3BE-73FE-4C18-9C98-A4061BD51422}" srcOrd="0" destOrd="0" presId="urn:microsoft.com/office/officeart/2005/8/layout/vList2#1"/>
    <dgm:cxn modelId="{5AF1E7C2-EC4B-4167-A43E-AA5912291B98}" srcId="{985EF396-69E3-49E4-845B-460DA0F02D51}" destId="{1993490E-07BD-4CFF-9AED-49C0E38021F1}" srcOrd="1" destOrd="0" parTransId="{4DFCAFBD-CBC3-4820-BFF6-C10094A729C6}" sibTransId="{BB667790-940F-4402-BCD9-EA9B0C358583}"/>
    <dgm:cxn modelId="{E6AD73C8-6072-492C-8B6B-DF5ECF31BF7C}" srcId="{985EF396-69E3-49E4-845B-460DA0F02D51}" destId="{DEBECDC8-D43C-4873-868E-1A95A5519511}" srcOrd="3" destOrd="0" parTransId="{32A05788-482D-4736-B1FA-DE9017B5C973}" sibTransId="{A2D1B217-DD64-42D0-819E-455BEAA50528}"/>
    <dgm:cxn modelId="{421D12CC-6A26-4E61-9A9B-9ACA4B8581A0}" type="presOf" srcId="{1993490E-07BD-4CFF-9AED-49C0E38021F1}" destId="{F084205F-D37F-4CB2-AE1A-BE12FB8ABBCD}" srcOrd="0" destOrd="1" presId="urn:microsoft.com/office/officeart/2005/8/layout/vList2#1"/>
    <dgm:cxn modelId="{4418F8CF-313C-4EE8-ACC6-F71C7325672F}" srcId="{0B78A743-AF0E-4529-9087-305D8F185A18}" destId="{CB5AA088-1399-45A2-A14D-D1B6FD49C70F}" srcOrd="1" destOrd="0" parTransId="{591C447C-5099-4DF2-9370-FA6AD2005F99}" sibTransId="{7511827B-C3DA-48C6-9A49-9992103DAF30}"/>
    <dgm:cxn modelId="{7B5E55ED-D72E-4D59-B81C-2C42C4918DEA}" type="presOf" srcId="{DEBECDC8-D43C-4873-868E-1A95A5519511}" destId="{F084205F-D37F-4CB2-AE1A-BE12FB8ABBCD}" srcOrd="0" destOrd="3" presId="urn:microsoft.com/office/officeart/2005/8/layout/vList2#1"/>
    <dgm:cxn modelId="{D589F8F1-5275-4E6F-929D-570490B10BF0}" type="presOf" srcId="{9E78224F-2785-46A0-B632-12830416BB14}" destId="{461EF900-893B-41E2-9C1D-EDCDA163B380}" srcOrd="0" destOrd="2" presId="urn:microsoft.com/office/officeart/2005/8/layout/vList2#1"/>
    <dgm:cxn modelId="{A93F9D90-F3E9-4E75-868C-CDA17EBB667E}" type="presParOf" srcId="{5F65C3BE-73FE-4C18-9C98-A4061BD51422}" destId="{27DDFA2E-552D-4CC4-A75C-64A781079C0B}" srcOrd="0" destOrd="0" presId="urn:microsoft.com/office/officeart/2005/8/layout/vList2#1"/>
    <dgm:cxn modelId="{D9F93892-24FB-4B5B-B56B-E49F6151A44E}" type="presParOf" srcId="{5F65C3BE-73FE-4C18-9C98-A4061BD51422}" destId="{F084205F-D37F-4CB2-AE1A-BE12FB8ABBCD}" srcOrd="1" destOrd="0" presId="urn:microsoft.com/office/officeart/2005/8/layout/vList2#1"/>
    <dgm:cxn modelId="{E0C47479-619C-414E-9439-A6033CF21956}" type="presParOf" srcId="{5F65C3BE-73FE-4C18-9C98-A4061BD51422}" destId="{74240F03-7EC6-49C4-96BC-ABA172054405}" srcOrd="2" destOrd="0" presId="urn:microsoft.com/office/officeart/2005/8/layout/vList2#1"/>
    <dgm:cxn modelId="{E8F65428-2F4C-4E87-87E0-129F004BDAB6}" type="presParOf" srcId="{5F65C3BE-73FE-4C18-9C98-A4061BD51422}" destId="{461EF900-893B-41E2-9C1D-EDCDA163B380}" srcOrd="3" destOrd="0" presId="urn:microsoft.com/office/officeart/2005/8/layout/v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9CE475D-5A51-4B9A-A116-73C2CD9E5BB1}" type="doc">
      <dgm:prSet loTypeId="urn:microsoft.com/office/officeart/2005/8/layout/radial1#1" loCatId="cycle" qsTypeId="urn:microsoft.com/office/officeart/2005/8/quickstyle/3d5#1" qsCatId="3D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06A7F612-0CCF-4D1F-9A51-35A146051FDC}">
      <dgm:prSet phldrT="[Text]" custT="1"/>
      <dgm:spPr/>
      <dgm:t>
        <a:bodyPr/>
        <a:lstStyle/>
        <a:p>
          <a:r>
            <a:rPr lang="en-US" sz="3000" b="1" i="1" dirty="0"/>
            <a:t>Shear Wall</a:t>
          </a:r>
        </a:p>
      </dgm:t>
    </dgm:pt>
    <dgm:pt modelId="{BC2802A3-4FDE-4231-99B5-818BB82EDBED}" type="parTrans" cxnId="{A3122C5E-3677-4F7E-B524-41132CC08852}">
      <dgm:prSet/>
      <dgm:spPr/>
      <dgm:t>
        <a:bodyPr/>
        <a:lstStyle/>
        <a:p>
          <a:endParaRPr lang="en-US"/>
        </a:p>
      </dgm:t>
    </dgm:pt>
    <dgm:pt modelId="{ECEB64FC-B583-4EDE-AA73-B3605B68C154}" type="sibTrans" cxnId="{A3122C5E-3677-4F7E-B524-41132CC08852}">
      <dgm:prSet/>
      <dgm:spPr/>
      <dgm:t>
        <a:bodyPr/>
        <a:lstStyle/>
        <a:p>
          <a:endParaRPr lang="en-US"/>
        </a:p>
      </dgm:t>
    </dgm:pt>
    <dgm:pt modelId="{1B9A45A1-6509-45D9-B340-C8FE17038320}">
      <dgm:prSet phldrT="[Text]" custT="1"/>
      <dgm:spPr/>
      <dgm:t>
        <a:bodyPr/>
        <a:lstStyle/>
        <a:p>
          <a:r>
            <a:rPr lang="en-US" sz="2200" b="1" i="1" dirty="0"/>
            <a:t>Pier</a:t>
          </a:r>
        </a:p>
      </dgm:t>
    </dgm:pt>
    <dgm:pt modelId="{0EDE2A81-4401-4970-A684-58896BB00FDB}" type="parTrans" cxnId="{690754F9-FAB1-4F59-98E9-2409DA421767}">
      <dgm:prSet/>
      <dgm:spPr/>
      <dgm:t>
        <a:bodyPr/>
        <a:lstStyle/>
        <a:p>
          <a:endParaRPr lang="en-US"/>
        </a:p>
      </dgm:t>
    </dgm:pt>
    <dgm:pt modelId="{6A320A65-C9D7-4079-8E33-87F498C4A2C9}" type="sibTrans" cxnId="{690754F9-FAB1-4F59-98E9-2409DA421767}">
      <dgm:prSet/>
      <dgm:spPr/>
      <dgm:t>
        <a:bodyPr/>
        <a:lstStyle/>
        <a:p>
          <a:endParaRPr lang="en-US"/>
        </a:p>
      </dgm:t>
    </dgm:pt>
    <dgm:pt modelId="{E57E710B-D43E-4A89-A9F4-9A376D252851}">
      <dgm:prSet phldrT="[Text]" custT="1"/>
      <dgm:spPr/>
      <dgm:t>
        <a:bodyPr/>
        <a:lstStyle/>
        <a:p>
          <a:r>
            <a:rPr lang="en-US" sz="2200" b="1" i="1" dirty="0"/>
            <a:t>Spandrel</a:t>
          </a:r>
        </a:p>
      </dgm:t>
    </dgm:pt>
    <dgm:pt modelId="{86E9FCB7-27EC-4608-B6DE-4CBA8FF28535}" type="sibTrans" cxnId="{4C7E796A-DD1A-45A1-BA57-B3BFEA861B84}">
      <dgm:prSet/>
      <dgm:spPr/>
      <dgm:t>
        <a:bodyPr/>
        <a:lstStyle/>
        <a:p>
          <a:endParaRPr lang="en-US"/>
        </a:p>
      </dgm:t>
    </dgm:pt>
    <dgm:pt modelId="{E8CB5E81-1F3F-4285-ACB9-F65713CB13B0}" type="parTrans" cxnId="{4C7E796A-DD1A-45A1-BA57-B3BFEA861B84}">
      <dgm:prSet/>
      <dgm:spPr/>
      <dgm:t>
        <a:bodyPr/>
        <a:lstStyle/>
        <a:p>
          <a:endParaRPr lang="en-US"/>
        </a:p>
      </dgm:t>
    </dgm:pt>
    <dgm:pt modelId="{8E94BDB1-2AB9-4638-A434-E85E490E8C0A}" type="pres">
      <dgm:prSet presAssocID="{B9CE475D-5A51-4B9A-A116-73C2CD9E5BB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6C51DA2-8DFC-437E-A8F6-3C6120022A50}" type="pres">
      <dgm:prSet presAssocID="{06A7F612-0CCF-4D1F-9A51-35A146051FDC}" presName="centerShape" presStyleLbl="node0" presStyleIdx="0" presStyleCnt="1" custLinFactNeighborX="-14640" custLinFactNeighborY="-44161"/>
      <dgm:spPr/>
    </dgm:pt>
    <dgm:pt modelId="{69D96103-92F4-4566-BB52-F4FF852CAF3B}" type="pres">
      <dgm:prSet presAssocID="{0EDE2A81-4401-4970-A684-58896BB00FDB}" presName="Name9" presStyleLbl="parChTrans1D2" presStyleIdx="0" presStyleCnt="2"/>
      <dgm:spPr/>
    </dgm:pt>
    <dgm:pt modelId="{A738D8D0-FB0C-48CA-BB09-BD3536AEBC30}" type="pres">
      <dgm:prSet presAssocID="{0EDE2A81-4401-4970-A684-58896BB00FDB}" presName="connTx" presStyleLbl="parChTrans1D2" presStyleIdx="0" presStyleCnt="2"/>
      <dgm:spPr/>
    </dgm:pt>
    <dgm:pt modelId="{9E5CADD6-22CB-40E3-853F-101667364BE9}" type="pres">
      <dgm:prSet presAssocID="{1B9A45A1-6509-45D9-B340-C8FE17038320}" presName="node" presStyleLbl="node1" presStyleIdx="0" presStyleCnt="2" custRadScaleRad="129146" custRadScaleInc="-116946">
        <dgm:presLayoutVars>
          <dgm:bulletEnabled val="1"/>
        </dgm:presLayoutVars>
      </dgm:prSet>
      <dgm:spPr/>
    </dgm:pt>
    <dgm:pt modelId="{85C3A38A-ADB6-4F52-A290-50E4CBE63223}" type="pres">
      <dgm:prSet presAssocID="{E8CB5E81-1F3F-4285-ACB9-F65713CB13B0}" presName="Name9" presStyleLbl="parChTrans1D2" presStyleIdx="1" presStyleCnt="2"/>
      <dgm:spPr/>
    </dgm:pt>
    <dgm:pt modelId="{0604FA48-0141-4639-B384-6463996FA455}" type="pres">
      <dgm:prSet presAssocID="{E8CB5E81-1F3F-4285-ACB9-F65713CB13B0}" presName="connTx" presStyleLbl="parChTrans1D2" presStyleIdx="1" presStyleCnt="2"/>
      <dgm:spPr/>
    </dgm:pt>
    <dgm:pt modelId="{8B43D721-5B16-45FC-91C6-14072780CB94}" type="pres">
      <dgm:prSet presAssocID="{E57E710B-D43E-4A89-A9F4-9A376D252851}" presName="node" presStyleLbl="node1" presStyleIdx="1" presStyleCnt="2" custRadScaleRad="77390" custRadScaleInc="-74207">
        <dgm:presLayoutVars>
          <dgm:bulletEnabled val="1"/>
        </dgm:presLayoutVars>
      </dgm:prSet>
      <dgm:spPr/>
    </dgm:pt>
  </dgm:ptLst>
  <dgm:cxnLst>
    <dgm:cxn modelId="{7329041C-7F48-453F-8F7F-A3A54867AF7A}" type="presOf" srcId="{0EDE2A81-4401-4970-A684-58896BB00FDB}" destId="{69D96103-92F4-4566-BB52-F4FF852CAF3B}" srcOrd="0" destOrd="0" presId="urn:microsoft.com/office/officeart/2005/8/layout/radial1#1"/>
    <dgm:cxn modelId="{146A332E-76AD-40BB-AE8E-4F09C0734666}" type="presOf" srcId="{06A7F612-0CCF-4D1F-9A51-35A146051FDC}" destId="{86C51DA2-8DFC-437E-A8F6-3C6120022A50}" srcOrd="0" destOrd="0" presId="urn:microsoft.com/office/officeart/2005/8/layout/radial1#1"/>
    <dgm:cxn modelId="{A3122C5E-3677-4F7E-B524-41132CC08852}" srcId="{B9CE475D-5A51-4B9A-A116-73C2CD9E5BB1}" destId="{06A7F612-0CCF-4D1F-9A51-35A146051FDC}" srcOrd="0" destOrd="0" parTransId="{BC2802A3-4FDE-4231-99B5-818BB82EDBED}" sibTransId="{ECEB64FC-B583-4EDE-AA73-B3605B68C154}"/>
    <dgm:cxn modelId="{7E17186A-258E-4229-A695-9F1A0790C9E1}" type="presOf" srcId="{E57E710B-D43E-4A89-A9F4-9A376D252851}" destId="{8B43D721-5B16-45FC-91C6-14072780CB94}" srcOrd="0" destOrd="0" presId="urn:microsoft.com/office/officeart/2005/8/layout/radial1#1"/>
    <dgm:cxn modelId="{4C7E796A-DD1A-45A1-BA57-B3BFEA861B84}" srcId="{06A7F612-0CCF-4D1F-9A51-35A146051FDC}" destId="{E57E710B-D43E-4A89-A9F4-9A376D252851}" srcOrd="1" destOrd="0" parTransId="{E8CB5E81-1F3F-4285-ACB9-F65713CB13B0}" sibTransId="{86E9FCB7-27EC-4608-B6DE-4CBA8FF28535}"/>
    <dgm:cxn modelId="{8EC5BB7D-BE36-4C6D-ACC3-9E8C41F5045E}" type="presOf" srcId="{E8CB5E81-1F3F-4285-ACB9-F65713CB13B0}" destId="{85C3A38A-ADB6-4F52-A290-50E4CBE63223}" srcOrd="0" destOrd="0" presId="urn:microsoft.com/office/officeart/2005/8/layout/radial1#1"/>
    <dgm:cxn modelId="{7B83D49F-76AD-4FC0-A21B-50E2F500A574}" type="presOf" srcId="{E8CB5E81-1F3F-4285-ACB9-F65713CB13B0}" destId="{0604FA48-0141-4639-B384-6463996FA455}" srcOrd="1" destOrd="0" presId="urn:microsoft.com/office/officeart/2005/8/layout/radial1#1"/>
    <dgm:cxn modelId="{53B1CDBC-614F-420D-9FA3-3814201C4618}" type="presOf" srcId="{1B9A45A1-6509-45D9-B340-C8FE17038320}" destId="{9E5CADD6-22CB-40E3-853F-101667364BE9}" srcOrd="0" destOrd="0" presId="urn:microsoft.com/office/officeart/2005/8/layout/radial1#1"/>
    <dgm:cxn modelId="{66DEEDEF-B9F2-47FB-898C-EF2EC44F59F7}" type="presOf" srcId="{0EDE2A81-4401-4970-A684-58896BB00FDB}" destId="{A738D8D0-FB0C-48CA-BB09-BD3536AEBC30}" srcOrd="1" destOrd="0" presId="urn:microsoft.com/office/officeart/2005/8/layout/radial1#1"/>
    <dgm:cxn modelId="{690754F9-FAB1-4F59-98E9-2409DA421767}" srcId="{06A7F612-0CCF-4D1F-9A51-35A146051FDC}" destId="{1B9A45A1-6509-45D9-B340-C8FE17038320}" srcOrd="0" destOrd="0" parTransId="{0EDE2A81-4401-4970-A684-58896BB00FDB}" sibTransId="{6A320A65-C9D7-4079-8E33-87F498C4A2C9}"/>
    <dgm:cxn modelId="{0C881CFC-48CD-4633-853C-CD855A06CA9D}" type="presOf" srcId="{B9CE475D-5A51-4B9A-A116-73C2CD9E5BB1}" destId="{8E94BDB1-2AB9-4638-A434-E85E490E8C0A}" srcOrd="0" destOrd="0" presId="urn:microsoft.com/office/officeart/2005/8/layout/radial1#1"/>
    <dgm:cxn modelId="{A5DB6E27-E89E-4B3E-A2ED-8F7F1757876C}" type="presParOf" srcId="{8E94BDB1-2AB9-4638-A434-E85E490E8C0A}" destId="{86C51DA2-8DFC-437E-A8F6-3C6120022A50}" srcOrd="0" destOrd="0" presId="urn:microsoft.com/office/officeart/2005/8/layout/radial1#1"/>
    <dgm:cxn modelId="{BBFAC28A-FF35-4129-AEAB-0340F186F30E}" type="presParOf" srcId="{8E94BDB1-2AB9-4638-A434-E85E490E8C0A}" destId="{69D96103-92F4-4566-BB52-F4FF852CAF3B}" srcOrd="1" destOrd="0" presId="urn:microsoft.com/office/officeart/2005/8/layout/radial1#1"/>
    <dgm:cxn modelId="{F5467AC8-3BEE-4495-8402-CB4CE931F095}" type="presParOf" srcId="{69D96103-92F4-4566-BB52-F4FF852CAF3B}" destId="{A738D8D0-FB0C-48CA-BB09-BD3536AEBC30}" srcOrd="0" destOrd="0" presId="urn:microsoft.com/office/officeart/2005/8/layout/radial1#1"/>
    <dgm:cxn modelId="{2CF9189E-E766-4BBF-8338-7A1726F20B88}" type="presParOf" srcId="{8E94BDB1-2AB9-4638-A434-E85E490E8C0A}" destId="{9E5CADD6-22CB-40E3-853F-101667364BE9}" srcOrd="2" destOrd="0" presId="urn:microsoft.com/office/officeart/2005/8/layout/radial1#1"/>
    <dgm:cxn modelId="{BD7B2E93-2A88-4425-AA06-3D74B1416BA4}" type="presParOf" srcId="{8E94BDB1-2AB9-4638-A434-E85E490E8C0A}" destId="{85C3A38A-ADB6-4F52-A290-50E4CBE63223}" srcOrd="3" destOrd="0" presId="urn:microsoft.com/office/officeart/2005/8/layout/radial1#1"/>
    <dgm:cxn modelId="{FA959B6B-306D-4AF5-810E-4C875B897EFD}" type="presParOf" srcId="{85C3A38A-ADB6-4F52-A290-50E4CBE63223}" destId="{0604FA48-0141-4639-B384-6463996FA455}" srcOrd="0" destOrd="0" presId="urn:microsoft.com/office/officeart/2005/8/layout/radial1#1"/>
    <dgm:cxn modelId="{082FCD0D-B8AE-40C9-8C0F-4634FF634213}" type="presParOf" srcId="{8E94BDB1-2AB9-4638-A434-E85E490E8C0A}" destId="{8B43D721-5B16-45FC-91C6-14072780CB94}" srcOrd="4" destOrd="0" presId="urn:microsoft.com/office/officeart/2005/8/layout/radial1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8C8AE0-DBFC-47E5-9CC0-A770180072B7}">
      <dsp:nvSpPr>
        <dsp:cNvPr id="0" name=""/>
        <dsp:cNvSpPr/>
      </dsp:nvSpPr>
      <dsp:spPr>
        <a:xfrm rot="5400000">
          <a:off x="5410072" y="-1189323"/>
          <a:ext cx="3481070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228600" lvl="1" indent="-228600" algn="l" defTabSz="11112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ASCE 7-22 (American Society of Civil Engineers</a:t>
          </a:r>
        </a:p>
        <a:p>
          <a:pPr marL="228600" lvl="1" indent="-228600" algn="l" defTabSz="11112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500" kern="1200" dirty="0"/>
        </a:p>
        <a:p>
          <a:pPr marL="228600" lvl="1" indent="-228600" algn="l" defTabSz="11112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ACI 318-19 (American Concrete Institute)</a:t>
          </a:r>
        </a:p>
        <a:p>
          <a:pPr marL="228600" lvl="1" indent="-228600" algn="l" defTabSz="11112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500" kern="1200" dirty="0"/>
        </a:p>
        <a:p>
          <a:pPr marL="228600" lvl="1" indent="-228600" algn="l" defTabSz="11112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ASTM 2016 (American Society for Testing and Materials)</a:t>
          </a:r>
          <a:endParaRPr sz="2500" kern="1200"/>
        </a:p>
      </dsp:txBody>
      <dsp:txXfrm rot="-5400000">
        <a:off x="3785615" y="605066"/>
        <a:ext cx="6560052" cy="3141206"/>
      </dsp:txXfrm>
    </dsp:sp>
    <dsp:sp modelId="{B35ED1A2-387F-4956-A4BC-93C32A1107A7}">
      <dsp:nvSpPr>
        <dsp:cNvPr id="0" name=""/>
        <dsp:cNvSpPr/>
      </dsp:nvSpPr>
      <dsp:spPr>
        <a:xfrm>
          <a:off x="0" y="0"/>
          <a:ext cx="3785616" cy="4351338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b="1" i="0" kern="1200" baseline="0" dirty="0"/>
            <a:t>Codes and Standard.</a:t>
          </a:r>
          <a:endParaRPr lang="en-US" sz="5400" kern="1200" dirty="0"/>
        </a:p>
      </dsp:txBody>
      <dsp:txXfrm>
        <a:off x="184799" y="184799"/>
        <a:ext cx="3416018" cy="398174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DFA2E-552D-4CC4-A75C-64A781079C0B}">
      <dsp:nvSpPr>
        <dsp:cNvPr id="0" name=""/>
        <dsp:cNvSpPr/>
      </dsp:nvSpPr>
      <dsp:spPr bwMode="white">
        <a:xfrm>
          <a:off x="0" y="68358"/>
          <a:ext cx="10134600" cy="671580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</a:rPr>
            <a:t>Gravity loads :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32784" y="101142"/>
        <a:ext cx="10069032" cy="606012"/>
      </dsp:txXfrm>
    </dsp:sp>
    <dsp:sp modelId="{F084205F-D37F-4CB2-AE1A-BE12FB8ABBCD}">
      <dsp:nvSpPr>
        <dsp:cNvPr id="0" name=""/>
        <dsp:cNvSpPr/>
      </dsp:nvSpPr>
      <dsp:spPr bwMode="white">
        <a:xfrm>
          <a:off x="0" y="746629"/>
          <a:ext cx="10134600" cy="1506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1774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 dirty="0"/>
            <a:t>Dead load  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 dirty="0"/>
            <a:t>Super dead  load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/>
            <a:t>Live load  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/>
            <a:t>Snow load</a:t>
          </a:r>
        </a:p>
      </dsp:txBody>
      <dsp:txXfrm>
        <a:off x="0" y="746629"/>
        <a:ext cx="10134600" cy="1506960"/>
      </dsp:txXfrm>
    </dsp:sp>
    <dsp:sp modelId="{74240F03-7EC6-49C4-96BC-ABA172054405}">
      <dsp:nvSpPr>
        <dsp:cNvPr id="0" name=""/>
        <dsp:cNvSpPr/>
      </dsp:nvSpPr>
      <dsp:spPr bwMode="white">
        <a:xfrm>
          <a:off x="0" y="2253589"/>
          <a:ext cx="10134600" cy="671580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</a:rPr>
            <a:t>Lateral loads :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32784" y="2286373"/>
        <a:ext cx="10069032" cy="606012"/>
      </dsp:txXfrm>
    </dsp:sp>
    <dsp:sp modelId="{461EF900-893B-41E2-9C1D-EDCDA163B380}">
      <dsp:nvSpPr>
        <dsp:cNvPr id="0" name=""/>
        <dsp:cNvSpPr/>
      </dsp:nvSpPr>
      <dsp:spPr bwMode="white">
        <a:xfrm>
          <a:off x="0" y="2925169"/>
          <a:ext cx="10134600" cy="1246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1774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/>
            <a:t>Soil load   </a:t>
          </a:r>
        </a:p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/>
            <a:t>Seismic load </a:t>
          </a:r>
        </a:p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/>
            <a:t>Water load</a:t>
          </a:r>
        </a:p>
      </dsp:txBody>
      <dsp:txXfrm>
        <a:off x="0" y="2925169"/>
        <a:ext cx="10134600" cy="124614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C51DA2-8DFC-437E-A8F6-3C6120022A50}">
      <dsp:nvSpPr>
        <dsp:cNvPr id="0" name=""/>
        <dsp:cNvSpPr/>
      </dsp:nvSpPr>
      <dsp:spPr bwMode="white">
        <a:xfrm>
          <a:off x="2087281" y="232274"/>
          <a:ext cx="1502097" cy="15020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i="1" kern="1200" dirty="0"/>
            <a:t>Shear Wall</a:t>
          </a:r>
        </a:p>
      </dsp:txBody>
      <dsp:txXfrm>
        <a:off x="2307258" y="452251"/>
        <a:ext cx="1062143" cy="1062143"/>
      </dsp:txXfrm>
    </dsp:sp>
    <dsp:sp modelId="{69D96103-92F4-4566-BB52-F4FF852CAF3B}">
      <dsp:nvSpPr>
        <dsp:cNvPr id="0" name=""/>
        <dsp:cNvSpPr/>
      </dsp:nvSpPr>
      <dsp:spPr bwMode="white">
        <a:xfrm rot="7675993">
          <a:off x="1142978" y="2158458"/>
          <a:ext cx="1527983" cy="39638"/>
        </a:xfrm>
        <a:custGeom>
          <a:avLst/>
          <a:gdLst/>
          <a:ahLst/>
          <a:cxnLst/>
          <a:rect l="0" t="0" r="0" b="0"/>
          <a:pathLst>
            <a:path>
              <a:moveTo>
                <a:pt x="0" y="19819"/>
              </a:moveTo>
              <a:lnTo>
                <a:pt x="1527983" y="1981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1868770" y="2140077"/>
        <a:ext cx="76399" cy="76399"/>
      </dsp:txXfrm>
    </dsp:sp>
    <dsp:sp modelId="{9E5CADD6-22CB-40E3-853F-101667364BE9}">
      <dsp:nvSpPr>
        <dsp:cNvPr id="0" name=""/>
        <dsp:cNvSpPr/>
      </dsp:nvSpPr>
      <dsp:spPr bwMode="white">
        <a:xfrm>
          <a:off x="224561" y="2622183"/>
          <a:ext cx="1502097" cy="15020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i="1" kern="1200" dirty="0"/>
            <a:t>Pier</a:t>
          </a:r>
        </a:p>
      </dsp:txBody>
      <dsp:txXfrm>
        <a:off x="444538" y="2842160"/>
        <a:ext cx="1062143" cy="1062143"/>
      </dsp:txXfrm>
    </dsp:sp>
    <dsp:sp modelId="{85C3A38A-ADB6-4F52-A290-50E4CBE63223}">
      <dsp:nvSpPr>
        <dsp:cNvPr id="0" name=""/>
        <dsp:cNvSpPr/>
      </dsp:nvSpPr>
      <dsp:spPr bwMode="white">
        <a:xfrm rot="2988191">
          <a:off x="3050390" y="2124569"/>
          <a:ext cx="1538009" cy="39638"/>
        </a:xfrm>
        <a:custGeom>
          <a:avLst/>
          <a:gdLst/>
          <a:ahLst/>
          <a:cxnLst/>
          <a:rect l="0" t="0" r="0" b="0"/>
          <a:pathLst>
            <a:path>
              <a:moveTo>
                <a:pt x="0" y="19819"/>
              </a:moveTo>
              <a:lnTo>
                <a:pt x="1538009" y="1981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780945" y="2105938"/>
        <a:ext cx="76900" cy="76900"/>
      </dsp:txXfrm>
    </dsp:sp>
    <dsp:sp modelId="{8B43D721-5B16-45FC-91C6-14072780CB94}">
      <dsp:nvSpPr>
        <dsp:cNvPr id="0" name=""/>
        <dsp:cNvSpPr/>
      </dsp:nvSpPr>
      <dsp:spPr bwMode="white">
        <a:xfrm>
          <a:off x="4049412" y="2554404"/>
          <a:ext cx="1502097" cy="15020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i="1" kern="1200" dirty="0"/>
            <a:t>Spandrel</a:t>
          </a:r>
        </a:p>
      </dsp:txBody>
      <dsp:txXfrm>
        <a:off x="4269389" y="2774381"/>
        <a:ext cx="1062143" cy="10621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#1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lnSpAfChP" val="20"/>
              <dgm:param type="stBulletLvl" val="1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1#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Sty" val="noArr"/>
              <dgm:param type="endSty" val="noArr"/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2">
  <dgm:title val=""/>
  <dgm:desc val=""/>
  <dgm:catLst>
    <dgm:cat type="3D" pri="11200"/>
  </dgm:catLst>
  <dgm:scene3d>
    <a:camera prst="orthographicFront"/>
    <a:lightRig rig="threePt" dir="t"/>
  </dgm:scene3d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#2">
  <dgm:title val=""/>
  <dgm:desc val=""/>
  <dgm:catLst>
    <dgm:cat type="3D" pri="11200"/>
  </dgm:catLst>
  <dgm:scene3d>
    <a:camera prst="orthographicFront"/>
    <a:lightRig rig="threePt" dir="t"/>
  </dgm:scene3d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#2">
  <dgm:title val=""/>
  <dgm:desc val=""/>
  <dgm:catLst>
    <dgm:cat type="3D" pri="11200"/>
  </dgm:catLst>
  <dgm:scene3d>
    <a:camera prst="orthographicFront"/>
    <a:lightRig rig="threePt" dir="t"/>
  </dgm:scene3d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#2">
  <dgm:title val=""/>
  <dgm:desc val=""/>
  <dgm:catLst>
    <dgm:cat type="3D" pri="11200"/>
  </dgm:catLst>
  <dgm:scene3d>
    <a:camera prst="orthographicFront"/>
    <a:lightRig rig="threePt" dir="t"/>
  </dgm:scene3d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#2">
  <dgm:title val=""/>
  <dgm:desc val=""/>
  <dgm:catLst>
    <dgm:cat type="3D" pri="11200"/>
  </dgm:catLst>
  <dgm:scene3d>
    <a:camera prst="orthographicFront"/>
    <a:lightRig rig="threePt" dir="t"/>
  </dgm:scene3d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#2">
  <dgm:title val=""/>
  <dgm:desc val=""/>
  <dgm:catLst>
    <dgm:cat type="3D" pri="11200"/>
  </dgm:catLst>
  <dgm:scene3d>
    <a:camera prst="orthographicFront"/>
    <a:lightRig rig="threePt" dir="t"/>
  </dgm:scene3d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#3">
  <dgm:title val=""/>
  <dgm:desc val=""/>
  <dgm:catLst>
    <dgm:cat type="3D" pri="11200"/>
  </dgm:catLst>
  <dgm:scene3d>
    <a:camera prst="orthographicFront"/>
    <a:lightRig rig="threePt" dir="t"/>
  </dgm:scene3d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4#1">
  <dgm:title val=""/>
  <dgm:desc val=""/>
  <dgm:catLst>
    <dgm:cat type="3D" pri="11400"/>
  </dgm:catLst>
  <dgm:scene3d>
    <a:camera prst="orthographicFront"/>
    <a:lightRig rig="threePt" dir="t"/>
  </dgm:scene3d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5#1">
  <dgm:title val=""/>
  <dgm:desc val=""/>
  <dgm:catLst>
    <dgm:cat type="3D" pri="11500"/>
  </dgm:catLst>
  <dgm:scene3d>
    <a:camera prst="isometricOffAxis2Left" zoom="95000"/>
    <a:lightRig rig="flat" dir="t"/>
  </dgm:scene3d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4AC9A-C2BE-4516-AF53-666FC7DC4A54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9A77D0-CC47-4989-B284-C1CF881C274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7777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108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109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D56C-38E1-49BE-845F-EC507BA70809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D56C-38E1-49BE-845F-EC507BA70809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D56C-38E1-49BE-845F-EC507BA70809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 hasCustomPrompt="1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25/11/1444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25/11/1444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 hasCustomPrompt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25/11/1444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 hasCustomPrompt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 hasCustomPrompt="1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25/11/1444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 hasCustomPrompt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 hasCustomPrompt="1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 hasCustomPrompt="1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25/11/1444</a:t>
            </a:fld>
            <a:endParaRPr lang="ar-JO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25/11/1444</a:t>
            </a:fld>
            <a:endParaRPr lang="ar-JO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25/11/1444</a:t>
            </a:fld>
            <a:endParaRPr lang="ar-JO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 hasCustomPrompt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 hasCustomPrompt="1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25/11/1444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D56C-38E1-49BE-845F-EC507BA70809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 hasCustomPrompt="1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25/11/1444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25/11/1444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 hasCustomPrompt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25/11/1444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D56C-38E1-49BE-845F-EC507BA70809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D56C-38E1-49BE-845F-EC507BA70809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D56C-38E1-49BE-845F-EC507BA70809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D56C-38E1-49BE-845F-EC507BA70809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D56C-38E1-49BE-845F-EC507BA70809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D56C-38E1-49BE-845F-EC507BA70809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D56C-38E1-49BE-845F-EC507BA70809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FD56C-38E1-49BE-845F-EC507BA70809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198CF-C842-47C6-9B14-649CE00C0B4C}" type="datetimeFigureOut">
              <a:rPr lang="ar-JO" smtClean="0"/>
              <a:t>25/11/1444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1.png"/><Relationship Id="rId4" Type="http://schemas.openxmlformats.org/officeDocument/2006/relationships/image" Target="../media/image130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4.png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4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4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4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4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0.png"/><Relationship Id="rId5" Type="http://schemas.openxmlformats.org/officeDocument/2006/relationships/image" Target="../media/image139.png"/><Relationship Id="rId4" Type="http://schemas.openxmlformats.org/officeDocument/2006/relationships/image" Target="../media/image70.pn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10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png"/><Relationship Id="rId3" Type="http://schemas.openxmlformats.org/officeDocument/2006/relationships/image" Target="../media/image4.png"/><Relationship Id="rId7" Type="http://schemas.openxmlformats.org/officeDocument/2006/relationships/image" Target="../media/image14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5.png"/><Relationship Id="rId5" Type="http://schemas.openxmlformats.org/officeDocument/2006/relationships/image" Target="../media/image144.png"/><Relationship Id="rId10" Type="http://schemas.openxmlformats.org/officeDocument/2006/relationships/image" Target="../media/image149.png"/><Relationship Id="rId4" Type="http://schemas.openxmlformats.org/officeDocument/2006/relationships/image" Target="../media/image143.png"/><Relationship Id="rId9" Type="http://schemas.openxmlformats.org/officeDocument/2006/relationships/image" Target="../media/image14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0.png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2.emf"/><Relationship Id="rId4" Type="http://schemas.openxmlformats.org/officeDocument/2006/relationships/image" Target="../media/image151.emf"/></Relationships>
</file>

<file path=ppt/slides/_rels/slide1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6.emf"/><Relationship Id="rId3" Type="http://schemas.openxmlformats.org/officeDocument/2006/relationships/image" Target="../media/image4.png"/><Relationship Id="rId7" Type="http://schemas.openxmlformats.org/officeDocument/2006/relationships/image" Target="../media/image155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54.emf"/><Relationship Id="rId4" Type="http://schemas.openxmlformats.org/officeDocument/2006/relationships/image" Target="../media/image153.emf"/><Relationship Id="rId9" Type="http://schemas.openxmlformats.org/officeDocument/2006/relationships/image" Target="../media/image157.emf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9.png"/><Relationship Id="rId4" Type="http://schemas.openxmlformats.org/officeDocument/2006/relationships/image" Target="../media/image158.emf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0.emf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1.png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2.png"/><Relationship Id="rId4" Type="http://schemas.openxmlformats.org/officeDocument/2006/relationships/image" Target="../media/image156.png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3.png"/><Relationship Id="rId4" Type="http://schemas.openxmlformats.org/officeDocument/2006/relationships/image" Target="../media/image158.pn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4.png"/><Relationship Id="rId4" Type="http://schemas.openxmlformats.org/officeDocument/2006/relationships/image" Target="../media/image16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6.png"/><Relationship Id="rId4" Type="http://schemas.openxmlformats.org/officeDocument/2006/relationships/image" Target="../media/image165.png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7.png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8.png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0.png"/><Relationship Id="rId4" Type="http://schemas.openxmlformats.org/officeDocument/2006/relationships/image" Target="../media/image169.png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1.png"/><Relationship Id="rId4" Type="http://schemas.openxmlformats.org/officeDocument/2006/relationships/image" Target="../media/image165.png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2.png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5.png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9.png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1.png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3.png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1.png"/><Relationship Id="rId3" Type="http://schemas.openxmlformats.org/officeDocument/2006/relationships/image" Target="../media/image186.png"/><Relationship Id="rId7" Type="http://schemas.openxmlformats.org/officeDocument/2006/relationships/image" Target="../media/image19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9.png"/><Relationship Id="rId5" Type="http://schemas.openxmlformats.org/officeDocument/2006/relationships/image" Target="../media/image188.png"/><Relationship Id="rId4" Type="http://schemas.openxmlformats.org/officeDocument/2006/relationships/image" Target="../media/image187.png"/></Relationships>
</file>

<file path=ppt/slides/_rels/slide1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6.png"/><Relationship Id="rId13" Type="http://schemas.openxmlformats.org/officeDocument/2006/relationships/image" Target="../media/image104.svg"/><Relationship Id="rId3" Type="http://schemas.openxmlformats.org/officeDocument/2006/relationships/image" Target="../media/image191.png"/><Relationship Id="rId7" Type="http://schemas.openxmlformats.org/officeDocument/2006/relationships/image" Target="../media/image195.png"/><Relationship Id="rId12" Type="http://schemas.openxmlformats.org/officeDocument/2006/relationships/image" Target="../media/image10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4.png"/><Relationship Id="rId11" Type="http://schemas.openxmlformats.org/officeDocument/2006/relationships/image" Target="../media/image199.png"/><Relationship Id="rId5" Type="http://schemas.openxmlformats.org/officeDocument/2006/relationships/image" Target="../media/image193.png"/><Relationship Id="rId10" Type="http://schemas.openxmlformats.org/officeDocument/2006/relationships/image" Target="../media/image198.png"/><Relationship Id="rId4" Type="http://schemas.openxmlformats.org/officeDocument/2006/relationships/image" Target="../media/image192.png"/><Relationship Id="rId9" Type="http://schemas.openxmlformats.org/officeDocument/2006/relationships/image" Target="../media/image197.png"/><Relationship Id="rId14" Type="http://schemas.openxmlformats.org/officeDocument/2006/relationships/image" Target="../media/image200.png"/></Relationships>
</file>

<file path=ppt/slides/_rels/slide1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4.png"/><Relationship Id="rId3" Type="http://schemas.openxmlformats.org/officeDocument/2006/relationships/image" Target="../media/image201.png"/><Relationship Id="rId7" Type="http://schemas.openxmlformats.org/officeDocument/2006/relationships/image" Target="../media/image203.png"/><Relationship Id="rId12" Type="http://schemas.openxmlformats.org/officeDocument/2006/relationships/image" Target="../media/image20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9.png"/><Relationship Id="rId11" Type="http://schemas.openxmlformats.org/officeDocument/2006/relationships/image" Target="../media/image205.png"/><Relationship Id="rId5" Type="http://schemas.openxmlformats.org/officeDocument/2006/relationships/image" Target="../media/image198.png"/><Relationship Id="rId10" Type="http://schemas.openxmlformats.org/officeDocument/2006/relationships/image" Target="../media/image104.svg"/><Relationship Id="rId4" Type="http://schemas.openxmlformats.org/officeDocument/2006/relationships/image" Target="../media/image202.png"/><Relationship Id="rId9" Type="http://schemas.openxmlformats.org/officeDocument/2006/relationships/image" Target="../media/image103.png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4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4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41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1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4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3.emf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6.emf"/><Relationship Id="rId5" Type="http://schemas.openxmlformats.org/officeDocument/2006/relationships/image" Target="../media/image85.emf"/><Relationship Id="rId4" Type="http://schemas.openxmlformats.org/officeDocument/2006/relationships/chart" Target="../charts/chart1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7" Type="http://schemas.openxmlformats.org/officeDocument/2006/relationships/image" Target="../media/image9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0.emf"/><Relationship Id="rId5" Type="http://schemas.openxmlformats.org/officeDocument/2006/relationships/image" Target="../media/image89.emf"/><Relationship Id="rId4" Type="http://schemas.openxmlformats.org/officeDocument/2006/relationships/image" Target="../media/image88.emf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12" Type="http://schemas.openxmlformats.org/officeDocument/2006/relationships/image" Target="../media/image10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9.png"/><Relationship Id="rId11" Type="http://schemas.openxmlformats.org/officeDocument/2006/relationships/image" Target="../media/image104.svg"/><Relationship Id="rId5" Type="http://schemas.openxmlformats.org/officeDocument/2006/relationships/image" Target="../media/image98.png"/><Relationship Id="rId10" Type="http://schemas.openxmlformats.org/officeDocument/2006/relationships/image" Target="../media/image103.png"/><Relationship Id="rId4" Type="http://schemas.openxmlformats.org/officeDocument/2006/relationships/image" Target="../media/image97.png"/><Relationship Id="rId9" Type="http://schemas.openxmlformats.org/officeDocument/2006/relationships/image" Target="../media/image102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10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1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3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4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3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7" Type="http://schemas.openxmlformats.org/officeDocument/2006/relationships/image" Target="../media/image12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/>
          <p:cNvGrpSpPr>
            <a:grpSpLocks noGrp="1" noUngrp="1" noRot="1" noChangeAspect="1" noMove="1" noResize="1"/>
          </p:cNvGrpSpPr>
          <p:nvPr/>
        </p:nvGrpSpPr>
        <p:grpSpPr>
          <a:xfrm flipH="1">
            <a:off x="10964637" y="2358"/>
            <a:ext cx="1876653" cy="1766008"/>
            <a:chOff x="-648769" y="2358"/>
            <a:chExt cx="1876653" cy="1766008"/>
          </a:xfrm>
        </p:grpSpPr>
        <p:sp>
          <p:nvSpPr>
            <p:cNvPr id="19" name="Freeform: Shape 18"/>
            <p:cNvSpPr/>
            <p:nvPr/>
          </p:nvSpPr>
          <p:spPr>
            <a:xfrm rot="2700000">
              <a:off x="-415188" y="-231223"/>
              <a:ext cx="1409491" cy="1876653"/>
            </a:xfrm>
            <a:custGeom>
              <a:avLst/>
              <a:gdLst>
                <a:gd name="connsiteX0" fmla="*/ 0 w 1409491"/>
                <a:gd name="connsiteY0" fmla="*/ 643075 h 1876653"/>
                <a:gd name="connsiteX1" fmla="*/ 643075 w 1409491"/>
                <a:gd name="connsiteY1" fmla="*/ 0 h 1876653"/>
                <a:gd name="connsiteX2" fmla="*/ 1409491 w 1409491"/>
                <a:gd name="connsiteY2" fmla="*/ 0 h 1876653"/>
                <a:gd name="connsiteX3" fmla="*/ 1409491 w 1409491"/>
                <a:gd name="connsiteY3" fmla="*/ 1876653 h 1876653"/>
                <a:gd name="connsiteX4" fmla="*/ 1233578 w 1409491"/>
                <a:gd name="connsiteY4" fmla="*/ 1876653 h 187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491" h="1876653">
                  <a:moveTo>
                    <a:pt x="0" y="643075"/>
                  </a:moveTo>
                  <a:lnTo>
                    <a:pt x="643075" y="0"/>
                  </a:lnTo>
                  <a:lnTo>
                    <a:pt x="1409491" y="0"/>
                  </a:lnTo>
                  <a:lnTo>
                    <a:pt x="1409491" y="1876653"/>
                  </a:lnTo>
                  <a:lnTo>
                    <a:pt x="1233578" y="1876653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 rot="2700000">
              <a:off x="301285" y="128278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21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rot="2700000">
            <a:off x="273719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1343436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876639" y="2014125"/>
            <a:ext cx="6313070" cy="1201123"/>
          </a:xfrm>
        </p:spPr>
        <p:txBody>
          <a:bodyPr>
            <a:noAutofit/>
          </a:bodyPr>
          <a:lstStyle/>
          <a:p>
            <a:pPr defTabSz="814070"/>
            <a:r>
              <a:rPr lang="en-US" altLang="ar-SA" sz="2490" b="1" kern="1200" dirty="0">
                <a:ln w="11430"/>
                <a:solidFill>
                  <a:schemeClr val="tx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Graduation Project II</a:t>
            </a:r>
            <a:br>
              <a:rPr lang="en-US" altLang="en-US" sz="2850" b="1" kern="1200" dirty="0">
                <a:ln w="11430"/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</a:br>
            <a:r>
              <a:rPr lang="en-US" altLang="en-US" sz="2490" b="1" kern="1200" dirty="0">
                <a:ln w="11430"/>
                <a:solidFill>
                  <a:schemeClr val="tx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Structural Analysis and Design of Indonesian Rehabilitation Hospital in Nazareth city -Palestine.</a:t>
            </a:r>
            <a:endParaRPr lang="en-US" sz="2800" b="1" dirty="0">
              <a:ln w="11430"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5" name="Picture 4" descr="Image result for ‫جامعة النجاح الوطنية‬‎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773" y="643467"/>
            <a:ext cx="1352801" cy="1329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59740" y="793353"/>
            <a:ext cx="2906725" cy="826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14070" rtl="1">
              <a:spcAft>
                <a:spcPts val="600"/>
              </a:spcAft>
            </a:pPr>
            <a:r>
              <a:rPr lang="en-US" altLang="en-US" sz="1600" b="1" kern="1200">
                <a:ln w="11430"/>
                <a:solidFill>
                  <a:prstClr val="black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An-Najah National University</a:t>
            </a:r>
            <a:br>
              <a:rPr lang="en-US" altLang="en-US" sz="1600" b="1" kern="1200">
                <a:ln w="11430"/>
                <a:solidFill>
                  <a:prstClr val="black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altLang="en-US" sz="1600" b="1" kern="1200">
                <a:ln w="11430"/>
                <a:solidFill>
                  <a:prstClr val="black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Faculty of Engineering</a:t>
            </a:r>
            <a:br>
              <a:rPr lang="en-US" altLang="en-US" sz="1600" b="1" kern="1200">
                <a:ln w="11430"/>
                <a:solidFill>
                  <a:prstClr val="black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altLang="en-US" sz="1600" b="1" kern="1200">
                <a:ln w="11430"/>
                <a:solidFill>
                  <a:prstClr val="black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Civil Engineering Department</a:t>
            </a:r>
            <a:endParaRPr lang="en-US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51154" y="917255"/>
            <a:ext cx="4381106" cy="6623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14070" rtl="1">
              <a:spcAft>
                <a:spcPts val="600"/>
              </a:spcAft>
            </a:pPr>
            <a:r>
              <a:rPr lang="ar-SA" sz="160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جامعة النجاح الوطنية </a:t>
            </a:r>
          </a:p>
          <a:p>
            <a:pPr algn="ctr" defTabSz="814070" rtl="1">
              <a:spcAft>
                <a:spcPts val="600"/>
              </a:spcAft>
            </a:pPr>
            <a:r>
              <a:rPr lang="ar-SA" sz="160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كلية الهندسة </a:t>
            </a:r>
            <a:r>
              <a:rPr lang="ar-SA" sz="1600" kern="12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ونكنولوجيا</a:t>
            </a:r>
            <a:r>
              <a:rPr lang="ar-SA" sz="160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المعلومات 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/>
          <p:nvPr/>
        </p:nvSpPr>
        <p:spPr>
          <a:xfrm>
            <a:off x="2962478" y="4114110"/>
            <a:ext cx="5859480" cy="1053229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814070">
              <a:spcAft>
                <a:spcPts val="600"/>
              </a:spcAft>
            </a:pPr>
            <a:r>
              <a:rPr lang="en-US" altLang="ar-SA" sz="2490" b="1" kern="1200" dirty="0">
                <a:ln w="11430"/>
                <a:solidFill>
                  <a:prstClr val="black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By</a:t>
            </a:r>
          </a:p>
          <a:p>
            <a:pPr defTabSz="814070">
              <a:spcAft>
                <a:spcPts val="600"/>
              </a:spcAft>
            </a:pPr>
            <a:r>
              <a:rPr lang="en-US" altLang="ar-SA" sz="2490" b="1" kern="1200" dirty="0">
                <a:ln w="11430"/>
                <a:solidFill>
                  <a:prstClr val="black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Ahmad </a:t>
            </a:r>
            <a:r>
              <a:rPr lang="en-US" altLang="ar-SA" sz="2490" b="1" kern="1200" dirty="0" err="1">
                <a:ln w="11430"/>
                <a:solidFill>
                  <a:prstClr val="black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Shammout</a:t>
            </a:r>
            <a:r>
              <a:rPr lang="en-US" altLang="ar-SA" sz="2490" b="1" kern="1200" dirty="0">
                <a:ln w="11430"/>
                <a:solidFill>
                  <a:prstClr val="black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 </a:t>
            </a:r>
          </a:p>
          <a:p>
            <a:pPr defTabSz="814070">
              <a:spcAft>
                <a:spcPts val="600"/>
              </a:spcAft>
            </a:pPr>
            <a:r>
              <a:rPr lang="en-US" altLang="ar-SA" sz="2490" b="1" kern="1200" dirty="0">
                <a:ln w="11430"/>
                <a:solidFill>
                  <a:prstClr val="black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De</a:t>
            </a:r>
            <a:r>
              <a:rPr lang="en-GB" altLang="en-US" sz="2490" b="1" kern="1200" dirty="0">
                <a:ln w="11430"/>
                <a:solidFill>
                  <a:prstClr val="black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e</a:t>
            </a:r>
            <a:r>
              <a:rPr lang="en-US" altLang="ar-SA" sz="2490" b="1" kern="1200" dirty="0">
                <a:ln w="11430"/>
                <a:solidFill>
                  <a:prstClr val="black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ma Safadi </a:t>
            </a:r>
          </a:p>
          <a:p>
            <a:pPr defTabSz="814070">
              <a:spcAft>
                <a:spcPts val="600"/>
              </a:spcAft>
            </a:pPr>
            <a:r>
              <a:rPr lang="en-US" altLang="ar-SA" sz="2490" b="1" kern="1200" dirty="0">
                <a:ln w="11430"/>
                <a:solidFill>
                  <a:prstClr val="black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Masa </a:t>
            </a:r>
            <a:r>
              <a:rPr lang="en-US" altLang="ar-SA" sz="2490" b="1" kern="1200" dirty="0" err="1">
                <a:ln w="11430"/>
                <a:solidFill>
                  <a:prstClr val="black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Awad</a:t>
            </a:r>
            <a:endParaRPr lang="en-US" altLang="ar-SA" sz="2490" b="1" kern="1200" dirty="0">
              <a:ln w="11430"/>
              <a:solidFill>
                <a:prstClr val="black"/>
              </a:solidFill>
              <a:latin typeface="Arabic Typesetting" panose="03020402040406030203" pitchFamily="66" charset="-78"/>
              <a:ea typeface="+mj-ea"/>
              <a:cs typeface="Arabic Typesetting" panose="03020402040406030203" pitchFamily="66" charset="-78"/>
            </a:endParaRPr>
          </a:p>
          <a:p>
            <a:pPr defTabSz="814070">
              <a:spcAft>
                <a:spcPts val="600"/>
              </a:spcAft>
            </a:pPr>
            <a:r>
              <a:rPr lang="en-US" altLang="ar-SA" sz="2490" b="1" kern="1200" dirty="0">
                <a:ln w="11430"/>
                <a:solidFill>
                  <a:prstClr val="black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Rahaf Abu Omar </a:t>
            </a:r>
          </a:p>
          <a:p>
            <a:pPr defTabSz="814070">
              <a:spcAft>
                <a:spcPts val="600"/>
              </a:spcAft>
            </a:pPr>
            <a:r>
              <a:rPr lang="en-US" altLang="ar-SA" sz="2490" b="1" kern="1200" dirty="0">
                <a:ln w="11430"/>
                <a:solidFill>
                  <a:prstClr val="black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Zaid Abu Zahra </a:t>
            </a:r>
          </a:p>
          <a:p>
            <a:pPr>
              <a:spcAft>
                <a:spcPts val="600"/>
              </a:spcAft>
            </a:pPr>
            <a:endParaRPr lang="en-US" altLang="ar-SA" sz="3200" b="1" dirty="0">
              <a:ln w="11430"/>
              <a:solidFill>
                <a:prstClr val="black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8926" y="5691386"/>
            <a:ext cx="4766581" cy="5305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14070" rtl="1">
              <a:spcAft>
                <a:spcPts val="600"/>
              </a:spcAft>
            </a:pPr>
            <a:r>
              <a:rPr lang="en-US" altLang="ar-SA" sz="2850" b="1" kern="1200">
                <a:ln w="11430"/>
                <a:solidFill>
                  <a:prstClr val="black"/>
                </a:solidFill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Under supervision of: Ibrahim Arman.</a:t>
            </a:r>
            <a:endParaRPr lang="en-US" altLang="ar-SA" sz="3200" b="1">
              <a:ln w="11430"/>
              <a:solidFill>
                <a:prstClr val="black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163311" y="1788036"/>
          <a:ext cx="3281518" cy="4939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9128" y="0"/>
            <a:ext cx="8373744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804070" y="5156989"/>
            <a:ext cx="4130196" cy="816077"/>
          </a:xfrm>
        </p:spPr>
        <p:txBody>
          <a:bodyPr>
            <a:noAutofit/>
          </a:bodyPr>
          <a:lstStyle/>
          <a:p>
            <a:r>
              <a:rPr lang="en-GB" altLang="en-US" sz="5000" dirty="0" err="1"/>
              <a:t>Besement</a:t>
            </a:r>
            <a:r>
              <a:rPr lang="en-GB" altLang="en-US" sz="5000" dirty="0"/>
              <a:t> One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671484" y="0"/>
            <a:ext cx="9055510" cy="98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 flipV="1">
            <a:off x="-1463170" y="3359554"/>
            <a:ext cx="6808839" cy="1880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847222" y="6759677"/>
            <a:ext cx="9055510" cy="98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8426245" y="3667432"/>
            <a:ext cx="570271" cy="1769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43948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439487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Design of columns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5713095" y="2803525"/>
            <a:ext cx="0" cy="3163570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Box 18"/>
          <p:cNvSpPr txBox="1"/>
          <p:nvPr/>
        </p:nvSpPr>
        <p:spPr>
          <a:xfrm>
            <a:off x="838200" y="1998345"/>
            <a:ext cx="4628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b="1"/>
              <a:t>* ETABS results:</a:t>
            </a:r>
          </a:p>
        </p:txBody>
      </p:sp>
      <p:pic>
        <p:nvPicPr>
          <p:cNvPr id="4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75030" y="2282825"/>
            <a:ext cx="4488815" cy="4351655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031865" y="1512570"/>
            <a:ext cx="3276600" cy="853440"/>
          </a:xfrm>
          <a:prstGeom prst="rect">
            <a:avLst/>
          </a:prstGeom>
        </p:spPr>
      </p:pic>
      <p:pic>
        <p:nvPicPr>
          <p:cNvPr id="17" name="Picture 16" descr="Untitled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2345" y="2366645"/>
            <a:ext cx="5030470" cy="4474210"/>
          </a:xfrm>
          <a:prstGeom prst="rect">
            <a:avLst/>
          </a:prstGeom>
        </p:spPr>
      </p:pic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82556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825567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Design of columns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19" name="Text Box 18"/>
          <p:cNvSpPr txBox="1"/>
          <p:nvPr/>
        </p:nvSpPr>
        <p:spPr>
          <a:xfrm>
            <a:off x="838200" y="2435225"/>
            <a:ext cx="4628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altLang="en-US" b="1" dirty="0">
                <a:sym typeface="+mn-ea"/>
              </a:rPr>
              <a:t> Cross section:</a:t>
            </a:r>
            <a:endParaRPr lang="en-GB" alt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264535" y="2435225"/>
            <a:ext cx="6435090" cy="3790315"/>
          </a:xfrm>
          <a:prstGeom prst="rect">
            <a:avLst/>
          </a:prstGeom>
        </p:spPr>
      </p:pic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 dirty="0">
                  <a:sym typeface="+mn-ea"/>
                </a:rPr>
                <a:t>Design of Walls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" name="Text Box 18"/>
          <p:cNvSpPr txBox="1"/>
          <p:nvPr/>
        </p:nvSpPr>
        <p:spPr>
          <a:xfrm>
            <a:off x="838200" y="2175450"/>
            <a:ext cx="4628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altLang="en-US" b="1" dirty="0">
                <a:sym typeface="+mn-ea"/>
              </a:rPr>
              <a:t> Spandrel- Coupling beam:</a:t>
            </a:r>
            <a:endParaRPr lang="en-GB" alt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7628" y="1332720"/>
            <a:ext cx="4903207" cy="54130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13674" y="2564369"/>
            <a:ext cx="20988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1" i="0" u="none" strike="noStrike" baseline="0" dirty="0">
                <a:solidFill>
                  <a:srgbClr val="231F20"/>
                </a:solidFill>
                <a:latin typeface="TimesNewRomanPSMT"/>
              </a:rPr>
              <a:t>Flexural Design: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96976" y="2995240"/>
            <a:ext cx="22159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b="0" i="0" u="none" strike="noStrike" baseline="0" dirty="0">
                <a:solidFill>
                  <a:srgbClr val="231F20"/>
                </a:solidFill>
                <a:latin typeface="TimesNewRomanPSMT"/>
              </a:rPr>
              <a:t>s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Top = 3014 mm</a:t>
            </a:r>
          </a:p>
          <a:p>
            <a:pPr algn="l"/>
            <a:r>
              <a:rPr lang="en-US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dirty="0">
                <a:solidFill>
                  <a:srgbClr val="231F20"/>
                </a:solidFill>
                <a:latin typeface="TimesNewRomanPSMT"/>
              </a:rPr>
              <a:t>s</a:t>
            </a:r>
            <a:r>
              <a:rPr lang="en-US" dirty="0">
                <a:solidFill>
                  <a:srgbClr val="231F20"/>
                </a:solidFill>
                <a:latin typeface="TimesNewRomanPSMT"/>
              </a:rPr>
              <a:t> Bot = 3014 mm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612915" y="3293680"/>
            <a:ext cx="90456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873709" y="2970995"/>
            <a:ext cx="24998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</a:t>
            </a:r>
            <a:r>
              <a:rPr lang="en-US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dirty="0">
                <a:solidFill>
                  <a:srgbClr val="231F20"/>
                </a:solidFill>
                <a:latin typeface="TimesNewRomanPSMT"/>
              </a:rPr>
              <a:t>s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final = 3014 mm</a:t>
            </a:r>
          </a:p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Use 4Փ32 Top and Bot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6976" y="4065741"/>
            <a:ext cx="22159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b="0" i="0" u="none" strike="noStrike" baseline="0" dirty="0">
                <a:solidFill>
                  <a:srgbClr val="231F20"/>
                </a:solidFill>
                <a:latin typeface="TimesNewRomanPSMT"/>
              </a:rPr>
              <a:t>h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Left = 1000 mm</a:t>
            </a:r>
          </a:p>
          <a:p>
            <a:pPr algn="l"/>
            <a:r>
              <a:rPr lang="en-US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dirty="0">
                <a:solidFill>
                  <a:srgbClr val="231F20"/>
                </a:solidFill>
                <a:latin typeface="TimesNewRomanPSMT"/>
              </a:rPr>
              <a:t>h</a:t>
            </a:r>
            <a:r>
              <a:rPr lang="en-US" dirty="0">
                <a:solidFill>
                  <a:srgbClr val="231F20"/>
                </a:solidFill>
                <a:latin typeface="TimesNewRomanPSMT"/>
              </a:rPr>
              <a:t> Right = 1000 mm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700173" y="4347742"/>
            <a:ext cx="90456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877873" y="4059546"/>
            <a:ext cx="28661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</a:t>
            </a:r>
            <a:r>
              <a:rPr lang="en-US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dirty="0">
                <a:solidFill>
                  <a:srgbClr val="231F20"/>
                </a:solidFill>
                <a:latin typeface="TimesNewRomanPSMT"/>
              </a:rPr>
              <a:t>s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final = 1000/2 = 500 mm</a:t>
            </a:r>
          </a:p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      Use Փ12/200 mm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96976" y="4840979"/>
            <a:ext cx="22159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b="0" i="0" u="none" strike="noStrike" baseline="0" dirty="0">
                <a:solidFill>
                  <a:srgbClr val="231F20"/>
                </a:solidFill>
                <a:latin typeface="TimesNewRomanPSMT"/>
              </a:rPr>
              <a:t>v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Left = 3050 mm</a:t>
            </a:r>
          </a:p>
          <a:p>
            <a:pPr algn="l"/>
            <a:r>
              <a:rPr lang="en-US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dirty="0">
                <a:solidFill>
                  <a:srgbClr val="231F20"/>
                </a:solidFill>
                <a:latin typeface="TimesNewRomanPSMT"/>
              </a:rPr>
              <a:t>v</a:t>
            </a:r>
            <a:r>
              <a:rPr lang="en-US" dirty="0">
                <a:solidFill>
                  <a:srgbClr val="231F20"/>
                </a:solidFill>
                <a:latin typeface="TimesNewRomanPSMT"/>
              </a:rPr>
              <a:t> Right = 3200 mm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668210" y="5152320"/>
            <a:ext cx="90456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839385" y="4835957"/>
            <a:ext cx="31431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</a:t>
            </a:r>
            <a:r>
              <a:rPr lang="en-US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dirty="0">
                <a:solidFill>
                  <a:srgbClr val="231F20"/>
                </a:solidFill>
                <a:latin typeface="TimesNewRomanPSMT"/>
              </a:rPr>
              <a:t>s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final = 3.2 mm</a:t>
            </a:r>
            <a:r>
              <a:rPr lang="en-US" sz="1200" dirty="0">
                <a:solidFill>
                  <a:srgbClr val="231F20"/>
                </a:solidFill>
                <a:latin typeface="TimesNewRomanPSMT"/>
              </a:rPr>
              <a:t> 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/mm</a:t>
            </a:r>
          </a:p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Use 2legs Փ12 Stirrups</a:t>
            </a:r>
            <a:r>
              <a:rPr lang="en-US" dirty="0">
                <a:solidFill>
                  <a:srgbClr val="231F20"/>
                </a:solidFill>
                <a:latin typeface="TimesNewRomanPSMT"/>
              </a:rPr>
              <a:t>/70mm</a:t>
            </a:r>
            <a:endParaRPr lang="en-US" sz="1800" b="0" i="0" u="none" strike="noStrike" baseline="0" dirty="0">
              <a:solidFill>
                <a:srgbClr val="231F20"/>
              </a:solidFill>
              <a:latin typeface="TimesNewRomanPSM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13674" y="5527424"/>
            <a:ext cx="27256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1" i="0" u="none" strike="noStrike" baseline="0" dirty="0">
                <a:solidFill>
                  <a:srgbClr val="231F20"/>
                </a:solidFill>
                <a:latin typeface="TimesNewRomanPSMT"/>
              </a:rPr>
              <a:t>Diagonal reinforcement: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06808" y="5912117"/>
            <a:ext cx="23914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b="0" i="0" u="none" strike="noStrike" baseline="0" dirty="0">
                <a:solidFill>
                  <a:srgbClr val="231F20"/>
                </a:solidFill>
                <a:latin typeface="TimesNewRomanPSMT"/>
              </a:rPr>
              <a:t>dia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Left = 3050 mm</a:t>
            </a:r>
          </a:p>
          <a:p>
            <a:pPr algn="l"/>
            <a:r>
              <a:rPr lang="en-US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b="0" i="0" u="none" strike="noStrike" baseline="0" dirty="0">
                <a:solidFill>
                  <a:srgbClr val="231F20"/>
                </a:solidFill>
                <a:latin typeface="TimesNewRomanPSMT"/>
              </a:rPr>
              <a:t>dia</a:t>
            </a:r>
            <a:r>
              <a:rPr lang="en-US" dirty="0">
                <a:solidFill>
                  <a:srgbClr val="231F20"/>
                </a:solidFill>
                <a:latin typeface="TimesNewRomanPSMT"/>
              </a:rPr>
              <a:t> Right = 3200 mm</a:t>
            </a:r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0825" y="4820007"/>
            <a:ext cx="95074" cy="13582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5225" y="4043180"/>
            <a:ext cx="95074" cy="13582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3225" y="2969768"/>
            <a:ext cx="95074" cy="13582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2104" y="5901591"/>
            <a:ext cx="95074" cy="13582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9731" y="6178307"/>
            <a:ext cx="95074" cy="13582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5426" y="4849127"/>
            <a:ext cx="95074" cy="13582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689" y="5106799"/>
            <a:ext cx="95074" cy="13582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7889" y="2980129"/>
            <a:ext cx="95074" cy="13582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2623" y="4085100"/>
            <a:ext cx="95074" cy="13582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7541" y="3277754"/>
            <a:ext cx="95074" cy="13582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689" y="4351716"/>
            <a:ext cx="95074" cy="135820"/>
          </a:xfrm>
          <a:prstGeom prst="rect">
            <a:avLst/>
          </a:prstGeom>
        </p:spPr>
      </p:pic>
      <p:cxnSp>
        <p:nvCxnSpPr>
          <p:cNvPr id="42" name="Straight Arrow Connector 41"/>
          <p:cNvCxnSpPr/>
          <p:nvPr/>
        </p:nvCxnSpPr>
        <p:spPr>
          <a:xfrm>
            <a:off x="2776721" y="6246217"/>
            <a:ext cx="90456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873175" y="5909533"/>
            <a:ext cx="25816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</a:t>
            </a:r>
            <a:r>
              <a:rPr lang="en-US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dirty="0">
                <a:solidFill>
                  <a:srgbClr val="231F20"/>
                </a:solidFill>
                <a:latin typeface="TimesNewRomanPSMT"/>
              </a:rPr>
              <a:t>s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final = 3.2 mm</a:t>
            </a:r>
            <a:r>
              <a:rPr lang="en-US" sz="1200" dirty="0">
                <a:solidFill>
                  <a:srgbClr val="231F20"/>
                </a:solidFill>
                <a:latin typeface="TimesNewRomanPSMT"/>
              </a:rPr>
              <a:t> 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/mm</a:t>
            </a:r>
          </a:p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        Use 6Փ32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63982" y="3669930"/>
            <a:ext cx="17859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1" i="0" u="none" strike="noStrike" baseline="0" dirty="0">
                <a:solidFill>
                  <a:srgbClr val="231F20"/>
                </a:solidFill>
                <a:latin typeface="TimesNewRomanPSMT"/>
              </a:rPr>
              <a:t>Shear Design:</a:t>
            </a:r>
            <a:endParaRPr lang="en-US" b="1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7164995" y="2233800"/>
            <a:ext cx="0" cy="4322064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4FF178F-3042-B07C-D4CE-039FA89F2E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363" y="1376516"/>
            <a:ext cx="9059274" cy="52553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1345CA1-351C-D4C9-802F-236F201C8111}"/>
              </a:ext>
            </a:extLst>
          </p:cNvPr>
          <p:cNvSpPr txBox="1"/>
          <p:nvPr/>
        </p:nvSpPr>
        <p:spPr>
          <a:xfrm>
            <a:off x="458393" y="730185"/>
            <a:ext cx="22159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b="0" i="0" u="none" strike="noStrike" baseline="0" dirty="0">
                <a:solidFill>
                  <a:srgbClr val="231F20"/>
                </a:solidFill>
                <a:latin typeface="TimesNewRomanPSMT"/>
              </a:rPr>
              <a:t>s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Top = 3014 mm</a:t>
            </a:r>
          </a:p>
          <a:p>
            <a:pPr algn="l"/>
            <a:r>
              <a:rPr lang="en-US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dirty="0">
                <a:solidFill>
                  <a:srgbClr val="231F20"/>
                </a:solidFill>
                <a:latin typeface="TimesNewRomanPSMT"/>
              </a:rPr>
              <a:t>s</a:t>
            </a:r>
            <a:r>
              <a:rPr lang="en-US" dirty="0">
                <a:solidFill>
                  <a:srgbClr val="231F20"/>
                </a:solidFill>
                <a:latin typeface="TimesNewRomanPSMT"/>
              </a:rPr>
              <a:t> Bot = 3014 mm</a:t>
            </a:r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F24DF7F-49BD-87A0-2AAD-61731E12D5D3}"/>
              </a:ext>
            </a:extLst>
          </p:cNvPr>
          <p:cNvCxnSpPr/>
          <p:nvPr/>
        </p:nvCxnSpPr>
        <p:spPr>
          <a:xfrm>
            <a:off x="2674332" y="1028625"/>
            <a:ext cx="90456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C9A3036-46E2-1054-9AB5-4C7BA723A08F}"/>
              </a:ext>
            </a:extLst>
          </p:cNvPr>
          <p:cNvSpPr txBox="1"/>
          <p:nvPr/>
        </p:nvSpPr>
        <p:spPr>
          <a:xfrm>
            <a:off x="3935126" y="705940"/>
            <a:ext cx="24998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</a:t>
            </a:r>
            <a:r>
              <a:rPr lang="en-US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dirty="0">
                <a:solidFill>
                  <a:srgbClr val="231F20"/>
                </a:solidFill>
                <a:latin typeface="TimesNewRomanPSMT"/>
              </a:rPr>
              <a:t>s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final = 3014 mm</a:t>
            </a:r>
          </a:p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Use 4Փ32 Top and Bot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A7FBB7-C107-7077-3152-74FB41A67D61}"/>
              </a:ext>
            </a:extLst>
          </p:cNvPr>
          <p:cNvSpPr txBox="1"/>
          <p:nvPr/>
        </p:nvSpPr>
        <p:spPr>
          <a:xfrm>
            <a:off x="575479" y="336128"/>
            <a:ext cx="20988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1" i="0" u="none" strike="noStrike" baseline="0" dirty="0">
                <a:solidFill>
                  <a:srgbClr val="231F20"/>
                </a:solidFill>
                <a:latin typeface="TimesNewRomanPSMT"/>
              </a:rPr>
              <a:t>Flexural Design: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45338416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498713-450E-26E2-BFCE-CEC34CFEE6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87" y="1376516"/>
            <a:ext cx="9210559" cy="527021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3350EC8-245F-49B7-4938-0B0B9B1AB594}"/>
              </a:ext>
            </a:extLst>
          </p:cNvPr>
          <p:cNvSpPr txBox="1"/>
          <p:nvPr/>
        </p:nvSpPr>
        <p:spPr>
          <a:xfrm>
            <a:off x="429516" y="703107"/>
            <a:ext cx="22159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b="0" i="0" u="none" strike="noStrike" baseline="0" dirty="0">
                <a:solidFill>
                  <a:srgbClr val="231F20"/>
                </a:solidFill>
                <a:latin typeface="TimesNewRomanPSMT"/>
              </a:rPr>
              <a:t>h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Left = 1000 mm</a:t>
            </a:r>
          </a:p>
          <a:p>
            <a:pPr algn="l"/>
            <a:r>
              <a:rPr lang="en-US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dirty="0">
                <a:solidFill>
                  <a:srgbClr val="231F20"/>
                </a:solidFill>
                <a:latin typeface="TimesNewRomanPSMT"/>
              </a:rPr>
              <a:t>h</a:t>
            </a:r>
            <a:r>
              <a:rPr lang="en-US" dirty="0">
                <a:solidFill>
                  <a:srgbClr val="231F20"/>
                </a:solidFill>
                <a:latin typeface="TimesNewRomanPSMT"/>
              </a:rPr>
              <a:t> Right = 1000 mm</a:t>
            </a:r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1A7AA0C-83AB-78A9-4EB5-C322B6615583}"/>
              </a:ext>
            </a:extLst>
          </p:cNvPr>
          <p:cNvCxnSpPr/>
          <p:nvPr/>
        </p:nvCxnSpPr>
        <p:spPr>
          <a:xfrm>
            <a:off x="2732713" y="985108"/>
            <a:ext cx="90456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33E11A9-4EA2-D3D7-1D38-1D2A1708E499}"/>
              </a:ext>
            </a:extLst>
          </p:cNvPr>
          <p:cNvSpPr txBox="1"/>
          <p:nvPr/>
        </p:nvSpPr>
        <p:spPr>
          <a:xfrm>
            <a:off x="3910413" y="696912"/>
            <a:ext cx="28661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</a:t>
            </a:r>
            <a:r>
              <a:rPr lang="en-US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dirty="0">
                <a:solidFill>
                  <a:srgbClr val="231F20"/>
                </a:solidFill>
                <a:latin typeface="TimesNewRomanPSMT"/>
              </a:rPr>
              <a:t>s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final = 1000/2 = 500 mm</a:t>
            </a:r>
          </a:p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      Use Փ12/200 mm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642BBB-9F37-7984-E37D-AA5CAA511FE2}"/>
              </a:ext>
            </a:extLst>
          </p:cNvPr>
          <p:cNvSpPr txBox="1"/>
          <p:nvPr/>
        </p:nvSpPr>
        <p:spPr>
          <a:xfrm>
            <a:off x="575479" y="336128"/>
            <a:ext cx="20988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1" i="0" u="none" strike="noStrike" baseline="0" dirty="0">
                <a:solidFill>
                  <a:srgbClr val="231F20"/>
                </a:solidFill>
                <a:latin typeface="TimesNewRomanPSMT"/>
              </a:rPr>
              <a:t>Shear Design: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27357533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D3BE17-9E62-E6B3-D837-A01062FDE8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2228" y="1248972"/>
            <a:ext cx="8987544" cy="54467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EEBDA1-71F0-A074-1159-895874D5ECF5}"/>
              </a:ext>
            </a:extLst>
          </p:cNvPr>
          <p:cNvSpPr txBox="1"/>
          <p:nvPr/>
        </p:nvSpPr>
        <p:spPr>
          <a:xfrm>
            <a:off x="416642" y="721264"/>
            <a:ext cx="22159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b="0" i="0" u="none" strike="noStrike" baseline="0" dirty="0">
                <a:solidFill>
                  <a:srgbClr val="231F20"/>
                </a:solidFill>
                <a:latin typeface="TimesNewRomanPSMT"/>
              </a:rPr>
              <a:t>v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Left = 3050 mm</a:t>
            </a:r>
          </a:p>
          <a:p>
            <a:pPr algn="l"/>
            <a:r>
              <a:rPr lang="en-US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dirty="0">
                <a:solidFill>
                  <a:srgbClr val="231F20"/>
                </a:solidFill>
                <a:latin typeface="TimesNewRomanPSMT"/>
              </a:rPr>
              <a:t>v</a:t>
            </a:r>
            <a:r>
              <a:rPr lang="en-US" dirty="0">
                <a:solidFill>
                  <a:srgbClr val="231F20"/>
                </a:solidFill>
                <a:latin typeface="TimesNewRomanPSMT"/>
              </a:rPr>
              <a:t> Right = 3200 mm</a:t>
            </a:r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9520E87-FAAD-8AB3-C16D-B15CEBD10878}"/>
              </a:ext>
            </a:extLst>
          </p:cNvPr>
          <p:cNvCxnSpPr/>
          <p:nvPr/>
        </p:nvCxnSpPr>
        <p:spPr>
          <a:xfrm>
            <a:off x="2687876" y="1032605"/>
            <a:ext cx="90456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F308428-2E80-2204-47EE-32212A4A2010}"/>
              </a:ext>
            </a:extLst>
          </p:cNvPr>
          <p:cNvSpPr txBox="1"/>
          <p:nvPr/>
        </p:nvSpPr>
        <p:spPr>
          <a:xfrm>
            <a:off x="3859051" y="716242"/>
            <a:ext cx="31431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</a:t>
            </a:r>
            <a:r>
              <a:rPr lang="en-US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dirty="0">
                <a:solidFill>
                  <a:srgbClr val="231F20"/>
                </a:solidFill>
                <a:latin typeface="TimesNewRomanPSMT"/>
              </a:rPr>
              <a:t>s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final = 3.2 mm</a:t>
            </a:r>
            <a:r>
              <a:rPr lang="en-US" sz="1200" dirty="0">
                <a:solidFill>
                  <a:srgbClr val="231F20"/>
                </a:solidFill>
                <a:latin typeface="TimesNewRomanPSMT"/>
              </a:rPr>
              <a:t> 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/mm</a:t>
            </a:r>
          </a:p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Use 2legs Փ12 Stirrups</a:t>
            </a:r>
            <a:r>
              <a:rPr lang="en-US" dirty="0">
                <a:solidFill>
                  <a:srgbClr val="231F20"/>
                </a:solidFill>
                <a:latin typeface="TimesNewRomanPSMT"/>
              </a:rPr>
              <a:t>/70mm</a:t>
            </a:r>
            <a:endParaRPr lang="en-US" sz="1800" b="0" i="0" u="none" strike="noStrike" baseline="0" dirty="0">
              <a:solidFill>
                <a:srgbClr val="231F20"/>
              </a:solidFill>
              <a:latin typeface="TimesNewRomanPSM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E5B6E4-72A1-FBA0-3E80-52A4C9281DD9}"/>
              </a:ext>
            </a:extLst>
          </p:cNvPr>
          <p:cNvSpPr txBox="1"/>
          <p:nvPr/>
        </p:nvSpPr>
        <p:spPr>
          <a:xfrm>
            <a:off x="575479" y="336128"/>
            <a:ext cx="20988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1" i="0" u="none" strike="noStrike" baseline="0" dirty="0" err="1">
                <a:solidFill>
                  <a:srgbClr val="231F20"/>
                </a:solidFill>
                <a:latin typeface="TimesNewRomanPSMT"/>
              </a:rPr>
              <a:t>ShearDesign</a:t>
            </a:r>
            <a:r>
              <a:rPr lang="en-US" sz="1800" b="1" i="0" u="none" strike="noStrike" baseline="0" dirty="0">
                <a:solidFill>
                  <a:srgbClr val="231F20"/>
                </a:solidFill>
                <a:latin typeface="TimesNewRomanPSMT"/>
              </a:rPr>
              <a:t>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51144892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9D3CB0-AA5D-9417-E0D9-6B7CF50D28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479" y="1432928"/>
            <a:ext cx="9015042" cy="52319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55EC208-EC55-A40A-D12D-DC96E5BA6DE9}"/>
              </a:ext>
            </a:extLst>
          </p:cNvPr>
          <p:cNvSpPr txBox="1"/>
          <p:nvPr/>
        </p:nvSpPr>
        <p:spPr>
          <a:xfrm>
            <a:off x="417889" y="740021"/>
            <a:ext cx="23914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b="0" i="0" u="none" strike="noStrike" baseline="0" dirty="0">
                <a:solidFill>
                  <a:srgbClr val="231F20"/>
                </a:solidFill>
                <a:latin typeface="TimesNewRomanPSMT"/>
              </a:rPr>
              <a:t>dia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Left = 3050 mm</a:t>
            </a:r>
          </a:p>
          <a:p>
            <a:pPr algn="l"/>
            <a:r>
              <a:rPr lang="en-US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b="0" i="0" u="none" strike="noStrike" baseline="0" dirty="0">
                <a:solidFill>
                  <a:srgbClr val="231F20"/>
                </a:solidFill>
                <a:latin typeface="TimesNewRomanPSMT"/>
              </a:rPr>
              <a:t>dia</a:t>
            </a:r>
            <a:r>
              <a:rPr lang="en-US" dirty="0">
                <a:solidFill>
                  <a:srgbClr val="231F20"/>
                </a:solidFill>
                <a:latin typeface="TimesNewRomanPSMT"/>
              </a:rPr>
              <a:t> Right = 3200 mm</a:t>
            </a:r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BC8E62E-09A4-6E14-E4E7-E10E57E8CD3E}"/>
              </a:ext>
            </a:extLst>
          </p:cNvPr>
          <p:cNvCxnSpPr/>
          <p:nvPr/>
        </p:nvCxnSpPr>
        <p:spPr>
          <a:xfrm>
            <a:off x="2787802" y="1074121"/>
            <a:ext cx="90456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A253779-6022-A11F-80DA-7F725AD832EB}"/>
              </a:ext>
            </a:extLst>
          </p:cNvPr>
          <p:cNvSpPr txBox="1"/>
          <p:nvPr/>
        </p:nvSpPr>
        <p:spPr>
          <a:xfrm>
            <a:off x="3884256" y="737437"/>
            <a:ext cx="25816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</a:t>
            </a:r>
            <a:r>
              <a:rPr lang="en-US" dirty="0">
                <a:solidFill>
                  <a:srgbClr val="231F20"/>
                </a:solidFill>
                <a:latin typeface="TimesNewRomanPSMT"/>
              </a:rPr>
              <a:t>A</a:t>
            </a:r>
            <a:r>
              <a:rPr lang="en-US" sz="1400" dirty="0">
                <a:solidFill>
                  <a:srgbClr val="231F20"/>
                </a:solidFill>
                <a:latin typeface="TimesNewRomanPSMT"/>
              </a:rPr>
              <a:t>s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final = 3.2 mm</a:t>
            </a:r>
            <a:r>
              <a:rPr lang="en-US" sz="1200" dirty="0">
                <a:solidFill>
                  <a:srgbClr val="231F20"/>
                </a:solidFill>
                <a:latin typeface="TimesNewRomanPSMT"/>
              </a:rPr>
              <a:t> 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/mm</a:t>
            </a:r>
          </a:p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MT"/>
              </a:rPr>
              <a:t>         Use 6Փ32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6608D1-4D57-E2EB-C505-91BF239568AC}"/>
              </a:ext>
            </a:extLst>
          </p:cNvPr>
          <p:cNvSpPr txBox="1"/>
          <p:nvPr/>
        </p:nvSpPr>
        <p:spPr>
          <a:xfrm>
            <a:off x="575479" y="336128"/>
            <a:ext cx="41341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1" i="0" u="none" strike="noStrike" baseline="0" dirty="0">
                <a:solidFill>
                  <a:srgbClr val="231F20"/>
                </a:solidFill>
                <a:latin typeface="TimesNewRomanPSMT"/>
              </a:rPr>
              <a:t>Diagonal reinforcement 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59054491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 dirty="0">
                  <a:sym typeface="+mn-ea"/>
                </a:rPr>
                <a:t>Design of Walls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" name="Text Box 18"/>
          <p:cNvSpPr txBox="1"/>
          <p:nvPr/>
        </p:nvSpPr>
        <p:spPr>
          <a:xfrm>
            <a:off x="838200" y="2175450"/>
            <a:ext cx="4628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altLang="en-US" b="1" dirty="0">
                <a:sym typeface="+mn-ea"/>
              </a:rPr>
              <a:t> Spandrel- Coupling beam:</a:t>
            </a:r>
            <a:endParaRPr lang="en-GB" altLang="en-US" b="1" dirty="0"/>
          </a:p>
        </p:txBody>
      </p:sp>
      <p:sp>
        <p:nvSpPr>
          <p:cNvPr id="3" name="Text Box 18"/>
          <p:cNvSpPr txBox="1"/>
          <p:nvPr/>
        </p:nvSpPr>
        <p:spPr>
          <a:xfrm>
            <a:off x="989941" y="2543750"/>
            <a:ext cx="462851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b="1" dirty="0"/>
              <a:t>Cross section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6492414" y="2162224"/>
            <a:ext cx="0" cy="3649922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215" y="4028437"/>
            <a:ext cx="1462143" cy="8953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076" y="2829563"/>
            <a:ext cx="5948247" cy="40097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7929" y="1416183"/>
            <a:ext cx="3232360" cy="5224508"/>
          </a:xfrm>
          <a:prstGeom prst="rect">
            <a:avLst/>
          </a:prstGeom>
        </p:spPr>
      </p:pic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 dirty="0">
                  <a:sym typeface="+mn-ea"/>
                </a:rPr>
                <a:t>Design of Walls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" name="Text Box 18"/>
          <p:cNvSpPr txBox="1"/>
          <p:nvPr/>
        </p:nvSpPr>
        <p:spPr>
          <a:xfrm>
            <a:off x="838200" y="2175450"/>
            <a:ext cx="4628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altLang="en-US" b="1" dirty="0">
                <a:sym typeface="+mn-ea"/>
              </a:rPr>
              <a:t>Pier Design:</a:t>
            </a:r>
            <a:endParaRPr lang="en-GB" altLang="en-US" b="1" dirty="0"/>
          </a:p>
        </p:txBody>
      </p:sp>
      <p:sp>
        <p:nvSpPr>
          <p:cNvPr id="3" name="Text Box 18"/>
          <p:cNvSpPr txBox="1"/>
          <p:nvPr/>
        </p:nvSpPr>
        <p:spPr>
          <a:xfrm>
            <a:off x="851013" y="2522397"/>
            <a:ext cx="462851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b="1" dirty="0"/>
              <a:t>Design of section: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5628410" y="2522397"/>
            <a:ext cx="0" cy="3649922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2348" y="2049308"/>
            <a:ext cx="6425044" cy="425232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174" y="2998302"/>
            <a:ext cx="5177354" cy="3391617"/>
          </a:xfrm>
          <a:prstGeom prst="rect">
            <a:avLst/>
          </a:prstGeom>
        </p:spPr>
      </p:pic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 dirty="0">
                  <a:sym typeface="+mn-ea"/>
                </a:rPr>
                <a:t>Design of Walls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" name="Text Box 18"/>
          <p:cNvSpPr txBox="1"/>
          <p:nvPr/>
        </p:nvSpPr>
        <p:spPr>
          <a:xfrm>
            <a:off x="838200" y="2175450"/>
            <a:ext cx="4628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altLang="en-US" b="1" dirty="0">
                <a:sym typeface="+mn-ea"/>
              </a:rPr>
              <a:t>Pier Design:</a:t>
            </a:r>
            <a:endParaRPr lang="en-GB" altLang="en-US" b="1" dirty="0"/>
          </a:p>
        </p:txBody>
      </p:sp>
      <p:sp>
        <p:nvSpPr>
          <p:cNvPr id="3" name="Text Box 18"/>
          <p:cNvSpPr txBox="1"/>
          <p:nvPr/>
        </p:nvSpPr>
        <p:spPr>
          <a:xfrm>
            <a:off x="851013" y="2522397"/>
            <a:ext cx="462851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b="1" dirty="0"/>
              <a:t>Design of section: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5943659" y="2286863"/>
            <a:ext cx="0" cy="4082764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764" y="3266175"/>
            <a:ext cx="4861981" cy="716342"/>
          </a:xfrm>
          <a:prstGeom prst="rect">
            <a:avLst/>
          </a:prstGeom>
        </p:spPr>
      </p:pic>
      <p:sp>
        <p:nvSpPr>
          <p:cNvPr id="7" name="Text Box 18"/>
          <p:cNvSpPr txBox="1"/>
          <p:nvPr/>
        </p:nvSpPr>
        <p:spPr>
          <a:xfrm>
            <a:off x="134829" y="3027383"/>
            <a:ext cx="4628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ar-SA" altLang="en-US" dirty="0"/>
              <a:t> </a:t>
            </a:r>
            <a:r>
              <a:rPr lang="en-US" altLang="en-US" dirty="0"/>
              <a:t>Development length:</a:t>
            </a:r>
            <a:endParaRPr lang="en-GB" alt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463" y="4420443"/>
            <a:ext cx="2667231" cy="304826"/>
          </a:xfrm>
          <a:prstGeom prst="rect">
            <a:avLst/>
          </a:prstGeom>
        </p:spPr>
      </p:pic>
      <p:sp>
        <p:nvSpPr>
          <p:cNvPr id="17" name="Text Box 18"/>
          <p:cNvSpPr txBox="1"/>
          <p:nvPr/>
        </p:nvSpPr>
        <p:spPr>
          <a:xfrm>
            <a:off x="163138" y="3973273"/>
            <a:ext cx="4628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en-US" dirty="0"/>
              <a:t>Transverse reinforcement: </a:t>
            </a:r>
            <a:endParaRPr lang="en-GB" altLang="en-US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1213" y="1955777"/>
            <a:ext cx="5090601" cy="176799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65440" y="4725269"/>
            <a:ext cx="799504" cy="48910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29386" y="4382339"/>
            <a:ext cx="1592718" cy="34293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13674" y="5388782"/>
            <a:ext cx="4503810" cy="1341236"/>
          </a:xfrm>
          <a:prstGeom prst="rect">
            <a:avLst/>
          </a:prstGeom>
        </p:spPr>
      </p:pic>
      <p:sp>
        <p:nvSpPr>
          <p:cNvPr id="35" name="Text Box 18"/>
          <p:cNvSpPr txBox="1"/>
          <p:nvPr/>
        </p:nvSpPr>
        <p:spPr>
          <a:xfrm>
            <a:off x="173529" y="4919036"/>
            <a:ext cx="4628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en-US" dirty="0"/>
              <a:t>Smax, is min of:</a:t>
            </a:r>
            <a:endParaRPr lang="en-GB" altLang="en-US" dirty="0"/>
          </a:p>
        </p:txBody>
      </p:sp>
      <p:sp>
        <p:nvSpPr>
          <p:cNvPr id="36" name="Text Box 18"/>
          <p:cNvSpPr txBox="1"/>
          <p:nvPr/>
        </p:nvSpPr>
        <p:spPr>
          <a:xfrm>
            <a:off x="755277" y="5305002"/>
            <a:ext cx="4628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en-US" dirty="0"/>
              <a:t>&lt;</a:t>
            </a:r>
            <a:endParaRPr lang="en-GB" altLang="en-US" dirty="0"/>
          </a:p>
        </p:txBody>
      </p:sp>
      <p:sp>
        <p:nvSpPr>
          <p:cNvPr id="37" name="Text Box 18"/>
          <p:cNvSpPr txBox="1"/>
          <p:nvPr/>
        </p:nvSpPr>
        <p:spPr>
          <a:xfrm>
            <a:off x="755277" y="5831287"/>
            <a:ext cx="4628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en-US" dirty="0"/>
              <a:t>&lt;</a:t>
            </a:r>
            <a:endParaRPr lang="en-GB" altLang="en-US" dirty="0"/>
          </a:p>
        </p:txBody>
      </p:sp>
      <p:sp>
        <p:nvSpPr>
          <p:cNvPr id="38" name="Text Box 18"/>
          <p:cNvSpPr txBox="1"/>
          <p:nvPr/>
        </p:nvSpPr>
        <p:spPr>
          <a:xfrm>
            <a:off x="755277" y="6361718"/>
            <a:ext cx="4628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en-US" dirty="0"/>
              <a:t>&lt;</a:t>
            </a:r>
            <a:endParaRPr lang="en-GB" altLang="en-US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48342" y="3997044"/>
            <a:ext cx="4388075" cy="276391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163311" y="1788036"/>
          <a:ext cx="3281518" cy="4939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92589" y="0"/>
            <a:ext cx="8406822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804070" y="5156989"/>
            <a:ext cx="4130196" cy="816077"/>
          </a:xfrm>
        </p:spPr>
        <p:txBody>
          <a:bodyPr>
            <a:noAutofit/>
          </a:bodyPr>
          <a:lstStyle/>
          <a:p>
            <a:r>
              <a:rPr lang="en-GB" altLang="en-US" sz="5000" dirty="0"/>
              <a:t>Ground Floor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71484" y="0"/>
            <a:ext cx="9055510" cy="98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 flipV="1">
            <a:off x="-1463170" y="3359554"/>
            <a:ext cx="6808839" cy="1880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426245" y="3667432"/>
            <a:ext cx="570271" cy="1769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 dirty="0">
                  <a:sym typeface="+mn-ea"/>
                </a:rPr>
                <a:t>Design of Walls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" name="Text Box 18"/>
          <p:cNvSpPr txBox="1"/>
          <p:nvPr/>
        </p:nvSpPr>
        <p:spPr>
          <a:xfrm>
            <a:off x="838200" y="2175450"/>
            <a:ext cx="4628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altLang="en-US" b="1" dirty="0">
                <a:sym typeface="+mn-ea"/>
              </a:rPr>
              <a:t>Pier Design:</a:t>
            </a:r>
            <a:endParaRPr lang="en-GB" altLang="en-US" b="1" dirty="0"/>
          </a:p>
        </p:txBody>
      </p:sp>
      <p:sp>
        <p:nvSpPr>
          <p:cNvPr id="3" name="Text Box 18"/>
          <p:cNvSpPr txBox="1"/>
          <p:nvPr/>
        </p:nvSpPr>
        <p:spPr>
          <a:xfrm>
            <a:off x="857076" y="2559568"/>
            <a:ext cx="462851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b="1" dirty="0"/>
              <a:t>Cross Section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292" y="3006680"/>
            <a:ext cx="10179416" cy="3167986"/>
          </a:xfrm>
          <a:prstGeom prst="rect">
            <a:avLst/>
          </a:prstGeom>
        </p:spPr>
      </p:pic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 dirty="0">
                  <a:sym typeface="+mn-ea"/>
                </a:rPr>
                <a:t> Design of Footing:</a:t>
              </a: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5" name="Text Box 18"/>
          <p:cNvSpPr txBox="1"/>
          <p:nvPr/>
        </p:nvSpPr>
        <p:spPr>
          <a:xfrm>
            <a:off x="902335" y="2179260"/>
            <a:ext cx="4628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altLang="en-US" b="1" dirty="0">
                <a:sym typeface="+mn-ea"/>
              </a:rPr>
              <a:t>Ma</a:t>
            </a:r>
            <a:r>
              <a:rPr lang="en-US" altLang="en-GB" b="1" dirty="0">
                <a:sym typeface="+mn-ea"/>
              </a:rPr>
              <a:t>t foundation</a:t>
            </a:r>
            <a:r>
              <a:rPr lang="en-GB" altLang="en-US" b="1" dirty="0">
                <a:sym typeface="+mn-ea"/>
              </a:rPr>
              <a:t>:</a:t>
            </a:r>
            <a:endParaRPr lang="en-GB" altLang="en-US" b="1" dirty="0"/>
          </a:p>
        </p:txBody>
      </p:sp>
      <p:sp>
        <p:nvSpPr>
          <p:cNvPr id="6" name="Text Box 5"/>
          <p:cNvSpPr txBox="1"/>
          <p:nvPr/>
        </p:nvSpPr>
        <p:spPr>
          <a:xfrm>
            <a:off x="1085215" y="2547620"/>
            <a:ext cx="39046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 </a:t>
            </a:r>
            <a:r>
              <a:rPr lang="en-GB" altLang="en-US"/>
              <a:t>T</a:t>
            </a:r>
            <a:r>
              <a:rPr lang="en-US"/>
              <a:t>hickness = 1000 mm</a:t>
            </a:r>
          </a:p>
        </p:txBody>
      </p:sp>
      <p:sp>
        <p:nvSpPr>
          <p:cNvPr id="7" name="Text Box 6"/>
          <p:cNvSpPr txBox="1"/>
          <p:nvPr/>
        </p:nvSpPr>
        <p:spPr>
          <a:xfrm>
            <a:off x="902335" y="2868930"/>
            <a:ext cx="623760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altLang="en-US"/>
              <a:t>W</a:t>
            </a:r>
            <a:r>
              <a:rPr lang="en-US"/>
              <a:t>ide beam shear(One-way shear ):</a:t>
            </a:r>
          </a:p>
          <a:p>
            <a:pPr marL="285750" indent="-285750">
              <a:buFont typeface="+mj-lt"/>
              <a:buNone/>
            </a:pPr>
            <a:r>
              <a:rPr lang="en-US"/>
              <a:t> Maximum shear (at distance d from face of wall) = 3430.4 KN/m </a:t>
            </a:r>
          </a:p>
          <a:p>
            <a:pPr indent="0">
              <a:buFont typeface="+mj-lt"/>
              <a:buNone/>
            </a:pPr>
            <a:endParaRPr lang="en-US"/>
          </a:p>
          <a:p>
            <a:endParaRPr lang="en-US"/>
          </a:p>
          <a:p>
            <a:r>
              <a:rPr lang="en-US"/>
              <a:t> </a:t>
            </a:r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1013460" y="3497580"/>
            <a:ext cx="2964815" cy="718185"/>
          </a:xfrm>
          <a:prstGeom prst="rect">
            <a:avLst/>
          </a:prstGeom>
        </p:spPr>
      </p:pic>
      <p:pic>
        <p:nvPicPr>
          <p:cNvPr id="21" name="Content Placeholder 20"/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1013460" y="4070985"/>
            <a:ext cx="7855585" cy="1199515"/>
          </a:xfrm>
          <a:prstGeom prst="rect">
            <a:avLst/>
          </a:prstGeom>
        </p:spPr>
      </p:pic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 dirty="0">
                  <a:sym typeface="+mn-ea"/>
                </a:rPr>
                <a:t> Design of Footing:</a:t>
              </a: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5" name="Text Box 18"/>
          <p:cNvSpPr txBox="1"/>
          <p:nvPr/>
        </p:nvSpPr>
        <p:spPr>
          <a:xfrm>
            <a:off x="902335" y="2179260"/>
            <a:ext cx="4628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altLang="en-US" b="1" dirty="0">
                <a:sym typeface="+mn-ea"/>
              </a:rPr>
              <a:t>Shear</a:t>
            </a:r>
            <a:r>
              <a:rPr lang="en-US" altLang="en-GB" b="1" dirty="0">
                <a:sym typeface="+mn-ea"/>
              </a:rPr>
              <a:t> design</a:t>
            </a:r>
            <a:r>
              <a:rPr lang="en-GB" altLang="en-US" b="1" dirty="0">
                <a:sym typeface="+mn-ea"/>
              </a:rPr>
              <a:t>:</a:t>
            </a:r>
            <a:endParaRPr lang="en-GB" altLang="en-US" b="1" dirty="0"/>
          </a:p>
        </p:txBody>
      </p:sp>
      <p:sp>
        <p:nvSpPr>
          <p:cNvPr id="7" name="Text Box 6"/>
          <p:cNvSpPr txBox="1"/>
          <p:nvPr/>
        </p:nvSpPr>
        <p:spPr>
          <a:xfrm>
            <a:off x="838200" y="2677795"/>
            <a:ext cx="623760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endParaRPr lang="en-US"/>
          </a:p>
          <a:p>
            <a:pPr indent="0">
              <a:buFont typeface="Arial" panose="020B0604020202020204" pitchFamily="34" charset="0"/>
              <a:buNone/>
            </a:pPr>
            <a:endParaRPr lang="en-US"/>
          </a:p>
          <a:p>
            <a:pPr marL="285750" indent="-285750">
              <a:buFont typeface="+mj-lt"/>
              <a:buNone/>
            </a:pPr>
            <a:r>
              <a:rPr lang="en-US"/>
              <a:t> </a:t>
            </a:r>
          </a:p>
          <a:p>
            <a:endParaRPr lang="en-US"/>
          </a:p>
          <a:p>
            <a:r>
              <a:rPr lang="en-US"/>
              <a:t> 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6000690" y="2254885"/>
            <a:ext cx="0" cy="4082764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Content Placeholder 22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1013460" y="4264752"/>
            <a:ext cx="7870825" cy="144018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8570" y="2085197"/>
            <a:ext cx="3699510" cy="2414270"/>
          </a:xfrm>
          <a:prstGeom prst="rect">
            <a:avLst/>
          </a:prstGeom>
        </p:spPr>
      </p:pic>
      <p:graphicFrame>
        <p:nvGraphicFramePr>
          <p:cNvPr id="3" name="Object -21474825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7983834"/>
              </p:ext>
            </p:extLst>
          </p:nvPr>
        </p:nvGraphicFramePr>
        <p:xfrm>
          <a:off x="7801232" y="4621141"/>
          <a:ext cx="1734185" cy="152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1231265" imgH="1079500" progId="Equation.KSEE3">
                  <p:embed/>
                </p:oleObj>
              </mc:Choice>
              <mc:Fallback>
                <p:oleObj r:id="rId6" imgW="1231265" imgH="1079500" progId="Equation.KSEE3">
                  <p:embed/>
                  <p:pic>
                    <p:nvPicPr>
                      <p:cNvPr id="0" name="Picture 2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801232" y="4621141"/>
                        <a:ext cx="1734185" cy="15208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5805" y="6337649"/>
            <a:ext cx="8970010" cy="309880"/>
          </a:xfrm>
          <a:prstGeom prst="rect">
            <a:avLst/>
          </a:prstGeom>
        </p:spPr>
      </p:pic>
      <p:pic>
        <p:nvPicPr>
          <p:cNvPr id="15" name="Content Placeholder 14"/>
          <p:cNvPicPr>
            <a:picLocks noGrp="1" noChangeAspect="1"/>
          </p:cNvPicPr>
          <p:nvPr>
            <p:ph sz="half" idx="2"/>
          </p:nvPr>
        </p:nvPicPr>
        <p:blipFill>
          <a:blip r:embed="rId9"/>
          <a:stretch>
            <a:fillRect/>
          </a:stretch>
        </p:blipFill>
        <p:spPr>
          <a:xfrm>
            <a:off x="1013460" y="2916365"/>
            <a:ext cx="8205470" cy="875030"/>
          </a:xfrm>
          <a:prstGeom prst="rect">
            <a:avLst/>
          </a:prstGeom>
        </p:spPr>
      </p:pic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 dirty="0">
                  <a:sym typeface="+mn-ea"/>
                </a:rPr>
                <a:t> Design of Footing:</a:t>
              </a: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5" name="Text Box 18"/>
          <p:cNvSpPr txBox="1"/>
          <p:nvPr/>
        </p:nvSpPr>
        <p:spPr>
          <a:xfrm>
            <a:off x="902335" y="2179260"/>
            <a:ext cx="4628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altLang="en-US" b="1" dirty="0">
                <a:sym typeface="+mn-ea"/>
              </a:rPr>
              <a:t>M</a:t>
            </a:r>
            <a:r>
              <a:rPr lang="en-US" altLang="en-GB" b="1" dirty="0">
                <a:sym typeface="+mn-ea"/>
              </a:rPr>
              <a:t>at foundation</a:t>
            </a:r>
            <a:r>
              <a:rPr lang="en-GB" altLang="en-US" b="1" dirty="0">
                <a:sym typeface="+mn-ea"/>
              </a:rPr>
              <a:t>:</a:t>
            </a:r>
            <a:endParaRPr lang="en-GB" altLang="en-US" b="1" dirty="0"/>
          </a:p>
        </p:txBody>
      </p:sp>
      <p:sp>
        <p:nvSpPr>
          <p:cNvPr id="7" name="Text Box 6"/>
          <p:cNvSpPr txBox="1"/>
          <p:nvPr/>
        </p:nvSpPr>
        <p:spPr>
          <a:xfrm>
            <a:off x="838200" y="2677795"/>
            <a:ext cx="623760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Arial" panose="020B0604020202020204" pitchFamily="34" charset="0"/>
              <a:buChar char="•"/>
            </a:pPr>
            <a:r>
              <a:rPr lang="en-US"/>
              <a:t>Check punching shear</a:t>
            </a:r>
          </a:p>
          <a:p>
            <a:pPr indent="0">
              <a:buFont typeface="Arial" panose="020B0604020202020204" pitchFamily="34" charset="0"/>
              <a:buNone/>
            </a:pPr>
            <a:r>
              <a:rPr lang="en-US"/>
              <a:t>Maximum punching shear =0.46 .</a:t>
            </a:r>
          </a:p>
          <a:p>
            <a:pPr indent="0">
              <a:buFont typeface="Arial" panose="020B0604020202020204" pitchFamily="34" charset="0"/>
              <a:buNone/>
            </a:pPr>
            <a:r>
              <a:rPr lang="en-US"/>
              <a:t>Max.</a:t>
            </a:r>
            <a:r>
              <a:rPr lang="en-GB" altLang="en-US"/>
              <a:t> </a:t>
            </a:r>
            <a:r>
              <a:rPr lang="en-US"/>
              <a:t>Punching shear demand /capacity ration equal to 0.46 &lt; 1 </a:t>
            </a:r>
          </a:p>
          <a:p>
            <a:pPr indent="0">
              <a:buFont typeface="Arial" panose="020B0604020202020204" pitchFamily="34" charset="0"/>
              <a:buNone/>
            </a:pPr>
            <a:endParaRPr lang="en-US"/>
          </a:p>
          <a:p>
            <a:pPr indent="0">
              <a:buFont typeface="Arial" panose="020B0604020202020204" pitchFamily="34" charset="0"/>
              <a:buNone/>
            </a:pPr>
            <a:endParaRPr lang="en-US"/>
          </a:p>
          <a:p>
            <a:pPr marL="285750" indent="-285750">
              <a:buFont typeface="+mj-lt"/>
              <a:buNone/>
            </a:pPr>
            <a:r>
              <a:rPr lang="en-US"/>
              <a:t> </a:t>
            </a:r>
          </a:p>
          <a:p>
            <a:endParaRPr lang="en-US"/>
          </a:p>
          <a:p>
            <a:r>
              <a:rPr lang="en-US"/>
              <a:t> 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7139999" y="2255113"/>
            <a:ext cx="0" cy="4082764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rcRect r="51646"/>
          <a:stretch>
            <a:fillRect/>
          </a:stretch>
        </p:blipFill>
        <p:spPr>
          <a:xfrm>
            <a:off x="7360285" y="2337435"/>
            <a:ext cx="3670300" cy="678180"/>
          </a:xfrm>
          <a:prstGeom prst="rect">
            <a:avLst/>
          </a:prstGeom>
        </p:spPr>
      </p:pic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1112520" y="4022725"/>
            <a:ext cx="4208780" cy="2191385"/>
          </a:xfrm>
          <a:prstGeom prst="rect">
            <a:avLst/>
          </a:prstGeom>
        </p:spPr>
      </p:pic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 dirty="0">
                  <a:sym typeface="+mn-ea"/>
                </a:rPr>
                <a:t> Design of Footing:</a:t>
              </a: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5" name="Text Box 18"/>
          <p:cNvSpPr txBox="1"/>
          <p:nvPr/>
        </p:nvSpPr>
        <p:spPr>
          <a:xfrm>
            <a:off x="902335" y="2179260"/>
            <a:ext cx="4628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altLang="en-US" b="1" dirty="0">
                <a:sym typeface="+mn-ea"/>
              </a:rPr>
              <a:t>M</a:t>
            </a:r>
            <a:r>
              <a:rPr lang="en-US" altLang="en-GB" b="1" dirty="0">
                <a:sym typeface="+mn-ea"/>
              </a:rPr>
              <a:t>at foundation</a:t>
            </a:r>
            <a:r>
              <a:rPr lang="en-GB" altLang="en-US" b="1" dirty="0">
                <a:sym typeface="+mn-ea"/>
              </a:rPr>
              <a:t>:</a:t>
            </a:r>
            <a:endParaRPr lang="en-GB" altLang="en-US" b="1" dirty="0"/>
          </a:p>
        </p:txBody>
      </p:sp>
      <p:sp>
        <p:nvSpPr>
          <p:cNvPr id="7" name="Text Box 6"/>
          <p:cNvSpPr txBox="1"/>
          <p:nvPr/>
        </p:nvSpPr>
        <p:spPr>
          <a:xfrm>
            <a:off x="695960" y="2547620"/>
            <a:ext cx="623760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Arial" panose="020B0604020202020204" pitchFamily="34" charset="0"/>
              <a:buChar char="•"/>
            </a:pPr>
            <a:r>
              <a:rPr lang="en-US"/>
              <a:t>Check</a:t>
            </a:r>
            <a:r>
              <a:rPr lang="ar-JO" altLang="en-US"/>
              <a:t> </a:t>
            </a:r>
            <a:r>
              <a:rPr lang="en-US"/>
              <a:t>stresses under footings</a:t>
            </a:r>
            <a:r>
              <a:rPr lang="ar-JO" altLang="en-US"/>
              <a:t>  </a:t>
            </a:r>
            <a:r>
              <a:rPr lang="en-US"/>
              <a:t> </a:t>
            </a:r>
          </a:p>
          <a:p>
            <a:pPr marL="285750" indent="-285750">
              <a:buFont typeface="+mj-lt"/>
              <a:buNone/>
            </a:pPr>
            <a:r>
              <a:rPr lang="en-US"/>
              <a:t> Max. Stress equal to 530 KN/m</a:t>
            </a:r>
            <a:r>
              <a:rPr lang="en-US" baseline="30000"/>
              <a:t>2</a:t>
            </a:r>
            <a:r>
              <a:rPr lang="en-US"/>
              <a:t>which larger than</a:t>
            </a:r>
          </a:p>
          <a:p>
            <a:pPr marL="285750" indent="-285750">
              <a:buFont typeface="+mj-lt"/>
              <a:buNone/>
            </a:pPr>
            <a:r>
              <a:rPr lang="en-US"/>
              <a:t>bearing capacity (350KN/m</a:t>
            </a:r>
            <a:r>
              <a:rPr lang="en-US" baseline="30000"/>
              <a:t>2</a:t>
            </a:r>
            <a:r>
              <a:rPr lang="en-US"/>
              <a:t>), so piles will be used in this Zonee. </a:t>
            </a:r>
          </a:p>
          <a:p>
            <a:endParaRPr lang="en-US"/>
          </a:p>
          <a:p>
            <a:r>
              <a:rPr lang="en-US"/>
              <a:t>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826250" y="2179320"/>
            <a:ext cx="5303520" cy="4008120"/>
          </a:xfrm>
          <a:prstGeom prst="rect">
            <a:avLst/>
          </a:prstGeom>
        </p:spPr>
      </p:pic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 dirty="0">
                  <a:sym typeface="+mn-ea"/>
                </a:rPr>
                <a:t> Design of Footing:</a:t>
              </a: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5" name="Text Box 18"/>
          <p:cNvSpPr txBox="1"/>
          <p:nvPr/>
        </p:nvSpPr>
        <p:spPr>
          <a:xfrm>
            <a:off x="902335" y="2179260"/>
            <a:ext cx="4628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/>
              <a:t>Piles :</a:t>
            </a:r>
          </a:p>
        </p:txBody>
      </p:sp>
      <p:sp>
        <p:nvSpPr>
          <p:cNvPr id="7" name="Text Box 6"/>
          <p:cNvSpPr txBox="1"/>
          <p:nvPr/>
        </p:nvSpPr>
        <p:spPr>
          <a:xfrm>
            <a:off x="591185" y="2617470"/>
            <a:ext cx="62376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en-US"/>
              <a:t> </a:t>
            </a:r>
          </a:p>
        </p:txBody>
      </p:sp>
      <p:sp>
        <p:nvSpPr>
          <p:cNvPr id="3" name="Text Box 2"/>
          <p:cNvSpPr txBox="1"/>
          <p:nvPr/>
        </p:nvSpPr>
        <p:spPr>
          <a:xfrm>
            <a:off x="1013460" y="2547620"/>
            <a:ext cx="1101852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en-US"/>
              <a:t>A 0.8 m diameter pile with two different depths was used </a:t>
            </a:r>
            <a:r>
              <a:rPr lang="en-GB" altLang="en-US"/>
              <a:t>p</a:t>
            </a:r>
            <a:r>
              <a:rPr lang="en-US"/>
              <a:t>iles 8 m deep and 12 m deep. </a:t>
            </a:r>
          </a:p>
          <a:p>
            <a:pPr indent="0">
              <a:buFont typeface="Arial" panose="020B0604020202020204" pitchFamily="34" charset="0"/>
              <a:buNone/>
            </a:pPr>
            <a:r>
              <a:rPr lang="en-US"/>
              <a:t>Deeper piles have been used in the central area where loading is higher, so larger capacities</a:t>
            </a:r>
            <a:r>
              <a:rPr lang="en-GB" altLang="en-US"/>
              <a:t> </a:t>
            </a:r>
            <a:r>
              <a:rPr lang="en-US"/>
              <a:t>are required . </a:t>
            </a:r>
          </a:p>
          <a:p>
            <a:pPr indent="0">
              <a:buFont typeface="Arial" panose="020B0604020202020204" pitchFamily="34" charset="0"/>
              <a:buNone/>
            </a:pPr>
            <a:endParaRPr lang="en-US"/>
          </a:p>
          <a:p>
            <a:pPr indent="0">
              <a:buFont typeface="Arial" panose="020B0604020202020204" pitchFamily="34" charset="0"/>
              <a:buNone/>
            </a:pPr>
            <a:r>
              <a:rPr lang="en-US"/>
              <a:t> After put the piles, Max. Stress under the mat foundation is equal to 290KN/m</a:t>
            </a:r>
            <a:r>
              <a:rPr lang="en-US" baseline="30000"/>
              <a:t>2</a:t>
            </a:r>
            <a:r>
              <a:rPr lang="en-US"/>
              <a:t>, which smaller than 350 KN/m</a:t>
            </a:r>
            <a:r>
              <a:rPr lang="en-US" baseline="30000"/>
              <a:t>2</a:t>
            </a:r>
            <a:r>
              <a:rPr lang="en-US"/>
              <a:t>.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 dirty="0">
                  <a:sym typeface="+mn-ea"/>
                </a:rPr>
                <a:t> Design of Footing:</a:t>
              </a: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7" name="Text Box 6"/>
          <p:cNvSpPr txBox="1"/>
          <p:nvPr/>
        </p:nvSpPr>
        <p:spPr>
          <a:xfrm>
            <a:off x="838200" y="2677795"/>
            <a:ext cx="623760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endParaRPr lang="en-US"/>
          </a:p>
          <a:p>
            <a:pPr indent="0">
              <a:buFont typeface="Arial" panose="020B0604020202020204" pitchFamily="34" charset="0"/>
              <a:buNone/>
            </a:pPr>
            <a:endParaRPr lang="en-US"/>
          </a:p>
          <a:p>
            <a:pPr marL="285750" indent="-285750">
              <a:buFont typeface="+mj-lt"/>
              <a:buNone/>
            </a:pPr>
            <a:r>
              <a:rPr lang="en-US"/>
              <a:t> </a:t>
            </a:r>
          </a:p>
          <a:p>
            <a:endParaRPr lang="en-US"/>
          </a:p>
          <a:p>
            <a:r>
              <a:rPr lang="en-US"/>
              <a:t> </a:t>
            </a:r>
          </a:p>
        </p:txBody>
      </p:sp>
      <p:pic>
        <p:nvPicPr>
          <p:cNvPr id="2" name="Content Placeholder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3590" y="2097405"/>
            <a:ext cx="6327775" cy="4760595"/>
          </a:xfrm>
          <a:prstGeom prst="rect">
            <a:avLst/>
          </a:prstGeom>
        </p:spPr>
      </p:pic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en-US" sz="2200" dirty="0">
                  <a:sym typeface="+mn-ea"/>
                </a:rPr>
                <a:t>Design of stairs</a:t>
              </a: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" name="Text Box 18"/>
          <p:cNvSpPr txBox="1"/>
          <p:nvPr/>
        </p:nvSpPr>
        <p:spPr>
          <a:xfrm>
            <a:off x="838198" y="2258592"/>
            <a:ext cx="462851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altLang="en-US" b="1" dirty="0">
                <a:sym typeface="+mn-ea"/>
              </a:rPr>
              <a:t>Stairs :</a:t>
            </a:r>
          </a:p>
          <a:p>
            <a:pPr indent="0">
              <a:buFont typeface="Wingdings" panose="05000000000000000000" pitchFamily="2" charset="2"/>
              <a:buNone/>
            </a:pPr>
            <a:r>
              <a:rPr lang="en-GB" altLang="en-US" b="1" dirty="0">
                <a:sym typeface="+mn-ea"/>
              </a:rPr>
              <a:t>Flight Slab :</a:t>
            </a:r>
            <a:endParaRPr lang="en-GB" alt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Box 18"/>
              <p:cNvSpPr txBox="1"/>
              <p:nvPr/>
            </p:nvSpPr>
            <p:spPr>
              <a:xfrm>
                <a:off x="1013674" y="3059668"/>
                <a:ext cx="5328132" cy="215328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en-GB" altLang="en-US" dirty="0"/>
                  <a:t>Riser height = 170 mm</a:t>
                </a:r>
              </a:p>
              <a:p>
                <a:r>
                  <a:rPr lang="en-GB" altLang="en-US" dirty="0"/>
                  <a:t>Width of Tread =300 mm  </a:t>
                </a:r>
              </a:p>
              <a:p>
                <a:endParaRPr lang="en-GB" altLang="en-US" dirty="0"/>
              </a:p>
              <a:p>
                <a:endParaRPr lang="en-GB" altLang="en-US" dirty="0"/>
              </a:p>
              <a:p>
                <a:r>
                  <a:rPr lang="en-GB" altLang="en-US" dirty="0"/>
                  <a:t>Loads :</a:t>
                </a:r>
              </a:p>
              <a:p>
                <a:r>
                  <a:rPr lang="en-GB" altLang="en-US" dirty="0"/>
                  <a:t>SD =3.96 KN </a:t>
                </a:r>
                <a14:m>
                  <m:oMath xmlns:m="http://schemas.openxmlformats.org/officeDocument/2006/math">
                    <m:r>
                      <a:rPr lang="en-US" altLang="en-GB" dirty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GB" alt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altLang="en-US" dirty="0"/>
              </a:p>
              <a:p>
                <a:r>
                  <a:rPr lang="en-GB" altLang="en-US" dirty="0"/>
                  <a:t>LL =  5 KN </a:t>
                </a:r>
                <a14:m>
                  <m:oMath xmlns:m="http://schemas.openxmlformats.org/officeDocument/2006/math">
                    <m:r>
                      <a:rPr lang="en-US" altLang="en-GB" dirty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GB" alt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altLang="en-US" dirty="0"/>
              </a:p>
            </p:txBody>
          </p:sp>
        </mc:Choice>
        <mc:Fallback xmlns="">
          <p:sp>
            <p:nvSpPr>
              <p:cNvPr id="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674" y="3059668"/>
                <a:ext cx="5328132" cy="2153285"/>
              </a:xfrm>
              <a:prstGeom prst="rect">
                <a:avLst/>
              </a:prstGeom>
              <a:blipFill rotWithShape="1">
                <a:blip r:embed="rId4"/>
                <a:stretch>
                  <a:fillRect l="-4" t="-11" r="1" b="11"/>
                </a:stretch>
              </a:blipFill>
            </p:spPr>
            <p:txBody>
              <a:bodyPr/>
              <a:lstStyle/>
              <a:p>
                <a:r>
                  <a:rPr lang="en-GB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صورة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5203" y="1555401"/>
            <a:ext cx="3244642" cy="4703957"/>
          </a:xfrm>
          <a:prstGeom prst="rect">
            <a:avLst/>
          </a:prstGeom>
        </p:spPr>
      </p:pic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en-US" sz="2200" dirty="0">
                  <a:sym typeface="+mn-ea"/>
                </a:rPr>
                <a:t>Design of stairs</a:t>
              </a: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" name="Text Box 18"/>
          <p:cNvSpPr txBox="1"/>
          <p:nvPr/>
        </p:nvSpPr>
        <p:spPr>
          <a:xfrm>
            <a:off x="838198" y="2258592"/>
            <a:ext cx="462851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altLang="en-US" b="1" dirty="0">
                <a:sym typeface="+mn-ea"/>
              </a:rPr>
              <a:t>Stairs 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altLang="en-US" b="1" dirty="0">
                <a:sym typeface="+mn-ea"/>
              </a:rPr>
              <a:t>Flight Slab: </a:t>
            </a:r>
            <a:endParaRPr lang="en-GB" alt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Box 18"/>
              <p:cNvSpPr txBox="1"/>
              <p:nvPr/>
            </p:nvSpPr>
            <p:spPr>
              <a:xfrm>
                <a:off x="1013674" y="3059668"/>
                <a:ext cx="4628515" cy="214757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en-GB" altLang="en-US" dirty="0"/>
                  <a:t>Preliminary thickness of concrete :</a:t>
                </a:r>
              </a:p>
              <a:p>
                <a:endParaRPr lang="en-GB" altLang="en-US" dirty="0"/>
              </a:p>
              <a:p>
                <a:r>
                  <a:rPr lang="en-GB" altLang="en-US" dirty="0"/>
                  <a:t>H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alt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20</m:t>
                        </m:r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GB" altLang="en-US" dirty="0"/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alt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20</m:t>
                        </m:r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GB" altLang="en-US" dirty="0"/>
                  <a:t> =   180 mm</a:t>
                </a:r>
              </a:p>
              <a:p>
                <a:endParaRPr lang="en-GB" altLang="en-US" dirty="0"/>
              </a:p>
              <a:p>
                <a:endParaRPr lang="en-GB" altLang="en-US" dirty="0"/>
              </a:p>
              <a:p>
                <a:endParaRPr lang="en-GB" altLang="en-US" dirty="0"/>
              </a:p>
              <a:p>
                <a:r>
                  <a:rPr lang="en-GB" altLang="en-US" dirty="0"/>
                  <a:t>Try H = 180 mm </a:t>
                </a:r>
              </a:p>
            </p:txBody>
          </p:sp>
        </mc:Choice>
        <mc:Fallback xmlns="">
          <p:sp>
            <p:nvSpPr>
              <p:cNvPr id="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674" y="3059668"/>
                <a:ext cx="4628515" cy="2147570"/>
              </a:xfrm>
              <a:prstGeom prst="rect">
                <a:avLst/>
              </a:prstGeom>
              <a:blipFill rotWithShape="1">
                <a:blip r:embed="rId4"/>
                <a:stretch>
                  <a:fillRect l="-5" t="-11" r="5" b="11"/>
                </a:stretch>
              </a:blipFill>
            </p:spPr>
            <p:txBody>
              <a:bodyPr/>
              <a:lstStyle/>
              <a:p>
                <a:r>
                  <a:rPr lang="en-GB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صورة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5204" y="1296909"/>
            <a:ext cx="4038602" cy="5159343"/>
          </a:xfrm>
          <a:prstGeom prst="rect">
            <a:avLst/>
          </a:prstGeom>
        </p:spPr>
      </p:pic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en-US" sz="2200" dirty="0">
                  <a:sym typeface="+mn-ea"/>
                </a:rPr>
                <a:t>Design of stairs</a:t>
              </a: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" name="Text Box 18"/>
          <p:cNvSpPr txBox="1"/>
          <p:nvPr/>
        </p:nvSpPr>
        <p:spPr>
          <a:xfrm>
            <a:off x="838198" y="2275102"/>
            <a:ext cx="462851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altLang="en-US" b="1" dirty="0">
                <a:sym typeface="+mn-ea"/>
              </a:rPr>
              <a:t>Stairs :</a:t>
            </a:r>
          </a:p>
          <a:p>
            <a:pPr indent="0">
              <a:buFont typeface="Wingdings" panose="05000000000000000000" pitchFamily="2" charset="2"/>
              <a:buNone/>
            </a:pPr>
            <a:r>
              <a:rPr lang="en-GB" altLang="en-US" b="1" dirty="0">
                <a:sym typeface="+mn-ea"/>
              </a:rPr>
              <a:t>Flight Slab :</a:t>
            </a:r>
            <a:endParaRPr lang="en-GB" alt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مربع نص 4"/>
              <p:cNvSpPr txBox="1"/>
              <p:nvPr/>
            </p:nvSpPr>
            <p:spPr>
              <a:xfrm>
                <a:off x="838197" y="3148163"/>
                <a:ext cx="4766190" cy="36112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endParaRPr lang="en-GB" altLang="en-US" b="1" dirty="0"/>
              </a:p>
              <a:p>
                <a:r>
                  <a:rPr lang="en-GB" altLang="en-US" dirty="0"/>
                  <a:t>Live load on stairs = 5 KN </a:t>
                </a:r>
                <a14:m>
                  <m:oMath xmlns:m="http://schemas.openxmlformats.org/officeDocument/2006/math">
                    <m:r>
                      <a:rPr lang="en-US" altLang="en-GB" dirty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GB" alt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altLang="en-US" dirty="0"/>
              </a:p>
              <a:p>
                <a:r>
                  <a:rPr lang="en-GB" altLang="en-US" dirty="0"/>
                  <a:t>Sd load on stairs = 3.96 KN </a:t>
                </a:r>
                <a14:m>
                  <m:oMath xmlns:m="http://schemas.openxmlformats.org/officeDocument/2006/math">
                    <m:r>
                      <a:rPr lang="en-US" altLang="en-GB" dirty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GB" alt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altLang="en-US" dirty="0"/>
              </a:p>
              <a:p>
                <a:r>
                  <a:rPr lang="en-GB" altLang="en-US" dirty="0"/>
                  <a:t>Dead Load = .18 X 25 = 4.5 KN </a:t>
                </a:r>
                <a14:m>
                  <m:oMath xmlns:m="http://schemas.openxmlformats.org/officeDocument/2006/math">
                    <m:r>
                      <a:rPr lang="en-US" altLang="en-GB" dirty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GB" alt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altLang="en-US" dirty="0"/>
              </a:p>
              <a:p>
                <a:endParaRPr lang="en-GB" altLang="en-US" dirty="0"/>
              </a:p>
              <a:p>
                <a:endParaRPr lang="en-GB" altLang="en-US" dirty="0"/>
              </a:p>
              <a:p>
                <a:r>
                  <a:rPr lang="en-GB" altLang="en-US" dirty="0"/>
                  <a:t>Wu = 1.2 x DL + 1.6 x LL </a:t>
                </a:r>
              </a:p>
              <a:p>
                <a:r>
                  <a:rPr lang="en-GB" altLang="en-US" dirty="0"/>
                  <a:t>Wu = 1.2 x ( 4.5 + 3.96) + 1.6 x 5 = 18.15 KN \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alt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altLang="en-US" dirty="0"/>
              </a:p>
              <a:p>
                <a:endParaRPr lang="en-GB" altLang="en-US" b="1" dirty="0"/>
              </a:p>
              <a:p>
                <a:endParaRPr lang="en-GB" altLang="en-US" b="1" dirty="0"/>
              </a:p>
              <a:p>
                <a:endParaRPr lang="en-GB" altLang="en-US" b="1" dirty="0"/>
              </a:p>
              <a:p>
                <a:endParaRPr lang="en-GB" altLang="en-US" b="1" dirty="0"/>
              </a:p>
            </p:txBody>
          </p:sp>
        </mc:Choice>
        <mc:Fallback xmlns="">
          <p:sp>
            <p:nvSpPr>
              <p:cNvPr id="5" name="مربع نص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7" y="3148163"/>
                <a:ext cx="4766190" cy="3611245"/>
              </a:xfrm>
              <a:prstGeom prst="rect">
                <a:avLst/>
              </a:prstGeom>
              <a:blipFill rotWithShape="1">
                <a:blip r:embed="rId4"/>
                <a:stretch>
                  <a:fillRect l="-13" t="-13" r="11" b="13"/>
                </a:stretch>
              </a:blipFill>
            </p:spPr>
            <p:txBody>
              <a:bodyPr/>
              <a:lstStyle/>
              <a:p>
                <a:r>
                  <a:rPr lang="en-GB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6014085" y="1852295"/>
            <a:ext cx="5339715" cy="4720590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>
            <a:off x="5943659" y="2286863"/>
            <a:ext cx="0" cy="4082764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163311" y="1788036"/>
          <a:ext cx="3281518" cy="4939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0867" y="0"/>
            <a:ext cx="8390265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804070" y="5156989"/>
            <a:ext cx="4130196" cy="816077"/>
          </a:xfrm>
        </p:spPr>
        <p:txBody>
          <a:bodyPr>
            <a:noAutofit/>
          </a:bodyPr>
          <a:lstStyle/>
          <a:p>
            <a:r>
              <a:rPr lang="en-GB" altLang="en-US" sz="5000" dirty="0"/>
              <a:t>Floor One</a:t>
            </a:r>
          </a:p>
        </p:txBody>
      </p:sp>
      <p:sp>
        <p:nvSpPr>
          <p:cNvPr id="6" name="Rectangle 5"/>
          <p:cNvSpPr/>
          <p:nvPr/>
        </p:nvSpPr>
        <p:spPr>
          <a:xfrm>
            <a:off x="1671484" y="0"/>
            <a:ext cx="9055510" cy="98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 flipV="1">
            <a:off x="-1463170" y="3359554"/>
            <a:ext cx="6808839" cy="1880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847222" y="6759677"/>
            <a:ext cx="9055510" cy="98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426245" y="3667432"/>
            <a:ext cx="570271" cy="1769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en-US" sz="2200" dirty="0">
                  <a:sym typeface="+mn-ea"/>
                </a:rPr>
                <a:t>Design of stairs</a:t>
              </a: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" name="Text Box 18"/>
          <p:cNvSpPr txBox="1"/>
          <p:nvPr/>
        </p:nvSpPr>
        <p:spPr>
          <a:xfrm>
            <a:off x="838198" y="2258592"/>
            <a:ext cx="462851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altLang="en-US" b="1" dirty="0">
                <a:sym typeface="+mn-ea"/>
              </a:rPr>
              <a:t>Stairs :</a:t>
            </a:r>
          </a:p>
          <a:p>
            <a:pPr indent="0">
              <a:buFont typeface="Wingdings" panose="05000000000000000000" pitchFamily="2" charset="2"/>
              <a:buNone/>
            </a:pPr>
            <a:r>
              <a:rPr lang="en-GB" altLang="en-US" b="1" dirty="0">
                <a:sym typeface="+mn-ea"/>
              </a:rPr>
              <a:t>Flight Slab :</a:t>
            </a:r>
            <a:endParaRPr lang="en-GB" altLang="en-US" b="1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4"/>
          <a:srcRect l="8076" r="8486"/>
          <a:stretch>
            <a:fillRect/>
          </a:stretch>
        </p:blipFill>
        <p:spPr>
          <a:xfrm>
            <a:off x="5567680" y="1838960"/>
            <a:ext cx="6459220" cy="4705985"/>
          </a:xfrm>
          <a:prstGeom prst="rect">
            <a:avLst/>
          </a:prstGeom>
        </p:spPr>
      </p:pic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591185" y="3254375"/>
            <a:ext cx="3561080" cy="2561590"/>
          </a:xfrm>
          <a:prstGeom prst="rect">
            <a:avLst/>
          </a:prstGeom>
        </p:spPr>
      </p:pic>
      <p:sp>
        <p:nvSpPr>
          <p:cNvPr id="7" name="Text Box 6"/>
          <p:cNvSpPr txBox="1"/>
          <p:nvPr/>
        </p:nvSpPr>
        <p:spPr>
          <a:xfrm>
            <a:off x="1835150" y="6393180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altLang="en-US"/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en-US" sz="2200" dirty="0">
                  <a:sym typeface="+mn-ea"/>
                </a:rPr>
                <a:t>Design of stairs</a:t>
              </a: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" name="Text Box 18"/>
          <p:cNvSpPr txBox="1"/>
          <p:nvPr/>
        </p:nvSpPr>
        <p:spPr>
          <a:xfrm>
            <a:off x="838198" y="2165528"/>
            <a:ext cx="462851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>
              <a:buFont typeface="Wingdings" panose="05000000000000000000" pitchFamily="2" charset="2"/>
              <a:buNone/>
            </a:pPr>
            <a:r>
              <a:rPr lang="en-GB" altLang="en-US" b="1" dirty="0">
                <a:sym typeface="+mn-ea"/>
              </a:rPr>
              <a:t>Flight Slab:</a:t>
            </a:r>
          </a:p>
          <a:p>
            <a:pPr indent="0">
              <a:buFont typeface="Wingdings" panose="05000000000000000000" pitchFamily="2" charset="2"/>
              <a:buNone/>
            </a:pPr>
            <a:r>
              <a:rPr lang="en-GB" altLang="en-US" b="1" dirty="0">
                <a:sym typeface="+mn-ea"/>
              </a:rPr>
              <a:t>Shear Check 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altLang="en-US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38198" y="3545912"/>
            <a:ext cx="609845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altLang="en-US" b="1" dirty="0"/>
          </a:p>
          <a:p>
            <a:endParaRPr lang="en-GB" altLang="en-US" b="1" dirty="0"/>
          </a:p>
          <a:p>
            <a:endParaRPr lang="en-GB" altLang="en-US" b="1" dirty="0"/>
          </a:p>
          <a:p>
            <a:endParaRPr lang="en-GB" altLang="en-US" b="1" dirty="0"/>
          </a:p>
          <a:p>
            <a:endParaRPr lang="en-GB" altLang="en-US" b="1" dirty="0"/>
          </a:p>
          <a:p>
            <a:endParaRPr lang="en-GB" altLang="en-US" b="1" dirty="0"/>
          </a:p>
          <a:p>
            <a:endParaRPr lang="en-GB" altLang="en-US" b="1" dirty="0"/>
          </a:p>
          <a:p>
            <a:endParaRPr lang="en-GB" altLang="en-US" b="1" dirty="0"/>
          </a:p>
          <a:p>
            <a:endParaRPr lang="en-GB" altLang="en-US" b="1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209925" y="2463800"/>
            <a:ext cx="6398260" cy="4037965"/>
          </a:xfrm>
          <a:prstGeom prst="rect">
            <a:avLst/>
          </a:prstGeom>
        </p:spPr>
      </p:pic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en-US" sz="2200" dirty="0">
                  <a:sym typeface="+mn-ea"/>
                </a:rPr>
                <a:t>Design of stairs</a:t>
              </a: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" name="Text Box 18"/>
          <p:cNvSpPr txBox="1"/>
          <p:nvPr/>
        </p:nvSpPr>
        <p:spPr>
          <a:xfrm>
            <a:off x="838198" y="2145843"/>
            <a:ext cx="462851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altLang="en-US" b="1" dirty="0">
                <a:sym typeface="+mn-ea"/>
              </a:rPr>
              <a:t>Stairs :</a:t>
            </a:r>
          </a:p>
          <a:p>
            <a:pPr indent="0">
              <a:buFont typeface="Wingdings" panose="05000000000000000000" pitchFamily="2" charset="2"/>
              <a:buNone/>
            </a:pPr>
            <a:r>
              <a:rPr lang="en-GB" altLang="en-US" b="1" dirty="0">
                <a:sym typeface="+mn-ea"/>
              </a:rPr>
              <a:t>Landing Slab:</a:t>
            </a:r>
            <a:endParaRPr lang="en-GB" alt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664585" y="2378075"/>
            <a:ext cx="5781040" cy="4208145"/>
          </a:xfrm>
          <a:prstGeom prst="rect">
            <a:avLst/>
          </a:prstGeom>
        </p:spPr>
      </p:pic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en-US" sz="2200" dirty="0">
                  <a:sym typeface="+mn-ea"/>
                </a:rPr>
                <a:t>Design of stairs</a:t>
              </a: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205" y="1206884"/>
            <a:ext cx="9297206" cy="18290"/>
          </a:xfrm>
          <a:prstGeom prst="rect">
            <a:avLst/>
          </a:prstGeom>
        </p:spPr>
      </p:pic>
      <p:sp>
        <p:nvSpPr>
          <p:cNvPr id="2" name="Text Box 18"/>
          <p:cNvSpPr txBox="1"/>
          <p:nvPr/>
        </p:nvSpPr>
        <p:spPr>
          <a:xfrm>
            <a:off x="863598" y="2049042"/>
            <a:ext cx="462851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altLang="en-US" b="1" dirty="0">
                <a:sym typeface="+mn-ea"/>
              </a:rPr>
              <a:t>Stairs :</a:t>
            </a:r>
          </a:p>
          <a:p>
            <a:pPr indent="0">
              <a:buFont typeface="Wingdings" panose="05000000000000000000" pitchFamily="2" charset="2"/>
              <a:buNone/>
            </a:pPr>
            <a:r>
              <a:rPr lang="en-GB" altLang="en-US" b="1" dirty="0">
                <a:sym typeface="+mn-ea"/>
              </a:rPr>
              <a:t>Landing :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4"/>
          <a:srcRect b="10242"/>
          <a:stretch>
            <a:fillRect/>
          </a:stretch>
        </p:blipFill>
        <p:spPr>
          <a:xfrm>
            <a:off x="738713" y="2694202"/>
            <a:ext cx="5332095" cy="4168775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6593082" y="3484459"/>
            <a:ext cx="4462780" cy="1294130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>
            <a:off x="6121193" y="2512695"/>
            <a:ext cx="0" cy="4082764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565233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en-US" sz="2200" dirty="0">
                  <a:sym typeface="+mn-ea"/>
                </a:rPr>
                <a:t>Design of stairs</a:t>
              </a: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" name="Text Box 18"/>
          <p:cNvSpPr txBox="1"/>
          <p:nvPr/>
        </p:nvSpPr>
        <p:spPr>
          <a:xfrm>
            <a:off x="1013458" y="2289072"/>
            <a:ext cx="462851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altLang="en-US" b="1" dirty="0">
                <a:sym typeface="+mn-ea"/>
              </a:rPr>
              <a:t>Stairs :</a:t>
            </a:r>
          </a:p>
          <a:p>
            <a:pPr indent="0">
              <a:buFont typeface="Wingdings" panose="05000000000000000000" pitchFamily="2" charset="2"/>
              <a:buNone/>
            </a:pPr>
            <a:r>
              <a:rPr lang="en-GB" altLang="en-US" b="1" dirty="0">
                <a:sym typeface="+mn-ea"/>
              </a:rPr>
              <a:t>Landing:</a:t>
            </a:r>
            <a:endParaRPr lang="en-GB" altLang="en-US" b="1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9923" y="2049308"/>
            <a:ext cx="6504038" cy="4274208"/>
          </a:xfrm>
          <a:prstGeom prst="rect">
            <a:avLst/>
          </a:prstGeom>
        </p:spPr>
      </p:pic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953135" y="3283585"/>
            <a:ext cx="3142615" cy="2501265"/>
          </a:xfrm>
          <a:prstGeom prst="rect">
            <a:avLst/>
          </a:prstGeom>
        </p:spPr>
      </p:pic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en-US" sz="2200" dirty="0">
                  <a:sym typeface="+mn-ea"/>
                </a:rPr>
                <a:t>Design of stairs</a:t>
              </a: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" name="Text Box 18"/>
          <p:cNvSpPr txBox="1"/>
          <p:nvPr/>
        </p:nvSpPr>
        <p:spPr>
          <a:xfrm>
            <a:off x="838198" y="2258592"/>
            <a:ext cx="462851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altLang="en-US" b="1" dirty="0">
                <a:sym typeface="+mn-ea"/>
              </a:rPr>
              <a:t>Stairs 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altLang="en-US" b="1" dirty="0">
                <a:sym typeface="+mn-ea"/>
              </a:rPr>
              <a:t>Landing :</a:t>
            </a:r>
            <a:endParaRPr lang="en-GB" altLang="en-US" b="1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495198" y="2258592"/>
            <a:ext cx="5552552" cy="4541490"/>
          </a:xfrm>
          <a:prstGeom prst="rect">
            <a:avLst/>
          </a:prstGeom>
        </p:spPr>
      </p:pic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195580" y="1389380"/>
            <a:ext cx="503555" cy="610235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442595" y="1399212"/>
            <a:ext cx="4260850" cy="610235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Design of diaphragms and collectors: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5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952750" y="2082800"/>
            <a:ext cx="6535420" cy="4780280"/>
          </a:xfrm>
          <a:prstGeom prst="rect">
            <a:avLst/>
          </a:prstGeom>
        </p:spPr>
      </p:pic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185" y="1825625"/>
            <a:ext cx="503555" cy="610235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200" y="1825625"/>
            <a:ext cx="4260850" cy="610235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Design of diaphragms: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73735" y="2753360"/>
            <a:ext cx="5466715" cy="2007235"/>
          </a:xfrm>
          <a:prstGeom prst="rect">
            <a:avLst/>
          </a:prstGeom>
        </p:spPr>
      </p:pic>
      <p:pic>
        <p:nvPicPr>
          <p:cNvPr id="15" name="Content Placeholder 14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598920" y="2753360"/>
            <a:ext cx="5228590" cy="2783205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6369744" y="2337663"/>
            <a:ext cx="0" cy="4082764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81025" y="1338580"/>
            <a:ext cx="503555" cy="610235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28040" y="1348412"/>
            <a:ext cx="4260850" cy="610235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F</a:t>
              </a:r>
              <a:r>
                <a:rPr lang="en-GB" altLang="en-US" sz="2200" baseline="-25000">
                  <a:sym typeface="+mn-ea"/>
                </a:rPr>
                <a:t>px</a:t>
              </a:r>
              <a:r>
                <a:rPr lang="en-GB" altLang="en-US" sz="2200">
                  <a:sym typeface="+mn-ea"/>
                </a:rPr>
                <a:t> Calculation: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698115" y="2061210"/>
            <a:ext cx="6795770" cy="4631055"/>
          </a:xfrm>
          <a:prstGeom prst="rect">
            <a:avLst/>
          </a:prstGeom>
        </p:spPr>
      </p:pic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81025" y="1338580"/>
            <a:ext cx="503555" cy="610235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28040" y="1348412"/>
            <a:ext cx="4260850" cy="610235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F</a:t>
              </a:r>
              <a:r>
                <a:rPr lang="en-GB" altLang="en-US" sz="2200" baseline="-25000">
                  <a:sym typeface="+mn-ea"/>
                </a:rPr>
                <a:t>px</a:t>
              </a:r>
              <a:r>
                <a:rPr lang="en-GB" altLang="en-US" sz="2200">
                  <a:sym typeface="+mn-ea"/>
                </a:rPr>
                <a:t> Calculation: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454150" y="2061210"/>
            <a:ext cx="9634220" cy="480504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163311" y="1788036"/>
          <a:ext cx="3281518" cy="4939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82588" y="0"/>
            <a:ext cx="8426824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804070" y="5156989"/>
            <a:ext cx="4130196" cy="816077"/>
          </a:xfrm>
        </p:spPr>
        <p:txBody>
          <a:bodyPr>
            <a:noAutofit/>
          </a:bodyPr>
          <a:lstStyle/>
          <a:p>
            <a:r>
              <a:rPr lang="en-GB" altLang="en-US" sz="5000" dirty="0"/>
              <a:t>Floor Two</a:t>
            </a:r>
          </a:p>
        </p:txBody>
      </p:sp>
      <p:sp>
        <p:nvSpPr>
          <p:cNvPr id="6" name="Rectangle 5"/>
          <p:cNvSpPr/>
          <p:nvPr/>
        </p:nvSpPr>
        <p:spPr>
          <a:xfrm>
            <a:off x="1671484" y="0"/>
            <a:ext cx="9055510" cy="98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 flipV="1">
            <a:off x="-1463170" y="3359554"/>
            <a:ext cx="6808839" cy="1880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5400000" flipV="1">
            <a:off x="6969524" y="3359552"/>
            <a:ext cx="6808839" cy="1880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426245" y="3667432"/>
            <a:ext cx="570271" cy="1769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81025" y="1338580"/>
            <a:ext cx="503555" cy="610235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28040" y="1348412"/>
            <a:ext cx="4260850" cy="610235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Modeling: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81025" y="2246630"/>
            <a:ext cx="4951730" cy="3682365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453505" y="2073275"/>
            <a:ext cx="4617720" cy="3855720"/>
          </a:xfrm>
          <a:prstGeom prst="rect">
            <a:avLst/>
          </a:prstGeom>
        </p:spPr>
      </p:pic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81025" y="1338580"/>
            <a:ext cx="503555" cy="610235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28040" y="1348412"/>
            <a:ext cx="4260850" cy="610235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Modeling: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28040" y="2706370"/>
            <a:ext cx="5181600" cy="3343910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426200" y="2706370"/>
            <a:ext cx="5272405" cy="3344545"/>
          </a:xfrm>
          <a:prstGeom prst="rect">
            <a:avLst/>
          </a:prstGeom>
        </p:spPr>
      </p:pic>
      <p:sp>
        <p:nvSpPr>
          <p:cNvPr id="14" name="Text Box 13"/>
          <p:cNvSpPr txBox="1"/>
          <p:nvPr/>
        </p:nvSpPr>
        <p:spPr>
          <a:xfrm>
            <a:off x="1013460" y="2061210"/>
            <a:ext cx="433832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Maximum bending moment</a:t>
            </a:r>
          </a:p>
        </p:txBody>
      </p:sp>
      <p:sp>
        <p:nvSpPr>
          <p:cNvPr id="15" name="Text Box 14"/>
          <p:cNvSpPr txBox="1"/>
          <p:nvPr/>
        </p:nvSpPr>
        <p:spPr>
          <a:xfrm>
            <a:off x="6426200" y="2061210"/>
            <a:ext cx="334073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Maximum shear force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81025" y="1338580"/>
            <a:ext cx="503555" cy="610235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28040" y="1348412"/>
            <a:ext cx="4260850" cy="610235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Diaphragm width calculation: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58140" y="2440940"/>
            <a:ext cx="5546090" cy="3533140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682615" y="2440940"/>
            <a:ext cx="5846445" cy="1513205"/>
          </a:xfrm>
          <a:prstGeom prst="rect">
            <a:avLst/>
          </a:prstGeom>
        </p:spPr>
      </p:pic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81025" y="1338580"/>
            <a:ext cx="503555" cy="610235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28040" y="1348412"/>
            <a:ext cx="4260850" cy="610235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 dirty="0">
                  <a:sym typeface="+mn-ea"/>
                </a:rPr>
                <a:t>Design of collector: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945130" y="2440940"/>
            <a:ext cx="6651625" cy="4362450"/>
          </a:xfrm>
          <a:prstGeom prst="rect">
            <a:avLst/>
          </a:prstGeom>
        </p:spPr>
      </p:pic>
      <p:sp>
        <p:nvSpPr>
          <p:cNvPr id="6" name="Text Box 5"/>
          <p:cNvSpPr txBox="1"/>
          <p:nvPr/>
        </p:nvSpPr>
        <p:spPr>
          <a:xfrm>
            <a:off x="2945130" y="2061210"/>
            <a:ext cx="64135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GB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Axial force in the collector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81025" y="1338580"/>
            <a:ext cx="503555" cy="610235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28040" y="1348412"/>
            <a:ext cx="4260850" cy="610235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 dirty="0">
                  <a:sym typeface="+mn-ea"/>
                </a:rPr>
                <a:t>Design of collector</a:t>
              </a:r>
              <a:r>
                <a:rPr lang="en-GB" altLang="en-US" sz="2200">
                  <a:sym typeface="+mn-ea"/>
                </a:rPr>
                <a:t>: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084580" y="2175510"/>
            <a:ext cx="9559290" cy="4600575"/>
          </a:xfrm>
          <a:prstGeom prst="rect">
            <a:avLst/>
          </a:prstGeom>
        </p:spPr>
      </p:pic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81025" y="1338580"/>
            <a:ext cx="503555" cy="610235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28040" y="1348412"/>
            <a:ext cx="4260850" cy="610235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en-US" sz="2200" dirty="0">
                  <a:sym typeface="+mn-ea"/>
                </a:rPr>
                <a:t>Non-Structural </a:t>
              </a:r>
              <a:r>
                <a:rPr lang="en-GB" altLang="en-US" sz="2200" dirty="0">
                  <a:sym typeface="+mn-ea"/>
                </a:rPr>
                <a:t>Elements</a:t>
              </a:r>
              <a:endParaRPr lang="en-GB" altLang="en-US" sz="2200" kern="1200" dirty="0">
                <a:sym typeface="+mn-ea"/>
              </a:endParaRPr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013674" y="2520935"/>
            <a:ext cx="846344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latin typeface="TimesNewRomanPSMT"/>
              </a:rPr>
              <a:t>The exterior walls contain 3cm of stone and 7cm of unreinforced concrete, the stones must be attached and fixed in the horizontal and vertical directions.</a:t>
            </a:r>
          </a:p>
          <a:p>
            <a:endParaRPr lang="en-US" dirty="0">
              <a:latin typeface="TimesNewRomanPSMT"/>
            </a:endParaRPr>
          </a:p>
          <a:p>
            <a:r>
              <a:rPr lang="en-US" sz="1800" b="0" i="0" u="none" strike="noStrike" baseline="0" dirty="0">
                <a:latin typeface="TimesNewRomanPSMT"/>
              </a:rPr>
              <a:t>It was decided to stack four rows of stone units vertically together. Each stone is 25 cm high.</a:t>
            </a:r>
            <a:endParaRPr lang="en-US" dirty="0"/>
          </a:p>
          <a:p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2084" y="4585152"/>
            <a:ext cx="3048225" cy="123505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067" y="4137216"/>
            <a:ext cx="3362633" cy="29024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0669" y="4706722"/>
            <a:ext cx="4511103" cy="777298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4182" y="5978759"/>
            <a:ext cx="4963800" cy="77729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11208" y="6515864"/>
            <a:ext cx="919073" cy="237802"/>
          </a:xfrm>
          <a:prstGeom prst="rect">
            <a:avLst/>
          </a:prstGeom>
        </p:spPr>
      </p:pic>
      <p:cxnSp>
        <p:nvCxnSpPr>
          <p:cNvPr id="34" name="Straight Connector 33"/>
          <p:cNvCxnSpPr/>
          <p:nvPr/>
        </p:nvCxnSpPr>
        <p:spPr>
          <a:xfrm>
            <a:off x="4870182" y="4404483"/>
            <a:ext cx="0" cy="1402711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07436" y="216574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NewRomanPSMT"/>
              </a:rPr>
              <a:t>E</a:t>
            </a:r>
            <a:r>
              <a:rPr lang="en-US" sz="1800" b="0" i="0" u="none" strike="noStrike" baseline="0" dirty="0">
                <a:latin typeface="TimesNewRomanPSMT"/>
              </a:rPr>
              <a:t>xterior walls: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58401" y="1498228"/>
            <a:ext cx="1903493" cy="5093605"/>
          </a:xfrm>
          <a:prstGeom prst="rect">
            <a:avLst/>
          </a:prstGeom>
        </p:spPr>
      </p:pic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81025" y="1338580"/>
            <a:ext cx="503555" cy="610235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28040" y="1348412"/>
            <a:ext cx="4260850" cy="610235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en-US" sz="2200" dirty="0">
                  <a:sym typeface="+mn-ea"/>
                </a:rPr>
                <a:t>Non-Structural </a:t>
              </a:r>
              <a:r>
                <a:rPr lang="en-GB" altLang="en-US" sz="2200" dirty="0">
                  <a:sym typeface="+mn-ea"/>
                </a:rPr>
                <a:t>Element</a:t>
              </a:r>
              <a:endParaRPr lang="en-GB" altLang="en-US" sz="2200" kern="1200" dirty="0">
                <a:sym typeface="+mn-ea"/>
              </a:endParaRPr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8401" y="1498228"/>
            <a:ext cx="1903493" cy="50936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2273" y="210436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NewRomanPSMT"/>
              </a:rPr>
              <a:t>E</a:t>
            </a:r>
            <a:r>
              <a:rPr lang="en-US" sz="1800" b="0" i="0" u="none" strike="noStrike" baseline="0" dirty="0">
                <a:latin typeface="TimesNewRomanPSMT"/>
              </a:rPr>
              <a:t>xterior walls: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428" y="4302603"/>
            <a:ext cx="2687347" cy="22513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440" y="2550623"/>
            <a:ext cx="2370025" cy="28958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8040" y="2917132"/>
            <a:ext cx="6025044" cy="117701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8597" y="4138173"/>
            <a:ext cx="3457027" cy="258024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64578" y="4817871"/>
            <a:ext cx="914479" cy="35055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57683" y="5298745"/>
            <a:ext cx="746825" cy="25910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39699" y="5654232"/>
            <a:ext cx="312447" cy="32006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55287" y="5740271"/>
            <a:ext cx="510584" cy="243861"/>
          </a:xfrm>
          <a:prstGeom prst="rect">
            <a:avLst/>
          </a:prstGeom>
        </p:spPr>
      </p:pic>
      <p:pic>
        <p:nvPicPr>
          <p:cNvPr id="30" name="Graphic 29" descr="Back with solid fill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123206" y="4841545"/>
            <a:ext cx="914400" cy="9144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83659" y="4823713"/>
            <a:ext cx="914479" cy="35055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76764" y="5304587"/>
            <a:ext cx="746825" cy="259102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13696" y="5736281"/>
            <a:ext cx="510584" cy="2438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DD68BE4-4087-F44D-1062-F3F08A20274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334324" y="1597851"/>
            <a:ext cx="1363518" cy="4639036"/>
          </a:xfrm>
          <a:prstGeom prst="rect">
            <a:avLst/>
          </a:prstGeom>
        </p:spPr>
      </p:pic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81025" y="1338580"/>
            <a:ext cx="503555" cy="610235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28040" y="1348412"/>
            <a:ext cx="4260850" cy="610235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en-US" sz="2200" dirty="0">
                  <a:sym typeface="+mn-ea"/>
                </a:rPr>
                <a:t>Non-Structural Materials</a:t>
              </a: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17998"/>
            <a:ext cx="9297206" cy="1829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580" y="4285895"/>
            <a:ext cx="2879439" cy="233097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957" y="2529483"/>
            <a:ext cx="6315269" cy="170548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6006" y="5703392"/>
            <a:ext cx="312447" cy="32006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9616" y="5779599"/>
            <a:ext cx="510584" cy="24386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28319" y="5338727"/>
            <a:ext cx="922100" cy="26672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15901" y="4923254"/>
            <a:ext cx="906859" cy="335309"/>
          </a:xfrm>
          <a:prstGeom prst="rect">
            <a:avLst/>
          </a:prstGeom>
        </p:spPr>
      </p:pic>
      <p:pic>
        <p:nvPicPr>
          <p:cNvPr id="38" name="Graphic 37" descr="Back with solid fill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479130" y="4993575"/>
            <a:ext cx="914400" cy="9144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412433" y="210436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NewRomanPSMT"/>
              </a:rPr>
              <a:t>Partition</a:t>
            </a:r>
            <a:r>
              <a:rPr lang="en-US" sz="1800" b="0" i="0" u="none" strike="noStrike" baseline="0" dirty="0">
                <a:latin typeface="TimesNewRomanPSMT"/>
              </a:rPr>
              <a:t> walls: </a:t>
            </a:r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11"/>
          <a:stretch>
            <a:fillRect/>
          </a:stretch>
        </p:blipFill>
        <p:spPr>
          <a:xfrm>
            <a:off x="6393815" y="4043680"/>
            <a:ext cx="4090035" cy="28136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020300" y="1812290"/>
            <a:ext cx="1508760" cy="4389120"/>
          </a:xfrm>
          <a:prstGeom prst="rect">
            <a:avLst/>
          </a:prstGeom>
        </p:spPr>
      </p:pic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4482206" y="410001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1"/>
          <p:cNvPicPr>
            <a:picLocks noGrp="1" noChangeAspect="1"/>
          </p:cNvPicPr>
          <p:nvPr>
            <p:ph sz="half" idx="2"/>
          </p:nvPr>
        </p:nvPicPr>
        <p:blipFill>
          <a:blip r:embed="rId2">
            <a:lum bright="-12000" contrast="-12000"/>
          </a:blip>
          <a:stretch>
            <a:fillRect/>
          </a:stretch>
        </p:blipFill>
        <p:spPr>
          <a:xfrm>
            <a:off x="0" y="19664"/>
            <a:ext cx="12192000" cy="698373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0000"/>
              </a:srgbClr>
            </a:outerShdw>
          </a:effec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38200" y="2727075"/>
            <a:ext cx="10515600" cy="1325563"/>
          </a:xfrm>
          <a:noFill/>
          <a:effectLst>
            <a:outerShdw blurRad="50800" dist="38100" dir="2700000" algn="tl" rotWithShape="0">
              <a:prstClr val="black">
                <a:alpha val="31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marL="342900" indent="-342900" algn="ctr"/>
            <a:r>
              <a:rPr lang="en-US" sz="6000" b="1" dirty="0">
                <a:solidFill>
                  <a:schemeClr val="bg1"/>
                </a:solidFill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4118858305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C59AB4C8-9178-4F7A-8404-6890510B59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0B8D5A-B7C1-579E-A658-17DB25D81800}"/>
              </a:ext>
            </a:extLst>
          </p:cNvPr>
          <p:cNvSpPr txBox="1"/>
          <p:nvPr/>
        </p:nvSpPr>
        <p:spPr>
          <a:xfrm>
            <a:off x="638881" y="457201"/>
            <a:ext cx="10909640" cy="18326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Finally, I’m an engineer now </a:t>
            </a:r>
          </a:p>
        </p:txBody>
      </p:sp>
      <p:sp>
        <p:nvSpPr>
          <p:cNvPr id="29" name="sketch line">
            <a:extLst>
              <a:ext uri="{FF2B5EF4-FFF2-40B4-BE49-F238E27FC236}">
                <a16:creationId xmlns:a16="http://schemas.microsoft.com/office/drawing/2014/main" id="{4CFDFB37-4BC7-42C6-915D-A6609139B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07702" y="2343912"/>
            <a:ext cx="4572000" cy="18288"/>
          </a:xfrm>
          <a:custGeom>
            <a:avLst/>
            <a:gdLst>
              <a:gd name="connsiteX0" fmla="*/ 0 w 4572000"/>
              <a:gd name="connsiteY0" fmla="*/ 0 h 18288"/>
              <a:gd name="connsiteX1" fmla="*/ 515983 w 4572000"/>
              <a:gd name="connsiteY1" fmla="*/ 0 h 18288"/>
              <a:gd name="connsiteX2" fmla="*/ 1031966 w 4572000"/>
              <a:gd name="connsiteY2" fmla="*/ 0 h 18288"/>
              <a:gd name="connsiteX3" fmla="*/ 1639389 w 4572000"/>
              <a:gd name="connsiteY3" fmla="*/ 0 h 18288"/>
              <a:gd name="connsiteX4" fmla="*/ 2383971 w 4572000"/>
              <a:gd name="connsiteY4" fmla="*/ 0 h 18288"/>
              <a:gd name="connsiteX5" fmla="*/ 2945674 w 4572000"/>
              <a:gd name="connsiteY5" fmla="*/ 0 h 18288"/>
              <a:gd name="connsiteX6" fmla="*/ 3507377 w 4572000"/>
              <a:gd name="connsiteY6" fmla="*/ 0 h 18288"/>
              <a:gd name="connsiteX7" fmla="*/ 4572000 w 4572000"/>
              <a:gd name="connsiteY7" fmla="*/ 0 h 18288"/>
              <a:gd name="connsiteX8" fmla="*/ 4572000 w 4572000"/>
              <a:gd name="connsiteY8" fmla="*/ 18288 h 18288"/>
              <a:gd name="connsiteX9" fmla="*/ 3873137 w 4572000"/>
              <a:gd name="connsiteY9" fmla="*/ 18288 h 18288"/>
              <a:gd name="connsiteX10" fmla="*/ 3311434 w 4572000"/>
              <a:gd name="connsiteY10" fmla="*/ 18288 h 18288"/>
              <a:gd name="connsiteX11" fmla="*/ 2749731 w 4572000"/>
              <a:gd name="connsiteY11" fmla="*/ 18288 h 18288"/>
              <a:gd name="connsiteX12" fmla="*/ 2050869 w 4572000"/>
              <a:gd name="connsiteY12" fmla="*/ 18288 h 18288"/>
              <a:gd name="connsiteX13" fmla="*/ 1306286 w 4572000"/>
              <a:gd name="connsiteY13" fmla="*/ 18288 h 18288"/>
              <a:gd name="connsiteX14" fmla="*/ 790303 w 4572000"/>
              <a:gd name="connsiteY14" fmla="*/ 18288 h 18288"/>
              <a:gd name="connsiteX15" fmla="*/ 0 w 4572000"/>
              <a:gd name="connsiteY15" fmla="*/ 18288 h 18288"/>
              <a:gd name="connsiteX16" fmla="*/ 0 w 457200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72000" h="18288" fill="none" extrusionOk="0">
                <a:moveTo>
                  <a:pt x="0" y="0"/>
                </a:moveTo>
                <a:cubicBezTo>
                  <a:pt x="105156" y="-20963"/>
                  <a:pt x="340432" y="822"/>
                  <a:pt x="515983" y="0"/>
                </a:cubicBezTo>
                <a:cubicBezTo>
                  <a:pt x="691534" y="-822"/>
                  <a:pt x="850679" y="16479"/>
                  <a:pt x="1031966" y="0"/>
                </a:cubicBezTo>
                <a:cubicBezTo>
                  <a:pt x="1213253" y="-16479"/>
                  <a:pt x="1443646" y="-18730"/>
                  <a:pt x="1639389" y="0"/>
                </a:cubicBezTo>
                <a:cubicBezTo>
                  <a:pt x="1835132" y="18730"/>
                  <a:pt x="2159975" y="18531"/>
                  <a:pt x="2383971" y="0"/>
                </a:cubicBezTo>
                <a:cubicBezTo>
                  <a:pt x="2607967" y="-18531"/>
                  <a:pt x="2719096" y="-12030"/>
                  <a:pt x="2945674" y="0"/>
                </a:cubicBezTo>
                <a:cubicBezTo>
                  <a:pt x="3172252" y="12030"/>
                  <a:pt x="3269167" y="27666"/>
                  <a:pt x="3507377" y="0"/>
                </a:cubicBezTo>
                <a:cubicBezTo>
                  <a:pt x="3745587" y="-27666"/>
                  <a:pt x="4116741" y="18705"/>
                  <a:pt x="4572000" y="0"/>
                </a:cubicBezTo>
                <a:cubicBezTo>
                  <a:pt x="4572895" y="8974"/>
                  <a:pt x="4571454" y="9359"/>
                  <a:pt x="4572000" y="18288"/>
                </a:cubicBezTo>
                <a:cubicBezTo>
                  <a:pt x="4374698" y="3942"/>
                  <a:pt x="4098874" y="-11042"/>
                  <a:pt x="3873137" y="18288"/>
                </a:cubicBezTo>
                <a:cubicBezTo>
                  <a:pt x="3647400" y="47618"/>
                  <a:pt x="3517055" y="5421"/>
                  <a:pt x="3311434" y="18288"/>
                </a:cubicBezTo>
                <a:cubicBezTo>
                  <a:pt x="3105813" y="31155"/>
                  <a:pt x="3025168" y="17856"/>
                  <a:pt x="2749731" y="18288"/>
                </a:cubicBezTo>
                <a:cubicBezTo>
                  <a:pt x="2474294" y="18720"/>
                  <a:pt x="2291766" y="-14168"/>
                  <a:pt x="2050869" y="18288"/>
                </a:cubicBezTo>
                <a:cubicBezTo>
                  <a:pt x="1809972" y="50744"/>
                  <a:pt x="1540276" y="46798"/>
                  <a:pt x="1306286" y="18288"/>
                </a:cubicBezTo>
                <a:cubicBezTo>
                  <a:pt x="1072296" y="-10222"/>
                  <a:pt x="972445" y="19645"/>
                  <a:pt x="790303" y="18288"/>
                </a:cubicBezTo>
                <a:cubicBezTo>
                  <a:pt x="608161" y="16931"/>
                  <a:pt x="200981" y="8241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572000" h="18288" stroke="0" extrusionOk="0">
                <a:moveTo>
                  <a:pt x="0" y="0"/>
                </a:moveTo>
                <a:cubicBezTo>
                  <a:pt x="143285" y="-9565"/>
                  <a:pt x="327959" y="-11498"/>
                  <a:pt x="561703" y="0"/>
                </a:cubicBezTo>
                <a:cubicBezTo>
                  <a:pt x="795447" y="11498"/>
                  <a:pt x="838260" y="18255"/>
                  <a:pt x="1077686" y="0"/>
                </a:cubicBezTo>
                <a:cubicBezTo>
                  <a:pt x="1317112" y="-18255"/>
                  <a:pt x="1437472" y="23514"/>
                  <a:pt x="1639389" y="0"/>
                </a:cubicBezTo>
                <a:cubicBezTo>
                  <a:pt x="1841306" y="-23514"/>
                  <a:pt x="2037142" y="-12551"/>
                  <a:pt x="2292531" y="0"/>
                </a:cubicBezTo>
                <a:cubicBezTo>
                  <a:pt x="2547920" y="12551"/>
                  <a:pt x="2810436" y="-20352"/>
                  <a:pt x="2991394" y="0"/>
                </a:cubicBezTo>
                <a:cubicBezTo>
                  <a:pt x="3172352" y="20352"/>
                  <a:pt x="3530025" y="-13347"/>
                  <a:pt x="3735977" y="0"/>
                </a:cubicBezTo>
                <a:cubicBezTo>
                  <a:pt x="3941929" y="13347"/>
                  <a:pt x="4161497" y="34086"/>
                  <a:pt x="4572000" y="0"/>
                </a:cubicBezTo>
                <a:cubicBezTo>
                  <a:pt x="4571545" y="6162"/>
                  <a:pt x="4571903" y="11775"/>
                  <a:pt x="4572000" y="18288"/>
                </a:cubicBezTo>
                <a:cubicBezTo>
                  <a:pt x="4228040" y="36490"/>
                  <a:pt x="4199736" y="42557"/>
                  <a:pt x="3873137" y="18288"/>
                </a:cubicBezTo>
                <a:cubicBezTo>
                  <a:pt x="3546538" y="-5981"/>
                  <a:pt x="3472124" y="16809"/>
                  <a:pt x="3128554" y="18288"/>
                </a:cubicBezTo>
                <a:cubicBezTo>
                  <a:pt x="2784984" y="19767"/>
                  <a:pt x="2735896" y="-17781"/>
                  <a:pt x="2383971" y="18288"/>
                </a:cubicBezTo>
                <a:cubicBezTo>
                  <a:pt x="2032046" y="54357"/>
                  <a:pt x="2019324" y="2920"/>
                  <a:pt x="1867989" y="18288"/>
                </a:cubicBezTo>
                <a:cubicBezTo>
                  <a:pt x="1716654" y="33656"/>
                  <a:pt x="1418675" y="32575"/>
                  <a:pt x="1169126" y="18288"/>
                </a:cubicBezTo>
                <a:cubicBezTo>
                  <a:pt x="919577" y="4001"/>
                  <a:pt x="798537" y="16165"/>
                  <a:pt x="561703" y="18288"/>
                </a:cubicBezTo>
                <a:cubicBezTo>
                  <a:pt x="324869" y="20411"/>
                  <a:pt x="221395" y="-912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F1FAA3F-B551-41AB-26DC-9658E86CF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4546" y="2652341"/>
            <a:ext cx="7562908" cy="3686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452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163311" y="1788036"/>
          <a:ext cx="3281518" cy="4939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87173" y="0"/>
            <a:ext cx="8417654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804070" y="5156989"/>
            <a:ext cx="4130196" cy="816077"/>
          </a:xfrm>
        </p:spPr>
        <p:txBody>
          <a:bodyPr>
            <a:noAutofit/>
          </a:bodyPr>
          <a:lstStyle/>
          <a:p>
            <a:r>
              <a:rPr lang="en-GB" altLang="en-US" sz="5000" dirty="0"/>
              <a:t>Roof Floor</a:t>
            </a:r>
          </a:p>
        </p:txBody>
      </p:sp>
      <p:sp>
        <p:nvSpPr>
          <p:cNvPr id="6" name="Rectangle 5"/>
          <p:cNvSpPr/>
          <p:nvPr/>
        </p:nvSpPr>
        <p:spPr>
          <a:xfrm>
            <a:off x="1671484" y="0"/>
            <a:ext cx="9055510" cy="98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 flipV="1">
            <a:off x="-1463170" y="3359554"/>
            <a:ext cx="6808839" cy="1880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426245" y="3667432"/>
            <a:ext cx="570271" cy="1769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graphicFrame>
        <p:nvGraphicFramePr>
          <p:cNvPr id="9" name="Content Placeholder 2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7397" y="1351357"/>
            <a:ext cx="9297206" cy="1829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40205963"/>
                  </p:ext>
                </p:extLst>
              </p:nvPr>
            </p:nvGraphicFramePr>
            <p:xfrm>
              <a:off x="2884430" y="3167214"/>
              <a:ext cx="6027557" cy="163486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16990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576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9257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Unit weight</a:t>
                          </a:r>
                          <a:r>
                            <a:rPr lang="en-GB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, </a:t>
                          </a: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ɣ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25 </a:t>
                          </a:r>
                          <a:r>
                            <a:rPr lang="en-GB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kN</a:t>
                          </a:r>
                          <a:r>
                            <a:rPr lang="en-GB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/</a:t>
                          </a:r>
                          <a:r>
                            <a:rPr lang="en-US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m </a:t>
                          </a:r>
                          <a:r>
                            <a:rPr lang="en-US" sz="1600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GB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066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GB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AdvOTf9433e2d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16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AdvOTf9433e2d"/>
                              <a:cs typeface="Times New Roman" panose="02020603050405020304" pitchFamily="18" charset="0"/>
                            </a:rPr>
                            <a:t>ompressive</a:t>
                          </a: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AdvOTf9433e2d"/>
                              <a:cs typeface="Times New Roman" panose="02020603050405020304" pitchFamily="18" charset="0"/>
                            </a:rPr>
                            <a:t> strength</a:t>
                          </a:r>
                          <a:r>
                            <a:rPr lang="en-GB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AdvOTf9433e2d"/>
                              <a:cs typeface="Times New Roman" panose="02020603050405020304" pitchFamily="18" charset="0"/>
                            </a:rPr>
                            <a:t>, </a:t>
                          </a:r>
                          <a:r>
                            <a:rPr lang="en-US" sz="16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f’</a:t>
                          </a:r>
                          <a:r>
                            <a:rPr lang="en-US" sz="1600" baseline="-250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B08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28 </a:t>
                          </a:r>
                          <a:r>
                            <a:rPr lang="en-US" sz="16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Mpa</a:t>
                          </a: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 (B350) 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40 </a:t>
                          </a:r>
                          <a:r>
                            <a:rPr lang="en-US" sz="16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Mpa</a:t>
                          </a: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 (B500)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B08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5298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Linear modulus of Elasticity</a:t>
                          </a:r>
                          <a:r>
                            <a:rPr lang="en-GB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,</a:t>
                          </a:r>
                          <a:r>
                            <a:rPr lang="en-GB" sz="16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GB" sz="1600" baseline="-250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4700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𝑓𝑐</m:t>
                                  </m:r>
                                </m:e>
                              </m:rad>
                            </m:oMath>
                          </a14:m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 = 24870 </a:t>
                          </a:r>
                          <a:r>
                            <a:rPr lang="en-US" sz="16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Mpa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40205963"/>
                  </p:ext>
                </p:extLst>
              </p:nvPr>
            </p:nvGraphicFramePr>
            <p:xfrm>
              <a:off x="2884430" y="3167214"/>
              <a:ext cx="6027557" cy="163486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16990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576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9257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Unit weight</a:t>
                          </a:r>
                          <a:r>
                            <a:rPr lang="en-GB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, </a:t>
                          </a: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ɣ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25 </a:t>
                          </a:r>
                          <a:r>
                            <a:rPr lang="en-GB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kN</a:t>
                          </a:r>
                          <a:r>
                            <a:rPr lang="en-GB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/</a:t>
                          </a:r>
                          <a:r>
                            <a:rPr lang="en-US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m </a:t>
                          </a:r>
                          <a:r>
                            <a:rPr lang="en-US" sz="1600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GB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7893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GB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AdvOTf9433e2d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16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AdvOTf9433e2d"/>
                              <a:cs typeface="Times New Roman" panose="02020603050405020304" pitchFamily="18" charset="0"/>
                            </a:rPr>
                            <a:t>ompressive</a:t>
                          </a: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AdvOTf9433e2d"/>
                              <a:cs typeface="Times New Roman" panose="02020603050405020304" pitchFamily="18" charset="0"/>
                            </a:rPr>
                            <a:t> strength</a:t>
                          </a:r>
                          <a:r>
                            <a:rPr lang="en-GB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AdvOTf9433e2d"/>
                              <a:cs typeface="Times New Roman" panose="02020603050405020304" pitchFamily="18" charset="0"/>
                            </a:rPr>
                            <a:t>, </a:t>
                          </a:r>
                          <a:r>
                            <a:rPr lang="en-US" sz="16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f’</a:t>
                          </a:r>
                          <a:r>
                            <a:rPr lang="en-US" sz="1600" baseline="-250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B08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28 </a:t>
                          </a:r>
                          <a:r>
                            <a:rPr lang="en-US" sz="16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Mpa</a:t>
                          </a: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 (B350) 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40 </a:t>
                          </a:r>
                          <a:r>
                            <a:rPr lang="en-US" sz="16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Mpa</a:t>
                          </a: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 (B500)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B08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5298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Linear modulus of Elasticity</a:t>
                          </a:r>
                          <a:r>
                            <a:rPr lang="en-GB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,</a:t>
                          </a:r>
                          <a:r>
                            <a:rPr lang="en-GB" sz="16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GB" sz="1600" baseline="-250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11087" t="-260000" r="-640" b="-1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668" y="1336819"/>
            <a:ext cx="9297206" cy="18290"/>
          </a:xfrm>
          <a:prstGeom prst="rect">
            <a:avLst/>
          </a:prstGeom>
        </p:spPr>
      </p:pic>
      <p:sp>
        <p:nvSpPr>
          <p:cNvPr id="8" name="Partial Circle 7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Rectangle 9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TextBox 10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Construction Materials</a:t>
              </a:r>
              <a:endParaRPr lang="ar-SA" sz="2200" kern="12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343247" y="2477716"/>
            <a:ext cx="2529515" cy="52197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Structural </a:t>
            </a:r>
            <a:r>
              <a:rPr lang="en-GB" altLang="en-US" sz="28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Materials: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1707" y="2506662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Non- Structural </a:t>
            </a:r>
            <a:r>
              <a:rPr lang="en-GB" altLang="en-US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Materials</a:t>
            </a:r>
            <a:r>
              <a:rPr lang="en-US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  <a:p>
            <a:pPr marL="0" indent="0">
              <a:buNone/>
            </a:pPr>
            <a:endParaRPr lang="en-US" sz="16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>
              <a:buNone/>
            </a:pPr>
            <a:r>
              <a:rPr lang="en-US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619130" y="3071819"/>
          <a:ext cx="4953739" cy="3252215"/>
        </p:xfrm>
        <a:graphic>
          <a:graphicData uri="http://schemas.openxmlformats.org/drawingml/2006/table">
            <a:tbl>
              <a:tblPr firstRow="1" firstCol="1" bandRow="1"/>
              <a:tblGrid>
                <a:gridCol w="26544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9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b="1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Material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b="1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Unit weight ɣ(KN/m</a:t>
                      </a:r>
                      <a:r>
                        <a:rPr lang="en-GB" sz="1600" b="1" baseline="300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600" b="1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Masonry stone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26.5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91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Cement mortar &amp;Plaster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Partition blocks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1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Filing material aggregate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Glass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Marble Tiles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Aluminium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False celling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0.2 (KN/m</a:t>
                      </a:r>
                      <a:r>
                        <a:rPr lang="en-GB" sz="1600" baseline="300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Sand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Reinforce concrete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620" y="1360235"/>
            <a:ext cx="9297206" cy="18290"/>
          </a:xfrm>
          <a:prstGeom prst="rect">
            <a:avLst/>
          </a:prstGeom>
        </p:spPr>
      </p:pic>
      <p:sp>
        <p:nvSpPr>
          <p:cNvPr id="13" name="Partial Circle 12"/>
          <p:cNvSpPr/>
          <p:nvPr/>
        </p:nvSpPr>
        <p:spPr>
          <a:xfrm>
            <a:off x="838200" y="1761938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4" name="Group 13"/>
          <p:cNvGrpSpPr/>
          <p:nvPr/>
        </p:nvGrpSpPr>
        <p:grpSpPr>
          <a:xfrm>
            <a:off x="1085153" y="1761938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Rectangle 14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TextBox 15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Construction Materials.</a:t>
              </a:r>
              <a:endParaRPr lang="ar-SA" sz="2200" kern="1200" dirty="0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9216"/>
            <a:ext cx="10515600" cy="1110128"/>
          </a:xfrm>
        </p:spPr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graphicFrame>
        <p:nvGraphicFramePr>
          <p:cNvPr id="8" name="Content Placeholder 2"/>
          <p:cNvGraphicFramePr>
            <a:graphicFrameLocks noGrp="1"/>
          </p:cNvGraphicFramePr>
          <p:nvPr>
            <p:ph idx="1"/>
          </p:nvPr>
        </p:nvGraphicFramePr>
        <p:xfrm>
          <a:off x="1028700" y="2349383"/>
          <a:ext cx="10134600" cy="42463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7397" y="1457890"/>
            <a:ext cx="9297206" cy="18290"/>
          </a:xfrm>
          <a:prstGeom prst="rect">
            <a:avLst/>
          </a:prstGeom>
        </p:spPr>
      </p:pic>
      <p:sp>
        <p:nvSpPr>
          <p:cNvPr id="18" name="Partial Circle 17"/>
          <p:cNvSpPr/>
          <p:nvPr/>
        </p:nvSpPr>
        <p:spPr>
          <a:xfrm>
            <a:off x="679737" y="169399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9" name="Group 18"/>
          <p:cNvGrpSpPr/>
          <p:nvPr/>
        </p:nvGrpSpPr>
        <p:grpSpPr>
          <a:xfrm>
            <a:off x="926690" y="1693991"/>
            <a:ext cx="2386781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0" name="Rectangle 19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TextBox 20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Loads</a:t>
              </a:r>
              <a:endParaRPr lang="ar-SA" sz="2200" kern="1200" dirty="0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047782" y="2914474"/>
          <a:ext cx="8096435" cy="2681056"/>
        </p:xfrm>
        <a:graphic>
          <a:graphicData uri="http://schemas.openxmlformats.org/drawingml/2006/table">
            <a:tbl>
              <a:tblPr firstRow="1" firstCol="1" bandRow="1"/>
              <a:tblGrid>
                <a:gridCol w="32952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011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30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Floor Number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Super-imposed load (KN/m</a:t>
                      </a:r>
                      <a:r>
                        <a:rPr lang="en-US" sz="1600" baseline="30000">
                          <a:effectLst/>
                          <a:latin typeface="Times New Roman" panose="02020603050405020304" pitchFamily="18" charset="0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 ) on the slab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0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Basement 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4.1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0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Basement 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Ground Floor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Floor 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7.5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Floor 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7.5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30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Roof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211" y="1349893"/>
            <a:ext cx="9297206" cy="18290"/>
          </a:xfrm>
          <a:prstGeom prst="rect">
            <a:avLst/>
          </a:prstGeom>
        </p:spPr>
      </p:pic>
      <p:sp>
        <p:nvSpPr>
          <p:cNvPr id="6" name="Partial Circle 5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" name="Group 6"/>
          <p:cNvGrpSpPr/>
          <p:nvPr/>
        </p:nvGrpSpPr>
        <p:grpSpPr>
          <a:xfrm>
            <a:off x="838198" y="1745557"/>
            <a:ext cx="3576485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8" name="Rectangle 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TextBox 8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Superimposed dead load</a:t>
              </a:r>
              <a:endParaRPr lang="ar-SA" sz="2200" kern="1200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"/>
          <p:cNvPicPr>
            <a:picLocks noGrp="1" noChangeAspect="1"/>
          </p:cNvPicPr>
          <p:nvPr>
            <p:ph idx="1"/>
          </p:nvPr>
        </p:nvPicPr>
        <p:blipFill>
          <a:blip r:embed="rId2">
            <a:lum bright="-12000" contrast="-12000"/>
          </a:blip>
          <a:stretch>
            <a:fillRect/>
          </a:stretch>
        </p:blipFill>
        <p:spPr>
          <a:xfrm>
            <a:off x="0" y="0"/>
            <a:ext cx="12191365" cy="6983730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77570" y="5325110"/>
            <a:ext cx="10861040" cy="1325880"/>
          </a:xfrm>
          <a:noFill/>
          <a:effectLst>
            <a:outerShdw blurRad="50800" dist="38100" dir="2700000" algn="tl" rotWithShape="0">
              <a:prstClr val="black">
                <a:alpha val="31000"/>
              </a:prstClr>
            </a:outerShdw>
          </a:effectLst>
        </p:spPr>
        <p:txBody>
          <a:bodyPr vert="horz" lIns="91440" tIns="45720" rIns="91440" bIns="45720" rtlCol="0" anchor="b">
            <a:normAutofit fontScale="90000"/>
          </a:bodyPr>
          <a:lstStyle/>
          <a:p>
            <a:pPr marL="342900" indent="-342900" algn="ctr"/>
            <a:br>
              <a:rPr lang="en-US" b="1" dirty="0">
                <a:solidFill>
                  <a:schemeClr val="tx1"/>
                </a:solidFill>
              </a:rPr>
            </a:br>
            <a:r>
              <a:rPr lang="en-US" sz="5555" b="1" dirty="0">
                <a:sym typeface="+mn-ea"/>
              </a:rPr>
              <a:t>Outline:</a:t>
            </a:r>
            <a:br>
              <a:rPr lang="en-US" sz="5555" b="1" dirty="0">
                <a:sym typeface="+mn-ea"/>
              </a:rPr>
            </a:br>
            <a:r>
              <a:rPr lang="en-US" sz="5555" b="1" dirty="0">
                <a:sym typeface="+mn-ea"/>
              </a:rPr>
              <a:t>1. General Description </a:t>
            </a:r>
            <a:br>
              <a:rPr lang="en-US" sz="5555" b="1" dirty="0">
                <a:sym typeface="+mn-ea"/>
              </a:rPr>
            </a:br>
            <a:r>
              <a:rPr lang="en-US" sz="5555" b="1" dirty="0">
                <a:sym typeface="+mn-ea"/>
              </a:rPr>
              <a:t>2. Preliminary Design </a:t>
            </a:r>
            <a:br>
              <a:rPr lang="en-US" sz="5555" b="1" dirty="0">
                <a:sym typeface="+mn-ea"/>
              </a:rPr>
            </a:br>
            <a:r>
              <a:rPr lang="en-US" sz="5555" b="1" dirty="0">
                <a:sym typeface="+mn-ea"/>
              </a:rPr>
              <a:t>3.</a:t>
            </a:r>
            <a:r>
              <a:rPr lang="en-GB" altLang="en-US" sz="5555" b="1" dirty="0">
                <a:sym typeface="+mn-ea"/>
              </a:rPr>
              <a:t> 3-D</a:t>
            </a:r>
            <a:r>
              <a:rPr lang="en-US" sz="5555" b="1" dirty="0">
                <a:sym typeface="+mn-ea"/>
              </a:rPr>
              <a:t> Modeling and Analysis</a:t>
            </a:r>
            <a:br>
              <a:rPr lang="en-US" sz="5555" b="1" dirty="0">
                <a:sym typeface="+mn-ea"/>
              </a:rPr>
            </a:br>
            <a:r>
              <a:rPr lang="en-GB" altLang="en-US" sz="5555" b="1" dirty="0">
                <a:sym typeface="+mn-ea"/>
              </a:rPr>
              <a:t>4. Verification of Structural Design</a:t>
            </a:r>
            <a:r>
              <a:rPr sz="5555" b="1" dirty="0">
                <a:sym typeface="+mn-ea"/>
              </a:rPr>
              <a:t> </a:t>
            </a:r>
            <a:br>
              <a:rPr lang="en-GB" altLang="en-US" sz="5555" b="1" dirty="0">
                <a:sym typeface="+mn-ea"/>
              </a:rPr>
            </a:br>
            <a:r>
              <a:rPr lang="en-GB" altLang="en-US" sz="5555" b="1" dirty="0">
                <a:sym typeface="+mn-ea"/>
              </a:rPr>
              <a:t>5. Structural Design</a:t>
            </a:r>
            <a:r>
              <a:rPr sz="7335" b="1" dirty="0">
                <a:solidFill>
                  <a:schemeClr val="tx1"/>
                </a:solidFill>
              </a:rPr>
              <a:t>  </a:t>
            </a:r>
            <a:br>
              <a:rPr lang="en-US" b="1" dirty="0">
                <a:solidFill>
                  <a:schemeClr val="tx1"/>
                </a:solidFill>
              </a:rPr>
            </a:br>
            <a:br>
              <a:rPr lang="en-US" sz="3600" dirty="0"/>
            </a:br>
            <a:endParaRPr lang="en-US" sz="3600" b="1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745" y="81039"/>
            <a:ext cx="10515600" cy="1325563"/>
          </a:xfrm>
        </p:spPr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772676"/>
              </p:ext>
            </p:extLst>
          </p:nvPr>
        </p:nvGraphicFramePr>
        <p:xfrm>
          <a:off x="1544103" y="2209868"/>
          <a:ext cx="4283075" cy="4275201"/>
        </p:xfrm>
        <a:graphic>
          <a:graphicData uri="http://schemas.openxmlformats.org/drawingml/2006/table">
            <a:tbl>
              <a:tblPr firstRow="1" firstCol="1" bandRow="1"/>
              <a:tblGrid>
                <a:gridCol w="21418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12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7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Occupancy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Live Load (KN/</a:t>
                      </a: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GB" sz="1200" b="1" baseline="300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 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Parking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Store 1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 Floor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Store under 1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 Floor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7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Store above 1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 Floor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7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W.C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7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Audiology room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7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X-Ray room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7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Stairs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7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Gym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7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Laboratories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7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Balconies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7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Patient room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7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Office use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2.5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7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Kitchen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7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Pharmacy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7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Clinic room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7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Corridor at GF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7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Corridor above 1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 Floor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Roof live Load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 L</a:t>
                      </a:r>
                      <a:r>
                        <a:rPr lang="en-US" sz="14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989642" y="2209868"/>
            <a:ext cx="1506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1.92 </a:t>
            </a:r>
            <a:r>
              <a:rPr lang="en-US" sz="16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KN/m</a:t>
            </a:r>
            <a:r>
              <a:rPr lang="en-US" sz="1600" b="1" baseline="30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2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942" y="1053773"/>
            <a:ext cx="9297206" cy="18290"/>
          </a:xfrm>
          <a:prstGeom prst="rect">
            <a:avLst/>
          </a:prstGeom>
        </p:spPr>
      </p:pic>
      <p:sp>
        <p:nvSpPr>
          <p:cNvPr id="7" name="Partial Circle 6"/>
          <p:cNvSpPr/>
          <p:nvPr/>
        </p:nvSpPr>
        <p:spPr>
          <a:xfrm>
            <a:off x="916570" y="1550890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8" name="Group 7"/>
          <p:cNvGrpSpPr/>
          <p:nvPr/>
        </p:nvGrpSpPr>
        <p:grpSpPr>
          <a:xfrm>
            <a:off x="1163523" y="1550890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Live Load</a:t>
              </a:r>
              <a:endParaRPr lang="ar-SA" sz="2200" kern="1200" dirty="0"/>
            </a:p>
          </p:txBody>
        </p:sp>
      </p:grpSp>
      <p:sp>
        <p:nvSpPr>
          <p:cNvPr id="11" name="Partial Circle 10"/>
          <p:cNvSpPr/>
          <p:nvPr/>
        </p:nvSpPr>
        <p:spPr>
          <a:xfrm>
            <a:off x="6806033" y="1550889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2" name="Group 11"/>
          <p:cNvGrpSpPr/>
          <p:nvPr/>
        </p:nvGrpSpPr>
        <p:grpSpPr>
          <a:xfrm>
            <a:off x="7052986" y="1550889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3" name="Rectangle 12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TextBox 13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Snow Load</a:t>
              </a:r>
              <a:endParaRPr lang="ar-SA" sz="2200" kern="1200" dirty="0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844" y="1413502"/>
            <a:ext cx="9297206" cy="18290"/>
          </a:xfrm>
          <a:prstGeom prst="rect">
            <a:avLst/>
          </a:prstGeom>
        </p:spPr>
      </p:pic>
      <p:sp>
        <p:nvSpPr>
          <p:cNvPr id="5" name="Partial Circle 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" name="Group 6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Lateral Load</a:t>
              </a:r>
              <a:endParaRPr lang="ar-SA" sz="2200" kern="1200" dirty="0"/>
            </a:p>
          </p:txBody>
        </p:sp>
      </p:grpSp>
      <p:pic>
        <p:nvPicPr>
          <p:cNvPr id="11" name="Content Placeholder 10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38200" y="2553335"/>
            <a:ext cx="4994275" cy="3846830"/>
          </a:xfrm>
          <a:prstGeom prst="rect">
            <a:avLst/>
          </a:prstGeom>
        </p:spPr>
      </p:pic>
      <p:sp>
        <p:nvSpPr>
          <p:cNvPr id="12" name="Text Box 11"/>
          <p:cNvSpPr txBox="1"/>
          <p:nvPr/>
        </p:nvSpPr>
        <p:spPr>
          <a:xfrm>
            <a:off x="1270000" y="2363470"/>
            <a:ext cx="21399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Soil Load:</a:t>
            </a: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739890" y="2731770"/>
            <a:ext cx="4467860" cy="3384550"/>
          </a:xfrm>
          <a:prstGeom prst="rect">
            <a:avLst/>
          </a:prstGeom>
        </p:spPr>
      </p:pic>
      <p:sp>
        <p:nvSpPr>
          <p:cNvPr id="14" name="Text Box 13"/>
          <p:cNvSpPr txBox="1"/>
          <p:nvPr/>
        </p:nvSpPr>
        <p:spPr>
          <a:xfrm>
            <a:off x="7097395" y="2442845"/>
            <a:ext cx="21399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Water Load</a:t>
            </a:r>
            <a:r>
              <a:rPr lang="en-GB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5215" y="2294255"/>
            <a:ext cx="4611370" cy="911225"/>
          </a:xfrm>
        </p:spPr>
        <p:txBody>
          <a:bodyPr>
            <a:normAutofit fontScale="25000" lnSpcReduction="20000"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defRPr/>
            </a:pPr>
            <a:r>
              <a:rPr lang="en-GB" sz="12800" b="1" dirty="0">
                <a:effectLst/>
                <a:latin typeface="Arabic Typesetting" panose="03020402040406030203" pitchFamily="66" charset="-78"/>
                <a:ea typeface="DengXian" panose="02010600030101010101" pitchFamily="2" charset="-122"/>
                <a:cs typeface="Arabic Typesetting" panose="03020402040406030203" pitchFamily="66" charset="-78"/>
              </a:rPr>
              <a:t>Seismic </a:t>
            </a:r>
            <a:r>
              <a:rPr lang="en-US" sz="12800" b="1" dirty="0">
                <a:effectLst/>
                <a:latin typeface="Arabic Typesetting" panose="03020402040406030203" pitchFamily="66" charset="-78"/>
                <a:ea typeface="DengXian" panose="02010600030101010101" pitchFamily="2" charset="-122"/>
                <a:cs typeface="Arabic Typesetting" panose="03020402040406030203" pitchFamily="66" charset="-78"/>
              </a:rPr>
              <a:t> loads: </a:t>
            </a: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64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According to ASCE 7-22 code to seismic analysis for this structure: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64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 Risk category: </a:t>
            </a:r>
            <a:r>
              <a:rPr lang="en-US" sz="640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risk category of the building is  IV  </a:t>
            </a: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6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600" b="1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defRPr/>
            </a:pP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abic Typesetting" panose="03020402040406030203" pitchFamily="66" charset="-78"/>
              <a:ea typeface="+mn-ea"/>
              <a:cs typeface="Arabic Typesetting" panose="03020402040406030203" pitchFamily="66" charset="-78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8800" y="3728720"/>
            <a:ext cx="5995035" cy="29025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7498" y="1301308"/>
            <a:ext cx="9297206" cy="18290"/>
          </a:xfrm>
          <a:prstGeom prst="rect">
            <a:avLst/>
          </a:prstGeom>
        </p:spPr>
      </p:pic>
      <p:sp>
        <p:nvSpPr>
          <p:cNvPr id="6" name="Partial Circle 5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" name="Group 6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8" name="Rectangle 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TextBox 8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Lateral Load</a:t>
              </a:r>
              <a:endParaRPr lang="ar-SA" sz="2200" kern="1200" dirty="0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2256" y="2442868"/>
            <a:ext cx="10515600" cy="4351338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factor  : 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Ie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1.5 </a:t>
            </a:r>
          </a:p>
          <a:p>
            <a:pPr marL="0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7458" y="2991644"/>
            <a:ext cx="6005195" cy="25857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822" y="1337933"/>
            <a:ext cx="9297206" cy="18290"/>
          </a:xfrm>
          <a:prstGeom prst="rect">
            <a:avLst/>
          </a:prstGeom>
        </p:spPr>
      </p:pic>
      <p:sp>
        <p:nvSpPr>
          <p:cNvPr id="19" name="Partial Circle 18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0" name="Group 19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1" name="Rectangle 2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TextBox 2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Lateral Load</a:t>
              </a:r>
              <a:endParaRPr lang="ar-SA" sz="2200" kern="1200" dirty="0"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199" y="2663496"/>
            <a:ext cx="386153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Mapped acceleration parameters Ss &amp; S1 </a:t>
            </a:r>
            <a:r>
              <a:rPr lang="en-US" dirty="0"/>
              <a:t>: 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Palestine seismic map: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822" y="1337933"/>
            <a:ext cx="9297206" cy="18290"/>
          </a:xfrm>
          <a:prstGeom prst="rect">
            <a:avLst/>
          </a:prstGeom>
        </p:spPr>
      </p:pic>
      <p:sp>
        <p:nvSpPr>
          <p:cNvPr id="19" name="Partial Circle 18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0" name="Group 19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1" name="Rectangle 2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TextBox 2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Lateral Load</a:t>
              </a:r>
              <a:endParaRPr lang="ar-SA" sz="2200" kern="1200" dirty="0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A8951263-4956-C0B9-980E-F4E3565DB4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9465" y="1690687"/>
            <a:ext cx="2473183" cy="47807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69B975E-9267-33A4-FE2C-3CFA163DAC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42648" y="1662860"/>
            <a:ext cx="1678237" cy="480860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C9C6C9D-2409-581E-7881-3F84E10192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9045" y="1850149"/>
            <a:ext cx="2023138" cy="459950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0AD6AF7-13E4-D1B6-0179-7E1FDF3D5A9E}"/>
              </a:ext>
            </a:extLst>
          </p:cNvPr>
          <p:cNvSpPr txBox="1"/>
          <p:nvPr/>
        </p:nvSpPr>
        <p:spPr>
          <a:xfrm>
            <a:off x="1209806" y="3382162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0.7 g</a:t>
            </a:r>
          </a:p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0.14 g</a:t>
            </a:r>
          </a:p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8 sec</a:t>
            </a:r>
          </a:p>
        </p:txBody>
      </p:sp>
    </p:spTree>
    <p:extLst>
      <p:ext uri="{BB962C8B-B14F-4D97-AF65-F5344CB8AC3E}">
        <p14:creationId xmlns:p14="http://schemas.microsoft.com/office/powerpoint/2010/main" val="34857810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5153" y="2411987"/>
            <a:ext cx="10515600" cy="4351338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Site classification is C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15"/>
          <a:stretch>
            <a:fillRect/>
          </a:stretch>
        </p:blipFill>
        <p:spPr>
          <a:xfrm>
            <a:off x="1980565" y="2815590"/>
            <a:ext cx="8870315" cy="35433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3929" y="1360236"/>
            <a:ext cx="9297206" cy="18290"/>
          </a:xfrm>
          <a:prstGeom prst="rect">
            <a:avLst/>
          </a:prstGeom>
        </p:spPr>
      </p:pic>
      <p:sp>
        <p:nvSpPr>
          <p:cNvPr id="6" name="Partial Circle 5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" name="Group 6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8" name="Rectangle 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TextBox 8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Site Class</a:t>
              </a:r>
              <a:endParaRPr lang="ar-SA" sz="2200" kern="1200" dirty="0"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906" y="2377185"/>
            <a:ext cx="10515600" cy="4351338"/>
          </a:xfrm>
        </p:spPr>
        <p:txBody>
          <a:bodyPr/>
          <a:lstStyle/>
          <a:p>
            <a:pPr marL="0" indent="0" algn="l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The values of Fa and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Fv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According to the site class in this project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1.12, 1.66, respectively. </a:t>
            </a:r>
          </a:p>
          <a:p>
            <a:pPr marL="0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0631" y="2765735"/>
            <a:ext cx="5730737" cy="18655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0630" y="4814650"/>
            <a:ext cx="5730737" cy="18228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9339" y="1374578"/>
            <a:ext cx="9297206" cy="18290"/>
          </a:xfrm>
          <a:prstGeom prst="rect">
            <a:avLst/>
          </a:prstGeom>
        </p:spPr>
      </p:pic>
      <p:sp>
        <p:nvSpPr>
          <p:cNvPr id="7" name="Partial Circle 6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8" name="Group 7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Site Coefficients</a:t>
              </a:r>
              <a:endParaRPr lang="ar-SA" sz="2200" kern="1200" dirty="0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5153" y="2935093"/>
            <a:ext cx="1090395" cy="493907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7905"/>
            <a:ext cx="10515600" cy="1325563"/>
          </a:xfrm>
        </p:spPr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387" y="2506662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-The maximum considered earthquake Spectral Response Acceleration</a:t>
            </a:r>
          </a:p>
          <a:p>
            <a:pPr marL="0" indent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Parameters SMS and SM1: 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SMS =Fa SS = 1.12 × 0.7 = 0.784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SM1 =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Fv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S1= 1.66 × 0.14= 0.2324 </a:t>
            </a:r>
          </a:p>
          <a:p>
            <a:pPr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spectral acceleration  :</a:t>
            </a: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</a:t>
            </a:r>
            <a:r>
              <a:rPr lang="en-GB" sz="16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DS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= </a:t>
            </a:r>
            <a:r>
              <a:rPr lang="en-GB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</a:t>
            </a:r>
            <a:r>
              <a:rPr lang="en-GB" sz="16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MS</a:t>
            </a:r>
            <a:r>
              <a:rPr lang="en-GB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×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1.0 = 0.784 </a:t>
            </a:r>
            <a:endParaRPr lang="en-US" sz="16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</a:t>
            </a:r>
            <a:r>
              <a:rPr lang="en-GB" sz="16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D1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= </a:t>
            </a:r>
            <a:r>
              <a:rPr lang="en-GB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</a:t>
            </a:r>
            <a:r>
              <a:rPr lang="en-GB" sz="16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M1</a:t>
            </a:r>
            <a:r>
              <a:rPr lang="en-GB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×</a:t>
            </a:r>
            <a:r>
              <a:rPr lang="en-GB" sz="16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1.0 = 0.2324 </a:t>
            </a:r>
            <a:endParaRPr lang="en-US" sz="1600" dirty="0">
              <a:solidFill>
                <a:srgbClr val="000000"/>
              </a:solidFill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R="0" algn="just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Category :</a:t>
            </a: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Seismic design category  </a:t>
            </a:r>
            <a:r>
              <a:rPr lang="en-US" sz="16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D </a:t>
            </a:r>
          </a:p>
          <a:p>
            <a:pPr marL="0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6471" y="1621577"/>
            <a:ext cx="3968840" cy="19508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6471" y="3965625"/>
            <a:ext cx="3920068" cy="19813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849" y="1271459"/>
            <a:ext cx="9297206" cy="18290"/>
          </a:xfrm>
          <a:prstGeom prst="rect">
            <a:avLst/>
          </a:prstGeom>
        </p:spPr>
      </p:pic>
      <p:sp>
        <p:nvSpPr>
          <p:cNvPr id="7" name="Partial Circle 6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8" name="Group 7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Seismic </a:t>
              </a:r>
              <a:r>
                <a:rPr lang="en-US" sz="2200" b="1" dirty="0"/>
                <a:t>D</a:t>
              </a:r>
              <a:r>
                <a:rPr lang="en-US" sz="2200" b="1" kern="1200" dirty="0"/>
                <a:t>esign </a:t>
              </a:r>
              <a:r>
                <a:rPr lang="en-US" sz="2200" b="1" dirty="0"/>
                <a:t>C</a:t>
              </a:r>
              <a:r>
                <a:rPr lang="en-US" sz="2200" b="1" kern="1200" dirty="0"/>
                <a:t>ategory</a:t>
              </a:r>
              <a:endParaRPr lang="ar-SA" sz="2200" kern="1200" dirty="0"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1960"/>
            <a:ext cx="10515600" cy="1325563"/>
          </a:xfrm>
        </p:spPr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246" y="2639054"/>
            <a:ext cx="10515600" cy="4351338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 of the lateral forces resisting system :</a:t>
            </a:r>
          </a:p>
          <a:p>
            <a:pPr marL="0" indent="0">
              <a:buNone/>
            </a:pPr>
            <a:r>
              <a:rPr lang="en-GB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uilding frame system: special shear walls . </a:t>
            </a:r>
          </a:p>
          <a:p>
            <a:pPr marL="0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4277" y="3187350"/>
            <a:ext cx="7729065" cy="20654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4277" y="3621024"/>
            <a:ext cx="7542252" cy="1313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1246" y="5174147"/>
            <a:ext cx="6852707" cy="1500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indent="-28575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Response Modification Factor (R) = </a:t>
            </a:r>
            <a:r>
              <a:rPr lang="en-GB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6</a:t>
            </a:r>
            <a:endParaRPr lang="en-US" sz="16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285750" marR="0" indent="-28575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Over-strength Factor (</a:t>
            </a:r>
            <a:r>
              <a:rPr lang="en-US" sz="16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sz="1600" baseline="-25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) = </a:t>
            </a:r>
            <a:r>
              <a:rPr lang="en-GB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2.5 </a:t>
            </a:r>
            <a:endParaRPr lang="en-US" sz="16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285750" marR="0" indent="-28575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Deflection Amplification Factor (C</a:t>
            </a:r>
            <a:r>
              <a:rPr lang="en-US" sz="16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) = </a:t>
            </a:r>
            <a:r>
              <a:rPr lang="en-GB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5871" y="1173063"/>
            <a:ext cx="9297206" cy="18290"/>
          </a:xfrm>
          <a:prstGeom prst="rect">
            <a:avLst/>
          </a:prstGeom>
        </p:spPr>
      </p:pic>
      <p:sp>
        <p:nvSpPr>
          <p:cNvPr id="8" name="Partial Circle 7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745557"/>
            <a:ext cx="3950111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Rectangle 9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TextBox 10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Lateral Force Resisting System </a:t>
              </a:r>
              <a:endParaRPr lang="ar-SA" sz="2200" kern="1200" dirty="0"/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1960"/>
            <a:ext cx="10515600" cy="1325563"/>
          </a:xfrm>
        </p:spPr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246" y="2639054"/>
            <a:ext cx="10515600" cy="4351338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 of the lateral forces resisting system :</a:t>
            </a:r>
          </a:p>
          <a:p>
            <a:pPr marL="0" indent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Moment – resisting frame: special reinforced concrete moment frames. </a:t>
            </a:r>
          </a:p>
          <a:p>
            <a:pPr marL="0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1246" y="5174147"/>
            <a:ext cx="6852707" cy="1500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indent="-28575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Response Modification Factor (R) = 8</a:t>
            </a:r>
            <a:endParaRPr lang="en-US" sz="16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285750" marR="0" indent="-28575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Over-strength Factor (</a:t>
            </a:r>
            <a:r>
              <a:rPr lang="en-US" sz="16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sz="1600" baseline="-25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) = </a:t>
            </a:r>
            <a:r>
              <a:rPr lang="en-GB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 </a:t>
            </a:r>
            <a:endParaRPr lang="en-US" sz="16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285750" marR="0" indent="-28575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Deflection Amplification Factor (C</a:t>
            </a:r>
            <a:r>
              <a:rPr lang="en-US" sz="16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) = </a:t>
            </a:r>
            <a:r>
              <a:rPr lang="en-GB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5.5</a:t>
            </a:r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871" y="1173063"/>
            <a:ext cx="9297206" cy="18290"/>
          </a:xfrm>
          <a:prstGeom prst="rect">
            <a:avLst/>
          </a:prstGeom>
        </p:spPr>
      </p:pic>
      <p:sp>
        <p:nvSpPr>
          <p:cNvPr id="8" name="Partial Circle 7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745557"/>
            <a:ext cx="3950111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Rectangle 9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TextBox 10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Lateral Force Resisting System </a:t>
              </a:r>
              <a:endParaRPr lang="ar-SA" sz="2200" kern="1200" dirty="0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7035" y="3320995"/>
            <a:ext cx="9441164" cy="182022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"/>
          <p:cNvPicPr>
            <a:picLocks noGrp="1" noChangeAspect="1"/>
          </p:cNvPicPr>
          <p:nvPr>
            <p:ph idx="1"/>
          </p:nvPr>
        </p:nvPicPr>
        <p:blipFill>
          <a:blip r:embed="rId2">
            <a:lum bright="-12000" contrast="-12000"/>
          </a:blip>
          <a:stretch>
            <a:fillRect/>
          </a:stretch>
        </p:blipFill>
        <p:spPr>
          <a:xfrm>
            <a:off x="0" y="0"/>
            <a:ext cx="12191365" cy="69837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30" y="2141220"/>
            <a:ext cx="10949940" cy="257556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229433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for building frame system : </a:t>
            </a:r>
            <a:endParaRPr lang="en-US" sz="16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T</a:t>
            </a:r>
            <a:r>
              <a:rPr lang="en-US" sz="16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a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 = C</a:t>
            </a:r>
            <a:r>
              <a:rPr lang="en-US" sz="16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t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 </a:t>
            </a:r>
            <a:r>
              <a:rPr lang="en-US" sz="1600" dirty="0" err="1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h</a:t>
            </a:r>
            <a:r>
              <a:rPr lang="en-US" sz="1600" baseline="-25000" dirty="0" err="1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n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600" baseline="300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x</a:t>
            </a:r>
            <a:r>
              <a:rPr lang="en-GB" sz="1600" baseline="300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= 0.0488 × </a:t>
            </a:r>
            <a:r>
              <a:rPr lang="en-GB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16 </a:t>
            </a:r>
            <a:r>
              <a:rPr lang="en-US" sz="1600" baseline="300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0.75 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= 0.</a:t>
            </a:r>
            <a:r>
              <a:rPr lang="en-GB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39 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sec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4940" y="3209463"/>
            <a:ext cx="4121253" cy="19143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199" y="5279401"/>
            <a:ext cx="9251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GB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ETABS ≤ T</a:t>
            </a:r>
            <a:r>
              <a:rPr lang="en-US" sz="16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en-US" sz="16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sz="16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The period is limited to T</a:t>
            </a:r>
            <a:r>
              <a:rPr lang="en-US" sz="16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a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 C</a:t>
            </a:r>
            <a:r>
              <a:rPr lang="en-US" sz="16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u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= 0.</a:t>
            </a:r>
            <a:r>
              <a:rPr lang="en-GB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3904 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× 1.4676= </a:t>
            </a:r>
            <a:r>
              <a:rPr lang="en-US" sz="16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0.</a:t>
            </a:r>
            <a:r>
              <a:rPr lang="en-GB" sz="16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57</a:t>
            </a:r>
            <a:r>
              <a:rPr lang="en-US" sz="16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 sec </a:t>
            </a:r>
            <a:endParaRPr lang="en-US" sz="16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045" y="1351298"/>
            <a:ext cx="9297206" cy="18290"/>
          </a:xfrm>
          <a:prstGeom prst="rect">
            <a:avLst/>
          </a:prstGeom>
        </p:spPr>
      </p:pic>
      <p:sp>
        <p:nvSpPr>
          <p:cNvPr id="8" name="Partial Circle 7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Rectangle 9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TextBox 10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Structural Period</a:t>
              </a:r>
              <a:endParaRPr lang="ar-SA" sz="2200" kern="1200" dirty="0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491" y="3232519"/>
            <a:ext cx="5445843" cy="189125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11491" y="4769149"/>
            <a:ext cx="5391823" cy="17893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229433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kumimoji="0" lang="ar-JO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for Moment – resisting frame:</a:t>
            </a:r>
            <a:endParaRPr lang="en-US" sz="16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T</a:t>
            </a:r>
            <a:r>
              <a:rPr lang="en-US" sz="16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a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 = C</a:t>
            </a:r>
            <a:r>
              <a:rPr lang="en-US" sz="16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t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 </a:t>
            </a:r>
            <a:r>
              <a:rPr lang="en-US" sz="1600" dirty="0" err="1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h</a:t>
            </a:r>
            <a:r>
              <a:rPr lang="en-US" sz="1600" baseline="-25000" dirty="0" err="1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n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600" baseline="300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x</a:t>
            </a:r>
            <a:r>
              <a:rPr lang="en-GB" sz="1600" baseline="300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= 0.0466 × </a:t>
            </a:r>
            <a:r>
              <a:rPr lang="en-GB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16 </a:t>
            </a:r>
            <a:r>
              <a:rPr lang="en-US" sz="1600" baseline="300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0.9 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= 0</a:t>
            </a:r>
            <a:r>
              <a:rPr lang="en-GB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.565 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sec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4940" y="3209463"/>
            <a:ext cx="4121253" cy="19143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199" y="5279401"/>
            <a:ext cx="9251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GB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ETABS ≤ T</a:t>
            </a:r>
            <a:r>
              <a:rPr lang="en-US" sz="16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en-US" sz="16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sz="16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The period is limited to T</a:t>
            </a:r>
            <a:r>
              <a:rPr lang="en-US" sz="16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a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 C</a:t>
            </a:r>
            <a:r>
              <a:rPr lang="en-US" sz="16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u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= 0.565× 1.4676= </a:t>
            </a:r>
            <a:r>
              <a:rPr lang="en-US" sz="16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0.</a:t>
            </a:r>
            <a:r>
              <a:rPr lang="en-GB" sz="16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83</a:t>
            </a:r>
            <a:r>
              <a:rPr lang="en-US" sz="16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 sec </a:t>
            </a:r>
            <a:endParaRPr lang="en-US" sz="16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045" y="1351298"/>
            <a:ext cx="9297206" cy="18290"/>
          </a:xfrm>
          <a:prstGeom prst="rect">
            <a:avLst/>
          </a:prstGeom>
        </p:spPr>
      </p:pic>
      <p:sp>
        <p:nvSpPr>
          <p:cNvPr id="8" name="Partial Circle 7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Rectangle 9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TextBox 10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Structural Period</a:t>
              </a:r>
              <a:endParaRPr lang="ar-SA" sz="2200" kern="1200" dirty="0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491" y="3232519"/>
            <a:ext cx="5445843" cy="189125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11491" y="4265189"/>
            <a:ext cx="5391823" cy="17893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1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294255"/>
            <a:ext cx="5181600" cy="4351338"/>
          </a:xfrm>
        </p:spPr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altLang="en-US" sz="18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sz="18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or building- frame system :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= Cs W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Cs= 0.17 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 min =  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0.0517 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 max = 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0.1</a:t>
            </a:r>
            <a:r>
              <a:rPr lang="en-GB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01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V = 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0.</a:t>
            </a:r>
            <a:r>
              <a:rPr lang="en-GB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101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</a:t>
            </a:r>
          </a:p>
          <a:p>
            <a:pPr marL="0" indent="0" algn="l" rtl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or Moment – resisting frame: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 = Cs W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Cs= 0.147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Cs min =  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0.0517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Cs max = 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0.</a:t>
            </a:r>
            <a:r>
              <a:rPr lang="en-GB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052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 V = 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0.</a:t>
            </a:r>
            <a:r>
              <a:rPr lang="en-GB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052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W</a:t>
            </a:r>
          </a:p>
          <a:p>
            <a:pPr marL="0" indent="0"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 algn="l" rtl="0">
              <a:buNone/>
            </a:pP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351358"/>
            <a:ext cx="9297206" cy="18290"/>
          </a:xfrm>
          <a:prstGeom prst="rect">
            <a:avLst/>
          </a:prstGeom>
        </p:spPr>
      </p:pic>
      <p:sp>
        <p:nvSpPr>
          <p:cNvPr id="5" name="Partial Circle 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6" name="Group 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7" name="Rectangle 6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TextBox 7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Seismic base shear</a:t>
              </a:r>
              <a:endParaRPr lang="ar-SA" sz="2200" kern="1200" dirty="0"/>
            </a:p>
          </p:txBody>
        </p:sp>
      </p:grpSp>
      <p:pic>
        <p:nvPicPr>
          <p:cNvPr id="101" name="Content Placeholder 100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841615" y="2065020"/>
            <a:ext cx="1388110" cy="11582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/>
          <a:stretch>
            <a:fillRect/>
          </a:stretch>
        </p:blipFill>
        <p:spPr>
          <a:xfrm>
            <a:off x="7841615" y="3620135"/>
            <a:ext cx="2505075" cy="454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/>
          <a:srcRect l="3941" b="60"/>
          <a:stretch>
            <a:fillRect/>
          </a:stretch>
        </p:blipFill>
        <p:spPr>
          <a:xfrm>
            <a:off x="7841615" y="4643120"/>
            <a:ext cx="2228850" cy="104965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225" y="2365634"/>
            <a:ext cx="4041650" cy="2285269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460" y="4904740"/>
            <a:ext cx="5215255" cy="1725295"/>
          </a:xfrm>
          <a:prstGeom prst="rect">
            <a:avLst/>
          </a:prstGeom>
          <a:scene3d>
            <a:camera prst="perspectiveBelow"/>
            <a:lightRig rig="threePt" dir="t"/>
          </a:scene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5253" y="1347769"/>
            <a:ext cx="9297206" cy="18290"/>
          </a:xfrm>
          <a:prstGeom prst="rect">
            <a:avLst/>
          </a:prstGeom>
        </p:spPr>
      </p:pic>
      <p:sp>
        <p:nvSpPr>
          <p:cNvPr id="8" name="Partial Circle 7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Computer Programs</a:t>
              </a:r>
              <a:endParaRPr lang="ar-SA" sz="2200" kern="1200" dirty="0"/>
            </a:p>
          </p:txBody>
        </p:sp>
      </p:grp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6735445" y="2239645"/>
            <a:ext cx="4318635" cy="24384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4482206" y="410001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1"/>
          <p:cNvPicPr>
            <a:picLocks noGrp="1" noChangeAspect="1"/>
          </p:cNvPicPr>
          <p:nvPr>
            <p:ph sz="half" idx="2"/>
          </p:nvPr>
        </p:nvPicPr>
        <p:blipFill>
          <a:blip r:embed="rId2">
            <a:lum bright="-12000" contrast="-12000"/>
          </a:blip>
          <a:stretch>
            <a:fillRect/>
          </a:stretch>
        </p:blipFill>
        <p:spPr>
          <a:xfrm>
            <a:off x="0" y="0"/>
            <a:ext cx="12192000" cy="6983730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38200" y="3446145"/>
            <a:ext cx="10515600" cy="1325563"/>
          </a:xfrm>
          <a:noFill/>
          <a:effectLst>
            <a:outerShdw blurRad="50800" dist="38100" dir="2700000" algn="tl" rotWithShape="0">
              <a:prstClr val="black">
                <a:alpha val="31000"/>
              </a:prstClr>
            </a:outerShdw>
          </a:effectLst>
        </p:spPr>
        <p:txBody>
          <a:bodyPr vert="horz" lIns="91440" tIns="45720" rIns="91440" bIns="45720" rtlCol="0" anchor="b">
            <a:normAutofit fontScale="90000"/>
          </a:bodyPr>
          <a:lstStyle/>
          <a:p>
            <a:pPr marL="342900" indent="-342900" algn="ctr"/>
            <a:br>
              <a:rPr lang="en-US" b="1" dirty="0">
                <a:solidFill>
                  <a:schemeClr val="tx1"/>
                </a:solidFill>
              </a:rPr>
            </a:br>
            <a:r>
              <a:rPr sz="7330" b="1" dirty="0">
                <a:sym typeface="+mn-ea"/>
              </a:rPr>
              <a:t>Structural Preliminary Design</a:t>
            </a:r>
            <a:r>
              <a:rPr sz="7335" b="1" dirty="0">
                <a:solidFill>
                  <a:schemeClr val="tx1"/>
                </a:solidFill>
              </a:rPr>
              <a:t>  </a:t>
            </a:r>
            <a:br>
              <a:rPr lang="en-US" b="1" dirty="0">
                <a:solidFill>
                  <a:schemeClr val="tx1"/>
                </a:solidFill>
              </a:rPr>
            </a:br>
            <a:br>
              <a:rPr lang="en-US" sz="3600" dirty="0"/>
            </a:br>
            <a:endParaRPr lang="en-US" sz="3600" b="1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630" y="3674807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31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1. Slab System</a:t>
            </a:r>
            <a:br>
              <a:rPr lang="en-US" sz="31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US" sz="31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2.Beam System</a:t>
            </a:r>
            <a:br>
              <a:rPr lang="en-US" sz="31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US" sz="31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3. Column System</a:t>
            </a:r>
            <a:br>
              <a:rPr lang="en-US" sz="31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US" sz="31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4. Wall System </a:t>
            </a:r>
            <a:endParaRPr lang="ar-SA" sz="31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Title 1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Preliminary Design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045" y="1351298"/>
            <a:ext cx="9297206" cy="18290"/>
          </a:xfrm>
          <a:prstGeom prst="rect">
            <a:avLst/>
          </a:prstGeom>
        </p:spPr>
      </p:pic>
      <p:sp>
        <p:nvSpPr>
          <p:cNvPr id="11" name="Partial Circle 10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838198" y="1745557"/>
            <a:ext cx="5041491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Rectangle 14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TextBox 1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Structural Systems for analysis and design</a:t>
              </a:r>
              <a:endParaRPr lang="ar-SA" sz="2200" kern="1200" dirty="0"/>
            </a:p>
          </p:txBody>
        </p:sp>
      </p:grpSp>
      <p:pic>
        <p:nvPicPr>
          <p:cNvPr id="3" name="Picture 2" descr="What are beams, columns, slabs? #CEBSeries - YouTub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839" y="2676861"/>
            <a:ext cx="6657531" cy="374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4482206" y="410001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1"/>
          <p:cNvPicPr>
            <a:picLocks noGrp="1" noChangeAspect="1"/>
          </p:cNvPicPr>
          <p:nvPr>
            <p:ph sz="half" idx="2"/>
          </p:nvPr>
        </p:nvPicPr>
        <p:blipFill>
          <a:blip r:embed="rId2">
            <a:lum bright="-12000" contrast="-12000"/>
          </a:blip>
          <a:stretch>
            <a:fillRect/>
          </a:stretch>
        </p:blipFill>
        <p:spPr>
          <a:xfrm>
            <a:off x="0" y="0"/>
            <a:ext cx="12192000" cy="6983730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38200" y="3446145"/>
            <a:ext cx="10515600" cy="1325563"/>
          </a:xfrm>
          <a:noFill/>
          <a:effectLst>
            <a:outerShdw blurRad="50800" dist="38100" dir="2700000" algn="tl" rotWithShape="0">
              <a:prstClr val="black">
                <a:alpha val="31000"/>
              </a:prstClr>
            </a:outerShdw>
          </a:effectLst>
        </p:spPr>
        <p:txBody>
          <a:bodyPr vert="horz" lIns="91440" tIns="45720" rIns="91440" bIns="45720" rtlCol="0" anchor="b">
            <a:normAutofit fontScale="90000"/>
          </a:bodyPr>
          <a:lstStyle/>
          <a:p>
            <a:pPr marL="342900" indent="-342900" algn="ctr"/>
            <a:br>
              <a:rPr lang="en-US" b="1" dirty="0">
                <a:solidFill>
                  <a:schemeClr val="tx1"/>
                </a:solidFill>
              </a:rPr>
            </a:br>
            <a:r>
              <a:rPr sz="7330" b="1" dirty="0">
                <a:sym typeface="+mn-ea"/>
              </a:rPr>
              <a:t>Slab Layout</a:t>
            </a:r>
            <a:r>
              <a:rPr sz="7335" b="1" dirty="0">
                <a:solidFill>
                  <a:schemeClr val="tx1"/>
                </a:solidFill>
              </a:rPr>
              <a:t>  </a:t>
            </a:r>
            <a:br>
              <a:rPr lang="en-US" b="1" dirty="0">
                <a:solidFill>
                  <a:schemeClr val="tx1"/>
                </a:solidFill>
              </a:rPr>
            </a:br>
            <a:br>
              <a:rPr lang="en-US" sz="3600" dirty="0"/>
            </a:br>
            <a:endParaRPr lang="en-US" sz="3600" b="1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591246" y="2178730"/>
                <a:ext cx="10515600" cy="1325563"/>
              </a:xfrm>
            </p:spPr>
            <p:txBody>
              <a:bodyPr>
                <a:normAutofit/>
              </a:bodyPr>
              <a:lstStyle/>
              <a:p>
                <a:r>
                  <a:rPr lang="en-US" sz="3100" dirty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Using two-way solid slab,</a:t>
                </a:r>
                <a:br>
                  <a:rPr lang="en-US" sz="3100" dirty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</a:br>
                <a:r>
                  <a:rPr lang="en-US" sz="3100" dirty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must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100" i="1" smtClean="0">
                            <a:latin typeface="Cambria Math" panose="02040503050406030204" pitchFamily="18" charset="0"/>
                            <a:cs typeface="Arabic Typesetting" panose="03020402040406030203" pitchFamily="66" charset="-78"/>
                          </a:rPr>
                        </m:ctrlPr>
                      </m:fPr>
                      <m:num>
                        <m:r>
                          <a:rPr lang="en-US" sz="3100" b="0" i="1" smtClean="0">
                            <a:latin typeface="Cambria Math" panose="02040503050406030204" pitchFamily="18" charset="0"/>
                            <a:cs typeface="Arabic Typesetting" panose="03020402040406030203" pitchFamily="66" charset="-78"/>
                          </a:rPr>
                          <m:t>𝐿</m:t>
                        </m:r>
                      </m:num>
                      <m:den>
                        <m:r>
                          <a:rPr lang="en-US" sz="3100" b="0" i="1" smtClean="0">
                            <a:latin typeface="Cambria Math" panose="02040503050406030204" pitchFamily="18" charset="0"/>
                            <a:cs typeface="Arabic Typesetting" panose="03020402040406030203" pitchFamily="66" charset="-78"/>
                          </a:rPr>
                          <m:t>𝐵</m:t>
                        </m:r>
                      </m:den>
                    </m:f>
                    <m:r>
                      <a:rPr lang="en-US" sz="3100" b="0" i="1" smtClean="0">
                        <a:latin typeface="Cambria Math" panose="02040503050406030204" pitchFamily="18" charset="0"/>
                        <a:cs typeface="Arabic Typesetting" panose="03020402040406030203" pitchFamily="66" charset="-78"/>
                      </a:rPr>
                      <m:t>&lt;</m:t>
                    </m:r>
                    <m:r>
                      <a:rPr lang="en-US" sz="3100" b="0" i="1" smtClean="0">
                        <a:latin typeface="Cambria Math" panose="02040503050406030204" pitchFamily="18" charset="0"/>
                        <a:cs typeface="Arabic Typesetting" panose="03020402040406030203" pitchFamily="66" charset="-78"/>
                      </a:rPr>
                      <m:t>2</m:t>
                    </m:r>
                    <m:r>
                      <a:rPr lang="en-US" sz="3100" b="0" i="1" smtClean="0">
                        <a:latin typeface="Cambria Math" panose="02040503050406030204" pitchFamily="18" charset="0"/>
                        <a:cs typeface="Arabic Typesetting" panose="03020402040406030203" pitchFamily="66" charset="-78"/>
                      </a:rPr>
                      <m:t>.</m:t>
                    </m:r>
                    <m:r>
                      <a:rPr lang="en-US" sz="3100" b="0" i="1" smtClean="0">
                        <a:latin typeface="Cambria Math" panose="02040503050406030204" pitchFamily="18" charset="0"/>
                        <a:cs typeface="Arabic Typesetting" panose="03020402040406030203" pitchFamily="66" charset="-78"/>
                      </a:rPr>
                      <m:t>0</m:t>
                    </m:r>
                  </m:oMath>
                </a14:m>
                <a:endParaRPr lang="ar-SA" sz="3100" dirty="0">
                  <a:latin typeface="Arabic Typesetting" panose="03020402040406030203" pitchFamily="66" charset="-78"/>
                  <a:cs typeface="Arabic Typesetting" panose="03020402040406030203" pitchFamily="66" charset="-78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91246" y="2178730"/>
                <a:ext cx="10515600" cy="1325563"/>
              </a:xfrm>
              <a:blipFill rotWithShape="1">
                <a:blip r:embed="rId2"/>
                <a:stretch>
                  <a:fillRect l="-1" t="-3" r="1" b="27"/>
                </a:stretch>
              </a:blipFill>
            </p:spPr>
            <p:txBody>
              <a:bodyPr/>
              <a:lstStyle/>
              <a:p>
                <a:r>
                  <a:rPr lang="en-GB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Preliminary Design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045" y="1351298"/>
            <a:ext cx="9297206" cy="18290"/>
          </a:xfrm>
          <a:prstGeom prst="rect">
            <a:avLst/>
          </a:prstGeom>
        </p:spPr>
      </p:pic>
      <p:sp>
        <p:nvSpPr>
          <p:cNvPr id="11" name="Partial Circle 10"/>
          <p:cNvSpPr/>
          <p:nvPr/>
        </p:nvSpPr>
        <p:spPr>
          <a:xfrm>
            <a:off x="591246" y="1552483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838199" y="1552483"/>
            <a:ext cx="2485105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Rectangle 14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TextBox 1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Slab System</a:t>
              </a:r>
              <a:endParaRPr lang="ar-SA" sz="2200" kern="1200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591246" y="3504293"/>
            <a:ext cx="8011888" cy="152349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100" b="1" i="0" u="none" strike="noStrike" baseline="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By referring to Table 8.3.1.2 in ACI-318-19,</a:t>
            </a:r>
          </a:p>
          <a:p>
            <a:r>
              <a:rPr lang="en-US" sz="3100" b="1" i="0" u="none" strike="noStrike" baseline="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Assuming </a:t>
            </a:r>
            <a:r>
              <a:rPr lang="el-GR" sz="3100" b="1" i="0" u="none" strike="noStrike" baseline="0" dirty="0">
                <a:latin typeface="TimesNewRomanPSMT"/>
                <a:cs typeface="Arabic Typesetting" panose="03020402040406030203" pitchFamily="66" charset="-78"/>
              </a:rPr>
              <a:t>α</a:t>
            </a:r>
            <a:r>
              <a:rPr lang="en-US" sz="3100" b="1" i="0" u="none" strike="noStrike" baseline="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fm</a:t>
            </a:r>
            <a:r>
              <a:rPr lang="en-US" sz="3100" b="1" i="0" u="none" strike="noStrike" baseline="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&gt; 2:</a:t>
            </a:r>
          </a:p>
          <a:p>
            <a:endParaRPr lang="ar-SA" sz="31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223" y="5506702"/>
            <a:ext cx="1991251" cy="56938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1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h min = 200mm</a:t>
            </a:r>
            <a:endParaRPr lang="ar-SA" sz="31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3739" y="2046390"/>
            <a:ext cx="5172696" cy="38657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383422" y="4486166"/>
                <a:ext cx="3429861" cy="102053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min</m:t>
                          </m:r>
                        </m:sub>
                      </m:sSub>
                      <m:r>
                        <a:rPr lang="en-US" sz="1800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8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8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r>
                                <a:rPr lang="en-US" sz="18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18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8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 sz="18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 </m:t>
                              </m:r>
                              <m:f>
                                <m:f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b="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f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800" b="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y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800" b="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1400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 sz="18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  <m:r>
                            <a:rPr lang="en-US" sz="18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8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m:rPr>
                              <m:sty m:val="p"/>
                            </m:rPr>
                            <a:rPr lang="en-US" sz="18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β</m:t>
                          </m:r>
                        </m:den>
                      </m:f>
                    </m:oMath>
                  </m:oMathPara>
                </a14:m>
                <a:endParaRPr lang="ar-SA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3422" y="4486166"/>
                <a:ext cx="3429861" cy="1020536"/>
              </a:xfrm>
              <a:prstGeom prst="rect">
                <a:avLst/>
              </a:prstGeom>
              <a:blipFill rotWithShape="1">
                <a:blip r:embed="rId5"/>
                <a:stretch>
                  <a:fillRect l="-8" t="-52" r="14" b="60"/>
                </a:stretch>
              </a:blipFill>
            </p:spPr>
            <p:txBody>
              <a:bodyPr/>
              <a:lstStyle/>
              <a:p>
                <a:r>
                  <a:rPr lang="en-GB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045" y="1351298"/>
            <a:ext cx="9297206" cy="18290"/>
          </a:xfrm>
          <a:prstGeom prst="rect">
            <a:avLst/>
          </a:prstGeom>
        </p:spPr>
      </p:pic>
      <p:sp>
        <p:nvSpPr>
          <p:cNvPr id="6" name="Partial Circle 5"/>
          <p:cNvSpPr/>
          <p:nvPr/>
        </p:nvSpPr>
        <p:spPr>
          <a:xfrm>
            <a:off x="591246" y="1552483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" name="Group 6"/>
          <p:cNvGrpSpPr/>
          <p:nvPr/>
        </p:nvGrpSpPr>
        <p:grpSpPr>
          <a:xfrm>
            <a:off x="838199" y="1552483"/>
            <a:ext cx="2485105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8" name="Rectangle 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TextBox 8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Slab System</a:t>
              </a:r>
              <a:endParaRPr lang="ar-SA" sz="2200" kern="12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955610" y="2355761"/>
            <a:ext cx="2515432" cy="56938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1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Check Slab for shear</a:t>
            </a:r>
            <a:endParaRPr lang="ar-SA" sz="31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23645" y="2864485"/>
            <a:ext cx="9260840" cy="3011170"/>
          </a:xfrm>
          <a:prstGeom prst="rect">
            <a:avLst/>
          </a:prstGeom>
        </p:spPr>
      </p:pic>
      <p:sp>
        <p:nvSpPr>
          <p:cNvPr id="12" name="Title 1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Preliminary Design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Preliminary Design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045" y="1351298"/>
            <a:ext cx="9297206" cy="18290"/>
          </a:xfrm>
          <a:prstGeom prst="rect">
            <a:avLst/>
          </a:prstGeom>
        </p:spPr>
      </p:pic>
      <p:sp>
        <p:nvSpPr>
          <p:cNvPr id="6" name="Partial Circle 5"/>
          <p:cNvSpPr/>
          <p:nvPr/>
        </p:nvSpPr>
        <p:spPr>
          <a:xfrm>
            <a:off x="591246" y="1552483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" name="Group 6"/>
          <p:cNvGrpSpPr/>
          <p:nvPr/>
        </p:nvGrpSpPr>
        <p:grpSpPr>
          <a:xfrm>
            <a:off x="838199" y="1552483"/>
            <a:ext cx="2485105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8" name="Rectangle 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TextBox 8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Slab System</a:t>
              </a:r>
              <a:endParaRPr lang="ar-SA" sz="2200" kern="12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955610" y="2355761"/>
            <a:ext cx="2515432" cy="56938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1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Check Slab for shear</a:t>
            </a:r>
            <a:endParaRPr lang="ar-SA" sz="31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955675" y="3133090"/>
            <a:ext cx="4507865" cy="2727325"/>
          </a:xfrm>
          <a:prstGeom prst="rect">
            <a:avLst/>
          </a:prstGeom>
        </p:spPr>
      </p:pic>
      <p:pic>
        <p:nvPicPr>
          <p:cNvPr id="13" name="Content Placeholder 12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325235" y="3037205"/>
            <a:ext cx="4860925" cy="193929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114" y="34737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40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b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</a:br>
            <a:br>
              <a:rPr lang="en-US" sz="40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endParaRPr lang="en-US" sz="2400" b="1" dirty="0">
              <a:latin typeface="Calibri (body)"/>
              <a:cs typeface="Arabic Typesetting" panose="03020402040406030203" pitchFamily="66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311" y="1111660"/>
            <a:ext cx="9297206" cy="182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336" y="2502471"/>
            <a:ext cx="781975" cy="791874"/>
          </a:xfrm>
          <a:prstGeom prst="rect">
            <a:avLst/>
          </a:prstGeom>
        </p:spPr>
      </p:pic>
      <p:sp>
        <p:nvSpPr>
          <p:cNvPr id="13" name="Partial Circle 12"/>
          <p:cNvSpPr/>
          <p:nvPr/>
        </p:nvSpPr>
        <p:spPr>
          <a:xfrm>
            <a:off x="713553" y="15692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960506" y="15692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Rectangle 14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TextBox 15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Location</a:t>
              </a:r>
              <a:endParaRPr lang="ar-SA" sz="2200" kern="12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296035" y="2502471"/>
            <a:ext cx="7430135" cy="3249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32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It is located in Nazareth – Palestine, and the coordinates of the project according to the global coordinate system WGS are 32°42′08″N, 35°17′52″E. Location elevation (site level) is +347m AMSL (above mean sea level).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726170" y="1263650"/>
            <a:ext cx="3374390" cy="5600065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4482206" y="410001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1"/>
          <p:cNvPicPr>
            <a:picLocks noGrp="1" noChangeAspect="1"/>
          </p:cNvPicPr>
          <p:nvPr>
            <p:ph sz="half" idx="2"/>
          </p:nvPr>
        </p:nvPicPr>
        <p:blipFill>
          <a:blip r:embed="rId2">
            <a:lum bright="-12000" contrast="-12000"/>
          </a:blip>
          <a:stretch>
            <a:fillRect/>
          </a:stretch>
        </p:blipFill>
        <p:spPr>
          <a:xfrm>
            <a:off x="0" y="0"/>
            <a:ext cx="12192000" cy="6983730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38200" y="3446145"/>
            <a:ext cx="10515600" cy="1325563"/>
          </a:xfrm>
          <a:noFill/>
          <a:effectLst>
            <a:outerShdw blurRad="50800" dist="38100" dir="2700000" algn="tl" rotWithShape="0">
              <a:prstClr val="black">
                <a:alpha val="31000"/>
              </a:prstClr>
            </a:outerShdw>
          </a:effectLst>
        </p:spPr>
        <p:txBody>
          <a:bodyPr vert="horz" lIns="91440" tIns="45720" rIns="91440" bIns="45720" rtlCol="0" anchor="b">
            <a:normAutofit fontScale="90000"/>
          </a:bodyPr>
          <a:lstStyle/>
          <a:p>
            <a:pPr marL="342900" indent="-342900" algn="ctr"/>
            <a:br>
              <a:rPr lang="en-US" b="1" dirty="0">
                <a:solidFill>
                  <a:schemeClr val="tx1"/>
                </a:solidFill>
              </a:rPr>
            </a:br>
            <a:r>
              <a:rPr lang="en-GB" sz="7330" b="1" dirty="0">
                <a:sym typeface="+mn-ea"/>
              </a:rPr>
              <a:t>Beam</a:t>
            </a:r>
            <a:r>
              <a:rPr sz="7330" b="1" dirty="0">
                <a:sym typeface="+mn-ea"/>
              </a:rPr>
              <a:t> Layout</a:t>
            </a:r>
            <a:r>
              <a:rPr sz="7335" b="1" dirty="0">
                <a:solidFill>
                  <a:schemeClr val="tx1"/>
                </a:solidFill>
              </a:rPr>
              <a:t>  </a:t>
            </a:r>
            <a:br>
              <a:rPr lang="en-US" b="1" dirty="0">
                <a:solidFill>
                  <a:schemeClr val="tx1"/>
                </a:solidFill>
              </a:rPr>
            </a:br>
            <a:br>
              <a:rPr lang="en-US" sz="3600" dirty="0"/>
            </a:br>
            <a:endParaRPr lang="en-US" sz="3600" b="1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/>
          <p:nvPr/>
        </p:nvSpPr>
        <p:spPr>
          <a:xfrm>
            <a:off x="838200" y="-6571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Preliminary Design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153" y="938344"/>
            <a:ext cx="9297206" cy="18290"/>
          </a:xfrm>
          <a:prstGeom prst="rect">
            <a:avLst/>
          </a:prstGeom>
        </p:spPr>
      </p:pic>
      <p:sp>
        <p:nvSpPr>
          <p:cNvPr id="6" name="Partial Circle 5"/>
          <p:cNvSpPr/>
          <p:nvPr/>
        </p:nvSpPr>
        <p:spPr>
          <a:xfrm>
            <a:off x="591247" y="1164505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" name="Group 6"/>
          <p:cNvGrpSpPr/>
          <p:nvPr/>
        </p:nvGrpSpPr>
        <p:grpSpPr>
          <a:xfrm>
            <a:off x="838200" y="1164505"/>
            <a:ext cx="2485105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8" name="Rectangle 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TextBox 8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Beam Layout</a:t>
              </a:r>
              <a:endParaRPr lang="ar-SA" sz="2200" kern="1200" dirty="0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5526" y="1259850"/>
            <a:ext cx="6300470" cy="563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Preliminary Design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045" y="1351298"/>
            <a:ext cx="9297206" cy="18290"/>
          </a:xfrm>
          <a:prstGeom prst="rect">
            <a:avLst/>
          </a:prstGeom>
        </p:spPr>
      </p:pic>
      <p:sp>
        <p:nvSpPr>
          <p:cNvPr id="6" name="Partial Circle 5"/>
          <p:cNvSpPr/>
          <p:nvPr/>
        </p:nvSpPr>
        <p:spPr>
          <a:xfrm>
            <a:off x="591247" y="1858712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" name="Group 6"/>
          <p:cNvGrpSpPr/>
          <p:nvPr/>
        </p:nvGrpSpPr>
        <p:grpSpPr>
          <a:xfrm>
            <a:off x="838200" y="1872464"/>
            <a:ext cx="2485105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8" name="Rectangle 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TextBox 8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Beam System</a:t>
              </a:r>
              <a:endParaRPr lang="ar-SA" sz="2200" kern="1200" dirty="0"/>
            </a:p>
          </p:txBody>
        </p:sp>
      </p:grp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3156157" y="3055807"/>
          <a:ext cx="6017341" cy="1755804"/>
        </p:xfrm>
        <a:graphic>
          <a:graphicData uri="http://schemas.openxmlformats.org/drawingml/2006/table">
            <a:tbl>
              <a:tblPr firstRow="1" firstCol="1" bandRow="1"/>
              <a:tblGrid>
                <a:gridCol w="19455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38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7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89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 b="1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000" b="1" dirty="0" err="1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eam</a:t>
                      </a:r>
                      <a:r>
                        <a:rPr lang="en-GB" sz="2000" b="1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 number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Height  (mm)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Width (mm)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9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B1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600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9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B2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600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400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89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B3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600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800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4482206" y="410001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1"/>
          <p:cNvPicPr>
            <a:picLocks noGrp="1" noChangeAspect="1"/>
          </p:cNvPicPr>
          <p:nvPr>
            <p:ph sz="half" idx="2"/>
          </p:nvPr>
        </p:nvPicPr>
        <p:blipFill>
          <a:blip r:embed="rId2">
            <a:lum bright="-12000" contrast="-12000"/>
          </a:blip>
          <a:stretch>
            <a:fillRect/>
          </a:stretch>
        </p:blipFill>
        <p:spPr>
          <a:xfrm>
            <a:off x="0" y="0"/>
            <a:ext cx="12192000" cy="6983730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38200" y="3446145"/>
            <a:ext cx="10515600" cy="1325563"/>
          </a:xfrm>
          <a:noFill/>
          <a:effectLst>
            <a:outerShdw blurRad="50800" dist="38100" dir="2700000" algn="tl" rotWithShape="0">
              <a:prstClr val="black">
                <a:alpha val="31000"/>
              </a:prstClr>
            </a:outerShdw>
          </a:effectLst>
        </p:spPr>
        <p:txBody>
          <a:bodyPr vert="horz" lIns="91440" tIns="45720" rIns="91440" bIns="45720" rtlCol="0" anchor="b">
            <a:normAutofit fontScale="90000"/>
          </a:bodyPr>
          <a:lstStyle/>
          <a:p>
            <a:pPr marL="342900" indent="-342900" algn="ctr"/>
            <a:br>
              <a:rPr lang="en-US" b="1" dirty="0">
                <a:solidFill>
                  <a:schemeClr val="tx1"/>
                </a:solidFill>
              </a:rPr>
            </a:br>
            <a:r>
              <a:rPr sz="7330" b="1" dirty="0">
                <a:sym typeface="+mn-ea"/>
              </a:rPr>
              <a:t>Column Layout</a:t>
            </a:r>
            <a:r>
              <a:rPr sz="7335" b="1" dirty="0">
                <a:solidFill>
                  <a:schemeClr val="tx1"/>
                </a:solidFill>
              </a:rPr>
              <a:t>  </a:t>
            </a:r>
            <a:br>
              <a:rPr lang="en-US" b="1" dirty="0">
                <a:solidFill>
                  <a:schemeClr val="tx1"/>
                </a:solidFill>
              </a:rPr>
            </a:br>
            <a:br>
              <a:rPr lang="en-US" sz="3600" dirty="0"/>
            </a:br>
            <a:endParaRPr lang="en-US" sz="3600" b="1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8FEC36D-7D10-CDAA-B93D-90E5E8943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2220" y="307108"/>
            <a:ext cx="7667560" cy="6243783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Preliminary Design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045" y="1351298"/>
            <a:ext cx="9297206" cy="18290"/>
          </a:xfrm>
          <a:prstGeom prst="rect">
            <a:avLst/>
          </a:prstGeom>
        </p:spPr>
      </p:pic>
      <p:sp>
        <p:nvSpPr>
          <p:cNvPr id="6" name="Partial Circle 5"/>
          <p:cNvSpPr/>
          <p:nvPr/>
        </p:nvSpPr>
        <p:spPr>
          <a:xfrm>
            <a:off x="591247" y="1858712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" name="Group 6"/>
          <p:cNvGrpSpPr/>
          <p:nvPr/>
        </p:nvGrpSpPr>
        <p:grpSpPr>
          <a:xfrm>
            <a:off x="838200" y="1872464"/>
            <a:ext cx="2485105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8" name="Rectangle 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TextBox 8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Column System</a:t>
              </a:r>
              <a:endParaRPr lang="ar-SA" sz="2200" kern="1200" dirty="0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2553" y="2469489"/>
            <a:ext cx="7496782" cy="31265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66504" y="3719445"/>
            <a:ext cx="2228495" cy="8617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5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R: Rectangular column</a:t>
            </a:r>
          </a:p>
          <a:p>
            <a:r>
              <a:rPr lang="en-US" sz="25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C: Circular column</a:t>
            </a:r>
            <a:endParaRPr lang="ar-SA" sz="25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4482206" y="410001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1"/>
          <p:cNvPicPr>
            <a:picLocks noGrp="1" noChangeAspect="1"/>
          </p:cNvPicPr>
          <p:nvPr>
            <p:ph sz="half" idx="2"/>
          </p:nvPr>
        </p:nvPicPr>
        <p:blipFill>
          <a:blip r:embed="rId2">
            <a:lum bright="-12000" contrast="-12000"/>
          </a:blip>
          <a:stretch>
            <a:fillRect/>
          </a:stretch>
        </p:blipFill>
        <p:spPr>
          <a:xfrm>
            <a:off x="0" y="0"/>
            <a:ext cx="12192000" cy="6983730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38200" y="3446145"/>
            <a:ext cx="10515600" cy="1325563"/>
          </a:xfrm>
          <a:noFill/>
          <a:effectLst>
            <a:outerShdw blurRad="50800" dist="38100" dir="2700000" algn="tl" rotWithShape="0">
              <a:prstClr val="black">
                <a:alpha val="31000"/>
              </a:prstClr>
            </a:outerShdw>
          </a:effectLst>
        </p:spPr>
        <p:txBody>
          <a:bodyPr vert="horz" lIns="91440" tIns="45720" rIns="91440" bIns="45720" rtlCol="0" anchor="b">
            <a:normAutofit fontScale="90000"/>
          </a:bodyPr>
          <a:lstStyle/>
          <a:p>
            <a:pPr marL="342900" indent="-342900" algn="ctr"/>
            <a:br>
              <a:rPr lang="en-US" b="1" dirty="0">
                <a:solidFill>
                  <a:schemeClr val="tx1"/>
                </a:solidFill>
              </a:rPr>
            </a:br>
            <a:r>
              <a:rPr sz="7330" b="1" dirty="0">
                <a:sym typeface="+mn-ea"/>
              </a:rPr>
              <a:t>Wall Layout</a:t>
            </a:r>
            <a:r>
              <a:rPr sz="7335" b="1" dirty="0">
                <a:solidFill>
                  <a:schemeClr val="tx1"/>
                </a:solidFill>
              </a:rPr>
              <a:t>  </a:t>
            </a:r>
            <a:br>
              <a:rPr lang="en-US" b="1" dirty="0">
                <a:solidFill>
                  <a:schemeClr val="tx1"/>
                </a:solidFill>
              </a:rPr>
            </a:br>
            <a:br>
              <a:rPr lang="en-US" sz="3600" dirty="0"/>
            </a:br>
            <a:endParaRPr lang="en-US" sz="3600" b="1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Preliminary Design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045" y="1351298"/>
            <a:ext cx="9297206" cy="18290"/>
          </a:xfrm>
          <a:prstGeom prst="rect">
            <a:avLst/>
          </a:prstGeom>
        </p:spPr>
      </p:pic>
      <p:sp>
        <p:nvSpPr>
          <p:cNvPr id="6" name="Partial Circle 5"/>
          <p:cNvSpPr/>
          <p:nvPr/>
        </p:nvSpPr>
        <p:spPr>
          <a:xfrm>
            <a:off x="591247" y="1858712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TextBox 1"/>
          <p:cNvSpPr txBox="1"/>
          <p:nvPr/>
        </p:nvSpPr>
        <p:spPr>
          <a:xfrm>
            <a:off x="838200" y="2708845"/>
            <a:ext cx="8940800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0" i="0" u="none" strike="noStrike" baseline="0" dirty="0">
                <a:solidFill>
                  <a:srgbClr val="00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Two types of walls in this structure will be used: </a:t>
            </a:r>
          </a:p>
          <a:p>
            <a:r>
              <a:rPr lang="en-US" sz="2800" b="0" i="0" u="none" strike="noStrike" baseline="0" dirty="0">
                <a:solidFill>
                  <a:srgbClr val="00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1. Basement retaining walls. </a:t>
            </a:r>
            <a:endParaRPr lang="ar-SA" sz="2800" b="0" i="0" u="none" strike="noStrike" baseline="0" dirty="0">
              <a:solidFill>
                <a:srgbClr val="00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r>
              <a:rPr lang="en-US" sz="2800" b="0" i="0" u="none" strike="noStrike" baseline="0" dirty="0">
                <a:solidFill>
                  <a:srgbClr val="00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2. Elevators and staircase walls. (Shear walls). </a:t>
            </a:r>
          </a:p>
          <a:p>
            <a:endParaRPr lang="en-US" sz="2800" b="0" i="0" u="none" strike="noStrike" baseline="0" dirty="0">
              <a:solidFill>
                <a:srgbClr val="00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en-US" sz="2800" b="0" i="0" u="none" strike="noStrike" baseline="0" dirty="0">
              <a:solidFill>
                <a:srgbClr val="00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en-US" sz="2800" b="0" i="0" u="none" strike="noStrike" baseline="0" dirty="0">
              <a:solidFill>
                <a:srgbClr val="00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en-US" sz="2800" b="0" i="0" u="none" strike="noStrike" baseline="0" dirty="0">
              <a:solidFill>
                <a:srgbClr val="00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r>
              <a:rPr lang="en-US" sz="2800" b="0" i="0" u="none" strike="noStrike" baseline="0" dirty="0">
                <a:solidFill>
                  <a:srgbClr val="00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From architectural plans, elevators and staircase walls have an initial thickness equal to 200 mm. </a:t>
            </a:r>
            <a:r>
              <a:rPr lang="en-US" sz="2800" dirty="0">
                <a:solidFill>
                  <a:srgbClr val="00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</a:t>
            </a:r>
            <a:r>
              <a:rPr lang="en-US" sz="2800" b="0" i="0" u="none" strike="noStrike" baseline="0" dirty="0">
                <a:solidFill>
                  <a:srgbClr val="00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n contrast, retaining walls have an initial thickness equal to 300 mm. </a:t>
            </a:r>
            <a:endParaRPr lang="ar-SA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5791" y="1694119"/>
            <a:ext cx="2988009" cy="346976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38200" y="1857988"/>
            <a:ext cx="2485105" cy="493907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3820" tIns="83820" rIns="83820" bIns="83820" numCol="1" spcCol="1270" anchor="ctr" anchorCtr="0">
            <a:noAutofit/>
          </a:bodyPr>
          <a:lstStyle/>
          <a:p>
            <a:pPr marL="0" lvl="0" indent="0" algn="ctr" defTabSz="9779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ar-SA" sz="2200" kern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838200" y="1889497"/>
            <a:ext cx="609452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1" dirty="0"/>
              <a:t>Wall System</a:t>
            </a:r>
          </a:p>
        </p:txBody>
      </p:sp>
      <p:graphicFrame>
        <p:nvGraphicFramePr>
          <p:cNvPr id="3" name="Table 14"/>
          <p:cNvGraphicFramePr>
            <a:graphicFrameLocks noGrp="1"/>
          </p:cNvGraphicFramePr>
          <p:nvPr/>
        </p:nvGraphicFramePr>
        <p:xfrm>
          <a:off x="2923126" y="4207369"/>
          <a:ext cx="4726129" cy="1112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041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42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Wall name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Wall thickness  (mm)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SW 200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200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SW 300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and white drawing of a house&#10;&#10;Description automatically generated with low confidence">
            <a:extLst>
              <a:ext uri="{FF2B5EF4-FFF2-40B4-BE49-F238E27FC236}">
                <a16:creationId xmlns:a16="http://schemas.microsoft.com/office/drawing/2014/main" id="{547DA4BD-2F37-53D4-C19B-A1962BF8E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810" y="171157"/>
            <a:ext cx="7928379" cy="651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50250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4482206" y="410001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1"/>
          <p:cNvPicPr>
            <a:picLocks noGrp="1" noChangeAspect="1"/>
          </p:cNvPicPr>
          <p:nvPr>
            <p:ph sz="half" idx="2"/>
          </p:nvPr>
        </p:nvPicPr>
        <p:blipFill>
          <a:blip r:embed="rId2">
            <a:lum bright="-12000" contrast="-12000"/>
          </a:blip>
          <a:stretch>
            <a:fillRect/>
          </a:stretch>
        </p:blipFill>
        <p:spPr>
          <a:xfrm>
            <a:off x="0" y="0"/>
            <a:ext cx="12192000" cy="6983730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38200" y="3446145"/>
            <a:ext cx="10515600" cy="1325563"/>
          </a:xfrm>
          <a:noFill/>
          <a:effectLst>
            <a:outerShdw blurRad="50800" dist="38100" dir="2700000" algn="tl" rotWithShape="0">
              <a:prstClr val="black">
                <a:alpha val="31000"/>
              </a:prstClr>
            </a:outerShdw>
          </a:effectLst>
        </p:spPr>
        <p:txBody>
          <a:bodyPr vert="horz" lIns="91440" tIns="45720" rIns="91440" bIns="45720" rtlCol="0" anchor="b">
            <a:normAutofit fontScale="90000"/>
          </a:bodyPr>
          <a:lstStyle/>
          <a:p>
            <a:pPr marL="342900" indent="-342900" algn="ctr"/>
            <a:br>
              <a:rPr lang="en-US" b="1" dirty="0">
                <a:solidFill>
                  <a:schemeClr val="tx1"/>
                </a:solidFill>
              </a:rPr>
            </a:br>
            <a:r>
              <a:rPr lang="en-US" sz="7330" b="1" dirty="0">
                <a:solidFill>
                  <a:schemeClr val="tx2"/>
                </a:solidFill>
                <a:sym typeface="+mn-ea"/>
              </a:rPr>
              <a:t>3D-Modeling and Analysis</a:t>
            </a:r>
            <a:r>
              <a:rPr sz="7335" b="1" dirty="0">
                <a:solidFill>
                  <a:schemeClr val="tx1"/>
                </a:solidFill>
              </a:rPr>
              <a:t>  </a:t>
            </a:r>
            <a:br>
              <a:rPr lang="en-US" b="1" dirty="0">
                <a:solidFill>
                  <a:schemeClr val="tx1"/>
                </a:solidFill>
              </a:rPr>
            </a:br>
            <a:br>
              <a:rPr lang="en-US" sz="3600" dirty="0"/>
            </a:br>
            <a:endParaRPr lang="en-US" sz="3600" b="1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 descr="A building with cars parked in front of it&#10;&#10;Description automatically generated with low confidenc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90165" y="1368425"/>
            <a:ext cx="7267575" cy="549021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6590" y="1887271"/>
            <a:ext cx="5499423" cy="4187532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1095" y="1988820"/>
            <a:ext cx="5970905" cy="4546600"/>
          </a:xfrm>
          <a:prstGeom prst="rect">
            <a:avLst/>
          </a:prstGeom>
        </p:spPr>
      </p:pic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57860" y="2181225"/>
            <a:ext cx="5763260" cy="4354195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Table 30"/>
          <p:cNvGraphicFramePr>
            <a:graphicFrameLocks noGrp="1"/>
          </p:cNvGraphicFramePr>
          <p:nvPr/>
        </p:nvGraphicFramePr>
        <p:xfrm>
          <a:off x="1320150" y="2782368"/>
          <a:ext cx="4775850" cy="29616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775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Basic ultimate load combinations: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1.4D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1.2D + 1.6L + 0.5(Lr or S or R)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1.2D + 1.0E + L + 0.2S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0.9D + 1.0E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71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0.9 D+ 1.0 W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1.2D+1.6 (Lr or S or R )+(L or 0.5W )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 D+1.0 W+L +0.5 (Lr or S or R )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6096000" y="2782368"/>
          <a:ext cx="4775850" cy="29616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775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Basic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service</a:t>
                      </a:r>
                      <a:r>
                        <a:rPr lang="en-US" sz="1600" dirty="0">
                          <a:latin typeface="+mn-lt"/>
                        </a:rPr>
                        <a:t> </a:t>
                      </a:r>
                      <a:r>
                        <a:rPr lang="en-US" sz="1600" dirty="0"/>
                        <a:t>load combinations: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 + 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 +</a:t>
                      </a:r>
                      <a:r>
                        <a:rPr kumimoji="0" lang="pt-B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(0.6W or 0.7E) 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 + 0.75L + 0.75(0.7E) + 0.75S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71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0.6D + 0.7E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12" name="Partial Circle 11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4" name="Group 13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Rectangle 14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TextBox 15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Load Combinations</a:t>
              </a:r>
              <a:endParaRPr lang="ar-SA" sz="2200" kern="1200" dirty="0"/>
            </a:p>
          </p:txBody>
        </p:sp>
      </p:grp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30"/>
          <p:cNvGraphicFramePr>
            <a:graphicFrameLocks noGrp="1"/>
          </p:cNvGraphicFramePr>
          <p:nvPr/>
        </p:nvGraphicFramePr>
        <p:xfrm>
          <a:off x="1137780" y="2768216"/>
          <a:ext cx="5133694" cy="295937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133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Ultimate load combinations: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1.4DL+1.4SID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1.2DL+1.2SID+1.6LL + 0.5S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1.2DL+1.2SID+1.0 LL +</a:t>
                      </a:r>
                      <a:r>
                        <a:rPr lang="en-US" sz="1800" dirty="0"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 1.6 S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1.3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 DL + 1.3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 SID + 1.0 LL + 1.3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800" baseline="-25000" dirty="0" err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qx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 + 0.39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800" baseline="-25000" dirty="0" err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qy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 + 0.2S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4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1.3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 DL + 1.3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 SID + 1.0 LL + 1.3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800" baseline="-25000" dirty="0" err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qy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 + 0.39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800" baseline="-25000" dirty="0" err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qx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 + 0.2S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0.9DL+0.9SID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0.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74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 DL+ 0.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74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 SID 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+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1.3Eqx + 0.39E</a:t>
                      </a:r>
                      <a:r>
                        <a:rPr lang="en-US" sz="1800" baseline="-250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qy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6271474" y="2768216"/>
          <a:ext cx="4775850" cy="29596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775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Service</a:t>
                      </a:r>
                      <a:r>
                        <a:rPr lang="en-US" sz="1600" dirty="0">
                          <a:latin typeface="+mn-lt"/>
                        </a:rPr>
                        <a:t> </a:t>
                      </a:r>
                      <a:r>
                        <a:rPr lang="en-US" sz="1600" dirty="0"/>
                        <a:t>load combinations: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 DL + 1.0 SID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 DL + 1.0 SID + 1.0 LL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 DL + 1.0 SID + 1.0 S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 DL +1.0 SID +0.75 LL + 0.75 S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4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DL + 1.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SID + 0.91Eqx + 0.273Eqy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 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DL + 1.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 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SID + 0.91Eqy + 0.273Eqx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 DL + 1.0 SID +0.75 LL + 0.75 S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Load Combinations</a:t>
              </a:r>
              <a:endParaRPr lang="ar-SA" sz="2200" kern="1200" dirty="0"/>
            </a:p>
          </p:txBody>
        </p:sp>
      </p:grp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30"/>
          <p:cNvGraphicFramePr>
            <a:graphicFrameLocks noGrp="1"/>
          </p:cNvGraphicFramePr>
          <p:nvPr/>
        </p:nvGraphicFramePr>
        <p:xfrm>
          <a:off x="1137780" y="2768216"/>
          <a:ext cx="5133694" cy="295937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133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Ultimate load combinations: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1.4DL+1.4SID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1.2DL+1.2SID+1.6LL + 0.5S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1.2DL+1.2SID+1.0 LL +</a:t>
                      </a:r>
                      <a:r>
                        <a:rPr lang="en-US" sz="1800" dirty="0"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 1.6 S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1.3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 DL + 1.3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 SID + 1.0 LL + 1.3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800" baseline="-25000" dirty="0" err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qx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 + 0.39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800" baseline="-25000" dirty="0" err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qy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 + 0.2S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4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1.3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 DL + 1.3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 SID + 1.0 LL + 1.3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800" baseline="-25000" dirty="0" err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qy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 + 0.39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800" baseline="-25000" dirty="0" err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qx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 + 0.2S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0.9DL+0.9SID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0.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74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 DL+ 0.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74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 SID 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+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1.3Eqx + 0.39E</a:t>
                      </a:r>
                      <a:r>
                        <a:rPr lang="en-US" sz="1800" baseline="-250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charset="0"/>
                          <a:cs typeface="Times New Roman" panose="02020603050405020304" pitchFamily="18" charset="0"/>
                        </a:rPr>
                        <a:t>qy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6271474" y="2768216"/>
          <a:ext cx="4775850" cy="29596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775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Service</a:t>
                      </a:r>
                      <a:r>
                        <a:rPr lang="en-US" sz="1600" dirty="0">
                          <a:latin typeface="+mn-lt"/>
                        </a:rPr>
                        <a:t> </a:t>
                      </a:r>
                      <a:r>
                        <a:rPr lang="en-US" sz="1600" dirty="0"/>
                        <a:t>load combinations: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 DL + 1.0 SID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 DL + 1.0 SID + 1.0 LL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 DL + 1.0 SID + 1.0 S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 DL +1.0 SID +0.75 LL + 0.75 S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4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DL + 1.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SID + 0.91Eqx + 0.273Eqy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 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DL + 1.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 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SID + 0.91Eqy + 0.273Eqx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 DL + 1.0 SID +0.75 LL + 0.75 S</a:t>
                      </a:r>
                      <a:endParaRPr lang="en-US" sz="18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Load Combinations</a:t>
              </a:r>
              <a:endParaRPr lang="ar-SA" sz="2200" kern="1200" dirty="0"/>
            </a:p>
          </p:txBody>
        </p:sp>
      </p:grp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4482206" y="410001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1"/>
          <p:cNvPicPr>
            <a:picLocks noGrp="1" noChangeAspect="1"/>
          </p:cNvPicPr>
          <p:nvPr>
            <p:ph sz="half" idx="2"/>
          </p:nvPr>
        </p:nvPicPr>
        <p:blipFill>
          <a:blip r:embed="rId2">
            <a:lum bright="-12000" contrast="-12000"/>
          </a:blip>
          <a:stretch>
            <a:fillRect/>
          </a:stretch>
        </p:blipFill>
        <p:spPr>
          <a:xfrm>
            <a:off x="0" y="0"/>
            <a:ext cx="12192000" cy="6983730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38200" y="3446145"/>
            <a:ext cx="10515600" cy="1325563"/>
          </a:xfrm>
          <a:noFill/>
          <a:effectLst>
            <a:outerShdw blurRad="50800" dist="38100" dir="2700000" algn="tl" rotWithShape="0">
              <a:prstClr val="black">
                <a:alpha val="31000"/>
              </a:prstClr>
            </a:outerShdw>
          </a:effectLst>
        </p:spPr>
        <p:txBody>
          <a:bodyPr vert="horz" lIns="91440" tIns="45720" rIns="91440" bIns="45720" rtlCol="0" anchor="b">
            <a:normAutofit fontScale="90000"/>
          </a:bodyPr>
          <a:lstStyle/>
          <a:p>
            <a:pPr marL="342900" indent="-342900" algn="ctr"/>
            <a:br>
              <a:rPr lang="en-US" b="1" dirty="0">
                <a:solidFill>
                  <a:schemeClr val="tx1"/>
                </a:solidFill>
              </a:rPr>
            </a:br>
            <a:r>
              <a:rPr lang="en-US" sz="7330" b="1" dirty="0">
                <a:solidFill>
                  <a:schemeClr val="tx2"/>
                </a:solidFill>
                <a:sym typeface="+mn-ea"/>
              </a:rPr>
              <a:t>Verification of Structural Analysis</a:t>
            </a:r>
            <a:r>
              <a:rPr sz="7335" b="1" dirty="0">
                <a:solidFill>
                  <a:schemeClr val="tx1"/>
                </a:solidFill>
              </a:rPr>
              <a:t>  </a:t>
            </a:r>
            <a:br>
              <a:rPr lang="en-US" b="1" dirty="0">
                <a:solidFill>
                  <a:schemeClr val="tx1"/>
                </a:solidFill>
              </a:rPr>
            </a:br>
            <a:br>
              <a:rPr lang="en-US" sz="3600" dirty="0"/>
            </a:br>
            <a:endParaRPr lang="en-US" sz="3600" b="1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Compatibility Check</a:t>
              </a:r>
              <a:endParaRPr lang="ar-SA" sz="2200" kern="1200" dirty="0"/>
            </a:p>
          </p:txBody>
        </p:sp>
      </p:grpSp>
      <p:pic>
        <p:nvPicPr>
          <p:cNvPr id="2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08120" y="2478706"/>
            <a:ext cx="6207678" cy="39660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5293" y="2407309"/>
            <a:ext cx="4108508" cy="3966017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Equilibrium Check</a:t>
              </a:r>
              <a:endParaRPr lang="ar-SA" sz="2200" kern="12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30"/>
              <p:cNvGraphicFramePr>
                <a:graphicFrameLocks noGrp="1"/>
              </p:cNvGraphicFramePr>
              <p:nvPr/>
            </p:nvGraphicFramePr>
            <p:xfrm>
              <a:off x="5029349" y="1602747"/>
              <a:ext cx="6130263" cy="4590209"/>
            </p:xfrm>
            <a:graphic>
              <a:graphicData uri="http://schemas.openxmlformats.org/drawingml/2006/table">
                <a:tbl>
                  <a:tblPr firstRow="1" bandRow="1">
                    <a:tableStyleId>{D7AC3CCA-C797-4891-BE02-D94E43425B78}</a:tableStyleId>
                  </a:tblPr>
                  <a:tblGrid>
                    <a:gridCol w="204342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4342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4342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794192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b="0" dirty="0"/>
                            <a:t>Load type</a:t>
                          </a:r>
                        </a:p>
                        <a:p>
                          <a:pPr algn="ctr" rtl="1"/>
                          <a:endParaRPr lang="ar-JO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sz="1800" b="0" dirty="0"/>
                            <a:t>Difference percentage for block A</a:t>
                          </a:r>
                          <a:endParaRPr lang="ar-JO" sz="1800" b="0" dirty="0"/>
                        </a:p>
                        <a:p>
                          <a:pPr algn="ctr"/>
                          <a:endParaRPr lang="en-US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sz="1800" b="0" dirty="0"/>
                            <a:t>Difference percentage for block B</a:t>
                          </a:r>
                          <a:endParaRPr lang="ar-JO" sz="1800" b="0" dirty="0"/>
                        </a:p>
                        <a:p>
                          <a:pPr algn="ctr"/>
                          <a:endParaRPr lang="en-US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6542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Dead</a:t>
                          </a:r>
                          <a:endParaRPr lang="ar-JO" sz="18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</m:t>
                                </m:r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43</m:t>
                                </m:r>
                              </m:oMath>
                            </m:oMathPara>
                          </a14:m>
                          <a:endParaRPr lang="en-US" sz="18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1.6</a:t>
                          </a:r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1353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b="0" dirty="0"/>
                            <a:t>Superimposed</a:t>
                          </a:r>
                          <a:endParaRPr lang="ar-JO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0.34</a:t>
                          </a:r>
                          <a:endParaRPr lang="en-US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4.4</a:t>
                          </a:r>
                          <a:endParaRPr lang="en-US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9274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b="0" dirty="0"/>
                            <a:t>Stone</a:t>
                          </a:r>
                          <a:endParaRPr lang="ar-JO" sz="1800" b="0" dirty="0"/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0.2</a:t>
                          </a:r>
                          <a:endParaRPr lang="en-US" sz="1800" b="0" dirty="0"/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1.7</a:t>
                          </a:r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9274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b="0" dirty="0"/>
                            <a:t>Glass</a:t>
                          </a:r>
                          <a:endParaRPr lang="ar-JO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2.05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-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9274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b="0" dirty="0"/>
                            <a:t>Water</a:t>
                          </a:r>
                          <a:endParaRPr lang="ar-JO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-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91749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b="0" dirty="0"/>
                            <a:t>Live</a:t>
                          </a:r>
                          <a:endParaRPr lang="ar-JO" sz="1800" b="0" dirty="0"/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3.7</a:t>
                          </a:r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0.6</a:t>
                          </a:r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6542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b="0" dirty="0"/>
                            <a:t>snow</a:t>
                          </a:r>
                          <a:endParaRPr lang="ar-JO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0.356</a:t>
                          </a:r>
                          <a:endParaRPr lang="en-US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1.3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6542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b="0" dirty="0"/>
                            <a:t>Soil X</a:t>
                          </a:r>
                          <a:endParaRPr lang="ar-JO" sz="1800" b="0" dirty="0"/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0.5</a:t>
                          </a:r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4.4</a:t>
                          </a:r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379274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b="0" dirty="0"/>
                            <a:t>Soil Y </a:t>
                          </a:r>
                          <a:endParaRPr lang="ar-JO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2.36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4.9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30"/>
              <p:cNvGraphicFramePr>
                <a:graphicFrameLocks noGrp="1"/>
              </p:cNvGraphicFramePr>
              <p:nvPr/>
            </p:nvGraphicFramePr>
            <p:xfrm>
              <a:off x="5029349" y="1602747"/>
              <a:ext cx="6130263" cy="4590209"/>
            </p:xfrm>
            <a:graphic>
              <a:graphicData uri="http://schemas.openxmlformats.org/drawingml/2006/table">
                <a:tbl>
                  <a:tblPr firstRow="1" bandRow="1">
                    <a:tableStyleId>{D7AC3CCA-C797-4891-BE02-D94E43425B78}</a:tableStyleId>
                  </a:tblPr>
                  <a:tblGrid>
                    <a:gridCol w="2043421"/>
                    <a:gridCol w="2043421"/>
                    <a:gridCol w="2043421"/>
                  </a:tblGrid>
                  <a:tr h="794192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b="0" dirty="0"/>
                            <a:t>Load type</a:t>
                          </a:r>
                          <a:endParaRPr lang="en-US" sz="1800" b="0" dirty="0"/>
                        </a:p>
                        <a:p>
                          <a:pPr algn="ctr" rtl="1"/>
                          <a:endParaRPr lang="ar-JO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sz="1800" b="0" dirty="0"/>
                            <a:t>Difference percentage for block A</a:t>
                          </a:r>
                          <a:endParaRPr lang="ar-JO" sz="1800" b="0" dirty="0"/>
                        </a:p>
                        <a:p>
                          <a:pPr algn="ctr"/>
                          <a:endParaRPr lang="en-US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sz="1800" b="0" dirty="0"/>
                            <a:t>Difference percentage for block B</a:t>
                          </a:r>
                          <a:endParaRPr lang="ar-JO" sz="1800" b="0" dirty="0"/>
                        </a:p>
                        <a:p>
                          <a:pPr algn="ctr"/>
                          <a:endParaRPr lang="en-US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Dead</a:t>
                          </a:r>
                          <a:endParaRPr lang="ar-JO" sz="18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1.6</a:t>
                          </a:r>
                          <a:endParaRPr lang="en-US" sz="18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421353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b="0" dirty="0"/>
                            <a:t>Superimposed</a:t>
                          </a:r>
                          <a:endParaRPr lang="ar-JO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0.34</a:t>
                          </a:r>
                          <a:endParaRPr lang="en-US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4.4</a:t>
                          </a:r>
                          <a:endParaRPr lang="en-US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379274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b="0" dirty="0"/>
                            <a:t>Stone</a:t>
                          </a:r>
                          <a:endParaRPr lang="ar-JO" sz="1800" b="0" dirty="0"/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0.2</a:t>
                          </a:r>
                          <a:endParaRPr lang="en-US" sz="1800" b="0" dirty="0"/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1.7</a:t>
                          </a:r>
                          <a:endParaRPr lang="en-US" sz="1800" b="0" dirty="0"/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379274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b="0" dirty="0"/>
                            <a:t>Glass</a:t>
                          </a:r>
                          <a:endParaRPr lang="ar-JO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2.05</a:t>
                          </a:r>
                          <a:endParaRPr lang="en-US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-</a:t>
                          </a:r>
                          <a:endParaRPr lang="en-US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379274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b="0" dirty="0"/>
                            <a:t>Water</a:t>
                          </a:r>
                          <a:endParaRPr lang="ar-JO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0</a:t>
                          </a:r>
                          <a:endParaRPr lang="en-US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-</a:t>
                          </a:r>
                          <a:endParaRPr lang="en-US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291749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b="0" dirty="0"/>
                            <a:t>Live</a:t>
                          </a:r>
                          <a:endParaRPr lang="ar-JO" sz="1800" b="0" dirty="0"/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3.7</a:t>
                          </a:r>
                          <a:endParaRPr lang="en-US" sz="1800" b="0" dirty="0"/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0.6</a:t>
                          </a:r>
                          <a:endParaRPr lang="en-US" sz="1800" b="0" dirty="0"/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26542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b="0" dirty="0"/>
                            <a:t>snow</a:t>
                          </a:r>
                          <a:endParaRPr lang="ar-JO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0.356</a:t>
                          </a:r>
                          <a:endParaRPr lang="en-US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1.3</a:t>
                          </a:r>
                          <a:endParaRPr lang="en-US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26542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b="0" dirty="0"/>
                            <a:t>Soil X</a:t>
                          </a:r>
                          <a:endParaRPr lang="ar-JO" sz="1800" b="0" dirty="0"/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0.5</a:t>
                          </a:r>
                          <a:endParaRPr lang="en-US" sz="1800" b="0" dirty="0"/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4.4</a:t>
                          </a:r>
                          <a:endParaRPr lang="en-US" sz="1800" b="0" dirty="0"/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379274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b="0" dirty="0"/>
                            <a:t>Soil Y </a:t>
                          </a:r>
                          <a:endParaRPr lang="ar-JO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2.36</a:t>
                          </a:r>
                          <a:endParaRPr lang="en-US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/>
                            <a:t>4.9</a:t>
                          </a:r>
                          <a:endParaRPr lang="en-US" sz="1800" b="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TextBox 3"/>
          <p:cNvSpPr txBox="1"/>
          <p:nvPr/>
        </p:nvSpPr>
        <p:spPr>
          <a:xfrm>
            <a:off x="838199" y="414580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dirty="0"/>
              <a:t>All the differences are &lt; 5% </a:t>
            </a:r>
            <a:r>
              <a:rPr lang="en-US" sz="1800" b="0" dirty="0">
                <a:sym typeface="Wingdings" panose="05000000000000000000" pitchFamily="2" charset="2"/>
              </a:rPr>
              <a:t> ok.</a:t>
            </a:r>
            <a:endParaRPr lang="ar-SA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829" y="3250867"/>
            <a:ext cx="5536831" cy="2502221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12" name="Partial Circle 11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838199" y="1745557"/>
            <a:ext cx="453021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4" name="Rectangle 13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TextBox 14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r>
                <a:rPr lang="en-US" sz="2200" b="1" dirty="0"/>
                <a:t>Verification of the preliminary design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6807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>
              <a:buNone/>
            </a:pPr>
            <a:endParaRPr lang="en-US" sz="40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760771" y="2943664"/>
          <a:ext cx="6670458" cy="2697891"/>
        </p:xfrm>
        <a:graphic>
          <a:graphicData uri="http://schemas.openxmlformats.org/drawingml/2006/table">
            <a:tbl>
              <a:tblPr firstRow="1" firstCol="1" bandRow="1"/>
              <a:tblGrid>
                <a:gridCol w="2223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34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34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4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Floor Number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High of each floor (m)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Area of each floor (m</a:t>
                      </a:r>
                      <a:r>
                        <a:rPr lang="en-GB" sz="1600" baseline="300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4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B2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1853.65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54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B1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1853.65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54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GF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1387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4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F1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1308.96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54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F2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1230.05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54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Roof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1137.11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434" y="1375448"/>
            <a:ext cx="9297206" cy="18290"/>
          </a:xfrm>
          <a:prstGeom prst="rect">
            <a:avLst/>
          </a:prstGeom>
        </p:spPr>
      </p:pic>
      <p:sp>
        <p:nvSpPr>
          <p:cNvPr id="73" name="Partial Circle 72"/>
          <p:cNvSpPr/>
          <p:nvPr/>
        </p:nvSpPr>
        <p:spPr>
          <a:xfrm>
            <a:off x="1043448" y="1732429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4" name="Group 73"/>
          <p:cNvGrpSpPr/>
          <p:nvPr/>
        </p:nvGrpSpPr>
        <p:grpSpPr>
          <a:xfrm>
            <a:off x="1290400" y="1732429"/>
            <a:ext cx="4353315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75" name="Rectangle 74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6" name="TextBox 75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Height and Area For Each Floor</a:t>
              </a:r>
              <a:endParaRPr lang="ar-SA" sz="2200" kern="1200" dirty="0"/>
            </a:p>
          </p:txBody>
        </p:sp>
      </p:grp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760771" y="5635968"/>
          <a:ext cx="6670458" cy="385413"/>
        </p:xfrm>
        <a:graphic>
          <a:graphicData uri="http://schemas.openxmlformats.org/drawingml/2006/table">
            <a:tbl>
              <a:tblPr firstRow="1" firstCol="1" bandRow="1"/>
              <a:tblGrid>
                <a:gridCol w="2223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34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34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4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Stair-Case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28.84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241" y="2217340"/>
            <a:ext cx="6247518" cy="2534496"/>
          </a:xfrm>
          <a:prstGeom prst="rect">
            <a:avLst/>
          </a:prstGeom>
        </p:spPr>
      </p:pic>
      <p:sp>
        <p:nvSpPr>
          <p:cNvPr id="16" name="Partial Circle 15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7" name="Group 16"/>
          <p:cNvGrpSpPr/>
          <p:nvPr/>
        </p:nvGrpSpPr>
        <p:grpSpPr>
          <a:xfrm>
            <a:off x="838199" y="1745556"/>
            <a:ext cx="3940278" cy="493908"/>
            <a:chOff x="246953" y="-1"/>
            <a:chExt cx="3034564" cy="49390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8" name="Rectangle 1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TextBox 18"/>
            <p:cNvSpPr txBox="1"/>
            <p:nvPr/>
          </p:nvSpPr>
          <p:spPr>
            <a:xfrm>
              <a:off x="246953" y="-1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r>
                <a:rPr lang="en-US" sz="2200" b="1" dirty="0"/>
                <a:t>Permitted Analytical Procedures</a:t>
              </a:r>
            </a:p>
          </p:txBody>
        </p:sp>
      </p:grp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12954" y="4918319"/>
            <a:ext cx="10540181" cy="14630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In this project, the seismic design category is D and the structure characteristics is all other structures. </a:t>
            </a:r>
            <a:endParaRPr lang="en-US" sz="18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The permitted analytical procedures is response spectrum and seismic response history. </a:t>
            </a:r>
            <a:endParaRPr lang="en-US" sz="18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The equivalent lateral force method using response spectrum analysis was used in this project to check the base shear.</a:t>
            </a:r>
            <a:endParaRPr lang="en-US" sz="18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072337" y="6488668"/>
            <a:ext cx="3133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Seismic loading in Y-direction 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17" name="Partial Circle 16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8" name="Group 17"/>
          <p:cNvGrpSpPr/>
          <p:nvPr/>
        </p:nvGrpSpPr>
        <p:grpSpPr>
          <a:xfrm>
            <a:off x="838198" y="1745557"/>
            <a:ext cx="3378201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9" name="Rectangle 18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TextBox 1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Seismic </a:t>
              </a:r>
              <a:r>
                <a:rPr lang="en-US" sz="2200" b="1" dirty="0"/>
                <a:t>Analysis</a:t>
              </a:r>
              <a:r>
                <a:rPr lang="en-US" sz="2200" b="1" kern="1200" dirty="0"/>
                <a:t> Methods</a:t>
              </a:r>
              <a:endParaRPr lang="ar-SA" sz="2200" kern="1200" dirty="0"/>
            </a:p>
          </p:txBody>
        </p:sp>
      </p:grpSp>
      <p:pic>
        <p:nvPicPr>
          <p:cNvPr id="2" name="Content Placeholder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1" y="2881340"/>
            <a:ext cx="5920993" cy="34982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1246" y="233983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1.Equivalent lateral force method (ELF).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89443" y="6488668"/>
            <a:ext cx="3133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Seismic loading in X-direction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759" y="2863050"/>
            <a:ext cx="6036510" cy="3508500"/>
          </a:xfrm>
          <a:prstGeom prst="rect">
            <a:avLst/>
          </a:prstGeom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6807" y="1985045"/>
            <a:ext cx="6132467" cy="3878714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13" name="Partial Circle 12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4" name="Group 13"/>
          <p:cNvGrpSpPr/>
          <p:nvPr/>
        </p:nvGrpSpPr>
        <p:grpSpPr>
          <a:xfrm>
            <a:off x="838198" y="1745557"/>
            <a:ext cx="3378201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Rectangle 14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TextBox 15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Seismic </a:t>
              </a:r>
              <a:r>
                <a:rPr lang="en-US" sz="2200" b="1" dirty="0"/>
                <a:t>Analysis</a:t>
              </a:r>
              <a:r>
                <a:rPr lang="en-US" sz="2200" b="1" kern="1200" dirty="0"/>
                <a:t> Methods</a:t>
              </a:r>
              <a:endParaRPr lang="ar-SA" sz="2200" kern="12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91246" y="2615133"/>
            <a:ext cx="5625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1" indent="0" algn="l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t>2.Modal response spectrum method (MRS).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214823" y="605881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(body)"/>
                <a:cs typeface="Arabic Typesetting" panose="03020402040406030203" pitchFamily="66" charset="-78"/>
              </a:rPr>
              <a:t>Definition of MRS in ETABS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4" name="Partial Circle 3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838198" y="1745557"/>
            <a:ext cx="2367117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Base Shear</a:t>
              </a:r>
              <a:endParaRPr lang="ar-SA" sz="2200" kern="12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38198" y="2657750"/>
            <a:ext cx="1014689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The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values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of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dynamic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earthquakes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forces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must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be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approximately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equal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to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the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value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of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earthquakes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forces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in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the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static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method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.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However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,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the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values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were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not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equal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,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which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led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to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change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the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scale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factor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for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each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of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the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dynamic earthquake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forces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in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X </a:t>
            </a:r>
            <a:r>
              <a:rPr lang="ar-SA" sz="28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and</a:t>
            </a:r>
            <a:r>
              <a:rPr lang="ar-SA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Y.</a:t>
            </a:r>
          </a:p>
        </p:txBody>
      </p:sp>
      <p:sp>
        <p:nvSpPr>
          <p:cNvPr id="27" name="عنصر نائب للمحتوى 2"/>
          <p:cNvSpPr>
            <a:spLocks noGrp="1"/>
          </p:cNvSpPr>
          <p:nvPr>
            <p:ph idx="1"/>
          </p:nvPr>
        </p:nvSpPr>
        <p:spPr>
          <a:xfrm>
            <a:off x="1013672" y="4715289"/>
            <a:ext cx="5257801" cy="13849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manually = Cs final * Building weight</a:t>
            </a:r>
          </a:p>
          <a:p>
            <a:pPr marL="0" indent="0">
              <a:buNone/>
            </a:pPr>
            <a:r>
              <a:rPr lang="en-US" sz="2000" dirty="0"/>
              <a:t>-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W = D+ SD+ 0.25 L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8" name="Table 7"/>
          <p:cNvGraphicFramePr>
            <a:graphicFrameLocks noGrp="1"/>
          </p:cNvGraphicFramePr>
          <p:nvPr/>
        </p:nvGraphicFramePr>
        <p:xfrm>
          <a:off x="6271474" y="4420209"/>
          <a:ext cx="4564644" cy="1645920"/>
        </p:xfrm>
        <a:graphic>
          <a:graphicData uri="http://schemas.openxmlformats.org/drawingml/2006/table">
            <a:tbl>
              <a:tblPr firstRow="1" bandRow="1"/>
              <a:tblGrid>
                <a:gridCol w="15215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15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15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261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Load case</a:t>
                      </a:r>
                      <a:endParaRPr lang="ar-JO"/>
                    </a:p>
                    <a:p>
                      <a:pPr algn="ctr" rtl="1"/>
                      <a:endParaRPr lang="ar-JO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dirty="0"/>
                        <a:t>Difference percentage</a:t>
                      </a:r>
                      <a:endParaRPr lang="ar-JO" dirty="0"/>
                    </a:p>
                    <a:p>
                      <a:pPr algn="ctr" rtl="1"/>
                      <a:r>
                        <a:rPr lang="en-US" dirty="0"/>
                        <a:t>A</a:t>
                      </a:r>
                      <a:endParaRPr lang="ar-JO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dirty="0"/>
                        <a:t>Difference percentage</a:t>
                      </a:r>
                      <a:endParaRPr lang="ar-JO" dirty="0"/>
                    </a:p>
                    <a:p>
                      <a:pPr algn="ctr" rtl="1"/>
                      <a:r>
                        <a:rPr lang="en-US" dirty="0"/>
                        <a:t>B</a:t>
                      </a:r>
                      <a:endParaRPr lang="ar-JO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2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/>
                        <a:t>EQX static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dirty="0"/>
                        <a:t>3.85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82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dirty="0"/>
                        <a:t>EQY static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altLang="en-US" dirty="0"/>
                        <a:t>4</a:t>
                      </a:r>
                      <a:r>
                        <a:rPr lang="en-US" dirty="0"/>
                        <a:t>.7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1.8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6271473" y="6176543"/>
            <a:ext cx="6094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Percentage Between Manual and Static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4" name="Partial Circle 3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838198" y="1745557"/>
            <a:ext cx="2367117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Base Shear</a:t>
              </a:r>
              <a:endParaRPr lang="ar-SA" sz="2200" kern="12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333653" y="2570968"/>
            <a:ext cx="6096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Modification factor in X direction = 1.35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Modification factor in Y direction = 1.82</a:t>
            </a:r>
            <a:endParaRPr lang="en-US" dirty="0"/>
          </a:p>
          <a:p>
            <a:pPr marL="0" indent="0" algn="l" rtl="0">
              <a:buNone/>
            </a:pP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Modification factor in X direction = 1.414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Modification factor in Y direction = 1.378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13674" y="2795524"/>
            <a:ext cx="13199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Block A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13673" y="3583976"/>
            <a:ext cx="13199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Block B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endParaRPr lang="en-US" dirty="0"/>
          </a:p>
        </p:txBody>
      </p:sp>
      <p:graphicFrame>
        <p:nvGraphicFramePr>
          <p:cNvPr id="14" name="Table 30"/>
          <p:cNvGraphicFramePr>
            <a:graphicFrameLocks noGrp="1"/>
          </p:cNvGraphicFramePr>
          <p:nvPr/>
        </p:nvGraphicFramePr>
        <p:xfrm>
          <a:off x="3529154" y="4428084"/>
          <a:ext cx="5133692" cy="189809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834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34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34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34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473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Load case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Block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Old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New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 (body)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EDX 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 (body)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Block A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 (body)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2451.75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 (body)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3432.45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 (body)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EDY 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dirty="0">
                          <a:effectLst/>
                          <a:latin typeface="Calibri (body)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2451.75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 (body)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4315.08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 (body)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EDX 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dirty="0">
                          <a:effectLst/>
                          <a:latin typeface="Calibri (body)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Block B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dirty="0">
                          <a:effectLst/>
                          <a:latin typeface="Calibri (body)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2451.75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 (body)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3430.57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 (body)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EDY 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dirty="0">
                          <a:effectLst/>
                          <a:latin typeface="Calibri (body)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2451.75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 (body)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3344.24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3761" y="1981244"/>
            <a:ext cx="4199674" cy="4517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8909" y="1981244"/>
            <a:ext cx="4184520" cy="451721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4DEE49-C41F-04E2-6512-DBC84BEE50D0}"/>
              </a:ext>
            </a:extLst>
          </p:cNvPr>
          <p:cNvSpPr txBox="1"/>
          <p:nvPr/>
        </p:nvSpPr>
        <p:spPr>
          <a:xfrm>
            <a:off x="564403" y="148409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Scale factor modification in X-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dir</a:t>
            </a:r>
            <a:endParaRPr lang="en-US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8844" y="1996966"/>
            <a:ext cx="4233027" cy="455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7344" y="2030406"/>
            <a:ext cx="4233027" cy="452566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02125D7-517B-D1F8-099E-15C86FF9856E}"/>
              </a:ext>
            </a:extLst>
          </p:cNvPr>
          <p:cNvSpPr txBox="1"/>
          <p:nvPr/>
        </p:nvSpPr>
        <p:spPr>
          <a:xfrm>
            <a:off x="564403" y="148409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Scale factor modification in Y-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dir</a:t>
            </a:r>
            <a:endParaRPr lang="en-US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4" name="Partial Circle 3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838198" y="1745557"/>
            <a:ext cx="2367117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/>
                <a:t>Story Forces</a:t>
              </a:r>
              <a:endParaRPr lang="ar-SA" sz="2200" kern="1200" dirty="0"/>
            </a:p>
          </p:txBody>
        </p:sp>
      </p:grp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709734" y="2140352"/>
          <a:ext cx="6891020" cy="40968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2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6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5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5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820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24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00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865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4010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1963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Story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H(m) =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hx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Weight Accumulative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Weight for Individual Floor (KN)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Wx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Wx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*(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hx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)^k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Cvx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Csx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 final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Vx =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Csx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 * Total W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kN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F(X) Force (KN)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8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StairCase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1.1745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27.03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1066.394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1066.39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51241.4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0.03859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0.196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12231.06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471.975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Roof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1.1745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7252.902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6186.51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258526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0.19469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0.196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12231.06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2381.23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F2 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1.1745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17122.16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9869.25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332923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0.25071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0.196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12231.06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3066.49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F1 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1.1745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27775.7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10653.5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276524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0.20824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0.196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12231.06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2547.01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GF 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1.1745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39318.93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11543.2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213710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0.16094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0.196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12231.06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1968.45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B1 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1.1745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51398.77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12079.8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138912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0.10461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0.196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12231.06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1279.49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b2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1.1745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62403.35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11004.6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56065.2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0.04222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0.196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12231.06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516.406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Sum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62403.4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1327902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12231.1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87673" y="3927496"/>
          <a:ext cx="4129405" cy="21149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93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46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5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01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7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story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output case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Vx(KN) accumulative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Force(KN)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7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StairCase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Eqx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 static  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-313.9961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-313.9961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Roof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Eqx static   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-2327.7166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-2013.7205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F2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Eqx static  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-5454.7112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-3126.9946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F1 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Eqx static   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-8151.7722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-2697.061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GF 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Eqx static   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-10336.5546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-2184.7824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B1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Eqx static   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-11756.0812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-1419.5266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b2 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Eqx static   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-12411.5922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-655.511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sum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12411.592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63640" y="2916170"/>
            <a:ext cx="1151823" cy="5709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5930" y="2758565"/>
            <a:ext cx="1860550" cy="10361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7B25761-8F3C-50F8-4716-33417A6A1BBA}"/>
              </a:ext>
            </a:extLst>
          </p:cNvPr>
          <p:cNvSpPr txBox="1"/>
          <p:nvPr/>
        </p:nvSpPr>
        <p:spPr>
          <a:xfrm>
            <a:off x="693162" y="2441128"/>
            <a:ext cx="15084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X-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4" name="Partial Circle 3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838198" y="1745557"/>
            <a:ext cx="2367117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/>
                <a:t>Story Forces</a:t>
              </a:r>
              <a:endParaRPr lang="ar-SA" sz="2200" kern="1200" dirty="0"/>
            </a:p>
          </p:txBody>
        </p:sp>
      </p:grp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709734" y="2140352"/>
          <a:ext cx="6891020" cy="40751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2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6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5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5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820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24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00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865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4010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1963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H(m) =hy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Weight Accumulative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Weight for Individual Floor(KN) Wx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Wy*(hy)^k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Cvy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Csy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Vy kN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F(y) Force(kN)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8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Staircase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1.1745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27.03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1066.394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1066.39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51241.4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0.03859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0.136385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8510.88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328.42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Roof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1.1745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7252.902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6186.51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258526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0.19469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0.136385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8510.88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1656.96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F2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1.1745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17122.16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9869.25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332923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0.25071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0.136385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8510.88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2133.79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F1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1.1745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27775.7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10653.5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276524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0.20824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0.136385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8510.88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1772.32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GF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1.1745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39318.93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11543.2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213710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0.16094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0.136385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8510.88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1369.73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B1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1.1745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51398.77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12079.8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138912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0.10461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0.136385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8510.88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890.325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1.1745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62403.35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11004.6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56065.2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0.04222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0.136385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8510.88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359.337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62403.4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1327902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8510.88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71435" y="3848656"/>
          <a:ext cx="4129405" cy="21336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93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46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5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01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7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12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output case</a:t>
                      </a:r>
                      <a:endParaRPr lang="en-US" sz="120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 err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Vy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(KN) </a:t>
                      </a:r>
                      <a:r>
                        <a:rPr lang="en-US" sz="1200" b="1" dirty="0" err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acummulative</a:t>
                      </a:r>
                      <a:endParaRPr lang="en-US" sz="12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Force(KN)</a:t>
                      </a:r>
                      <a:endParaRPr lang="en-US" sz="12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0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Staircase</a:t>
                      </a:r>
                      <a:endParaRPr lang="en-US" sz="12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Eqy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Static</a:t>
                      </a:r>
                      <a:endParaRPr lang="en-US" sz="12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-219.1716</a:t>
                      </a:r>
                      <a:endParaRPr lang="en-US" sz="12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-219.17</a:t>
                      </a:r>
                      <a:endParaRPr lang="en-US" sz="12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Roof</a:t>
                      </a:r>
                      <a:endParaRPr lang="en-US" sz="120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Eqy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Static</a:t>
                      </a:r>
                      <a:endParaRPr lang="en-US" sz="12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-1624.7636</a:t>
                      </a:r>
                      <a:endParaRPr lang="en-US" sz="120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-1405.592</a:t>
                      </a:r>
                      <a:endParaRPr lang="en-US" sz="120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F2 </a:t>
                      </a:r>
                      <a:endParaRPr lang="en-US" sz="120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Eqy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Static</a:t>
                      </a:r>
                      <a:endParaRPr lang="en-US" sz="12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-3807.4292</a:t>
                      </a:r>
                      <a:endParaRPr lang="en-US" sz="12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-2182.66</a:t>
                      </a:r>
                      <a:endParaRPr lang="en-US" sz="12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F1 </a:t>
                      </a:r>
                      <a:endParaRPr lang="en-US" sz="120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Eqy Static</a:t>
                      </a:r>
                      <a:endParaRPr lang="en-US" sz="120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-5689.9979</a:t>
                      </a:r>
                      <a:endParaRPr lang="en-US" sz="12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-1882.56</a:t>
                      </a:r>
                      <a:endParaRPr lang="en-US" sz="12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GF </a:t>
                      </a:r>
                      <a:endParaRPr lang="en-US" sz="120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Eqy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Static</a:t>
                      </a:r>
                      <a:endParaRPr lang="en-US" sz="12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-7214.9923</a:t>
                      </a:r>
                      <a:endParaRPr lang="en-US" sz="12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-1524.99</a:t>
                      </a:r>
                      <a:endParaRPr lang="en-US" sz="12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B1 </a:t>
                      </a:r>
                      <a:endParaRPr lang="en-US" sz="120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Eqy Static</a:t>
                      </a:r>
                      <a:endParaRPr lang="en-US" sz="120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-8205.8325</a:t>
                      </a:r>
                      <a:endParaRPr lang="en-US" sz="12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-990.8402</a:t>
                      </a:r>
                      <a:endParaRPr lang="en-US" sz="12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en-US" sz="12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Eqy Static</a:t>
                      </a:r>
                      <a:endParaRPr lang="en-US" sz="120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-8663.384</a:t>
                      </a:r>
                      <a:endParaRPr lang="en-US" sz="12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-457.5515</a:t>
                      </a:r>
                      <a:endParaRPr lang="en-US" sz="12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sum</a:t>
                      </a:r>
                      <a:endParaRPr lang="en-US" sz="120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8663.384</a:t>
                      </a:r>
                      <a:endParaRPr lang="en-US" sz="12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8C6BC7DF-9E1D-FD11-E5F5-147E68C1E2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63640" y="2916170"/>
            <a:ext cx="1151823" cy="5709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FB5738F-6C71-54E7-106F-8B2CEE3841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5930" y="2758565"/>
            <a:ext cx="1860550" cy="103616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E0D2F31-138B-DFE4-8C72-AD6C768DDAE1}"/>
              </a:ext>
            </a:extLst>
          </p:cNvPr>
          <p:cNvSpPr txBox="1"/>
          <p:nvPr/>
        </p:nvSpPr>
        <p:spPr>
          <a:xfrm>
            <a:off x="693162" y="2441128"/>
            <a:ext cx="15084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Y-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4" name="Partial Circle 3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838198" y="1745557"/>
            <a:ext cx="2367117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/>
                <a:t>Story Forces</a:t>
              </a:r>
              <a:endParaRPr lang="ar-SA" sz="2200" kern="1200" dirty="0"/>
            </a:p>
          </p:txBody>
        </p:sp>
      </p:grp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1983954" y="2604422"/>
          <a:ext cx="8575039" cy="37640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038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6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56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96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696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Story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Force X Manually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kN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Force X ETABS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kN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Force Y Manually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Force Y ETABS</a:t>
                      </a: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0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Staircase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471.975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-313.9961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328.42</a:t>
                      </a:r>
                      <a:endParaRPr lang="en-US" sz="16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-219.1716</a:t>
                      </a:r>
                      <a:endParaRPr lang="en-US" sz="16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83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Roof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2381.23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-2013.7205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1656.96</a:t>
                      </a:r>
                      <a:endParaRPr lang="en-US" sz="160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-1405.592</a:t>
                      </a:r>
                      <a:endParaRPr lang="en-US" sz="160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83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F2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3066.49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Calibri (body)"/>
                        </a:rPr>
                        <a:t>-3126.9946</a:t>
                      </a:r>
                      <a:endParaRPr lang="en-US" sz="16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2133.79</a:t>
                      </a:r>
                      <a:endParaRPr lang="en-US" sz="160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-2182.6656</a:t>
                      </a:r>
                      <a:endParaRPr lang="en-US" sz="160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3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F1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2547.01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-2697.061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1772.32</a:t>
                      </a:r>
                      <a:endParaRPr lang="en-US" sz="160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-1882.5687</a:t>
                      </a:r>
                      <a:endParaRPr lang="en-US" sz="16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83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GF 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1968.45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-2184.7824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1369.73</a:t>
                      </a:r>
                      <a:endParaRPr lang="en-US" sz="160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-1524.9944</a:t>
                      </a:r>
                      <a:endParaRPr lang="en-US" sz="16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83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B1 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1279.49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-1419.5266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890.325</a:t>
                      </a:r>
                      <a:endParaRPr lang="en-US" sz="160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-990.8402</a:t>
                      </a:r>
                      <a:endParaRPr lang="en-US" sz="16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83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b2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516.406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-655.511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359.337</a:t>
                      </a:r>
                      <a:endParaRPr lang="en-US" sz="16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-457.5515</a:t>
                      </a:r>
                      <a:endParaRPr lang="en-US" sz="160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83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Sum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12231.1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12411.592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8510.88</a:t>
                      </a:r>
                      <a:endParaRPr lang="en-US" sz="16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8663.384</a:t>
                      </a:r>
                      <a:endParaRPr lang="en-US" sz="1600" dirty="0"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909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Difference error 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1.45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1.76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 (body)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2059" y="358876"/>
            <a:ext cx="9144000" cy="949423"/>
          </a:xfrm>
        </p:spPr>
        <p:txBody>
          <a:bodyPr>
            <a:normAutofit/>
          </a:bodyPr>
          <a:lstStyle/>
          <a:p>
            <a:r>
              <a:rPr lang="en-US" sz="54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General Description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3905" y="2316590"/>
            <a:ext cx="9144000" cy="4182533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romanUcPeriod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supports are fixed supporter in the 3D.</a:t>
            </a:r>
          </a:p>
          <a:p>
            <a:pPr marL="514350" indent="-514350" algn="l">
              <a:buFont typeface="+mj-lt"/>
              <a:buAutoNum type="romanUcPeriod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for the external walls, part of them are made of glass walls and the other part are stone walls, and they are added as dead loads on the external beams.</a:t>
            </a:r>
          </a:p>
          <a:p>
            <a:pPr marL="514350" indent="-514350" algn="l">
              <a:buFont typeface="+mj-lt"/>
              <a:buAutoNum type="romanUcPeriod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slab system is two-way solid slab with drop beams .</a:t>
            </a:r>
          </a:p>
          <a:p>
            <a:pPr marL="514350" indent="-514350" algn="l">
              <a:buFont typeface="+mj-lt"/>
              <a:buAutoNum type="romanUcPeriod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preliminary design chapter, a quick preliminary was performed, so the thicknesses of retaining and shear walls were taken from architectural plans.</a:t>
            </a:r>
          </a:p>
          <a:p>
            <a:pPr marL="514350" indent="-514350" algn="l">
              <a:buFont typeface="+mj-lt"/>
              <a:buAutoNum type="romanUcPeriod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Eight  checks were made include compatibility check, equilibrium check, stress-strain  check, time period, base shear ,story drift , story forces , structural irregularity  and  P-delta.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381958" y="1198486"/>
            <a:ext cx="928012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Partial Circle 3"/>
          <p:cNvSpPr/>
          <p:nvPr/>
        </p:nvSpPr>
        <p:spPr>
          <a:xfrm>
            <a:off x="713553" y="15692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960506" y="15692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8" name="Rectangle 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TextBox 8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Assumptions</a:t>
              </a:r>
              <a:endParaRPr lang="ar-SA" sz="2200" kern="1200" dirty="0"/>
            </a:p>
          </p:txBody>
        </p:sp>
      </p:grp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4" name="Partial Circle 3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838198" y="1745557"/>
            <a:ext cx="2367117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/>
                <a:t>Period</a:t>
              </a:r>
              <a:endParaRPr lang="ar-SA" sz="2200" kern="12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013674" y="2422714"/>
            <a:ext cx="6096000" cy="20040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effectLst/>
                <a:ea typeface="DengXian" panose="02010600030101010101" pitchFamily="2" charset="-122"/>
                <a:cs typeface="+mj-cs"/>
              </a:rPr>
              <a:t>T limit = Cu*Ta,</a:t>
            </a:r>
            <a:endParaRPr lang="en-US" dirty="0">
              <a:effectLst/>
              <a:ea typeface="DengXian" panose="02010600030101010101" pitchFamily="2" charset="-122"/>
              <a:cs typeface="+mj-cs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effectLst/>
                <a:ea typeface="DengXian" panose="02010600030101010101" pitchFamily="2" charset="-122"/>
                <a:cs typeface="+mj-cs"/>
              </a:rPr>
              <a:t>Ta = C</a:t>
            </a:r>
            <a:r>
              <a:rPr lang="en-GB" baseline="-25000" dirty="0">
                <a:effectLst/>
                <a:ea typeface="DengXian" panose="02010600030101010101" pitchFamily="2" charset="-122"/>
                <a:cs typeface="+mj-cs"/>
              </a:rPr>
              <a:t>t</a:t>
            </a:r>
            <a:r>
              <a:rPr lang="en-GB" dirty="0">
                <a:effectLst/>
                <a:ea typeface="DengXian" panose="02010600030101010101" pitchFamily="2" charset="-122"/>
                <a:cs typeface="+mj-cs"/>
              </a:rPr>
              <a:t> (</a:t>
            </a:r>
            <a:r>
              <a:rPr lang="en-GB" dirty="0" err="1">
                <a:effectLst/>
                <a:ea typeface="DengXian" panose="02010600030101010101" pitchFamily="2" charset="-122"/>
                <a:cs typeface="+mj-cs"/>
              </a:rPr>
              <a:t>hn</a:t>
            </a:r>
            <a:r>
              <a:rPr lang="en-GB" dirty="0">
                <a:effectLst/>
                <a:ea typeface="DengXian" panose="02010600030101010101" pitchFamily="2" charset="-122"/>
                <a:cs typeface="+mj-cs"/>
              </a:rPr>
              <a:t>)</a:t>
            </a:r>
            <a:r>
              <a:rPr lang="en-GB" baseline="30000" dirty="0">
                <a:effectLst/>
                <a:ea typeface="DengXian" panose="02010600030101010101" pitchFamily="2" charset="-122"/>
                <a:cs typeface="+mj-cs"/>
              </a:rPr>
              <a:t>x</a:t>
            </a:r>
            <a:endParaRPr lang="en-US" dirty="0">
              <a:ea typeface="DengXian" panose="02010600030101010101" pitchFamily="2" charset="-122"/>
              <a:cs typeface="+mj-cs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2800" baseline="30000" dirty="0">
              <a:ea typeface="DengXian" panose="02010600030101010101" pitchFamily="2" charset="-122"/>
              <a:cs typeface="+mj-cs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aseline="30000" dirty="0">
                <a:ea typeface="DengXian" panose="02010600030101010101" pitchFamily="2" charset="-122"/>
                <a:cs typeface="+mj-cs"/>
              </a:rPr>
              <a:t> T</a:t>
            </a:r>
            <a:r>
              <a:rPr lang="en-US" sz="2800" baseline="30000" dirty="0">
                <a:effectLst/>
                <a:ea typeface="DengXian" panose="02010600030101010101" pitchFamily="2" charset="-122"/>
                <a:cs typeface="+mj-cs"/>
              </a:rPr>
              <a:t>x final is the Min of Ta and Tx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aseline="30000" dirty="0">
                <a:effectLst/>
                <a:ea typeface="DengXian" panose="02010600030101010101" pitchFamily="2" charset="-122"/>
                <a:cs typeface="+mj-cs"/>
              </a:rPr>
              <a:t>Ty final is the Min of Ta and Ty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7403" y="4046936"/>
            <a:ext cx="6092247" cy="20936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7821" y="2170047"/>
            <a:ext cx="2991410" cy="1282033"/>
          </a:xfrm>
          <a:prstGeom prst="rect">
            <a:avLst/>
          </a:prstGeom>
        </p:spPr>
      </p:pic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447397" y="4536110"/>
          <a:ext cx="3261782" cy="17803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5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65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4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r>
                        <a:rPr lang="en-US" sz="1600" baseline="-250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ETABS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0.233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7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r>
                        <a:rPr lang="en-US" sz="1600" baseline="-25000" dirty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ETABS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0.426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5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T Manually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0.84901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2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r>
                        <a:rPr lang="en-US" sz="1600" baseline="-250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 Final 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0.233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2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r>
                        <a:rPr lang="en-US" sz="1600" baseline="-25000" dirty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Final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0.426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920240" y="6364785"/>
            <a:ext cx="2529840" cy="3103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1" dirty="0">
                <a:effectLst/>
                <a:ea typeface="DengXian" panose="02010600030101010101" pitchFamily="2" charset="-122"/>
                <a:cs typeface="+mj-cs"/>
              </a:rPr>
              <a:t>Sample Calculation For Block B</a:t>
            </a:r>
            <a:endParaRPr lang="en-US" sz="1400" b="1" dirty="0">
              <a:ea typeface="DengXian" panose="02010600030101010101" pitchFamily="2" charset="-122"/>
              <a:cs typeface="+mj-cs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4" name="Partial Circle 3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838198" y="1745557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/>
                <a:t>Type of Lateral structural system </a:t>
              </a:r>
              <a:endParaRPr lang="ar-SA" sz="2200" kern="1200" dirty="0"/>
            </a:p>
          </p:txBody>
        </p:sp>
      </p:grp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814401" y="3429000"/>
          <a:ext cx="8563197" cy="1853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66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963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6757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Percentage of Loads Resisting by Walls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Type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1506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Less than 25%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Moment Resisting Frame System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111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25% to 75%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Dual System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1506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More than 75%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Shear wall Resisting System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4" name="Partial Circle 3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838198" y="1745557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/>
                <a:t>Type of Lateral structural system </a:t>
              </a:r>
              <a:endParaRPr lang="ar-SA" sz="2200" kern="1200" dirty="0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191" y="2920604"/>
            <a:ext cx="5941695" cy="2729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1474" y="3615172"/>
            <a:ext cx="5728335" cy="266319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1374877" y="5649834"/>
            <a:ext cx="38201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  <a:effectLst/>
                <a:ea typeface="DengXian" panose="02010600030101010101" pitchFamily="2" charset="-122"/>
                <a:cs typeface="Arial" panose="020B0604020202020204" pitchFamily="34" charset="0"/>
              </a:rPr>
              <a:t>Total vertical reactions in X direction</a:t>
            </a:r>
            <a:endParaRPr lang="ar-SA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7668474" y="6278362"/>
            <a:ext cx="3860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  <a:effectLst/>
                <a:ea typeface="DengXian" panose="02010600030101010101" pitchFamily="2" charset="-122"/>
                <a:cs typeface="Arial" panose="020B0604020202020204" pitchFamily="34" charset="0"/>
              </a:rPr>
              <a:t>Walls vertical reactions in X direction</a:t>
            </a:r>
            <a:endParaRPr lang="ar-SA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838198" y="239536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ea typeface="DengXian" panose="02010600030101010101" pitchFamily="2" charset="-122"/>
                <a:cs typeface="Arial" panose="020B0604020202020204" pitchFamily="34" charset="0"/>
              </a:rPr>
              <a:t>Sample calculation For Block A in X-Direction</a:t>
            </a:r>
            <a:endParaRPr lang="ar-SA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4" name="Partial Circle 3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838198" y="1745557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/>
                <a:t>Type of Lateral structural system </a:t>
              </a:r>
              <a:endParaRPr lang="ar-SA" sz="2200" kern="12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374877" y="5649834"/>
            <a:ext cx="38201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  <a:effectLst/>
                <a:ea typeface="DengXian" panose="02010600030101010101" pitchFamily="2" charset="-122"/>
                <a:cs typeface="Arial" panose="020B0604020202020204" pitchFamily="34" charset="0"/>
              </a:rPr>
              <a:t>Total vertical reactions in Y direction</a:t>
            </a:r>
            <a:endParaRPr lang="ar-SA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7566874" y="6278362"/>
            <a:ext cx="3860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  <a:effectLst/>
                <a:ea typeface="DengXian" panose="02010600030101010101" pitchFamily="2" charset="-122"/>
                <a:cs typeface="Arial" panose="020B0604020202020204" pitchFamily="34" charset="0"/>
              </a:rPr>
              <a:t>Walls vertical reactions in Y direction</a:t>
            </a:r>
            <a:endParaRPr lang="ar-SA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838198" y="239536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ea typeface="DengXian" panose="02010600030101010101" pitchFamily="2" charset="-122"/>
                <a:cs typeface="Arial" panose="020B0604020202020204" pitchFamily="34" charset="0"/>
              </a:rPr>
              <a:t>Sample calculation For Block B in Y-Direction</a:t>
            </a:r>
            <a:endParaRPr lang="ar-SA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344" y="2985496"/>
            <a:ext cx="5789005" cy="260758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755923"/>
            <a:ext cx="6020322" cy="2522439"/>
          </a:xfrm>
          <a:prstGeom prst="rect">
            <a:avLst/>
          </a:prstGeom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4" name="Partial Circle 3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838198" y="1745557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/>
                <a:t>Type of Lateral structural system </a:t>
              </a:r>
              <a:endParaRPr lang="ar-SA" sz="2200" kern="1200" dirty="0"/>
            </a:p>
          </p:txBody>
        </p:sp>
      </p:grp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2753360" y="2695293"/>
          <a:ext cx="7040880" cy="14674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08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25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6223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Percentage of Loads Resisting by Walls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Type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939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Less than 25%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Moment Resisting Frame System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0933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25% to 75%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Dual System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939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More than 75%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Shear wall Resisting System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54350" y="4618535"/>
          <a:ext cx="4541650" cy="15815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27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39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9087"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Block</a:t>
                      </a: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 A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Difference in X 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6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Difference in Y 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150"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Block B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Difference in X 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6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Difference in Y 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096000" y="4618535"/>
          <a:ext cx="5262880" cy="15815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5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7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9087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59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Dual System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644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81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Shear Wall Resisting System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150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91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Shear Wall Resisting System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644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91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Shear Wall Resisting System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4" name="Partial Circle 3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838198" y="1745557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/>
                <a:t>Model Participatio</a:t>
              </a:r>
              <a:r>
                <a:rPr lang="en-US" sz="2200" dirty="0"/>
                <a:t>n</a:t>
              </a:r>
              <a:endParaRPr lang="ar-SA" sz="2200" kern="1200" dirty="0"/>
            </a:p>
          </p:txBody>
        </p:sp>
      </p:grp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9392923" y="203878"/>
          <a:ext cx="2509519" cy="62626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8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36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36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586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Case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SumUX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SumUY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0.4566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0.4598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0.0546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0.4601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0.5238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0.4837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0.5296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0.5704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0.5319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0.5721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0.5331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0.5795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0.5422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0.6057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0.5602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0.6124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0.5697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0.6129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0.5897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0.6166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0.6742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0.6167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0.6861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0.6392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0.7712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0.6583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0.8177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0.6585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0.8197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0.9156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0.82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0.9162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0.82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0.9268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0.8366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0.928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0.8396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0.9316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0.8694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0.9324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0.8895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0.9324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0.8896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0.9328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0.9084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0.9332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0.9302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0.9365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0.9329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0.9387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0.9342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0.9401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0.9353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0.9401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0.9442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0.9434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0.9445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0.9478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0.9452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096000" y="2777944"/>
          <a:ext cx="2509519" cy="27398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8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36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36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586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Case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SumUX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SumUY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0.6613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0.6907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0.6617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0.6937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0.6974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0.6938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0.872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0.8468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0.8733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0.8488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0.919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0.8633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0.9382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0.8742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0.9384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0.877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0.9554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0.904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0.9624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0.9156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0.9628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42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0.9362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0.963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89939" y="3189378"/>
            <a:ext cx="49199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Number of modes required is the one where 90% must be achieved from both X and Y direction </a:t>
            </a:r>
            <a:endParaRPr lang="ar-SA" dirty="0"/>
          </a:p>
        </p:txBody>
      </p:sp>
      <p:sp>
        <p:nvSpPr>
          <p:cNvPr id="14" name="TextBox 13"/>
          <p:cNvSpPr txBox="1"/>
          <p:nvPr/>
        </p:nvSpPr>
        <p:spPr>
          <a:xfrm>
            <a:off x="10191753" y="6469012"/>
            <a:ext cx="9118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  <a:effectLst/>
                <a:ea typeface="DengXian" panose="02010600030101010101" pitchFamily="2" charset="-122"/>
                <a:cs typeface="Arial" panose="020B0604020202020204" pitchFamily="34" charset="0"/>
              </a:rPr>
              <a:t>Block A</a:t>
            </a:r>
            <a:endParaRPr lang="ar-SA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6857999" y="5517842"/>
            <a:ext cx="9855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  <a:ea typeface="DengXian" panose="02010600030101010101" pitchFamily="2" charset="-122"/>
                <a:cs typeface="Arial" panose="020B0604020202020204" pitchFamily="34" charset="0"/>
              </a:rPr>
              <a:t>Block B</a:t>
            </a:r>
            <a:endParaRPr lang="ar-SA" sz="1600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4482206" y="410001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1"/>
          <p:cNvPicPr>
            <a:picLocks noGrp="1" noChangeAspect="1"/>
          </p:cNvPicPr>
          <p:nvPr>
            <p:ph sz="half" idx="2"/>
          </p:nvPr>
        </p:nvPicPr>
        <p:blipFill>
          <a:blip r:embed="rId2">
            <a:lum bright="-12000" contrast="-12000"/>
          </a:blip>
          <a:stretch>
            <a:fillRect/>
          </a:stretch>
        </p:blipFill>
        <p:spPr>
          <a:xfrm>
            <a:off x="0" y="0"/>
            <a:ext cx="12192000" cy="6983730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38200" y="3446145"/>
            <a:ext cx="10515600" cy="1325563"/>
          </a:xfrm>
          <a:noFill/>
          <a:effectLst>
            <a:outerShdw blurRad="50800" dist="38100" dir="2700000" algn="tl" rotWithShape="0">
              <a:prstClr val="black">
                <a:alpha val="31000"/>
              </a:prstClr>
            </a:outerShdw>
          </a:effectLst>
        </p:spPr>
        <p:txBody>
          <a:bodyPr vert="horz" lIns="91440" tIns="45720" rIns="91440" bIns="45720" rtlCol="0" anchor="b">
            <a:normAutofit fontScale="90000"/>
          </a:bodyPr>
          <a:lstStyle/>
          <a:p>
            <a:pPr marL="342900" indent="-342900" algn="ctr"/>
            <a:br>
              <a:rPr lang="en-US" b="1" dirty="0">
                <a:solidFill>
                  <a:schemeClr val="tx1"/>
                </a:solidFill>
              </a:rPr>
            </a:br>
            <a:r>
              <a:rPr sz="7330" b="1" dirty="0">
                <a:solidFill>
                  <a:schemeClr val="tx2"/>
                </a:solidFill>
                <a:sym typeface="+mn-ea"/>
              </a:rPr>
              <a:t>Structural irregularity:</a:t>
            </a:r>
            <a:r>
              <a:rPr sz="7335" b="1" dirty="0">
                <a:solidFill>
                  <a:schemeClr val="tx1"/>
                </a:solidFill>
              </a:rPr>
              <a:t>  </a:t>
            </a:r>
            <a:br>
              <a:rPr lang="en-US" b="1" dirty="0">
                <a:solidFill>
                  <a:schemeClr val="tx1"/>
                </a:solidFill>
              </a:rPr>
            </a:br>
            <a:br>
              <a:rPr lang="en-US" sz="3600" dirty="0"/>
            </a:br>
            <a:endParaRPr lang="en-US" sz="3600" b="1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 dirty="0">
                  <a:sym typeface="+mn-ea"/>
                </a:rPr>
                <a:t>Horizontal irregularity: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Structural irregularity: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215" y="4028437"/>
            <a:ext cx="1462143" cy="895394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4"/>
          <a:srcRect t="1518" r="811" b="1"/>
          <a:stretch/>
        </p:blipFill>
        <p:spPr>
          <a:xfrm>
            <a:off x="3607129" y="2105438"/>
            <a:ext cx="5733517" cy="4662735"/>
          </a:xfrm>
          <a:prstGeom prst="rect">
            <a:avLst/>
          </a:prstGeom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 dirty="0">
                  <a:sym typeface="+mn-ea"/>
                </a:rPr>
                <a:t>Vertical irregularity: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Structural irregularity: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513080" y="1239517"/>
            <a:ext cx="5840722" cy="5577840"/>
          </a:xfrm>
          <a:prstGeom prst="rect">
            <a:avLst/>
          </a:prstGeom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4482206" y="410001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1"/>
          <p:cNvPicPr>
            <a:picLocks noGrp="1" noChangeAspect="1"/>
          </p:cNvPicPr>
          <p:nvPr>
            <p:ph sz="half" idx="2"/>
          </p:nvPr>
        </p:nvPicPr>
        <p:blipFill>
          <a:blip r:embed="rId2">
            <a:lum bright="-12000" contrast="-12000"/>
          </a:blip>
          <a:stretch>
            <a:fillRect/>
          </a:stretch>
        </p:blipFill>
        <p:spPr>
          <a:xfrm>
            <a:off x="0" y="0"/>
            <a:ext cx="12192000" cy="6983730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81635" y="3446145"/>
            <a:ext cx="11428730" cy="1325880"/>
          </a:xfrm>
          <a:noFill/>
          <a:effectLst>
            <a:outerShdw blurRad="50800" dist="38100" dir="2700000" algn="tl" rotWithShape="0">
              <a:prstClr val="black">
                <a:alpha val="31000"/>
              </a:prstClr>
            </a:outerShdw>
          </a:effectLst>
        </p:spPr>
        <p:txBody>
          <a:bodyPr vert="horz" lIns="91440" tIns="45720" rIns="91440" bIns="45720" rtlCol="0" anchor="b">
            <a:normAutofit fontScale="90000"/>
          </a:bodyPr>
          <a:lstStyle/>
          <a:p>
            <a:pPr marL="342900" indent="-342900" algn="ctr"/>
            <a:br>
              <a:rPr lang="en-US" b="1" dirty="0">
                <a:solidFill>
                  <a:schemeClr val="tx1"/>
                </a:solidFill>
              </a:rPr>
            </a:br>
            <a:r>
              <a:rPr lang="en-US" sz="7330" b="1" dirty="0">
                <a:solidFill>
                  <a:schemeClr val="tx2"/>
                </a:solidFill>
                <a:sym typeface="+mn-ea"/>
              </a:rPr>
              <a:t>Verification of structural design</a:t>
            </a:r>
            <a:r>
              <a:rPr sz="7335" b="1" dirty="0">
                <a:solidFill>
                  <a:schemeClr val="tx1"/>
                </a:solidFill>
              </a:rPr>
              <a:t>  </a:t>
            </a:r>
            <a:br>
              <a:rPr lang="en-US" b="1" dirty="0">
                <a:solidFill>
                  <a:schemeClr val="tx1"/>
                </a:solidFill>
              </a:rPr>
            </a:br>
            <a:br>
              <a:rPr lang="en-US" sz="3600" dirty="0"/>
            </a:br>
            <a:endParaRPr lang="en-US" sz="3600" b="1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4482206" y="410001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1"/>
          <p:cNvPicPr>
            <a:picLocks noGrp="1" noChangeAspect="1"/>
          </p:cNvPicPr>
          <p:nvPr>
            <p:ph sz="half" idx="2"/>
          </p:nvPr>
        </p:nvPicPr>
        <p:blipFill>
          <a:blip r:embed="rId2">
            <a:lum bright="-12000" contrast="-12000"/>
          </a:blip>
          <a:stretch>
            <a:fillRect/>
          </a:stretch>
        </p:blipFill>
        <p:spPr>
          <a:xfrm>
            <a:off x="0" y="0"/>
            <a:ext cx="12192000" cy="6983730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38200" y="3446145"/>
            <a:ext cx="10515600" cy="1325563"/>
          </a:xfrm>
          <a:noFill/>
          <a:effectLst>
            <a:outerShdw blurRad="50800" dist="38100" dir="2700000" algn="tl" rotWithShape="0">
              <a:prstClr val="black">
                <a:alpha val="31000"/>
              </a:prstClr>
            </a:outerShdw>
          </a:effectLst>
        </p:spPr>
        <p:txBody>
          <a:bodyPr vert="horz" lIns="91440" tIns="45720" rIns="91440" bIns="45720" rtlCol="0" anchor="b">
            <a:normAutofit fontScale="90000"/>
          </a:bodyPr>
          <a:lstStyle/>
          <a:p>
            <a:pPr marL="342900" indent="-342900" algn="ctr"/>
            <a:br>
              <a:rPr lang="en-US" b="1" dirty="0">
                <a:solidFill>
                  <a:schemeClr val="tx1"/>
                </a:solidFill>
              </a:rPr>
            </a:br>
            <a:r>
              <a:rPr lang="en-GB" sz="7330" b="1" dirty="0">
                <a:sym typeface="+mn-ea"/>
              </a:rPr>
              <a:t>Floor </a:t>
            </a:r>
            <a:r>
              <a:rPr lang="en-US" sz="7330" b="1" dirty="0">
                <a:sym typeface="+mn-ea"/>
              </a:rPr>
              <a:t>Plans</a:t>
            </a:r>
            <a:r>
              <a:rPr sz="7335" b="1" dirty="0">
                <a:solidFill>
                  <a:schemeClr val="tx1"/>
                </a:solidFill>
              </a:rPr>
              <a:t>  </a:t>
            </a:r>
            <a:br>
              <a:rPr lang="en-US" b="1" dirty="0">
                <a:solidFill>
                  <a:schemeClr val="tx1"/>
                </a:solidFill>
              </a:rPr>
            </a:br>
            <a:br>
              <a:rPr lang="en-US" sz="3600" dirty="0"/>
            </a:br>
            <a:endParaRPr lang="en-US" sz="3600" b="1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tial Circle 3"/>
          <p:cNvSpPr/>
          <p:nvPr/>
        </p:nvSpPr>
        <p:spPr>
          <a:xfrm>
            <a:off x="591246" y="182556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838198" y="1825567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Beam design verification</a:t>
              </a:r>
              <a:endParaRPr lang="en-GB" altLang="en-US" sz="2200"/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6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Verification of structural design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398895" y="1825625"/>
            <a:ext cx="5485130" cy="4565650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323850" y="4164330"/>
            <a:ext cx="6075045" cy="1598930"/>
          </a:xfrm>
          <a:prstGeom prst="rect">
            <a:avLst/>
          </a:prstGeom>
        </p:spPr>
      </p:pic>
      <p:sp>
        <p:nvSpPr>
          <p:cNvPr id="13" name="Text Box 12"/>
          <p:cNvSpPr txBox="1"/>
          <p:nvPr/>
        </p:nvSpPr>
        <p:spPr>
          <a:xfrm>
            <a:off x="1145540" y="2386330"/>
            <a:ext cx="389509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en-US" sz="2000" b="1"/>
              <a:t>* Flexural design verification:</a:t>
            </a:r>
          </a:p>
          <a:p>
            <a:r>
              <a:rPr lang="en-GB" altLang="en-US"/>
              <a:t>Beam cross section 1100*600</a:t>
            </a:r>
          </a:p>
          <a:p>
            <a:r>
              <a:rPr lang="en-GB" altLang="en-US"/>
              <a:t>Beam length = 15.7 meter</a:t>
            </a:r>
          </a:p>
          <a:p>
            <a:r>
              <a:rPr lang="en-GB" altLang="en-US"/>
              <a:t>located in the second floor.</a:t>
            </a:r>
          </a:p>
          <a:p>
            <a:endParaRPr lang="en-GB" altLang="en-US"/>
          </a:p>
          <a:p>
            <a:r>
              <a:rPr lang="en-GB" altLang="en-US" sz="2400" b="1"/>
              <a:t>ETABS result :</a:t>
            </a:r>
          </a:p>
        </p:txBody>
      </p:sp>
      <p:sp>
        <p:nvSpPr>
          <p:cNvPr id="15" name="Text Box 14"/>
          <p:cNvSpPr txBox="1"/>
          <p:nvPr/>
        </p:nvSpPr>
        <p:spPr>
          <a:xfrm>
            <a:off x="523875" y="5953125"/>
            <a:ext cx="796036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GB" altLang="en-US" b="1">
                <a:sym typeface="+mn-ea"/>
              </a:rPr>
              <a:t>The area of steel for this beam due to the ultimate negative moment = 2124 mm</a:t>
            </a:r>
            <a:r>
              <a:rPr lang="en-GB" altLang="en-US" b="1" baseline="30000">
                <a:sym typeface="+mn-ea"/>
              </a:rPr>
              <a:t>2</a:t>
            </a:r>
            <a:r>
              <a:rPr lang="en-GB" altLang="en-US" b="1">
                <a:sym typeface="+mn-ea"/>
              </a:rPr>
              <a:t>. </a:t>
            </a:r>
            <a:endParaRPr lang="en-GB" altLang="en-US" b="1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tial Circle 3"/>
          <p:cNvSpPr/>
          <p:nvPr/>
        </p:nvSpPr>
        <p:spPr>
          <a:xfrm>
            <a:off x="591246" y="182556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838198" y="1825567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Beam design verification</a:t>
              </a:r>
              <a:endParaRPr lang="en-GB" altLang="en-US" sz="2200"/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6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Verification of structural design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13" name="Text Box 12"/>
          <p:cNvSpPr txBox="1"/>
          <p:nvPr/>
        </p:nvSpPr>
        <p:spPr>
          <a:xfrm>
            <a:off x="1175385" y="2538730"/>
            <a:ext cx="5914390" cy="4123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400" b="1" dirty="0"/>
              <a:t>Manual calculation:</a:t>
            </a:r>
          </a:p>
          <a:p>
            <a:pPr>
              <a:lnSpc>
                <a:spcPct val="200000"/>
              </a:lnSpc>
            </a:pPr>
            <a:endParaRPr lang="en-GB" altLang="en-US" dirty="0"/>
          </a:p>
          <a:p>
            <a:pPr>
              <a:lnSpc>
                <a:spcPct val="200000"/>
              </a:lnSpc>
            </a:pPr>
            <a:r>
              <a:rPr lang="en-GB" altLang="en-US" dirty="0"/>
              <a:t>Mu =419.95 </a:t>
            </a:r>
            <a:r>
              <a:rPr lang="en-GB" altLang="en-US" dirty="0" err="1"/>
              <a:t>KN.m</a:t>
            </a:r>
            <a:r>
              <a:rPr lang="en-GB" altLang="en-US" dirty="0"/>
              <a:t> </a:t>
            </a:r>
          </a:p>
          <a:p>
            <a:pPr>
              <a:lnSpc>
                <a:spcPct val="200000"/>
              </a:lnSpc>
            </a:pPr>
            <a:r>
              <a:rPr lang="en-GB" altLang="en-US" dirty="0"/>
              <a:t>Cover =60 mm </a:t>
            </a:r>
          </a:p>
          <a:p>
            <a:pPr>
              <a:lnSpc>
                <a:spcPct val="200000"/>
              </a:lnSpc>
            </a:pPr>
            <a:r>
              <a:rPr lang="en-GB" altLang="en-US" dirty="0"/>
              <a:t>d=600-60 =540 mm</a:t>
            </a:r>
          </a:p>
          <a:p>
            <a:pPr>
              <a:lnSpc>
                <a:spcPct val="200000"/>
              </a:lnSpc>
            </a:pPr>
            <a:r>
              <a:rPr lang="en-GB" altLang="en-US" dirty="0"/>
              <a:t>b=1100 mm</a:t>
            </a:r>
          </a:p>
          <a:p>
            <a:pPr>
              <a:lnSpc>
                <a:spcPct val="100000"/>
              </a:lnSpc>
            </a:pPr>
            <a:endParaRPr lang="en-GB" altLang="en-US" dirty="0"/>
          </a:p>
          <a:p>
            <a:pPr>
              <a:lnSpc>
                <a:spcPct val="200000"/>
              </a:lnSpc>
            </a:pPr>
            <a:r>
              <a:rPr lang="en-GB" altLang="en-US" sz="2000" b="1" dirty="0"/>
              <a:t>Difference percentage equal to 0.16% &lt; 5%...OK 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992620" y="2780030"/>
            <a:ext cx="3752215" cy="308483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6634480" y="1654175"/>
            <a:ext cx="20320" cy="4500880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tial Circle 3"/>
          <p:cNvSpPr/>
          <p:nvPr/>
        </p:nvSpPr>
        <p:spPr>
          <a:xfrm>
            <a:off x="591246" y="182556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838198" y="1825567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Beam design verification</a:t>
              </a:r>
              <a:endParaRPr lang="en-GB" altLang="en-US" sz="2200"/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6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Verification of structural design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" name="Text Box 1"/>
          <p:cNvSpPr txBox="1"/>
          <p:nvPr/>
        </p:nvSpPr>
        <p:spPr>
          <a:xfrm>
            <a:off x="1145540" y="2386330"/>
            <a:ext cx="389509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en-US" sz="2000" b="1"/>
              <a:t>* Shear design verification:</a:t>
            </a:r>
          </a:p>
          <a:p>
            <a:r>
              <a:rPr lang="en-GB" altLang="en-US"/>
              <a:t>Beam cross section 400*600</a:t>
            </a:r>
          </a:p>
          <a:p>
            <a:r>
              <a:rPr lang="en-GB" altLang="en-US"/>
              <a:t>Beam length = 5.35 m</a:t>
            </a:r>
          </a:p>
          <a:p>
            <a:r>
              <a:rPr lang="en-GB" altLang="en-US"/>
              <a:t>located in the second floor.</a:t>
            </a:r>
          </a:p>
          <a:p>
            <a:endParaRPr lang="en-GB" altLang="en-US"/>
          </a:p>
          <a:p>
            <a:r>
              <a:rPr lang="en-GB" altLang="en-US" sz="2400" b="1"/>
              <a:t>ETABS result :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38200" y="4483100"/>
            <a:ext cx="5765165" cy="1203325"/>
          </a:xfrm>
          <a:prstGeom prst="rect">
            <a:avLst/>
          </a:prstGeom>
        </p:spPr>
      </p:pic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918325" y="1825625"/>
            <a:ext cx="4923155" cy="4422775"/>
          </a:xfrm>
          <a:prstGeom prst="rect">
            <a:avLst/>
          </a:prstGeom>
        </p:spPr>
      </p:pic>
      <p:pic>
        <p:nvPicPr>
          <p:cNvPr id="17" name="Content Placeholder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9675" y="5576570"/>
            <a:ext cx="3766820" cy="1108710"/>
          </a:xfrm>
          <a:prstGeom prst="rect">
            <a:avLst/>
          </a:prstGeom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tial Circle 3"/>
          <p:cNvSpPr/>
          <p:nvPr/>
        </p:nvSpPr>
        <p:spPr>
          <a:xfrm>
            <a:off x="591246" y="182556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838198" y="1825567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Beam design verification</a:t>
              </a:r>
              <a:endParaRPr lang="en-GB" altLang="en-US" sz="2200"/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6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Verification of structural design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13" name="Text Box 12"/>
          <p:cNvSpPr txBox="1"/>
          <p:nvPr/>
        </p:nvSpPr>
        <p:spPr>
          <a:xfrm>
            <a:off x="1175385" y="2538730"/>
            <a:ext cx="59143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400" b="1"/>
              <a:t>Manual calculation:</a:t>
            </a:r>
            <a:r>
              <a:rPr lang="en-GB" altLang="en-US" sz="2000" b="1"/>
              <a:t> </a:t>
            </a: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922020" y="2999105"/>
            <a:ext cx="4402455" cy="3635375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5471160" y="1588135"/>
            <a:ext cx="20320" cy="4500880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0400" y="1774190"/>
            <a:ext cx="3424555" cy="122491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8165" y="2999105"/>
            <a:ext cx="3065780" cy="3065780"/>
          </a:xfrm>
          <a:prstGeom prst="rect">
            <a:avLst/>
          </a:prstGeom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tial Circle 3"/>
          <p:cNvSpPr/>
          <p:nvPr/>
        </p:nvSpPr>
        <p:spPr>
          <a:xfrm>
            <a:off x="591246" y="182556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838198" y="1825567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Beam design verification</a:t>
              </a:r>
              <a:endParaRPr lang="en-GB" altLang="en-US" sz="2200"/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6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Verification of structural design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2219960" y="2919095"/>
          <a:ext cx="7752080" cy="2983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1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1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14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076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880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en-GB" altLang="en-US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altLang="en-US" sz="2000" b="1">
                          <a:solidFill>
                            <a:schemeClr val="tx1"/>
                          </a:solidFill>
                        </a:rPr>
                        <a:t>ETABS result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altLang="en-US" sz="2000" b="1">
                          <a:solidFill>
                            <a:schemeClr val="tx1"/>
                          </a:solidFill>
                        </a:rPr>
                        <a:t>Manual result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altLang="en-US" sz="2000" b="1">
                          <a:solidFill>
                            <a:schemeClr val="tx1"/>
                          </a:solidFill>
                        </a:rPr>
                        <a:t>Different percentage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864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altLang="en-US" sz="2000" b="1">
                          <a:latin typeface="Calibri" panose="020F0502020204030204" charset="0"/>
                          <a:cs typeface="Calibri" panose="020F0502020204030204" charset="0"/>
                        </a:rPr>
                        <a:t>ΦV</a:t>
                      </a:r>
                      <a:r>
                        <a:rPr lang="en-GB" altLang="en-US" sz="2000" b="1" baseline="-25000">
                          <a:latin typeface="Calibri" panose="020F0502020204030204" charset="0"/>
                          <a:cs typeface="Calibri" panose="020F0502020204030204" charset="0"/>
                        </a:rPr>
                        <a:t>c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altLang="en-US"/>
                        <a:t>142.35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altLang="en-US"/>
                        <a:t>142.4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altLang="en-US"/>
                        <a:t>0.035%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880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altLang="en-US" sz="2000" b="1">
                          <a:latin typeface="Calibri" panose="020F0502020204030204" charset="0"/>
                          <a:cs typeface="Calibri" panose="020F0502020204030204" charset="0"/>
                        </a:rPr>
                        <a:t>ΦV</a:t>
                      </a:r>
                      <a:r>
                        <a:rPr lang="en-GB" altLang="en-US" sz="2000" b="1" baseline="-25000">
                          <a:latin typeface="Calibri" panose="020F0502020204030204" charset="0"/>
                          <a:cs typeface="Calibri" panose="020F0502020204030204" charset="0"/>
                        </a:rPr>
                        <a:t>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altLang="en-US"/>
                        <a:t>3.62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altLang="en-US"/>
                        <a:t>3.6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altLang="en-US"/>
                        <a:t>0.56%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880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altLang="en-US" sz="2000" b="1"/>
                        <a:t>V</a:t>
                      </a:r>
                      <a:r>
                        <a:rPr lang="en-GB" altLang="en-US" sz="2000" b="1" baseline="-25000"/>
                        <a:t>p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altLang="en-US"/>
                        <a:t>85.12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altLang="en-US"/>
                        <a:t>85.2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altLang="en-US"/>
                        <a:t>0.093%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880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altLang="en-US" sz="2000" b="1"/>
                        <a:t>A</a:t>
                      </a:r>
                      <a:r>
                        <a:rPr lang="en-GB" altLang="en-US" sz="2000" b="1" baseline="-25000"/>
                        <a:t>v</a:t>
                      </a:r>
                      <a:r>
                        <a:rPr lang="en-GB" altLang="en-US" sz="2000" b="1"/>
                        <a:t>/s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altLang="en-US"/>
                        <a:t>21.65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altLang="en-US"/>
                        <a:t>21.16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altLang="en-US"/>
                        <a:t>2.31%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artial Circle 3"/>
          <p:cNvSpPr/>
          <p:nvPr/>
        </p:nvSpPr>
        <p:spPr>
          <a:xfrm>
            <a:off x="591246" y="182556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838198" y="1825567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Column design verification</a:t>
              </a:r>
              <a:endParaRPr lang="en-GB" altLang="en-US" sz="2200" kern="1200" dirty="0"/>
            </a:p>
          </p:txBody>
        </p:sp>
      </p:grpSp>
      <p:sp>
        <p:nvSpPr>
          <p:cNvPr id="6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Verification of structural design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13" name="Text Box 12"/>
          <p:cNvSpPr txBox="1"/>
          <p:nvPr/>
        </p:nvSpPr>
        <p:spPr>
          <a:xfrm>
            <a:off x="1175385" y="2538730"/>
            <a:ext cx="591439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000" b="1"/>
              <a:t>Axial load capacity </a:t>
            </a:r>
            <a:r>
              <a:rPr lang="ar-JO" altLang="en-GB" sz="2000" b="1"/>
              <a:t>: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5471160" y="1588135"/>
            <a:ext cx="20320" cy="4500880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6"/>
          <p:cNvSpPr txBox="1"/>
          <p:nvPr/>
        </p:nvSpPr>
        <p:spPr>
          <a:xfrm>
            <a:off x="1175385" y="2999105"/>
            <a:ext cx="254000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>
                <a:sym typeface="+mn-ea"/>
              </a:rPr>
              <a:t> </a:t>
            </a:r>
            <a:r>
              <a:rPr lang="en-GB" altLang="en-US">
                <a:cs typeface="+mn-lt"/>
                <a:sym typeface="+mn-ea"/>
              </a:rPr>
              <a:t>cross section </a:t>
            </a:r>
            <a:r>
              <a:rPr lang="en-US" altLang="en-US">
                <a:cs typeface="+mn-lt"/>
                <a:sym typeface="+mn-ea"/>
              </a:rPr>
              <a:t>=</a:t>
            </a:r>
            <a:r>
              <a:rPr lang="ar-JO" altLang="en-GB">
                <a:cs typeface="+mn-lt"/>
                <a:sym typeface="+mn-ea"/>
              </a:rPr>
              <a:t>600</a:t>
            </a:r>
            <a:r>
              <a:rPr lang="en-GB" altLang="en-US">
                <a:cs typeface="+mn-lt"/>
                <a:sym typeface="+mn-ea"/>
              </a:rPr>
              <a:t>*</a:t>
            </a:r>
            <a:r>
              <a:rPr lang="en-US" altLang="en-GB">
                <a:cs typeface="+mn-lt"/>
                <a:sym typeface="+mn-ea"/>
              </a:rPr>
              <a:t>900</a:t>
            </a:r>
            <a:endParaRPr lang="en-GB" altLang="en-US">
              <a:cs typeface="+mn-lt"/>
            </a:endParaRPr>
          </a:p>
          <a:p>
            <a:r>
              <a:rPr lang="en-GB" altLang="en-US">
                <a:cs typeface="+mn-lt"/>
                <a:sym typeface="+mn-ea"/>
              </a:rPr>
              <a:t> length = </a:t>
            </a:r>
            <a:r>
              <a:rPr lang="en-US" altLang="en-GB">
                <a:cs typeface="+mn-lt"/>
                <a:sym typeface="+mn-ea"/>
              </a:rPr>
              <a:t>4m</a:t>
            </a:r>
            <a:r>
              <a:rPr lang="en-GB" altLang="en-US">
                <a:cs typeface="+mn-lt"/>
                <a:sym typeface="+mn-ea"/>
              </a:rPr>
              <a:t> </a:t>
            </a:r>
            <a:r>
              <a:rPr lang="en-US" altLang="en-GB">
                <a:cs typeface="+mn-lt"/>
              </a:rPr>
              <a:t> </a:t>
            </a:r>
          </a:p>
          <a:p>
            <a:r>
              <a:rPr lang="en-GB" altLang="en-US">
                <a:cs typeface="+mn-lt"/>
                <a:sym typeface="+mn-ea"/>
              </a:rPr>
              <a:t>located in the </a:t>
            </a:r>
            <a:r>
              <a:rPr lang="en-US" altLang="en-GB">
                <a:cs typeface="+mn-lt"/>
                <a:sym typeface="+mn-ea"/>
              </a:rPr>
              <a:t>third</a:t>
            </a:r>
            <a:r>
              <a:rPr lang="en-GB" altLang="en-US">
                <a:cs typeface="+mn-lt"/>
                <a:sym typeface="+mn-ea"/>
              </a:rPr>
              <a:t> floor.</a:t>
            </a:r>
            <a:endParaRPr lang="en-US">
              <a:cs typeface="+mn-lt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525895" y="2319655"/>
            <a:ext cx="3337560" cy="2575560"/>
          </a:xfrm>
          <a:prstGeom prst="rect">
            <a:avLst/>
          </a:prstGeom>
        </p:spPr>
      </p:pic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1175385" y="4250055"/>
            <a:ext cx="7535545" cy="1943735"/>
          </a:xfrm>
          <a:prstGeom prst="rect">
            <a:avLst/>
          </a:prstGeom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tial Circle 3"/>
          <p:cNvSpPr/>
          <p:nvPr/>
        </p:nvSpPr>
        <p:spPr>
          <a:xfrm>
            <a:off x="591246" y="182556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838198" y="1825567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Column design verification</a:t>
              </a:r>
              <a:endParaRPr lang="en-GB" altLang="en-US" sz="2200" kern="1200" dirty="0"/>
            </a:p>
          </p:txBody>
        </p:sp>
      </p:grpSp>
      <p:sp>
        <p:nvSpPr>
          <p:cNvPr id="6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Verification of structural design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6309358" y="1587954"/>
            <a:ext cx="20320" cy="4500880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38198" y="3253049"/>
            <a:ext cx="5181600" cy="3053715"/>
          </a:xfrm>
          <a:prstGeom prst="rect">
            <a:avLst/>
          </a:prstGeom>
        </p:spPr>
      </p:pic>
      <p:graphicFrame>
        <p:nvGraphicFramePr>
          <p:cNvPr id="169" name="Chart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40837016"/>
              </p:ext>
            </p:extLst>
          </p:nvPr>
        </p:nvGraphicFramePr>
        <p:xfrm>
          <a:off x="6809103" y="3253049"/>
          <a:ext cx="4157980" cy="30537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3503" y="2918404"/>
            <a:ext cx="8901430" cy="32067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78988" y="2918404"/>
            <a:ext cx="9286875" cy="334645"/>
          </a:xfrm>
          <a:prstGeom prst="rect">
            <a:avLst/>
          </a:prstGeom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tial Circle 3"/>
          <p:cNvSpPr/>
          <p:nvPr/>
        </p:nvSpPr>
        <p:spPr>
          <a:xfrm>
            <a:off x="591246" y="182556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838198" y="1825567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Column design verification</a:t>
              </a:r>
              <a:endParaRPr lang="en-GB" altLang="en-US" sz="2200" kern="1200" dirty="0"/>
            </a:p>
          </p:txBody>
        </p:sp>
      </p:grpSp>
      <p:sp>
        <p:nvSpPr>
          <p:cNvPr id="6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Verification of structural design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6655310" y="1846580"/>
            <a:ext cx="20320" cy="4500880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940219" y="4997450"/>
            <a:ext cx="7152005" cy="1350010"/>
          </a:xfrm>
          <a:prstGeom prst="rect">
            <a:avLst/>
          </a:prstGeom>
        </p:spPr>
      </p:pic>
      <p:pic>
        <p:nvPicPr>
          <p:cNvPr id="18" name="Content Placeholder 17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901508" y="2956379"/>
            <a:ext cx="9270365" cy="33401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9630" y="3627755"/>
            <a:ext cx="2823210" cy="73279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22374" y="2553729"/>
            <a:ext cx="8813800" cy="3175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01490" y="2543681"/>
            <a:ext cx="331470" cy="314325"/>
          </a:xfrm>
          <a:prstGeom prst="rect">
            <a:avLst/>
          </a:prstGeom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 dirty="0">
                  <a:sym typeface="+mn-ea"/>
                </a:rPr>
                <a:t> </a:t>
              </a:r>
              <a:r>
                <a:rPr lang="ar-JO" altLang="en-GB" sz="2200" dirty="0">
                  <a:sym typeface="+mn-ea"/>
                </a:rPr>
                <a:t> </a:t>
              </a:r>
              <a:r>
                <a:rPr lang="en-GB" altLang="en-US" sz="2200" dirty="0">
                  <a:sym typeface="+mn-ea"/>
                </a:rPr>
                <a:t>Walls</a:t>
              </a:r>
              <a:r>
                <a:rPr lang="en-US" altLang="en-GB" sz="2200" dirty="0">
                  <a:sym typeface="+mn-ea"/>
                </a:rPr>
                <a:t> </a:t>
              </a:r>
              <a:r>
                <a:rPr lang="en-GB" altLang="en-US" sz="2200">
                  <a:sym typeface="+mn-ea"/>
                </a:rPr>
                <a:t>design verification</a:t>
              </a:r>
              <a:r>
                <a:rPr lang="ar-JO" altLang="en-GB" sz="2200" dirty="0">
                  <a:sym typeface="+mn-ea"/>
                </a:rPr>
                <a:t> </a:t>
              </a: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890066139"/>
              </p:ext>
            </p:extLst>
          </p:nvPr>
        </p:nvGraphicFramePr>
        <p:xfrm>
          <a:off x="6489701" y="1681472"/>
          <a:ext cx="682105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24657" y="2330055"/>
            <a:ext cx="4523241" cy="4277296"/>
          </a:xfrm>
          <a:prstGeom prst="rect">
            <a:avLst/>
          </a:prstGeom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" name="Text Box 18"/>
          <p:cNvSpPr txBox="1"/>
          <p:nvPr/>
        </p:nvSpPr>
        <p:spPr>
          <a:xfrm>
            <a:off x="838200" y="2175450"/>
            <a:ext cx="4628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altLang="en-US" b="1" dirty="0">
                <a:sym typeface="+mn-ea"/>
              </a:rPr>
              <a:t> Spandrel- Coupling beam:</a:t>
            </a:r>
            <a:endParaRPr lang="en-GB" altLang="en-US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645" y="3001890"/>
            <a:ext cx="2899867" cy="65112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246" y="3839691"/>
            <a:ext cx="4904150" cy="2533584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>
            <a:off x="6096000" y="2447673"/>
            <a:ext cx="0" cy="3649922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3457" y="1354645"/>
            <a:ext cx="5087297" cy="5273437"/>
          </a:xfrm>
          <a:prstGeom prst="rect">
            <a:avLst/>
          </a:prstGeom>
        </p:spPr>
      </p:pic>
      <p:sp>
        <p:nvSpPr>
          <p:cNvPr id="4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6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 dirty="0">
                  <a:sym typeface="+mn-ea"/>
                </a:rPr>
                <a:t> </a:t>
              </a:r>
              <a:r>
                <a:rPr lang="ar-JO" altLang="en-GB" sz="2200" dirty="0">
                  <a:sym typeface="+mn-ea"/>
                </a:rPr>
                <a:t> </a:t>
              </a:r>
              <a:r>
                <a:rPr lang="en-GB" altLang="en-US" sz="2200" dirty="0">
                  <a:sym typeface="+mn-ea"/>
                </a:rPr>
                <a:t>Walls</a:t>
              </a:r>
              <a:r>
                <a:rPr lang="en-US" altLang="en-GB" sz="2200" dirty="0">
                  <a:sym typeface="+mn-ea"/>
                </a:rPr>
                <a:t> </a:t>
              </a:r>
              <a:r>
                <a:rPr lang="en-GB" altLang="en-US" sz="2200">
                  <a:sym typeface="+mn-ea"/>
                </a:rPr>
                <a:t>design verification</a:t>
              </a:r>
              <a:r>
                <a:rPr lang="ar-JO" altLang="en-GB" sz="2200" dirty="0">
                  <a:sym typeface="+mn-ea"/>
                </a:rPr>
                <a:t> </a:t>
              </a: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163311" y="1788036"/>
          <a:ext cx="3281518" cy="4939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73388" y="0"/>
            <a:ext cx="8445223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804070" y="5156989"/>
            <a:ext cx="4130196" cy="816077"/>
          </a:xfrm>
        </p:spPr>
        <p:txBody>
          <a:bodyPr>
            <a:noAutofit/>
          </a:bodyPr>
          <a:lstStyle/>
          <a:p>
            <a:r>
              <a:rPr lang="en-GB" altLang="en-US" sz="5000" dirty="0" err="1"/>
              <a:t>Besement</a:t>
            </a:r>
            <a:r>
              <a:rPr lang="en-GB" altLang="en-US" sz="5000" dirty="0"/>
              <a:t> two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671484" y="0"/>
            <a:ext cx="9055510" cy="98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426245" y="3667432"/>
            <a:ext cx="570271" cy="1769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" name="Text Box 18"/>
          <p:cNvSpPr txBox="1"/>
          <p:nvPr/>
        </p:nvSpPr>
        <p:spPr>
          <a:xfrm>
            <a:off x="838200" y="2175450"/>
            <a:ext cx="4628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altLang="en-US" b="1" dirty="0">
                <a:sym typeface="+mn-ea"/>
              </a:rPr>
              <a:t> Spandrel- Coupling beam:</a:t>
            </a:r>
            <a:endParaRPr lang="en-GB" altLang="en-US" b="1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5723487" y="2468741"/>
            <a:ext cx="0" cy="3984014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797" y="2972332"/>
            <a:ext cx="3370506" cy="112988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882" y="4167798"/>
            <a:ext cx="4991099" cy="118345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6730" y="5506041"/>
            <a:ext cx="3798619" cy="12335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9764" y="2602902"/>
            <a:ext cx="6034926" cy="165219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02691" y="4417508"/>
            <a:ext cx="1963382" cy="107810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21907" y="3378654"/>
            <a:ext cx="2728196" cy="99830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70806" y="4609330"/>
            <a:ext cx="1261935" cy="798923"/>
          </a:xfrm>
          <a:prstGeom prst="rect">
            <a:avLst/>
          </a:prstGeom>
        </p:spPr>
      </p:pic>
      <p:pic>
        <p:nvPicPr>
          <p:cNvPr id="32" name="Graphic 31" descr="Back with solid fill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085802" y="4551591"/>
            <a:ext cx="914400" cy="9144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421907" y="5671131"/>
            <a:ext cx="2537680" cy="1036410"/>
          </a:xfrm>
          <a:prstGeom prst="rect">
            <a:avLst/>
          </a:prstGeom>
        </p:spPr>
      </p:pic>
      <p:sp>
        <p:nvSpPr>
          <p:cNvPr id="4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6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 dirty="0">
                  <a:sym typeface="+mn-ea"/>
                </a:rPr>
                <a:t> </a:t>
              </a:r>
              <a:r>
                <a:rPr lang="ar-JO" altLang="en-GB" sz="2200" dirty="0">
                  <a:sym typeface="+mn-ea"/>
                </a:rPr>
                <a:t> </a:t>
              </a:r>
              <a:r>
                <a:rPr lang="en-GB" altLang="en-US" sz="2200" dirty="0">
                  <a:sym typeface="+mn-ea"/>
                </a:rPr>
                <a:t>Walls</a:t>
              </a:r>
              <a:r>
                <a:rPr lang="en-US" altLang="en-GB" sz="2200" dirty="0">
                  <a:sym typeface="+mn-ea"/>
                </a:rPr>
                <a:t> </a:t>
              </a:r>
              <a:r>
                <a:rPr lang="en-GB" altLang="en-US" sz="2200">
                  <a:sym typeface="+mn-ea"/>
                </a:rPr>
                <a:t>design verification</a:t>
              </a:r>
              <a:r>
                <a:rPr lang="ar-JO" altLang="en-GB" sz="2200" dirty="0">
                  <a:sym typeface="+mn-ea"/>
                </a:rPr>
                <a:t> </a:t>
              </a: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" name="Text Box 18"/>
          <p:cNvSpPr txBox="1"/>
          <p:nvPr/>
        </p:nvSpPr>
        <p:spPr>
          <a:xfrm>
            <a:off x="838200" y="2175450"/>
            <a:ext cx="4628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altLang="en-US" b="1" dirty="0">
                <a:sym typeface="+mn-ea"/>
              </a:rPr>
              <a:t> Spandrel- Coupling beam:</a:t>
            </a:r>
            <a:endParaRPr lang="en-GB" altLang="en-US" b="1" dirty="0"/>
          </a:p>
        </p:txBody>
      </p:sp>
      <p:sp>
        <p:nvSpPr>
          <p:cNvPr id="3" name="Text Box 18"/>
          <p:cNvSpPr txBox="1"/>
          <p:nvPr/>
        </p:nvSpPr>
        <p:spPr>
          <a:xfrm>
            <a:off x="989943" y="2527180"/>
            <a:ext cx="462851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b="1" dirty="0"/>
              <a:t>Design of section: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6492414" y="2162224"/>
            <a:ext cx="0" cy="3649922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215" y="4028437"/>
            <a:ext cx="1462143" cy="895394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246" y="3425963"/>
            <a:ext cx="2857748" cy="434378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246" y="3100778"/>
            <a:ext cx="2712955" cy="34293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3303" y="4035592"/>
            <a:ext cx="2095682" cy="1409822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87360" y="2846793"/>
            <a:ext cx="4541914" cy="2027096"/>
          </a:xfrm>
          <a:prstGeom prst="rect">
            <a:avLst/>
          </a:prstGeom>
        </p:spPr>
      </p:pic>
      <p:sp>
        <p:nvSpPr>
          <p:cNvPr id="4" name="Partial Circle 3"/>
          <p:cNvSpPr/>
          <p:nvPr/>
        </p:nvSpPr>
        <p:spPr>
          <a:xfrm>
            <a:off x="591246" y="155540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838198" y="1555401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6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 dirty="0">
                  <a:sym typeface="+mn-ea"/>
                </a:rPr>
                <a:t> </a:t>
              </a:r>
              <a:r>
                <a:rPr lang="ar-JO" altLang="en-GB" sz="2200" dirty="0">
                  <a:sym typeface="+mn-ea"/>
                </a:rPr>
                <a:t> </a:t>
              </a:r>
              <a:r>
                <a:rPr lang="en-GB" altLang="en-US" sz="2200" dirty="0">
                  <a:sym typeface="+mn-ea"/>
                </a:rPr>
                <a:t>Walls</a:t>
              </a:r>
              <a:r>
                <a:rPr lang="en-US" altLang="en-GB" sz="2200" dirty="0">
                  <a:sym typeface="+mn-ea"/>
                </a:rPr>
                <a:t> </a:t>
              </a:r>
              <a:r>
                <a:rPr lang="en-GB" altLang="en-US" sz="2200">
                  <a:sym typeface="+mn-ea"/>
                </a:rPr>
                <a:t>design verification</a:t>
              </a:r>
              <a:r>
                <a:rPr lang="ar-JO" altLang="en-GB" sz="2200" dirty="0">
                  <a:sym typeface="+mn-ea"/>
                </a:rPr>
                <a:t> </a:t>
              </a:r>
              <a:endParaRPr lang="en-GB" altLang="en-US" sz="2200" dirty="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4482206" y="410001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1"/>
          <p:cNvPicPr>
            <a:picLocks noGrp="1" noChangeAspect="1"/>
          </p:cNvPicPr>
          <p:nvPr>
            <p:ph sz="half" idx="2"/>
          </p:nvPr>
        </p:nvPicPr>
        <p:blipFill>
          <a:blip r:embed="rId2">
            <a:lum bright="-12000" contrast="-12000"/>
          </a:blip>
          <a:stretch>
            <a:fillRect/>
          </a:stretch>
        </p:blipFill>
        <p:spPr>
          <a:xfrm>
            <a:off x="0" y="0"/>
            <a:ext cx="12192000" cy="6983730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38200" y="3446145"/>
            <a:ext cx="10515600" cy="1325563"/>
          </a:xfrm>
          <a:noFill/>
          <a:effectLst>
            <a:outerShdw blurRad="50800" dist="38100" dir="2700000" algn="tl" rotWithShape="0">
              <a:prstClr val="black">
                <a:alpha val="31000"/>
              </a:prstClr>
            </a:outerShdw>
          </a:effectLst>
        </p:spPr>
        <p:txBody>
          <a:bodyPr vert="horz" lIns="91440" tIns="45720" rIns="91440" bIns="45720" rtlCol="0" anchor="b">
            <a:normAutofit fontScale="90000"/>
          </a:bodyPr>
          <a:lstStyle/>
          <a:p>
            <a:pPr marL="342900" indent="-342900" algn="ctr"/>
            <a:br>
              <a:rPr lang="en-US" b="1" dirty="0">
                <a:solidFill>
                  <a:schemeClr val="tx1"/>
                </a:solidFill>
              </a:rPr>
            </a:br>
            <a:r>
              <a:rPr lang="en-GB" altLang="en-US" sz="7330" b="1" dirty="0">
                <a:solidFill>
                  <a:schemeClr val="tx2"/>
                </a:solidFill>
                <a:sym typeface="+mn-ea"/>
              </a:rPr>
              <a:t>S</a:t>
            </a:r>
            <a:r>
              <a:rPr lang="en-US" sz="7330" b="1" dirty="0">
                <a:solidFill>
                  <a:schemeClr val="tx2"/>
                </a:solidFill>
                <a:sym typeface="+mn-ea"/>
              </a:rPr>
              <a:t>tructural design</a:t>
            </a:r>
            <a:r>
              <a:rPr sz="7335" b="1" dirty="0">
                <a:solidFill>
                  <a:schemeClr val="tx1"/>
                </a:solidFill>
              </a:rPr>
              <a:t>  </a:t>
            </a:r>
            <a:br>
              <a:rPr lang="en-US" b="1" dirty="0">
                <a:solidFill>
                  <a:schemeClr val="tx1"/>
                </a:solidFill>
              </a:rPr>
            </a:br>
            <a:br>
              <a:rPr lang="en-US" sz="3600" dirty="0"/>
            </a:br>
            <a:endParaRPr lang="en-US" sz="3600" b="1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tial Circle 3"/>
          <p:cNvSpPr/>
          <p:nvPr/>
        </p:nvSpPr>
        <p:spPr>
          <a:xfrm>
            <a:off x="591246" y="182556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838198" y="1825567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Design of slabs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6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t="1243"/>
          <a:stretch>
            <a:fillRect/>
          </a:stretch>
        </p:blipFill>
        <p:spPr>
          <a:xfrm>
            <a:off x="890905" y="2366645"/>
            <a:ext cx="5074920" cy="3268980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H="1">
            <a:off x="6095365" y="1518920"/>
            <a:ext cx="635" cy="4491990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294120" y="2257425"/>
            <a:ext cx="5340985" cy="3253740"/>
          </a:xfrm>
          <a:prstGeom prst="rect">
            <a:avLst/>
          </a:prstGeom>
        </p:spPr>
      </p:pic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82556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825567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Design of slabs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15" name="Content Placeholder 14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940435" y="3416300"/>
            <a:ext cx="4838065" cy="2188845"/>
          </a:xfrm>
          <a:prstGeom prst="rect">
            <a:avLst/>
          </a:prstGeom>
        </p:spPr>
      </p:pic>
      <p:pic>
        <p:nvPicPr>
          <p:cNvPr id="16" name="Content Placeholder 15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7060565" y="3244215"/>
            <a:ext cx="3684270" cy="2459990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6868795" y="2662555"/>
            <a:ext cx="0" cy="3163570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Box 18"/>
          <p:cNvSpPr txBox="1"/>
          <p:nvPr/>
        </p:nvSpPr>
        <p:spPr>
          <a:xfrm>
            <a:off x="1013460" y="2586355"/>
            <a:ext cx="59143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400" b="1"/>
              <a:t>Manual calculation:</a:t>
            </a:r>
          </a:p>
          <a:p>
            <a:r>
              <a:rPr lang="en-GB" altLang="en-US" sz="2400" b="1"/>
              <a:t>(Roof slab)</a:t>
            </a:r>
            <a:r>
              <a:rPr lang="en-GB" altLang="en-US" sz="2000" b="1"/>
              <a:t> 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63065" y="2607310"/>
            <a:ext cx="9366250" cy="3021330"/>
          </a:xfrm>
          <a:prstGeom prst="rect">
            <a:avLst/>
          </a:prstGeom>
        </p:spPr>
      </p:pic>
      <p:sp>
        <p:nvSpPr>
          <p:cNvPr id="8" name="Partial Circle 3"/>
          <p:cNvSpPr/>
          <p:nvPr/>
        </p:nvSpPr>
        <p:spPr>
          <a:xfrm>
            <a:off x="591246" y="182556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825567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Design of slabs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82556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825567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Design of beams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3" name="Text Box 2"/>
          <p:cNvSpPr txBox="1"/>
          <p:nvPr/>
        </p:nvSpPr>
        <p:spPr>
          <a:xfrm>
            <a:off x="1447165" y="2498090"/>
            <a:ext cx="38334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000" b="1"/>
              <a:t>* Area of steel from ETABS: </a:t>
            </a:r>
            <a:r>
              <a:rPr lang="en-GB" altLang="en-US" sz="1600" b="1"/>
              <a:t>(mm</a:t>
            </a:r>
            <a:r>
              <a:rPr lang="en-GB" altLang="en-US" sz="1600" b="1" baseline="30000"/>
              <a:t>2</a:t>
            </a:r>
            <a:r>
              <a:rPr lang="en-GB" altLang="en-US" sz="1600" b="1"/>
              <a:t>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013460" y="2879725"/>
            <a:ext cx="4556760" cy="944880"/>
          </a:xfrm>
          <a:prstGeom prst="rect">
            <a:avLst/>
          </a:prstGeom>
        </p:spPr>
      </p:pic>
      <p:sp>
        <p:nvSpPr>
          <p:cNvPr id="7" name="Text Box 6"/>
          <p:cNvSpPr txBox="1"/>
          <p:nvPr/>
        </p:nvSpPr>
        <p:spPr>
          <a:xfrm>
            <a:off x="1447165" y="3837940"/>
            <a:ext cx="33566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000" b="1"/>
              <a:t>* Longitudinal reinforcement:</a:t>
            </a:r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1595120" y="4250055"/>
            <a:ext cx="3571875" cy="2458720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6096000" y="2784475"/>
            <a:ext cx="0" cy="3163570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0005" y="3096895"/>
            <a:ext cx="4108450" cy="664210"/>
          </a:xfrm>
          <a:prstGeom prst="rect">
            <a:avLst/>
          </a:prstGeom>
        </p:spPr>
      </p:pic>
      <p:sp>
        <p:nvSpPr>
          <p:cNvPr id="17" name="Text Box 16"/>
          <p:cNvSpPr txBox="1"/>
          <p:nvPr/>
        </p:nvSpPr>
        <p:spPr>
          <a:xfrm>
            <a:off x="6517005" y="2480945"/>
            <a:ext cx="474599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000" b="1"/>
              <a:t>* Shear area of steel from ETABS:</a:t>
            </a:r>
            <a:r>
              <a:rPr lang="en-GB" altLang="en-US" sz="1600" b="1"/>
              <a:t>(mm</a:t>
            </a:r>
            <a:r>
              <a:rPr lang="en-GB" altLang="en-US" sz="1600" b="1" baseline="30000"/>
              <a:t>2</a:t>
            </a:r>
            <a:r>
              <a:rPr lang="en-GB" altLang="en-US" sz="1600" b="1"/>
              <a:t>/mm</a:t>
            </a:r>
            <a:r>
              <a:rPr lang="en-GB" altLang="en-US" b="1"/>
              <a:t>)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5615" y="4514215"/>
            <a:ext cx="3449955" cy="1638935"/>
          </a:xfrm>
          <a:prstGeom prst="rect">
            <a:avLst/>
          </a:prstGeom>
        </p:spPr>
      </p:pic>
      <p:sp>
        <p:nvSpPr>
          <p:cNvPr id="20" name="Text Box 19"/>
          <p:cNvSpPr txBox="1"/>
          <p:nvPr/>
        </p:nvSpPr>
        <p:spPr>
          <a:xfrm>
            <a:off x="6517005" y="3851275"/>
            <a:ext cx="33566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000" b="1"/>
              <a:t>* Shear reinforcement: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82556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825567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Design of beams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5314950" y="2774315"/>
            <a:ext cx="0" cy="3163570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r="13978"/>
          <a:stretch>
            <a:fillRect/>
          </a:stretch>
        </p:blipFill>
        <p:spPr>
          <a:xfrm>
            <a:off x="1043940" y="2640330"/>
            <a:ext cx="4056380" cy="1940560"/>
          </a:xfrm>
          <a:prstGeom prst="rect">
            <a:avLst/>
          </a:prstGeom>
        </p:spPr>
      </p:pic>
      <p:pic>
        <p:nvPicPr>
          <p:cNvPr id="15" name="Content Placeholder 14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1085215" y="4672330"/>
            <a:ext cx="4069715" cy="194183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4970" y="2640330"/>
            <a:ext cx="6693535" cy="2375535"/>
          </a:xfrm>
          <a:prstGeom prst="rect">
            <a:avLst/>
          </a:prstGeom>
        </p:spPr>
      </p:pic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82556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825567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Design of beams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3" name="Text Box 2"/>
          <p:cNvSpPr txBox="1"/>
          <p:nvPr/>
        </p:nvSpPr>
        <p:spPr>
          <a:xfrm>
            <a:off x="838200" y="2498090"/>
            <a:ext cx="38334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000" b="1"/>
              <a:t>* </a:t>
            </a:r>
            <a:r>
              <a:rPr lang="en-GB" altLang="en-US" b="1"/>
              <a:t>Cross section: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4881245" y="2687955"/>
            <a:ext cx="0" cy="3163570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16"/>
          <p:cNvSpPr txBox="1"/>
          <p:nvPr/>
        </p:nvSpPr>
        <p:spPr>
          <a:xfrm>
            <a:off x="5907405" y="1825625"/>
            <a:ext cx="474599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000" b="1"/>
              <a:t>* </a:t>
            </a:r>
            <a:r>
              <a:rPr lang="en-GB" altLang="en-US" b="1"/>
              <a:t>Longitudinal section: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83235" y="3234690"/>
            <a:ext cx="3691255" cy="2814320"/>
          </a:xfrm>
          <a:prstGeom prst="rect">
            <a:avLst/>
          </a:prstGeom>
        </p:spPr>
      </p:pic>
      <p:pic>
        <p:nvPicPr>
          <p:cNvPr id="21" name="Content Placeholder 20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212080" y="2386965"/>
            <a:ext cx="6682105" cy="4176395"/>
          </a:xfrm>
          <a:prstGeom prst="rect">
            <a:avLst/>
          </a:prstGeom>
        </p:spPr>
      </p:pic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3"/>
          <p:cNvSpPr/>
          <p:nvPr/>
        </p:nvSpPr>
        <p:spPr>
          <a:xfrm>
            <a:off x="591246" y="182556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825567"/>
            <a:ext cx="403860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>
                <a:sym typeface="+mn-ea"/>
              </a:endParaRP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altLang="en-US" sz="2200">
                  <a:sym typeface="+mn-ea"/>
                </a:rPr>
                <a:t>Design of columns</a:t>
              </a:r>
            </a:p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altLang="en-US" sz="2200" kern="1200" dirty="0"/>
            </a:p>
          </p:txBody>
        </p:sp>
      </p:grpSp>
      <p:sp>
        <p:nvSpPr>
          <p:cNvPr id="10" name="Title 1"/>
          <p:cNvSpPr>
            <a:spLocks noGrp="1"/>
          </p:cNvSpPr>
          <p:nvPr/>
        </p:nvSpPr>
        <p:spPr>
          <a:xfrm>
            <a:off x="1013674" y="0"/>
            <a:ext cx="10515600" cy="846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tructural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5713095" y="2803525"/>
            <a:ext cx="0" cy="3163570"/>
          </a:xfrm>
          <a:prstGeom prst="line">
            <a:avLst/>
          </a:prstGeom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38200" y="2919095"/>
            <a:ext cx="4137660" cy="3512820"/>
          </a:xfrm>
          <a:prstGeom prst="rect">
            <a:avLst/>
          </a:prstGeom>
        </p:spPr>
      </p:pic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b="58002"/>
          <a:stretch>
            <a:fillRect/>
          </a:stretch>
        </p:blipFill>
        <p:spPr>
          <a:xfrm>
            <a:off x="5907405" y="2823845"/>
            <a:ext cx="2921635" cy="138811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7020" y="1588135"/>
            <a:ext cx="4284980" cy="2599055"/>
          </a:xfrm>
          <a:prstGeom prst="rect">
            <a:avLst/>
          </a:prstGeom>
        </p:spPr>
      </p:pic>
      <p:sp>
        <p:nvSpPr>
          <p:cNvPr id="19" name="Text Box 18"/>
          <p:cNvSpPr txBox="1"/>
          <p:nvPr/>
        </p:nvSpPr>
        <p:spPr>
          <a:xfrm>
            <a:off x="838200" y="2435225"/>
            <a:ext cx="4628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b="1" dirty="0"/>
              <a:t>* Weak beam – strong column concept: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rcRect t="16631"/>
          <a:stretch>
            <a:fillRect/>
          </a:stretch>
        </p:blipFill>
        <p:spPr>
          <a:xfrm>
            <a:off x="5959475" y="4079875"/>
            <a:ext cx="4338955" cy="18865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27985" y="4313555"/>
            <a:ext cx="2400300" cy="7239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4296</Words>
  <Application>Microsoft Office PowerPoint</Application>
  <PresentationFormat>Widescreen</PresentationFormat>
  <Paragraphs>1411</Paragraphs>
  <Slides>139</Slides>
  <Notes>25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139</vt:i4>
      </vt:variant>
    </vt:vector>
  </HeadingPairs>
  <TitlesOfParts>
    <vt:vector size="151" baseType="lpstr">
      <vt:lpstr>Arabic Typesetting</vt:lpstr>
      <vt:lpstr>Arial</vt:lpstr>
      <vt:lpstr>Calibri</vt:lpstr>
      <vt:lpstr>Calibri (body)</vt:lpstr>
      <vt:lpstr>Calibri Light</vt:lpstr>
      <vt:lpstr>Cambria Math</vt:lpstr>
      <vt:lpstr>Times New Roman</vt:lpstr>
      <vt:lpstr>TimesNewRomanPSMT</vt:lpstr>
      <vt:lpstr>Wingdings</vt:lpstr>
      <vt:lpstr>Office Theme</vt:lpstr>
      <vt:lpstr>نسق Office</vt:lpstr>
      <vt:lpstr>Equation.KSEE3</vt:lpstr>
      <vt:lpstr>Graduation Project II Structural Analysis and Design of Indonesian Rehabilitation Hospital in Nazareth city -Palestine.</vt:lpstr>
      <vt:lpstr> Outline: 1. General Description  2. Preliminary Design  3. 3-D Modeling and Analysis 4. Verification of Structural Design  5. Structural Design    </vt:lpstr>
      <vt:lpstr>PowerPoint Presentation</vt:lpstr>
      <vt:lpstr> General Description  </vt:lpstr>
      <vt:lpstr>PowerPoint Presentation</vt:lpstr>
      <vt:lpstr>General Description</vt:lpstr>
      <vt:lpstr>General Description</vt:lpstr>
      <vt:lpstr> Floor Plans    </vt:lpstr>
      <vt:lpstr>Besement two</vt:lpstr>
      <vt:lpstr>Besement One</vt:lpstr>
      <vt:lpstr>Ground Floor</vt:lpstr>
      <vt:lpstr>Floor One</vt:lpstr>
      <vt:lpstr>Floor Two</vt:lpstr>
      <vt:lpstr>Roof Floor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 Structural Preliminary Design    </vt:lpstr>
      <vt:lpstr>1. Slab System 2.Beam System 3. Column System 4. Wall System </vt:lpstr>
      <vt:lpstr> Slab Layout    </vt:lpstr>
      <vt:lpstr>Using two-way solid slab,  must L/B&lt;2.0</vt:lpstr>
      <vt:lpstr>PowerPoint Presentation</vt:lpstr>
      <vt:lpstr>PowerPoint Presentation</vt:lpstr>
      <vt:lpstr> Beam Layout    </vt:lpstr>
      <vt:lpstr>PowerPoint Presentation</vt:lpstr>
      <vt:lpstr>PowerPoint Presentation</vt:lpstr>
      <vt:lpstr> Column Layout    </vt:lpstr>
      <vt:lpstr>PowerPoint Presentation</vt:lpstr>
      <vt:lpstr>PowerPoint Presentation</vt:lpstr>
      <vt:lpstr> Wall Layout    </vt:lpstr>
      <vt:lpstr>PowerPoint Presentation</vt:lpstr>
      <vt:lpstr>PowerPoint Presentation</vt:lpstr>
      <vt:lpstr> 3D-Modeling and Analysis    </vt:lpstr>
      <vt:lpstr>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Verification of Structural Analysis    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Structural irregularity:    </vt:lpstr>
      <vt:lpstr>PowerPoint Presentation</vt:lpstr>
      <vt:lpstr>PowerPoint Presentation</vt:lpstr>
      <vt:lpstr> Verification of structural design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Structural design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End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 I Structural Analysis and Design of Indonesian Rehabilitation Hospital in Nazareth city -Palestine.</dc:title>
  <dc:creator>asus</dc:creator>
  <cp:lastModifiedBy>Zaid Abuzahra</cp:lastModifiedBy>
  <cp:revision>254</cp:revision>
  <dcterms:created xsi:type="dcterms:W3CDTF">2022-12-26T20:31:00Z</dcterms:created>
  <dcterms:modified xsi:type="dcterms:W3CDTF">2023-06-12T22:27:34Z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417C240071164608B316A71F6D73F195</vt:lpwstr>
  </property>
  <property fmtid="{D5CDD505-2E9C-101B-9397-08002B2CF9AE}" pid="3" name="KSOProductBuildVer">
    <vt:lpwstr>2057-11.2.0.11537</vt:lpwstr>
  </property>
</Properties>
</file>