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368" r:id="rId1"/>
  </p:sldMasterIdLst>
  <p:notesMasterIdLst>
    <p:notesMasterId r:id="rId49"/>
  </p:notesMasterIdLst>
  <p:sldIdLst>
    <p:sldId id="257" r:id="rId2"/>
    <p:sldId id="285" r:id="rId3"/>
    <p:sldId id="287" r:id="rId4"/>
    <p:sldId id="265" r:id="rId5"/>
    <p:sldId id="260" r:id="rId6"/>
    <p:sldId id="258" r:id="rId7"/>
    <p:sldId id="259" r:id="rId8"/>
    <p:sldId id="261" r:id="rId9"/>
    <p:sldId id="283" r:id="rId10"/>
    <p:sldId id="263" r:id="rId11"/>
    <p:sldId id="264" r:id="rId12"/>
    <p:sldId id="333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8" r:id="rId21"/>
    <p:sldId id="273" r:id="rId22"/>
    <p:sldId id="276" r:id="rId23"/>
    <p:sldId id="277" r:id="rId24"/>
    <p:sldId id="289" r:id="rId25"/>
    <p:sldId id="290" r:id="rId26"/>
    <p:sldId id="292" r:id="rId27"/>
    <p:sldId id="293" r:id="rId28"/>
    <p:sldId id="294" r:id="rId29"/>
    <p:sldId id="299" r:id="rId30"/>
    <p:sldId id="334" r:id="rId31"/>
    <p:sldId id="303" r:id="rId32"/>
    <p:sldId id="304" r:id="rId33"/>
    <p:sldId id="305" r:id="rId34"/>
    <p:sldId id="311" r:id="rId35"/>
    <p:sldId id="312" r:id="rId36"/>
    <p:sldId id="318" r:id="rId37"/>
    <p:sldId id="319" r:id="rId38"/>
    <p:sldId id="321" r:id="rId39"/>
    <p:sldId id="322" r:id="rId40"/>
    <p:sldId id="323" r:id="rId41"/>
    <p:sldId id="324" r:id="rId42"/>
    <p:sldId id="325" r:id="rId43"/>
    <p:sldId id="327" r:id="rId44"/>
    <p:sldId id="328" r:id="rId45"/>
    <p:sldId id="329" r:id="rId46"/>
    <p:sldId id="331" r:id="rId47"/>
    <p:sldId id="332" r:id="rId4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3851C-04AA-469B-A258-8D4B3A9ACAF8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894CA-EA6F-4FFE-BD5A-0302C85C5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894CA-EA6F-4FFE-BD5A-0302C85C5D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EED58D0-5D61-47C0-BE3D-A60F75D412A5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8982880-9F67-4CC4-9C0F-4B8F45D0C0B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924944"/>
            <a:ext cx="8229600" cy="3286124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Prepared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by:</a:t>
            </a:r>
          </a:p>
          <a:p>
            <a:pPr algn="ctr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Mohammed Qawariq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Faris Kojok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Supervisor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Sameer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Al-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Helo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&amp;</a:t>
            </a:r>
          </a:p>
          <a:p>
            <a:pPr algn="ctr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Riad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Awad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143248"/>
          </a:xfrm>
        </p:spPr>
        <p:txBody>
          <a:bodyPr>
            <a:normAutofit/>
          </a:bodyPr>
          <a:lstStyle/>
          <a:p>
            <a:pPr algn="ctr" rtl="0"/>
            <a: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2800" b="1" dirty="0" err="1" smtClean="0">
                <a:effectLst/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effectLst/>
                <a:latin typeface="Times New Roman" pitchFamily="18" charset="0"/>
                <a:cs typeface="Times New Roman" pitchFamily="18" charset="0"/>
              </a:rPr>
              <a:t>National University</a:t>
            </a:r>
            <a:br>
              <a:rPr lang="en-US" sz="28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  <a:t>Faculty of Engineering</a:t>
            </a:r>
            <a:r>
              <a:rPr lang="en-US" sz="28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effectLst/>
                <a:latin typeface="Times New Roman" pitchFamily="18" charset="0"/>
                <a:cs typeface="Times New Roman" pitchFamily="18" charset="0"/>
              </a:rPr>
              <a:t>Civil Engineering </a:t>
            </a:r>
            <a: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  <a:t>Department</a:t>
            </a:r>
            <a:b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  <a:t>Structural Design of a Hotel Building</a:t>
            </a:r>
            <a:b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ar-SA" sz="2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315200" y="428604"/>
            <a:ext cx="1828800" cy="16764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428604"/>
            <a:ext cx="18288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38912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Ultimate load: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Wu = 1.2*(DL + SID) +1.6*LL</a:t>
            </a:r>
          </a:p>
          <a:p>
            <a:pPr lvl="0" algn="l" rtl="0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Super Imposed Dead Load(SID):</a:t>
            </a:r>
          </a:p>
          <a:p>
            <a:pPr marL="514350" lvl="0" indent="-514350" algn="l" rtl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For the upper floors      = 4.5 KN/m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lvl="0" indent="-514350" algn="l" rtl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For garages                  = 4 KN/m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l" rtl="0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Live Load(LL):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algn="l" rtl="0"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3610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Loads:</a:t>
            </a:r>
            <a:endParaRPr lang="ar-SA" sz="36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03848" y="4797151"/>
          <a:ext cx="5940152" cy="2194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970076"/>
                <a:gridCol w="2970076"/>
              </a:tblGrid>
              <a:tr h="3326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Live Loads (KN/m</a:t>
                      </a:r>
                      <a:r>
                        <a:rPr lang="en-US" sz="2400" b="1" baseline="30000" dirty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Types of occupancy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1263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1.9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Arial"/>
                        </a:rPr>
                        <a:t>Guest rooms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1263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31165" algn="l"/>
                          <a:tab pos="1283970" algn="ctr"/>
                        </a:tabLs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Garages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1263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3.8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Corridor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1500174"/>
            <a:ext cx="8229600" cy="3061534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Chapter Two</a:t>
            </a:r>
            <a:br>
              <a:rPr lang="en-US" sz="6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6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8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Slabs</a:t>
            </a:r>
            <a:r>
              <a:rPr lang="en-US" sz="6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66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ACI 318-08 table 9.5(a): minimum thickness(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5699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ribbed slab</a:t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(in Y direction)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9554" y="2420888"/>
          <a:ext cx="7992885" cy="3321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577"/>
                <a:gridCol w="1598577"/>
                <a:gridCol w="1598577"/>
                <a:gridCol w="1598577"/>
                <a:gridCol w="1598577"/>
              </a:tblGrid>
              <a:tr h="11823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member</a:t>
                      </a:r>
                      <a:endParaRPr lang="en-US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simple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One end continuous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cantilever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Two end continuous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823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One way ribbed slab and beam</a:t>
                      </a:r>
                      <a:endParaRPr lang="en-US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L/16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L/18.5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L/8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L/21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568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one way solid slab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L/20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L/24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L/10</a:t>
                      </a:r>
                      <a:endParaRPr lang="en-US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L/28</a:t>
                      </a:r>
                      <a:endParaRPr lang="en-US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/>
          </a:bodyPr>
          <a:lstStyle/>
          <a:p>
            <a:pPr lvl="1" algn="l" rt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Thickness of slab:</a:t>
            </a:r>
          </a:p>
          <a:p>
            <a:pPr lvl="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min1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=5.9/18.5   = 0.32 m</a:t>
            </a:r>
          </a:p>
          <a:p>
            <a:pPr lvl="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min2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=6.6/21      = 0.31 m</a:t>
            </a:r>
          </a:p>
          <a:p>
            <a:pPr lvl="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min3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=2.45/8      = 0.31 m    </a:t>
            </a:r>
          </a:p>
          <a:p>
            <a:pPr lvl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    h= 0.32 m      d= 0.28m</a:t>
            </a: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47046"/>
          </a:xfrm>
        </p:spPr>
        <p:txBody>
          <a:bodyPr>
            <a:no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ribbed slab</a:t>
            </a:r>
            <a:b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(in Y direction)</a:t>
            </a:r>
            <a:endParaRPr lang="ar-SA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99792" y="4581128"/>
            <a:ext cx="5544616" cy="1914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pPr lvl="1" algn="l" rtl="1">
              <a:spcBef>
                <a:spcPct val="0"/>
              </a:spcBef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Loads on slab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ar-SA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11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8313" y="2348956"/>
            <a:ext cx="8496300" cy="222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820472" cy="636479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slab for shear:</a:t>
            </a:r>
          </a:p>
          <a:p>
            <a:pPr algn="l" rtl="0"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1 Ф 8mm/140mm</a:t>
            </a:r>
          </a:p>
          <a:p>
            <a:pPr algn="l" rtl="0"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123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1268760"/>
            <a:ext cx="5076056" cy="2508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924944"/>
            <a:ext cx="7716327" cy="1524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857248"/>
          </a:xfrm>
        </p:spPr>
        <p:txBody>
          <a:bodyPr>
            <a:noAutofit/>
          </a:bodyPr>
          <a:lstStyle/>
          <a:p>
            <a:pPr lvl="2" algn="l" rtl="1">
              <a:spcBef>
                <a:spcPct val="0"/>
              </a:spcBef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ribs for flexure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ar-SA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1560" y="1628800"/>
            <a:ext cx="8229600" cy="156935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2" indent="0" algn="l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Using ACI coefficient</a:t>
            </a:r>
          </a:p>
          <a:p>
            <a:pPr marL="0" lvl="2" algn="l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28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Moment Envelop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2" indent="0" algn="l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8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03040" y="5085184"/>
            <a:ext cx="8640960" cy="77555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ρ = (0.85*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)*[1 - (1 – (2.61*Mu/ b*d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))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As= ρ * b*d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476672"/>
          <a:ext cx="8258204" cy="2922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80996"/>
                <a:gridCol w="1772994"/>
                <a:gridCol w="2010474"/>
                <a:gridCol w="2593740"/>
              </a:tblGrid>
              <a:tr h="487100">
                <a:tc>
                  <a:txBody>
                    <a:bodyPr/>
                    <a:lstStyle/>
                    <a:p>
                      <a:pPr algn="l" rtl="0"/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As (mm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Mu (</a:t>
                      </a:r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Moment Envelop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710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Ф 10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139.86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10.63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Mu-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Wu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*Ln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/24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710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Ф 14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25.5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Mu-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Wu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*Ln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/10</a:t>
                      </a:r>
                      <a:endParaRPr lang="ar-SA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710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Ф 16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364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35.29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Mu-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Wu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*Ln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/11</a:t>
                      </a:r>
                      <a:endParaRPr lang="ar-SA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710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Ф 20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512.82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17.56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Mu+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Wu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*Ln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/14</a:t>
                      </a:r>
                      <a:endParaRPr lang="ar-SA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710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Ф 20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512.82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24.27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Mu+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Wu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*Ln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/16</a:t>
                      </a:r>
                      <a:endParaRPr lang="ar-SA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933056"/>
            <a:ext cx="8229600" cy="2286008"/>
          </a:xfrm>
        </p:spPr>
        <p:txBody>
          <a:bodyPr>
            <a:normAutofit/>
          </a:bodyPr>
          <a:lstStyle/>
          <a:p>
            <a:pPr rtl="0"/>
            <a:r>
              <a:rPr lang="en-US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Shrinkage Steel:</a:t>
            </a:r>
            <a:r>
              <a:rPr lang="en-US" sz="28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b="0" dirty="0" smtClean="0">
                <a:solidFill>
                  <a:schemeClr val="dk1"/>
                </a:solidFill>
                <a:effectLst/>
                <a:latin typeface="Times New Roman" pitchFamily="18" charset="0"/>
                <a:cs typeface="Times New Roman" pitchFamily="18" charset="0"/>
              </a:rPr>
              <a:t>As= 0.0018 *b*h = 0.0018*1000*80 = 144mm2</a:t>
            </a:r>
            <a:br>
              <a:rPr lang="en-US" sz="2800" b="0" dirty="0" smtClean="0">
                <a:solidFill>
                  <a:schemeClr val="dk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b="0" baseline="30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0" baseline="30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b="0" dirty="0" smtClean="0">
                <a:solidFill>
                  <a:schemeClr val="dk1"/>
                </a:solidFill>
                <a:effectLst/>
                <a:latin typeface="Times New Roman" pitchFamily="18" charset="0"/>
                <a:cs typeface="Times New Roman" pitchFamily="18" charset="0"/>
              </a:rPr>
              <a:t>3Ф8mm/m</a:t>
            </a:r>
            <a:endParaRPr lang="ar-SA" sz="28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8136904" cy="2808312"/>
          </a:xfrm>
          <a:prstGeom prst="rect">
            <a:avLst/>
          </a:prstGeom>
        </p:spPr>
      </p:pic>
      <p:pic>
        <p:nvPicPr>
          <p:cNvPr id="5" name="Content Placeholder 4" descr="1.PN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3789040"/>
            <a:ext cx="6480720" cy="23431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/>
          <a:lstStyle/>
          <a:p>
            <a:pPr algn="l" rtl="0"/>
            <a:r>
              <a:rPr lang="en-US" b="1" dirty="0" smtClean="0"/>
              <a:t>Checks</a:t>
            </a:r>
            <a:r>
              <a:rPr lang="en-US" dirty="0" smtClean="0"/>
              <a:t>: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b="1" dirty="0" smtClean="0"/>
              <a:t>compatibility check: Ok</a:t>
            </a:r>
          </a:p>
          <a:p>
            <a:pPr marL="514350" lvl="0" indent="-514350"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928686"/>
          </a:xfrm>
        </p:spPr>
        <p:txBody>
          <a:bodyPr>
            <a:noAutofit/>
          </a:bodyPr>
          <a:lstStyle/>
          <a:p>
            <a:pPr lvl="1" algn="l" rtl="1">
              <a:spcBef>
                <a:spcPct val="0"/>
              </a:spcBef>
            </a:pP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Sap 2000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Model:</a:t>
            </a:r>
            <a:endParaRPr lang="ar-SA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43142" y="2132856"/>
            <a:ext cx="6500858" cy="43938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87443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/>
              <a:t>Introduction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/>
              <a:t>Design of Slabs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/>
              <a:t>Design of Columns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/>
              <a:t>Design of Footings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/>
              <a:t>Design of Shear walls and Basement walls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Outlines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234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2204864"/>
          <a:ext cx="8229616" cy="148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4"/>
                <a:gridCol w="2057404"/>
                <a:gridCol w="2057404"/>
                <a:gridCol w="2057404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Error%</a:t>
                      </a:r>
                      <a:endParaRPr lang="ar-S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Sap</a:t>
                      </a:r>
                      <a:endParaRPr lang="ar-S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Manual</a:t>
                      </a:r>
                      <a:endParaRPr lang="ar-S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endParaRPr lang="ar-SA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0.00%</a:t>
                      </a:r>
                      <a:endParaRPr lang="ar-S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1900.684</a:t>
                      </a:r>
                      <a:endParaRPr lang="ar-S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1900.684</a:t>
                      </a:r>
                      <a:endParaRPr lang="ar-S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Live</a:t>
                      </a:r>
                      <a:endParaRPr lang="ar-SA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smtClean="0"/>
                        <a:t>0.00%</a:t>
                      </a:r>
                      <a:endParaRPr lang="ar-SA" b="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3408.66</a:t>
                      </a:r>
                      <a:endParaRPr lang="ar-SA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3408.66</a:t>
                      </a:r>
                      <a:endParaRPr lang="ar-S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Superimposed</a:t>
                      </a:r>
                      <a:endParaRPr lang="ar-SA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2.5%</a:t>
                      </a:r>
                      <a:endParaRPr lang="ar-S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6198.789</a:t>
                      </a:r>
                      <a:endParaRPr lang="ar-S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6044</a:t>
                      </a:r>
                      <a:endParaRPr lang="ar-S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Dead</a:t>
                      </a:r>
                      <a:endParaRPr lang="ar-SA" dirty="0"/>
                    </a:p>
                  </a:txBody>
                  <a:tcPr marL="91439" marR="91439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846980"/>
          </a:xfrm>
        </p:spPr>
        <p:txBody>
          <a:bodyPr>
            <a:normAutofit/>
          </a:bodyPr>
          <a:lstStyle/>
          <a:p>
            <a:pPr marL="914400" lvl="0" indent="-914400"/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Equilibrium check:</a:t>
            </a:r>
            <a:endParaRPr lang="ar-SA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3714752"/>
            <a:ext cx="8229600" cy="8469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914400" marR="0" lvl="0" indent="-91440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Acceptable error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286100"/>
            <a:ext cx="9144000" cy="3571900"/>
          </a:xfrm>
        </p:spPr>
        <p:txBody>
          <a:bodyPr>
            <a:normAutofit/>
          </a:bodyPr>
          <a:lstStyle/>
          <a:p>
            <a:pPr lvl="2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Thickness of beam:</a:t>
            </a: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h1 = 8.2 / 18.5           = 0.44 m</a:t>
            </a:r>
          </a:p>
          <a:p>
            <a:pPr lvl="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h2 = 8.2 / 21              = 0.39 m   </a:t>
            </a:r>
          </a:p>
          <a:p>
            <a:pPr lvl="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h4 = 4 / 18.5              = 0.22 m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 h = 0.6 m, d = 0.54 m, b = 0.4 m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Autofit/>
          </a:bodyPr>
          <a:lstStyle/>
          <a:p>
            <a:pPr lvl="1" algn="ctr" rtl="1">
              <a:spcBef>
                <a:spcPct val="0"/>
              </a:spcBef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beams for ribbed slab:</a:t>
            </a:r>
            <a:endParaRPr lang="ar-SA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00174"/>
            <a:ext cx="9144000" cy="1482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8445624" cy="22860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Design of beam for flexure: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Bending moment diagram from sap:</a:t>
            </a:r>
          </a:p>
          <a:p>
            <a:pPr>
              <a:buNone/>
            </a:pP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373616" cy="1800200"/>
          </a:xfrm>
        </p:spPr>
        <p:txBody>
          <a:bodyPr>
            <a:noAutofit/>
          </a:bodyPr>
          <a:lstStyle/>
          <a:p>
            <a:pPr lvl="2" algn="l" rtl="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Loads </a:t>
            </a: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 beam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Wu = 125 KN/m</a:t>
            </a:r>
            <a:r>
              <a:rPr lang="ar-SA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5" descr="beam sap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780928"/>
            <a:ext cx="8064896" cy="23762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3528" y="5301208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beam for shear:</a:t>
            </a:r>
            <a:b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Ф 10/60 mm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Chapter Three</a:t>
            </a:r>
            <a:b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7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Columns</a:t>
            </a: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nominal compressive strength of axially loaded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column(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=0.65*0.8*[0.85*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*(Ag – As) + As*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Ag: gross area of column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As: area of  steel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As =0.01 Ag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Ag = a*b (dimensions for column)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Strength of axially loaded columns: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1484784"/>
          <a:ext cx="9144001" cy="1923488"/>
        </p:xfrm>
        <a:graphic>
          <a:graphicData uri="http://schemas.openxmlformats.org/drawingml/2006/table">
            <a:tbl>
              <a:tblPr/>
              <a:tblGrid>
                <a:gridCol w="1259632"/>
                <a:gridCol w="1008112"/>
                <a:gridCol w="1008112"/>
                <a:gridCol w="1008112"/>
                <a:gridCol w="1008112"/>
                <a:gridCol w="1008112"/>
                <a:gridCol w="1008112"/>
                <a:gridCol w="936104"/>
                <a:gridCol w="899593"/>
              </a:tblGrid>
              <a:tr h="43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Dimensions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800*800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600*600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550*550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500*500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450*450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400*400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350*350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300*300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5411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Ag(mm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640000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360000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302500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250000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202500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160000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122500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90000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As(mm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6400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3600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3025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25000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2025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1600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1225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900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1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Pn,max (KN)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9799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5512.1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4631.7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3827.9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3100.6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2449.8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1875.6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1378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4869160"/>
          <a:ext cx="9144000" cy="121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625"/>
                <a:gridCol w="844375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7606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group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C2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C5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C6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C7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C8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of columns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2"/>
          <p:cNvSpPr txBox="1">
            <a:spLocks/>
          </p:cNvSpPr>
          <p:nvPr/>
        </p:nvSpPr>
        <p:spPr>
          <a:xfrm>
            <a:off x="395536" y="3933056"/>
            <a:ext cx="8229600" cy="85496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Columns group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332656"/>
            <a:ext cx="6374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Strength of axially loaded columns: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o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236377" cy="54632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556792"/>
          <a:ext cx="9144000" cy="1970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6808"/>
                <a:gridCol w="906960"/>
                <a:gridCol w="1008112"/>
                <a:gridCol w="936104"/>
                <a:gridCol w="936104"/>
                <a:gridCol w="936104"/>
                <a:gridCol w="983158"/>
                <a:gridCol w="979253"/>
                <a:gridCol w="881397"/>
              </a:tblGrid>
              <a:tr h="56807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Column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C1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C2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C3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C4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C5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C6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C7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C8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Ultimate load from SAP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8621.3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6590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4362.6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5989.3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4887.3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6328.8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1700.6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2521.7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Suitable dimensions of </a:t>
                      </a:r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column (mm)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800*800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700*700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550*550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650*650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600*600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650*650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400*400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450*450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Ultimate load and dimensions of columns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692696"/>
          <a:ext cx="9144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688"/>
                <a:gridCol w="1008112"/>
                <a:gridCol w="936104"/>
                <a:gridCol w="864096"/>
                <a:gridCol w="864096"/>
                <a:gridCol w="864096"/>
                <a:gridCol w="1008112"/>
                <a:gridCol w="936104"/>
                <a:gridCol w="89959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Column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C6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K Lu/r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12.5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14.29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18.18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16.66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15.4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34-12(M1/M2)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32.99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32.5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28.2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28.2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28.24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27.9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column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short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short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short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short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short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short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short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short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00811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Check of slenderness ratio</a:t>
            </a:r>
            <a:r>
              <a:rPr lang="en-US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28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2276872"/>
            <a:ext cx="3286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columns</a:t>
            </a:r>
            <a:endParaRPr lang="en-US" sz="3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2910840"/>
          <a:ext cx="91440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9328"/>
                <a:gridCol w="1699328"/>
                <a:gridCol w="1861168"/>
                <a:gridCol w="2023009"/>
                <a:gridCol w="1861167"/>
              </a:tblGrid>
              <a:tr h="95777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Column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(mm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)</a:t>
                      </a:r>
                      <a:endParaRPr lang="en-US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# of bars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Spacing between bars (mm)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Tie spacing (mm)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82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6400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 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482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4900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 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482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3025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 </a:t>
                      </a: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16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482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4225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 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482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3600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 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125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311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C6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4225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 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311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1600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 </a:t>
                      </a: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14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311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 </a:t>
                      </a: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14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3D structure</a:t>
            </a:r>
            <a:endParaRPr lang="en-US" sz="32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2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8496944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Cross section in column C1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 descr="vo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844824"/>
            <a:ext cx="5861821" cy="4280598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Chapter Four</a:t>
            </a:r>
            <a:b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Footings</a:t>
            </a: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124744"/>
            <a:ext cx="9145016" cy="48825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axial forces in all columns in the building and the corresponding single footing area.</a:t>
            </a:r>
          </a:p>
          <a:p>
            <a:pPr>
              <a:buNone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=(P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+P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)/L*B</a:t>
            </a: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Selection of footing system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2708920"/>
          <a:ext cx="9144000" cy="171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9633"/>
                <a:gridCol w="792088"/>
                <a:gridCol w="1152128"/>
                <a:gridCol w="864096"/>
                <a:gridCol w="1008112"/>
                <a:gridCol w="1019943"/>
                <a:gridCol w="996281"/>
                <a:gridCol w="1008112"/>
                <a:gridCol w="1043607"/>
              </a:tblGrid>
              <a:tr h="432048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c8</a:t>
                      </a:r>
                      <a:endParaRPr lang="en-US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dirty="0" smtClean="0"/>
                        <a:t>Service load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5201.22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4718.4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3864.2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4902.8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1356.3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1978.4</a:t>
                      </a:r>
                      <a:endParaRPr lang="en-US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dirty="0" smtClean="0"/>
                        <a:t>Footing area (m</a:t>
                      </a:r>
                      <a:r>
                        <a:rPr lang="en-US" sz="18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26.748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20.8048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14.052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18.8736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15.4568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19.6112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5.4252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7.9136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2"/>
          <p:cNvSpPr txBox="1">
            <a:spLocks/>
          </p:cNvSpPr>
          <p:nvPr/>
        </p:nvSpPr>
        <p:spPr>
          <a:xfrm>
            <a:off x="395536" y="458112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lvl="1" algn="l" rtl="0">
              <a:spcBef>
                <a:spcPct val="0"/>
              </a:spcBef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Total area =474.9821 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&lt; area of building/2</a:t>
            </a:r>
          </a:p>
          <a:p>
            <a:pPr marL="0" lvl="1" algn="l" rtl="0">
              <a:spcBef>
                <a:spcPct val="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 single footing</a:t>
            </a:r>
            <a:endParaRPr kumimoji="0" lang="en-US" sz="28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 txBox="1">
            <a:spLocks/>
          </p:cNvSpPr>
          <p:nvPr/>
        </p:nvSpPr>
        <p:spPr>
          <a:xfrm>
            <a:off x="539552" y="188640"/>
            <a:ext cx="8229600" cy="91373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Design of Isolated footings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" name="Content Placeholder 10" descr="COL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700808"/>
            <a:ext cx="5039429" cy="3639058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20" y="1340768"/>
          <a:ext cx="8640960" cy="5202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  <a:gridCol w="1080120"/>
                <a:gridCol w="1080120"/>
                <a:gridCol w="1080120"/>
                <a:gridCol w="1080120"/>
                <a:gridCol w="1080120"/>
                <a:gridCol w="1080120"/>
              </a:tblGrid>
              <a:tr h="7709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Footing for Column  group No.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service load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(KN)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footing area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(m</a:t>
                      </a:r>
                      <a:r>
                        <a:rPr lang="en-US" sz="1800" b="1" baseline="30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 for Square footing (m)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Pu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σu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KN/m</a:t>
                      </a:r>
                      <a:r>
                        <a:rPr lang="en-US" sz="1800" b="1" baseline="30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Effective depth  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Footing depth  h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68580" marR="68580" marT="0" marB="0"/>
                </a:tc>
              </a:tr>
              <a:tr h="4531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F1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6687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26.748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5.2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8640.8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319.5562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950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531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F2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5201.22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20.80488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4.6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6590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311.4367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830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531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F3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3513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14.052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3.8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4362.6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302.1191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620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31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F4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4718.4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18.8736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4.4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5989.3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309.3647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770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31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F5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3864.2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15.4568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4887.3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305.4563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780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31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F6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4902.8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19.6112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4.5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6328.8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312.5333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880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31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F7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1356.3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5.4252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2.4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1700.6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295.2431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400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480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31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F8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1978.4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7.9136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2.9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2521.7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299.8454</a:t>
                      </a:r>
                      <a:endParaRPr lang="en-US" sz="18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580</a:t>
                      </a:r>
                      <a:endParaRPr lang="en-US" sz="18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following table shows the all footing in the building and dimensions for it:</a:t>
            </a:r>
            <a:br>
              <a:rPr lang="en-US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32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913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Footing for Column  group No.</a:t>
                      </a:r>
                      <a:endParaRPr lang="en-US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Mu</a:t>
                      </a:r>
                      <a:endParaRPr lang="en-US" sz="18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KN.m / m</a:t>
                      </a:r>
                      <a:endParaRPr lang="en-US" sz="18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ρ</a:t>
                      </a:r>
                      <a:endParaRPr lang="en-US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As</a:t>
                      </a:r>
                      <a:endParaRPr lang="en-US" sz="18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Number of bars in each</a:t>
                      </a:r>
                      <a:endParaRPr lang="en-US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direction</a:t>
                      </a:r>
                      <a:endParaRPr lang="en-US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773.326004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0.00276117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2623.114951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 Ф 20mm/m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592.119026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0.00284688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2362.914384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 Ф 20mm/m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398.891624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0.00280545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1963.818174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Ф 20mm/m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543.805137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0.00247273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2101.822535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Ф 20mm/m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441.384354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0.00242757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1893.502391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Ф 20mm/m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579.065605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0.00243859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2145.957374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Ф 20mm/m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147.62155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0.00248771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1194.100729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Ф 20mm/m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224.977752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0.00242516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1406.595391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None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Ф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20mm/m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following table shows the reinforcement for each footing:</a:t>
            </a:r>
            <a:br>
              <a:rPr lang="en-US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32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Chapter Five</a:t>
            </a: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Shear walls and Basement walls</a:t>
            </a:r>
            <a:endParaRPr lang="en-US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= ρ *b*h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= 0.0025 *200*1000 = 500 mm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→ Use 5ϕ12 mm/m .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Other direction (horizontal):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=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As,min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0.0018 *b*h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= 0.0018 * 200 * 1000 = 360 mm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/m → Use 4ϕ12 mm/m.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0609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Shear walls: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5376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f’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30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,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, Ф = 30º  , γ = 18 KN/m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, live load= 10 KN/m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None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Stem design:</a:t>
            </a: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Ka = (1-sin Ф) / (1+sin Ф) = 0.333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This figure shows structural model of basement wall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of Basement walls: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5656" y="4077072"/>
            <a:ext cx="2088232" cy="278092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996952"/>
            <a:ext cx="2448272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Shear force diagram                                     Bending moment diagram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hear forc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2592288" cy="5040560"/>
          </a:xfrm>
          <a:prstGeom prst="rect">
            <a:avLst/>
          </a:prstGeom>
        </p:spPr>
      </p:pic>
      <p:pic>
        <p:nvPicPr>
          <p:cNvPr id="5" name="Picture 4" descr="moment diagram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96136" y="836712"/>
            <a:ext cx="2448272" cy="49685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3730419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Chapter One</a:t>
            </a:r>
          </a:p>
          <a:p>
            <a:pPr algn="ctr" rtl="0">
              <a:buNone/>
            </a:pPr>
            <a:endParaRPr lang="en-US" sz="6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 </a:t>
            </a:r>
          </a:p>
          <a:p>
            <a:pPr algn="l" rtl="0">
              <a:buNone/>
            </a:pPr>
            <a:endParaRPr lang="ar-SA" sz="6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Assume Vu =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1.4 * 77.82 = 108.95 KN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Vu = Ф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108.95 = 0.75*(1/6)* (30)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*1000*d/1000               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 = 160 mm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 h = 250 mm      , d = 170 mm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420888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This table shows the reinforcement for each moment.</a:t>
            </a:r>
          </a:p>
          <a:p>
            <a:pPr algn="l" rtl="0">
              <a:buNone/>
            </a:pPr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8" y="3212976"/>
          <a:ext cx="8640960" cy="3415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584176"/>
                <a:gridCol w="1728192"/>
                <a:gridCol w="1728192"/>
                <a:gridCol w="1728192"/>
              </a:tblGrid>
              <a:tr h="64807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Mu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KN.m</a:t>
                      </a: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/m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Ρ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mm</a:t>
                      </a:r>
                      <a:r>
                        <a:rPr lang="en-US" sz="2000" b="1" baseline="30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/m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r>
                        <a:rPr lang="en-US" sz="2000" b="1" baseline="-25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s,use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mm</a:t>
                      </a:r>
                      <a:r>
                        <a:rPr lang="en-US" sz="2000" b="1" baseline="30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/m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# of bars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24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34.88*1.4  = 48.832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0.00464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788.8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788.8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Ф12</a:t>
                      </a:r>
                    </a:p>
                  </a:txBody>
                  <a:tcPr marL="68580" marR="68580" marT="0" marB="0"/>
                </a:tc>
              </a:tr>
              <a:tr h="4044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-18.1* 1.4  = 25.34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0.00236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401.2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566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Ф12</a:t>
                      </a:r>
                    </a:p>
                  </a:txBody>
                  <a:tcPr marL="68580" marR="68580" marT="0" marB="0"/>
                </a:tc>
              </a:tr>
              <a:tr h="49202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-11.36*1.4 =15.904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0.0014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238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566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Ф12</a:t>
                      </a:r>
                    </a:p>
                  </a:txBody>
                  <a:tcPr marL="68580" marR="68580" marT="0" marB="0"/>
                </a:tc>
              </a:tr>
              <a:tr h="399673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21.4*1.4    = 29.96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0.0028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476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566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Ф12</a:t>
                      </a: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-4.62*1.4   = 6.468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0.0006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102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566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Ф12</a:t>
                      </a:r>
                    </a:p>
                  </a:txBody>
                  <a:tcPr marL="68580" marR="68580" marT="0" marB="0"/>
                </a:tc>
              </a:tr>
              <a:tr h="3805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9625" algn="l"/>
                          <a:tab pos="2238375" algn="l"/>
                        </a:tabLst>
                      </a:pPr>
                      <a:r>
                        <a:rPr lang="en-US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7.91*1.4    = 11.074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0.00102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173.4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566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Ф12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2088232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Reinforcement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other direction (horizontal):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 layers each layer has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As = ½ *0.002 * b*h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= ½ * 0.002 * 1000 *250 = 250 mm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/m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5 Ф8 mm/m. for each layer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11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0" y="2780928"/>
            <a:ext cx="2912956" cy="407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/>
          <a:lstStyle/>
          <a:p>
            <a:pPr lvl="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Heal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ρ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6.36*10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As = 6.36 *10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* 1000* 420 =267.12 mm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/m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0.0018*1000*500 = 900 &gt; As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smin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8φ1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/m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4" name="Picture 3" descr="55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03640" y="836712"/>
            <a:ext cx="3240360" cy="47971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9512" y="3717032"/>
            <a:ext cx="329353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>
              <a:lnSpc>
                <a:spcPct val="150000"/>
              </a:lnSpc>
            </a:pP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Toe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900 = 8φ12/m</a:t>
            </a:r>
          </a:p>
          <a:p>
            <a:pPr lvl="0" algn="l" rtl="0">
              <a:lnSpc>
                <a:spcPct val="150000"/>
              </a:lnSpc>
            </a:pP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Longitudinal steel in footing:</a:t>
            </a:r>
          </a:p>
          <a:p>
            <a:pPr lvl="0">
              <a:buFont typeface="Wingdings" pitchFamily="2" charset="2"/>
              <a:buChar char="v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=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smin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0.0018*1000*500 = 900 mm2/m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= 8φ12/m for two layers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Each layer  4φ12/m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Cross section in basement wall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666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55976" y="1961456"/>
            <a:ext cx="4608512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of stairs: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thickness of the flight and </a:t>
            </a:r>
          </a:p>
          <a:p>
            <a:pPr lvl="0"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landing can be calculated as follows:</a:t>
            </a:r>
          </a:p>
          <a:p>
            <a:pPr lv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Flight span = 4.0 m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4/20 = 0.20 m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d= 0.16 m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Loads on stairs: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Live load = 4.8 KN/m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Dead load = 0.2 * 25 = 5 KN/m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Super imposed dead load = 4.5 KN/m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32040" y="620688"/>
            <a:ext cx="3689130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reinforcement for flight: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0.0041 * 1000 * 160 = 656.5mm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/m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5 Ф14 mm/m (8 Ф14 in 1.5 m)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Load on landing = landing direct loads + loads form flight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= 19.08 + 19.08 * (4/2)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= 57.24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KN/m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= 0.01 * 1000 * 140 = 1600 mm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10 Ф14 mm/m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This </a:t>
            </a:r>
            <a:r>
              <a:rPr lang="en-US" dirty="0" smtClean="0">
                <a:solidFill>
                  <a:srgbClr val="FF0000"/>
                </a:solidFill>
              </a:rPr>
              <a:t>Figure shows cross section in stairs</a:t>
            </a:r>
          </a:p>
          <a:p>
            <a:endParaRPr lang="en-US" dirty="0"/>
          </a:p>
        </p:txBody>
      </p:sp>
      <p:pic>
        <p:nvPicPr>
          <p:cNvPr id="4" name="Picture 3" descr="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692696"/>
            <a:ext cx="8424936" cy="54006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24517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96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1367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building consist of eight floors.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Five main floors and Three Garages floor.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project have two axes of symmetry. </a:t>
            </a:r>
          </a:p>
          <a:p>
            <a:pPr>
              <a:lnSpc>
                <a:spcPct val="15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Project Description</a:t>
            </a:r>
            <a:endParaRPr lang="ar-SA" sz="36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772816"/>
            <a:ext cx="8964488" cy="375228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7554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Plan of Ground Floor</a:t>
            </a:r>
            <a:endParaRPr lang="ar-SA" sz="32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ptu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0454" y="0"/>
            <a:ext cx="916445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1412776"/>
          <a:ext cx="8186766" cy="218313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93383"/>
                <a:gridCol w="4093383"/>
              </a:tblGrid>
              <a:tr h="619129"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Area</a:t>
                      </a:r>
                    </a:p>
                    <a:p>
                      <a:pPr algn="l" rtl="0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(m</a:t>
                      </a:r>
                      <a:r>
                        <a:rPr kumimoji="0" lang="en-US" sz="2800" b="1" kern="1200" baseline="300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  <a:endParaRPr lang="ar-SA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129"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2050</a:t>
                      </a:r>
                      <a:endParaRPr lang="ar-SA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Garages floor</a:t>
                      </a:r>
                      <a:endParaRPr lang="ar-SA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129"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1510 </a:t>
                      </a:r>
                      <a:endParaRPr lang="ar-SA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Main floor</a:t>
                      </a:r>
                      <a:endParaRPr lang="ar-SA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2464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Area of the building</a:t>
            </a:r>
            <a:endParaRPr lang="ar-SA" sz="36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5536" y="3356992"/>
            <a:ext cx="8229600" cy="2088232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Height of each floor is 3m.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Soil Bearing capacity = 25 </a:t>
            </a:r>
            <a:r>
              <a:rPr lang="en-US" sz="2800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MPa</a:t>
            </a:r>
            <a:endParaRPr lang="en-US" sz="280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110178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Program analysis: SAP2000.</a:t>
            </a:r>
          </a:p>
          <a:p>
            <a:pPr lvl="0" algn="l" rtl="0">
              <a:lnSpc>
                <a:spcPct val="150000"/>
              </a:lnSpc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Code: ACI-318 code (American Concrete Institute code).</a:t>
            </a:r>
          </a:p>
          <a:p>
            <a:pPr lvl="0" algn="l" rtl="0">
              <a:lnSpc>
                <a:spcPct val="150000"/>
              </a:lnSpc>
              <a:buNone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Material: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lphaLcPeriod"/>
            </a:pPr>
            <a:r>
              <a:rPr lang="en-US" sz="280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Concrete with 𝒇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25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main floors 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Concrete with 𝒇'</a:t>
            </a:r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30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garage floors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lphaLcPeriod"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Steel with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ℱ</a:t>
            </a:r>
            <a:r>
              <a:rPr lang="en-US" sz="22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lnSpc>
                <a:spcPct val="150000"/>
              </a:lnSpc>
              <a:buFont typeface="+mj-lt"/>
              <a:buAutoNum type="alphaLcPeriod"/>
            </a:pPr>
            <a:endParaRPr lang="en-US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lnSpc>
                <a:spcPct val="150000"/>
              </a:lnSpc>
              <a:buNone/>
            </a:pPr>
            <a:endParaRPr lang="en-US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5156</TotalTime>
  <Words>1447</Words>
  <Application>Microsoft Office PowerPoint</Application>
  <PresentationFormat>On-screen Show (4:3)</PresentationFormat>
  <Paragraphs>622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Concourse</vt:lpstr>
      <vt:lpstr>AN-Najah National University Faculty of Engineering Civil Engineering Department  Structural Design of a Hotel Building </vt:lpstr>
      <vt:lpstr>Outlines:</vt:lpstr>
      <vt:lpstr>3D structure</vt:lpstr>
      <vt:lpstr>Slide 4</vt:lpstr>
      <vt:lpstr>Project Description</vt:lpstr>
      <vt:lpstr>Plan of Ground Floor</vt:lpstr>
      <vt:lpstr>Slide 7</vt:lpstr>
      <vt:lpstr>Area of the building</vt:lpstr>
      <vt:lpstr>Slide 9</vt:lpstr>
      <vt:lpstr>Loads:</vt:lpstr>
      <vt:lpstr>Chapter Two  Design of Slabs </vt:lpstr>
      <vt:lpstr>Design of ribbed slab (in Y direction)</vt:lpstr>
      <vt:lpstr> Design of ribbed slab (in Y direction)</vt:lpstr>
      <vt:lpstr> Loads on slab:</vt:lpstr>
      <vt:lpstr>Slide 15</vt:lpstr>
      <vt:lpstr>Design of ribs for flexure:</vt:lpstr>
      <vt:lpstr>Shrinkage Steel: As= 0.0018 *b*h = 0.0018*1000*80 = 144mm2  3Ф8mm/m</vt:lpstr>
      <vt:lpstr>Slide 18</vt:lpstr>
      <vt:lpstr> Sap 2000 Model:</vt:lpstr>
      <vt:lpstr>Slide 20</vt:lpstr>
      <vt:lpstr>2. Equilibrium check:</vt:lpstr>
      <vt:lpstr>Design of beams for ribbed slab:</vt:lpstr>
      <vt:lpstr>  Loads on beam:  Wu = 125 KN/m  </vt:lpstr>
      <vt:lpstr>Slide 24</vt:lpstr>
      <vt:lpstr>Strength of axially loaded columns:</vt:lpstr>
      <vt:lpstr>Slide 26</vt:lpstr>
      <vt:lpstr>Slide 27</vt:lpstr>
      <vt:lpstr>Ultimate load and dimensions of columns</vt:lpstr>
      <vt:lpstr>Check of slenderness ratio </vt:lpstr>
      <vt:lpstr>Cross section in column C1</vt:lpstr>
      <vt:lpstr>Slide 31</vt:lpstr>
      <vt:lpstr>Selection of footing system :</vt:lpstr>
      <vt:lpstr>Slide 33</vt:lpstr>
      <vt:lpstr>The following table shows the all footing in the building and dimensions for it: </vt:lpstr>
      <vt:lpstr>The following table shows the reinforcement for each footing: </vt:lpstr>
      <vt:lpstr>Slide 36</vt:lpstr>
      <vt:lpstr>Design of Shear walls:</vt:lpstr>
      <vt:lpstr>Design of Basement walls: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The Structural Design of Nursing and Optical Faculty- An Najah National University</dc:title>
  <dc:creator>hp</dc:creator>
  <cp:lastModifiedBy>hp</cp:lastModifiedBy>
  <cp:revision>224</cp:revision>
  <dcterms:created xsi:type="dcterms:W3CDTF">2012-05-23T17:11:22Z</dcterms:created>
  <dcterms:modified xsi:type="dcterms:W3CDTF">2013-01-06T07:42:49Z</dcterms:modified>
</cp:coreProperties>
</file>