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8" r:id="rId3"/>
    <p:sldId id="301" r:id="rId4"/>
    <p:sldId id="303" r:id="rId5"/>
    <p:sldId id="260" r:id="rId6"/>
    <p:sldId id="259" r:id="rId7"/>
    <p:sldId id="304" r:id="rId8"/>
    <p:sldId id="294" r:id="rId9"/>
    <p:sldId id="295" r:id="rId10"/>
    <p:sldId id="298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297" r:id="rId19"/>
    <p:sldId id="30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B4F0F8"/>
    <a:srgbClr val="AFEEFD"/>
    <a:srgbClr val="B7E5F5"/>
    <a:srgbClr val="2EB6B0"/>
    <a:srgbClr val="33B1B1"/>
    <a:srgbClr val="2FB5B5"/>
    <a:srgbClr val="DDEDE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5332" autoAdjust="0"/>
  </p:normalViewPr>
  <p:slideViewPr>
    <p:cSldViewPr snapToGrid="0">
      <p:cViewPr varScale="1">
        <p:scale>
          <a:sx n="77" d="100"/>
          <a:sy n="77" d="100"/>
        </p:scale>
        <p:origin x="110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000" b="1" i="0" baseline="0">
                <a:effectLst/>
              </a:rPr>
              <a:t>cooling loads Qo in Ramallah city at outlet temperature 13℃ </a:t>
            </a:r>
            <a:endParaRPr lang="en-US" sz="1000" b="1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Ramallah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 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Des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0.995</c:v>
                </c:pt>
                <c:pt idx="1">
                  <c:v>0.90100000000000002</c:v>
                </c:pt>
                <c:pt idx="2">
                  <c:v>0.9</c:v>
                </c:pt>
                <c:pt idx="3">
                  <c:v>0.20399999999999999</c:v>
                </c:pt>
                <c:pt idx="4">
                  <c:v>0</c:v>
                </c:pt>
                <c:pt idx="5">
                  <c:v>0</c:v>
                </c:pt>
                <c:pt idx="6">
                  <c:v>13.101000000000001</c:v>
                </c:pt>
                <c:pt idx="7">
                  <c:v>3.5449999999999999</c:v>
                </c:pt>
                <c:pt idx="8">
                  <c:v>2.8290000000000002</c:v>
                </c:pt>
                <c:pt idx="9">
                  <c:v>0</c:v>
                </c:pt>
                <c:pt idx="10">
                  <c:v>0.35399999999999998</c:v>
                </c:pt>
                <c:pt idx="11">
                  <c:v>0.69399999999999995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7C-48D0-92AF-725BA900140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36753528"/>
        <c:axId val="336753920"/>
      </c:barChart>
      <c:catAx>
        <c:axId val="3367535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Month</a:t>
                </a:r>
              </a:p>
            </c:rich>
          </c:tx>
          <c:layout>
            <c:manualLayout>
              <c:xMode val="edge"/>
              <c:yMode val="edge"/>
              <c:x val="0.47751974147044329"/>
              <c:y val="0.905739936713518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753920"/>
        <c:crosses val="autoZero"/>
        <c:auto val="1"/>
        <c:lblAlgn val="ctr"/>
        <c:lblOffset val="100"/>
        <c:noMultiLvlLbl val="0"/>
      </c:catAx>
      <c:valAx>
        <c:axId val="336753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b="0" i="0" baseline="0">
                    <a:effectLst/>
                  </a:rPr>
                  <a:t>cooling loads to produce 1 liter water</a:t>
                </a:r>
                <a:endParaRPr lang="en-US" sz="800">
                  <a:effectLst/>
                </a:endParaRPr>
              </a:p>
              <a:p>
                <a:pPr>
                  <a:defRPr/>
                </a:pPr>
                <a:r>
                  <a:rPr lang="en-US" sz="800" b="0" i="0" baseline="0">
                    <a:effectLst/>
                  </a:rPr>
                  <a:t> ( Kw/ kg h2o )</a:t>
                </a:r>
                <a:endParaRPr lang="en-US" sz="800">
                  <a:effectLst/>
                </a:endParaRPr>
              </a:p>
            </c:rich>
          </c:tx>
          <c:layout>
            <c:manualLayout>
              <c:xMode val="edge"/>
              <c:yMode val="edge"/>
              <c:x val="2.5000000000000001E-2"/>
              <c:y val="0.259444444444444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753528"/>
        <c:crosses val="autoZero"/>
        <c:crossBetween val="between"/>
      </c:valAx>
      <c:spPr>
        <a:solidFill>
          <a:sysClr val="window" lastClr="FFFFFF"/>
        </a:solidFill>
        <a:ln>
          <a:noFill/>
        </a:ln>
        <a:effectLst/>
      </c:spPr>
    </c:plotArea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00" b="1" i="0" baseline="0">
                <a:effectLst/>
              </a:rPr>
              <a:t>cooling loads Qo in Jenin city at outlet temperature 13℃ </a:t>
            </a:r>
            <a:endParaRPr lang="en-US" sz="10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Jenin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 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Des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5.4020000000000001</c:v>
                </c:pt>
                <c:pt idx="4">
                  <c:v>2.25</c:v>
                </c:pt>
                <c:pt idx="5">
                  <c:v>1.58</c:v>
                </c:pt>
                <c:pt idx="6">
                  <c:v>1.36</c:v>
                </c:pt>
                <c:pt idx="7">
                  <c:v>1.31</c:v>
                </c:pt>
                <c:pt idx="8">
                  <c:v>1.49</c:v>
                </c:pt>
                <c:pt idx="9">
                  <c:v>1.72</c:v>
                </c:pt>
                <c:pt idx="10">
                  <c:v>2.34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D0-4657-AC68-8EBB8C15A79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36756272"/>
        <c:axId val="336755096"/>
      </c:barChart>
      <c:catAx>
        <c:axId val="3367562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b="0" i="0" baseline="0">
                    <a:effectLst/>
                  </a:rPr>
                  <a:t>Month</a:t>
                </a:r>
                <a:endParaRPr lang="en-US" sz="8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755096"/>
        <c:crosses val="autoZero"/>
        <c:auto val="1"/>
        <c:lblAlgn val="ctr"/>
        <c:lblOffset val="100"/>
        <c:noMultiLvlLbl val="0"/>
      </c:catAx>
      <c:valAx>
        <c:axId val="336755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b="0" i="0" baseline="0">
                    <a:effectLst/>
                  </a:rPr>
                  <a:t>cooling loads to produce 1 liter water</a:t>
                </a:r>
                <a:endParaRPr lang="en-US" sz="800">
                  <a:effectLst/>
                </a:endParaRPr>
              </a:p>
              <a:p>
                <a:pPr>
                  <a:defRPr/>
                </a:pPr>
                <a:r>
                  <a:rPr lang="en-US" sz="800" b="0" i="0" baseline="0">
                    <a:effectLst/>
                  </a:rPr>
                  <a:t> ( Kw/ kg h2o )</a:t>
                </a:r>
                <a:endParaRPr lang="en-US" sz="8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756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00" b="1" i="0" baseline="0">
                <a:effectLst/>
              </a:rPr>
              <a:t>cooling loads Qo in Tulkarm city at outlet temperature 13℃ </a:t>
            </a:r>
            <a:endParaRPr lang="en-US" sz="10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Tulkarm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 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Des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4.1340000000000003</c:v>
                </c:pt>
                <c:pt idx="3">
                  <c:v>1.895</c:v>
                </c:pt>
                <c:pt idx="4">
                  <c:v>1.5609999999999999</c:v>
                </c:pt>
                <c:pt idx="5">
                  <c:v>1.2769999999999999</c:v>
                </c:pt>
                <c:pt idx="6">
                  <c:v>1.2669999999999999</c:v>
                </c:pt>
                <c:pt idx="7">
                  <c:v>1.272</c:v>
                </c:pt>
                <c:pt idx="8">
                  <c:v>1.2769999999999999</c:v>
                </c:pt>
                <c:pt idx="9">
                  <c:v>1.5349999999999999</c:v>
                </c:pt>
                <c:pt idx="10">
                  <c:v>2.3250000000000002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71-46B2-B05B-CA698002342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36755880"/>
        <c:axId val="336752744"/>
      </c:barChart>
      <c:catAx>
        <c:axId val="3367558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b="0" i="0" baseline="0">
                    <a:effectLst/>
                  </a:rPr>
                  <a:t>Month</a:t>
                </a:r>
                <a:endParaRPr lang="en-US" sz="800">
                  <a:effectLst/>
                </a:endParaRPr>
              </a:p>
            </c:rich>
          </c:tx>
          <c:layout>
            <c:manualLayout>
              <c:xMode val="edge"/>
              <c:yMode val="edge"/>
              <c:x val="0.49113757655293089"/>
              <c:y val="0.8946062992125983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752744"/>
        <c:crosses val="autoZero"/>
        <c:auto val="1"/>
        <c:lblAlgn val="ctr"/>
        <c:lblOffset val="100"/>
        <c:noMultiLvlLbl val="0"/>
      </c:catAx>
      <c:valAx>
        <c:axId val="336752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b="0" i="0" baseline="0">
                    <a:effectLst/>
                  </a:rPr>
                  <a:t>cooling loads to produce 1 liter water</a:t>
                </a:r>
                <a:endParaRPr lang="en-US" sz="800">
                  <a:effectLst/>
                </a:endParaRPr>
              </a:p>
              <a:p>
                <a:pPr>
                  <a:defRPr/>
                </a:pPr>
                <a:r>
                  <a:rPr lang="en-US" sz="800" b="0" i="0" baseline="0">
                    <a:effectLst/>
                  </a:rPr>
                  <a:t> ( Kw/ kg h2o )</a:t>
                </a:r>
                <a:endParaRPr lang="en-US" sz="8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755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000" b="1" i="0" baseline="0">
                <a:effectLst/>
              </a:rPr>
              <a:t>cooling loads Qo in Nablus city at outlet temperature 13℃ </a:t>
            </a:r>
            <a:endParaRPr lang="en-US" sz="1000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Sheet1!$A$5</c:f>
              <c:strCache>
                <c:ptCount val="1"/>
                <c:pt idx="0">
                  <c:v>Nablus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 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Des</c:v>
                </c:pt>
              </c:strCache>
            </c:strRef>
          </c:cat>
          <c:val>
            <c:numRef>
              <c:f>Sheet1!$B$5:$M$5</c:f>
              <c:numCache>
                <c:formatCode>General</c:formatCode>
                <c:ptCount val="12"/>
                <c:pt idx="0">
                  <c:v>0.70299999999999996</c:v>
                </c:pt>
                <c:pt idx="1">
                  <c:v>0.70299999999999996</c:v>
                </c:pt>
                <c:pt idx="2">
                  <c:v>0.215</c:v>
                </c:pt>
                <c:pt idx="3">
                  <c:v>7.37</c:v>
                </c:pt>
                <c:pt idx="4">
                  <c:v>1.94</c:v>
                </c:pt>
                <c:pt idx="5">
                  <c:v>1.454</c:v>
                </c:pt>
                <c:pt idx="6">
                  <c:v>1.341</c:v>
                </c:pt>
                <c:pt idx="7">
                  <c:v>1.349</c:v>
                </c:pt>
                <c:pt idx="8">
                  <c:v>1.43</c:v>
                </c:pt>
                <c:pt idx="9">
                  <c:v>1.6539999999999999</c:v>
                </c:pt>
                <c:pt idx="10">
                  <c:v>7.875</c:v>
                </c:pt>
                <c:pt idx="11">
                  <c:v>0.58199999999999996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B1-4213-BB35-5C8DF833734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01621720"/>
        <c:axId val="501622896"/>
      </c:barChart>
      <c:catAx>
        <c:axId val="5016217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b="0" i="0" baseline="0">
                    <a:effectLst/>
                  </a:rPr>
                  <a:t>Month</a:t>
                </a:r>
                <a:endParaRPr lang="en-US" sz="8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1622896"/>
        <c:crosses val="autoZero"/>
        <c:auto val="1"/>
        <c:lblAlgn val="ctr"/>
        <c:lblOffset val="100"/>
        <c:noMultiLvlLbl val="0"/>
      </c:catAx>
      <c:valAx>
        <c:axId val="50162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b="0" i="0" baseline="0">
                    <a:effectLst/>
                  </a:rPr>
                  <a:t>cooling loads to produce 1 liter water</a:t>
                </a:r>
                <a:endParaRPr lang="en-US" sz="800">
                  <a:effectLst/>
                </a:endParaRPr>
              </a:p>
              <a:p>
                <a:pPr>
                  <a:defRPr/>
                </a:pPr>
                <a:r>
                  <a:rPr lang="en-US" sz="800" b="0" i="0" baseline="0">
                    <a:effectLst/>
                  </a:rPr>
                  <a:t> ( Kw/ kg h2o )</a:t>
                </a:r>
                <a:endParaRPr lang="en-US" sz="8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1621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000" b="1" i="0" baseline="0">
                <a:effectLst/>
              </a:rPr>
              <a:t>cooling loads Qo in Jericho city at outlet temperature 13℃ </a:t>
            </a:r>
            <a:endParaRPr lang="en-US" sz="1000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Sheet1!$A$6</c:f>
              <c:strCache>
                <c:ptCount val="1"/>
                <c:pt idx="0">
                  <c:v>Jericho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 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Des</c:v>
                </c:pt>
              </c:strCache>
            </c:strRef>
          </c:cat>
          <c:val>
            <c:numRef>
              <c:f>Sheet1!$B$6:$M$6</c:f>
              <c:numCache>
                <c:formatCode>General</c:formatCode>
                <c:ptCount val="12"/>
                <c:pt idx="0">
                  <c:v>0.61899999999999999</c:v>
                </c:pt>
                <c:pt idx="1">
                  <c:v>0.38900000000000001</c:v>
                </c:pt>
                <c:pt idx="2">
                  <c:v>0.45800000000000002</c:v>
                </c:pt>
                <c:pt idx="3">
                  <c:v>0</c:v>
                </c:pt>
                <c:pt idx="4">
                  <c:v>0</c:v>
                </c:pt>
                <c:pt idx="5">
                  <c:v>4.42</c:v>
                </c:pt>
                <c:pt idx="6">
                  <c:v>2.573</c:v>
                </c:pt>
                <c:pt idx="7">
                  <c:v>2.4</c:v>
                </c:pt>
                <c:pt idx="8">
                  <c:v>2.3820000000000001</c:v>
                </c:pt>
                <c:pt idx="9">
                  <c:v>3.2010000000000001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44-4797-93A4-7DD58D0685D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01622112"/>
        <c:axId val="501622504"/>
      </c:barChart>
      <c:catAx>
        <c:axId val="5016221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b="0" i="0" baseline="0">
                    <a:effectLst/>
                  </a:rPr>
                  <a:t>Month</a:t>
                </a:r>
                <a:endParaRPr lang="en-US" sz="800">
                  <a:effectLst/>
                </a:endParaRPr>
              </a:p>
            </c:rich>
          </c:tx>
          <c:layout>
            <c:manualLayout>
              <c:xMode val="edge"/>
              <c:yMode val="edge"/>
              <c:x val="0.49947090988626419"/>
              <c:y val="0.889976669582968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1622504"/>
        <c:crosses val="autoZero"/>
        <c:auto val="1"/>
        <c:lblAlgn val="ctr"/>
        <c:lblOffset val="100"/>
        <c:noMultiLvlLbl val="0"/>
      </c:catAx>
      <c:valAx>
        <c:axId val="501622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b="0" i="0" baseline="0">
                    <a:effectLst/>
                  </a:rPr>
                  <a:t>cooling loads to produce 1 liter water</a:t>
                </a:r>
                <a:endParaRPr lang="en-US" sz="800">
                  <a:effectLst/>
                </a:endParaRPr>
              </a:p>
              <a:p>
                <a:pPr>
                  <a:defRPr/>
                </a:pPr>
                <a:r>
                  <a:rPr lang="en-US" sz="800" b="0" i="0" baseline="0">
                    <a:effectLst/>
                  </a:rPr>
                  <a:t> ( Kw/ kg h2o )</a:t>
                </a:r>
                <a:endParaRPr lang="en-US" sz="8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1622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000" b="1" i="0" u="none" strike="noStrike" cap="all" normalizeH="0" baseline="0">
                <a:effectLst/>
              </a:rPr>
              <a:t>energy consumption(Electricity)  for production 1 liter of water </a:t>
            </a:r>
            <a:endParaRPr lang="en-US" sz="10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Sheet1!$A$28</c:f>
              <c:strCache>
                <c:ptCount val="1"/>
                <c:pt idx="0">
                  <c:v>Ramallah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Sheet1!$B$27:$M$27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Aug.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Sheet1!$B$28:$M$28</c:f>
              <c:numCache>
                <c:formatCode>General</c:formatCode>
                <c:ptCount val="12"/>
                <c:pt idx="0">
                  <c:v>0.221</c:v>
                </c:pt>
                <c:pt idx="1">
                  <c:v>0.2</c:v>
                </c:pt>
                <c:pt idx="2">
                  <c:v>0.2</c:v>
                </c:pt>
                <c:pt idx="3">
                  <c:v>4.4999999999999998E-2</c:v>
                </c:pt>
                <c:pt idx="4">
                  <c:v>0</c:v>
                </c:pt>
                <c:pt idx="5">
                  <c:v>0</c:v>
                </c:pt>
                <c:pt idx="6">
                  <c:v>2.911</c:v>
                </c:pt>
                <c:pt idx="7">
                  <c:v>0.78700000000000003</c:v>
                </c:pt>
                <c:pt idx="8">
                  <c:v>0.628</c:v>
                </c:pt>
                <c:pt idx="9">
                  <c:v>0</c:v>
                </c:pt>
                <c:pt idx="10">
                  <c:v>7.8E-2</c:v>
                </c:pt>
                <c:pt idx="11">
                  <c:v>0.154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F1-4E73-8706-14CAD8948212}"/>
            </c:ext>
          </c:extLst>
        </c:ser>
        <c:ser>
          <c:idx val="1"/>
          <c:order val="1"/>
          <c:tx>
            <c:strRef>
              <c:f>Sheet1!$A$29</c:f>
              <c:strCache>
                <c:ptCount val="1"/>
                <c:pt idx="0">
                  <c:v>Jenin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Sheet1!$B$27:$M$27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Aug.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Sheet1!$B$29:$M$29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1.2</c:v>
                </c:pt>
                <c:pt idx="4">
                  <c:v>0.5</c:v>
                </c:pt>
                <c:pt idx="5">
                  <c:v>0.35</c:v>
                </c:pt>
                <c:pt idx="6">
                  <c:v>0.3</c:v>
                </c:pt>
                <c:pt idx="7">
                  <c:v>0.28999999999999998</c:v>
                </c:pt>
                <c:pt idx="8">
                  <c:v>0.33</c:v>
                </c:pt>
                <c:pt idx="9">
                  <c:v>0.38</c:v>
                </c:pt>
                <c:pt idx="10">
                  <c:v>0.52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0F1-4E73-8706-14CAD8948212}"/>
            </c:ext>
          </c:extLst>
        </c:ser>
        <c:ser>
          <c:idx val="2"/>
          <c:order val="2"/>
          <c:tx>
            <c:strRef>
              <c:f>Sheet1!$A$30</c:f>
              <c:strCache>
                <c:ptCount val="1"/>
                <c:pt idx="0">
                  <c:v>tulkarm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Sheet1!$B$27:$M$27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Aug.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Sheet1!$B$30:$M$30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0.91800000000000004</c:v>
                </c:pt>
                <c:pt idx="3">
                  <c:v>0.42099999999999999</c:v>
                </c:pt>
                <c:pt idx="4">
                  <c:v>0.42099999999999999</c:v>
                </c:pt>
                <c:pt idx="5">
                  <c:v>0.28299999999999997</c:v>
                </c:pt>
                <c:pt idx="6">
                  <c:v>0</c:v>
                </c:pt>
                <c:pt idx="7">
                  <c:v>0.28199999999999997</c:v>
                </c:pt>
                <c:pt idx="8">
                  <c:v>0.28299999999999997</c:v>
                </c:pt>
                <c:pt idx="9">
                  <c:v>0.34100000000000003</c:v>
                </c:pt>
                <c:pt idx="10">
                  <c:v>0.51600000000000001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0F1-4E73-8706-14CAD8948212}"/>
            </c:ext>
          </c:extLst>
        </c:ser>
        <c:ser>
          <c:idx val="3"/>
          <c:order val="3"/>
          <c:tx>
            <c:strRef>
              <c:f>Sheet1!$A$31</c:f>
              <c:strCache>
                <c:ptCount val="1"/>
                <c:pt idx="0">
                  <c:v>Nablus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Sheet1!$B$27:$M$27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Aug.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Sheet1!$B$31:$M$31</c:f>
              <c:numCache>
                <c:formatCode>General</c:formatCode>
                <c:ptCount val="12"/>
                <c:pt idx="0">
                  <c:v>0.156</c:v>
                </c:pt>
                <c:pt idx="1">
                  <c:v>0.156</c:v>
                </c:pt>
                <c:pt idx="2">
                  <c:v>4.7E-2</c:v>
                </c:pt>
                <c:pt idx="3">
                  <c:v>1.637</c:v>
                </c:pt>
                <c:pt idx="4">
                  <c:v>0.43099999999999999</c:v>
                </c:pt>
                <c:pt idx="5">
                  <c:v>0</c:v>
                </c:pt>
                <c:pt idx="6">
                  <c:v>0.29799999999999999</c:v>
                </c:pt>
                <c:pt idx="7">
                  <c:v>0.29899999999999999</c:v>
                </c:pt>
                <c:pt idx="8">
                  <c:v>0.317</c:v>
                </c:pt>
                <c:pt idx="9">
                  <c:v>0.36699999999999999</c:v>
                </c:pt>
                <c:pt idx="10">
                  <c:v>1.75</c:v>
                </c:pt>
                <c:pt idx="11">
                  <c:v>0.129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0F1-4E73-8706-14CAD8948212}"/>
            </c:ext>
          </c:extLst>
        </c:ser>
        <c:ser>
          <c:idx val="4"/>
          <c:order val="4"/>
          <c:tx>
            <c:strRef>
              <c:f>Sheet1!$A$32</c:f>
              <c:strCache>
                <c:ptCount val="1"/>
                <c:pt idx="0">
                  <c:v>Jericho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Sheet1!$B$27:$M$27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Aug.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Sheet1!$B$32:$M$32</c:f>
              <c:numCache>
                <c:formatCode>General</c:formatCode>
                <c:ptCount val="12"/>
                <c:pt idx="0">
                  <c:v>0.13700000000000001</c:v>
                </c:pt>
                <c:pt idx="1">
                  <c:v>8.5999999999999993E-2</c:v>
                </c:pt>
                <c:pt idx="2">
                  <c:v>0.10100000000000001</c:v>
                </c:pt>
                <c:pt idx="3">
                  <c:v>0</c:v>
                </c:pt>
                <c:pt idx="4">
                  <c:v>0</c:v>
                </c:pt>
                <c:pt idx="5">
                  <c:v>0.98199999999999998</c:v>
                </c:pt>
                <c:pt idx="6">
                  <c:v>0.57099999999999995</c:v>
                </c:pt>
                <c:pt idx="7">
                  <c:v>0.53300000000000003</c:v>
                </c:pt>
                <c:pt idx="8">
                  <c:v>0.52900000000000003</c:v>
                </c:pt>
                <c:pt idx="9">
                  <c:v>0.71099999999999997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0F1-4E73-8706-14CAD894821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501623288"/>
        <c:axId val="501619760"/>
      </c:barChart>
      <c:catAx>
        <c:axId val="5016232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Month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1619760"/>
        <c:crosses val="autoZero"/>
        <c:auto val="1"/>
        <c:lblAlgn val="ctr"/>
        <c:lblOffset val="100"/>
        <c:noMultiLvlLbl val="0"/>
      </c:catAx>
      <c:valAx>
        <c:axId val="501619760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/>
                  <a:t>energy consumption for production 1 liter of water  (kwh electricity / Kg h2o)</a:t>
                </a:r>
              </a:p>
            </c:rich>
          </c:tx>
          <c:layout>
            <c:manualLayout>
              <c:xMode val="edge"/>
              <c:yMode val="edge"/>
              <c:x val="2.2380471540675184E-2"/>
              <c:y val="0.107438579894827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501623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00" b="1" i="0" u="none" strike="noStrike" baseline="0">
                <a:effectLst/>
              </a:rPr>
              <a:t>production cost per one liter of water</a:t>
            </a:r>
            <a:endParaRPr lang="en-US" sz="1000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Ramallah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Aug.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0.14299999999999999</c:v>
                </c:pt>
                <c:pt idx="1">
                  <c:v>0.13</c:v>
                </c:pt>
                <c:pt idx="2">
                  <c:v>0.13</c:v>
                </c:pt>
                <c:pt idx="3">
                  <c:v>2.9000000000000001E-2</c:v>
                </c:pt>
                <c:pt idx="4">
                  <c:v>0</c:v>
                </c:pt>
                <c:pt idx="5">
                  <c:v>0</c:v>
                </c:pt>
                <c:pt idx="6">
                  <c:v>1.8919999999999999</c:v>
                </c:pt>
                <c:pt idx="7">
                  <c:v>0.51200000000000001</c:v>
                </c:pt>
                <c:pt idx="8">
                  <c:v>0.40799999999999997</c:v>
                </c:pt>
                <c:pt idx="9">
                  <c:v>0</c:v>
                </c:pt>
                <c:pt idx="10">
                  <c:v>5.0999999999999997E-2</c:v>
                </c:pt>
                <c:pt idx="11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D7-4547-8CA3-8BDCBF38C6E7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Jenin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Aug.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0.78</c:v>
                </c:pt>
                <c:pt idx="4">
                  <c:v>0.32</c:v>
                </c:pt>
                <c:pt idx="5">
                  <c:v>0.22</c:v>
                </c:pt>
                <c:pt idx="6">
                  <c:v>0.19</c:v>
                </c:pt>
                <c:pt idx="7">
                  <c:v>0.19</c:v>
                </c:pt>
                <c:pt idx="8">
                  <c:v>0.21</c:v>
                </c:pt>
                <c:pt idx="9">
                  <c:v>0.24</c:v>
                </c:pt>
                <c:pt idx="10">
                  <c:v>0.33400000000000002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D7-4547-8CA3-8BDCBF38C6E7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tulkarm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Aug.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0.59599999999999997</c:v>
                </c:pt>
                <c:pt idx="3">
                  <c:v>0.27300000000000002</c:v>
                </c:pt>
                <c:pt idx="4">
                  <c:v>0.27300000000000002</c:v>
                </c:pt>
                <c:pt idx="5">
                  <c:v>0.18390000000000001</c:v>
                </c:pt>
                <c:pt idx="6">
                  <c:v>0.182</c:v>
                </c:pt>
                <c:pt idx="7">
                  <c:v>0.18329999999999999</c:v>
                </c:pt>
                <c:pt idx="8">
                  <c:v>0.18390000000000001</c:v>
                </c:pt>
                <c:pt idx="9">
                  <c:v>0.221</c:v>
                </c:pt>
                <c:pt idx="10">
                  <c:v>0.33500000000000002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9D7-4547-8CA3-8BDCBF38C6E7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Nablus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Aug.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Sheet1!$B$5:$M$5</c:f>
              <c:numCache>
                <c:formatCode>General</c:formatCode>
                <c:ptCount val="12"/>
                <c:pt idx="0">
                  <c:v>0.10100000000000001</c:v>
                </c:pt>
                <c:pt idx="1">
                  <c:v>0.10100000000000001</c:v>
                </c:pt>
                <c:pt idx="2">
                  <c:v>3.1E-2</c:v>
                </c:pt>
                <c:pt idx="3">
                  <c:v>1.0640000000000001</c:v>
                </c:pt>
                <c:pt idx="4">
                  <c:v>0.28000000000000003</c:v>
                </c:pt>
                <c:pt idx="5">
                  <c:v>0.21</c:v>
                </c:pt>
                <c:pt idx="6">
                  <c:v>0.193</c:v>
                </c:pt>
                <c:pt idx="7">
                  <c:v>0.19400000000000001</c:v>
                </c:pt>
                <c:pt idx="8">
                  <c:v>0.20599999999999999</c:v>
                </c:pt>
                <c:pt idx="9">
                  <c:v>0.23899999999999999</c:v>
                </c:pt>
                <c:pt idx="10">
                  <c:v>1.137</c:v>
                </c:pt>
                <c:pt idx="11">
                  <c:v>8.4000000000000005E-2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9D7-4547-8CA3-8BDCBF38C6E7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Jericho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Aug.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Sheet1!$B$6:$M$6</c:f>
              <c:numCache>
                <c:formatCode>General</c:formatCode>
                <c:ptCount val="12"/>
                <c:pt idx="0">
                  <c:v>0.09</c:v>
                </c:pt>
                <c:pt idx="1">
                  <c:v>5.7000000000000002E-2</c:v>
                </c:pt>
                <c:pt idx="2">
                  <c:v>6.7000000000000004E-2</c:v>
                </c:pt>
                <c:pt idx="3">
                  <c:v>0</c:v>
                </c:pt>
                <c:pt idx="4">
                  <c:v>0</c:v>
                </c:pt>
                <c:pt idx="5">
                  <c:v>0.64800000000000002</c:v>
                </c:pt>
                <c:pt idx="6">
                  <c:v>0.377</c:v>
                </c:pt>
                <c:pt idx="7">
                  <c:v>0.35199999999999998</c:v>
                </c:pt>
                <c:pt idx="8">
                  <c:v>0.34899999999999998</c:v>
                </c:pt>
                <c:pt idx="9">
                  <c:v>0.46899999999999997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9D7-4547-8CA3-8BDCBF38C6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1620152"/>
        <c:axId val="523745728"/>
      </c:barChart>
      <c:catAx>
        <c:axId val="5016201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/>
                  <a:t>Month</a:t>
                </a:r>
              </a:p>
            </c:rich>
          </c:tx>
          <c:layout>
            <c:manualLayout>
              <c:xMode val="edge"/>
              <c:yMode val="edge"/>
              <c:x val="0.47258036745406823"/>
              <c:y val="0.832096139192278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3745728"/>
        <c:crosses val="autoZero"/>
        <c:auto val="1"/>
        <c:lblAlgn val="ctr"/>
        <c:lblOffset val="100"/>
        <c:noMultiLvlLbl val="0"/>
      </c:catAx>
      <c:valAx>
        <c:axId val="523745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/>
                  <a:t>cost of producing 1 liter of water (NIS / Kg h2o)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1620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00" b="1"/>
              <a:t>Size of solar energy for the Palestinian cities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Sheet1!$A$50</c:f>
              <c:strCache>
                <c:ptCount val="1"/>
                <c:pt idx="0">
                  <c:v>size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Sheet1!$B$49:$F$49</c:f>
              <c:strCache>
                <c:ptCount val="5"/>
                <c:pt idx="0">
                  <c:v>Ramallah</c:v>
                </c:pt>
                <c:pt idx="1">
                  <c:v>Jenin</c:v>
                </c:pt>
                <c:pt idx="2">
                  <c:v>Tulkarm</c:v>
                </c:pt>
                <c:pt idx="3">
                  <c:v>Nablus</c:v>
                </c:pt>
                <c:pt idx="4">
                  <c:v>Jericho </c:v>
                </c:pt>
              </c:strCache>
            </c:strRef>
          </c:cat>
          <c:val>
            <c:numRef>
              <c:f>Sheet1!$B$50:$F$50</c:f>
              <c:numCache>
                <c:formatCode>General</c:formatCode>
                <c:ptCount val="5"/>
                <c:pt idx="0">
                  <c:v>15878.1</c:v>
                </c:pt>
                <c:pt idx="1">
                  <c:v>6545</c:v>
                </c:pt>
                <c:pt idx="2">
                  <c:v>5007</c:v>
                </c:pt>
                <c:pt idx="3">
                  <c:v>9540</c:v>
                </c:pt>
                <c:pt idx="4">
                  <c:v>5356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57-460E-8DE9-CB439FF3B64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23745336"/>
        <c:axId val="523746512"/>
      </c:barChart>
      <c:catAx>
        <c:axId val="5237453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/>
                  <a:t>cities</a:t>
                </a:r>
              </a:p>
            </c:rich>
          </c:tx>
          <c:layout>
            <c:manualLayout>
              <c:xMode val="edge"/>
              <c:yMode val="edge"/>
              <c:x val="0.49801268591426073"/>
              <c:y val="0.903865558471857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3746512"/>
        <c:crosses val="autoZero"/>
        <c:auto val="1"/>
        <c:lblAlgn val="ctr"/>
        <c:lblOffset val="100"/>
        <c:noMultiLvlLbl val="0"/>
      </c:catAx>
      <c:valAx>
        <c:axId val="523746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/>
                  <a:t>Size of solar energy (W/ 30 liter)</a:t>
                </a:r>
              </a:p>
            </c:rich>
          </c:tx>
          <c:layout>
            <c:manualLayout>
              <c:xMode val="edge"/>
              <c:yMode val="edge"/>
              <c:x val="1.9444444444444445E-2"/>
              <c:y val="0.2643055555555555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3745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1DD3ADB-DD33-4ED8-9BCB-C67E3A09A6B2}" type="datetimeFigureOut">
              <a:rPr lang="ar-SA" smtClean="0"/>
              <a:t>27/07/1445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9ABD2B3-9C37-4F2F-ACB8-9B3F466781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2761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2130434"/>
            <a:ext cx="10363200" cy="1470025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9D26F-8907-4693-804E-E3CB2981FCFD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1C66-B690-4424-BA27-59D35AFD2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913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9D26F-8907-4693-804E-E3CB2981FCFD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1C66-B690-4424-BA27-59D35AFD2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63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11785600" y="274647"/>
            <a:ext cx="3657600" cy="585152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12800" y="274647"/>
            <a:ext cx="107696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9D26F-8907-4693-804E-E3CB2981FCFD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1C66-B690-4424-BA27-59D35AFD2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51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9D26F-8907-4693-804E-E3CB2981FCFD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1C66-B690-4424-BA27-59D35AFD2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959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63084" y="4406909"/>
            <a:ext cx="103632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9D26F-8907-4693-804E-E3CB2981FCFD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1C66-B690-4424-BA27-59D35AFD2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05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12800" y="1600206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229600" y="1600206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9D26F-8907-4693-804E-E3CB2981FCFD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1C66-B690-4424-BA27-59D35AFD2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46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9D26F-8907-4693-804E-E3CB2981FCFD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1C66-B690-4424-BA27-59D35AFD2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798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9D26F-8907-4693-804E-E3CB2981FCFD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1C66-B690-4424-BA27-59D35AFD2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8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9D26F-8907-4693-804E-E3CB2981FCFD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1C66-B690-4424-BA27-59D35AFD2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86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9D26F-8907-4693-804E-E3CB2981FCFD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1C66-B690-4424-BA27-59D35AFD2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388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9D26F-8907-4693-804E-E3CB2981FCFD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1C66-B690-4424-BA27-59D35AFD2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411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737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9D26F-8907-4693-804E-E3CB2981FCFD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165600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09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71C66-B690-4424-BA27-59D35AFD2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90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DD54419-1ACE-A759-E07F-77521E21A1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521" y="0"/>
            <a:ext cx="1828959" cy="1889924"/>
          </a:xfrm>
          <a:prstGeom prst="rect">
            <a:avLst/>
          </a:prstGeom>
        </p:spPr>
      </p:pic>
      <p:sp>
        <p:nvSpPr>
          <p:cNvPr id="7" name="Title 4"/>
          <p:cNvSpPr>
            <a:spLocks noGrp="1"/>
          </p:cNvSpPr>
          <p:nvPr>
            <p:ph idx="1"/>
          </p:nvPr>
        </p:nvSpPr>
        <p:spPr>
          <a:xfrm>
            <a:off x="6096000" y="457201"/>
            <a:ext cx="6096000" cy="5403850"/>
          </a:xfrm>
        </p:spPr>
        <p:txBody>
          <a:bodyPr>
            <a:normAutofit/>
          </a:bodyPr>
          <a:lstStyle/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pPr marL="0" indent="0" rtl="1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E87AD0-0BDC-E654-1811-A782CC29BC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0" y="1889924"/>
            <a:ext cx="6096000" cy="5039139"/>
          </a:xfrm>
          <a:noFill/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1800" b="1" dirty="0"/>
              <a:t>An-Najah National University</a:t>
            </a:r>
          </a:p>
          <a:p>
            <a:pPr lvl="1" algn="ctr" rtl="1"/>
            <a:r>
              <a:rPr lang="en-US" sz="1800" b="1" dirty="0"/>
              <a:t> Faculty of Engineering and Information Technology</a:t>
            </a:r>
          </a:p>
          <a:p>
            <a:pPr algn="ctr">
              <a:lnSpc>
                <a:spcPct val="90000"/>
              </a:lnSpc>
            </a:pPr>
            <a:r>
              <a:rPr lang="en-US" sz="1800" b="1" dirty="0"/>
              <a:t>Mechanical Engineering Department</a:t>
            </a:r>
            <a:endParaRPr lang="en-US" sz="3200" b="1" dirty="0"/>
          </a:p>
          <a:p>
            <a:pPr algn="ctr">
              <a:lnSpc>
                <a:spcPct val="90000"/>
              </a:lnSpc>
            </a:pPr>
            <a:endParaRPr lang="en-US" sz="3200" b="1" dirty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sz="3200" b="1"/>
              <a:t>Utilizing </a:t>
            </a:r>
            <a:r>
              <a:rPr lang="en-US" sz="3200" b="1" dirty="0"/>
              <a:t>Solar Energy for Extracting Fresh Water in Palestine</a:t>
            </a:r>
          </a:p>
          <a:p>
            <a:pPr algn="ctr">
              <a:lnSpc>
                <a:spcPct val="90000"/>
              </a:lnSpc>
            </a:pPr>
            <a:r>
              <a:rPr lang="en-US" sz="3200" b="1" dirty="0"/>
              <a:t> </a:t>
            </a:r>
            <a:r>
              <a:rPr lang="en-US" sz="2000" dirty="0"/>
              <a:t>By </a:t>
            </a:r>
          </a:p>
          <a:p>
            <a:pPr algn="ctr" rtl="1"/>
            <a:r>
              <a:rPr lang="en-US" sz="2000" dirty="0"/>
              <a:t>Ahmad </a:t>
            </a:r>
            <a:r>
              <a:rPr lang="en-US" sz="2000" dirty="0" err="1"/>
              <a:t>Zabadi</a:t>
            </a:r>
            <a:endParaRPr lang="en-US" sz="2000" dirty="0"/>
          </a:p>
          <a:p>
            <a:pPr algn="ctr" rtl="1"/>
            <a:r>
              <a:rPr lang="en-US" sz="2000" dirty="0"/>
              <a:t>Wael Ibrahim</a:t>
            </a:r>
          </a:p>
          <a:p>
            <a:pPr algn="ctr" rtl="1"/>
            <a:r>
              <a:rPr lang="en-US" sz="2000" dirty="0"/>
              <a:t>Mohammad Omar</a:t>
            </a:r>
          </a:p>
          <a:p>
            <a:pPr algn="ctr" rtl="1"/>
            <a:endParaRPr lang="en-US" sz="2000" dirty="0"/>
          </a:p>
          <a:p>
            <a:pPr marR="0" algn="ctr" rtl="1">
              <a:spcAft>
                <a:spcPts val="800"/>
              </a:spcAft>
            </a:pPr>
            <a:r>
              <a:rPr lang="en-US" sz="2000" dirty="0"/>
              <a:t>Under supervision of:  </a:t>
            </a:r>
            <a:r>
              <a:rPr lang="en-GB" sz="2000" dirty="0" err="1"/>
              <a:t>Dr.</a:t>
            </a:r>
            <a:r>
              <a:rPr lang="en-GB" sz="2000" dirty="0"/>
              <a:t> </a:t>
            </a:r>
            <a:r>
              <a:rPr lang="en-GB" sz="2000" dirty="0" err="1"/>
              <a:t>Ramez</a:t>
            </a:r>
            <a:r>
              <a:rPr lang="en-GB" sz="2000" dirty="0"/>
              <a:t> </a:t>
            </a:r>
            <a:r>
              <a:rPr lang="en-GB" sz="2000" dirty="0" err="1"/>
              <a:t>Khaldi</a:t>
            </a:r>
            <a:r>
              <a:rPr lang="en-GB" sz="2000" dirty="0"/>
              <a:t> </a:t>
            </a:r>
            <a:endParaRPr lang="en-US" sz="2000" dirty="0"/>
          </a:p>
          <a:p>
            <a:endParaRPr lang="en-US" dirty="0"/>
          </a:p>
        </p:txBody>
      </p:sp>
      <p:pic>
        <p:nvPicPr>
          <p:cNvPr id="1026" name="Picture 2" descr="66+] Blue Water Background - WallpaperSafari">
            <a:extLst>
              <a:ext uri="{FF2B5EF4-FFF2-40B4-BE49-F238E27FC236}">
                <a16:creationId xmlns:a16="http://schemas.microsoft.com/office/drawing/2014/main" id="{1D3247A1-9A5E-EF63-E2B6-9F06664358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6" t="1290" r="13204" b="-1290"/>
          <a:stretch/>
        </p:blipFill>
        <p:spPr bwMode="auto">
          <a:xfrm>
            <a:off x="5565058" y="-250778"/>
            <a:ext cx="7069394" cy="7359556"/>
          </a:xfrm>
          <a:prstGeom prst="rect">
            <a:avLst/>
          </a:prstGeom>
          <a:noFill/>
          <a:effectLst>
            <a:softEdge rad="469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466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853C9DD-4CD2-D262-CC3E-82E2C87B95E4}"/>
              </a:ext>
            </a:extLst>
          </p:cNvPr>
          <p:cNvSpPr txBox="1">
            <a:spLocks/>
          </p:cNvSpPr>
          <p:nvPr/>
        </p:nvSpPr>
        <p:spPr>
          <a:xfrm>
            <a:off x="253977" y="384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prstClr val="black"/>
                </a:solidFill>
                <a:latin typeface="Calibri Light"/>
              </a:rPr>
              <a:t>Results and Analysis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444C745-B1C1-5777-2516-586D0E0A5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86505"/>
            <a:ext cx="10972800" cy="4525963"/>
          </a:xfrm>
        </p:spPr>
        <p:txBody>
          <a:bodyPr/>
          <a:lstStyle/>
          <a:p>
            <a:pPr lvl="1" algn="l" rtl="0">
              <a:lnSpc>
                <a:spcPct val="9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Cooling load needed to produce 1 </a:t>
            </a:r>
            <a:r>
              <a:rPr lang="en-GB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liter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water 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Ramallah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335B96A-C450-B28E-A07F-CE514D86CE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4694009"/>
              </p:ext>
            </p:extLst>
          </p:nvPr>
        </p:nvGraphicFramePr>
        <p:xfrm>
          <a:off x="2283250" y="1863918"/>
          <a:ext cx="7625499" cy="4712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42680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63C510-11D0-DEF0-3164-B113E9EACA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557AC5F-400C-5B42-F373-7CEA0442C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05684"/>
            <a:ext cx="10972800" cy="4525963"/>
          </a:xfrm>
        </p:spPr>
        <p:txBody>
          <a:bodyPr/>
          <a:lstStyle/>
          <a:p>
            <a:pPr lvl="1" algn="l" rtl="0">
              <a:lnSpc>
                <a:spcPct val="9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Cooling load needed to produce 1 </a:t>
            </a:r>
            <a:r>
              <a:rPr lang="en-GB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liter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water 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Jenin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E4069FF-C83C-D714-DE72-18BDFEB75D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4308807"/>
              </p:ext>
            </p:extLst>
          </p:nvPr>
        </p:nvGraphicFramePr>
        <p:xfrm>
          <a:off x="2007704" y="1626353"/>
          <a:ext cx="8176591" cy="47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8989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C9B34A-3429-B5BE-1FD4-0D6B38024B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F98D3B2-49BA-1236-D629-82947E0B2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57206"/>
            <a:ext cx="10972800" cy="4525963"/>
          </a:xfrm>
        </p:spPr>
        <p:txBody>
          <a:bodyPr/>
          <a:lstStyle/>
          <a:p>
            <a:pPr lvl="1" algn="l" rtl="0">
              <a:lnSpc>
                <a:spcPct val="9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Cooling load needed to produce 1 </a:t>
            </a:r>
            <a:r>
              <a:rPr lang="en-GB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liter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water 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Tulkarm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5E93B3C-57E4-7750-75AE-75AC0C0A6C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6751897"/>
              </p:ext>
            </p:extLst>
          </p:nvPr>
        </p:nvGraphicFramePr>
        <p:xfrm>
          <a:off x="1926536" y="1497149"/>
          <a:ext cx="8320708" cy="4903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5114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F0C0E8-4BB2-9BD9-4A03-D4E4909BC7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9D9F06F-6459-DBB0-42F5-A61FAD1913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67145"/>
            <a:ext cx="10972800" cy="4525963"/>
          </a:xfrm>
        </p:spPr>
        <p:txBody>
          <a:bodyPr/>
          <a:lstStyle/>
          <a:p>
            <a:pPr lvl="1" algn="l" rtl="0">
              <a:lnSpc>
                <a:spcPct val="9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Cooling load needed to produce 1 </a:t>
            </a:r>
            <a:r>
              <a:rPr lang="en-GB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liter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water 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Nablus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84E807C8-0E2C-1413-FD8B-7CE8CF4DAE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6615605"/>
              </p:ext>
            </p:extLst>
          </p:nvPr>
        </p:nvGraphicFramePr>
        <p:xfrm>
          <a:off x="1841224" y="1407697"/>
          <a:ext cx="8509552" cy="4913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0877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7DE236A-EEBD-9C28-528E-93D94B27F0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03B11A8-A14E-E87F-1202-582311A30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77084"/>
            <a:ext cx="10972800" cy="4525963"/>
          </a:xfrm>
        </p:spPr>
        <p:txBody>
          <a:bodyPr/>
          <a:lstStyle/>
          <a:p>
            <a:pPr lvl="1" algn="l" rtl="0">
              <a:lnSpc>
                <a:spcPct val="9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Cooling load needed to produce 1 </a:t>
            </a:r>
            <a:r>
              <a:rPr lang="en-GB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liter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water 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Jericho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F98DD3B-9750-70EE-B67F-D01409D05D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9040278"/>
              </p:ext>
            </p:extLst>
          </p:nvPr>
        </p:nvGraphicFramePr>
        <p:xfrm>
          <a:off x="1948069" y="1411358"/>
          <a:ext cx="8597347" cy="4810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3668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9BFD94D-92A9-8BE4-7CF4-301A58307E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7FA2801-2302-C907-53EF-51BADDFBD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67145"/>
            <a:ext cx="10972800" cy="4525963"/>
          </a:xfrm>
        </p:spPr>
        <p:txBody>
          <a:bodyPr/>
          <a:lstStyle/>
          <a:p>
            <a:pPr marL="457200" marR="0" lvl="1" indent="0" algn="l" rtl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2.Energy consumption (Electricity) for the production of 1 </a:t>
            </a:r>
            <a:r>
              <a:rPr lang="en-GB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liter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water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9A07633B-E537-2880-B0EA-CD54104B80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5691297"/>
              </p:ext>
            </p:extLst>
          </p:nvPr>
        </p:nvGraphicFramePr>
        <p:xfrm>
          <a:off x="1630707" y="1511374"/>
          <a:ext cx="8930585" cy="4879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130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B706BB-0F98-6A6C-51CC-9FE09E765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39A7507-BED2-8D6C-8F96-FD35E46C23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77693"/>
            <a:ext cx="10972800" cy="4525963"/>
          </a:xfrm>
        </p:spPr>
        <p:txBody>
          <a:bodyPr/>
          <a:lstStyle/>
          <a:p>
            <a:pPr marL="457200" marR="0" lvl="1" indent="0" algn="l" rtl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3.Cost of producing 1 </a:t>
            </a:r>
            <a:r>
              <a:rPr lang="en-GB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liter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water 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A8451888-2449-73BF-A39A-890E531DC1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4083001"/>
              </p:ext>
            </p:extLst>
          </p:nvPr>
        </p:nvGraphicFramePr>
        <p:xfrm>
          <a:off x="1739347" y="1437514"/>
          <a:ext cx="9233453" cy="4645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4495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2207245-0975-512B-A8E8-D625050257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B0557A7-1322-3AD0-B453-CA57AADCF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47876"/>
            <a:ext cx="10972800" cy="4525963"/>
          </a:xfrm>
        </p:spPr>
        <p:txBody>
          <a:bodyPr/>
          <a:lstStyle/>
          <a:p>
            <a:pPr marL="457200" lvl="1" indent="0" algn="l" rtl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4.Size PV Modules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715202B-BDD2-EBE8-6DB8-BC0D1DA9B3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9676410"/>
              </p:ext>
            </p:extLst>
          </p:nvPr>
        </p:nvGraphicFramePr>
        <p:xfrm>
          <a:off x="2052430" y="1232451"/>
          <a:ext cx="8107017" cy="4979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9810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D51B3-DE8C-3077-0465-19232DDB7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dirty="0"/>
              <a:t>Potential Benefits of Atmospheric Water Generators (AWGs).</a:t>
            </a:r>
          </a:p>
          <a:p>
            <a:pPr algn="l" rtl="0">
              <a:buFont typeface="Wingdings" panose="05000000000000000000" pitchFamily="2" charset="2"/>
              <a:buChar char="Ø"/>
            </a:pPr>
            <a:endParaRPr lang="en-US" dirty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/>
              <a:t>Study on AWG Efficiency in </a:t>
            </a:r>
            <a:r>
              <a:rPr lang="en-US" dirty="0" err="1"/>
              <a:t>Tulkarm</a:t>
            </a:r>
            <a:r>
              <a:rPr lang="en-US" dirty="0"/>
              <a:t>, Palestine.</a:t>
            </a:r>
          </a:p>
          <a:p>
            <a:pPr algn="l" rtl="0">
              <a:buFont typeface="Wingdings" panose="05000000000000000000" pitchFamily="2" charset="2"/>
              <a:buChar char="Ø"/>
            </a:pPr>
            <a:endParaRPr lang="en-US" dirty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/>
              <a:t>AWGs as a Promising Solution for Water Scarcity in Palestine, Considerations and Future Research.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1DA8F7F-D8BA-EB25-A548-3F2F907342B0}"/>
              </a:ext>
            </a:extLst>
          </p:cNvPr>
          <p:cNvSpPr txBox="1">
            <a:spLocks/>
          </p:cNvSpPr>
          <p:nvPr/>
        </p:nvSpPr>
        <p:spPr>
          <a:xfrm>
            <a:off x="462699" y="40352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prstClr val="black"/>
                </a:solidFill>
                <a:latin typeface="Calibri Light"/>
              </a:rPr>
              <a:t>Conclusions </a:t>
            </a:r>
          </a:p>
        </p:txBody>
      </p:sp>
    </p:spTree>
    <p:extLst>
      <p:ext uri="{BB962C8B-B14F-4D97-AF65-F5344CB8AC3E}">
        <p14:creationId xmlns:p14="http://schemas.microsoft.com/office/powerpoint/2010/main" val="38693045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FE5C6-BBB5-2647-8215-45A6047AB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2EEFB-F416-B069-C678-23F835766F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30" name="Picture 6" descr="Phrase THANK YOU FOR YOUR ATTENTION written on label tag with pen and white  paper. Stock-Foto | Adobe Stock">
            <a:extLst>
              <a:ext uri="{FF2B5EF4-FFF2-40B4-BE49-F238E27FC236}">
                <a16:creationId xmlns:a16="http://schemas.microsoft.com/office/drawing/2014/main" id="{F3228818-1A4A-6D9D-892E-D3FC811B9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1680" y="-1004515"/>
            <a:ext cx="12933680" cy="8107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455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950" y="355292"/>
            <a:ext cx="11235813" cy="1325563"/>
          </a:xfrm>
        </p:spPr>
        <p:txBody>
          <a:bodyPr>
            <a:normAutofit/>
          </a:bodyPr>
          <a:lstStyle/>
          <a:p>
            <a:r>
              <a:rPr lang="en-US" sz="4800" b="1" cap="none" dirty="0">
                <a:solidFill>
                  <a:prstClr val="black"/>
                </a:solidFill>
                <a:latin typeface="Calibri Light"/>
              </a:rPr>
              <a:t>Introduction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36321" y="2036147"/>
            <a:ext cx="3581400" cy="8382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90000"/>
              </a:lnSpc>
              <a:spcBef>
                <a:spcPts val="1000"/>
              </a:spcBef>
            </a:pPr>
            <a:r>
              <a:rPr lang="en-US" sz="2400" b="1" dirty="0">
                <a:solidFill>
                  <a:prstClr val="black"/>
                </a:solidFill>
              </a:rPr>
              <a:t>General Background 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C4C327C-1AC0-E4BF-0670-A947BA938F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0"/>
            <a:ext cx="7772400" cy="6858000"/>
          </a:xfrm>
          <a:prstGeom prst="rect">
            <a:avLst/>
          </a:prstGeom>
          <a:effectLst>
            <a:softEdge rad="50800"/>
          </a:effectLst>
        </p:spPr>
      </p:pic>
      <p:sp>
        <p:nvSpPr>
          <p:cNvPr id="16" name="Rounded Rectangle 6">
            <a:extLst>
              <a:ext uri="{FF2B5EF4-FFF2-40B4-BE49-F238E27FC236}">
                <a16:creationId xmlns:a16="http://schemas.microsoft.com/office/drawing/2014/main" id="{F7D248BC-E6A6-2CF1-F861-82C89E07D438}"/>
              </a:ext>
            </a:extLst>
          </p:cNvPr>
          <p:cNvSpPr/>
          <p:nvPr/>
        </p:nvSpPr>
        <p:spPr>
          <a:xfrm>
            <a:off x="536321" y="4232206"/>
            <a:ext cx="3581400" cy="8382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90000"/>
              </a:lnSpc>
              <a:spcBef>
                <a:spcPts val="1000"/>
              </a:spcBef>
            </a:pPr>
            <a:r>
              <a:rPr lang="en-US" sz="2400" b="1" dirty="0">
                <a:solidFill>
                  <a:prstClr val="black"/>
                </a:solidFill>
              </a:rPr>
              <a:t>Water in Palestine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417602" y="248608"/>
            <a:ext cx="3569503" cy="907941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5300" b="1" dirty="0"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Introduction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720879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198608E-3BC7-3445-7143-4CA77D9B215F}"/>
              </a:ext>
            </a:extLst>
          </p:cNvPr>
          <p:cNvSpPr txBox="1"/>
          <p:nvPr/>
        </p:nvSpPr>
        <p:spPr>
          <a:xfrm>
            <a:off x="5793486" y="6070679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3A24A5-71FE-3232-03EB-C40AB3570DD4}"/>
              </a:ext>
            </a:extLst>
          </p:cNvPr>
          <p:cNvSpPr txBox="1"/>
          <p:nvPr/>
        </p:nvSpPr>
        <p:spPr>
          <a:xfrm>
            <a:off x="771564" y="678991"/>
            <a:ext cx="609442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Temperature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ED36B1-9ED5-1A0E-7A20-392BD67D06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66"/>
          <a:stretch/>
        </p:blipFill>
        <p:spPr bwMode="auto">
          <a:xfrm>
            <a:off x="4611784" y="7624"/>
            <a:ext cx="7580216" cy="69192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BE63C1-0418-B7EA-5AAE-8CAD4408A380}"/>
              </a:ext>
            </a:extLst>
          </p:cNvPr>
          <p:cNvSpPr txBox="1"/>
          <p:nvPr/>
        </p:nvSpPr>
        <p:spPr>
          <a:xfrm>
            <a:off x="771564" y="1808922"/>
            <a:ext cx="368116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 summer:</a:t>
            </a:r>
          </a:p>
          <a:p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         25-30 </a:t>
            </a:r>
            <a:r>
              <a:rPr lang="en-GB" sz="2800" kern="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°C</a:t>
            </a:r>
            <a:endParaRPr lang="en-US" sz="2800" kern="0" dirty="0">
              <a:effectLst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r>
              <a:rPr lang="en-US" sz="2800" kern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         50-70% RH</a:t>
            </a: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 winter:</a:t>
            </a:r>
          </a:p>
          <a:p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         5-15</a:t>
            </a:r>
            <a:r>
              <a:rPr lang="en-GB" sz="2800" kern="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°C</a:t>
            </a:r>
            <a:endParaRPr lang="en-US" sz="2800" kern="0" dirty="0">
              <a:effectLst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r>
              <a:rPr lang="en-US" sz="2800" kern="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         60-80% RH</a:t>
            </a:r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31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690F3EB-296D-E6EF-4D7C-C30AE4AD35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B8C078D-0B0F-0A32-C029-D78C2A36B39F}"/>
              </a:ext>
            </a:extLst>
          </p:cNvPr>
          <p:cNvSpPr txBox="1"/>
          <p:nvPr/>
        </p:nvSpPr>
        <p:spPr>
          <a:xfrm>
            <a:off x="5793486" y="6070679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846F1D-7A59-8398-7C3E-06FCD0C4404B}"/>
              </a:ext>
            </a:extLst>
          </p:cNvPr>
          <p:cNvSpPr txBox="1"/>
          <p:nvPr/>
        </p:nvSpPr>
        <p:spPr>
          <a:xfrm>
            <a:off x="771563" y="678991"/>
            <a:ext cx="70604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Irradiance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2B3C77-8F10-329A-95F6-E35DE38EB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342" y="0"/>
            <a:ext cx="7601658" cy="68945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23D34F-95ED-3332-3F9F-A4EE4FAB91E0}"/>
              </a:ext>
            </a:extLst>
          </p:cNvPr>
          <p:cNvSpPr txBox="1"/>
          <p:nvPr/>
        </p:nvSpPr>
        <p:spPr>
          <a:xfrm>
            <a:off x="771563" y="1828800"/>
            <a:ext cx="41880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(3000) HOURS YEARLY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(5.4-6) KWH/</a:t>
            </a:r>
            <a:r>
              <a:rPr lang="en-GB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m2</a:t>
            </a:r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583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37652" y="4668554"/>
            <a:ext cx="119166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A5F279F1-6D85-3CDE-1B15-8824AD273525}"/>
              </a:ext>
            </a:extLst>
          </p:cNvPr>
          <p:cNvSpPr/>
          <p:nvPr/>
        </p:nvSpPr>
        <p:spPr>
          <a:xfrm>
            <a:off x="559413" y="1915177"/>
            <a:ext cx="3581400" cy="8382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en-US" sz="2400" b="1" dirty="0">
                <a:solidFill>
                  <a:prstClr val="black"/>
                </a:solidFill>
              </a:rPr>
              <a:t>Solar Energy 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E6E1C41-4556-B3C4-268F-B3D5F0D6C4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19"/>
          <a:stretch/>
        </p:blipFill>
        <p:spPr>
          <a:xfrm>
            <a:off x="4562574" y="0"/>
            <a:ext cx="8722936" cy="686040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174257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166" y="760829"/>
            <a:ext cx="8543638" cy="1126836"/>
          </a:xfrm>
        </p:spPr>
        <p:txBody>
          <a:bodyPr>
            <a:normAutofit fontScale="90000"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53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Methodology</a:t>
            </a:r>
            <a:br>
              <a:rPr lang="en-US" sz="4000" b="1" dirty="0"/>
            </a:br>
            <a:endParaRPr lang="en-US" sz="4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8E17B0-CD28-75F2-0467-F8723E925112}"/>
              </a:ext>
            </a:extLst>
          </p:cNvPr>
          <p:cNvSpPr txBox="1"/>
          <p:nvPr/>
        </p:nvSpPr>
        <p:spPr>
          <a:xfrm>
            <a:off x="1202635" y="1887665"/>
            <a:ext cx="5208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Location of study: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4652AB-003A-34B6-D41A-2989CB3B6A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073" y="0"/>
            <a:ext cx="6203927" cy="104263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228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BC51A76-6EA5-0C59-FED8-A11C8A6838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1DF99E2-2893-F95C-DAED-360E286188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377" y="329221"/>
            <a:ext cx="8551623" cy="6419449"/>
          </a:xfrm>
          <a:prstGeom prst="rect">
            <a:avLst/>
          </a:prstGeom>
          <a:effectLst>
            <a:softEdge rad="889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73DED5-D520-AFD7-081E-6F1EA6CF3397}"/>
              </a:ext>
            </a:extLst>
          </p:cNvPr>
          <p:cNvSpPr txBox="1"/>
          <p:nvPr/>
        </p:nvSpPr>
        <p:spPr>
          <a:xfrm>
            <a:off x="457199" y="854765"/>
            <a:ext cx="293204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Description of the AWG System:</a:t>
            </a:r>
            <a:endParaRPr lang="en-US" sz="28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805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499" y="734480"/>
            <a:ext cx="8543638" cy="1126836"/>
          </a:xfrm>
        </p:spPr>
        <p:txBody>
          <a:bodyPr>
            <a:normAutofit fontScale="90000"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br>
              <a:rPr lang="en-US" sz="4000" b="1" dirty="0"/>
            </a:br>
            <a:r>
              <a:rPr lang="en-GB" sz="3100" kern="1200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The Procedure of the Experimental Study:</a:t>
            </a:r>
            <a:br>
              <a:rPr lang="en-US" sz="3100" kern="1200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endParaRPr lang="en-US" sz="3100" kern="1200" dirty="0">
              <a:solidFill>
                <a:schemeClr val="tx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E6C8D7-4D7A-EE68-C847-5120DFEE7DF0}"/>
              </a:ext>
            </a:extLst>
          </p:cNvPr>
          <p:cNvSpPr txBox="1"/>
          <p:nvPr/>
        </p:nvSpPr>
        <p:spPr>
          <a:xfrm>
            <a:off x="1588604" y="1885821"/>
            <a:ext cx="9014791" cy="4237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 air = 1/(X1-X2)            [Kg air / Kg h2o]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Qo =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Gair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(h1-h2)           [KJ       / Kg h2o]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 = Qo / (EER. 3600)       [kwh electricity / Kg h2o]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C= Pp.                               [NIS / Kg h2o]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2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Size of solar energy = P / Power Generation Factor for Palestine     [kW/ 1 liter] 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2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965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7F2DF-BD8C-E364-4919-88ED96B8F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480" y="279557"/>
            <a:ext cx="10515600" cy="1325563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properties of moist air at the outlet of the evaporator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562364B-B8FC-B483-6BFE-1A22EEF7C59B}"/>
              </a:ext>
            </a:extLst>
          </p:cNvPr>
          <p:cNvSpPr txBox="1">
            <a:spLocks/>
          </p:cNvSpPr>
          <p:nvPr/>
        </p:nvSpPr>
        <p:spPr>
          <a:xfrm>
            <a:off x="462699" y="40352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E431649-7697-8553-D69F-C1503C4FCF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0721463"/>
              </p:ext>
            </p:extLst>
          </p:nvPr>
        </p:nvGraphicFramePr>
        <p:xfrm>
          <a:off x="760165" y="2037522"/>
          <a:ext cx="9198844" cy="3896138"/>
        </p:xfrm>
        <a:graphic>
          <a:graphicData uri="http://schemas.openxmlformats.org/drawingml/2006/table">
            <a:tbl>
              <a:tblPr rtl="1" firstRow="1" firstCol="1" bandRow="1">
                <a:tableStyleId>{BC89EF96-8CEA-46FF-86C4-4CE0E7609802}</a:tableStyleId>
              </a:tblPr>
              <a:tblGrid>
                <a:gridCol w="884583">
                  <a:extLst>
                    <a:ext uri="{9D8B030D-6E8A-4147-A177-3AD203B41FA5}">
                      <a16:colId xmlns:a16="http://schemas.microsoft.com/office/drawing/2014/main" val="3889758986"/>
                    </a:ext>
                  </a:extLst>
                </a:gridCol>
                <a:gridCol w="785191">
                  <a:extLst>
                    <a:ext uri="{9D8B030D-6E8A-4147-A177-3AD203B41FA5}">
                      <a16:colId xmlns:a16="http://schemas.microsoft.com/office/drawing/2014/main" val="2298957705"/>
                    </a:ext>
                  </a:extLst>
                </a:gridCol>
                <a:gridCol w="775252">
                  <a:extLst>
                    <a:ext uri="{9D8B030D-6E8A-4147-A177-3AD203B41FA5}">
                      <a16:colId xmlns:a16="http://schemas.microsoft.com/office/drawing/2014/main" val="2465242626"/>
                    </a:ext>
                  </a:extLst>
                </a:gridCol>
                <a:gridCol w="925619">
                  <a:extLst>
                    <a:ext uri="{9D8B030D-6E8A-4147-A177-3AD203B41FA5}">
                      <a16:colId xmlns:a16="http://schemas.microsoft.com/office/drawing/2014/main" val="4282751297"/>
                    </a:ext>
                  </a:extLst>
                </a:gridCol>
                <a:gridCol w="795297">
                  <a:extLst>
                    <a:ext uri="{9D8B030D-6E8A-4147-A177-3AD203B41FA5}">
                      <a16:colId xmlns:a16="http://schemas.microsoft.com/office/drawing/2014/main" val="2142499053"/>
                    </a:ext>
                  </a:extLst>
                </a:gridCol>
                <a:gridCol w="795297">
                  <a:extLst>
                    <a:ext uri="{9D8B030D-6E8A-4147-A177-3AD203B41FA5}">
                      <a16:colId xmlns:a16="http://schemas.microsoft.com/office/drawing/2014/main" val="1126258023"/>
                    </a:ext>
                  </a:extLst>
                </a:gridCol>
                <a:gridCol w="795297">
                  <a:extLst>
                    <a:ext uri="{9D8B030D-6E8A-4147-A177-3AD203B41FA5}">
                      <a16:colId xmlns:a16="http://schemas.microsoft.com/office/drawing/2014/main" val="3515871931"/>
                    </a:ext>
                  </a:extLst>
                </a:gridCol>
                <a:gridCol w="795297">
                  <a:extLst>
                    <a:ext uri="{9D8B030D-6E8A-4147-A177-3AD203B41FA5}">
                      <a16:colId xmlns:a16="http://schemas.microsoft.com/office/drawing/2014/main" val="3552725763"/>
                    </a:ext>
                  </a:extLst>
                </a:gridCol>
                <a:gridCol w="798482">
                  <a:extLst>
                    <a:ext uri="{9D8B030D-6E8A-4147-A177-3AD203B41FA5}">
                      <a16:colId xmlns:a16="http://schemas.microsoft.com/office/drawing/2014/main" val="4228399057"/>
                    </a:ext>
                  </a:extLst>
                </a:gridCol>
                <a:gridCol w="1425937">
                  <a:extLst>
                    <a:ext uri="{9D8B030D-6E8A-4147-A177-3AD203B41FA5}">
                      <a16:colId xmlns:a16="http://schemas.microsoft.com/office/drawing/2014/main" val="2164908066"/>
                    </a:ext>
                  </a:extLst>
                </a:gridCol>
                <a:gridCol w="422592">
                  <a:extLst>
                    <a:ext uri="{9D8B030D-6E8A-4147-A177-3AD203B41FA5}">
                      <a16:colId xmlns:a16="http://schemas.microsoft.com/office/drawing/2014/main" val="1111595715"/>
                    </a:ext>
                  </a:extLst>
                </a:gridCol>
              </a:tblGrid>
              <a:tr h="99698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17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16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15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14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13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12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11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10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6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(℃)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t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1528864"/>
                  </a:ext>
                </a:extLst>
              </a:tr>
              <a:tr h="98665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 dirty="0">
                          <a:effectLst/>
                        </a:rPr>
                        <a:t>100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100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100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100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100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100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100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100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100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(%)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Φ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8258055"/>
                  </a:ext>
                </a:extLst>
              </a:tr>
              <a:tr h="91552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0.0121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0.0113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0.0106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0.0099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0.0093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0.0087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0.0081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0.0076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0.0058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>
                          <a:effectLst/>
                        </a:rPr>
                        <a:t>(kgH20/kgair)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x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507173"/>
                  </a:ext>
                </a:extLst>
              </a:tr>
              <a:tr h="9969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47.73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44.78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41.94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39.21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36.58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34.04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31.60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29.24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b="0">
                          <a:effectLst/>
                        </a:rPr>
                        <a:t>20.59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>
                          <a:effectLst/>
                        </a:rPr>
                        <a:t>(kJ/kgair)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h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09681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7290907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3914</TotalTime>
  <Words>555</Words>
  <Application>Microsoft Office PowerPoint</Application>
  <PresentationFormat>Widescreen</PresentationFormat>
  <Paragraphs>140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Wingdings</vt:lpstr>
      <vt:lpstr>نسق Office</vt:lpstr>
      <vt:lpstr>PowerPoint Presentation</vt:lpstr>
      <vt:lpstr>Introduction</vt:lpstr>
      <vt:lpstr>PowerPoint Presentation</vt:lpstr>
      <vt:lpstr>PowerPoint Presentation</vt:lpstr>
      <vt:lpstr>PowerPoint Presentation</vt:lpstr>
      <vt:lpstr>Methodology </vt:lpstr>
      <vt:lpstr>PowerPoint Presentation</vt:lpstr>
      <vt:lpstr> The Procedure of the Experimental Study: </vt:lpstr>
      <vt:lpstr>The properties of moist air at the outlet of the evaporator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 Tech</dc:creator>
  <cp:lastModifiedBy>wael ibrahim</cp:lastModifiedBy>
  <cp:revision>109</cp:revision>
  <dcterms:created xsi:type="dcterms:W3CDTF">2023-01-21T10:23:47Z</dcterms:created>
  <dcterms:modified xsi:type="dcterms:W3CDTF">2024-02-06T17:55:25Z</dcterms:modified>
</cp:coreProperties>
</file>