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70" r:id="rId11"/>
    <p:sldId id="271" r:id="rId12"/>
    <p:sldId id="265" r:id="rId13"/>
    <p:sldId id="266" r:id="rId14"/>
    <p:sldId id="267" r:id="rId15"/>
    <p:sldId id="268" r:id="rId16"/>
    <p:sldId id="26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F3E94E-EB9B-46ED-8C99-FD9313CDDA7E}" type="datetimeFigureOut">
              <a:rPr lang="en-US" smtClean="0"/>
              <a:pPr/>
              <a:t>1/22/2022</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2B55C1-A572-4E99-83E4-C9F7E35AF046}" type="slidenum">
              <a:rPr lang="en-US" smtClean="0"/>
              <a:pPr/>
              <a:t>‹#›</a:t>
            </a:fld>
            <a:endParaRPr lang="en-US"/>
          </a:p>
        </p:txBody>
      </p:sp>
    </p:spTree>
    <p:extLst>
      <p:ext uri="{BB962C8B-B14F-4D97-AF65-F5344CB8AC3E}">
        <p14:creationId xmlns:p14="http://schemas.microsoft.com/office/powerpoint/2010/main" xmlns="" val="21078796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6E2B55C1-A572-4E99-83E4-C9F7E35AF046}" type="slidenum">
              <a:rPr lang="en-US" smtClean="0"/>
              <a:pPr/>
              <a:t>1</a:t>
            </a:fld>
            <a:endParaRPr lang="en-US"/>
          </a:p>
        </p:txBody>
      </p:sp>
    </p:spTree>
    <p:extLst>
      <p:ext uri="{BB962C8B-B14F-4D97-AF65-F5344CB8AC3E}">
        <p14:creationId xmlns:p14="http://schemas.microsoft.com/office/powerpoint/2010/main" xmlns="" val="1526626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6E2B55C1-A572-4E99-83E4-C9F7E35AF046}" type="slidenum">
              <a:rPr lang="en-US" smtClean="0"/>
              <a:pPr/>
              <a:t>16</a:t>
            </a:fld>
            <a:endParaRPr lang="en-US"/>
          </a:p>
        </p:txBody>
      </p:sp>
    </p:spTree>
    <p:extLst>
      <p:ext uri="{BB962C8B-B14F-4D97-AF65-F5344CB8AC3E}">
        <p14:creationId xmlns:p14="http://schemas.microsoft.com/office/powerpoint/2010/main" xmlns="" val="1850630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CDE64730-BC76-4036-B7BD-A4E710BF827A}" type="datetimeFigureOut">
              <a:rPr lang="en-US" smtClean="0"/>
              <a:pPr/>
              <a:t>1/22/2022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D685A876-A14E-45F8-A4F5-D6A7D6CD3517}" type="slidenum">
              <a:rPr lang="en-US" smtClean="0"/>
              <a:pPr/>
              <a:t>‹#›</a:t>
            </a:fld>
            <a:endParaRPr lang="en-US"/>
          </a:p>
        </p:txBody>
      </p:sp>
    </p:spTree>
    <p:extLst>
      <p:ext uri="{BB962C8B-B14F-4D97-AF65-F5344CB8AC3E}">
        <p14:creationId xmlns:p14="http://schemas.microsoft.com/office/powerpoint/2010/main" xmlns="" val="1049579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CDE64730-BC76-4036-B7BD-A4E710BF827A}" type="datetimeFigureOut">
              <a:rPr lang="en-US" smtClean="0"/>
              <a:pPr/>
              <a:t>1/22/2022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D685A876-A14E-45F8-A4F5-D6A7D6CD3517}" type="slidenum">
              <a:rPr lang="en-US" smtClean="0"/>
              <a:pPr/>
              <a:t>‹#›</a:t>
            </a:fld>
            <a:endParaRPr lang="en-US"/>
          </a:p>
        </p:txBody>
      </p:sp>
    </p:spTree>
    <p:extLst>
      <p:ext uri="{BB962C8B-B14F-4D97-AF65-F5344CB8AC3E}">
        <p14:creationId xmlns:p14="http://schemas.microsoft.com/office/powerpoint/2010/main" xmlns="" val="2134841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CDE64730-BC76-4036-B7BD-A4E710BF827A}" type="datetimeFigureOut">
              <a:rPr lang="en-US" smtClean="0"/>
              <a:pPr/>
              <a:t>1/22/2022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D685A876-A14E-45F8-A4F5-D6A7D6CD3517}" type="slidenum">
              <a:rPr lang="en-US" smtClean="0"/>
              <a:pPr/>
              <a:t>‹#›</a:t>
            </a:fld>
            <a:endParaRPr lang="en-US"/>
          </a:p>
        </p:txBody>
      </p:sp>
    </p:spTree>
    <p:extLst>
      <p:ext uri="{BB962C8B-B14F-4D97-AF65-F5344CB8AC3E}">
        <p14:creationId xmlns:p14="http://schemas.microsoft.com/office/powerpoint/2010/main" xmlns="" val="14958145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CDE64730-BC76-4036-B7BD-A4E710BF827A}" type="datetimeFigureOut">
              <a:rPr lang="en-US" smtClean="0"/>
              <a:pPr/>
              <a:t>1/22/2022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D685A876-A14E-45F8-A4F5-D6A7D6CD3517}" type="slidenum">
              <a:rPr lang="en-US" smtClean="0"/>
              <a:pPr/>
              <a:t>‹#›</a:t>
            </a:fld>
            <a:endParaRPr lang="en-US"/>
          </a:p>
        </p:txBody>
      </p:sp>
    </p:spTree>
    <p:extLst>
      <p:ext uri="{BB962C8B-B14F-4D97-AF65-F5344CB8AC3E}">
        <p14:creationId xmlns:p14="http://schemas.microsoft.com/office/powerpoint/2010/main" xmlns="" val="1965490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DE64730-BC76-4036-B7BD-A4E710BF827A}" type="datetimeFigureOut">
              <a:rPr lang="en-US" smtClean="0"/>
              <a:pPr/>
              <a:t>1/22/2022</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D685A876-A14E-45F8-A4F5-D6A7D6CD3517}" type="slidenum">
              <a:rPr lang="en-US" smtClean="0"/>
              <a:pPr/>
              <a:t>‹#›</a:t>
            </a:fld>
            <a:endParaRPr lang="en-US"/>
          </a:p>
        </p:txBody>
      </p:sp>
    </p:spTree>
    <p:extLst>
      <p:ext uri="{BB962C8B-B14F-4D97-AF65-F5344CB8AC3E}">
        <p14:creationId xmlns:p14="http://schemas.microsoft.com/office/powerpoint/2010/main" xmlns="" val="2518560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CDE64730-BC76-4036-B7BD-A4E710BF827A}" type="datetimeFigureOut">
              <a:rPr lang="en-US" smtClean="0"/>
              <a:pPr/>
              <a:t>1/22/2022</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D685A876-A14E-45F8-A4F5-D6A7D6CD3517}" type="slidenum">
              <a:rPr lang="en-US" smtClean="0"/>
              <a:pPr/>
              <a:t>‹#›</a:t>
            </a:fld>
            <a:endParaRPr lang="en-US"/>
          </a:p>
        </p:txBody>
      </p:sp>
    </p:spTree>
    <p:extLst>
      <p:ext uri="{BB962C8B-B14F-4D97-AF65-F5344CB8AC3E}">
        <p14:creationId xmlns:p14="http://schemas.microsoft.com/office/powerpoint/2010/main" xmlns="" val="2447242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CDE64730-BC76-4036-B7BD-A4E710BF827A}" type="datetimeFigureOut">
              <a:rPr lang="en-US" smtClean="0"/>
              <a:pPr/>
              <a:t>1/22/2022</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D685A876-A14E-45F8-A4F5-D6A7D6CD3517}" type="slidenum">
              <a:rPr lang="en-US" smtClean="0"/>
              <a:pPr/>
              <a:t>‹#›</a:t>
            </a:fld>
            <a:endParaRPr lang="en-US"/>
          </a:p>
        </p:txBody>
      </p:sp>
    </p:spTree>
    <p:extLst>
      <p:ext uri="{BB962C8B-B14F-4D97-AF65-F5344CB8AC3E}">
        <p14:creationId xmlns:p14="http://schemas.microsoft.com/office/powerpoint/2010/main" xmlns="" val="3542311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CDE64730-BC76-4036-B7BD-A4E710BF827A}" type="datetimeFigureOut">
              <a:rPr lang="en-US" smtClean="0"/>
              <a:pPr/>
              <a:t>1/22/2022</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D685A876-A14E-45F8-A4F5-D6A7D6CD3517}" type="slidenum">
              <a:rPr lang="en-US" smtClean="0"/>
              <a:pPr/>
              <a:t>‹#›</a:t>
            </a:fld>
            <a:endParaRPr lang="en-US"/>
          </a:p>
        </p:txBody>
      </p:sp>
    </p:spTree>
    <p:extLst>
      <p:ext uri="{BB962C8B-B14F-4D97-AF65-F5344CB8AC3E}">
        <p14:creationId xmlns:p14="http://schemas.microsoft.com/office/powerpoint/2010/main" xmlns="" val="17700428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DE64730-BC76-4036-B7BD-A4E710BF827A}" type="datetimeFigureOut">
              <a:rPr lang="en-US" smtClean="0"/>
              <a:pPr/>
              <a:t>1/22/2022</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D685A876-A14E-45F8-A4F5-D6A7D6CD3517}" type="slidenum">
              <a:rPr lang="en-US" smtClean="0"/>
              <a:pPr/>
              <a:t>‹#›</a:t>
            </a:fld>
            <a:endParaRPr lang="en-US"/>
          </a:p>
        </p:txBody>
      </p:sp>
    </p:spTree>
    <p:extLst>
      <p:ext uri="{BB962C8B-B14F-4D97-AF65-F5344CB8AC3E}">
        <p14:creationId xmlns:p14="http://schemas.microsoft.com/office/powerpoint/2010/main" xmlns="" val="3613122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DE64730-BC76-4036-B7BD-A4E710BF827A}" type="datetimeFigureOut">
              <a:rPr lang="en-US" smtClean="0"/>
              <a:pPr/>
              <a:t>1/22/2022</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D685A876-A14E-45F8-A4F5-D6A7D6CD3517}" type="slidenum">
              <a:rPr lang="en-US" smtClean="0"/>
              <a:pPr/>
              <a:t>‹#›</a:t>
            </a:fld>
            <a:endParaRPr lang="en-US"/>
          </a:p>
        </p:txBody>
      </p:sp>
    </p:spTree>
    <p:extLst>
      <p:ext uri="{BB962C8B-B14F-4D97-AF65-F5344CB8AC3E}">
        <p14:creationId xmlns:p14="http://schemas.microsoft.com/office/powerpoint/2010/main" xmlns="" val="550889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DE64730-BC76-4036-B7BD-A4E710BF827A}" type="datetimeFigureOut">
              <a:rPr lang="en-US" smtClean="0"/>
              <a:pPr/>
              <a:t>1/22/2022</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D685A876-A14E-45F8-A4F5-D6A7D6CD3517}" type="slidenum">
              <a:rPr lang="en-US" smtClean="0"/>
              <a:pPr/>
              <a:t>‹#›</a:t>
            </a:fld>
            <a:endParaRPr lang="en-US"/>
          </a:p>
        </p:txBody>
      </p:sp>
    </p:spTree>
    <p:extLst>
      <p:ext uri="{BB962C8B-B14F-4D97-AF65-F5344CB8AC3E}">
        <p14:creationId xmlns:p14="http://schemas.microsoft.com/office/powerpoint/2010/main" xmlns="" val="1710831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E64730-BC76-4036-B7BD-A4E710BF827A}" type="datetimeFigureOut">
              <a:rPr lang="en-US" smtClean="0"/>
              <a:pPr/>
              <a:t>1/22/2022</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85A876-A14E-45F8-A4F5-D6A7D6CD3517}" type="slidenum">
              <a:rPr lang="en-US" smtClean="0"/>
              <a:pPr/>
              <a:t>‹#›</a:t>
            </a:fld>
            <a:endParaRPr lang="en-US"/>
          </a:p>
        </p:txBody>
      </p:sp>
    </p:spTree>
    <p:extLst>
      <p:ext uri="{BB962C8B-B14F-4D97-AF65-F5344CB8AC3E}">
        <p14:creationId xmlns:p14="http://schemas.microsoft.com/office/powerpoint/2010/main" xmlns="" val="15216799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g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gif"/><Relationship Id="rId5" Type="http://schemas.openxmlformats.org/officeDocument/2006/relationships/image" Target="../media/image3.gif"/><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slide" Target="slide5.xml"/></Relationships>
</file>

<file path=ppt/slides/_rels/slide1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slide" Target="slide9.xml"/></Relationships>
</file>

<file path=ppt/slides/_rels/slide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gif"/><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slide" Target="slide12.xml"/></Relationships>
</file>

<file path=ppt/slides/_rels/slide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slide" Target="slide13.xml"/></Relationships>
</file>

<file path=ppt/slides/_rels/slide7.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2.gif"/><Relationship Id="rId1" Type="http://schemas.openxmlformats.org/officeDocument/2006/relationships/slideLayout" Target="../slideLayouts/slideLayout2.xml"/><Relationship Id="rId5" Type="http://schemas.openxmlformats.org/officeDocument/2006/relationships/image" Target="../media/image13.gif"/><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4.gif"/><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slide" Target="slide15.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gif"/><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slide" Target="slide16.xml"/><Relationship Id="rId4" Type="http://schemas.openxmlformats.org/officeDocument/2006/relationships/image" Target="../media/image17.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244436" y="1066800"/>
            <a:ext cx="4191000" cy="4191000"/>
          </a:xfrm>
          <a:prstGeom prst="rect">
            <a:avLst/>
          </a:prstGeom>
        </p:spPr>
      </p:pic>
      <p:pic>
        <p:nvPicPr>
          <p:cNvPr id="7" name="صورة 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rot="2211401">
            <a:off x="5801390" y="898679"/>
            <a:ext cx="1954113" cy="2971800"/>
          </a:xfrm>
          <a:prstGeom prst="rect">
            <a:avLst/>
          </a:prstGeom>
        </p:spPr>
      </p:pic>
      <p:pic>
        <p:nvPicPr>
          <p:cNvPr id="11" name="صورة 10"/>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rot="19405446">
            <a:off x="2574148" y="2380897"/>
            <a:ext cx="904875" cy="1025103"/>
          </a:xfrm>
          <a:prstGeom prst="rect">
            <a:avLst/>
          </a:prstGeom>
        </p:spPr>
      </p:pic>
      <p:pic>
        <p:nvPicPr>
          <p:cNvPr id="12" name="صورة 11"/>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3635086" y="4876800"/>
            <a:ext cx="1504950" cy="1504950"/>
          </a:xfrm>
          <a:prstGeom prst="rect">
            <a:avLst/>
          </a:prstGeom>
        </p:spPr>
      </p:pic>
      <p:pic>
        <p:nvPicPr>
          <p:cNvPr id="22" name="صورة 21"/>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1828800" y="3571875"/>
            <a:ext cx="2057400" cy="2057400"/>
          </a:xfrm>
          <a:prstGeom prst="rect">
            <a:avLst/>
          </a:prstGeom>
        </p:spPr>
      </p:pic>
    </p:spTree>
    <p:extLst>
      <p:ext uri="{BB962C8B-B14F-4D97-AF65-F5344CB8AC3E}">
        <p14:creationId xmlns:p14="http://schemas.microsoft.com/office/powerpoint/2010/main" xmlns="" val="28567242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صورة 6"/>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105400" y="3429000"/>
            <a:ext cx="4073236" cy="3429000"/>
          </a:xfrm>
          <a:prstGeom prst="rect">
            <a:avLst/>
          </a:prstGeom>
        </p:spPr>
      </p:pic>
      <p:sp>
        <p:nvSpPr>
          <p:cNvPr id="4" name="عنوان 1"/>
          <p:cNvSpPr txBox="1">
            <a:spLocks/>
          </p:cNvSpPr>
          <p:nvPr/>
        </p:nvSpPr>
        <p:spPr>
          <a:xfrm>
            <a:off x="304800" y="381000"/>
            <a:ext cx="4800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latin typeface="Arabic Typesetting" panose="03020402040406030203" pitchFamily="66" charset="-78"/>
                <a:cs typeface="Arabic Typesetting" panose="03020402040406030203" pitchFamily="66" charset="-78"/>
              </a:rPr>
              <a:t>Future work:</a:t>
            </a:r>
            <a:endParaRPr lang="en-US" sz="3600" b="1" dirty="0">
              <a:latin typeface="Arabic Typesetting" panose="03020402040406030203" pitchFamily="66" charset="-78"/>
              <a:cs typeface="Arabic Typesetting" panose="03020402040406030203" pitchFamily="66" charset="-78"/>
            </a:endParaRPr>
          </a:p>
        </p:txBody>
      </p:sp>
      <p:sp>
        <p:nvSpPr>
          <p:cNvPr id="5" name="مستطيل 4"/>
          <p:cNvSpPr/>
          <p:nvPr/>
        </p:nvSpPr>
        <p:spPr>
          <a:xfrm>
            <a:off x="0" y="1143000"/>
            <a:ext cx="6248400" cy="76200"/>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مربع نص 5"/>
          <p:cNvSpPr txBox="1"/>
          <p:nvPr/>
        </p:nvSpPr>
        <p:spPr>
          <a:xfrm>
            <a:off x="381000" y="1524000"/>
            <a:ext cx="4876800" cy="4832092"/>
          </a:xfrm>
          <a:prstGeom prst="rect">
            <a:avLst/>
          </a:prstGeom>
          <a:solidFill>
            <a:schemeClr val="accent1">
              <a:lumMod val="20000"/>
              <a:lumOff val="80000"/>
            </a:schemeClr>
          </a:solidFill>
        </p:spPr>
        <p:txBody>
          <a:bodyPr wrap="square" rtlCol="0">
            <a:spAutoFit/>
          </a:bodyPr>
          <a:lstStyle/>
          <a:p>
            <a:r>
              <a:rPr lang="en-US" sz="2800" dirty="0" smtClean="0">
                <a:latin typeface="Arabic Typesetting" panose="03020402040406030203" pitchFamily="66" charset="-78"/>
                <a:cs typeface="Arabic Typesetting" panose="03020402040406030203" pitchFamily="66" charset="-78"/>
              </a:rPr>
              <a:t>  We </a:t>
            </a:r>
            <a:r>
              <a:rPr lang="en-US" sz="2800" dirty="0">
                <a:latin typeface="Arabic Typesetting" panose="03020402040406030203" pitchFamily="66" charset="-78"/>
                <a:cs typeface="Arabic Typesetting" panose="03020402040406030203" pitchFamily="66" charset="-78"/>
              </a:rPr>
              <a:t>believe that there is  lot of features we can add to our smart home project to improve it and make it more efficient , these features can be :</a:t>
            </a:r>
          </a:p>
          <a:p>
            <a:pPr marL="457200" indent="-457200" fontAlgn="base">
              <a:buFont typeface="Arial" panose="020B0604020202020204" pitchFamily="34" charset="0"/>
              <a:buChar char="•"/>
            </a:pPr>
            <a:r>
              <a:rPr lang="en-US" sz="2800" dirty="0" smtClean="0">
                <a:latin typeface="Arabic Typesetting" panose="03020402040406030203" pitchFamily="66" charset="-78"/>
                <a:cs typeface="Arabic Typesetting" panose="03020402040406030203" pitchFamily="66" charset="-78"/>
              </a:rPr>
              <a:t>Add more features like : Control </a:t>
            </a:r>
            <a:r>
              <a:rPr lang="en-US" sz="2800" dirty="0">
                <a:latin typeface="Arabic Typesetting" panose="03020402040406030203" pitchFamily="66" charset="-78"/>
                <a:cs typeface="Arabic Typesetting" panose="03020402040406030203" pitchFamily="66" charset="-78"/>
              </a:rPr>
              <a:t>the temperature of the </a:t>
            </a:r>
            <a:r>
              <a:rPr lang="en-US" sz="2800" dirty="0" smtClean="0">
                <a:latin typeface="Arabic Typesetting" panose="03020402040406030203" pitchFamily="66" charset="-78"/>
                <a:cs typeface="Arabic Typesetting" panose="03020402040406030203" pitchFamily="66" charset="-78"/>
              </a:rPr>
              <a:t>house ,Opening </a:t>
            </a:r>
            <a:r>
              <a:rPr lang="en-US" sz="2800" dirty="0">
                <a:latin typeface="Arabic Typesetting" panose="03020402040406030203" pitchFamily="66" charset="-78"/>
                <a:cs typeface="Arabic Typesetting" panose="03020402040406030203" pitchFamily="66" charset="-78"/>
              </a:rPr>
              <a:t>and closing   windows and doors of the </a:t>
            </a:r>
            <a:r>
              <a:rPr lang="en-US" sz="2800" dirty="0" smtClean="0">
                <a:latin typeface="Arabic Typesetting" panose="03020402040406030203" pitchFamily="66" charset="-78"/>
                <a:cs typeface="Arabic Typesetting" panose="03020402040406030203" pitchFamily="66" charset="-78"/>
              </a:rPr>
              <a:t>house and turn </a:t>
            </a:r>
            <a:r>
              <a:rPr lang="en-US" sz="2800" dirty="0">
                <a:latin typeface="Arabic Typesetting" panose="03020402040406030203" pitchFamily="66" charset="-78"/>
                <a:cs typeface="Arabic Typesetting" panose="03020402040406030203" pitchFamily="66" charset="-78"/>
              </a:rPr>
              <a:t>the music on and off and spread the sound in any room.</a:t>
            </a:r>
          </a:p>
          <a:p>
            <a:pPr marL="457200" indent="-457200" fontAlgn="base">
              <a:buFont typeface="Arial" panose="020B0604020202020204" pitchFamily="34" charset="0"/>
              <a:buChar char="•"/>
            </a:pPr>
            <a:r>
              <a:rPr lang="en-US" sz="2800" dirty="0">
                <a:latin typeface="Arabic Typesetting" panose="03020402040406030203" pitchFamily="66" charset="-78"/>
                <a:cs typeface="Arabic Typesetting" panose="03020402040406030203" pitchFamily="66" charset="-78"/>
              </a:rPr>
              <a:t>Add AI system.</a:t>
            </a:r>
          </a:p>
          <a:p>
            <a:pPr fontAlgn="base"/>
            <a:endParaRPr lang="en-US" sz="2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xmlns="" val="9566651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0" y="1143000"/>
            <a:ext cx="6248400" cy="76200"/>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عنوان 1"/>
          <p:cNvSpPr txBox="1">
            <a:spLocks/>
          </p:cNvSpPr>
          <p:nvPr/>
        </p:nvSpPr>
        <p:spPr>
          <a:xfrm>
            <a:off x="270162" y="498764"/>
            <a:ext cx="6386946"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latin typeface="Arabic Typesetting" panose="03020402040406030203" pitchFamily="66" charset="-78"/>
                <a:cs typeface="Arabic Typesetting" panose="03020402040406030203" pitchFamily="66" charset="-78"/>
              </a:rPr>
              <a:t>This presentation has been done by students : </a:t>
            </a:r>
            <a:endParaRPr lang="en-US" sz="3600" b="1" dirty="0">
              <a:latin typeface="Arabic Typesetting" panose="03020402040406030203" pitchFamily="66" charset="-78"/>
              <a:cs typeface="Arabic Typesetting" panose="03020402040406030203" pitchFamily="66" charset="-78"/>
            </a:endParaRPr>
          </a:p>
        </p:txBody>
      </p:sp>
      <p:sp>
        <p:nvSpPr>
          <p:cNvPr id="6" name="مربع نص 5"/>
          <p:cNvSpPr txBox="1"/>
          <p:nvPr/>
        </p:nvSpPr>
        <p:spPr>
          <a:xfrm>
            <a:off x="533400" y="1371600"/>
            <a:ext cx="4495800" cy="1200329"/>
          </a:xfrm>
          <a:prstGeom prst="rect">
            <a:avLst/>
          </a:prstGeom>
          <a:solidFill>
            <a:schemeClr val="accent1">
              <a:lumMod val="20000"/>
              <a:lumOff val="80000"/>
            </a:schemeClr>
          </a:solidFill>
        </p:spPr>
        <p:txBody>
          <a:bodyPr wrap="square" rtlCol="0">
            <a:spAutoFit/>
          </a:bodyPr>
          <a:lstStyle/>
          <a:p>
            <a:pPr marL="285750" indent="-285750">
              <a:buFont typeface="Arial" panose="020B0604020202020204" pitchFamily="34" charset="0"/>
              <a:buChar char="•"/>
            </a:pPr>
            <a:r>
              <a:rPr lang="en-US" sz="3600" b="1" dirty="0">
                <a:latin typeface="Arabic Typesetting" panose="03020402040406030203" pitchFamily="66" charset="-78"/>
                <a:ea typeface="+mj-ea"/>
                <a:cs typeface="Arabic Typesetting" panose="03020402040406030203" pitchFamily="66" charset="-78"/>
              </a:rPr>
              <a:t>Shima’a Zabin</a:t>
            </a:r>
          </a:p>
          <a:p>
            <a:pPr marL="285750" indent="-285750">
              <a:buFont typeface="Arial" panose="020B0604020202020204" pitchFamily="34" charset="0"/>
              <a:buChar char="•"/>
            </a:pPr>
            <a:r>
              <a:rPr lang="en-US" sz="3600" b="1" dirty="0">
                <a:latin typeface="Arabic Typesetting" panose="03020402040406030203" pitchFamily="66" charset="-78"/>
                <a:ea typeface="+mj-ea"/>
                <a:cs typeface="Arabic Typesetting" panose="03020402040406030203" pitchFamily="66" charset="-78"/>
              </a:rPr>
              <a:t>Raneen Othman</a:t>
            </a:r>
          </a:p>
        </p:txBody>
      </p:sp>
      <p:sp>
        <p:nvSpPr>
          <p:cNvPr id="8" name="مستطيل 7"/>
          <p:cNvSpPr/>
          <p:nvPr/>
        </p:nvSpPr>
        <p:spPr>
          <a:xfrm>
            <a:off x="408708" y="3844636"/>
            <a:ext cx="6248400" cy="76200"/>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عنوان 1"/>
          <p:cNvSpPr txBox="1">
            <a:spLocks/>
          </p:cNvSpPr>
          <p:nvPr/>
        </p:nvSpPr>
        <p:spPr>
          <a:xfrm>
            <a:off x="678870" y="3200400"/>
            <a:ext cx="678873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latin typeface="Arabic Typesetting" panose="03020402040406030203" pitchFamily="66" charset="-78"/>
                <a:cs typeface="Arabic Typesetting" panose="03020402040406030203" pitchFamily="66" charset="-78"/>
              </a:rPr>
              <a:t>Supervised by : </a:t>
            </a:r>
            <a:endParaRPr lang="en-US" sz="3600" b="1" dirty="0">
              <a:latin typeface="Arabic Typesetting" panose="03020402040406030203" pitchFamily="66" charset="-78"/>
              <a:cs typeface="Arabic Typesetting" panose="03020402040406030203" pitchFamily="66" charset="-78"/>
            </a:endParaRPr>
          </a:p>
        </p:txBody>
      </p:sp>
      <p:sp>
        <p:nvSpPr>
          <p:cNvPr id="10" name="مربع نص 9"/>
          <p:cNvSpPr txBox="1"/>
          <p:nvPr/>
        </p:nvSpPr>
        <p:spPr>
          <a:xfrm>
            <a:off x="678870" y="4191000"/>
            <a:ext cx="4495800" cy="646331"/>
          </a:xfrm>
          <a:prstGeom prst="rect">
            <a:avLst/>
          </a:prstGeom>
          <a:solidFill>
            <a:schemeClr val="accent1">
              <a:lumMod val="20000"/>
              <a:lumOff val="80000"/>
            </a:schemeClr>
          </a:solidFill>
        </p:spPr>
        <p:txBody>
          <a:bodyPr wrap="square" rtlCol="0">
            <a:spAutoFit/>
          </a:bodyPr>
          <a:lstStyle/>
          <a:p>
            <a:pPr marL="285750" indent="-285750">
              <a:buFont typeface="Arial" panose="020B0604020202020204" pitchFamily="34" charset="0"/>
              <a:buChar char="•"/>
            </a:pPr>
            <a:r>
              <a:rPr lang="en-US" sz="3600" b="1" dirty="0" smtClean="0">
                <a:latin typeface="Arabic Typesetting" panose="03020402040406030203" pitchFamily="66" charset="-78"/>
                <a:ea typeface="+mj-ea"/>
                <a:cs typeface="Arabic Typesetting" panose="03020402040406030203" pitchFamily="66" charset="-78"/>
              </a:rPr>
              <a:t>Dr.luai Malhis</a:t>
            </a:r>
            <a:endParaRPr lang="en-US" sz="3600" b="1" dirty="0">
              <a:latin typeface="Arabic Typesetting" panose="03020402040406030203" pitchFamily="66" charset="-78"/>
              <a:ea typeface="+mj-ea"/>
              <a:cs typeface="Arabic Typesetting" panose="03020402040406030203" pitchFamily="66" charset="-78"/>
            </a:endParaRPr>
          </a:p>
        </p:txBody>
      </p:sp>
    </p:spTree>
    <p:extLst>
      <p:ext uri="{BB962C8B-B14F-4D97-AF65-F5344CB8AC3E}">
        <p14:creationId xmlns:p14="http://schemas.microsoft.com/office/powerpoint/2010/main" xmlns="" val="5108817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571500" y="1364686"/>
            <a:ext cx="4267200" cy="2215642"/>
          </a:xfrm>
        </p:spPr>
      </p:pic>
      <p:sp>
        <p:nvSpPr>
          <p:cNvPr id="5" name="مربع نص 4"/>
          <p:cNvSpPr txBox="1"/>
          <p:nvPr/>
        </p:nvSpPr>
        <p:spPr>
          <a:xfrm>
            <a:off x="990600" y="3429000"/>
            <a:ext cx="2286000" cy="369332"/>
          </a:xfrm>
          <a:prstGeom prst="rect">
            <a:avLst/>
          </a:prstGeom>
          <a:noFill/>
        </p:spPr>
        <p:txBody>
          <a:bodyPr wrap="square" rtlCol="0">
            <a:spAutoFit/>
          </a:bodyPr>
          <a:lstStyle/>
          <a:p>
            <a:r>
              <a:rPr lang="en-US" dirty="0" smtClean="0"/>
              <a:t>HC-05</a:t>
            </a:r>
            <a:endParaRPr lang="en-US" dirty="0"/>
          </a:p>
        </p:txBody>
      </p:sp>
      <p:sp>
        <p:nvSpPr>
          <p:cNvPr id="6" name="عنوان 1"/>
          <p:cNvSpPr txBox="1">
            <a:spLocks/>
          </p:cNvSpPr>
          <p:nvPr/>
        </p:nvSpPr>
        <p:spPr>
          <a:xfrm>
            <a:off x="304800" y="381000"/>
            <a:ext cx="4800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latin typeface="Arabic Typesetting" panose="03020402040406030203" pitchFamily="66" charset="-78"/>
                <a:cs typeface="Arabic Typesetting" panose="03020402040406030203" pitchFamily="66" charset="-78"/>
              </a:rPr>
              <a:t>Bluetooth HC-05:</a:t>
            </a:r>
            <a:endParaRPr lang="en-US" sz="3600" b="1" dirty="0">
              <a:latin typeface="Arabic Typesetting" panose="03020402040406030203" pitchFamily="66" charset="-78"/>
              <a:cs typeface="Arabic Typesetting" panose="03020402040406030203" pitchFamily="66" charset="-78"/>
            </a:endParaRPr>
          </a:p>
        </p:txBody>
      </p:sp>
      <p:sp>
        <p:nvSpPr>
          <p:cNvPr id="7" name="مستطيل 6"/>
          <p:cNvSpPr/>
          <p:nvPr/>
        </p:nvSpPr>
        <p:spPr>
          <a:xfrm>
            <a:off x="0" y="1143000"/>
            <a:ext cx="6248400" cy="76200"/>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صورة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478780" y="4114800"/>
            <a:ext cx="2406134" cy="2406134"/>
          </a:xfrm>
          <a:prstGeom prst="rect">
            <a:avLst/>
          </a:prstGeom>
        </p:spPr>
      </p:pic>
      <p:pic>
        <p:nvPicPr>
          <p:cNvPr id="9" name="صورة 8">
            <a:hlinkClick r:id="rId4" action="ppaction://hlinksldjump"/>
          </p:cNvPr>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rot="5400000">
            <a:off x="3702427" y="1828800"/>
            <a:ext cx="5958840" cy="3063240"/>
          </a:xfrm>
          <a:prstGeom prst="rect">
            <a:avLst/>
          </a:prstGeom>
        </p:spPr>
      </p:pic>
      <p:cxnSp>
        <p:nvCxnSpPr>
          <p:cNvPr id="13" name="رابط مستقيم 12"/>
          <p:cNvCxnSpPr/>
          <p:nvPr/>
        </p:nvCxnSpPr>
        <p:spPr>
          <a:xfrm>
            <a:off x="3581400" y="2743200"/>
            <a:ext cx="1897380" cy="1981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رابط مستقيم 14"/>
          <p:cNvCxnSpPr/>
          <p:nvPr/>
        </p:nvCxnSpPr>
        <p:spPr>
          <a:xfrm>
            <a:off x="3581400" y="2895600"/>
            <a:ext cx="1828800" cy="19812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6657905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914400" y="1752600"/>
            <a:ext cx="3200400" cy="3103049"/>
          </a:xfrm>
        </p:spPr>
      </p:pic>
      <p:sp>
        <p:nvSpPr>
          <p:cNvPr id="5" name="عنوان 1"/>
          <p:cNvSpPr txBox="1">
            <a:spLocks/>
          </p:cNvSpPr>
          <p:nvPr/>
        </p:nvSpPr>
        <p:spPr>
          <a:xfrm>
            <a:off x="304800" y="381000"/>
            <a:ext cx="4800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latin typeface="Arabic Typesetting" panose="03020402040406030203" pitchFamily="66" charset="-78"/>
                <a:cs typeface="Arabic Typesetting" panose="03020402040406030203" pitchFamily="66" charset="-78"/>
              </a:rPr>
              <a:t>MQ5:</a:t>
            </a:r>
            <a:endParaRPr lang="en-US" sz="3600" b="1" dirty="0">
              <a:latin typeface="Arabic Typesetting" panose="03020402040406030203" pitchFamily="66" charset="-78"/>
              <a:cs typeface="Arabic Typesetting" panose="03020402040406030203" pitchFamily="66" charset="-78"/>
            </a:endParaRPr>
          </a:p>
        </p:txBody>
      </p:sp>
      <p:sp>
        <p:nvSpPr>
          <p:cNvPr id="6" name="مستطيل 5"/>
          <p:cNvSpPr/>
          <p:nvPr/>
        </p:nvSpPr>
        <p:spPr>
          <a:xfrm>
            <a:off x="0" y="1143000"/>
            <a:ext cx="6248400" cy="76200"/>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صورة 6">
            <a:hlinkClick r:id="rId3" action="ppaction://hlinksldjump"/>
          </p:cNvPr>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rot="5400000">
            <a:off x="3702427" y="1828800"/>
            <a:ext cx="5958840" cy="3063240"/>
          </a:xfrm>
          <a:prstGeom prst="rect">
            <a:avLst/>
          </a:prstGeom>
        </p:spPr>
      </p:pic>
      <p:cxnSp>
        <p:nvCxnSpPr>
          <p:cNvPr id="11" name="رابط مستقيم 10"/>
          <p:cNvCxnSpPr/>
          <p:nvPr/>
        </p:nvCxnSpPr>
        <p:spPr>
          <a:xfrm>
            <a:off x="3886200" y="2819400"/>
            <a:ext cx="1524000" cy="16764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7667411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304800" y="381000"/>
            <a:ext cx="4800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latin typeface="Arabic Typesetting" panose="03020402040406030203" pitchFamily="66" charset="-78"/>
                <a:cs typeface="Arabic Typesetting" panose="03020402040406030203" pitchFamily="66" charset="-78"/>
              </a:rPr>
              <a:t>Flame sensor:</a:t>
            </a:r>
            <a:endParaRPr lang="en-US" sz="3600" b="1" dirty="0">
              <a:latin typeface="Arabic Typesetting" panose="03020402040406030203" pitchFamily="66" charset="-78"/>
              <a:cs typeface="Arabic Typesetting" panose="03020402040406030203" pitchFamily="66" charset="-78"/>
            </a:endParaRPr>
          </a:p>
        </p:txBody>
      </p:sp>
      <p:sp>
        <p:nvSpPr>
          <p:cNvPr id="5" name="مستطيل 4"/>
          <p:cNvSpPr/>
          <p:nvPr/>
        </p:nvSpPr>
        <p:spPr>
          <a:xfrm>
            <a:off x="0" y="1143000"/>
            <a:ext cx="6248400" cy="76200"/>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صورة 5"/>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28600" y="1295400"/>
            <a:ext cx="4762500" cy="3619500"/>
          </a:xfrm>
          <a:prstGeom prst="rect">
            <a:avLst/>
          </a:prstGeom>
        </p:spPr>
      </p:pic>
      <p:pic>
        <p:nvPicPr>
          <p:cNvPr id="7" name="صورة 6">
            <a:hlinkClick r:id="rId3" action="ppaction://hlinksldjump"/>
          </p:cNvPr>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rot="5400000">
            <a:off x="3702427" y="1828800"/>
            <a:ext cx="5958840" cy="3063240"/>
          </a:xfrm>
          <a:prstGeom prst="rect">
            <a:avLst/>
          </a:prstGeom>
        </p:spPr>
      </p:pic>
      <p:cxnSp>
        <p:nvCxnSpPr>
          <p:cNvPr id="9" name="رابط مستقيم 8"/>
          <p:cNvCxnSpPr/>
          <p:nvPr/>
        </p:nvCxnSpPr>
        <p:spPr>
          <a:xfrm>
            <a:off x="4191000" y="3105150"/>
            <a:ext cx="1676400" cy="276225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3724348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304800" y="381000"/>
            <a:ext cx="4800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latin typeface="Arabic Typesetting" panose="03020402040406030203" pitchFamily="66" charset="-78"/>
                <a:cs typeface="Arabic Typesetting" panose="03020402040406030203" pitchFamily="66" charset="-78"/>
              </a:rPr>
              <a:t>PIR:</a:t>
            </a:r>
            <a:endParaRPr lang="en-US" sz="3600" b="1" dirty="0">
              <a:latin typeface="Arabic Typesetting" panose="03020402040406030203" pitchFamily="66" charset="-78"/>
              <a:cs typeface="Arabic Typesetting" panose="03020402040406030203" pitchFamily="66" charset="-78"/>
            </a:endParaRPr>
          </a:p>
        </p:txBody>
      </p:sp>
      <p:sp>
        <p:nvSpPr>
          <p:cNvPr id="5" name="مستطيل 4"/>
          <p:cNvSpPr/>
          <p:nvPr/>
        </p:nvSpPr>
        <p:spPr>
          <a:xfrm>
            <a:off x="0" y="1143000"/>
            <a:ext cx="6248400" cy="76200"/>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صورة 5"/>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1524000"/>
            <a:ext cx="4858711" cy="2405062"/>
          </a:xfrm>
          <a:prstGeom prst="rect">
            <a:avLst/>
          </a:prstGeom>
        </p:spPr>
      </p:pic>
      <p:pic>
        <p:nvPicPr>
          <p:cNvPr id="7" name="صورة 6">
            <a:hlinkClick r:id="rId3" action="ppaction://hlinksldjump"/>
          </p:cNvPr>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rot="5400000">
            <a:off x="3702427" y="1828800"/>
            <a:ext cx="5958840" cy="3063240"/>
          </a:xfrm>
          <a:prstGeom prst="rect">
            <a:avLst/>
          </a:prstGeom>
        </p:spPr>
      </p:pic>
      <p:cxnSp>
        <p:nvCxnSpPr>
          <p:cNvPr id="9" name="رابط مستقيم 8"/>
          <p:cNvCxnSpPr/>
          <p:nvPr/>
        </p:nvCxnSpPr>
        <p:spPr>
          <a:xfrm>
            <a:off x="1676400" y="2726531"/>
            <a:ext cx="4495800" cy="314086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5147270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304800" y="381000"/>
            <a:ext cx="4800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latin typeface="Arabic Typesetting" panose="03020402040406030203" pitchFamily="66" charset="-78"/>
                <a:cs typeface="Arabic Typesetting" panose="03020402040406030203" pitchFamily="66" charset="-78"/>
              </a:rPr>
              <a:t>GSM:</a:t>
            </a:r>
            <a:endParaRPr lang="en-US" sz="3600" b="1" dirty="0">
              <a:latin typeface="Arabic Typesetting" panose="03020402040406030203" pitchFamily="66" charset="-78"/>
              <a:cs typeface="Arabic Typesetting" panose="03020402040406030203" pitchFamily="66" charset="-78"/>
            </a:endParaRPr>
          </a:p>
        </p:txBody>
      </p:sp>
      <p:sp>
        <p:nvSpPr>
          <p:cNvPr id="5" name="مستطيل 4"/>
          <p:cNvSpPr/>
          <p:nvPr/>
        </p:nvSpPr>
        <p:spPr>
          <a:xfrm>
            <a:off x="0" y="1143000"/>
            <a:ext cx="6248400" cy="76200"/>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صورة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85800" y="1752599"/>
            <a:ext cx="3654597" cy="2097025"/>
          </a:xfrm>
          <a:prstGeom prst="rect">
            <a:avLst/>
          </a:prstGeom>
        </p:spPr>
      </p:pic>
      <p:sp>
        <p:nvSpPr>
          <p:cNvPr id="7" name="مستطيل 6"/>
          <p:cNvSpPr/>
          <p:nvPr/>
        </p:nvSpPr>
        <p:spPr>
          <a:xfrm>
            <a:off x="685800" y="3505200"/>
            <a:ext cx="3654597" cy="838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صورة 7">
            <a:hlinkClick r:id="rId4" action="ppaction://hlinksldjump"/>
          </p:cNvPr>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rot="5400000">
            <a:off x="3702427" y="1828800"/>
            <a:ext cx="5958840" cy="3063240"/>
          </a:xfrm>
          <a:prstGeom prst="rect">
            <a:avLst/>
          </a:prstGeom>
        </p:spPr>
      </p:pic>
      <p:cxnSp>
        <p:nvCxnSpPr>
          <p:cNvPr id="12" name="رابط مستقيم 11"/>
          <p:cNvCxnSpPr/>
          <p:nvPr/>
        </p:nvCxnSpPr>
        <p:spPr>
          <a:xfrm>
            <a:off x="1447800" y="2667000"/>
            <a:ext cx="6629400" cy="144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رابط مستقيم 12"/>
          <p:cNvCxnSpPr/>
          <p:nvPr/>
        </p:nvCxnSpPr>
        <p:spPr>
          <a:xfrm>
            <a:off x="1447800" y="2895600"/>
            <a:ext cx="6477000" cy="95402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5221456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381000"/>
            <a:ext cx="4800600" cy="1143000"/>
          </a:xfrm>
        </p:spPr>
        <p:txBody>
          <a:bodyPr>
            <a:normAutofit/>
          </a:bodyPr>
          <a:lstStyle/>
          <a:p>
            <a:pPr algn="l"/>
            <a:r>
              <a:rPr lang="en-US" sz="3600" dirty="0" smtClean="0">
                <a:latin typeface="Arabic Typesetting" panose="03020402040406030203" pitchFamily="66" charset="-78"/>
                <a:cs typeface="Arabic Typesetting" panose="03020402040406030203" pitchFamily="66" charset="-78"/>
              </a:rPr>
              <a:t>What is “</a:t>
            </a:r>
            <a:r>
              <a:rPr lang="en-US" sz="4000" b="1" dirty="0" smtClean="0">
                <a:latin typeface="Arabic Typesetting" panose="03020402040406030203" pitchFamily="66" charset="-78"/>
                <a:cs typeface="Arabic Typesetting" panose="03020402040406030203" pitchFamily="66" charset="-78"/>
              </a:rPr>
              <a:t>Home smart Home</a:t>
            </a:r>
            <a:r>
              <a:rPr lang="en-US" sz="3600" dirty="0" smtClean="0">
                <a:latin typeface="Arabic Typesetting" panose="03020402040406030203" pitchFamily="66" charset="-78"/>
                <a:cs typeface="Arabic Typesetting" panose="03020402040406030203" pitchFamily="66" charset="-78"/>
              </a:rPr>
              <a:t>” ?</a:t>
            </a:r>
            <a:endParaRPr lang="en-US" sz="3600" dirty="0">
              <a:latin typeface="Arabic Typesetting" panose="03020402040406030203" pitchFamily="66" charset="-78"/>
              <a:cs typeface="Arabic Typesetting" panose="03020402040406030203" pitchFamily="66" charset="-78"/>
            </a:endParaRPr>
          </a:p>
        </p:txBody>
      </p:sp>
      <p:pic>
        <p:nvPicPr>
          <p:cNvPr id="4" name="عنصر نائب للمحتوى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4495800" y="3004506"/>
            <a:ext cx="4648200" cy="3853493"/>
          </a:xfrm>
        </p:spPr>
      </p:pic>
      <p:sp>
        <p:nvSpPr>
          <p:cNvPr id="5" name="مستطيل 4"/>
          <p:cNvSpPr/>
          <p:nvPr/>
        </p:nvSpPr>
        <p:spPr>
          <a:xfrm>
            <a:off x="0" y="1143000"/>
            <a:ext cx="6248400" cy="76200"/>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مربع نص 5"/>
          <p:cNvSpPr txBox="1"/>
          <p:nvPr/>
        </p:nvSpPr>
        <p:spPr>
          <a:xfrm>
            <a:off x="381000" y="1524000"/>
            <a:ext cx="5867400" cy="2246769"/>
          </a:xfrm>
          <a:prstGeom prst="rect">
            <a:avLst/>
          </a:prstGeom>
          <a:solidFill>
            <a:schemeClr val="accent1">
              <a:lumMod val="20000"/>
              <a:lumOff val="80000"/>
            </a:schemeClr>
          </a:solidFill>
        </p:spPr>
        <p:txBody>
          <a:bodyPr wrap="square" rtlCol="0">
            <a:spAutoFit/>
          </a:bodyPr>
          <a:lstStyle/>
          <a:p>
            <a:r>
              <a:rPr lang="en-US" sz="2800" dirty="0">
                <a:latin typeface="Arabic Typesetting" panose="03020402040406030203" pitchFamily="66" charset="-78"/>
                <a:ea typeface="+mj-ea"/>
                <a:cs typeface="Arabic Typesetting" panose="03020402040406030203" pitchFamily="66" charset="-78"/>
              </a:rPr>
              <a:t>Our project is about a house that we can control using our mobile phones </a:t>
            </a:r>
            <a:r>
              <a:rPr lang="en-US" sz="2800" dirty="0" smtClean="0">
                <a:latin typeface="Arabic Typesetting" panose="03020402040406030203" pitchFamily="66" charset="-78"/>
                <a:ea typeface="+mj-ea"/>
                <a:cs typeface="Arabic Typesetting" panose="03020402040406030203" pitchFamily="66" charset="-78"/>
              </a:rPr>
              <a:t>.</a:t>
            </a:r>
            <a:endParaRPr lang="ar-SA" sz="2800" dirty="0" smtClean="0">
              <a:latin typeface="Arabic Typesetting" panose="03020402040406030203" pitchFamily="66" charset="-78"/>
              <a:ea typeface="+mj-ea"/>
              <a:cs typeface="Arabic Typesetting" panose="03020402040406030203" pitchFamily="66" charset="-78"/>
            </a:endParaRPr>
          </a:p>
          <a:p>
            <a:r>
              <a:rPr lang="en-US" sz="2800" dirty="0">
                <a:latin typeface="Arabic Typesetting" panose="03020402040406030203" pitchFamily="66" charset="-78"/>
                <a:cs typeface="Arabic Typesetting" panose="03020402040406030203" pitchFamily="66" charset="-78"/>
              </a:rPr>
              <a:t>We can connect it with the phone via Bluetooth so we can control lights and devices in the house using a software app</a:t>
            </a:r>
            <a:r>
              <a:rPr lang="en-US" sz="2800" dirty="0" smtClean="0">
                <a:latin typeface="Arabic Typesetting" panose="03020402040406030203" pitchFamily="66" charset="-78"/>
                <a:cs typeface="Arabic Typesetting" panose="03020402040406030203" pitchFamily="66" charset="-78"/>
              </a:rPr>
              <a:t>.</a:t>
            </a:r>
            <a:endParaRPr lang="en-US" sz="2800" dirty="0">
              <a:latin typeface="Arabic Typesetting" panose="03020402040406030203" pitchFamily="66" charset="-78"/>
              <a:ea typeface="+mj-ea"/>
              <a:cs typeface="Arabic Typesetting" panose="03020402040406030203" pitchFamily="66" charset="-78"/>
            </a:endParaRPr>
          </a:p>
        </p:txBody>
      </p:sp>
    </p:spTree>
    <p:extLst>
      <p:ext uri="{BB962C8B-B14F-4D97-AF65-F5344CB8AC3E}">
        <p14:creationId xmlns:p14="http://schemas.microsoft.com/office/powerpoint/2010/main" xmlns="" val="380651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type="title"/>
          </p:nvPr>
        </p:nvSpPr>
        <p:spPr>
          <a:xfrm>
            <a:off x="304800" y="381000"/>
            <a:ext cx="4800600" cy="1143000"/>
          </a:xfrm>
        </p:spPr>
        <p:txBody>
          <a:bodyPr>
            <a:normAutofit/>
          </a:bodyPr>
          <a:lstStyle/>
          <a:p>
            <a:pPr algn="l"/>
            <a:r>
              <a:rPr lang="en-US" sz="3600" dirty="0" smtClean="0">
                <a:latin typeface="Arabic Typesetting" panose="03020402040406030203" pitchFamily="66" charset="-78"/>
                <a:cs typeface="Arabic Typesetting" panose="03020402040406030203" pitchFamily="66" charset="-78"/>
              </a:rPr>
              <a:t>What is “</a:t>
            </a:r>
            <a:r>
              <a:rPr lang="en-US" sz="4000" b="1" dirty="0" smtClean="0">
                <a:latin typeface="Arabic Typesetting" panose="03020402040406030203" pitchFamily="66" charset="-78"/>
                <a:cs typeface="Arabic Typesetting" panose="03020402040406030203" pitchFamily="66" charset="-78"/>
              </a:rPr>
              <a:t>Home smart Home</a:t>
            </a:r>
            <a:r>
              <a:rPr lang="en-US" sz="3600" dirty="0" smtClean="0">
                <a:latin typeface="Arabic Typesetting" panose="03020402040406030203" pitchFamily="66" charset="-78"/>
                <a:cs typeface="Arabic Typesetting" panose="03020402040406030203" pitchFamily="66" charset="-78"/>
              </a:rPr>
              <a:t>” ?</a:t>
            </a:r>
            <a:endParaRPr lang="en-US" sz="3600" dirty="0">
              <a:latin typeface="Arabic Typesetting" panose="03020402040406030203" pitchFamily="66" charset="-78"/>
              <a:cs typeface="Arabic Typesetting" panose="03020402040406030203" pitchFamily="66" charset="-78"/>
            </a:endParaRPr>
          </a:p>
        </p:txBody>
      </p:sp>
      <p:sp>
        <p:nvSpPr>
          <p:cNvPr id="6" name="مستطيل 5"/>
          <p:cNvSpPr/>
          <p:nvPr/>
        </p:nvSpPr>
        <p:spPr>
          <a:xfrm>
            <a:off x="0" y="1143000"/>
            <a:ext cx="6248400" cy="76200"/>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عنصر نائب للمحتوى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4495800" y="3004506"/>
            <a:ext cx="4648200" cy="3853493"/>
          </a:xfrm>
        </p:spPr>
      </p:pic>
      <p:sp>
        <p:nvSpPr>
          <p:cNvPr id="7" name="مربع نص 6"/>
          <p:cNvSpPr txBox="1"/>
          <p:nvPr/>
        </p:nvSpPr>
        <p:spPr>
          <a:xfrm>
            <a:off x="381000" y="1524000"/>
            <a:ext cx="5867400" cy="2246769"/>
          </a:xfrm>
          <a:prstGeom prst="rect">
            <a:avLst/>
          </a:prstGeom>
          <a:solidFill>
            <a:schemeClr val="accent1">
              <a:lumMod val="20000"/>
              <a:lumOff val="80000"/>
            </a:schemeClr>
          </a:solidFill>
        </p:spPr>
        <p:txBody>
          <a:bodyPr wrap="square" rtlCol="0">
            <a:spAutoFit/>
          </a:bodyPr>
          <a:lstStyle/>
          <a:p>
            <a:r>
              <a:rPr lang="en-US" sz="2800" dirty="0" smtClean="0">
                <a:latin typeface="Arabic Typesetting" panose="03020402040406030203" pitchFamily="66" charset="-78"/>
                <a:cs typeface="Arabic Typesetting" panose="03020402040406030203" pitchFamily="66" charset="-78"/>
              </a:rPr>
              <a:t>We added some sensors (gas, motion and flame)  . If these sensors start working a buzzer will start and massage will be sent to the user mobile to alert him.</a:t>
            </a:r>
          </a:p>
          <a:p>
            <a:r>
              <a:rPr lang="en-US" sz="2800" dirty="0" smtClean="0">
                <a:latin typeface="Arabic Typesetting" panose="03020402040406030203" pitchFamily="66" charset="-78"/>
                <a:cs typeface="Arabic Typesetting" panose="03020402040406030203" pitchFamily="66" charset="-78"/>
              </a:rPr>
              <a:t>At the end , we can secure the house using a specific password.</a:t>
            </a:r>
          </a:p>
        </p:txBody>
      </p:sp>
    </p:spTree>
    <p:extLst>
      <p:ext uri="{BB962C8B-B14F-4D97-AF65-F5344CB8AC3E}">
        <p14:creationId xmlns:p14="http://schemas.microsoft.com/office/powerpoint/2010/main" xmlns="" val="34496376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304800" y="381000"/>
            <a:ext cx="4800600" cy="1143000"/>
          </a:xfrm>
        </p:spPr>
        <p:txBody>
          <a:bodyPr>
            <a:normAutofit/>
          </a:bodyPr>
          <a:lstStyle/>
          <a:p>
            <a:pPr algn="l"/>
            <a:r>
              <a:rPr lang="en-US" sz="3600" b="1" dirty="0" smtClean="0">
                <a:latin typeface="Arabic Typesetting" panose="03020402040406030203" pitchFamily="66" charset="-78"/>
                <a:cs typeface="Arabic Typesetting" panose="03020402040406030203" pitchFamily="66" charset="-78"/>
              </a:rPr>
              <a:t>Motivation and importance :</a:t>
            </a:r>
            <a:endParaRPr lang="en-US" sz="3600" b="1" dirty="0">
              <a:latin typeface="Arabic Typesetting" panose="03020402040406030203" pitchFamily="66" charset="-78"/>
              <a:cs typeface="Arabic Typesetting" panose="03020402040406030203" pitchFamily="66" charset="-78"/>
            </a:endParaRPr>
          </a:p>
        </p:txBody>
      </p:sp>
      <p:sp>
        <p:nvSpPr>
          <p:cNvPr id="5" name="مستطيل 4"/>
          <p:cNvSpPr/>
          <p:nvPr/>
        </p:nvSpPr>
        <p:spPr>
          <a:xfrm>
            <a:off x="0" y="1143000"/>
            <a:ext cx="6248400" cy="76200"/>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صورة 6"/>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343400" y="3810000"/>
            <a:ext cx="5105400" cy="3657600"/>
          </a:xfrm>
          <a:prstGeom prst="rect">
            <a:avLst/>
          </a:prstGeom>
        </p:spPr>
      </p:pic>
      <p:sp>
        <p:nvSpPr>
          <p:cNvPr id="9" name="مربع نص 8"/>
          <p:cNvSpPr txBox="1"/>
          <p:nvPr/>
        </p:nvSpPr>
        <p:spPr>
          <a:xfrm>
            <a:off x="381000" y="1524000"/>
            <a:ext cx="7391400" cy="2246769"/>
          </a:xfrm>
          <a:prstGeom prst="rect">
            <a:avLst/>
          </a:prstGeom>
          <a:solidFill>
            <a:schemeClr val="accent1">
              <a:lumMod val="20000"/>
              <a:lumOff val="80000"/>
            </a:schemeClr>
          </a:solidFill>
        </p:spPr>
        <p:txBody>
          <a:bodyPr wrap="square" rtlCol="0">
            <a:spAutoFit/>
          </a:bodyPr>
          <a:lstStyle/>
          <a:p>
            <a:r>
              <a:rPr lang="en-US" sz="2800" dirty="0"/>
              <a:t> </a:t>
            </a:r>
            <a:r>
              <a:rPr lang="en-US" sz="2800" dirty="0" smtClean="0">
                <a:latin typeface="Arabic Typesetting" panose="03020402040406030203" pitchFamily="66" charset="-78"/>
                <a:cs typeface="Arabic Typesetting" panose="03020402040406030203" pitchFamily="66" charset="-78"/>
              </a:rPr>
              <a:t>The </a:t>
            </a:r>
            <a:r>
              <a:rPr lang="en-US" sz="2800" dirty="0">
                <a:latin typeface="Arabic Typesetting" panose="03020402040406030203" pitchFamily="66" charset="-78"/>
                <a:cs typeface="Arabic Typesetting" panose="03020402040406030203" pitchFamily="66" charset="-78"/>
              </a:rPr>
              <a:t>importance of our project  is to reduce accidents in our houses and make it more secure to live in .</a:t>
            </a:r>
          </a:p>
          <a:p>
            <a:r>
              <a:rPr lang="en-US" sz="2800" dirty="0">
                <a:latin typeface="Arabic Typesetting" panose="03020402040406030203" pitchFamily="66" charset="-78"/>
                <a:cs typeface="Arabic Typesetting" panose="03020402040406030203" pitchFamily="66" charset="-78"/>
              </a:rPr>
              <a:t>  It  can help to reduce gas leak ,fire and prevent security breaches. It is also important to make life easier specially for disabled people and elderly  as they can control everything using their mobile phone </a:t>
            </a:r>
            <a:r>
              <a:rPr lang="en-US" sz="2800" dirty="0" smtClean="0">
                <a:latin typeface="Arabic Typesetting" panose="03020402040406030203" pitchFamily="66" charset="-78"/>
                <a:cs typeface="Arabic Typesetting" panose="03020402040406030203" pitchFamily="66" charset="-78"/>
              </a:rPr>
              <a:t>.</a:t>
            </a:r>
            <a:endParaRPr lang="en-US" sz="2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xmlns="" val="31837314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صورة 15"/>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rot="581762">
            <a:off x="4711805" y="637669"/>
            <a:ext cx="3810000" cy="6232189"/>
          </a:xfrm>
          <a:prstGeom prst="rect">
            <a:avLst/>
          </a:prstGeom>
        </p:spPr>
      </p:pic>
      <p:sp>
        <p:nvSpPr>
          <p:cNvPr id="4" name="عنوان 1"/>
          <p:cNvSpPr txBox="1">
            <a:spLocks/>
          </p:cNvSpPr>
          <p:nvPr/>
        </p:nvSpPr>
        <p:spPr>
          <a:xfrm>
            <a:off x="304800" y="381000"/>
            <a:ext cx="4800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latin typeface="Arabic Typesetting" panose="03020402040406030203" pitchFamily="66" charset="-78"/>
                <a:cs typeface="Arabic Typesetting" panose="03020402040406030203" pitchFamily="66" charset="-78"/>
              </a:rPr>
              <a:t>Features we have:</a:t>
            </a:r>
            <a:endParaRPr lang="en-US" sz="3600" b="1" dirty="0">
              <a:latin typeface="Arabic Typesetting" panose="03020402040406030203" pitchFamily="66" charset="-78"/>
              <a:cs typeface="Arabic Typesetting" panose="03020402040406030203" pitchFamily="66" charset="-78"/>
            </a:endParaRPr>
          </a:p>
        </p:txBody>
      </p:sp>
      <p:sp>
        <p:nvSpPr>
          <p:cNvPr id="5" name="مستطيل 4"/>
          <p:cNvSpPr/>
          <p:nvPr/>
        </p:nvSpPr>
        <p:spPr>
          <a:xfrm>
            <a:off x="0" y="1143000"/>
            <a:ext cx="6248400" cy="76200"/>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ربع نص 6"/>
          <p:cNvSpPr txBox="1"/>
          <p:nvPr/>
        </p:nvSpPr>
        <p:spPr>
          <a:xfrm>
            <a:off x="381000" y="1524000"/>
            <a:ext cx="5867400" cy="954107"/>
          </a:xfrm>
          <a:prstGeom prst="rect">
            <a:avLst/>
          </a:prstGeom>
          <a:solidFill>
            <a:schemeClr val="accent1">
              <a:lumMod val="20000"/>
              <a:lumOff val="80000"/>
            </a:schemeClr>
          </a:solidFill>
        </p:spPr>
        <p:txBody>
          <a:bodyPr wrap="square" rtlCol="0">
            <a:spAutoFit/>
          </a:bodyPr>
          <a:lstStyle/>
          <a:p>
            <a:pPr fontAlgn="base"/>
            <a:r>
              <a:rPr lang="ar-SA" sz="2800" dirty="0" smtClean="0">
                <a:latin typeface="Arabic Typesetting" panose="03020402040406030203" pitchFamily="66" charset="-78"/>
                <a:cs typeface="Arabic Typesetting" panose="03020402040406030203" pitchFamily="66" charset="-78"/>
              </a:rPr>
              <a:t>1</a:t>
            </a:r>
            <a:r>
              <a:rPr lang="en-US" sz="2800" dirty="0" smtClean="0">
                <a:latin typeface="Arabic Typesetting" panose="03020402040406030203" pitchFamily="66" charset="-78"/>
                <a:cs typeface="Arabic Typesetting" panose="03020402040406030203" pitchFamily="66" charset="-78"/>
              </a:rPr>
              <a:t>. control </a:t>
            </a:r>
            <a:r>
              <a:rPr lang="en-US" sz="2800" dirty="0">
                <a:latin typeface="Arabic Typesetting" panose="03020402040406030203" pitchFamily="66" charset="-78"/>
                <a:cs typeface="Arabic Typesetting" panose="03020402040406030203" pitchFamily="66" charset="-78"/>
              </a:rPr>
              <a:t>all lights and electronic devices on the house using a software app on mobile phones</a:t>
            </a:r>
            <a:r>
              <a:rPr lang="en-US" sz="2800" dirty="0" smtClean="0">
                <a:latin typeface="Arabic Typesetting" panose="03020402040406030203" pitchFamily="66" charset="-78"/>
                <a:cs typeface="Arabic Typesetting" panose="03020402040406030203" pitchFamily="66" charset="-78"/>
              </a:rPr>
              <a:t>.</a:t>
            </a:r>
            <a:endParaRPr lang="en-US" sz="2800" dirty="0">
              <a:latin typeface="Arabic Typesetting" panose="03020402040406030203" pitchFamily="66" charset="-78"/>
              <a:cs typeface="Arabic Typesetting" panose="03020402040406030203" pitchFamily="66" charset="-78"/>
            </a:endParaRPr>
          </a:p>
        </p:txBody>
      </p:sp>
      <p:pic>
        <p:nvPicPr>
          <p:cNvPr id="12" name="صورة 1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04800" y="2743201"/>
            <a:ext cx="2310063" cy="4800600"/>
          </a:xfrm>
          <a:prstGeom prst="rect">
            <a:avLst/>
          </a:prstGeom>
        </p:spPr>
      </p:pic>
      <p:pic>
        <p:nvPicPr>
          <p:cNvPr id="13" name="صورة 12">
            <a:hlinkClick r:id="rId4" action="ppaction://hlinksldjump"/>
          </p:cNvPr>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2750857" y="2743200"/>
            <a:ext cx="2382252" cy="4800601"/>
          </a:xfrm>
          <a:prstGeom prst="rect">
            <a:avLst/>
          </a:prstGeom>
        </p:spPr>
      </p:pic>
    </p:spTree>
    <p:extLst>
      <p:ext uri="{BB962C8B-B14F-4D97-AF65-F5344CB8AC3E}">
        <p14:creationId xmlns:p14="http://schemas.microsoft.com/office/powerpoint/2010/main" xmlns="" val="29697437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صورة 8"/>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09600" y="3383973"/>
            <a:ext cx="3467100" cy="3467100"/>
          </a:xfrm>
          <a:prstGeom prst="rect">
            <a:avLst/>
          </a:prstGeom>
        </p:spPr>
      </p:pic>
      <p:pic>
        <p:nvPicPr>
          <p:cNvPr id="10" name="صورة 9"/>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rot="4799798">
            <a:off x="3753858" y="1229435"/>
            <a:ext cx="3799281" cy="7523740"/>
          </a:xfrm>
          <a:prstGeom prst="rect">
            <a:avLst/>
          </a:prstGeom>
        </p:spPr>
      </p:pic>
      <p:sp>
        <p:nvSpPr>
          <p:cNvPr id="4" name="مربع نص 3"/>
          <p:cNvSpPr txBox="1"/>
          <p:nvPr/>
        </p:nvSpPr>
        <p:spPr>
          <a:xfrm>
            <a:off x="1981200" y="2590800"/>
            <a:ext cx="5867400" cy="923330"/>
          </a:xfrm>
          <a:prstGeom prst="rect">
            <a:avLst/>
          </a:prstGeom>
          <a:noFill/>
        </p:spPr>
        <p:txBody>
          <a:bodyPr wrap="square" rtlCol="0">
            <a:spAutoFit/>
          </a:bodyPr>
          <a:lstStyle/>
          <a:p>
            <a:pPr fontAlgn="base"/>
            <a:r>
              <a:rPr lang="en-US" dirty="0" smtClean="0">
                <a:latin typeface="Arabic Typesetting" panose="03020402040406030203" pitchFamily="66" charset="-78"/>
                <a:cs typeface="Arabic Typesetting" panose="03020402040406030203" pitchFamily="66" charset="-78"/>
              </a:rPr>
              <a:t/>
            </a:r>
            <a:br>
              <a:rPr lang="en-US" dirty="0" smtClean="0">
                <a:latin typeface="Arabic Typesetting" panose="03020402040406030203" pitchFamily="66" charset="-78"/>
                <a:cs typeface="Arabic Typesetting" panose="03020402040406030203" pitchFamily="66" charset="-78"/>
              </a:rPr>
            </a:br>
            <a:r>
              <a:rPr lang="en-US" dirty="0" smtClean="0">
                <a:latin typeface="Arabic Typesetting" panose="03020402040406030203" pitchFamily="66" charset="-78"/>
                <a:cs typeface="Arabic Typesetting" panose="03020402040406030203" pitchFamily="66" charset="-78"/>
              </a:rPr>
              <a:t/>
            </a:r>
            <a:br>
              <a:rPr lang="en-US" dirty="0" smtClean="0">
                <a:latin typeface="Arabic Typesetting" panose="03020402040406030203" pitchFamily="66" charset="-78"/>
                <a:cs typeface="Arabic Typesetting" panose="03020402040406030203" pitchFamily="66" charset="-78"/>
              </a:rPr>
            </a:br>
            <a:r>
              <a:rPr lang="en-US" dirty="0" smtClean="0">
                <a:latin typeface="Arabic Typesetting" panose="03020402040406030203" pitchFamily="66" charset="-78"/>
                <a:cs typeface="Arabic Typesetting" panose="03020402040406030203" pitchFamily="66" charset="-78"/>
              </a:rPr>
              <a:t> </a:t>
            </a:r>
            <a:endParaRPr lang="en-US" dirty="0"/>
          </a:p>
        </p:txBody>
      </p:sp>
      <p:sp>
        <p:nvSpPr>
          <p:cNvPr id="5" name="عنوان 1"/>
          <p:cNvSpPr txBox="1">
            <a:spLocks/>
          </p:cNvSpPr>
          <p:nvPr/>
        </p:nvSpPr>
        <p:spPr>
          <a:xfrm>
            <a:off x="304800" y="381000"/>
            <a:ext cx="4800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latin typeface="Arabic Typesetting" panose="03020402040406030203" pitchFamily="66" charset="-78"/>
                <a:cs typeface="Arabic Typesetting" panose="03020402040406030203" pitchFamily="66" charset="-78"/>
              </a:rPr>
              <a:t>Features we have:</a:t>
            </a:r>
            <a:endParaRPr lang="en-US" sz="3600" b="1" dirty="0">
              <a:latin typeface="Arabic Typesetting" panose="03020402040406030203" pitchFamily="66" charset="-78"/>
              <a:cs typeface="Arabic Typesetting" panose="03020402040406030203" pitchFamily="66" charset="-78"/>
            </a:endParaRPr>
          </a:p>
        </p:txBody>
      </p:sp>
      <p:sp>
        <p:nvSpPr>
          <p:cNvPr id="6" name="مستطيل 5"/>
          <p:cNvSpPr/>
          <p:nvPr/>
        </p:nvSpPr>
        <p:spPr>
          <a:xfrm>
            <a:off x="0" y="1143000"/>
            <a:ext cx="6248400" cy="76200"/>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ربع نص 6"/>
          <p:cNvSpPr txBox="1"/>
          <p:nvPr/>
        </p:nvSpPr>
        <p:spPr>
          <a:xfrm>
            <a:off x="381000" y="1524000"/>
            <a:ext cx="5867400" cy="954107"/>
          </a:xfrm>
          <a:prstGeom prst="rect">
            <a:avLst/>
          </a:prstGeom>
          <a:solidFill>
            <a:schemeClr val="accent1">
              <a:lumMod val="20000"/>
              <a:lumOff val="80000"/>
            </a:schemeClr>
          </a:solidFill>
        </p:spPr>
        <p:txBody>
          <a:bodyPr wrap="square" rtlCol="0">
            <a:spAutoFit/>
          </a:bodyPr>
          <a:lstStyle/>
          <a:p>
            <a:pPr fontAlgn="base"/>
            <a:r>
              <a:rPr lang="en-US" sz="2800" dirty="0" smtClean="0">
                <a:latin typeface="Arabic Typesetting" panose="03020402040406030203" pitchFamily="66" charset="-78"/>
                <a:cs typeface="Arabic Typesetting" panose="03020402040406030203" pitchFamily="66" charset="-78"/>
              </a:rPr>
              <a:t>2</a:t>
            </a:r>
            <a:r>
              <a:rPr lang="en-US" sz="2800" dirty="0">
                <a:latin typeface="Arabic Typesetting" panose="03020402040406030203" pitchFamily="66" charset="-78"/>
                <a:cs typeface="Arabic Typesetting" panose="03020402040406030203" pitchFamily="66" charset="-78"/>
              </a:rPr>
              <a:t>. detect any gas leak on the home using a gas sensor (MQ-5) and give an alarm on the house.</a:t>
            </a:r>
          </a:p>
        </p:txBody>
      </p:sp>
      <p:pic>
        <p:nvPicPr>
          <p:cNvPr id="11" name="صورة 10">
            <a:hlinkClick r:id="rId4" action="ppaction://hlinksldjump"/>
          </p:cNvPr>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5749079" y="3962400"/>
            <a:ext cx="3419272" cy="3214116"/>
          </a:xfrm>
          <a:prstGeom prst="rect">
            <a:avLst/>
          </a:prstGeom>
        </p:spPr>
      </p:pic>
    </p:spTree>
    <p:extLst>
      <p:ext uri="{BB962C8B-B14F-4D97-AF65-F5344CB8AC3E}">
        <p14:creationId xmlns:p14="http://schemas.microsoft.com/office/powerpoint/2010/main" xmlns="" val="26768492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صورة 17"/>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rot="4148751">
            <a:off x="3596301" y="1458058"/>
            <a:ext cx="3799281" cy="7186535"/>
          </a:xfrm>
          <a:prstGeom prst="rect">
            <a:avLst/>
          </a:prstGeom>
        </p:spPr>
      </p:pic>
      <p:sp>
        <p:nvSpPr>
          <p:cNvPr id="4" name="عنوان 1"/>
          <p:cNvSpPr txBox="1">
            <a:spLocks/>
          </p:cNvSpPr>
          <p:nvPr/>
        </p:nvSpPr>
        <p:spPr>
          <a:xfrm>
            <a:off x="304800" y="381000"/>
            <a:ext cx="4800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latin typeface="Arabic Typesetting" panose="03020402040406030203" pitchFamily="66" charset="-78"/>
                <a:cs typeface="Arabic Typesetting" panose="03020402040406030203" pitchFamily="66" charset="-78"/>
              </a:rPr>
              <a:t>Features we have:</a:t>
            </a:r>
            <a:endParaRPr lang="en-US" sz="3600" b="1" dirty="0">
              <a:latin typeface="Arabic Typesetting" panose="03020402040406030203" pitchFamily="66" charset="-78"/>
              <a:cs typeface="Arabic Typesetting" panose="03020402040406030203" pitchFamily="66" charset="-78"/>
            </a:endParaRPr>
          </a:p>
        </p:txBody>
      </p:sp>
      <p:sp>
        <p:nvSpPr>
          <p:cNvPr id="5" name="مستطيل 4"/>
          <p:cNvSpPr/>
          <p:nvPr/>
        </p:nvSpPr>
        <p:spPr>
          <a:xfrm>
            <a:off x="0" y="1143000"/>
            <a:ext cx="6248400" cy="76200"/>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مربع نص 5"/>
          <p:cNvSpPr txBox="1"/>
          <p:nvPr/>
        </p:nvSpPr>
        <p:spPr>
          <a:xfrm>
            <a:off x="381000" y="1524000"/>
            <a:ext cx="5867400" cy="954107"/>
          </a:xfrm>
          <a:prstGeom prst="rect">
            <a:avLst/>
          </a:prstGeom>
          <a:solidFill>
            <a:schemeClr val="accent1">
              <a:lumMod val="20000"/>
              <a:lumOff val="80000"/>
            </a:schemeClr>
          </a:solidFill>
        </p:spPr>
        <p:txBody>
          <a:bodyPr wrap="square" rtlCol="0">
            <a:spAutoFit/>
          </a:bodyPr>
          <a:lstStyle/>
          <a:p>
            <a:pPr fontAlgn="base"/>
            <a:r>
              <a:rPr lang="en-US" sz="2800" dirty="0" smtClean="0">
                <a:latin typeface="Arabic Typesetting" panose="03020402040406030203" pitchFamily="66" charset="-78"/>
                <a:cs typeface="Arabic Typesetting" panose="03020402040406030203" pitchFamily="66" charset="-78"/>
              </a:rPr>
              <a:t>3. detect any fire on the house using a flame sensor and give an alarm on the house.</a:t>
            </a:r>
          </a:p>
        </p:txBody>
      </p:sp>
      <p:pic>
        <p:nvPicPr>
          <p:cNvPr id="7" name="صورة 6">
            <a:hlinkClick r:id="rId3" action="ppaction://hlinksldjump"/>
          </p:cNvPr>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rot="1003646">
            <a:off x="5519519" y="3728819"/>
            <a:ext cx="3373629" cy="3373629"/>
          </a:xfrm>
          <a:prstGeom prst="rect">
            <a:avLst/>
          </a:prstGeom>
        </p:spPr>
      </p:pic>
      <p:pic>
        <p:nvPicPr>
          <p:cNvPr id="19" name="صورة 18"/>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2819400" y="1676400"/>
            <a:ext cx="9144000" cy="4151168"/>
          </a:xfrm>
          <a:prstGeom prst="rect">
            <a:avLst/>
          </a:prstGeom>
        </p:spPr>
      </p:pic>
    </p:spTree>
    <p:extLst>
      <p:ext uri="{BB962C8B-B14F-4D97-AF65-F5344CB8AC3E}">
        <p14:creationId xmlns:p14="http://schemas.microsoft.com/office/powerpoint/2010/main" xmlns="" val="38376147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صورة 7"/>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85800" y="4533900"/>
            <a:ext cx="5600700" cy="2324100"/>
          </a:xfrm>
          <a:prstGeom prst="rect">
            <a:avLst/>
          </a:prstGeom>
        </p:spPr>
      </p:pic>
      <p:pic>
        <p:nvPicPr>
          <p:cNvPr id="10" name="صورة 9"/>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rot="3851810">
            <a:off x="4263127" y="1895517"/>
            <a:ext cx="3799281" cy="6436763"/>
          </a:xfrm>
          <a:prstGeom prst="rect">
            <a:avLst/>
          </a:prstGeom>
        </p:spPr>
      </p:pic>
      <p:sp>
        <p:nvSpPr>
          <p:cNvPr id="5" name="عنوان 1"/>
          <p:cNvSpPr txBox="1">
            <a:spLocks/>
          </p:cNvSpPr>
          <p:nvPr/>
        </p:nvSpPr>
        <p:spPr>
          <a:xfrm>
            <a:off x="304800" y="381000"/>
            <a:ext cx="4800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latin typeface="Arabic Typesetting" panose="03020402040406030203" pitchFamily="66" charset="-78"/>
                <a:cs typeface="Arabic Typesetting" panose="03020402040406030203" pitchFamily="66" charset="-78"/>
              </a:rPr>
              <a:t>Features we have:</a:t>
            </a:r>
            <a:endParaRPr lang="en-US" sz="3600" b="1" dirty="0">
              <a:latin typeface="Arabic Typesetting" panose="03020402040406030203" pitchFamily="66" charset="-78"/>
              <a:cs typeface="Arabic Typesetting" panose="03020402040406030203" pitchFamily="66" charset="-78"/>
            </a:endParaRPr>
          </a:p>
        </p:txBody>
      </p:sp>
      <p:sp>
        <p:nvSpPr>
          <p:cNvPr id="6" name="مستطيل 5"/>
          <p:cNvSpPr/>
          <p:nvPr/>
        </p:nvSpPr>
        <p:spPr>
          <a:xfrm>
            <a:off x="0" y="1143000"/>
            <a:ext cx="6248400" cy="76200"/>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ربع نص 6"/>
          <p:cNvSpPr txBox="1"/>
          <p:nvPr/>
        </p:nvSpPr>
        <p:spPr>
          <a:xfrm>
            <a:off x="381000" y="1524000"/>
            <a:ext cx="5867400" cy="1384995"/>
          </a:xfrm>
          <a:prstGeom prst="rect">
            <a:avLst/>
          </a:prstGeom>
          <a:solidFill>
            <a:schemeClr val="accent1">
              <a:lumMod val="20000"/>
              <a:lumOff val="80000"/>
            </a:schemeClr>
          </a:solidFill>
        </p:spPr>
        <p:txBody>
          <a:bodyPr wrap="square" rtlCol="0">
            <a:spAutoFit/>
          </a:bodyPr>
          <a:lstStyle/>
          <a:p>
            <a:pPr fontAlgn="base"/>
            <a:r>
              <a:rPr lang="en-US" sz="2800" dirty="0" smtClean="0">
                <a:latin typeface="Arabic Typesetting" panose="03020402040406030203" pitchFamily="66" charset="-78"/>
                <a:cs typeface="Arabic Typesetting" panose="03020402040406030203" pitchFamily="66" charset="-78"/>
              </a:rPr>
              <a:t>4</a:t>
            </a:r>
            <a:r>
              <a:rPr lang="en-US" sz="2800" dirty="0">
                <a:latin typeface="Arabic Typesetting" panose="03020402040406030203" pitchFamily="66" charset="-78"/>
                <a:cs typeface="Arabic Typesetting" panose="03020402040406030203" pitchFamily="66" charset="-78"/>
              </a:rPr>
              <a:t>. secure the house using a password and detect any move on the house using motion sensor(PIR) and give alarm. </a:t>
            </a:r>
          </a:p>
        </p:txBody>
      </p:sp>
      <p:pic>
        <p:nvPicPr>
          <p:cNvPr id="9" name="صورة 8">
            <a:hlinkClick r:id="rId4" action="ppaction://hlinksldjump"/>
          </p:cNvPr>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6019800" y="3886200"/>
            <a:ext cx="3248757" cy="2768282"/>
          </a:xfrm>
          <a:prstGeom prst="rect">
            <a:avLst/>
          </a:prstGeom>
        </p:spPr>
      </p:pic>
    </p:spTree>
    <p:extLst>
      <p:ext uri="{BB962C8B-B14F-4D97-AF65-F5344CB8AC3E}">
        <p14:creationId xmlns:p14="http://schemas.microsoft.com/office/powerpoint/2010/main" xmlns="" val="25876706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صورة 1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rot="14663538">
            <a:off x="2509452" y="2168562"/>
            <a:ext cx="3799281" cy="6436763"/>
          </a:xfrm>
          <a:prstGeom prst="rect">
            <a:avLst/>
          </a:prstGeom>
        </p:spPr>
      </p:pic>
      <p:sp>
        <p:nvSpPr>
          <p:cNvPr id="4" name="عنوان 1"/>
          <p:cNvSpPr txBox="1">
            <a:spLocks/>
          </p:cNvSpPr>
          <p:nvPr/>
        </p:nvSpPr>
        <p:spPr>
          <a:xfrm>
            <a:off x="304800" y="381000"/>
            <a:ext cx="4800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latin typeface="Arabic Typesetting" panose="03020402040406030203" pitchFamily="66" charset="-78"/>
                <a:cs typeface="Arabic Typesetting" panose="03020402040406030203" pitchFamily="66" charset="-78"/>
              </a:rPr>
              <a:t>Features we have:</a:t>
            </a:r>
            <a:endParaRPr lang="en-US" sz="3600" b="1" dirty="0">
              <a:latin typeface="Arabic Typesetting" panose="03020402040406030203" pitchFamily="66" charset="-78"/>
              <a:cs typeface="Arabic Typesetting" panose="03020402040406030203" pitchFamily="66" charset="-78"/>
            </a:endParaRPr>
          </a:p>
        </p:txBody>
      </p:sp>
      <p:sp>
        <p:nvSpPr>
          <p:cNvPr id="5" name="مستطيل 4"/>
          <p:cNvSpPr/>
          <p:nvPr/>
        </p:nvSpPr>
        <p:spPr>
          <a:xfrm>
            <a:off x="0" y="1143000"/>
            <a:ext cx="6248400" cy="76200"/>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مربع نص 5"/>
          <p:cNvSpPr txBox="1"/>
          <p:nvPr/>
        </p:nvSpPr>
        <p:spPr>
          <a:xfrm>
            <a:off x="381000" y="1524000"/>
            <a:ext cx="5867400" cy="954107"/>
          </a:xfrm>
          <a:prstGeom prst="rect">
            <a:avLst/>
          </a:prstGeom>
          <a:solidFill>
            <a:schemeClr val="accent1">
              <a:lumMod val="20000"/>
              <a:lumOff val="80000"/>
            </a:schemeClr>
          </a:solidFill>
        </p:spPr>
        <p:txBody>
          <a:bodyPr wrap="square" rtlCol="0">
            <a:spAutoFit/>
          </a:bodyPr>
          <a:lstStyle/>
          <a:p>
            <a:pPr fontAlgn="base"/>
            <a:r>
              <a:rPr lang="en-US" sz="2800" dirty="0" smtClean="0">
                <a:latin typeface="Arabic Typesetting" panose="03020402040406030203" pitchFamily="66" charset="-78"/>
                <a:cs typeface="Arabic Typesetting" panose="03020402040406030203" pitchFamily="66" charset="-78"/>
              </a:rPr>
              <a:t>5. </a:t>
            </a:r>
            <a:r>
              <a:rPr lang="en-US" sz="2800" dirty="0">
                <a:latin typeface="Arabic Typesetting" panose="03020402040406030203" pitchFamily="66" charset="-78"/>
                <a:cs typeface="Arabic Typesetting" panose="03020402040406030203" pitchFamily="66" charset="-78"/>
              </a:rPr>
              <a:t>Using Gsm to send messages to the phone when any detection happens</a:t>
            </a:r>
            <a:r>
              <a:rPr lang="en-US" sz="2800" dirty="0" smtClean="0">
                <a:latin typeface="Arabic Typesetting" panose="03020402040406030203" pitchFamily="66" charset="-78"/>
                <a:cs typeface="Arabic Typesetting" panose="03020402040406030203" pitchFamily="66" charset="-78"/>
              </a:rPr>
              <a:t>.</a:t>
            </a:r>
            <a:endParaRPr lang="en-US" sz="2800" dirty="0">
              <a:latin typeface="Arabic Typesetting" panose="03020402040406030203" pitchFamily="66" charset="-78"/>
              <a:cs typeface="Arabic Typesetting" panose="03020402040406030203" pitchFamily="66" charset="-78"/>
            </a:endParaRPr>
          </a:p>
        </p:txBody>
      </p:sp>
      <p:pic>
        <p:nvPicPr>
          <p:cNvPr id="7" name="صورة 6"/>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94855" y="2803999"/>
            <a:ext cx="3124198" cy="5165889"/>
          </a:xfrm>
          <a:prstGeom prst="rect">
            <a:avLst/>
          </a:prstGeom>
        </p:spPr>
      </p:pic>
      <p:pic>
        <p:nvPicPr>
          <p:cNvPr id="8" name="صورة 7"/>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rot="1434362">
            <a:off x="3694582" y="2442441"/>
            <a:ext cx="1098942" cy="1098942"/>
          </a:xfrm>
          <a:prstGeom prst="rect">
            <a:avLst/>
          </a:prstGeom>
        </p:spPr>
      </p:pic>
      <p:sp>
        <p:nvSpPr>
          <p:cNvPr id="9" name="شكل بيضاوي 8"/>
          <p:cNvSpPr/>
          <p:nvPr/>
        </p:nvSpPr>
        <p:spPr>
          <a:xfrm>
            <a:off x="3604068" y="3218878"/>
            <a:ext cx="205931" cy="16365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p>
        </p:txBody>
      </p:sp>
      <p:pic>
        <p:nvPicPr>
          <p:cNvPr id="11" name="صورة 10">
            <a:hlinkClick r:id="rId5" action="ppaction://hlinksldjump"/>
          </p:cNvPr>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rot="1858907">
            <a:off x="6863495" y="4488239"/>
            <a:ext cx="2245173" cy="1827835"/>
          </a:xfrm>
          <a:prstGeom prst="rect">
            <a:avLst/>
          </a:prstGeom>
        </p:spPr>
      </p:pic>
    </p:spTree>
    <p:extLst>
      <p:ext uri="{BB962C8B-B14F-4D97-AF65-F5344CB8AC3E}">
        <p14:creationId xmlns:p14="http://schemas.microsoft.com/office/powerpoint/2010/main" xmlns="" val="1863844701"/>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1396</TotalTime>
  <Words>269</Words>
  <Application>Microsoft Office PowerPoint</Application>
  <PresentationFormat>عرض على الشاشة (3:4)‏</PresentationFormat>
  <Paragraphs>37</Paragraphs>
  <Slides>16</Slides>
  <Notes>2</Notes>
  <HiddenSlides>0</HiddenSlides>
  <MMClips>0</MMClips>
  <ScaleCrop>false</ScaleCrop>
  <HeadingPairs>
    <vt:vector size="4" baseType="variant">
      <vt:variant>
        <vt:lpstr>سمة</vt:lpstr>
      </vt:variant>
      <vt:variant>
        <vt:i4>1</vt:i4>
      </vt:variant>
      <vt:variant>
        <vt:lpstr>عناوين الشرائح</vt:lpstr>
      </vt:variant>
      <vt:variant>
        <vt:i4>16</vt:i4>
      </vt:variant>
    </vt:vector>
  </HeadingPairs>
  <TitlesOfParts>
    <vt:vector size="17" baseType="lpstr">
      <vt:lpstr>نسق Office</vt:lpstr>
      <vt:lpstr>الشريحة 1</vt:lpstr>
      <vt:lpstr>What is “Home smart Home” ?</vt:lpstr>
      <vt:lpstr>What is “Home smart Home” ?</vt:lpstr>
      <vt:lpstr>Motivation and importance :</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hp</dc:creator>
  <cp:lastModifiedBy>محمد</cp:lastModifiedBy>
  <cp:revision>36</cp:revision>
  <dcterms:created xsi:type="dcterms:W3CDTF">2021-08-29T06:57:08Z</dcterms:created>
  <dcterms:modified xsi:type="dcterms:W3CDTF">2022-01-22T20:01:49Z</dcterms:modified>
</cp:coreProperties>
</file>