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5"/>
  </p:notesMasterIdLst>
  <p:sldIdLst>
    <p:sldId id="297" r:id="rId2"/>
    <p:sldId id="298" r:id="rId3"/>
    <p:sldId id="299" r:id="rId4"/>
    <p:sldId id="300" r:id="rId5"/>
    <p:sldId id="301" r:id="rId6"/>
    <p:sldId id="302" r:id="rId7"/>
    <p:sldId id="303" r:id="rId8"/>
    <p:sldId id="304" r:id="rId9"/>
    <p:sldId id="305" r:id="rId10"/>
    <p:sldId id="306" r:id="rId11"/>
    <p:sldId id="307" r:id="rId12"/>
    <p:sldId id="308" r:id="rId13"/>
    <p:sldId id="309" r:id="rId14"/>
    <p:sldId id="286" r:id="rId15"/>
    <p:sldId id="289" r:id="rId16"/>
    <p:sldId id="295" r:id="rId17"/>
    <p:sldId id="281" r:id="rId18"/>
    <p:sldId id="296" r:id="rId19"/>
    <p:sldId id="283" r:id="rId20"/>
    <p:sldId id="284" r:id="rId21"/>
    <p:sldId id="285" r:id="rId22"/>
    <p:sldId id="270" r:id="rId23"/>
    <p:sldId id="271" r:id="rId24"/>
    <p:sldId id="272" r:id="rId25"/>
    <p:sldId id="273" r:id="rId26"/>
    <p:sldId id="274" r:id="rId27"/>
    <p:sldId id="275" r:id="rId28"/>
    <p:sldId id="276" r:id="rId29"/>
    <p:sldId id="277" r:id="rId30"/>
    <p:sldId id="278" r:id="rId31"/>
    <p:sldId id="279" r:id="rId32"/>
    <p:sldId id="293" r:id="rId33"/>
    <p:sldId id="294"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659" autoAdjust="0"/>
  </p:normalViewPr>
  <p:slideViewPr>
    <p:cSldViewPr>
      <p:cViewPr varScale="1">
        <p:scale>
          <a:sx n="52" d="100"/>
          <a:sy n="52" d="100"/>
        </p:scale>
        <p:origin x="1338" y="4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C:\Users\Laptop\Downloads\p3-1.5.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Laptop\Downloads\p4-1.5.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Laptop\Downloads\p3-1.5.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Laptop\Downloads\p4-1.5.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US" sz="2000" dirty="0"/>
              <a:t>Measurement Power vs. Simulated</a:t>
            </a:r>
            <a:r>
              <a:rPr lang="en-US" sz="2000" baseline="0" dirty="0"/>
              <a:t> </a:t>
            </a:r>
            <a:r>
              <a:rPr lang="en-US" sz="2000" baseline="0" dirty="0" smtClean="0"/>
              <a:t>power Tx2 Rx1&amp;2</a:t>
            </a:r>
            <a:endParaRPr lang="en-US" sz="2000" dirty="0"/>
          </a:p>
        </c:rich>
      </c:tx>
      <c:layout/>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ar-JO"/>
        </a:p>
      </c:txPr>
    </c:title>
    <c:autoTitleDeleted val="0"/>
    <c:plotArea>
      <c:layout/>
      <c:scatterChart>
        <c:scatterStyle val="smoothMarker"/>
        <c:varyColors val="0"/>
        <c:ser>
          <c:idx val="0"/>
          <c:order val="0"/>
          <c:tx>
            <c:strRef>
              <c:f>'[p3-1.5.xlsx]Sheet1'!$G$1</c:f>
              <c:strCache>
                <c:ptCount val="1"/>
                <c:pt idx="0">
                  <c:v>Simulation</c:v>
                </c:pt>
              </c:strCache>
            </c:strRef>
          </c:tx>
          <c:spPr>
            <a:ln w="19050" cap="rnd">
              <a:solidFill>
                <a:srgbClr val="002060"/>
              </a:solidFill>
              <a:round/>
            </a:ln>
            <a:effectLst/>
          </c:spPr>
          <c:marker>
            <c:symbol val="none"/>
          </c:marker>
          <c:xVal>
            <c:numRef>
              <c:f>'[p3-1.5.xlsx]Sheet1'!$B$2:$B$56</c:f>
              <c:numCache>
                <c:formatCode>General</c:formatCode>
                <c:ptCount val="55"/>
                <c:pt idx="0">
                  <c:v>32.200000000000003</c:v>
                </c:pt>
                <c:pt idx="1">
                  <c:v>32.200000000000003</c:v>
                </c:pt>
                <c:pt idx="2">
                  <c:v>32.200000000000003</c:v>
                </c:pt>
                <c:pt idx="3">
                  <c:v>32.200000000000003</c:v>
                </c:pt>
                <c:pt idx="4">
                  <c:v>32.200000000000003</c:v>
                </c:pt>
                <c:pt idx="5">
                  <c:v>32.4</c:v>
                </c:pt>
                <c:pt idx="6">
                  <c:v>32.46</c:v>
                </c:pt>
                <c:pt idx="7">
                  <c:v>32.6</c:v>
                </c:pt>
                <c:pt idx="8">
                  <c:v>32.65</c:v>
                </c:pt>
                <c:pt idx="9">
                  <c:v>32.9</c:v>
                </c:pt>
                <c:pt idx="10">
                  <c:v>33</c:v>
                </c:pt>
                <c:pt idx="11">
                  <c:v>33.4</c:v>
                </c:pt>
                <c:pt idx="12">
                  <c:v>33.9</c:v>
                </c:pt>
                <c:pt idx="13">
                  <c:v>34.4</c:v>
                </c:pt>
                <c:pt idx="14">
                  <c:v>35.200000000000003</c:v>
                </c:pt>
                <c:pt idx="15">
                  <c:v>35.700000000000003</c:v>
                </c:pt>
                <c:pt idx="16">
                  <c:v>36.6</c:v>
                </c:pt>
                <c:pt idx="17">
                  <c:v>37.200000000000003</c:v>
                </c:pt>
                <c:pt idx="18">
                  <c:v>38.1</c:v>
                </c:pt>
                <c:pt idx="19">
                  <c:v>38.5</c:v>
                </c:pt>
                <c:pt idx="20">
                  <c:v>39.5</c:v>
                </c:pt>
                <c:pt idx="21">
                  <c:v>40</c:v>
                </c:pt>
                <c:pt idx="22">
                  <c:v>41</c:v>
                </c:pt>
                <c:pt idx="23">
                  <c:v>41.5</c:v>
                </c:pt>
                <c:pt idx="24">
                  <c:v>42.5</c:v>
                </c:pt>
                <c:pt idx="25">
                  <c:v>43</c:v>
                </c:pt>
                <c:pt idx="26">
                  <c:v>43.9</c:v>
                </c:pt>
                <c:pt idx="27">
                  <c:v>44.4</c:v>
                </c:pt>
                <c:pt idx="28">
                  <c:v>45.3</c:v>
                </c:pt>
                <c:pt idx="29">
                  <c:v>45.8</c:v>
                </c:pt>
                <c:pt idx="30">
                  <c:v>46.8</c:v>
                </c:pt>
                <c:pt idx="31">
                  <c:v>47.3</c:v>
                </c:pt>
                <c:pt idx="32">
                  <c:v>48.3</c:v>
                </c:pt>
                <c:pt idx="33">
                  <c:v>48.8</c:v>
                </c:pt>
                <c:pt idx="34">
                  <c:v>49.8</c:v>
                </c:pt>
                <c:pt idx="35">
                  <c:v>50.2</c:v>
                </c:pt>
                <c:pt idx="36">
                  <c:v>51.3</c:v>
                </c:pt>
                <c:pt idx="37">
                  <c:v>51.7</c:v>
                </c:pt>
                <c:pt idx="38">
                  <c:v>52.7</c:v>
                </c:pt>
                <c:pt idx="39">
                  <c:v>53.1</c:v>
                </c:pt>
                <c:pt idx="40">
                  <c:v>54.2</c:v>
                </c:pt>
                <c:pt idx="41">
                  <c:v>54.3</c:v>
                </c:pt>
                <c:pt idx="42">
                  <c:v>54.3</c:v>
                </c:pt>
                <c:pt idx="43">
                  <c:v>54.3</c:v>
                </c:pt>
                <c:pt idx="44">
                  <c:v>54.3</c:v>
                </c:pt>
                <c:pt idx="45">
                  <c:v>54.4</c:v>
                </c:pt>
                <c:pt idx="46">
                  <c:v>54.4</c:v>
                </c:pt>
                <c:pt idx="47">
                  <c:v>54.5</c:v>
                </c:pt>
                <c:pt idx="48">
                  <c:v>54.5</c:v>
                </c:pt>
                <c:pt idx="49">
                  <c:v>54.5</c:v>
                </c:pt>
                <c:pt idx="50">
                  <c:v>54.6</c:v>
                </c:pt>
                <c:pt idx="51">
                  <c:v>54.8</c:v>
                </c:pt>
                <c:pt idx="52">
                  <c:v>55</c:v>
                </c:pt>
                <c:pt idx="53">
                  <c:v>55.2</c:v>
                </c:pt>
                <c:pt idx="54">
                  <c:v>55.4</c:v>
                </c:pt>
              </c:numCache>
            </c:numRef>
          </c:xVal>
          <c:yVal>
            <c:numRef>
              <c:f>'[p3-1.5.xlsx]Sheet1'!$G$2:$G$56</c:f>
              <c:numCache>
                <c:formatCode>General</c:formatCode>
                <c:ptCount val="55"/>
                <c:pt idx="0">
                  <c:v>-71.153333333333322</c:v>
                </c:pt>
                <c:pt idx="1">
                  <c:v>-64.24666666666667</c:v>
                </c:pt>
                <c:pt idx="2">
                  <c:v>-49.74666666666667</c:v>
                </c:pt>
                <c:pt idx="3">
                  <c:v>-49.79</c:v>
                </c:pt>
                <c:pt idx="4">
                  <c:v>-56.466666666666661</c:v>
                </c:pt>
                <c:pt idx="5">
                  <c:v>-57.163333333333334</c:v>
                </c:pt>
                <c:pt idx="6">
                  <c:v>-70.74666666666667</c:v>
                </c:pt>
                <c:pt idx="7">
                  <c:v>-65.776666666666657</c:v>
                </c:pt>
                <c:pt idx="8">
                  <c:v>-58.943333333333335</c:v>
                </c:pt>
                <c:pt idx="9">
                  <c:v>-52.343333333333334</c:v>
                </c:pt>
                <c:pt idx="10">
                  <c:v>-61.916666666666664</c:v>
                </c:pt>
                <c:pt idx="11">
                  <c:v>-52.930000000000007</c:v>
                </c:pt>
                <c:pt idx="12">
                  <c:v>-53.513333333333343</c:v>
                </c:pt>
                <c:pt idx="13">
                  <c:v>-45.543333333333329</c:v>
                </c:pt>
                <c:pt idx="14">
                  <c:v>-75.813333333333333</c:v>
                </c:pt>
                <c:pt idx="15">
                  <c:v>-50.333333333333336</c:v>
                </c:pt>
                <c:pt idx="16">
                  <c:v>-79.296666666666667</c:v>
                </c:pt>
                <c:pt idx="17">
                  <c:v>-47.389999999999993</c:v>
                </c:pt>
                <c:pt idx="18">
                  <c:v>-76.673333333333332</c:v>
                </c:pt>
                <c:pt idx="19">
                  <c:v>-46.166666666666664</c:v>
                </c:pt>
                <c:pt idx="20">
                  <c:v>-74.546666666666667</c:v>
                </c:pt>
                <c:pt idx="21">
                  <c:v>-50.616666666666667</c:v>
                </c:pt>
                <c:pt idx="22">
                  <c:v>-82.3</c:v>
                </c:pt>
                <c:pt idx="23">
                  <c:v>-52.293333333333329</c:v>
                </c:pt>
                <c:pt idx="24">
                  <c:v>-85.956666666666663</c:v>
                </c:pt>
                <c:pt idx="25">
                  <c:v>-64.583333333333329</c:v>
                </c:pt>
                <c:pt idx="26">
                  <c:v>-96.666666666666671</c:v>
                </c:pt>
                <c:pt idx="27">
                  <c:v>-61.826666666666675</c:v>
                </c:pt>
                <c:pt idx="28">
                  <c:v>-95.483333333333334</c:v>
                </c:pt>
                <c:pt idx="29">
                  <c:v>-62.633333333333333</c:v>
                </c:pt>
                <c:pt idx="30">
                  <c:v>-94.483333333333334</c:v>
                </c:pt>
                <c:pt idx="31">
                  <c:v>-67.456666666666663</c:v>
                </c:pt>
                <c:pt idx="32">
                  <c:v>-90.220000000000013</c:v>
                </c:pt>
                <c:pt idx="33">
                  <c:v>-64.486666666666665</c:v>
                </c:pt>
                <c:pt idx="34">
                  <c:v>-90.726666666666674</c:v>
                </c:pt>
                <c:pt idx="35">
                  <c:v>-65.61666666666666</c:v>
                </c:pt>
                <c:pt idx="36">
                  <c:v>-90.606666666666683</c:v>
                </c:pt>
                <c:pt idx="37">
                  <c:v>-67.12</c:v>
                </c:pt>
                <c:pt idx="38">
                  <c:v>-98.94</c:v>
                </c:pt>
                <c:pt idx="39">
                  <c:v>-61.286666666666669</c:v>
                </c:pt>
                <c:pt idx="40">
                  <c:v>-97.296666666666667</c:v>
                </c:pt>
                <c:pt idx="41">
                  <c:v>-99.663333333333341</c:v>
                </c:pt>
                <c:pt idx="42">
                  <c:v>-95.52</c:v>
                </c:pt>
                <c:pt idx="43">
                  <c:v>-76.283333333333346</c:v>
                </c:pt>
                <c:pt idx="44">
                  <c:v>-100</c:v>
                </c:pt>
                <c:pt idx="45">
                  <c:v>-99.566666666666663</c:v>
                </c:pt>
                <c:pt idx="46">
                  <c:v>-100</c:v>
                </c:pt>
                <c:pt idx="47">
                  <c:v>-99.469999999999985</c:v>
                </c:pt>
                <c:pt idx="48">
                  <c:v>-93.563333333333333</c:v>
                </c:pt>
                <c:pt idx="49">
                  <c:v>-64.06</c:v>
                </c:pt>
                <c:pt idx="50">
                  <c:v>-95.653333333333322</c:v>
                </c:pt>
                <c:pt idx="51">
                  <c:v>-78.88333333333334</c:v>
                </c:pt>
                <c:pt idx="52">
                  <c:v>-75.69</c:v>
                </c:pt>
                <c:pt idx="53">
                  <c:v>-77.676666666666662</c:v>
                </c:pt>
                <c:pt idx="54">
                  <c:v>-72.23</c:v>
                </c:pt>
              </c:numCache>
            </c:numRef>
          </c:yVal>
          <c:smooth val="1"/>
        </c:ser>
        <c:ser>
          <c:idx val="1"/>
          <c:order val="1"/>
          <c:tx>
            <c:strRef>
              <c:f>'[p3-1.5.xlsx]Sheet1'!$J$1</c:f>
              <c:strCache>
                <c:ptCount val="1"/>
                <c:pt idx="0">
                  <c:v>Measurement</c:v>
                </c:pt>
              </c:strCache>
            </c:strRef>
          </c:tx>
          <c:spPr>
            <a:ln w="19050" cap="rnd">
              <a:solidFill>
                <a:srgbClr val="FF0000"/>
              </a:solidFill>
              <a:round/>
            </a:ln>
            <a:effectLst/>
          </c:spPr>
          <c:marker>
            <c:symbol val="none"/>
          </c:marker>
          <c:xVal>
            <c:numRef>
              <c:f>'[p3-1.5.xlsx]Sheet1'!$B$2:$B$56</c:f>
              <c:numCache>
                <c:formatCode>General</c:formatCode>
                <c:ptCount val="55"/>
                <c:pt idx="0">
                  <c:v>32.200000000000003</c:v>
                </c:pt>
                <c:pt idx="1">
                  <c:v>32.200000000000003</c:v>
                </c:pt>
                <c:pt idx="2">
                  <c:v>32.200000000000003</c:v>
                </c:pt>
                <c:pt idx="3">
                  <c:v>32.200000000000003</c:v>
                </c:pt>
                <c:pt idx="4">
                  <c:v>32.200000000000003</c:v>
                </c:pt>
                <c:pt idx="5">
                  <c:v>32.4</c:v>
                </c:pt>
                <c:pt idx="6">
                  <c:v>32.46</c:v>
                </c:pt>
                <c:pt idx="7">
                  <c:v>32.6</c:v>
                </c:pt>
                <c:pt idx="8">
                  <c:v>32.65</c:v>
                </c:pt>
                <c:pt idx="9">
                  <c:v>32.9</c:v>
                </c:pt>
                <c:pt idx="10">
                  <c:v>33</c:v>
                </c:pt>
                <c:pt idx="11">
                  <c:v>33.4</c:v>
                </c:pt>
                <c:pt idx="12">
                  <c:v>33.9</c:v>
                </c:pt>
                <c:pt idx="13">
                  <c:v>34.4</c:v>
                </c:pt>
                <c:pt idx="14">
                  <c:v>35.200000000000003</c:v>
                </c:pt>
                <c:pt idx="15">
                  <c:v>35.700000000000003</c:v>
                </c:pt>
                <c:pt idx="16">
                  <c:v>36.6</c:v>
                </c:pt>
                <c:pt idx="17">
                  <c:v>37.200000000000003</c:v>
                </c:pt>
                <c:pt idx="18">
                  <c:v>38.1</c:v>
                </c:pt>
                <c:pt idx="19">
                  <c:v>38.5</c:v>
                </c:pt>
                <c:pt idx="20">
                  <c:v>39.5</c:v>
                </c:pt>
                <c:pt idx="21">
                  <c:v>40</c:v>
                </c:pt>
                <c:pt idx="22">
                  <c:v>41</c:v>
                </c:pt>
                <c:pt idx="23">
                  <c:v>41.5</c:v>
                </c:pt>
                <c:pt idx="24">
                  <c:v>42.5</c:v>
                </c:pt>
                <c:pt idx="25">
                  <c:v>43</c:v>
                </c:pt>
                <c:pt idx="26">
                  <c:v>43.9</c:v>
                </c:pt>
                <c:pt idx="27">
                  <c:v>44.4</c:v>
                </c:pt>
                <c:pt idx="28">
                  <c:v>45.3</c:v>
                </c:pt>
                <c:pt idx="29">
                  <c:v>45.8</c:v>
                </c:pt>
                <c:pt idx="30">
                  <c:v>46.8</c:v>
                </c:pt>
                <c:pt idx="31">
                  <c:v>47.3</c:v>
                </c:pt>
                <c:pt idx="32">
                  <c:v>48.3</c:v>
                </c:pt>
                <c:pt idx="33">
                  <c:v>48.8</c:v>
                </c:pt>
                <c:pt idx="34">
                  <c:v>49.8</c:v>
                </c:pt>
                <c:pt idx="35">
                  <c:v>50.2</c:v>
                </c:pt>
                <c:pt idx="36">
                  <c:v>51.3</c:v>
                </c:pt>
                <c:pt idx="37">
                  <c:v>51.7</c:v>
                </c:pt>
                <c:pt idx="38">
                  <c:v>52.7</c:v>
                </c:pt>
                <c:pt idx="39">
                  <c:v>53.1</c:v>
                </c:pt>
                <c:pt idx="40">
                  <c:v>54.2</c:v>
                </c:pt>
                <c:pt idx="41">
                  <c:v>54.3</c:v>
                </c:pt>
                <c:pt idx="42">
                  <c:v>54.3</c:v>
                </c:pt>
                <c:pt idx="43">
                  <c:v>54.3</c:v>
                </c:pt>
                <c:pt idx="44">
                  <c:v>54.3</c:v>
                </c:pt>
                <c:pt idx="45">
                  <c:v>54.4</c:v>
                </c:pt>
                <c:pt idx="46">
                  <c:v>54.4</c:v>
                </c:pt>
                <c:pt idx="47">
                  <c:v>54.5</c:v>
                </c:pt>
                <c:pt idx="48">
                  <c:v>54.5</c:v>
                </c:pt>
                <c:pt idx="49">
                  <c:v>54.5</c:v>
                </c:pt>
                <c:pt idx="50">
                  <c:v>54.6</c:v>
                </c:pt>
                <c:pt idx="51">
                  <c:v>54.8</c:v>
                </c:pt>
                <c:pt idx="52">
                  <c:v>55</c:v>
                </c:pt>
                <c:pt idx="53">
                  <c:v>55.2</c:v>
                </c:pt>
                <c:pt idx="54">
                  <c:v>55.4</c:v>
                </c:pt>
              </c:numCache>
            </c:numRef>
          </c:xVal>
          <c:yVal>
            <c:numRef>
              <c:f>'[p3-1.5.xlsx]Sheet1'!$J$2:$J$56</c:f>
              <c:numCache>
                <c:formatCode>General</c:formatCode>
                <c:ptCount val="55"/>
                <c:pt idx="0">
                  <c:v>-79</c:v>
                </c:pt>
                <c:pt idx="1">
                  <c:v>-80</c:v>
                </c:pt>
                <c:pt idx="2">
                  <c:v>-81</c:v>
                </c:pt>
                <c:pt idx="3">
                  <c:v>-78</c:v>
                </c:pt>
                <c:pt idx="4">
                  <c:v>-78</c:v>
                </c:pt>
                <c:pt idx="5">
                  <c:v>-79.5</c:v>
                </c:pt>
                <c:pt idx="6">
                  <c:v>-79</c:v>
                </c:pt>
                <c:pt idx="7">
                  <c:v>-82</c:v>
                </c:pt>
                <c:pt idx="8">
                  <c:v>-74.5</c:v>
                </c:pt>
                <c:pt idx="9">
                  <c:v>-69</c:v>
                </c:pt>
                <c:pt idx="10">
                  <c:v>-87</c:v>
                </c:pt>
                <c:pt idx="11">
                  <c:v>-69</c:v>
                </c:pt>
                <c:pt idx="12">
                  <c:v>-65</c:v>
                </c:pt>
                <c:pt idx="13">
                  <c:v>-70</c:v>
                </c:pt>
                <c:pt idx="14">
                  <c:v>-86</c:v>
                </c:pt>
                <c:pt idx="15">
                  <c:v>-73</c:v>
                </c:pt>
                <c:pt idx="16">
                  <c:v>-93.5</c:v>
                </c:pt>
                <c:pt idx="17">
                  <c:v>-72.5</c:v>
                </c:pt>
                <c:pt idx="18">
                  <c:v>-93.5</c:v>
                </c:pt>
                <c:pt idx="19">
                  <c:v>-67.5</c:v>
                </c:pt>
                <c:pt idx="20">
                  <c:v>-100</c:v>
                </c:pt>
                <c:pt idx="21">
                  <c:v>-69</c:v>
                </c:pt>
                <c:pt idx="22">
                  <c:v>-100</c:v>
                </c:pt>
                <c:pt idx="23">
                  <c:v>-69.5</c:v>
                </c:pt>
                <c:pt idx="24">
                  <c:v>-100</c:v>
                </c:pt>
                <c:pt idx="25">
                  <c:v>-72.5</c:v>
                </c:pt>
                <c:pt idx="26">
                  <c:v>-100</c:v>
                </c:pt>
                <c:pt idx="27">
                  <c:v>-72.5</c:v>
                </c:pt>
                <c:pt idx="28">
                  <c:v>-100</c:v>
                </c:pt>
                <c:pt idx="29">
                  <c:v>-70.5</c:v>
                </c:pt>
                <c:pt idx="30">
                  <c:v>-100</c:v>
                </c:pt>
                <c:pt idx="31">
                  <c:v>-74</c:v>
                </c:pt>
                <c:pt idx="32">
                  <c:v>-100</c:v>
                </c:pt>
                <c:pt idx="33">
                  <c:v>-75</c:v>
                </c:pt>
                <c:pt idx="34">
                  <c:v>-100</c:v>
                </c:pt>
                <c:pt idx="35">
                  <c:v>-78</c:v>
                </c:pt>
                <c:pt idx="36">
                  <c:v>-100</c:v>
                </c:pt>
                <c:pt idx="37">
                  <c:v>-80.5</c:v>
                </c:pt>
                <c:pt idx="38">
                  <c:v>-100</c:v>
                </c:pt>
                <c:pt idx="39">
                  <c:v>-83</c:v>
                </c:pt>
                <c:pt idx="40">
                  <c:v>-100</c:v>
                </c:pt>
                <c:pt idx="41">
                  <c:v>-100</c:v>
                </c:pt>
                <c:pt idx="42">
                  <c:v>-100</c:v>
                </c:pt>
                <c:pt idx="43">
                  <c:v>-96.5</c:v>
                </c:pt>
                <c:pt idx="44">
                  <c:v>-96.5</c:v>
                </c:pt>
                <c:pt idx="45">
                  <c:v>-100</c:v>
                </c:pt>
                <c:pt idx="46">
                  <c:v>-96.5</c:v>
                </c:pt>
                <c:pt idx="47">
                  <c:v>-100</c:v>
                </c:pt>
                <c:pt idx="48">
                  <c:v>-95</c:v>
                </c:pt>
                <c:pt idx="49">
                  <c:v>-83.5</c:v>
                </c:pt>
                <c:pt idx="50">
                  <c:v>-100</c:v>
                </c:pt>
                <c:pt idx="51">
                  <c:v>-94.5</c:v>
                </c:pt>
                <c:pt idx="52">
                  <c:v>-93</c:v>
                </c:pt>
                <c:pt idx="53">
                  <c:v>-86.5</c:v>
                </c:pt>
                <c:pt idx="54">
                  <c:v>-87</c:v>
                </c:pt>
              </c:numCache>
            </c:numRef>
          </c:yVal>
          <c:smooth val="1"/>
        </c:ser>
        <c:dLbls>
          <c:showLegendKey val="0"/>
          <c:showVal val="0"/>
          <c:showCatName val="0"/>
          <c:showSerName val="0"/>
          <c:showPercent val="0"/>
          <c:showBubbleSize val="0"/>
        </c:dLbls>
        <c:axId val="122509408"/>
        <c:axId val="122509968"/>
      </c:scatterChart>
      <c:valAx>
        <c:axId val="122509408"/>
        <c:scaling>
          <c:orientation val="maxMin"/>
          <c:max val="57"/>
          <c:min val="3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JO"/>
          </a:p>
        </c:txPr>
        <c:crossAx val="122509968"/>
        <c:crosses val="autoZero"/>
        <c:crossBetween val="midCat"/>
      </c:valAx>
      <c:valAx>
        <c:axId val="122509968"/>
        <c:scaling>
          <c:orientation val="minMax"/>
          <c:max val="-40"/>
          <c:min val="-120"/>
        </c:scaling>
        <c:delete val="0"/>
        <c:axPos val="r"/>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ar-JO"/>
          </a:p>
        </c:txPr>
        <c:crossAx val="122509408"/>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JO"/>
        </a:p>
      </c:txPr>
    </c:legend>
    <c:plotVisOnly val="1"/>
    <c:dispBlanksAs val="gap"/>
    <c:showDLblsOverMax val="0"/>
  </c:chart>
  <c:spPr>
    <a:noFill/>
    <a:ln>
      <a:noFill/>
    </a:ln>
    <a:effectLst/>
  </c:spPr>
  <c:txPr>
    <a:bodyPr/>
    <a:lstStyle/>
    <a:p>
      <a:pPr>
        <a:defRPr/>
      </a:pPr>
      <a:endParaRPr lang="ar-J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US" sz="2000" b="0" i="0" baseline="0" dirty="0" smtClean="0">
                <a:effectLst/>
              </a:rPr>
              <a:t>Measurements Power vs. Simulation Power Tx3 Rx1&amp;2</a:t>
            </a:r>
            <a:endParaRPr lang="ar-JO" sz="2000" dirty="0">
              <a:effectLst/>
            </a:endParaRPr>
          </a:p>
        </c:rich>
      </c:tx>
      <c:layout/>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ar-JO"/>
        </a:p>
      </c:txPr>
    </c:title>
    <c:autoTitleDeleted val="0"/>
    <c:plotArea>
      <c:layout/>
      <c:scatterChart>
        <c:scatterStyle val="smoothMarker"/>
        <c:varyColors val="0"/>
        <c:ser>
          <c:idx val="0"/>
          <c:order val="0"/>
          <c:tx>
            <c:strRef>
              <c:f>'[p4-1.5.xlsx]Sheet1'!$G$1</c:f>
              <c:strCache>
                <c:ptCount val="1"/>
                <c:pt idx="0">
                  <c:v>Simulation</c:v>
                </c:pt>
              </c:strCache>
            </c:strRef>
          </c:tx>
          <c:spPr>
            <a:ln w="19050" cap="rnd">
              <a:solidFill>
                <a:srgbClr val="002060"/>
              </a:solidFill>
              <a:round/>
            </a:ln>
            <a:effectLst/>
          </c:spPr>
          <c:marker>
            <c:symbol val="none"/>
          </c:marker>
          <c:xVal>
            <c:numRef>
              <c:f>'[p4-1.5.xlsx]Sheet1'!$B$2:$B$56</c:f>
              <c:numCache>
                <c:formatCode>General</c:formatCode>
                <c:ptCount val="55"/>
                <c:pt idx="0">
                  <c:v>16.600000000000001</c:v>
                </c:pt>
                <c:pt idx="1">
                  <c:v>17.5</c:v>
                </c:pt>
                <c:pt idx="2">
                  <c:v>17.8</c:v>
                </c:pt>
                <c:pt idx="3">
                  <c:v>18.7</c:v>
                </c:pt>
                <c:pt idx="4">
                  <c:v>19</c:v>
                </c:pt>
                <c:pt idx="5">
                  <c:v>19.8</c:v>
                </c:pt>
                <c:pt idx="6">
                  <c:v>20.2</c:v>
                </c:pt>
                <c:pt idx="7">
                  <c:v>21.1</c:v>
                </c:pt>
                <c:pt idx="8">
                  <c:v>21.4</c:v>
                </c:pt>
                <c:pt idx="9">
                  <c:v>22.3</c:v>
                </c:pt>
                <c:pt idx="10">
                  <c:v>22.7</c:v>
                </c:pt>
                <c:pt idx="11">
                  <c:v>23.5</c:v>
                </c:pt>
                <c:pt idx="12">
                  <c:v>24.1</c:v>
                </c:pt>
                <c:pt idx="13">
                  <c:v>24.8</c:v>
                </c:pt>
                <c:pt idx="14">
                  <c:v>25.3</c:v>
                </c:pt>
                <c:pt idx="15">
                  <c:v>26.2</c:v>
                </c:pt>
                <c:pt idx="16">
                  <c:v>26.8</c:v>
                </c:pt>
                <c:pt idx="17">
                  <c:v>27.5</c:v>
                </c:pt>
                <c:pt idx="18">
                  <c:v>28.1</c:v>
                </c:pt>
                <c:pt idx="19">
                  <c:v>28.8</c:v>
                </c:pt>
                <c:pt idx="20">
                  <c:v>29.5</c:v>
                </c:pt>
                <c:pt idx="21">
                  <c:v>30.2</c:v>
                </c:pt>
                <c:pt idx="22">
                  <c:v>31</c:v>
                </c:pt>
                <c:pt idx="23">
                  <c:v>31.6</c:v>
                </c:pt>
                <c:pt idx="24">
                  <c:v>32.299999999999997</c:v>
                </c:pt>
                <c:pt idx="25">
                  <c:v>33</c:v>
                </c:pt>
                <c:pt idx="26">
                  <c:v>33.700000000000003</c:v>
                </c:pt>
                <c:pt idx="27">
                  <c:v>35.200000000000003</c:v>
                </c:pt>
                <c:pt idx="28">
                  <c:v>35.299999999999997</c:v>
                </c:pt>
                <c:pt idx="29">
                  <c:v>36</c:v>
                </c:pt>
                <c:pt idx="30">
                  <c:v>36.6</c:v>
                </c:pt>
                <c:pt idx="31">
                  <c:v>37.299999999999997</c:v>
                </c:pt>
                <c:pt idx="32">
                  <c:v>37.299999999999997</c:v>
                </c:pt>
                <c:pt idx="33">
                  <c:v>37.799999999999997</c:v>
                </c:pt>
                <c:pt idx="34">
                  <c:v>38.1</c:v>
                </c:pt>
                <c:pt idx="35">
                  <c:v>38.4</c:v>
                </c:pt>
                <c:pt idx="36">
                  <c:v>39</c:v>
                </c:pt>
                <c:pt idx="37">
                  <c:v>39.1</c:v>
                </c:pt>
                <c:pt idx="38">
                  <c:v>39.700000000000003</c:v>
                </c:pt>
                <c:pt idx="39">
                  <c:v>39.799999999999997</c:v>
                </c:pt>
                <c:pt idx="40">
                  <c:v>40.4</c:v>
                </c:pt>
                <c:pt idx="41">
                  <c:v>40.6</c:v>
                </c:pt>
                <c:pt idx="42">
                  <c:v>41.1</c:v>
                </c:pt>
                <c:pt idx="43">
                  <c:v>41.65</c:v>
                </c:pt>
                <c:pt idx="44">
                  <c:v>41.9</c:v>
                </c:pt>
                <c:pt idx="45">
                  <c:v>42.6</c:v>
                </c:pt>
                <c:pt idx="46">
                  <c:v>42.8</c:v>
                </c:pt>
                <c:pt idx="47">
                  <c:v>43.6</c:v>
                </c:pt>
                <c:pt idx="48">
                  <c:v>43.6</c:v>
                </c:pt>
                <c:pt idx="49">
                  <c:v>44.6</c:v>
                </c:pt>
                <c:pt idx="50">
                  <c:v>44.6</c:v>
                </c:pt>
                <c:pt idx="51">
                  <c:v>45.6</c:v>
                </c:pt>
                <c:pt idx="52">
                  <c:v>45.6</c:v>
                </c:pt>
                <c:pt idx="53">
                  <c:v>46.6</c:v>
                </c:pt>
                <c:pt idx="54">
                  <c:v>46.7</c:v>
                </c:pt>
              </c:numCache>
            </c:numRef>
          </c:xVal>
          <c:yVal>
            <c:numRef>
              <c:f>'[p4-1.5.xlsx]Sheet1'!$G$2:$G$56</c:f>
              <c:numCache>
                <c:formatCode>General</c:formatCode>
                <c:ptCount val="55"/>
                <c:pt idx="0">
                  <c:v>-50.963333333333331</c:v>
                </c:pt>
                <c:pt idx="1">
                  <c:v>-53.09</c:v>
                </c:pt>
                <c:pt idx="2">
                  <c:v>-55.923333333333339</c:v>
                </c:pt>
                <c:pt idx="3">
                  <c:v>-51.116666666666667</c:v>
                </c:pt>
                <c:pt idx="4">
                  <c:v>-55.526666666666664</c:v>
                </c:pt>
                <c:pt idx="5">
                  <c:v>-65.73</c:v>
                </c:pt>
                <c:pt idx="6">
                  <c:v>-47.473333333333336</c:v>
                </c:pt>
                <c:pt idx="7">
                  <c:v>-63.419999999999995</c:v>
                </c:pt>
                <c:pt idx="8">
                  <c:v>-51.379999999999995</c:v>
                </c:pt>
                <c:pt idx="9">
                  <c:v>-52.109999999999992</c:v>
                </c:pt>
                <c:pt idx="10">
                  <c:v>-48.94</c:v>
                </c:pt>
                <c:pt idx="11">
                  <c:v>-54.129999999999995</c:v>
                </c:pt>
                <c:pt idx="12">
                  <c:v>-46.50333333333333</c:v>
                </c:pt>
                <c:pt idx="13">
                  <c:v>-55.773333333333333</c:v>
                </c:pt>
                <c:pt idx="14">
                  <c:v>-46.586666666666666</c:v>
                </c:pt>
                <c:pt idx="15">
                  <c:v>-54.080000000000005</c:v>
                </c:pt>
                <c:pt idx="16">
                  <c:v>-50.083333333333336</c:v>
                </c:pt>
                <c:pt idx="17">
                  <c:v>-49.4</c:v>
                </c:pt>
                <c:pt idx="18">
                  <c:v>-46.513333333333343</c:v>
                </c:pt>
                <c:pt idx="19">
                  <c:v>-44.723333333333329</c:v>
                </c:pt>
                <c:pt idx="20">
                  <c:v>-64.983333333333334</c:v>
                </c:pt>
                <c:pt idx="21">
                  <c:v>-59.596666666666664</c:v>
                </c:pt>
                <c:pt idx="22">
                  <c:v>-63.110000000000007</c:v>
                </c:pt>
                <c:pt idx="23">
                  <c:v>-65.88666666666667</c:v>
                </c:pt>
                <c:pt idx="24">
                  <c:v>-66.17</c:v>
                </c:pt>
                <c:pt idx="25">
                  <c:v>-65.403333333333336</c:v>
                </c:pt>
                <c:pt idx="26">
                  <c:v>-64.013333333333335</c:v>
                </c:pt>
                <c:pt idx="27">
                  <c:v>-72.95</c:v>
                </c:pt>
                <c:pt idx="28">
                  <c:v>-52.766666666666673</c:v>
                </c:pt>
                <c:pt idx="29">
                  <c:v>-77.88</c:v>
                </c:pt>
                <c:pt idx="30">
                  <c:v>-94.339999999999989</c:v>
                </c:pt>
                <c:pt idx="31">
                  <c:v>-95.146666666666661</c:v>
                </c:pt>
                <c:pt idx="32">
                  <c:v>-70.710000000000008</c:v>
                </c:pt>
                <c:pt idx="33">
                  <c:v>-99.733333333333334</c:v>
                </c:pt>
                <c:pt idx="34">
                  <c:v>-100</c:v>
                </c:pt>
                <c:pt idx="35">
                  <c:v>-100</c:v>
                </c:pt>
                <c:pt idx="36">
                  <c:v>-100</c:v>
                </c:pt>
                <c:pt idx="37">
                  <c:v>-100</c:v>
                </c:pt>
                <c:pt idx="38">
                  <c:v>-100</c:v>
                </c:pt>
                <c:pt idx="39">
                  <c:v>-100</c:v>
                </c:pt>
                <c:pt idx="40">
                  <c:v>-99.346666666666678</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numCache>
            </c:numRef>
          </c:yVal>
          <c:smooth val="1"/>
        </c:ser>
        <c:ser>
          <c:idx val="1"/>
          <c:order val="1"/>
          <c:tx>
            <c:strRef>
              <c:f>'[p4-1.5.xlsx]Sheet1'!$J$1</c:f>
              <c:strCache>
                <c:ptCount val="1"/>
                <c:pt idx="0">
                  <c:v>Measurement</c:v>
                </c:pt>
              </c:strCache>
            </c:strRef>
          </c:tx>
          <c:spPr>
            <a:ln w="19050" cap="rnd">
              <a:solidFill>
                <a:srgbClr val="FF0000"/>
              </a:solidFill>
              <a:round/>
            </a:ln>
            <a:effectLst/>
          </c:spPr>
          <c:marker>
            <c:symbol val="none"/>
          </c:marker>
          <c:xVal>
            <c:numRef>
              <c:f>'[p4-1.5.xlsx]Sheet1'!$B$2:$B$56</c:f>
              <c:numCache>
                <c:formatCode>General</c:formatCode>
                <c:ptCount val="55"/>
                <c:pt idx="0">
                  <c:v>16.600000000000001</c:v>
                </c:pt>
                <c:pt idx="1">
                  <c:v>17.5</c:v>
                </c:pt>
                <c:pt idx="2">
                  <c:v>17.8</c:v>
                </c:pt>
                <c:pt idx="3">
                  <c:v>18.7</c:v>
                </c:pt>
                <c:pt idx="4">
                  <c:v>19</c:v>
                </c:pt>
                <c:pt idx="5">
                  <c:v>19.8</c:v>
                </c:pt>
                <c:pt idx="6">
                  <c:v>20.2</c:v>
                </c:pt>
                <c:pt idx="7">
                  <c:v>21.1</c:v>
                </c:pt>
                <c:pt idx="8">
                  <c:v>21.4</c:v>
                </c:pt>
                <c:pt idx="9">
                  <c:v>22.3</c:v>
                </c:pt>
                <c:pt idx="10">
                  <c:v>22.7</c:v>
                </c:pt>
                <c:pt idx="11">
                  <c:v>23.5</c:v>
                </c:pt>
                <c:pt idx="12">
                  <c:v>24.1</c:v>
                </c:pt>
                <c:pt idx="13">
                  <c:v>24.8</c:v>
                </c:pt>
                <c:pt idx="14">
                  <c:v>25.3</c:v>
                </c:pt>
                <c:pt idx="15">
                  <c:v>26.2</c:v>
                </c:pt>
                <c:pt idx="16">
                  <c:v>26.8</c:v>
                </c:pt>
                <c:pt idx="17">
                  <c:v>27.5</c:v>
                </c:pt>
                <c:pt idx="18">
                  <c:v>28.1</c:v>
                </c:pt>
                <c:pt idx="19">
                  <c:v>28.8</c:v>
                </c:pt>
                <c:pt idx="20">
                  <c:v>29.5</c:v>
                </c:pt>
                <c:pt idx="21">
                  <c:v>30.2</c:v>
                </c:pt>
                <c:pt idx="22">
                  <c:v>31</c:v>
                </c:pt>
                <c:pt idx="23">
                  <c:v>31.6</c:v>
                </c:pt>
                <c:pt idx="24">
                  <c:v>32.299999999999997</c:v>
                </c:pt>
                <c:pt idx="25">
                  <c:v>33</c:v>
                </c:pt>
                <c:pt idx="26">
                  <c:v>33.700000000000003</c:v>
                </c:pt>
                <c:pt idx="27">
                  <c:v>35.200000000000003</c:v>
                </c:pt>
                <c:pt idx="28">
                  <c:v>35.299999999999997</c:v>
                </c:pt>
                <c:pt idx="29">
                  <c:v>36</c:v>
                </c:pt>
                <c:pt idx="30">
                  <c:v>36.6</c:v>
                </c:pt>
                <c:pt idx="31">
                  <c:v>37.299999999999997</c:v>
                </c:pt>
                <c:pt idx="32">
                  <c:v>37.299999999999997</c:v>
                </c:pt>
                <c:pt idx="33">
                  <c:v>37.799999999999997</c:v>
                </c:pt>
                <c:pt idx="34">
                  <c:v>38.1</c:v>
                </c:pt>
                <c:pt idx="35">
                  <c:v>38.4</c:v>
                </c:pt>
                <c:pt idx="36">
                  <c:v>39</c:v>
                </c:pt>
                <c:pt idx="37">
                  <c:v>39.1</c:v>
                </c:pt>
                <c:pt idx="38">
                  <c:v>39.700000000000003</c:v>
                </c:pt>
                <c:pt idx="39">
                  <c:v>39.799999999999997</c:v>
                </c:pt>
                <c:pt idx="40">
                  <c:v>40.4</c:v>
                </c:pt>
                <c:pt idx="41">
                  <c:v>40.6</c:v>
                </c:pt>
                <c:pt idx="42">
                  <c:v>41.1</c:v>
                </c:pt>
                <c:pt idx="43">
                  <c:v>41.65</c:v>
                </c:pt>
                <c:pt idx="44">
                  <c:v>41.9</c:v>
                </c:pt>
                <c:pt idx="45">
                  <c:v>42.6</c:v>
                </c:pt>
                <c:pt idx="46">
                  <c:v>42.8</c:v>
                </c:pt>
                <c:pt idx="47">
                  <c:v>43.6</c:v>
                </c:pt>
                <c:pt idx="48">
                  <c:v>43.6</c:v>
                </c:pt>
                <c:pt idx="49">
                  <c:v>44.6</c:v>
                </c:pt>
                <c:pt idx="50">
                  <c:v>44.6</c:v>
                </c:pt>
                <c:pt idx="51">
                  <c:v>45.6</c:v>
                </c:pt>
                <c:pt idx="52">
                  <c:v>45.6</c:v>
                </c:pt>
                <c:pt idx="53">
                  <c:v>46.6</c:v>
                </c:pt>
                <c:pt idx="54">
                  <c:v>46.7</c:v>
                </c:pt>
              </c:numCache>
            </c:numRef>
          </c:xVal>
          <c:yVal>
            <c:numRef>
              <c:f>'[p4-1.5.xlsx]Sheet1'!$J$2:$J$56</c:f>
              <c:numCache>
                <c:formatCode>General</c:formatCode>
                <c:ptCount val="55"/>
                <c:pt idx="0">
                  <c:v>-63.5</c:v>
                </c:pt>
                <c:pt idx="1">
                  <c:v>-62</c:v>
                </c:pt>
                <c:pt idx="2">
                  <c:v>-61</c:v>
                </c:pt>
                <c:pt idx="3">
                  <c:v>-69.5</c:v>
                </c:pt>
                <c:pt idx="4">
                  <c:v>-69.5</c:v>
                </c:pt>
                <c:pt idx="5">
                  <c:v>-66</c:v>
                </c:pt>
                <c:pt idx="6">
                  <c:v>-72.5</c:v>
                </c:pt>
                <c:pt idx="7">
                  <c:v>-61</c:v>
                </c:pt>
                <c:pt idx="8">
                  <c:v>-67.5</c:v>
                </c:pt>
                <c:pt idx="9">
                  <c:v>-68.5</c:v>
                </c:pt>
                <c:pt idx="10">
                  <c:v>-72.5</c:v>
                </c:pt>
                <c:pt idx="11">
                  <c:v>-67</c:v>
                </c:pt>
                <c:pt idx="12">
                  <c:v>-68.5</c:v>
                </c:pt>
                <c:pt idx="13">
                  <c:v>-73.5</c:v>
                </c:pt>
                <c:pt idx="14">
                  <c:v>-74.5</c:v>
                </c:pt>
                <c:pt idx="15">
                  <c:v>-72</c:v>
                </c:pt>
                <c:pt idx="16">
                  <c:v>-74</c:v>
                </c:pt>
                <c:pt idx="17">
                  <c:v>-77</c:v>
                </c:pt>
                <c:pt idx="18">
                  <c:v>-74.5</c:v>
                </c:pt>
                <c:pt idx="19">
                  <c:v>-73</c:v>
                </c:pt>
                <c:pt idx="20">
                  <c:v>-77.5</c:v>
                </c:pt>
                <c:pt idx="21">
                  <c:v>-77.5</c:v>
                </c:pt>
                <c:pt idx="22">
                  <c:v>-75</c:v>
                </c:pt>
                <c:pt idx="23">
                  <c:v>-75.5</c:v>
                </c:pt>
                <c:pt idx="24">
                  <c:v>-74</c:v>
                </c:pt>
                <c:pt idx="25">
                  <c:v>-80.5</c:v>
                </c:pt>
                <c:pt idx="26">
                  <c:v>-78</c:v>
                </c:pt>
                <c:pt idx="27">
                  <c:v>-72.5</c:v>
                </c:pt>
                <c:pt idx="28">
                  <c:v>-84</c:v>
                </c:pt>
                <c:pt idx="29">
                  <c:v>-87</c:v>
                </c:pt>
                <c:pt idx="30">
                  <c:v>-88.5</c:v>
                </c:pt>
                <c:pt idx="31">
                  <c:v>-86.5</c:v>
                </c:pt>
                <c:pt idx="32">
                  <c:v>-83.5</c:v>
                </c:pt>
                <c:pt idx="33">
                  <c:v>-85</c:v>
                </c:pt>
                <c:pt idx="34">
                  <c:v>-87</c:v>
                </c:pt>
                <c:pt idx="35">
                  <c:v>-93.5</c:v>
                </c:pt>
                <c:pt idx="36">
                  <c:v>-89.5</c:v>
                </c:pt>
                <c:pt idx="37">
                  <c:v>-92.5</c:v>
                </c:pt>
                <c:pt idx="38">
                  <c:v>-92.5</c:v>
                </c:pt>
                <c:pt idx="39">
                  <c:v>-95</c:v>
                </c:pt>
                <c:pt idx="40">
                  <c:v>-92.5</c:v>
                </c:pt>
                <c:pt idx="41">
                  <c:v>-97</c:v>
                </c:pt>
                <c:pt idx="42">
                  <c:v>-95.5</c:v>
                </c:pt>
                <c:pt idx="43">
                  <c:v>-93.5</c:v>
                </c:pt>
                <c:pt idx="44">
                  <c:v>-95</c:v>
                </c:pt>
                <c:pt idx="45">
                  <c:v>-95.5</c:v>
                </c:pt>
                <c:pt idx="46">
                  <c:v>-95</c:v>
                </c:pt>
                <c:pt idx="47">
                  <c:v>-95.5</c:v>
                </c:pt>
                <c:pt idx="48">
                  <c:v>-95</c:v>
                </c:pt>
                <c:pt idx="49">
                  <c:v>-95.5</c:v>
                </c:pt>
                <c:pt idx="50">
                  <c:v>-96</c:v>
                </c:pt>
                <c:pt idx="51">
                  <c:v>-95.5</c:v>
                </c:pt>
                <c:pt idx="52">
                  <c:v>-95.5</c:v>
                </c:pt>
                <c:pt idx="53">
                  <c:v>-96</c:v>
                </c:pt>
                <c:pt idx="54">
                  <c:v>-93</c:v>
                </c:pt>
              </c:numCache>
            </c:numRef>
          </c:yVal>
          <c:smooth val="1"/>
        </c:ser>
        <c:dLbls>
          <c:showLegendKey val="0"/>
          <c:showVal val="0"/>
          <c:showCatName val="0"/>
          <c:showSerName val="0"/>
          <c:showPercent val="0"/>
          <c:showBubbleSize val="0"/>
        </c:dLbls>
        <c:axId val="122512768"/>
        <c:axId val="122513328"/>
      </c:scatterChart>
      <c:valAx>
        <c:axId val="122512768"/>
        <c:scaling>
          <c:orientation val="maxMin"/>
          <c:max val="47"/>
          <c:min val="1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JO"/>
          </a:p>
        </c:txPr>
        <c:crossAx val="122513328"/>
        <c:crosses val="autoZero"/>
        <c:crossBetween val="midCat"/>
      </c:valAx>
      <c:valAx>
        <c:axId val="122513328"/>
        <c:scaling>
          <c:orientation val="minMax"/>
          <c:max val="-40"/>
        </c:scaling>
        <c:delete val="0"/>
        <c:axPos val="r"/>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ar-JO"/>
          </a:p>
        </c:txPr>
        <c:crossAx val="122512768"/>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JO"/>
        </a:p>
      </c:txPr>
    </c:legend>
    <c:plotVisOnly val="1"/>
    <c:dispBlanksAs val="gap"/>
    <c:showDLblsOverMax val="0"/>
  </c:chart>
  <c:spPr>
    <a:noFill/>
    <a:ln>
      <a:noFill/>
    </a:ln>
    <a:effectLst/>
  </c:spPr>
  <c:txPr>
    <a:bodyPr/>
    <a:lstStyle/>
    <a:p>
      <a:pPr>
        <a:defRPr/>
      </a:pPr>
      <a:endParaRPr lang="ar-J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US" sz="1800" b="0" i="0" baseline="0" dirty="0" smtClean="0">
                <a:effectLst/>
              </a:rPr>
              <a:t>Measurement Power vs. Simulated power Tx2 Rx1&amp;2</a:t>
            </a:r>
            <a:endParaRPr lang="ar-JO" sz="2000" dirty="0">
              <a:effectLst/>
            </a:endParaRPr>
          </a:p>
        </c:rich>
      </c:tx>
      <c:layout/>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ar-JO"/>
        </a:p>
      </c:txPr>
    </c:title>
    <c:autoTitleDeleted val="0"/>
    <c:plotArea>
      <c:layout/>
      <c:scatterChart>
        <c:scatterStyle val="smoothMarker"/>
        <c:varyColors val="0"/>
        <c:ser>
          <c:idx val="0"/>
          <c:order val="0"/>
          <c:tx>
            <c:strRef>
              <c:f>'[p3-1.5.xlsx]Sheet1'!$J$1</c:f>
              <c:strCache>
                <c:ptCount val="1"/>
                <c:pt idx="0">
                  <c:v>Measurement</c:v>
                </c:pt>
              </c:strCache>
            </c:strRef>
          </c:tx>
          <c:spPr>
            <a:ln w="19050" cap="rnd">
              <a:solidFill>
                <a:srgbClr val="FF0000"/>
              </a:solidFill>
              <a:round/>
            </a:ln>
            <a:effectLst/>
          </c:spPr>
          <c:marker>
            <c:symbol val="none"/>
          </c:marker>
          <c:xVal>
            <c:numRef>
              <c:f>'[p3-1.5.xlsx]Sheet1'!$B$2:$B$56</c:f>
              <c:numCache>
                <c:formatCode>General</c:formatCode>
                <c:ptCount val="55"/>
                <c:pt idx="0">
                  <c:v>32.200000000000003</c:v>
                </c:pt>
                <c:pt idx="1">
                  <c:v>32.200000000000003</c:v>
                </c:pt>
                <c:pt idx="2">
                  <c:v>32.200000000000003</c:v>
                </c:pt>
                <c:pt idx="3">
                  <c:v>32.200000000000003</c:v>
                </c:pt>
                <c:pt idx="4">
                  <c:v>32.200000000000003</c:v>
                </c:pt>
                <c:pt idx="5">
                  <c:v>32.4</c:v>
                </c:pt>
                <c:pt idx="6">
                  <c:v>32.46</c:v>
                </c:pt>
                <c:pt idx="7">
                  <c:v>32.6</c:v>
                </c:pt>
                <c:pt idx="8">
                  <c:v>32.65</c:v>
                </c:pt>
                <c:pt idx="9">
                  <c:v>32.9</c:v>
                </c:pt>
                <c:pt idx="10">
                  <c:v>33</c:v>
                </c:pt>
                <c:pt idx="11">
                  <c:v>33.4</c:v>
                </c:pt>
                <c:pt idx="12">
                  <c:v>33.9</c:v>
                </c:pt>
                <c:pt idx="13">
                  <c:v>34.4</c:v>
                </c:pt>
                <c:pt idx="14">
                  <c:v>35.200000000000003</c:v>
                </c:pt>
                <c:pt idx="15">
                  <c:v>35.700000000000003</c:v>
                </c:pt>
                <c:pt idx="16">
                  <c:v>36.6</c:v>
                </c:pt>
                <c:pt idx="17">
                  <c:v>37.200000000000003</c:v>
                </c:pt>
                <c:pt idx="18">
                  <c:v>38.1</c:v>
                </c:pt>
                <c:pt idx="19">
                  <c:v>38.5</c:v>
                </c:pt>
                <c:pt idx="20">
                  <c:v>39.5</c:v>
                </c:pt>
                <c:pt idx="21">
                  <c:v>40</c:v>
                </c:pt>
                <c:pt idx="22">
                  <c:v>41</c:v>
                </c:pt>
                <c:pt idx="23">
                  <c:v>41.5</c:v>
                </c:pt>
                <c:pt idx="24">
                  <c:v>42.5</c:v>
                </c:pt>
                <c:pt idx="25">
                  <c:v>43</c:v>
                </c:pt>
                <c:pt idx="26">
                  <c:v>43.9</c:v>
                </c:pt>
                <c:pt idx="27">
                  <c:v>44.4</c:v>
                </c:pt>
                <c:pt idx="28">
                  <c:v>45.3</c:v>
                </c:pt>
                <c:pt idx="29">
                  <c:v>45.8</c:v>
                </c:pt>
                <c:pt idx="30">
                  <c:v>46.8</c:v>
                </c:pt>
                <c:pt idx="31">
                  <c:v>47.3</c:v>
                </c:pt>
                <c:pt idx="32">
                  <c:v>48.3</c:v>
                </c:pt>
                <c:pt idx="33">
                  <c:v>48.8</c:v>
                </c:pt>
                <c:pt idx="34">
                  <c:v>49.8</c:v>
                </c:pt>
                <c:pt idx="35">
                  <c:v>50.2</c:v>
                </c:pt>
                <c:pt idx="36">
                  <c:v>51.3</c:v>
                </c:pt>
                <c:pt idx="37">
                  <c:v>51.7</c:v>
                </c:pt>
                <c:pt idx="38">
                  <c:v>52.7</c:v>
                </c:pt>
                <c:pt idx="39">
                  <c:v>53.1</c:v>
                </c:pt>
                <c:pt idx="40">
                  <c:v>54.2</c:v>
                </c:pt>
                <c:pt idx="41">
                  <c:v>54.3</c:v>
                </c:pt>
                <c:pt idx="42">
                  <c:v>54.3</c:v>
                </c:pt>
                <c:pt idx="43">
                  <c:v>54.3</c:v>
                </c:pt>
                <c:pt idx="44">
                  <c:v>54.3</c:v>
                </c:pt>
                <c:pt idx="45">
                  <c:v>54.4</c:v>
                </c:pt>
                <c:pt idx="46">
                  <c:v>54.4</c:v>
                </c:pt>
                <c:pt idx="47">
                  <c:v>54.5</c:v>
                </c:pt>
                <c:pt idx="48">
                  <c:v>54.5</c:v>
                </c:pt>
                <c:pt idx="49">
                  <c:v>54.5</c:v>
                </c:pt>
                <c:pt idx="50">
                  <c:v>54.6</c:v>
                </c:pt>
                <c:pt idx="51">
                  <c:v>54.8</c:v>
                </c:pt>
                <c:pt idx="52">
                  <c:v>55</c:v>
                </c:pt>
                <c:pt idx="53">
                  <c:v>55.2</c:v>
                </c:pt>
                <c:pt idx="54">
                  <c:v>55.4</c:v>
                </c:pt>
              </c:numCache>
            </c:numRef>
          </c:xVal>
          <c:yVal>
            <c:numRef>
              <c:f>'[p3-1.5.xlsx]Sheet1'!$J$2:$J$56</c:f>
              <c:numCache>
                <c:formatCode>General</c:formatCode>
                <c:ptCount val="55"/>
                <c:pt idx="0">
                  <c:v>-79</c:v>
                </c:pt>
                <c:pt idx="1">
                  <c:v>-80</c:v>
                </c:pt>
                <c:pt idx="2">
                  <c:v>-81</c:v>
                </c:pt>
                <c:pt idx="3">
                  <c:v>-78</c:v>
                </c:pt>
                <c:pt idx="4">
                  <c:v>-78</c:v>
                </c:pt>
                <c:pt idx="5">
                  <c:v>-79.5</c:v>
                </c:pt>
                <c:pt idx="6">
                  <c:v>-79</c:v>
                </c:pt>
                <c:pt idx="7">
                  <c:v>-82</c:v>
                </c:pt>
                <c:pt idx="8">
                  <c:v>-74.5</c:v>
                </c:pt>
                <c:pt idx="9">
                  <c:v>-69</c:v>
                </c:pt>
                <c:pt idx="10">
                  <c:v>-87</c:v>
                </c:pt>
                <c:pt idx="11">
                  <c:v>-69</c:v>
                </c:pt>
                <c:pt idx="12">
                  <c:v>-65</c:v>
                </c:pt>
                <c:pt idx="13">
                  <c:v>-70</c:v>
                </c:pt>
                <c:pt idx="14">
                  <c:v>-86</c:v>
                </c:pt>
                <c:pt idx="15">
                  <c:v>-73</c:v>
                </c:pt>
                <c:pt idx="16">
                  <c:v>-93.5</c:v>
                </c:pt>
                <c:pt idx="17">
                  <c:v>-72.5</c:v>
                </c:pt>
                <c:pt idx="18">
                  <c:v>-93.5</c:v>
                </c:pt>
                <c:pt idx="19">
                  <c:v>-67.5</c:v>
                </c:pt>
                <c:pt idx="20">
                  <c:v>-100</c:v>
                </c:pt>
                <c:pt idx="21">
                  <c:v>-69</c:v>
                </c:pt>
                <c:pt idx="22">
                  <c:v>-100</c:v>
                </c:pt>
                <c:pt idx="23">
                  <c:v>-69.5</c:v>
                </c:pt>
                <c:pt idx="24">
                  <c:v>-100</c:v>
                </c:pt>
                <c:pt idx="25">
                  <c:v>-72.5</c:v>
                </c:pt>
                <c:pt idx="26">
                  <c:v>-100</c:v>
                </c:pt>
                <c:pt idx="27">
                  <c:v>-72.5</c:v>
                </c:pt>
                <c:pt idx="28">
                  <c:v>-100</c:v>
                </c:pt>
                <c:pt idx="29">
                  <c:v>-70.5</c:v>
                </c:pt>
                <c:pt idx="30">
                  <c:v>-100</c:v>
                </c:pt>
                <c:pt idx="31">
                  <c:v>-74</c:v>
                </c:pt>
                <c:pt idx="32">
                  <c:v>-100</c:v>
                </c:pt>
                <c:pt idx="33">
                  <c:v>-75</c:v>
                </c:pt>
                <c:pt idx="34">
                  <c:v>-100</c:v>
                </c:pt>
                <c:pt idx="35">
                  <c:v>-78</c:v>
                </c:pt>
                <c:pt idx="36">
                  <c:v>-100</c:v>
                </c:pt>
                <c:pt idx="37">
                  <c:v>-80.5</c:v>
                </c:pt>
                <c:pt idx="38">
                  <c:v>-100</c:v>
                </c:pt>
                <c:pt idx="39">
                  <c:v>-83</c:v>
                </c:pt>
                <c:pt idx="40">
                  <c:v>-100</c:v>
                </c:pt>
                <c:pt idx="41">
                  <c:v>-100</c:v>
                </c:pt>
                <c:pt idx="42">
                  <c:v>-100</c:v>
                </c:pt>
                <c:pt idx="43">
                  <c:v>-96.5</c:v>
                </c:pt>
                <c:pt idx="44">
                  <c:v>-96.5</c:v>
                </c:pt>
                <c:pt idx="45">
                  <c:v>-100</c:v>
                </c:pt>
                <c:pt idx="46">
                  <c:v>-96.5</c:v>
                </c:pt>
                <c:pt idx="47">
                  <c:v>-100</c:v>
                </c:pt>
                <c:pt idx="48">
                  <c:v>-95</c:v>
                </c:pt>
                <c:pt idx="49">
                  <c:v>-83.5</c:v>
                </c:pt>
                <c:pt idx="50">
                  <c:v>-100</c:v>
                </c:pt>
                <c:pt idx="51">
                  <c:v>-94.5</c:v>
                </c:pt>
                <c:pt idx="52">
                  <c:v>-93</c:v>
                </c:pt>
                <c:pt idx="53">
                  <c:v>-86.5</c:v>
                </c:pt>
                <c:pt idx="54">
                  <c:v>-87</c:v>
                </c:pt>
              </c:numCache>
            </c:numRef>
          </c:yVal>
          <c:smooth val="1"/>
        </c:ser>
        <c:ser>
          <c:idx val="1"/>
          <c:order val="1"/>
          <c:tx>
            <c:strRef>
              <c:f>'[p3-1.5.xlsx]Sheet1'!$K$1</c:f>
              <c:strCache>
                <c:ptCount val="1"/>
                <c:pt idx="0">
                  <c:v>Simulation</c:v>
                </c:pt>
              </c:strCache>
            </c:strRef>
          </c:tx>
          <c:spPr>
            <a:ln w="19050" cap="rnd">
              <a:solidFill>
                <a:srgbClr val="002060"/>
              </a:solidFill>
              <a:round/>
            </a:ln>
            <a:effectLst/>
          </c:spPr>
          <c:marker>
            <c:symbol val="none"/>
          </c:marker>
          <c:xVal>
            <c:numRef>
              <c:f>'[p3-1.5.xlsx]Sheet1'!$B$2:$B$56</c:f>
              <c:numCache>
                <c:formatCode>General</c:formatCode>
                <c:ptCount val="55"/>
                <c:pt idx="0">
                  <c:v>32.200000000000003</c:v>
                </c:pt>
                <c:pt idx="1">
                  <c:v>32.200000000000003</c:v>
                </c:pt>
                <c:pt idx="2">
                  <c:v>32.200000000000003</c:v>
                </c:pt>
                <c:pt idx="3">
                  <c:v>32.200000000000003</c:v>
                </c:pt>
                <c:pt idx="4">
                  <c:v>32.200000000000003</c:v>
                </c:pt>
                <c:pt idx="5">
                  <c:v>32.4</c:v>
                </c:pt>
                <c:pt idx="6">
                  <c:v>32.46</c:v>
                </c:pt>
                <c:pt idx="7">
                  <c:v>32.6</c:v>
                </c:pt>
                <c:pt idx="8">
                  <c:v>32.65</c:v>
                </c:pt>
                <c:pt idx="9">
                  <c:v>32.9</c:v>
                </c:pt>
                <c:pt idx="10">
                  <c:v>33</c:v>
                </c:pt>
                <c:pt idx="11">
                  <c:v>33.4</c:v>
                </c:pt>
                <c:pt idx="12">
                  <c:v>33.9</c:v>
                </c:pt>
                <c:pt idx="13">
                  <c:v>34.4</c:v>
                </c:pt>
                <c:pt idx="14">
                  <c:v>35.200000000000003</c:v>
                </c:pt>
                <c:pt idx="15">
                  <c:v>35.700000000000003</c:v>
                </c:pt>
                <c:pt idx="16">
                  <c:v>36.6</c:v>
                </c:pt>
                <c:pt idx="17">
                  <c:v>37.200000000000003</c:v>
                </c:pt>
                <c:pt idx="18">
                  <c:v>38.1</c:v>
                </c:pt>
                <c:pt idx="19">
                  <c:v>38.5</c:v>
                </c:pt>
                <c:pt idx="20">
                  <c:v>39.5</c:v>
                </c:pt>
                <c:pt idx="21">
                  <c:v>40</c:v>
                </c:pt>
                <c:pt idx="22">
                  <c:v>41</c:v>
                </c:pt>
                <c:pt idx="23">
                  <c:v>41.5</c:v>
                </c:pt>
                <c:pt idx="24">
                  <c:v>42.5</c:v>
                </c:pt>
                <c:pt idx="25">
                  <c:v>43</c:v>
                </c:pt>
                <c:pt idx="26">
                  <c:v>43.9</c:v>
                </c:pt>
                <c:pt idx="27">
                  <c:v>44.4</c:v>
                </c:pt>
                <c:pt idx="28">
                  <c:v>45.3</c:v>
                </c:pt>
                <c:pt idx="29">
                  <c:v>45.8</c:v>
                </c:pt>
                <c:pt idx="30">
                  <c:v>46.8</c:v>
                </c:pt>
                <c:pt idx="31">
                  <c:v>47.3</c:v>
                </c:pt>
                <c:pt idx="32">
                  <c:v>48.3</c:v>
                </c:pt>
                <c:pt idx="33">
                  <c:v>48.8</c:v>
                </c:pt>
                <c:pt idx="34">
                  <c:v>49.8</c:v>
                </c:pt>
                <c:pt idx="35">
                  <c:v>50.2</c:v>
                </c:pt>
                <c:pt idx="36">
                  <c:v>51.3</c:v>
                </c:pt>
                <c:pt idx="37">
                  <c:v>51.7</c:v>
                </c:pt>
                <c:pt idx="38">
                  <c:v>52.7</c:v>
                </c:pt>
                <c:pt idx="39">
                  <c:v>53.1</c:v>
                </c:pt>
                <c:pt idx="40">
                  <c:v>54.2</c:v>
                </c:pt>
                <c:pt idx="41">
                  <c:v>54.3</c:v>
                </c:pt>
                <c:pt idx="42">
                  <c:v>54.3</c:v>
                </c:pt>
                <c:pt idx="43">
                  <c:v>54.3</c:v>
                </c:pt>
                <c:pt idx="44">
                  <c:v>54.3</c:v>
                </c:pt>
                <c:pt idx="45">
                  <c:v>54.4</c:v>
                </c:pt>
                <c:pt idx="46">
                  <c:v>54.4</c:v>
                </c:pt>
                <c:pt idx="47">
                  <c:v>54.5</c:v>
                </c:pt>
                <c:pt idx="48">
                  <c:v>54.5</c:v>
                </c:pt>
                <c:pt idx="49">
                  <c:v>54.5</c:v>
                </c:pt>
                <c:pt idx="50">
                  <c:v>54.6</c:v>
                </c:pt>
                <c:pt idx="51">
                  <c:v>54.8</c:v>
                </c:pt>
                <c:pt idx="52">
                  <c:v>55</c:v>
                </c:pt>
                <c:pt idx="53">
                  <c:v>55.2</c:v>
                </c:pt>
                <c:pt idx="54">
                  <c:v>55.4</c:v>
                </c:pt>
              </c:numCache>
            </c:numRef>
          </c:xVal>
          <c:yVal>
            <c:numRef>
              <c:f>'[p3-1.5.xlsx]Sheet1'!$K$2:$K$56</c:f>
              <c:numCache>
                <c:formatCode>General</c:formatCode>
                <c:ptCount val="55"/>
                <c:pt idx="0">
                  <c:v>-80.153333333333322</c:v>
                </c:pt>
                <c:pt idx="1">
                  <c:v>-73.24666666666667</c:v>
                </c:pt>
                <c:pt idx="2">
                  <c:v>-58.74666666666667</c:v>
                </c:pt>
                <c:pt idx="3">
                  <c:v>-58.789999999999992</c:v>
                </c:pt>
                <c:pt idx="4">
                  <c:v>-65.466666666666669</c:v>
                </c:pt>
                <c:pt idx="5">
                  <c:v>-66.163333333333327</c:v>
                </c:pt>
                <c:pt idx="6">
                  <c:v>-79.74666666666667</c:v>
                </c:pt>
                <c:pt idx="7">
                  <c:v>-74.776666666666657</c:v>
                </c:pt>
                <c:pt idx="8">
                  <c:v>-67.943333333333328</c:v>
                </c:pt>
                <c:pt idx="9">
                  <c:v>-61.343333333333334</c:v>
                </c:pt>
                <c:pt idx="10">
                  <c:v>-70.916666666666657</c:v>
                </c:pt>
                <c:pt idx="11">
                  <c:v>-61.930000000000007</c:v>
                </c:pt>
                <c:pt idx="12">
                  <c:v>-62.51333333333335</c:v>
                </c:pt>
                <c:pt idx="13">
                  <c:v>-54.543333333333329</c:v>
                </c:pt>
                <c:pt idx="14">
                  <c:v>-84.813333333333333</c:v>
                </c:pt>
                <c:pt idx="15">
                  <c:v>-59.333333333333343</c:v>
                </c:pt>
                <c:pt idx="16">
                  <c:v>-88.296666666666667</c:v>
                </c:pt>
                <c:pt idx="17">
                  <c:v>-56.389999999999993</c:v>
                </c:pt>
                <c:pt idx="18">
                  <c:v>-85.673333333333332</c:v>
                </c:pt>
                <c:pt idx="19">
                  <c:v>-55.166666666666664</c:v>
                </c:pt>
                <c:pt idx="20">
                  <c:v>-83.546666666666667</c:v>
                </c:pt>
                <c:pt idx="21">
                  <c:v>-59.616666666666674</c:v>
                </c:pt>
                <c:pt idx="22">
                  <c:v>-91.3</c:v>
                </c:pt>
                <c:pt idx="23">
                  <c:v>-61.293333333333322</c:v>
                </c:pt>
                <c:pt idx="24">
                  <c:v>-94.956666666666663</c:v>
                </c:pt>
                <c:pt idx="25">
                  <c:v>-73.583333333333329</c:v>
                </c:pt>
                <c:pt idx="26">
                  <c:v>-105.66666666666667</c:v>
                </c:pt>
                <c:pt idx="27">
                  <c:v>-70.826666666666682</c:v>
                </c:pt>
                <c:pt idx="28">
                  <c:v>-104.48333333333333</c:v>
                </c:pt>
                <c:pt idx="29">
                  <c:v>-71.633333333333326</c:v>
                </c:pt>
                <c:pt idx="30">
                  <c:v>-103.48333333333333</c:v>
                </c:pt>
                <c:pt idx="31">
                  <c:v>-76.456666666666663</c:v>
                </c:pt>
                <c:pt idx="32">
                  <c:v>-99.220000000000013</c:v>
                </c:pt>
                <c:pt idx="33">
                  <c:v>-73.486666666666665</c:v>
                </c:pt>
                <c:pt idx="34">
                  <c:v>-99.726666666666674</c:v>
                </c:pt>
                <c:pt idx="35">
                  <c:v>-74.61666666666666</c:v>
                </c:pt>
                <c:pt idx="36">
                  <c:v>-99.606666666666683</c:v>
                </c:pt>
                <c:pt idx="37">
                  <c:v>-76.12</c:v>
                </c:pt>
                <c:pt idx="38">
                  <c:v>-107.94</c:v>
                </c:pt>
                <c:pt idx="39">
                  <c:v>-70.286666666666662</c:v>
                </c:pt>
                <c:pt idx="40">
                  <c:v>-106.29666666666667</c:v>
                </c:pt>
                <c:pt idx="41">
                  <c:v>-108.66333333333334</c:v>
                </c:pt>
                <c:pt idx="42">
                  <c:v>-104.52</c:v>
                </c:pt>
                <c:pt idx="43">
                  <c:v>-85.283333333333346</c:v>
                </c:pt>
                <c:pt idx="44">
                  <c:v>-109</c:v>
                </c:pt>
                <c:pt idx="45">
                  <c:v>-108.56666666666666</c:v>
                </c:pt>
                <c:pt idx="46">
                  <c:v>-109</c:v>
                </c:pt>
                <c:pt idx="47">
                  <c:v>-108.46999999999998</c:v>
                </c:pt>
                <c:pt idx="48">
                  <c:v>-102.56333333333333</c:v>
                </c:pt>
                <c:pt idx="49">
                  <c:v>-73.06</c:v>
                </c:pt>
                <c:pt idx="50">
                  <c:v>-104.65333333333332</c:v>
                </c:pt>
                <c:pt idx="51">
                  <c:v>-87.88333333333334</c:v>
                </c:pt>
                <c:pt idx="52">
                  <c:v>-84.69</c:v>
                </c:pt>
                <c:pt idx="53">
                  <c:v>-86.676666666666662</c:v>
                </c:pt>
                <c:pt idx="54">
                  <c:v>-81.23</c:v>
                </c:pt>
              </c:numCache>
            </c:numRef>
          </c:yVal>
          <c:smooth val="1"/>
        </c:ser>
        <c:dLbls>
          <c:showLegendKey val="0"/>
          <c:showVal val="0"/>
          <c:showCatName val="0"/>
          <c:showSerName val="0"/>
          <c:showPercent val="0"/>
          <c:showBubbleSize val="0"/>
        </c:dLbls>
        <c:axId val="123190208"/>
        <c:axId val="123190768"/>
      </c:scatterChart>
      <c:valAx>
        <c:axId val="123190208"/>
        <c:scaling>
          <c:orientation val="maxMin"/>
          <c:max val="57"/>
          <c:min val="3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JO"/>
          </a:p>
        </c:txPr>
        <c:crossAx val="123190768"/>
        <c:crosses val="autoZero"/>
        <c:crossBetween val="midCat"/>
      </c:valAx>
      <c:valAx>
        <c:axId val="123190768"/>
        <c:scaling>
          <c:orientation val="minMax"/>
          <c:max val="-40"/>
          <c:min val="-120"/>
        </c:scaling>
        <c:delete val="0"/>
        <c:axPos val="r"/>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ar-JO"/>
          </a:p>
        </c:txPr>
        <c:crossAx val="123190208"/>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JO"/>
        </a:p>
      </c:txPr>
    </c:legend>
    <c:plotVisOnly val="1"/>
    <c:dispBlanksAs val="gap"/>
    <c:showDLblsOverMax val="0"/>
  </c:chart>
  <c:spPr>
    <a:noFill/>
    <a:ln>
      <a:noFill/>
    </a:ln>
    <a:effectLst/>
  </c:spPr>
  <c:txPr>
    <a:bodyPr/>
    <a:lstStyle/>
    <a:p>
      <a:pPr>
        <a:defRPr/>
      </a:pPr>
      <a:endParaRPr lang="ar-JO"/>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US" sz="1800" b="0" i="0" baseline="0" dirty="0" smtClean="0">
                <a:effectLst/>
              </a:rPr>
              <a:t>Measurements Power vs. Simulation Power Tx3 Rx1&amp;2</a:t>
            </a:r>
            <a:endParaRPr lang="ar-JO" sz="2000" dirty="0">
              <a:effectLst/>
            </a:endParaRPr>
          </a:p>
        </c:rich>
      </c:tx>
      <c:layout/>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ar-JO"/>
        </a:p>
      </c:txPr>
    </c:title>
    <c:autoTitleDeleted val="0"/>
    <c:plotArea>
      <c:layout/>
      <c:scatterChart>
        <c:scatterStyle val="smoothMarker"/>
        <c:varyColors val="0"/>
        <c:ser>
          <c:idx val="0"/>
          <c:order val="0"/>
          <c:tx>
            <c:strRef>
              <c:f>'[p4-1.5.xlsx]Sheet1'!$J$1</c:f>
              <c:strCache>
                <c:ptCount val="1"/>
                <c:pt idx="0">
                  <c:v>Measurement</c:v>
                </c:pt>
              </c:strCache>
            </c:strRef>
          </c:tx>
          <c:spPr>
            <a:ln w="19050" cap="rnd">
              <a:solidFill>
                <a:srgbClr val="FF0000"/>
              </a:solidFill>
              <a:round/>
            </a:ln>
            <a:effectLst/>
          </c:spPr>
          <c:marker>
            <c:symbol val="none"/>
          </c:marker>
          <c:xVal>
            <c:numRef>
              <c:f>'[p4-1.5.xlsx]Sheet1'!$B$2:$B$56</c:f>
              <c:numCache>
                <c:formatCode>General</c:formatCode>
                <c:ptCount val="55"/>
                <c:pt idx="0">
                  <c:v>16.600000000000001</c:v>
                </c:pt>
                <c:pt idx="1">
                  <c:v>17.5</c:v>
                </c:pt>
                <c:pt idx="2">
                  <c:v>17.8</c:v>
                </c:pt>
                <c:pt idx="3">
                  <c:v>18.7</c:v>
                </c:pt>
                <c:pt idx="4">
                  <c:v>19</c:v>
                </c:pt>
                <c:pt idx="5">
                  <c:v>19.8</c:v>
                </c:pt>
                <c:pt idx="6">
                  <c:v>20.2</c:v>
                </c:pt>
                <c:pt idx="7">
                  <c:v>21.1</c:v>
                </c:pt>
                <c:pt idx="8">
                  <c:v>21.4</c:v>
                </c:pt>
                <c:pt idx="9">
                  <c:v>22.3</c:v>
                </c:pt>
                <c:pt idx="10">
                  <c:v>22.7</c:v>
                </c:pt>
                <c:pt idx="11">
                  <c:v>23.5</c:v>
                </c:pt>
                <c:pt idx="12">
                  <c:v>24.1</c:v>
                </c:pt>
                <c:pt idx="13">
                  <c:v>24.8</c:v>
                </c:pt>
                <c:pt idx="14">
                  <c:v>25.3</c:v>
                </c:pt>
                <c:pt idx="15">
                  <c:v>26.2</c:v>
                </c:pt>
                <c:pt idx="16">
                  <c:v>26.8</c:v>
                </c:pt>
                <c:pt idx="17">
                  <c:v>27.5</c:v>
                </c:pt>
                <c:pt idx="18">
                  <c:v>28.1</c:v>
                </c:pt>
                <c:pt idx="19">
                  <c:v>28.8</c:v>
                </c:pt>
                <c:pt idx="20">
                  <c:v>29.5</c:v>
                </c:pt>
                <c:pt idx="21">
                  <c:v>30.2</c:v>
                </c:pt>
                <c:pt idx="22">
                  <c:v>31</c:v>
                </c:pt>
                <c:pt idx="23">
                  <c:v>31.6</c:v>
                </c:pt>
                <c:pt idx="24">
                  <c:v>32.299999999999997</c:v>
                </c:pt>
                <c:pt idx="25">
                  <c:v>33</c:v>
                </c:pt>
                <c:pt idx="26">
                  <c:v>33.700000000000003</c:v>
                </c:pt>
                <c:pt idx="27">
                  <c:v>35.200000000000003</c:v>
                </c:pt>
                <c:pt idx="28">
                  <c:v>35.299999999999997</c:v>
                </c:pt>
                <c:pt idx="29">
                  <c:v>36</c:v>
                </c:pt>
                <c:pt idx="30">
                  <c:v>36.6</c:v>
                </c:pt>
                <c:pt idx="31">
                  <c:v>37.299999999999997</c:v>
                </c:pt>
                <c:pt idx="32">
                  <c:v>37.299999999999997</c:v>
                </c:pt>
                <c:pt idx="33">
                  <c:v>37.799999999999997</c:v>
                </c:pt>
                <c:pt idx="34">
                  <c:v>38.1</c:v>
                </c:pt>
                <c:pt idx="35">
                  <c:v>38.4</c:v>
                </c:pt>
                <c:pt idx="36">
                  <c:v>39</c:v>
                </c:pt>
                <c:pt idx="37">
                  <c:v>39.1</c:v>
                </c:pt>
                <c:pt idx="38">
                  <c:v>39.700000000000003</c:v>
                </c:pt>
                <c:pt idx="39">
                  <c:v>39.799999999999997</c:v>
                </c:pt>
                <c:pt idx="40">
                  <c:v>40.4</c:v>
                </c:pt>
                <c:pt idx="41">
                  <c:v>40.6</c:v>
                </c:pt>
                <c:pt idx="42">
                  <c:v>41.1</c:v>
                </c:pt>
                <c:pt idx="43">
                  <c:v>41.65</c:v>
                </c:pt>
                <c:pt idx="44">
                  <c:v>41.9</c:v>
                </c:pt>
                <c:pt idx="45">
                  <c:v>42.6</c:v>
                </c:pt>
                <c:pt idx="46">
                  <c:v>42.8</c:v>
                </c:pt>
                <c:pt idx="47">
                  <c:v>43.6</c:v>
                </c:pt>
                <c:pt idx="48">
                  <c:v>43.6</c:v>
                </c:pt>
                <c:pt idx="49">
                  <c:v>44.6</c:v>
                </c:pt>
                <c:pt idx="50">
                  <c:v>44.6</c:v>
                </c:pt>
                <c:pt idx="51">
                  <c:v>45.6</c:v>
                </c:pt>
                <c:pt idx="52">
                  <c:v>45.6</c:v>
                </c:pt>
                <c:pt idx="53">
                  <c:v>46.6</c:v>
                </c:pt>
                <c:pt idx="54">
                  <c:v>46.7</c:v>
                </c:pt>
              </c:numCache>
            </c:numRef>
          </c:xVal>
          <c:yVal>
            <c:numRef>
              <c:f>'[p4-1.5.xlsx]Sheet1'!$J$2:$J$56</c:f>
              <c:numCache>
                <c:formatCode>General</c:formatCode>
                <c:ptCount val="55"/>
                <c:pt idx="0">
                  <c:v>-63.5</c:v>
                </c:pt>
                <c:pt idx="1">
                  <c:v>-62</c:v>
                </c:pt>
                <c:pt idx="2">
                  <c:v>-61</c:v>
                </c:pt>
                <c:pt idx="3">
                  <c:v>-69.5</c:v>
                </c:pt>
                <c:pt idx="4">
                  <c:v>-69.5</c:v>
                </c:pt>
                <c:pt idx="5">
                  <c:v>-66</c:v>
                </c:pt>
                <c:pt idx="6">
                  <c:v>-72.5</c:v>
                </c:pt>
                <c:pt idx="7">
                  <c:v>-61</c:v>
                </c:pt>
                <c:pt idx="8">
                  <c:v>-67.5</c:v>
                </c:pt>
                <c:pt idx="9">
                  <c:v>-68.5</c:v>
                </c:pt>
                <c:pt idx="10">
                  <c:v>-72.5</c:v>
                </c:pt>
                <c:pt idx="11">
                  <c:v>-67</c:v>
                </c:pt>
                <c:pt idx="12">
                  <c:v>-68.5</c:v>
                </c:pt>
                <c:pt idx="13">
                  <c:v>-73.5</c:v>
                </c:pt>
                <c:pt idx="14">
                  <c:v>-74.5</c:v>
                </c:pt>
                <c:pt idx="15">
                  <c:v>-72</c:v>
                </c:pt>
                <c:pt idx="16">
                  <c:v>-74</c:v>
                </c:pt>
                <c:pt idx="17">
                  <c:v>-77</c:v>
                </c:pt>
                <c:pt idx="18">
                  <c:v>-74.5</c:v>
                </c:pt>
                <c:pt idx="19">
                  <c:v>-73</c:v>
                </c:pt>
                <c:pt idx="20">
                  <c:v>-77.5</c:v>
                </c:pt>
                <c:pt idx="21">
                  <c:v>-77.5</c:v>
                </c:pt>
                <c:pt idx="22">
                  <c:v>-75</c:v>
                </c:pt>
                <c:pt idx="23">
                  <c:v>-75.5</c:v>
                </c:pt>
                <c:pt idx="24">
                  <c:v>-74</c:v>
                </c:pt>
                <c:pt idx="25">
                  <c:v>-80.5</c:v>
                </c:pt>
                <c:pt idx="26">
                  <c:v>-78</c:v>
                </c:pt>
                <c:pt idx="27">
                  <c:v>-72.5</c:v>
                </c:pt>
                <c:pt idx="28">
                  <c:v>-84</c:v>
                </c:pt>
                <c:pt idx="29">
                  <c:v>-87</c:v>
                </c:pt>
                <c:pt idx="30">
                  <c:v>-88.5</c:v>
                </c:pt>
                <c:pt idx="31">
                  <c:v>-86.5</c:v>
                </c:pt>
                <c:pt idx="32">
                  <c:v>-83.5</c:v>
                </c:pt>
                <c:pt idx="33">
                  <c:v>-85</c:v>
                </c:pt>
                <c:pt idx="34">
                  <c:v>-87</c:v>
                </c:pt>
                <c:pt idx="35">
                  <c:v>-93.5</c:v>
                </c:pt>
                <c:pt idx="36">
                  <c:v>-89.5</c:v>
                </c:pt>
                <c:pt idx="37">
                  <c:v>-92.5</c:v>
                </c:pt>
                <c:pt idx="38">
                  <c:v>-92.5</c:v>
                </c:pt>
                <c:pt idx="39">
                  <c:v>-95</c:v>
                </c:pt>
                <c:pt idx="40">
                  <c:v>-92.5</c:v>
                </c:pt>
                <c:pt idx="41">
                  <c:v>-97</c:v>
                </c:pt>
                <c:pt idx="42">
                  <c:v>-95.5</c:v>
                </c:pt>
                <c:pt idx="43">
                  <c:v>-93.5</c:v>
                </c:pt>
                <c:pt idx="44">
                  <c:v>-95</c:v>
                </c:pt>
                <c:pt idx="45">
                  <c:v>-95.5</c:v>
                </c:pt>
                <c:pt idx="46">
                  <c:v>-95</c:v>
                </c:pt>
                <c:pt idx="47">
                  <c:v>-95.5</c:v>
                </c:pt>
                <c:pt idx="48">
                  <c:v>-95</c:v>
                </c:pt>
                <c:pt idx="49">
                  <c:v>-95.5</c:v>
                </c:pt>
                <c:pt idx="50">
                  <c:v>-96</c:v>
                </c:pt>
                <c:pt idx="51">
                  <c:v>-95.5</c:v>
                </c:pt>
                <c:pt idx="52">
                  <c:v>-95.5</c:v>
                </c:pt>
                <c:pt idx="53">
                  <c:v>-96</c:v>
                </c:pt>
                <c:pt idx="54">
                  <c:v>-93</c:v>
                </c:pt>
              </c:numCache>
            </c:numRef>
          </c:yVal>
          <c:smooth val="1"/>
        </c:ser>
        <c:ser>
          <c:idx val="1"/>
          <c:order val="1"/>
          <c:tx>
            <c:strRef>
              <c:f>'[p4-1.5.xlsx]Sheet1'!$K$1</c:f>
              <c:strCache>
                <c:ptCount val="1"/>
                <c:pt idx="0">
                  <c:v>Simulation</c:v>
                </c:pt>
              </c:strCache>
            </c:strRef>
          </c:tx>
          <c:spPr>
            <a:ln w="19050" cap="rnd">
              <a:solidFill>
                <a:srgbClr val="002060"/>
              </a:solidFill>
              <a:round/>
            </a:ln>
            <a:effectLst/>
          </c:spPr>
          <c:marker>
            <c:symbol val="none"/>
          </c:marker>
          <c:xVal>
            <c:numRef>
              <c:f>'[p4-1.5.xlsx]Sheet1'!$B$2:$B$56</c:f>
              <c:numCache>
                <c:formatCode>General</c:formatCode>
                <c:ptCount val="55"/>
                <c:pt idx="0">
                  <c:v>16.600000000000001</c:v>
                </c:pt>
                <c:pt idx="1">
                  <c:v>17.5</c:v>
                </c:pt>
                <c:pt idx="2">
                  <c:v>17.8</c:v>
                </c:pt>
                <c:pt idx="3">
                  <c:v>18.7</c:v>
                </c:pt>
                <c:pt idx="4">
                  <c:v>19</c:v>
                </c:pt>
                <c:pt idx="5">
                  <c:v>19.8</c:v>
                </c:pt>
                <c:pt idx="6">
                  <c:v>20.2</c:v>
                </c:pt>
                <c:pt idx="7">
                  <c:v>21.1</c:v>
                </c:pt>
                <c:pt idx="8">
                  <c:v>21.4</c:v>
                </c:pt>
                <c:pt idx="9">
                  <c:v>22.3</c:v>
                </c:pt>
                <c:pt idx="10">
                  <c:v>22.7</c:v>
                </c:pt>
                <c:pt idx="11">
                  <c:v>23.5</c:v>
                </c:pt>
                <c:pt idx="12">
                  <c:v>24.1</c:v>
                </c:pt>
                <c:pt idx="13">
                  <c:v>24.8</c:v>
                </c:pt>
                <c:pt idx="14">
                  <c:v>25.3</c:v>
                </c:pt>
                <c:pt idx="15">
                  <c:v>26.2</c:v>
                </c:pt>
                <c:pt idx="16">
                  <c:v>26.8</c:v>
                </c:pt>
                <c:pt idx="17">
                  <c:v>27.5</c:v>
                </c:pt>
                <c:pt idx="18">
                  <c:v>28.1</c:v>
                </c:pt>
                <c:pt idx="19">
                  <c:v>28.8</c:v>
                </c:pt>
                <c:pt idx="20">
                  <c:v>29.5</c:v>
                </c:pt>
                <c:pt idx="21">
                  <c:v>30.2</c:v>
                </c:pt>
                <c:pt idx="22">
                  <c:v>31</c:v>
                </c:pt>
                <c:pt idx="23">
                  <c:v>31.6</c:v>
                </c:pt>
                <c:pt idx="24">
                  <c:v>32.299999999999997</c:v>
                </c:pt>
                <c:pt idx="25">
                  <c:v>33</c:v>
                </c:pt>
                <c:pt idx="26">
                  <c:v>33.700000000000003</c:v>
                </c:pt>
                <c:pt idx="27">
                  <c:v>35.200000000000003</c:v>
                </c:pt>
                <c:pt idx="28">
                  <c:v>35.299999999999997</c:v>
                </c:pt>
                <c:pt idx="29">
                  <c:v>36</c:v>
                </c:pt>
                <c:pt idx="30">
                  <c:v>36.6</c:v>
                </c:pt>
                <c:pt idx="31">
                  <c:v>37.299999999999997</c:v>
                </c:pt>
                <c:pt idx="32">
                  <c:v>37.299999999999997</c:v>
                </c:pt>
                <c:pt idx="33">
                  <c:v>37.799999999999997</c:v>
                </c:pt>
                <c:pt idx="34">
                  <c:v>38.1</c:v>
                </c:pt>
                <c:pt idx="35">
                  <c:v>38.4</c:v>
                </c:pt>
                <c:pt idx="36">
                  <c:v>39</c:v>
                </c:pt>
                <c:pt idx="37">
                  <c:v>39.1</c:v>
                </c:pt>
                <c:pt idx="38">
                  <c:v>39.700000000000003</c:v>
                </c:pt>
                <c:pt idx="39">
                  <c:v>39.799999999999997</c:v>
                </c:pt>
                <c:pt idx="40">
                  <c:v>40.4</c:v>
                </c:pt>
                <c:pt idx="41">
                  <c:v>40.6</c:v>
                </c:pt>
                <c:pt idx="42">
                  <c:v>41.1</c:v>
                </c:pt>
                <c:pt idx="43">
                  <c:v>41.65</c:v>
                </c:pt>
                <c:pt idx="44">
                  <c:v>41.9</c:v>
                </c:pt>
                <c:pt idx="45">
                  <c:v>42.6</c:v>
                </c:pt>
                <c:pt idx="46">
                  <c:v>42.8</c:v>
                </c:pt>
                <c:pt idx="47">
                  <c:v>43.6</c:v>
                </c:pt>
                <c:pt idx="48">
                  <c:v>43.6</c:v>
                </c:pt>
                <c:pt idx="49">
                  <c:v>44.6</c:v>
                </c:pt>
                <c:pt idx="50">
                  <c:v>44.6</c:v>
                </c:pt>
                <c:pt idx="51">
                  <c:v>45.6</c:v>
                </c:pt>
                <c:pt idx="52">
                  <c:v>45.6</c:v>
                </c:pt>
                <c:pt idx="53">
                  <c:v>46.6</c:v>
                </c:pt>
                <c:pt idx="54">
                  <c:v>46.7</c:v>
                </c:pt>
              </c:numCache>
            </c:numRef>
          </c:xVal>
          <c:yVal>
            <c:numRef>
              <c:f>'[p4-1.5.xlsx]Sheet1'!$K$2:$K$56</c:f>
              <c:numCache>
                <c:formatCode>General</c:formatCode>
                <c:ptCount val="55"/>
                <c:pt idx="0">
                  <c:v>-61.963333333333338</c:v>
                </c:pt>
                <c:pt idx="1">
                  <c:v>-64.09</c:v>
                </c:pt>
                <c:pt idx="2">
                  <c:v>-66.923333333333346</c:v>
                </c:pt>
                <c:pt idx="3">
                  <c:v>-62.116666666666674</c:v>
                </c:pt>
                <c:pt idx="4">
                  <c:v>-66.526666666666671</c:v>
                </c:pt>
                <c:pt idx="5">
                  <c:v>-76.73</c:v>
                </c:pt>
                <c:pt idx="6">
                  <c:v>-58.473333333333336</c:v>
                </c:pt>
                <c:pt idx="7">
                  <c:v>-74.419999999999987</c:v>
                </c:pt>
                <c:pt idx="8">
                  <c:v>-62.379999999999995</c:v>
                </c:pt>
                <c:pt idx="9">
                  <c:v>-63.109999999999985</c:v>
                </c:pt>
                <c:pt idx="10">
                  <c:v>-59.94</c:v>
                </c:pt>
                <c:pt idx="11">
                  <c:v>-65.13</c:v>
                </c:pt>
                <c:pt idx="12">
                  <c:v>-57.50333333333333</c:v>
                </c:pt>
                <c:pt idx="13">
                  <c:v>-66.773333333333341</c:v>
                </c:pt>
                <c:pt idx="14">
                  <c:v>-57.586666666666666</c:v>
                </c:pt>
                <c:pt idx="15">
                  <c:v>-65.080000000000013</c:v>
                </c:pt>
                <c:pt idx="16">
                  <c:v>-61.083333333333343</c:v>
                </c:pt>
                <c:pt idx="17">
                  <c:v>-60.400000000000006</c:v>
                </c:pt>
                <c:pt idx="18">
                  <c:v>-57.513333333333343</c:v>
                </c:pt>
                <c:pt idx="19">
                  <c:v>-55.723333333333329</c:v>
                </c:pt>
                <c:pt idx="20">
                  <c:v>-75.983333333333334</c:v>
                </c:pt>
                <c:pt idx="21">
                  <c:v>-70.596666666666664</c:v>
                </c:pt>
                <c:pt idx="22">
                  <c:v>-74.110000000000014</c:v>
                </c:pt>
                <c:pt idx="23">
                  <c:v>-76.88666666666667</c:v>
                </c:pt>
                <c:pt idx="24">
                  <c:v>-77.17</c:v>
                </c:pt>
                <c:pt idx="25">
                  <c:v>-76.403333333333336</c:v>
                </c:pt>
                <c:pt idx="26">
                  <c:v>-75.013333333333335</c:v>
                </c:pt>
                <c:pt idx="27">
                  <c:v>-83.95</c:v>
                </c:pt>
                <c:pt idx="28">
                  <c:v>-63.76666666666668</c:v>
                </c:pt>
                <c:pt idx="29">
                  <c:v>-88.88</c:v>
                </c:pt>
                <c:pt idx="30">
                  <c:v>-105.33999999999999</c:v>
                </c:pt>
                <c:pt idx="31">
                  <c:v>-106.14666666666666</c:v>
                </c:pt>
                <c:pt idx="32">
                  <c:v>-81.710000000000008</c:v>
                </c:pt>
                <c:pt idx="33">
                  <c:v>-110.73333333333333</c:v>
                </c:pt>
                <c:pt idx="34">
                  <c:v>-100</c:v>
                </c:pt>
                <c:pt idx="35">
                  <c:v>-100</c:v>
                </c:pt>
                <c:pt idx="36">
                  <c:v>-100</c:v>
                </c:pt>
                <c:pt idx="37">
                  <c:v>-100</c:v>
                </c:pt>
                <c:pt idx="38">
                  <c:v>-100</c:v>
                </c:pt>
                <c:pt idx="39">
                  <c:v>-100</c:v>
                </c:pt>
                <c:pt idx="40">
                  <c:v>-99.346666666666678</c:v>
                </c:pt>
                <c:pt idx="41">
                  <c:v>-100</c:v>
                </c:pt>
                <c:pt idx="42">
                  <c:v>-100</c:v>
                </c:pt>
                <c:pt idx="43">
                  <c:v>-100</c:v>
                </c:pt>
                <c:pt idx="44">
                  <c:v>-100</c:v>
                </c:pt>
                <c:pt idx="45">
                  <c:v>-100</c:v>
                </c:pt>
                <c:pt idx="46">
                  <c:v>-100</c:v>
                </c:pt>
                <c:pt idx="47">
                  <c:v>-100</c:v>
                </c:pt>
                <c:pt idx="48">
                  <c:v>-100</c:v>
                </c:pt>
                <c:pt idx="49">
                  <c:v>-100</c:v>
                </c:pt>
                <c:pt idx="50">
                  <c:v>-100</c:v>
                </c:pt>
                <c:pt idx="51">
                  <c:v>-100</c:v>
                </c:pt>
                <c:pt idx="52">
                  <c:v>-100</c:v>
                </c:pt>
                <c:pt idx="53">
                  <c:v>-100</c:v>
                </c:pt>
                <c:pt idx="54">
                  <c:v>-100</c:v>
                </c:pt>
              </c:numCache>
            </c:numRef>
          </c:yVal>
          <c:smooth val="1"/>
        </c:ser>
        <c:dLbls>
          <c:showLegendKey val="0"/>
          <c:showVal val="0"/>
          <c:showCatName val="0"/>
          <c:showSerName val="0"/>
          <c:showPercent val="0"/>
          <c:showBubbleSize val="0"/>
        </c:dLbls>
        <c:axId val="123193568"/>
        <c:axId val="123194128"/>
      </c:scatterChart>
      <c:valAx>
        <c:axId val="123193568"/>
        <c:scaling>
          <c:orientation val="maxMin"/>
          <c:max val="47"/>
          <c:min val="1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JO"/>
          </a:p>
        </c:txPr>
        <c:crossAx val="123194128"/>
        <c:crosses val="autoZero"/>
        <c:crossBetween val="midCat"/>
      </c:valAx>
      <c:valAx>
        <c:axId val="123194128"/>
        <c:scaling>
          <c:orientation val="minMax"/>
          <c:max val="-40"/>
          <c:min val="-120"/>
        </c:scaling>
        <c:delete val="0"/>
        <c:axPos val="r"/>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ar-JO"/>
          </a:p>
        </c:txPr>
        <c:crossAx val="123193568"/>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JO"/>
        </a:p>
      </c:txPr>
    </c:legend>
    <c:plotVisOnly val="1"/>
    <c:dispBlanksAs val="gap"/>
    <c:showDLblsOverMax val="0"/>
  </c:chart>
  <c:spPr>
    <a:noFill/>
    <a:ln>
      <a:noFill/>
    </a:ln>
    <a:effectLst/>
  </c:spPr>
  <c:txPr>
    <a:bodyPr/>
    <a:lstStyle/>
    <a:p>
      <a:pPr>
        <a:defRPr/>
      </a:pPr>
      <a:endParaRPr lang="ar-J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1" Type="http://schemas.openxmlformats.org/officeDocument/2006/relationships/image" Target="../media/image29.jpeg"/></Relationships>
</file>

<file path=ppt/diagrams/_rels/data2.xml.rels><?xml version="1.0" encoding="UTF-8" standalone="yes"?>
<Relationships xmlns="http://schemas.openxmlformats.org/package/2006/relationships"><Relationship Id="rId1" Type="http://schemas.openxmlformats.org/officeDocument/2006/relationships/image" Target="../media/image30.jpg"/></Relationships>
</file>

<file path=ppt/diagrams/_rels/data3.xml.rels><?xml version="1.0" encoding="UTF-8" standalone="yes"?>
<Relationships xmlns="http://schemas.openxmlformats.org/package/2006/relationships"><Relationship Id="rId1" Type="http://schemas.openxmlformats.org/officeDocument/2006/relationships/image" Target="../media/image31.jpeg"/></Relationships>
</file>

<file path=ppt/diagrams/_rels/data4.xml.rels><?xml version="1.0" encoding="UTF-8" standalone="yes"?>
<Relationships xmlns="http://schemas.openxmlformats.org/package/2006/relationships"><Relationship Id="rId1" Type="http://schemas.openxmlformats.org/officeDocument/2006/relationships/image" Target="../media/image43.jpg"/></Relationships>
</file>

<file path=ppt/diagrams/_rels/data5.xml.rels><?xml version="1.0" encoding="UTF-8" standalone="yes"?>
<Relationships xmlns="http://schemas.openxmlformats.org/package/2006/relationships"><Relationship Id="rId1" Type="http://schemas.openxmlformats.org/officeDocument/2006/relationships/image" Target="../media/image44.jpeg"/></Relationships>
</file>

<file path=ppt/diagrams/_rels/data6.xml.rels><?xml version="1.0" encoding="UTF-8" standalone="yes"?>
<Relationships xmlns="http://schemas.openxmlformats.org/package/2006/relationships"><Relationship Id="rId1" Type="http://schemas.openxmlformats.org/officeDocument/2006/relationships/image" Target="../media/image45.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29.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30.jpg"/></Relationships>
</file>

<file path=ppt/diagrams/_rels/drawing3.xml.rels><?xml version="1.0" encoding="UTF-8" standalone="yes"?>
<Relationships xmlns="http://schemas.openxmlformats.org/package/2006/relationships"><Relationship Id="rId1" Type="http://schemas.openxmlformats.org/officeDocument/2006/relationships/image" Target="../media/image31.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43.jpg"/></Relationships>
</file>

<file path=ppt/diagrams/_rels/drawing5.xml.rels><?xml version="1.0" encoding="UTF-8" standalone="yes"?>
<Relationships xmlns="http://schemas.openxmlformats.org/package/2006/relationships"><Relationship Id="rId1" Type="http://schemas.openxmlformats.org/officeDocument/2006/relationships/image" Target="../media/image44.jpeg"/></Relationships>
</file>

<file path=ppt/diagrams/_rels/drawing6.xml.rels><?xml version="1.0" encoding="UTF-8" standalone="yes"?>
<Relationships xmlns="http://schemas.openxmlformats.org/package/2006/relationships"><Relationship Id="rId1" Type="http://schemas.openxmlformats.org/officeDocument/2006/relationships/image" Target="../media/image45.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DDBCC9-E41F-45F6-831D-95A049168CD1}" type="doc">
      <dgm:prSet loTypeId="urn:microsoft.com/office/officeart/2005/8/layout/vList3" loCatId="list" qsTypeId="urn:microsoft.com/office/officeart/2005/8/quickstyle/3d1" qsCatId="3D" csTypeId="urn:microsoft.com/office/officeart/2005/8/colors/accent1_2" csCatId="accent1" phldr="1"/>
      <dgm:spPr/>
      <dgm:t>
        <a:bodyPr/>
        <a:lstStyle/>
        <a:p>
          <a:endParaRPr lang="en-US"/>
        </a:p>
      </dgm:t>
    </dgm:pt>
    <dgm:pt modelId="{0CCBC471-660A-4755-8A2E-84270316D931}">
      <dgm:prSet/>
      <dgm:spPr/>
      <dgm:t>
        <a:bodyPr/>
        <a:lstStyle/>
        <a:p>
          <a:pPr algn="ctr" rtl="0"/>
          <a:r>
            <a:rPr lang="en-US" dirty="0" smtClean="0"/>
            <a:t>The aim of this part</a:t>
          </a:r>
          <a:endParaRPr lang="en-US" dirty="0"/>
        </a:p>
      </dgm:t>
    </dgm:pt>
    <dgm:pt modelId="{61E681F2-76F2-42DE-95C7-33A744F31990}" type="parTrans" cxnId="{E77941DE-02D9-4649-8119-384960636FFA}">
      <dgm:prSet/>
      <dgm:spPr/>
      <dgm:t>
        <a:bodyPr/>
        <a:lstStyle/>
        <a:p>
          <a:pPr algn="ctr"/>
          <a:endParaRPr lang="en-US"/>
        </a:p>
      </dgm:t>
    </dgm:pt>
    <dgm:pt modelId="{75C8A5D0-FF8C-4ED7-92F5-2B96FFE3EA92}" type="sibTrans" cxnId="{E77941DE-02D9-4649-8119-384960636FFA}">
      <dgm:prSet/>
      <dgm:spPr/>
      <dgm:t>
        <a:bodyPr/>
        <a:lstStyle/>
        <a:p>
          <a:pPr algn="ctr"/>
          <a:endParaRPr lang="en-US"/>
        </a:p>
      </dgm:t>
    </dgm:pt>
    <dgm:pt modelId="{3A23F276-3C2E-43DC-B580-47E10F52FE5A}" type="pres">
      <dgm:prSet presAssocID="{D3DDBCC9-E41F-45F6-831D-95A049168CD1}" presName="linearFlow" presStyleCnt="0">
        <dgm:presLayoutVars>
          <dgm:dir/>
          <dgm:resizeHandles val="exact"/>
        </dgm:presLayoutVars>
      </dgm:prSet>
      <dgm:spPr/>
      <dgm:t>
        <a:bodyPr/>
        <a:lstStyle/>
        <a:p>
          <a:endParaRPr lang="en-US"/>
        </a:p>
      </dgm:t>
    </dgm:pt>
    <dgm:pt modelId="{70B60385-6DC9-4FE1-A0EB-E0CA534A21E7}" type="pres">
      <dgm:prSet presAssocID="{0CCBC471-660A-4755-8A2E-84270316D931}" presName="composite" presStyleCnt="0"/>
      <dgm:spPr/>
    </dgm:pt>
    <dgm:pt modelId="{88848868-F508-4EAE-AA96-7BB16E8A3AE9}" type="pres">
      <dgm:prSet presAssocID="{0CCBC471-660A-4755-8A2E-84270316D931}" presName="imgShp" presStyleLbl="fgImgPlac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2000" b="-2000"/>
          </a:stretch>
        </a:blipFill>
      </dgm:spPr>
    </dgm:pt>
    <dgm:pt modelId="{DD5C927A-0983-4ED0-8107-518486D23968}" type="pres">
      <dgm:prSet presAssocID="{0CCBC471-660A-4755-8A2E-84270316D931}" presName="txShp" presStyleLbl="node1" presStyleIdx="0" presStyleCnt="1">
        <dgm:presLayoutVars>
          <dgm:bulletEnabled val="1"/>
        </dgm:presLayoutVars>
      </dgm:prSet>
      <dgm:spPr/>
      <dgm:t>
        <a:bodyPr/>
        <a:lstStyle/>
        <a:p>
          <a:endParaRPr lang="en-US"/>
        </a:p>
      </dgm:t>
    </dgm:pt>
  </dgm:ptLst>
  <dgm:cxnLst>
    <dgm:cxn modelId="{E77941DE-02D9-4649-8119-384960636FFA}" srcId="{D3DDBCC9-E41F-45F6-831D-95A049168CD1}" destId="{0CCBC471-660A-4755-8A2E-84270316D931}" srcOrd="0" destOrd="0" parTransId="{61E681F2-76F2-42DE-95C7-33A744F31990}" sibTransId="{75C8A5D0-FF8C-4ED7-92F5-2B96FFE3EA92}"/>
    <dgm:cxn modelId="{1AA6033C-6D52-4DF5-95AE-EF4D572D46C1}" type="presOf" srcId="{0CCBC471-660A-4755-8A2E-84270316D931}" destId="{DD5C927A-0983-4ED0-8107-518486D23968}" srcOrd="0" destOrd="0" presId="urn:microsoft.com/office/officeart/2005/8/layout/vList3"/>
    <dgm:cxn modelId="{D309BF60-082A-4B25-BB59-CB013721C5A8}" type="presOf" srcId="{D3DDBCC9-E41F-45F6-831D-95A049168CD1}" destId="{3A23F276-3C2E-43DC-B580-47E10F52FE5A}" srcOrd="0" destOrd="0" presId="urn:microsoft.com/office/officeart/2005/8/layout/vList3"/>
    <dgm:cxn modelId="{4FFCC253-8736-41A1-8A88-FFCAC6FDC382}" type="presParOf" srcId="{3A23F276-3C2E-43DC-B580-47E10F52FE5A}" destId="{70B60385-6DC9-4FE1-A0EB-E0CA534A21E7}" srcOrd="0" destOrd="0" presId="urn:microsoft.com/office/officeart/2005/8/layout/vList3"/>
    <dgm:cxn modelId="{3A00D1DE-8A22-42A3-BBD5-5D8B484A3F2B}" type="presParOf" srcId="{70B60385-6DC9-4FE1-A0EB-E0CA534A21E7}" destId="{88848868-F508-4EAE-AA96-7BB16E8A3AE9}" srcOrd="0" destOrd="0" presId="urn:microsoft.com/office/officeart/2005/8/layout/vList3"/>
    <dgm:cxn modelId="{916CF226-47EF-4E0A-A325-34D937B7B8D4}" type="presParOf" srcId="{70B60385-6DC9-4FE1-A0EB-E0CA534A21E7}" destId="{DD5C927A-0983-4ED0-8107-518486D23968}"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0B67B4-FB5B-4E3E-91E6-3D63B83CE861}" type="doc">
      <dgm:prSet loTypeId="urn:microsoft.com/office/officeart/2005/8/layout/vList3" loCatId="list" qsTypeId="urn:microsoft.com/office/officeart/2005/8/quickstyle/3d1" qsCatId="3D" csTypeId="urn:microsoft.com/office/officeart/2005/8/colors/colorful5" csCatId="colorful" phldr="1"/>
      <dgm:spPr/>
      <dgm:t>
        <a:bodyPr/>
        <a:lstStyle/>
        <a:p>
          <a:endParaRPr lang="en-US"/>
        </a:p>
      </dgm:t>
    </dgm:pt>
    <dgm:pt modelId="{D570B02F-F2A9-4C7B-BFF6-90F1F83D1DAA}">
      <dgm:prSet/>
      <dgm:spPr/>
      <dgm:t>
        <a:bodyPr/>
        <a:lstStyle/>
        <a:p>
          <a:pPr rtl="0"/>
          <a:r>
            <a:rPr lang="en-US" dirty="0" smtClean="0"/>
            <a:t>Indoor propagation model</a:t>
          </a:r>
          <a:endParaRPr lang="en-US" dirty="0"/>
        </a:p>
      </dgm:t>
    </dgm:pt>
    <dgm:pt modelId="{F82868DD-BB49-4B2D-B5D6-F355FEF6370B}" type="parTrans" cxnId="{6C298CF3-87E4-4A2E-8806-24B4402D1C9E}">
      <dgm:prSet/>
      <dgm:spPr/>
      <dgm:t>
        <a:bodyPr/>
        <a:lstStyle/>
        <a:p>
          <a:endParaRPr lang="en-US"/>
        </a:p>
      </dgm:t>
    </dgm:pt>
    <dgm:pt modelId="{EB0CBD6E-2ECC-484B-A99B-613A7ABEA2C1}" type="sibTrans" cxnId="{6C298CF3-87E4-4A2E-8806-24B4402D1C9E}">
      <dgm:prSet/>
      <dgm:spPr/>
      <dgm:t>
        <a:bodyPr/>
        <a:lstStyle/>
        <a:p>
          <a:endParaRPr lang="en-US"/>
        </a:p>
      </dgm:t>
    </dgm:pt>
    <dgm:pt modelId="{1ADDCAD2-A346-4B69-9FDC-5BA54418BCB6}">
      <dgm:prSet/>
      <dgm:spPr/>
      <dgm:t>
        <a:bodyPr/>
        <a:lstStyle/>
        <a:p>
          <a:pPr rtl="0"/>
          <a:r>
            <a:rPr lang="en-US" b="1" dirty="0" smtClean="0"/>
            <a:t>Keenan Motley model</a:t>
          </a:r>
          <a:endParaRPr lang="en-US" b="1" dirty="0"/>
        </a:p>
      </dgm:t>
    </dgm:pt>
    <dgm:pt modelId="{2D75208A-F857-4D6E-83E0-15F2F83BDC89}" type="parTrans" cxnId="{3BF7C734-A9D8-4E54-B149-6BCBBE8C5B4C}">
      <dgm:prSet/>
      <dgm:spPr/>
      <dgm:t>
        <a:bodyPr/>
        <a:lstStyle/>
        <a:p>
          <a:endParaRPr lang="en-US"/>
        </a:p>
      </dgm:t>
    </dgm:pt>
    <dgm:pt modelId="{DABA6A0B-27F8-4F62-87C5-CA7358FE6B1D}" type="sibTrans" cxnId="{3BF7C734-A9D8-4E54-B149-6BCBBE8C5B4C}">
      <dgm:prSet/>
      <dgm:spPr/>
      <dgm:t>
        <a:bodyPr/>
        <a:lstStyle/>
        <a:p>
          <a:endParaRPr lang="en-US"/>
        </a:p>
      </dgm:t>
    </dgm:pt>
    <dgm:pt modelId="{3128D61D-95F9-4D90-B55E-968D3DF678AF}">
      <dgm:prSet/>
      <dgm:spPr/>
      <dgm:t>
        <a:bodyPr/>
        <a:lstStyle/>
        <a:p>
          <a:pPr rtl="0"/>
          <a:r>
            <a:rPr lang="en-US" b="1" i="0" dirty="0" err="1" smtClean="0"/>
            <a:t>Saleh</a:t>
          </a:r>
          <a:r>
            <a:rPr lang="en-US" b="0" i="0" dirty="0" smtClean="0"/>
            <a:t>-</a:t>
          </a:r>
          <a:r>
            <a:rPr lang="en-US" b="1" i="0" dirty="0" smtClean="0"/>
            <a:t>Venezuela model</a:t>
          </a:r>
          <a:endParaRPr lang="en-US" dirty="0"/>
        </a:p>
      </dgm:t>
    </dgm:pt>
    <dgm:pt modelId="{6BDE2C2A-8D28-44CA-AA9E-0E2A34F73963}" type="sibTrans" cxnId="{85DF53A7-E3A7-41B1-A3DB-453C007BFBA7}">
      <dgm:prSet/>
      <dgm:spPr/>
      <dgm:t>
        <a:bodyPr/>
        <a:lstStyle/>
        <a:p>
          <a:endParaRPr lang="en-US"/>
        </a:p>
      </dgm:t>
    </dgm:pt>
    <dgm:pt modelId="{B476FA80-2A1D-4828-8579-D4522B924E78}" type="parTrans" cxnId="{85DF53A7-E3A7-41B1-A3DB-453C007BFBA7}">
      <dgm:prSet/>
      <dgm:spPr/>
      <dgm:t>
        <a:bodyPr/>
        <a:lstStyle/>
        <a:p>
          <a:endParaRPr lang="en-US"/>
        </a:p>
      </dgm:t>
    </dgm:pt>
    <dgm:pt modelId="{80C293FD-DBC3-46A2-BA1E-F5CB26707D84}" type="pres">
      <dgm:prSet presAssocID="{720B67B4-FB5B-4E3E-91E6-3D63B83CE861}" presName="linearFlow" presStyleCnt="0">
        <dgm:presLayoutVars>
          <dgm:dir/>
          <dgm:resizeHandles val="exact"/>
        </dgm:presLayoutVars>
      </dgm:prSet>
      <dgm:spPr/>
      <dgm:t>
        <a:bodyPr/>
        <a:lstStyle/>
        <a:p>
          <a:endParaRPr lang="en-US"/>
        </a:p>
      </dgm:t>
    </dgm:pt>
    <dgm:pt modelId="{6D20FADB-94CB-458C-AB6C-562C751941CC}" type="pres">
      <dgm:prSet presAssocID="{D570B02F-F2A9-4C7B-BFF6-90F1F83D1DAA}" presName="composite" presStyleCnt="0"/>
      <dgm:spPr/>
    </dgm:pt>
    <dgm:pt modelId="{02356F6A-04D5-4DED-AC39-6C3CA8B3BD14}" type="pres">
      <dgm:prSet presAssocID="{D570B02F-F2A9-4C7B-BFF6-90F1F83D1DAA}" presName="imgShp" presStyleLbl="fgImgPlace1" presStyleIdx="0" presStyleCnt="1"/>
      <dgm:spPr>
        <a:blipFill>
          <a:blip xmlns:r="http://schemas.openxmlformats.org/officeDocument/2006/relationships" r:embed="rId1">
            <a:duotone>
              <a:schemeClr val="accent5">
                <a:hueOff val="0"/>
                <a:satOff val="0"/>
                <a:lumOff val="0"/>
                <a:alphaOff val="0"/>
                <a:shade val="20000"/>
                <a:satMod val="200000"/>
              </a:schemeClr>
              <a:schemeClr val="accent5">
                <a:hueOff val="0"/>
                <a:satOff val="0"/>
                <a:lumOff val="0"/>
                <a:alphaOff val="0"/>
                <a:tint val="12000"/>
                <a:satMod val="190000"/>
              </a:schemeClr>
            </a:duotone>
            <a:extLst>
              <a:ext uri="{28A0092B-C50C-407E-A947-70E740481C1C}">
                <a14:useLocalDpi xmlns:a14="http://schemas.microsoft.com/office/drawing/2010/main" val="0"/>
              </a:ext>
            </a:extLst>
          </a:blip>
          <a:srcRect/>
          <a:stretch>
            <a:fillRect l="-17000" r="-17000"/>
          </a:stretch>
        </a:blipFill>
      </dgm:spPr>
      <dgm:t>
        <a:bodyPr/>
        <a:lstStyle/>
        <a:p>
          <a:endParaRPr lang="en-US"/>
        </a:p>
      </dgm:t>
    </dgm:pt>
    <dgm:pt modelId="{15205E0C-AD77-4514-A2E0-989D6B2F25BB}" type="pres">
      <dgm:prSet presAssocID="{D570B02F-F2A9-4C7B-BFF6-90F1F83D1DAA}" presName="txShp" presStyleLbl="node1" presStyleIdx="0" presStyleCnt="1" custLinFactNeighborX="-125" custLinFactNeighborY="41667">
        <dgm:presLayoutVars>
          <dgm:bulletEnabled val="1"/>
        </dgm:presLayoutVars>
      </dgm:prSet>
      <dgm:spPr/>
      <dgm:t>
        <a:bodyPr/>
        <a:lstStyle/>
        <a:p>
          <a:endParaRPr lang="en-US"/>
        </a:p>
      </dgm:t>
    </dgm:pt>
  </dgm:ptLst>
  <dgm:cxnLst>
    <dgm:cxn modelId="{85DF53A7-E3A7-41B1-A3DB-453C007BFBA7}" srcId="{D570B02F-F2A9-4C7B-BFF6-90F1F83D1DAA}" destId="{3128D61D-95F9-4D90-B55E-968D3DF678AF}" srcOrd="1" destOrd="0" parTransId="{B476FA80-2A1D-4828-8579-D4522B924E78}" sibTransId="{6BDE2C2A-8D28-44CA-AA9E-0E2A34F73963}"/>
    <dgm:cxn modelId="{F6D13894-BB1E-4199-9E00-3F71B60CD6A9}" type="presOf" srcId="{D570B02F-F2A9-4C7B-BFF6-90F1F83D1DAA}" destId="{15205E0C-AD77-4514-A2E0-989D6B2F25BB}" srcOrd="0" destOrd="0" presId="urn:microsoft.com/office/officeart/2005/8/layout/vList3"/>
    <dgm:cxn modelId="{3BF7C734-A9D8-4E54-B149-6BCBBE8C5B4C}" srcId="{D570B02F-F2A9-4C7B-BFF6-90F1F83D1DAA}" destId="{1ADDCAD2-A346-4B69-9FDC-5BA54418BCB6}" srcOrd="0" destOrd="0" parTransId="{2D75208A-F857-4D6E-83E0-15F2F83BDC89}" sibTransId="{DABA6A0B-27F8-4F62-87C5-CA7358FE6B1D}"/>
    <dgm:cxn modelId="{37F589AB-70BA-47C6-A397-0022E82F82BB}" type="presOf" srcId="{1ADDCAD2-A346-4B69-9FDC-5BA54418BCB6}" destId="{15205E0C-AD77-4514-A2E0-989D6B2F25BB}" srcOrd="0" destOrd="1" presId="urn:microsoft.com/office/officeart/2005/8/layout/vList3"/>
    <dgm:cxn modelId="{55CD1FB8-3AAB-47B5-A400-E61F437579BA}" type="presOf" srcId="{720B67B4-FB5B-4E3E-91E6-3D63B83CE861}" destId="{80C293FD-DBC3-46A2-BA1E-F5CB26707D84}" srcOrd="0" destOrd="0" presId="urn:microsoft.com/office/officeart/2005/8/layout/vList3"/>
    <dgm:cxn modelId="{3970EA06-A7C1-40DF-B2D3-8E7FFCC3DA3C}" type="presOf" srcId="{3128D61D-95F9-4D90-B55E-968D3DF678AF}" destId="{15205E0C-AD77-4514-A2E0-989D6B2F25BB}" srcOrd="0" destOrd="2" presId="urn:microsoft.com/office/officeart/2005/8/layout/vList3"/>
    <dgm:cxn modelId="{6C298CF3-87E4-4A2E-8806-24B4402D1C9E}" srcId="{720B67B4-FB5B-4E3E-91E6-3D63B83CE861}" destId="{D570B02F-F2A9-4C7B-BFF6-90F1F83D1DAA}" srcOrd="0" destOrd="0" parTransId="{F82868DD-BB49-4B2D-B5D6-F355FEF6370B}" sibTransId="{EB0CBD6E-2ECC-484B-A99B-613A7ABEA2C1}"/>
    <dgm:cxn modelId="{0BB0565C-C833-4A9F-82F4-6CA5611A0E7C}" type="presParOf" srcId="{80C293FD-DBC3-46A2-BA1E-F5CB26707D84}" destId="{6D20FADB-94CB-458C-AB6C-562C751941CC}" srcOrd="0" destOrd="0" presId="urn:microsoft.com/office/officeart/2005/8/layout/vList3"/>
    <dgm:cxn modelId="{35166E66-B67E-4645-A24B-FE1B2AAA7B92}" type="presParOf" srcId="{6D20FADB-94CB-458C-AB6C-562C751941CC}" destId="{02356F6A-04D5-4DED-AC39-6C3CA8B3BD14}" srcOrd="0" destOrd="0" presId="urn:microsoft.com/office/officeart/2005/8/layout/vList3"/>
    <dgm:cxn modelId="{75097176-9887-4563-8194-51DEACEFDEA1}" type="presParOf" srcId="{6D20FADB-94CB-458C-AB6C-562C751941CC}" destId="{15205E0C-AD77-4514-A2E0-989D6B2F25BB}" srcOrd="1" destOrd="0" presId="urn:microsoft.com/office/officeart/2005/8/layout/vList3"/>
  </dgm:cxnLst>
  <dgm:bg/>
  <dgm:whole/>
  <dgm:extLst>
    <a:ext uri="http://schemas.microsoft.com/office/drawing/2008/diagram">
      <dsp:dataModelExt xmlns:dsp="http://schemas.microsoft.com/office/drawing/2008/diagram" relId="rId12"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52589101-E577-4D48-9133-D2FBF0E377DB}" type="doc">
      <dgm:prSet loTypeId="urn:microsoft.com/office/officeart/2005/8/layout/vList3" loCatId="list" qsTypeId="urn:microsoft.com/office/officeart/2005/8/quickstyle/3d1" qsCatId="3D" csTypeId="urn:microsoft.com/office/officeart/2005/8/colors/colorful3" csCatId="colorful" phldr="1"/>
      <dgm:spPr/>
      <dgm:t>
        <a:bodyPr/>
        <a:lstStyle/>
        <a:p>
          <a:endParaRPr lang="en-US"/>
        </a:p>
      </dgm:t>
    </dgm:pt>
    <dgm:pt modelId="{FC1B5622-2438-45A8-976F-93F68555C395}">
      <dgm:prSet/>
      <dgm:spPr/>
      <dgm:t>
        <a:bodyPr/>
        <a:lstStyle/>
        <a:p>
          <a:pPr rtl="0"/>
          <a:r>
            <a:rPr lang="en-US" dirty="0" smtClean="0"/>
            <a:t>Choose the model</a:t>
          </a:r>
          <a:endParaRPr lang="en-US" dirty="0"/>
        </a:p>
      </dgm:t>
    </dgm:pt>
    <dgm:pt modelId="{DC57D3D7-DD3C-445B-937B-CB3DBB8DAFE0}" type="parTrans" cxnId="{E6100435-A372-4E6A-820F-52EBB09683E6}">
      <dgm:prSet/>
      <dgm:spPr/>
      <dgm:t>
        <a:bodyPr/>
        <a:lstStyle/>
        <a:p>
          <a:endParaRPr lang="en-US"/>
        </a:p>
      </dgm:t>
    </dgm:pt>
    <dgm:pt modelId="{0A7B6E59-3451-47FB-B04A-37A593254B49}" type="sibTrans" cxnId="{E6100435-A372-4E6A-820F-52EBB09683E6}">
      <dgm:prSet/>
      <dgm:spPr/>
      <dgm:t>
        <a:bodyPr/>
        <a:lstStyle/>
        <a:p>
          <a:endParaRPr lang="en-US"/>
        </a:p>
      </dgm:t>
    </dgm:pt>
    <dgm:pt modelId="{A31AE9E8-3711-4C70-8E26-FAB899A47B63}">
      <dgm:prSet/>
      <dgm:spPr/>
      <dgm:t>
        <a:bodyPr/>
        <a:lstStyle/>
        <a:p>
          <a:pPr rtl="0"/>
          <a:r>
            <a:rPr lang="en-US" dirty="0" smtClean="0"/>
            <a:t>Keenan Motley model</a:t>
          </a:r>
          <a:endParaRPr lang="en-US" dirty="0"/>
        </a:p>
      </dgm:t>
    </dgm:pt>
    <dgm:pt modelId="{5D01F355-2ECF-4D33-845F-F6B136A7C6FB}" type="parTrans" cxnId="{B35C8E24-95AF-491B-B787-D47DC78F2BBB}">
      <dgm:prSet/>
      <dgm:spPr/>
      <dgm:t>
        <a:bodyPr/>
        <a:lstStyle/>
        <a:p>
          <a:endParaRPr lang="en-US"/>
        </a:p>
      </dgm:t>
    </dgm:pt>
    <dgm:pt modelId="{E71E4383-6EC5-4DD2-99CF-9B81E243A6C8}" type="sibTrans" cxnId="{B35C8E24-95AF-491B-B787-D47DC78F2BBB}">
      <dgm:prSet/>
      <dgm:spPr/>
      <dgm:t>
        <a:bodyPr/>
        <a:lstStyle/>
        <a:p>
          <a:endParaRPr lang="en-US"/>
        </a:p>
      </dgm:t>
    </dgm:pt>
    <dgm:pt modelId="{A060A76C-B952-473F-8636-F9061A50CA31}" type="pres">
      <dgm:prSet presAssocID="{52589101-E577-4D48-9133-D2FBF0E377DB}" presName="linearFlow" presStyleCnt="0">
        <dgm:presLayoutVars>
          <dgm:dir/>
          <dgm:resizeHandles val="exact"/>
        </dgm:presLayoutVars>
      </dgm:prSet>
      <dgm:spPr/>
      <dgm:t>
        <a:bodyPr/>
        <a:lstStyle/>
        <a:p>
          <a:endParaRPr lang="en-US"/>
        </a:p>
      </dgm:t>
    </dgm:pt>
    <dgm:pt modelId="{33FDB07C-CFC7-42A5-94D1-B9D5F10935F8}" type="pres">
      <dgm:prSet presAssocID="{FC1B5622-2438-45A8-976F-93F68555C395}" presName="composite" presStyleCnt="0"/>
      <dgm:spPr/>
    </dgm:pt>
    <dgm:pt modelId="{EEA20CA0-18AE-4D09-949C-7EB75FC6769A}" type="pres">
      <dgm:prSet presAssocID="{FC1B5622-2438-45A8-976F-93F68555C395}" presName="imgShp" presStyleLbl="fgImgPlac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3000" b="-3000"/>
          </a:stretch>
        </a:blipFill>
      </dgm:spPr>
    </dgm:pt>
    <dgm:pt modelId="{BC6D4BA4-3310-441C-AA5A-87671C5BD98E}" type="pres">
      <dgm:prSet presAssocID="{FC1B5622-2438-45A8-976F-93F68555C395}" presName="txShp" presStyleLbl="node1" presStyleIdx="0" presStyleCnt="1">
        <dgm:presLayoutVars>
          <dgm:bulletEnabled val="1"/>
        </dgm:presLayoutVars>
      </dgm:prSet>
      <dgm:spPr/>
      <dgm:t>
        <a:bodyPr/>
        <a:lstStyle/>
        <a:p>
          <a:endParaRPr lang="en-US"/>
        </a:p>
      </dgm:t>
    </dgm:pt>
  </dgm:ptLst>
  <dgm:cxnLst>
    <dgm:cxn modelId="{3D27AA69-C54B-4CB6-B3D5-8206E25C8910}" type="presOf" srcId="{FC1B5622-2438-45A8-976F-93F68555C395}" destId="{BC6D4BA4-3310-441C-AA5A-87671C5BD98E}" srcOrd="0" destOrd="0" presId="urn:microsoft.com/office/officeart/2005/8/layout/vList3"/>
    <dgm:cxn modelId="{B35C8E24-95AF-491B-B787-D47DC78F2BBB}" srcId="{FC1B5622-2438-45A8-976F-93F68555C395}" destId="{A31AE9E8-3711-4C70-8E26-FAB899A47B63}" srcOrd="0" destOrd="0" parTransId="{5D01F355-2ECF-4D33-845F-F6B136A7C6FB}" sibTransId="{E71E4383-6EC5-4DD2-99CF-9B81E243A6C8}"/>
    <dgm:cxn modelId="{E6100435-A372-4E6A-820F-52EBB09683E6}" srcId="{52589101-E577-4D48-9133-D2FBF0E377DB}" destId="{FC1B5622-2438-45A8-976F-93F68555C395}" srcOrd="0" destOrd="0" parTransId="{DC57D3D7-DD3C-445B-937B-CB3DBB8DAFE0}" sibTransId="{0A7B6E59-3451-47FB-B04A-37A593254B49}"/>
    <dgm:cxn modelId="{665F4F1F-4D19-4F91-90D2-2D8199E20E26}" type="presOf" srcId="{A31AE9E8-3711-4C70-8E26-FAB899A47B63}" destId="{BC6D4BA4-3310-441C-AA5A-87671C5BD98E}" srcOrd="0" destOrd="1" presId="urn:microsoft.com/office/officeart/2005/8/layout/vList3"/>
    <dgm:cxn modelId="{502656CE-F230-4C39-B500-06DD75EBAEE4}" type="presOf" srcId="{52589101-E577-4D48-9133-D2FBF0E377DB}" destId="{A060A76C-B952-473F-8636-F9061A50CA31}" srcOrd="0" destOrd="0" presId="urn:microsoft.com/office/officeart/2005/8/layout/vList3"/>
    <dgm:cxn modelId="{DD59638D-5B21-497E-AB57-9D3B016087DE}" type="presParOf" srcId="{A060A76C-B952-473F-8636-F9061A50CA31}" destId="{33FDB07C-CFC7-42A5-94D1-B9D5F10935F8}" srcOrd="0" destOrd="0" presId="urn:microsoft.com/office/officeart/2005/8/layout/vList3"/>
    <dgm:cxn modelId="{E225B70E-3753-4104-88B6-0A2992D7748C}" type="presParOf" srcId="{33FDB07C-CFC7-42A5-94D1-B9D5F10935F8}" destId="{EEA20CA0-18AE-4D09-949C-7EB75FC6769A}" srcOrd="0" destOrd="0" presId="urn:microsoft.com/office/officeart/2005/8/layout/vList3"/>
    <dgm:cxn modelId="{E3691384-C9C0-40B3-90C7-5C7C0B0889AC}" type="presParOf" srcId="{33FDB07C-CFC7-42A5-94D1-B9D5F10935F8}" destId="{BC6D4BA4-3310-441C-AA5A-87671C5BD98E}" srcOrd="1" destOrd="0" presId="urn:microsoft.com/office/officeart/2005/8/layout/vList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3195D52-6FFC-4429-A9C0-9C1333C37039}" type="doc">
      <dgm:prSet loTypeId="urn:microsoft.com/office/officeart/2005/8/layout/vList3" loCatId="list" qsTypeId="urn:microsoft.com/office/officeart/2005/8/quickstyle/3d1" qsCatId="3D" csTypeId="urn:microsoft.com/office/officeart/2005/8/colors/colorful2" csCatId="colorful" phldr="1"/>
      <dgm:spPr/>
      <dgm:t>
        <a:bodyPr/>
        <a:lstStyle/>
        <a:p>
          <a:endParaRPr lang="en-US"/>
        </a:p>
      </dgm:t>
    </dgm:pt>
    <dgm:pt modelId="{4B5D845B-DE58-41F4-85F7-5968E7BE1F99}">
      <dgm:prSet/>
      <dgm:spPr/>
      <dgm:t>
        <a:bodyPr/>
        <a:lstStyle/>
        <a:p>
          <a:pPr rtl="0"/>
          <a:r>
            <a:rPr lang="en-US" dirty="0" smtClean="0"/>
            <a:t>the benefit of the project</a:t>
          </a:r>
          <a:endParaRPr lang="en-US" dirty="0"/>
        </a:p>
      </dgm:t>
    </dgm:pt>
    <dgm:pt modelId="{F1E7914F-3A0D-4949-9E4F-5E01D978E277}" type="parTrans" cxnId="{75B00E75-1A38-4814-A4A6-354B28BF4AC2}">
      <dgm:prSet/>
      <dgm:spPr/>
      <dgm:t>
        <a:bodyPr/>
        <a:lstStyle/>
        <a:p>
          <a:endParaRPr lang="en-US"/>
        </a:p>
      </dgm:t>
    </dgm:pt>
    <dgm:pt modelId="{A0328361-14BE-4925-A5D9-EABBF2470B69}" type="sibTrans" cxnId="{75B00E75-1A38-4814-A4A6-354B28BF4AC2}">
      <dgm:prSet/>
      <dgm:spPr/>
      <dgm:t>
        <a:bodyPr/>
        <a:lstStyle/>
        <a:p>
          <a:endParaRPr lang="en-US"/>
        </a:p>
      </dgm:t>
    </dgm:pt>
    <dgm:pt modelId="{55F7BB91-92A3-40F0-8F4F-A40C06C81B00}" type="pres">
      <dgm:prSet presAssocID="{63195D52-6FFC-4429-A9C0-9C1333C37039}" presName="linearFlow" presStyleCnt="0">
        <dgm:presLayoutVars>
          <dgm:dir/>
          <dgm:resizeHandles val="exact"/>
        </dgm:presLayoutVars>
      </dgm:prSet>
      <dgm:spPr/>
      <dgm:t>
        <a:bodyPr/>
        <a:lstStyle/>
        <a:p>
          <a:pPr rtl="1"/>
          <a:endParaRPr lang="ar-JO"/>
        </a:p>
      </dgm:t>
    </dgm:pt>
    <dgm:pt modelId="{CA873FB4-DD52-4A52-8004-8AD8AD35D0A5}" type="pres">
      <dgm:prSet presAssocID="{4B5D845B-DE58-41F4-85F7-5968E7BE1F99}" presName="composite" presStyleCnt="0"/>
      <dgm:spPr/>
    </dgm:pt>
    <dgm:pt modelId="{A4B0AE7A-05ED-4FA2-ACB4-CB16B02B4071}" type="pres">
      <dgm:prSet presAssocID="{4B5D845B-DE58-41F4-85F7-5968E7BE1F99}"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t>
        <a:bodyPr/>
        <a:lstStyle/>
        <a:p>
          <a:pPr rtl="1"/>
          <a:endParaRPr lang="ar-JO"/>
        </a:p>
      </dgm:t>
    </dgm:pt>
    <dgm:pt modelId="{BF3A8FB3-D3B2-4CC5-87D1-9EF437ABC83B}" type="pres">
      <dgm:prSet presAssocID="{4B5D845B-DE58-41F4-85F7-5968E7BE1F99}" presName="txShp" presStyleLbl="node1" presStyleIdx="0" presStyleCnt="1">
        <dgm:presLayoutVars>
          <dgm:bulletEnabled val="1"/>
        </dgm:presLayoutVars>
      </dgm:prSet>
      <dgm:spPr/>
      <dgm:t>
        <a:bodyPr/>
        <a:lstStyle/>
        <a:p>
          <a:pPr rtl="1"/>
          <a:endParaRPr lang="ar-JO"/>
        </a:p>
      </dgm:t>
    </dgm:pt>
  </dgm:ptLst>
  <dgm:cxnLst>
    <dgm:cxn modelId="{650611AA-081C-4D94-AFAE-D8CC73B9A075}" type="presOf" srcId="{63195D52-6FFC-4429-A9C0-9C1333C37039}" destId="{55F7BB91-92A3-40F0-8F4F-A40C06C81B00}" srcOrd="0" destOrd="0" presId="urn:microsoft.com/office/officeart/2005/8/layout/vList3"/>
    <dgm:cxn modelId="{75B00E75-1A38-4814-A4A6-354B28BF4AC2}" srcId="{63195D52-6FFC-4429-A9C0-9C1333C37039}" destId="{4B5D845B-DE58-41F4-85F7-5968E7BE1F99}" srcOrd="0" destOrd="0" parTransId="{F1E7914F-3A0D-4949-9E4F-5E01D978E277}" sibTransId="{A0328361-14BE-4925-A5D9-EABBF2470B69}"/>
    <dgm:cxn modelId="{63380C1B-5314-438C-888C-D21C934FCF76}" type="presOf" srcId="{4B5D845B-DE58-41F4-85F7-5968E7BE1F99}" destId="{BF3A8FB3-D3B2-4CC5-87D1-9EF437ABC83B}" srcOrd="0" destOrd="0" presId="urn:microsoft.com/office/officeart/2005/8/layout/vList3"/>
    <dgm:cxn modelId="{DE207B40-6BCA-4E59-9DD2-E1D57B94580D}" type="presParOf" srcId="{55F7BB91-92A3-40F0-8F4F-A40C06C81B00}" destId="{CA873FB4-DD52-4A52-8004-8AD8AD35D0A5}" srcOrd="0" destOrd="0" presId="urn:microsoft.com/office/officeart/2005/8/layout/vList3"/>
    <dgm:cxn modelId="{5E14B928-F9DC-4757-B79D-6D685627359B}" type="presParOf" srcId="{CA873FB4-DD52-4A52-8004-8AD8AD35D0A5}" destId="{A4B0AE7A-05ED-4FA2-ACB4-CB16B02B4071}" srcOrd="0" destOrd="0" presId="urn:microsoft.com/office/officeart/2005/8/layout/vList3"/>
    <dgm:cxn modelId="{0E306D4E-19C3-4CB3-8E51-9971B0028FBC}" type="presParOf" srcId="{CA873FB4-DD52-4A52-8004-8AD8AD35D0A5}" destId="{BF3A8FB3-D3B2-4CC5-87D1-9EF437ABC83B}"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8319E43-9302-4EC9-8CA9-2C1FFE38547E}" type="doc">
      <dgm:prSet loTypeId="urn:microsoft.com/office/officeart/2005/8/layout/vList3" loCatId="list" qsTypeId="urn:microsoft.com/office/officeart/2005/8/quickstyle/simple5" qsCatId="simple" csTypeId="urn:microsoft.com/office/officeart/2005/8/colors/colorful5" csCatId="colorful" phldr="1"/>
      <dgm:spPr/>
      <dgm:t>
        <a:bodyPr/>
        <a:lstStyle/>
        <a:p>
          <a:endParaRPr lang="en-US"/>
        </a:p>
      </dgm:t>
    </dgm:pt>
    <dgm:pt modelId="{8FD507D2-9379-461E-AAA0-223D92E9CB45}">
      <dgm:prSet/>
      <dgm:spPr/>
      <dgm:t>
        <a:bodyPr/>
        <a:lstStyle/>
        <a:p>
          <a:pPr rtl="0"/>
          <a:r>
            <a:rPr lang="en-US" dirty="0" smtClean="0"/>
            <a:t>for the university</a:t>
          </a:r>
          <a:endParaRPr lang="en-US" dirty="0"/>
        </a:p>
      </dgm:t>
    </dgm:pt>
    <dgm:pt modelId="{84436995-A32B-4C82-ABA7-B46C27DFD20C}" type="parTrans" cxnId="{2D20070B-14E4-4BA0-8DB7-31F3A3AD9CC0}">
      <dgm:prSet/>
      <dgm:spPr/>
      <dgm:t>
        <a:bodyPr/>
        <a:lstStyle/>
        <a:p>
          <a:endParaRPr lang="en-US"/>
        </a:p>
      </dgm:t>
    </dgm:pt>
    <dgm:pt modelId="{47F1B9E9-899D-420D-A896-DB2664DEB387}" type="sibTrans" cxnId="{2D20070B-14E4-4BA0-8DB7-31F3A3AD9CC0}">
      <dgm:prSet/>
      <dgm:spPr/>
      <dgm:t>
        <a:bodyPr/>
        <a:lstStyle/>
        <a:p>
          <a:endParaRPr lang="en-US"/>
        </a:p>
      </dgm:t>
    </dgm:pt>
    <dgm:pt modelId="{CDFBF301-2231-4DC9-9A97-1DF8059029EF}" type="pres">
      <dgm:prSet presAssocID="{F8319E43-9302-4EC9-8CA9-2C1FFE38547E}" presName="linearFlow" presStyleCnt="0">
        <dgm:presLayoutVars>
          <dgm:dir/>
          <dgm:resizeHandles val="exact"/>
        </dgm:presLayoutVars>
      </dgm:prSet>
      <dgm:spPr/>
      <dgm:t>
        <a:bodyPr/>
        <a:lstStyle/>
        <a:p>
          <a:pPr rtl="1"/>
          <a:endParaRPr lang="ar-JO"/>
        </a:p>
      </dgm:t>
    </dgm:pt>
    <dgm:pt modelId="{F11BCA64-8239-40AD-A8E1-D1A6D8AAC70B}" type="pres">
      <dgm:prSet presAssocID="{8FD507D2-9379-461E-AAA0-223D92E9CB45}" presName="composite" presStyleCnt="0"/>
      <dgm:spPr/>
    </dgm:pt>
    <dgm:pt modelId="{753F8A29-46F9-4349-B20D-14E98CDB7798}" type="pres">
      <dgm:prSet presAssocID="{8FD507D2-9379-461E-AAA0-223D92E9CB45}" presName="imgShp" presStyleLbl="fgImgPlac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pt>
    <dgm:pt modelId="{49A9DBAC-FC6A-44E9-9BF4-4055FB04BE1F}" type="pres">
      <dgm:prSet presAssocID="{8FD507D2-9379-461E-AAA0-223D92E9CB45}" presName="txShp" presStyleLbl="node1" presStyleIdx="0" presStyleCnt="1">
        <dgm:presLayoutVars>
          <dgm:bulletEnabled val="1"/>
        </dgm:presLayoutVars>
      </dgm:prSet>
      <dgm:spPr/>
      <dgm:t>
        <a:bodyPr/>
        <a:lstStyle/>
        <a:p>
          <a:pPr rtl="1"/>
          <a:endParaRPr lang="ar-JO"/>
        </a:p>
      </dgm:t>
    </dgm:pt>
  </dgm:ptLst>
  <dgm:cxnLst>
    <dgm:cxn modelId="{2D20070B-14E4-4BA0-8DB7-31F3A3AD9CC0}" srcId="{F8319E43-9302-4EC9-8CA9-2C1FFE38547E}" destId="{8FD507D2-9379-461E-AAA0-223D92E9CB45}" srcOrd="0" destOrd="0" parTransId="{84436995-A32B-4C82-ABA7-B46C27DFD20C}" sibTransId="{47F1B9E9-899D-420D-A896-DB2664DEB387}"/>
    <dgm:cxn modelId="{1A7401A6-8955-4CB7-9CD9-961006A84E34}" type="presOf" srcId="{F8319E43-9302-4EC9-8CA9-2C1FFE38547E}" destId="{CDFBF301-2231-4DC9-9A97-1DF8059029EF}" srcOrd="0" destOrd="0" presId="urn:microsoft.com/office/officeart/2005/8/layout/vList3"/>
    <dgm:cxn modelId="{3B70C631-823C-4B12-BF02-486D91CAE618}" type="presOf" srcId="{8FD507D2-9379-461E-AAA0-223D92E9CB45}" destId="{49A9DBAC-FC6A-44E9-9BF4-4055FB04BE1F}" srcOrd="0" destOrd="0" presId="urn:microsoft.com/office/officeart/2005/8/layout/vList3"/>
    <dgm:cxn modelId="{DE593296-D8A6-4E62-B8CA-0054AEEE5EBE}" type="presParOf" srcId="{CDFBF301-2231-4DC9-9A97-1DF8059029EF}" destId="{F11BCA64-8239-40AD-A8E1-D1A6D8AAC70B}" srcOrd="0" destOrd="0" presId="urn:microsoft.com/office/officeart/2005/8/layout/vList3"/>
    <dgm:cxn modelId="{B3F7D83E-FD1C-41B4-B513-491154794AF1}" type="presParOf" srcId="{F11BCA64-8239-40AD-A8E1-D1A6D8AAC70B}" destId="{753F8A29-46F9-4349-B20D-14E98CDB7798}" srcOrd="0" destOrd="0" presId="urn:microsoft.com/office/officeart/2005/8/layout/vList3"/>
    <dgm:cxn modelId="{725E57DB-40C8-4617-A820-4572FB2CBF5E}" type="presParOf" srcId="{F11BCA64-8239-40AD-A8E1-D1A6D8AAC70B}" destId="{49A9DBAC-FC6A-44E9-9BF4-4055FB04BE1F}" srcOrd="1" destOrd="0" presId="urn:microsoft.com/office/officeart/2005/8/layout/vLis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99AF581-0744-49E6-80E9-6C64A973BDAB}" type="doc">
      <dgm:prSet loTypeId="urn:microsoft.com/office/officeart/2005/8/layout/vList3" loCatId="list" qsTypeId="urn:microsoft.com/office/officeart/2005/8/quickstyle/simple5" qsCatId="simple" csTypeId="urn:microsoft.com/office/officeart/2005/8/colors/accent1_2" csCatId="accent1" phldr="1"/>
      <dgm:spPr/>
      <dgm:t>
        <a:bodyPr/>
        <a:lstStyle/>
        <a:p>
          <a:endParaRPr lang="en-US"/>
        </a:p>
      </dgm:t>
    </dgm:pt>
    <dgm:pt modelId="{B9071CEB-A91A-4C72-AA0B-0193C382D95B}">
      <dgm:prSet/>
      <dgm:spPr/>
      <dgm:t>
        <a:bodyPr/>
        <a:lstStyle/>
        <a:p>
          <a:pPr rtl="0"/>
          <a:r>
            <a:rPr lang="en-US" dirty="0" smtClean="0"/>
            <a:t>In general</a:t>
          </a:r>
          <a:endParaRPr lang="en-US" dirty="0"/>
        </a:p>
      </dgm:t>
    </dgm:pt>
    <dgm:pt modelId="{76730084-39CF-43B4-A480-2B5CD48EA95F}" type="parTrans" cxnId="{71FB33D4-8B1A-4B9F-9278-04B177642AB7}">
      <dgm:prSet/>
      <dgm:spPr/>
      <dgm:t>
        <a:bodyPr/>
        <a:lstStyle/>
        <a:p>
          <a:endParaRPr lang="en-US"/>
        </a:p>
      </dgm:t>
    </dgm:pt>
    <dgm:pt modelId="{EAEA46CA-CDED-48F2-894C-FC951E53F5CC}" type="sibTrans" cxnId="{71FB33D4-8B1A-4B9F-9278-04B177642AB7}">
      <dgm:prSet/>
      <dgm:spPr/>
      <dgm:t>
        <a:bodyPr/>
        <a:lstStyle/>
        <a:p>
          <a:endParaRPr lang="en-US"/>
        </a:p>
      </dgm:t>
    </dgm:pt>
    <dgm:pt modelId="{1BD59102-7845-4E79-B51E-C98196AB4836}" type="pres">
      <dgm:prSet presAssocID="{799AF581-0744-49E6-80E9-6C64A973BDAB}" presName="linearFlow" presStyleCnt="0">
        <dgm:presLayoutVars>
          <dgm:dir/>
          <dgm:resizeHandles val="exact"/>
        </dgm:presLayoutVars>
      </dgm:prSet>
      <dgm:spPr/>
      <dgm:t>
        <a:bodyPr/>
        <a:lstStyle/>
        <a:p>
          <a:pPr rtl="1"/>
          <a:endParaRPr lang="ar-JO"/>
        </a:p>
      </dgm:t>
    </dgm:pt>
    <dgm:pt modelId="{73839284-069F-4023-BB89-B4977F56BAF8}" type="pres">
      <dgm:prSet presAssocID="{B9071CEB-A91A-4C72-AA0B-0193C382D95B}" presName="composite" presStyleCnt="0"/>
      <dgm:spPr/>
    </dgm:pt>
    <dgm:pt modelId="{59D4F8BB-8CAA-4DC0-AEBB-11A3CA57CD04}" type="pres">
      <dgm:prSet presAssocID="{B9071CEB-A91A-4C72-AA0B-0193C382D95B}" presName="imgShp" presStyleLbl="fgImgPlac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pt>
    <dgm:pt modelId="{FE9FFA32-0E14-4AD6-961D-6C2CC0130F3F}" type="pres">
      <dgm:prSet presAssocID="{B9071CEB-A91A-4C72-AA0B-0193C382D95B}" presName="txShp" presStyleLbl="node1" presStyleIdx="0" presStyleCnt="1">
        <dgm:presLayoutVars>
          <dgm:bulletEnabled val="1"/>
        </dgm:presLayoutVars>
      </dgm:prSet>
      <dgm:spPr/>
      <dgm:t>
        <a:bodyPr/>
        <a:lstStyle/>
        <a:p>
          <a:pPr rtl="1"/>
          <a:endParaRPr lang="ar-JO"/>
        </a:p>
      </dgm:t>
    </dgm:pt>
  </dgm:ptLst>
  <dgm:cxnLst>
    <dgm:cxn modelId="{7653FEF7-79D7-4BD0-9002-F1C893E771BF}" type="presOf" srcId="{B9071CEB-A91A-4C72-AA0B-0193C382D95B}" destId="{FE9FFA32-0E14-4AD6-961D-6C2CC0130F3F}" srcOrd="0" destOrd="0" presId="urn:microsoft.com/office/officeart/2005/8/layout/vList3"/>
    <dgm:cxn modelId="{71FB33D4-8B1A-4B9F-9278-04B177642AB7}" srcId="{799AF581-0744-49E6-80E9-6C64A973BDAB}" destId="{B9071CEB-A91A-4C72-AA0B-0193C382D95B}" srcOrd="0" destOrd="0" parTransId="{76730084-39CF-43B4-A480-2B5CD48EA95F}" sibTransId="{EAEA46CA-CDED-48F2-894C-FC951E53F5CC}"/>
    <dgm:cxn modelId="{A2443D6F-9500-44C2-9B11-66E1641F3FA4}" type="presOf" srcId="{799AF581-0744-49E6-80E9-6C64A973BDAB}" destId="{1BD59102-7845-4E79-B51E-C98196AB4836}" srcOrd="0" destOrd="0" presId="urn:microsoft.com/office/officeart/2005/8/layout/vList3"/>
    <dgm:cxn modelId="{34DB213B-ADA4-42CA-9AF5-2EB76F9C287B}" type="presParOf" srcId="{1BD59102-7845-4E79-B51E-C98196AB4836}" destId="{73839284-069F-4023-BB89-B4977F56BAF8}" srcOrd="0" destOrd="0" presId="urn:microsoft.com/office/officeart/2005/8/layout/vList3"/>
    <dgm:cxn modelId="{E25EFA09-A6A1-4DC3-BA81-F566BCE27950}" type="presParOf" srcId="{73839284-069F-4023-BB89-B4977F56BAF8}" destId="{59D4F8BB-8CAA-4DC0-AEBB-11A3CA57CD04}" srcOrd="0" destOrd="0" presId="urn:microsoft.com/office/officeart/2005/8/layout/vList3"/>
    <dgm:cxn modelId="{37805D99-52D7-4680-A5DC-BE125F1173AD}" type="presParOf" srcId="{73839284-069F-4023-BB89-B4977F56BAF8}" destId="{FE9FFA32-0E14-4AD6-961D-6C2CC0130F3F}" srcOrd="1" destOrd="0" presId="urn:microsoft.com/office/officeart/2005/8/layout/vList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5C927A-0983-4ED0-8107-518486D23968}">
      <dsp:nvSpPr>
        <dsp:cNvPr id="0" name=""/>
        <dsp:cNvSpPr/>
      </dsp:nvSpPr>
      <dsp:spPr>
        <a:xfrm rot="10800000">
          <a:off x="1715261" y="0"/>
          <a:ext cx="5675376" cy="1142999"/>
        </a:xfrm>
        <a:prstGeom prst="homePlat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04031" tIns="171450" rIns="320040" bIns="171450" numCol="1" spcCol="1270" anchor="ctr" anchorCtr="0">
          <a:noAutofit/>
        </a:bodyPr>
        <a:lstStyle/>
        <a:p>
          <a:pPr lvl="0" algn="ctr" defTabSz="2000250" rtl="0">
            <a:lnSpc>
              <a:spcPct val="90000"/>
            </a:lnSpc>
            <a:spcBef>
              <a:spcPct val="0"/>
            </a:spcBef>
            <a:spcAft>
              <a:spcPct val="35000"/>
            </a:spcAft>
          </a:pPr>
          <a:r>
            <a:rPr lang="en-US" sz="4500" kern="1200" dirty="0" smtClean="0"/>
            <a:t>The aim of this part</a:t>
          </a:r>
          <a:endParaRPr lang="en-US" sz="4500" kern="1200" dirty="0"/>
        </a:p>
      </dsp:txBody>
      <dsp:txXfrm rot="10800000">
        <a:off x="2001011" y="0"/>
        <a:ext cx="5389626" cy="1142999"/>
      </dsp:txXfrm>
    </dsp:sp>
    <dsp:sp modelId="{88848868-F508-4EAE-AA96-7BB16E8A3AE9}">
      <dsp:nvSpPr>
        <dsp:cNvPr id="0" name=""/>
        <dsp:cNvSpPr/>
      </dsp:nvSpPr>
      <dsp:spPr>
        <a:xfrm>
          <a:off x="1143762" y="0"/>
          <a:ext cx="1142999" cy="1142999"/>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2000" b="-2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205E0C-AD77-4514-A2E0-989D6B2F25BB}">
      <dsp:nvSpPr>
        <dsp:cNvPr id="0" name=""/>
        <dsp:cNvSpPr/>
      </dsp:nvSpPr>
      <dsp:spPr>
        <a:xfrm rot="10800000">
          <a:off x="1879617" y="0"/>
          <a:ext cx="5675376" cy="1828798"/>
        </a:xfrm>
        <a:prstGeom prst="homePlat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6449" tIns="114300" rIns="213360" bIns="114300" numCol="1" spcCol="1270" anchor="t" anchorCtr="0">
          <a:noAutofit/>
        </a:bodyPr>
        <a:lstStyle/>
        <a:p>
          <a:pPr lvl="0" algn="l" defTabSz="1333500" rtl="0">
            <a:lnSpc>
              <a:spcPct val="90000"/>
            </a:lnSpc>
            <a:spcBef>
              <a:spcPct val="0"/>
            </a:spcBef>
            <a:spcAft>
              <a:spcPct val="35000"/>
            </a:spcAft>
          </a:pPr>
          <a:r>
            <a:rPr lang="en-US" sz="3000" kern="1200" dirty="0" smtClean="0"/>
            <a:t>Indoor propagation model</a:t>
          </a:r>
          <a:endParaRPr lang="en-US" sz="3000" kern="1200" dirty="0"/>
        </a:p>
        <a:p>
          <a:pPr marL="228600" lvl="1" indent="-228600" algn="l" defTabSz="1022350" rtl="0">
            <a:lnSpc>
              <a:spcPct val="90000"/>
            </a:lnSpc>
            <a:spcBef>
              <a:spcPct val="0"/>
            </a:spcBef>
            <a:spcAft>
              <a:spcPct val="15000"/>
            </a:spcAft>
            <a:buChar char="••"/>
          </a:pPr>
          <a:r>
            <a:rPr lang="en-US" sz="2300" b="1" kern="1200" dirty="0" smtClean="0"/>
            <a:t>Keenan Motley model</a:t>
          </a:r>
          <a:endParaRPr lang="en-US" sz="2300" b="1" kern="1200" dirty="0"/>
        </a:p>
        <a:p>
          <a:pPr marL="228600" lvl="1" indent="-228600" algn="l" defTabSz="1022350" rtl="0">
            <a:lnSpc>
              <a:spcPct val="90000"/>
            </a:lnSpc>
            <a:spcBef>
              <a:spcPct val="0"/>
            </a:spcBef>
            <a:spcAft>
              <a:spcPct val="15000"/>
            </a:spcAft>
            <a:buChar char="••"/>
          </a:pPr>
          <a:r>
            <a:rPr lang="en-US" sz="2300" b="1" i="0" kern="1200" dirty="0" err="1" smtClean="0"/>
            <a:t>Saleh</a:t>
          </a:r>
          <a:r>
            <a:rPr lang="en-US" sz="2300" b="0" i="0" kern="1200" dirty="0" smtClean="0"/>
            <a:t>-</a:t>
          </a:r>
          <a:r>
            <a:rPr lang="en-US" sz="2300" b="1" i="0" kern="1200" dirty="0" smtClean="0"/>
            <a:t>Venezuela model</a:t>
          </a:r>
          <a:endParaRPr lang="en-US" sz="2300" kern="1200" dirty="0"/>
        </a:p>
      </dsp:txBody>
      <dsp:txXfrm rot="10800000">
        <a:off x="2336816" y="0"/>
        <a:ext cx="5218177" cy="1828798"/>
      </dsp:txXfrm>
    </dsp:sp>
    <dsp:sp modelId="{02356F6A-04D5-4DED-AC39-6C3CA8B3BD14}">
      <dsp:nvSpPr>
        <dsp:cNvPr id="0" name=""/>
        <dsp:cNvSpPr/>
      </dsp:nvSpPr>
      <dsp:spPr>
        <a:xfrm>
          <a:off x="972312" y="0"/>
          <a:ext cx="1828798" cy="1828798"/>
        </a:xfrm>
        <a:prstGeom prst="ellipse">
          <a:avLst/>
        </a:prstGeom>
        <a:blipFill>
          <a:blip xmlns:r="http://schemas.openxmlformats.org/officeDocument/2006/relationships" r:embed="rId1">
            <a:duotone>
              <a:schemeClr val="accent5">
                <a:hueOff val="0"/>
                <a:satOff val="0"/>
                <a:lumOff val="0"/>
                <a:alphaOff val="0"/>
                <a:shade val="20000"/>
                <a:satMod val="200000"/>
              </a:schemeClr>
              <a:schemeClr val="accent5">
                <a:hueOff val="0"/>
                <a:satOff val="0"/>
                <a:lumOff val="0"/>
                <a:alphaOff val="0"/>
                <a:tint val="12000"/>
                <a:satMod val="190000"/>
              </a:schemeClr>
            </a:duotone>
            <a:extLst>
              <a:ext uri="{28A0092B-C50C-407E-A947-70E740481C1C}">
                <a14:useLocalDpi xmlns:a14="http://schemas.microsoft.com/office/drawing/2010/main" val="0"/>
              </a:ext>
            </a:extLst>
          </a:blip>
          <a:srcRect/>
          <a:stretch>
            <a:fillRect l="-17000" r="-17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6D4BA4-3310-441C-AA5A-87671C5BD98E}">
      <dsp:nvSpPr>
        <dsp:cNvPr id="0" name=""/>
        <dsp:cNvSpPr/>
      </dsp:nvSpPr>
      <dsp:spPr>
        <a:xfrm rot="10800000">
          <a:off x="1772602" y="0"/>
          <a:ext cx="5827395" cy="1219200"/>
        </a:xfrm>
        <a:prstGeom prst="homePlat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7633" tIns="121920" rIns="227584" bIns="121920" numCol="1" spcCol="1270" anchor="t" anchorCtr="0">
          <a:noAutofit/>
        </a:bodyPr>
        <a:lstStyle/>
        <a:p>
          <a:pPr lvl="0" algn="l" defTabSz="1422400" rtl="0">
            <a:lnSpc>
              <a:spcPct val="90000"/>
            </a:lnSpc>
            <a:spcBef>
              <a:spcPct val="0"/>
            </a:spcBef>
            <a:spcAft>
              <a:spcPct val="35000"/>
            </a:spcAft>
          </a:pPr>
          <a:r>
            <a:rPr lang="en-US" sz="3200" kern="1200" dirty="0" smtClean="0"/>
            <a:t>Choose the model</a:t>
          </a:r>
          <a:endParaRPr lang="en-US" sz="3200" kern="1200" dirty="0"/>
        </a:p>
        <a:p>
          <a:pPr marL="228600" lvl="1" indent="-228600" algn="l" defTabSz="1111250" rtl="0">
            <a:lnSpc>
              <a:spcPct val="90000"/>
            </a:lnSpc>
            <a:spcBef>
              <a:spcPct val="0"/>
            </a:spcBef>
            <a:spcAft>
              <a:spcPct val="15000"/>
            </a:spcAft>
            <a:buChar char="••"/>
          </a:pPr>
          <a:r>
            <a:rPr lang="en-US" sz="2500" kern="1200" dirty="0" smtClean="0"/>
            <a:t>Keenan Motley model</a:t>
          </a:r>
          <a:endParaRPr lang="en-US" sz="2500" kern="1200" dirty="0"/>
        </a:p>
      </dsp:txBody>
      <dsp:txXfrm rot="10800000">
        <a:off x="2077402" y="0"/>
        <a:ext cx="5522595" cy="1219200"/>
      </dsp:txXfrm>
    </dsp:sp>
    <dsp:sp modelId="{EEA20CA0-18AE-4D09-949C-7EB75FC6769A}">
      <dsp:nvSpPr>
        <dsp:cNvPr id="0" name=""/>
        <dsp:cNvSpPr/>
      </dsp:nvSpPr>
      <dsp:spPr>
        <a:xfrm>
          <a:off x="1163002" y="0"/>
          <a:ext cx="1219200" cy="1219200"/>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3000" b="-3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3A8FB3-D3B2-4CC5-87D1-9EF437ABC83B}">
      <dsp:nvSpPr>
        <dsp:cNvPr id="0" name=""/>
        <dsp:cNvSpPr/>
      </dsp:nvSpPr>
      <dsp:spPr>
        <a:xfrm rot="10800000">
          <a:off x="1055745" y="0"/>
          <a:ext cx="3496437" cy="700257"/>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8794" tIns="80010" rIns="149352" bIns="80010" numCol="1" spcCol="1270" anchor="ctr" anchorCtr="0">
          <a:noAutofit/>
        </a:bodyPr>
        <a:lstStyle/>
        <a:p>
          <a:pPr lvl="0" algn="ctr" defTabSz="933450" rtl="0">
            <a:lnSpc>
              <a:spcPct val="90000"/>
            </a:lnSpc>
            <a:spcBef>
              <a:spcPct val="0"/>
            </a:spcBef>
            <a:spcAft>
              <a:spcPct val="35000"/>
            </a:spcAft>
          </a:pPr>
          <a:r>
            <a:rPr lang="en-US" sz="2100" kern="1200" dirty="0" smtClean="0"/>
            <a:t>the benefit of the project</a:t>
          </a:r>
          <a:endParaRPr lang="en-US" sz="2100" kern="1200" dirty="0"/>
        </a:p>
      </dsp:txBody>
      <dsp:txXfrm rot="10800000">
        <a:off x="1230809" y="0"/>
        <a:ext cx="3321373" cy="700257"/>
      </dsp:txXfrm>
    </dsp:sp>
    <dsp:sp modelId="{A4B0AE7A-05ED-4FA2-ACB4-CB16B02B4071}">
      <dsp:nvSpPr>
        <dsp:cNvPr id="0" name=""/>
        <dsp:cNvSpPr/>
      </dsp:nvSpPr>
      <dsp:spPr>
        <a:xfrm>
          <a:off x="705616" y="0"/>
          <a:ext cx="700257" cy="70025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A9DBAC-FC6A-44E9-9BF4-4055FB04BE1F}">
      <dsp:nvSpPr>
        <dsp:cNvPr id="0" name=""/>
        <dsp:cNvSpPr/>
      </dsp:nvSpPr>
      <dsp:spPr>
        <a:xfrm rot="10800000">
          <a:off x="1000886" y="0"/>
          <a:ext cx="3141726" cy="838200"/>
        </a:xfrm>
        <a:prstGeom prst="homePlat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69623" tIns="99060" rIns="184912" bIns="99060" numCol="1" spcCol="1270" anchor="ctr" anchorCtr="0">
          <a:noAutofit/>
        </a:bodyPr>
        <a:lstStyle/>
        <a:p>
          <a:pPr lvl="0" algn="ctr" defTabSz="1155700" rtl="0">
            <a:lnSpc>
              <a:spcPct val="90000"/>
            </a:lnSpc>
            <a:spcBef>
              <a:spcPct val="0"/>
            </a:spcBef>
            <a:spcAft>
              <a:spcPct val="35000"/>
            </a:spcAft>
          </a:pPr>
          <a:r>
            <a:rPr lang="en-US" sz="2600" kern="1200" dirty="0" smtClean="0"/>
            <a:t>for the university</a:t>
          </a:r>
          <a:endParaRPr lang="en-US" sz="2600" kern="1200" dirty="0"/>
        </a:p>
      </dsp:txBody>
      <dsp:txXfrm rot="10800000">
        <a:off x="1210436" y="0"/>
        <a:ext cx="2932176" cy="838200"/>
      </dsp:txXfrm>
    </dsp:sp>
    <dsp:sp modelId="{753F8A29-46F9-4349-B20D-14E98CDB7798}">
      <dsp:nvSpPr>
        <dsp:cNvPr id="0" name=""/>
        <dsp:cNvSpPr/>
      </dsp:nvSpPr>
      <dsp:spPr>
        <a:xfrm>
          <a:off x="581786" y="0"/>
          <a:ext cx="838200" cy="838200"/>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9FFA32-0E14-4AD6-961D-6C2CC0130F3F}">
      <dsp:nvSpPr>
        <dsp:cNvPr id="0" name=""/>
        <dsp:cNvSpPr/>
      </dsp:nvSpPr>
      <dsp:spPr>
        <a:xfrm rot="10800000">
          <a:off x="930592" y="0"/>
          <a:ext cx="2787015" cy="914400"/>
        </a:xfrm>
        <a:prstGeom prst="homePlat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03225" tIns="140970" rIns="263144" bIns="140970" numCol="1" spcCol="1270" anchor="ctr" anchorCtr="0">
          <a:noAutofit/>
        </a:bodyPr>
        <a:lstStyle/>
        <a:p>
          <a:pPr lvl="0" algn="ctr" defTabSz="1644650" rtl="0">
            <a:lnSpc>
              <a:spcPct val="90000"/>
            </a:lnSpc>
            <a:spcBef>
              <a:spcPct val="0"/>
            </a:spcBef>
            <a:spcAft>
              <a:spcPct val="35000"/>
            </a:spcAft>
          </a:pPr>
          <a:r>
            <a:rPr lang="en-US" sz="3700" kern="1200" dirty="0" smtClean="0"/>
            <a:t>In general</a:t>
          </a:r>
          <a:endParaRPr lang="en-US" sz="3700" kern="1200" dirty="0"/>
        </a:p>
      </dsp:txBody>
      <dsp:txXfrm rot="10800000">
        <a:off x="1159192" y="0"/>
        <a:ext cx="2558415" cy="914400"/>
      </dsp:txXfrm>
    </dsp:sp>
    <dsp:sp modelId="{59D4F8BB-8CAA-4DC0-AEBB-11A3CA57CD04}">
      <dsp:nvSpPr>
        <dsp:cNvPr id="0" name=""/>
        <dsp:cNvSpPr/>
      </dsp:nvSpPr>
      <dsp:spPr>
        <a:xfrm>
          <a:off x="473392" y="0"/>
          <a:ext cx="914400" cy="914400"/>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067E73-91DD-4B6E-9911-15C2C2535978}" type="datetimeFigureOut">
              <a:rPr lang="en-US" smtClean="0"/>
              <a:t>12/18/2013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A62BE53-AD8E-4FF1-A27F-2C28D71B3555}" type="slidenum">
              <a:rPr lang="en-US" smtClean="0"/>
              <a:t>‹#›</a:t>
            </a:fld>
            <a:endParaRPr lang="en-US"/>
          </a:p>
        </p:txBody>
      </p:sp>
    </p:spTree>
    <p:extLst>
      <p:ext uri="{BB962C8B-B14F-4D97-AF65-F5344CB8AC3E}">
        <p14:creationId xmlns:p14="http://schemas.microsoft.com/office/powerpoint/2010/main" val="14643596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Received Signal Strength Indicator</a:t>
            </a:r>
            <a:endParaRPr lang="en-US" dirty="0"/>
          </a:p>
        </p:txBody>
      </p:sp>
      <p:sp>
        <p:nvSpPr>
          <p:cNvPr id="4" name="Slide Number Placeholder 3"/>
          <p:cNvSpPr>
            <a:spLocks noGrp="1"/>
          </p:cNvSpPr>
          <p:nvPr>
            <p:ph type="sldNum" sz="quarter" idx="10"/>
          </p:nvPr>
        </p:nvSpPr>
        <p:spPr/>
        <p:txBody>
          <a:bodyPr/>
          <a:lstStyle/>
          <a:p>
            <a:fld id="{7556F293-7879-4CA8-81B8-F075152B6302}" type="slidenum">
              <a:rPr lang="en-US" smtClean="0"/>
              <a:t>13</a:t>
            </a:fld>
            <a:endParaRPr lang="en-US"/>
          </a:p>
        </p:txBody>
      </p:sp>
    </p:spTree>
    <p:extLst>
      <p:ext uri="{BB962C8B-B14F-4D97-AF65-F5344CB8AC3E}">
        <p14:creationId xmlns:p14="http://schemas.microsoft.com/office/powerpoint/2010/main" val="2732081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331D8CC-5EA2-43E3-8AFF-C2A618AEA5BD}" type="slidenum">
              <a:rPr lang="en-US" smtClean="0"/>
              <a:t>22</a:t>
            </a:fld>
            <a:endParaRPr lang="en-US"/>
          </a:p>
        </p:txBody>
      </p:sp>
    </p:spTree>
    <p:extLst>
      <p:ext uri="{BB962C8B-B14F-4D97-AF65-F5344CB8AC3E}">
        <p14:creationId xmlns:p14="http://schemas.microsoft.com/office/powerpoint/2010/main" val="25744237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331D8CC-5EA2-43E3-8AFF-C2A618AEA5BD}" type="slidenum">
              <a:rPr lang="en-US" smtClean="0"/>
              <a:t>24</a:t>
            </a:fld>
            <a:endParaRPr lang="en-US"/>
          </a:p>
        </p:txBody>
      </p:sp>
    </p:spTree>
    <p:extLst>
      <p:ext uri="{BB962C8B-B14F-4D97-AF65-F5344CB8AC3E}">
        <p14:creationId xmlns:p14="http://schemas.microsoft.com/office/powerpoint/2010/main" val="4091820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u </a:t>
            </a:r>
            <a:r>
              <a:rPr lang="en-US" dirty="0" err="1" smtClean="0"/>
              <a:t>osama</a:t>
            </a:r>
            <a:endParaRPr lang="en-US" dirty="0" smtClean="0"/>
          </a:p>
          <a:p>
            <a:r>
              <a:rPr lang="en-US" dirty="0" smtClean="0"/>
              <a:t>As </a:t>
            </a:r>
            <a:r>
              <a:rPr lang="en-US" dirty="0" err="1" smtClean="0"/>
              <a:t>osama</a:t>
            </a:r>
            <a:r>
              <a:rPr lang="en-US" dirty="0" smtClean="0"/>
              <a:t> said we performed many simulations to our study area using wireless </a:t>
            </a:r>
            <a:r>
              <a:rPr lang="en-US" dirty="0" err="1" smtClean="0"/>
              <a:t>insite</a:t>
            </a:r>
            <a:r>
              <a:rPr lang="en-US" dirty="0" smtClean="0"/>
              <a:t> tool</a:t>
            </a:r>
          </a:p>
          <a:p>
            <a:endParaRPr lang="en-US" dirty="0" smtClean="0"/>
          </a:p>
          <a:p>
            <a:r>
              <a:rPr lang="en-US" dirty="0" smtClean="0"/>
              <a:t>We</a:t>
            </a:r>
            <a:r>
              <a:rPr lang="en-US" baseline="0" dirty="0" smtClean="0"/>
              <a:t> performed the simulation on three </a:t>
            </a:r>
            <a:r>
              <a:rPr lang="en-US" baseline="0" dirty="0" err="1" smtClean="0"/>
              <a:t>tx</a:t>
            </a:r>
            <a:r>
              <a:rPr lang="en-US" baseline="0" dirty="0" smtClean="0"/>
              <a:t> heights 0.5 1 and 1.5 m to see the effect of height on the received signal power </a:t>
            </a:r>
          </a:p>
          <a:p>
            <a:endParaRPr lang="en-US" baseline="0" dirty="0" smtClean="0"/>
          </a:p>
          <a:p>
            <a:r>
              <a:rPr lang="en-US" baseline="0" dirty="0" smtClean="0"/>
              <a:t>We can see clearly that the received power is in its highest value when the </a:t>
            </a:r>
            <a:r>
              <a:rPr lang="en-US" baseline="0" dirty="0" err="1" smtClean="0"/>
              <a:t>tx</a:t>
            </a:r>
            <a:r>
              <a:rPr lang="en-US" baseline="0" dirty="0" smtClean="0"/>
              <a:t> is on height of 1.5m</a:t>
            </a:r>
          </a:p>
          <a:p>
            <a:endParaRPr lang="en-US" baseline="0" dirty="0" smtClean="0"/>
          </a:p>
          <a:p>
            <a:r>
              <a:rPr lang="en-US" baseline="0" dirty="0" smtClean="0"/>
              <a:t>Based on that for the rest of our work we will be using the 1.5m </a:t>
            </a:r>
            <a:r>
              <a:rPr lang="en-US" baseline="0" dirty="0" err="1" smtClean="0"/>
              <a:t>tx</a:t>
            </a:r>
            <a:r>
              <a:rPr lang="en-US" baseline="0" dirty="0" smtClean="0"/>
              <a:t> height</a:t>
            </a:r>
            <a:endParaRPr lang="en-US" dirty="0" smtClean="0"/>
          </a:p>
        </p:txBody>
      </p:sp>
      <p:sp>
        <p:nvSpPr>
          <p:cNvPr id="4" name="Slide Number Placeholder 3"/>
          <p:cNvSpPr>
            <a:spLocks noGrp="1"/>
          </p:cNvSpPr>
          <p:nvPr>
            <p:ph type="sldNum" sz="quarter" idx="10"/>
          </p:nvPr>
        </p:nvSpPr>
        <p:spPr/>
        <p:txBody>
          <a:bodyPr/>
          <a:lstStyle/>
          <a:p>
            <a:fld id="{AA62BE53-AD8E-4FF1-A27F-2C28D71B3555}" type="slidenum">
              <a:rPr lang="en-US" smtClean="0"/>
              <a:t>14</a:t>
            </a:fld>
            <a:endParaRPr lang="en-US"/>
          </a:p>
        </p:txBody>
      </p:sp>
    </p:spTree>
    <p:extLst>
      <p:ext uri="{BB962C8B-B14F-4D97-AF65-F5344CB8AC3E}">
        <p14:creationId xmlns:p14="http://schemas.microsoft.com/office/powerpoint/2010/main" val="8958613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then plotted the simulated received power against </a:t>
            </a:r>
            <a:r>
              <a:rPr lang="en-US" dirty="0" err="1" smtClean="0"/>
              <a:t>tx-rx</a:t>
            </a:r>
            <a:r>
              <a:rPr lang="en-US" baseline="0" dirty="0" smtClean="0"/>
              <a:t> distance along with the measured power to compare between them we got these results</a:t>
            </a:r>
          </a:p>
          <a:p>
            <a:endParaRPr lang="en-US" baseline="0" dirty="0" smtClean="0"/>
          </a:p>
          <a:p>
            <a:r>
              <a:rPr lang="en-US" baseline="0" dirty="0" smtClean="0"/>
              <a:t>Its clear that there is a good agreement between the simulation results and the measured results</a:t>
            </a:r>
          </a:p>
          <a:p>
            <a:endParaRPr lang="en-US" baseline="0" dirty="0" smtClean="0"/>
          </a:p>
          <a:p>
            <a:r>
              <a:rPr lang="en-US" baseline="0" dirty="0" smtClean="0"/>
              <a:t>But still, we have a difference that can reach 20 dB which is too much</a:t>
            </a:r>
          </a:p>
          <a:p>
            <a:endParaRPr lang="en-US" baseline="0" dirty="0" smtClean="0"/>
          </a:p>
          <a:p>
            <a:r>
              <a:rPr lang="en-US" baseline="0" dirty="0" smtClean="0"/>
              <a:t>So we decided to change the parameters of the materials in the simulator to enhance the results </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AA62BE53-AD8E-4FF1-A27F-2C28D71B3555}" type="slidenum">
              <a:rPr lang="en-US" smtClean="0"/>
              <a:t>15</a:t>
            </a:fld>
            <a:endParaRPr lang="en-US"/>
          </a:p>
        </p:txBody>
      </p:sp>
    </p:spTree>
    <p:extLst>
      <p:ext uri="{BB962C8B-B14F-4D97-AF65-F5344CB8AC3E}">
        <p14:creationId xmlns:p14="http://schemas.microsoft.com/office/powerpoint/2010/main" val="3708117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so we did</a:t>
            </a:r>
          </a:p>
          <a:p>
            <a:r>
              <a:rPr lang="en-US" dirty="0" smtClean="0"/>
              <a:t/>
            </a:r>
            <a:br>
              <a:rPr lang="en-US" dirty="0" smtClean="0"/>
            </a:br>
            <a:r>
              <a:rPr lang="en-US" dirty="0" smtClean="0"/>
              <a:t>We can see that after modifying the parameters the results has</a:t>
            </a:r>
            <a:r>
              <a:rPr lang="en-US" baseline="0" dirty="0" smtClean="0"/>
              <a:t> became more close and the difference became around 8 </a:t>
            </a:r>
            <a:r>
              <a:rPr lang="en-US" baseline="0" dirty="0" err="1" smtClean="0"/>
              <a:t>db</a:t>
            </a:r>
            <a:r>
              <a:rPr lang="en-US" baseline="0" dirty="0" smtClean="0"/>
              <a:t> which is acceptable</a:t>
            </a:r>
            <a:endParaRPr lang="ar-JO" dirty="0"/>
          </a:p>
        </p:txBody>
      </p:sp>
      <p:sp>
        <p:nvSpPr>
          <p:cNvPr id="4" name="Slide Number Placeholder 3"/>
          <p:cNvSpPr>
            <a:spLocks noGrp="1"/>
          </p:cNvSpPr>
          <p:nvPr>
            <p:ph type="sldNum" sz="quarter" idx="10"/>
          </p:nvPr>
        </p:nvSpPr>
        <p:spPr/>
        <p:txBody>
          <a:bodyPr/>
          <a:lstStyle/>
          <a:p>
            <a:fld id="{AA62BE53-AD8E-4FF1-A27F-2C28D71B3555}" type="slidenum">
              <a:rPr lang="en-US" smtClean="0"/>
              <a:t>16</a:t>
            </a:fld>
            <a:endParaRPr lang="en-US"/>
          </a:p>
        </p:txBody>
      </p:sp>
    </p:spTree>
    <p:extLst>
      <p:ext uri="{BB962C8B-B14F-4D97-AF65-F5344CB8AC3E}">
        <p14:creationId xmlns:p14="http://schemas.microsoft.com/office/powerpoint/2010/main" val="3865230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order</a:t>
            </a:r>
            <a:r>
              <a:rPr lang="en-US" baseline="0" dirty="0" smtClean="0"/>
              <a:t> to make sure that our simulation results are reasonable we want to link the simulation results to an existing indoor propagation model called Saleh </a:t>
            </a:r>
            <a:r>
              <a:rPr lang="en-US" baseline="0" dirty="0" err="1" smtClean="0"/>
              <a:t>venzuela</a:t>
            </a:r>
            <a:r>
              <a:rPr lang="en-US" baseline="0" dirty="0" smtClean="0"/>
              <a:t> model…</a:t>
            </a:r>
          </a:p>
          <a:p>
            <a:endParaRPr lang="en-US" baseline="0" dirty="0" smtClean="0"/>
          </a:p>
          <a:p>
            <a:r>
              <a:rPr lang="en-US" baseline="0" dirty="0" smtClean="0"/>
              <a:t>In this model the multipath components are received in groups called clusters or in rays within a cluster.</a:t>
            </a:r>
          </a:p>
          <a:p>
            <a:endParaRPr lang="en-US" baseline="0" dirty="0" smtClean="0"/>
          </a:p>
          <a:p>
            <a:r>
              <a:rPr lang="en-US" baseline="0" dirty="0" smtClean="0"/>
              <a:t>This model indicates that If we plot the power received against time of arrival for each cluster the power will decay exponentially for each cluster and the power of the ray also will decay exponentially as u can see here</a:t>
            </a:r>
          </a:p>
          <a:p>
            <a:endParaRPr lang="en-US" baseline="0" dirty="0" smtClean="0"/>
          </a:p>
          <a:p>
            <a:r>
              <a:rPr lang="en-US" baseline="0" dirty="0" smtClean="0"/>
              <a:t>So we first plotted the received power against ToA and AoA then used the k-means method to find the clusters as shown here.</a:t>
            </a:r>
            <a:endParaRPr lang="ar-JO" dirty="0"/>
          </a:p>
        </p:txBody>
      </p:sp>
      <p:sp>
        <p:nvSpPr>
          <p:cNvPr id="4" name="Slide Number Placeholder 3"/>
          <p:cNvSpPr>
            <a:spLocks noGrp="1"/>
          </p:cNvSpPr>
          <p:nvPr>
            <p:ph type="sldNum" sz="quarter" idx="10"/>
          </p:nvPr>
        </p:nvSpPr>
        <p:spPr/>
        <p:txBody>
          <a:bodyPr/>
          <a:lstStyle/>
          <a:p>
            <a:fld id="{AA62BE53-AD8E-4FF1-A27F-2C28D71B3555}" type="slidenum">
              <a:rPr lang="en-US" smtClean="0"/>
              <a:t>17</a:t>
            </a:fld>
            <a:endParaRPr lang="en-US"/>
          </a:p>
        </p:txBody>
      </p:sp>
    </p:spTree>
    <p:extLst>
      <p:ext uri="{BB962C8B-B14F-4D97-AF65-F5344CB8AC3E}">
        <p14:creationId xmlns:p14="http://schemas.microsoft.com/office/powerpoint/2010/main" val="29001861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for each cluster we plotted the received power against time to</a:t>
            </a:r>
            <a:r>
              <a:rPr lang="en-US" baseline="0" dirty="0" smtClean="0"/>
              <a:t> get these results</a:t>
            </a:r>
          </a:p>
          <a:p>
            <a:endParaRPr lang="en-US" baseline="0" dirty="0" smtClean="0"/>
          </a:p>
          <a:p>
            <a:r>
              <a:rPr lang="en-US" baseline="0" dirty="0" smtClean="0"/>
              <a:t>We can see that the simulation satisfy </a:t>
            </a:r>
            <a:r>
              <a:rPr lang="en-US" baseline="0" dirty="0" err="1" smtClean="0"/>
              <a:t>saleh</a:t>
            </a:r>
            <a:r>
              <a:rPr lang="en-US" baseline="0" dirty="0" smtClean="0"/>
              <a:t> </a:t>
            </a:r>
            <a:r>
              <a:rPr lang="en-US" baseline="0" dirty="0" err="1" smtClean="0"/>
              <a:t>venzuela</a:t>
            </a:r>
            <a:r>
              <a:rPr lang="en-US" baseline="0" dirty="0" smtClean="0"/>
              <a:t> model</a:t>
            </a:r>
          </a:p>
          <a:p>
            <a:endParaRPr lang="en-US" baseline="0" dirty="0" smtClean="0"/>
          </a:p>
          <a:p>
            <a:r>
              <a:rPr lang="en-US" baseline="0" dirty="0" smtClean="0"/>
              <a:t>Now we know that our simulation is reasonable</a:t>
            </a:r>
            <a:endParaRPr lang="ar-JO" dirty="0"/>
          </a:p>
        </p:txBody>
      </p:sp>
      <p:sp>
        <p:nvSpPr>
          <p:cNvPr id="4" name="Slide Number Placeholder 3"/>
          <p:cNvSpPr>
            <a:spLocks noGrp="1"/>
          </p:cNvSpPr>
          <p:nvPr>
            <p:ph type="sldNum" sz="quarter" idx="10"/>
          </p:nvPr>
        </p:nvSpPr>
        <p:spPr/>
        <p:txBody>
          <a:bodyPr/>
          <a:lstStyle/>
          <a:p>
            <a:fld id="{AA62BE53-AD8E-4FF1-A27F-2C28D71B3555}" type="slidenum">
              <a:rPr lang="en-US" smtClean="0"/>
              <a:t>18</a:t>
            </a:fld>
            <a:endParaRPr lang="en-US"/>
          </a:p>
        </p:txBody>
      </p:sp>
    </p:spTree>
    <p:extLst>
      <p:ext uri="{BB962C8B-B14F-4D97-AF65-F5344CB8AC3E}">
        <p14:creationId xmlns:p14="http://schemas.microsoft.com/office/powerpoint/2010/main" val="14123526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want to find</a:t>
            </a:r>
            <a:r>
              <a:rPr lang="en-US" baseline="0" dirty="0" smtClean="0"/>
              <a:t> the channel capacity for our model</a:t>
            </a:r>
            <a:br>
              <a:rPr lang="en-US" baseline="0" dirty="0" smtClean="0"/>
            </a:br>
            <a:r>
              <a:rPr lang="en-US" baseline="0" dirty="0" smtClean="0"/>
              <a:t/>
            </a:r>
            <a:br>
              <a:rPr lang="en-US" baseline="0" dirty="0" smtClean="0"/>
            </a:br>
            <a:r>
              <a:rPr lang="en-US" baseline="0" dirty="0" smtClean="0"/>
              <a:t>to find the channel capacity we first need to find the channel matrix for each receiver </a:t>
            </a:r>
            <a:br>
              <a:rPr lang="en-US" baseline="0" dirty="0" smtClean="0"/>
            </a:br>
            <a:r>
              <a:rPr lang="en-US" baseline="0" dirty="0" smtClean="0"/>
              <a:t/>
            </a:r>
            <a:br>
              <a:rPr lang="en-US" baseline="0" dirty="0" smtClean="0"/>
            </a:br>
            <a:r>
              <a:rPr lang="en-US" baseline="0" dirty="0" smtClean="0"/>
              <a:t>so for simplicity we reduced the number of receivers to 7 distributed as shown </a:t>
            </a:r>
            <a:br>
              <a:rPr lang="en-US" baseline="0" dirty="0" smtClean="0"/>
            </a:br>
            <a:r>
              <a:rPr lang="en-US" baseline="0" dirty="0" smtClean="0"/>
              <a:t/>
            </a:r>
            <a:br>
              <a:rPr lang="en-US" baseline="0" dirty="0" smtClean="0"/>
            </a:br>
            <a:r>
              <a:rPr lang="en-US" baseline="0" dirty="0" smtClean="0"/>
              <a:t>and then to apply Shannon formula to find the capacity.</a:t>
            </a:r>
            <a:endParaRPr lang="ar-JO" dirty="0"/>
          </a:p>
        </p:txBody>
      </p:sp>
      <p:sp>
        <p:nvSpPr>
          <p:cNvPr id="4" name="Slide Number Placeholder 3"/>
          <p:cNvSpPr>
            <a:spLocks noGrp="1"/>
          </p:cNvSpPr>
          <p:nvPr>
            <p:ph type="sldNum" sz="quarter" idx="10"/>
          </p:nvPr>
        </p:nvSpPr>
        <p:spPr/>
        <p:txBody>
          <a:bodyPr/>
          <a:lstStyle/>
          <a:p>
            <a:fld id="{AA62BE53-AD8E-4FF1-A27F-2C28D71B3555}" type="slidenum">
              <a:rPr lang="en-US" smtClean="0"/>
              <a:t>19</a:t>
            </a:fld>
            <a:endParaRPr lang="en-US"/>
          </a:p>
        </p:txBody>
      </p:sp>
    </p:spTree>
    <p:extLst>
      <p:ext uri="{BB962C8B-B14F-4D97-AF65-F5344CB8AC3E}">
        <p14:creationId xmlns:p14="http://schemas.microsoft.com/office/powerpoint/2010/main" val="21623110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Since</a:t>
            </a:r>
            <a:r>
              <a:rPr lang="en-US" baseline="0" dirty="0" smtClean="0"/>
              <a:t> were dealing with a 2x1 MIMO system the dimension of the channel matrix should be 2x1 for each receiver and it should be on this form </a:t>
            </a:r>
          </a:p>
          <a:p>
            <a:endParaRPr lang="en-US" baseline="0" dirty="0" smtClean="0"/>
          </a:p>
          <a:p>
            <a:r>
              <a:rPr lang="en-US" baseline="0" dirty="0" smtClean="0"/>
              <a:t>Where h11 is the complex impulse response from the 1</a:t>
            </a:r>
            <a:r>
              <a:rPr lang="en-US" baseline="30000" dirty="0" smtClean="0"/>
              <a:t>st</a:t>
            </a:r>
            <a:r>
              <a:rPr lang="en-US" baseline="0" dirty="0" smtClean="0"/>
              <a:t> transmitter antenna to the receiver antenna </a:t>
            </a:r>
            <a:br>
              <a:rPr lang="en-US" baseline="0" dirty="0" smtClean="0"/>
            </a:br>
            <a:r>
              <a:rPr lang="en-US" baseline="0" dirty="0" smtClean="0"/>
              <a:t/>
            </a:r>
            <a:br>
              <a:rPr lang="en-US" baseline="0" dirty="0" smtClean="0"/>
            </a:br>
            <a:r>
              <a:rPr lang="en-US" baseline="0" dirty="0" smtClean="0"/>
              <a:t>and h21 </a:t>
            </a:r>
            <a:r>
              <a:rPr lang="en-US" baseline="0" dirty="0" smtClean="0"/>
              <a:t>is the complex impulse response from the 2</a:t>
            </a:r>
            <a:r>
              <a:rPr lang="en-US" baseline="30000" dirty="0" smtClean="0"/>
              <a:t>nd</a:t>
            </a:r>
            <a:r>
              <a:rPr lang="en-US" baseline="0" dirty="0" smtClean="0"/>
              <a:t> transmitter antenna to the receiver antenna </a:t>
            </a:r>
          </a:p>
          <a:p>
            <a:endParaRPr lang="en-US" baseline="0" dirty="0" smtClean="0"/>
          </a:p>
          <a:p>
            <a:r>
              <a:rPr lang="en-US" baseline="0" dirty="0" smtClean="0"/>
              <a:t>And they can be found by this formula</a:t>
            </a:r>
            <a:br>
              <a:rPr lang="en-US" baseline="0" dirty="0" smtClean="0"/>
            </a:br>
            <a:r>
              <a:rPr lang="en-US" baseline="0" dirty="0" smtClean="0"/>
              <a:t/>
            </a:r>
            <a:br>
              <a:rPr lang="en-US" baseline="0" dirty="0" smtClean="0"/>
            </a:br>
            <a:r>
              <a:rPr lang="en-US" baseline="0" dirty="0" smtClean="0"/>
              <a:t>where M: is the no. of </a:t>
            </a:r>
            <a:r>
              <a:rPr lang="en-US" baseline="0" dirty="0" err="1" smtClean="0"/>
              <a:t>pathes</a:t>
            </a:r>
            <a:r>
              <a:rPr lang="en-US" baseline="0" dirty="0" smtClean="0"/>
              <a:t/>
            </a:r>
            <a:br>
              <a:rPr lang="en-US" baseline="0" dirty="0" smtClean="0"/>
            </a:br>
            <a:r>
              <a:rPr lang="en-US" baseline="0" dirty="0" err="1" smtClean="0"/>
              <a:t>pk</a:t>
            </a:r>
            <a:r>
              <a:rPr lang="en-US" baseline="0" dirty="0" smtClean="0"/>
              <a:t>: is the received power for each path</a:t>
            </a:r>
          </a:p>
          <a:p>
            <a:r>
              <a:rPr lang="en-US" baseline="0" dirty="0" smtClean="0"/>
              <a:t>Theta k : is the angle of arrival for each path</a:t>
            </a:r>
          </a:p>
          <a:p>
            <a:r>
              <a:rPr lang="en-US" baseline="0" dirty="0" smtClean="0"/>
              <a:t>F0: is the operating frequency</a:t>
            </a:r>
          </a:p>
          <a:p>
            <a:r>
              <a:rPr lang="en-US" dirty="0" smtClean="0"/>
              <a:t>And taw k:</a:t>
            </a:r>
            <a:r>
              <a:rPr lang="en-US" baseline="0" dirty="0" smtClean="0"/>
              <a:t> is the time of arrival for each path</a:t>
            </a:r>
          </a:p>
          <a:p>
            <a:endParaRPr lang="en-US" baseline="0" dirty="0" smtClean="0"/>
          </a:p>
          <a:p>
            <a:r>
              <a:rPr lang="en-US" baseline="0" dirty="0" smtClean="0"/>
              <a:t>We found the h matrix for our model it was like this</a:t>
            </a:r>
          </a:p>
          <a:p>
            <a:endParaRPr lang="ar-JO" dirty="0"/>
          </a:p>
        </p:txBody>
      </p:sp>
      <p:sp>
        <p:nvSpPr>
          <p:cNvPr id="4" name="Slide Number Placeholder 3"/>
          <p:cNvSpPr>
            <a:spLocks noGrp="1"/>
          </p:cNvSpPr>
          <p:nvPr>
            <p:ph type="sldNum" sz="quarter" idx="10"/>
          </p:nvPr>
        </p:nvSpPr>
        <p:spPr/>
        <p:txBody>
          <a:bodyPr/>
          <a:lstStyle/>
          <a:p>
            <a:fld id="{AA62BE53-AD8E-4FF1-A27F-2C28D71B3555}" type="slidenum">
              <a:rPr lang="en-US" smtClean="0"/>
              <a:t>20</a:t>
            </a:fld>
            <a:endParaRPr lang="en-US"/>
          </a:p>
        </p:txBody>
      </p:sp>
    </p:spTree>
    <p:extLst>
      <p:ext uri="{BB962C8B-B14F-4D97-AF65-F5344CB8AC3E}">
        <p14:creationId xmlns:p14="http://schemas.microsoft.com/office/powerpoint/2010/main" val="39432462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want to apply this</a:t>
            </a:r>
            <a:r>
              <a:rPr lang="en-US" baseline="0" dirty="0" smtClean="0"/>
              <a:t> formula to find the capacity this is call Shannon formula</a:t>
            </a:r>
            <a:br>
              <a:rPr lang="en-US" baseline="0" dirty="0" smtClean="0"/>
            </a:br>
            <a:r>
              <a:rPr lang="en-US" baseline="0" dirty="0" smtClean="0"/>
              <a:t/>
            </a:r>
            <a:br>
              <a:rPr lang="en-US" baseline="0" dirty="0" smtClean="0"/>
            </a:br>
            <a:r>
              <a:rPr lang="en-US" baseline="0" dirty="0" smtClean="0"/>
              <a:t>we applied it to get of capacity 52.4 bits\sec\</a:t>
            </a:r>
            <a:r>
              <a:rPr lang="en-US" baseline="0" dirty="0" err="1" smtClean="0"/>
              <a:t>hz</a:t>
            </a:r>
            <a:r>
              <a:rPr lang="en-US" baseline="0" dirty="0" smtClean="0"/>
              <a:t> </a:t>
            </a:r>
            <a:br>
              <a:rPr lang="en-US" baseline="0" dirty="0" smtClean="0"/>
            </a:br>
            <a:r>
              <a:rPr lang="en-US" baseline="0" dirty="0" smtClean="0"/>
              <a:t/>
            </a:r>
            <a:br>
              <a:rPr lang="en-US" baseline="0" dirty="0" smtClean="0"/>
            </a:br>
            <a:r>
              <a:rPr lang="en-US" baseline="0" dirty="0" smtClean="0"/>
              <a:t>we will continue with </a:t>
            </a:r>
            <a:r>
              <a:rPr lang="en-US" baseline="0" dirty="0" err="1" smtClean="0"/>
              <a:t>ashraf</a:t>
            </a:r>
            <a:endParaRPr lang="ar-JO" dirty="0"/>
          </a:p>
        </p:txBody>
      </p:sp>
      <p:sp>
        <p:nvSpPr>
          <p:cNvPr id="4" name="Slide Number Placeholder 3"/>
          <p:cNvSpPr>
            <a:spLocks noGrp="1"/>
          </p:cNvSpPr>
          <p:nvPr>
            <p:ph type="sldNum" sz="quarter" idx="10"/>
          </p:nvPr>
        </p:nvSpPr>
        <p:spPr/>
        <p:txBody>
          <a:bodyPr/>
          <a:lstStyle/>
          <a:p>
            <a:fld id="{AA62BE53-AD8E-4FF1-A27F-2C28D71B3555}" type="slidenum">
              <a:rPr lang="en-US" smtClean="0"/>
              <a:t>21</a:t>
            </a:fld>
            <a:endParaRPr lang="en-US"/>
          </a:p>
        </p:txBody>
      </p:sp>
    </p:spTree>
    <p:extLst>
      <p:ext uri="{BB962C8B-B14F-4D97-AF65-F5344CB8AC3E}">
        <p14:creationId xmlns:p14="http://schemas.microsoft.com/office/powerpoint/2010/main" val="4165679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99D0D9-AAA4-454A-B889-5B4D9F5996E2}" type="datetimeFigureOut">
              <a:rPr lang="en-US" smtClean="0"/>
              <a:t>12/18/2013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CBC5AB-04C6-44B2-8D15-57FDEE485348}" type="slidenum">
              <a:rPr lang="en-US" smtClean="0"/>
              <a:t>‹#›</a:t>
            </a:fld>
            <a:endParaRPr lang="en-US"/>
          </a:p>
        </p:txBody>
      </p:sp>
    </p:spTree>
    <p:extLst>
      <p:ext uri="{BB962C8B-B14F-4D97-AF65-F5344CB8AC3E}">
        <p14:creationId xmlns:p14="http://schemas.microsoft.com/office/powerpoint/2010/main" val="251026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99D0D9-AAA4-454A-B889-5B4D9F5996E2}" type="datetimeFigureOut">
              <a:rPr lang="en-US" smtClean="0"/>
              <a:t>12/18/2013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CBC5AB-04C6-44B2-8D15-57FDEE485348}" type="slidenum">
              <a:rPr lang="en-US" smtClean="0"/>
              <a:t>‹#›</a:t>
            </a:fld>
            <a:endParaRPr lang="en-US"/>
          </a:p>
        </p:txBody>
      </p:sp>
    </p:spTree>
    <p:extLst>
      <p:ext uri="{BB962C8B-B14F-4D97-AF65-F5344CB8AC3E}">
        <p14:creationId xmlns:p14="http://schemas.microsoft.com/office/powerpoint/2010/main" val="2201285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99D0D9-AAA4-454A-B889-5B4D9F5996E2}" type="datetimeFigureOut">
              <a:rPr lang="en-US" smtClean="0"/>
              <a:t>12/18/2013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CBC5AB-04C6-44B2-8D15-57FDEE485348}" type="slidenum">
              <a:rPr lang="en-US" smtClean="0"/>
              <a:t>‹#›</a:t>
            </a:fld>
            <a:endParaRPr lang="en-US"/>
          </a:p>
        </p:txBody>
      </p:sp>
    </p:spTree>
    <p:extLst>
      <p:ext uri="{BB962C8B-B14F-4D97-AF65-F5344CB8AC3E}">
        <p14:creationId xmlns:p14="http://schemas.microsoft.com/office/powerpoint/2010/main" val="2505938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99D0D9-AAA4-454A-B889-5B4D9F5996E2}" type="datetimeFigureOut">
              <a:rPr lang="en-US" smtClean="0"/>
              <a:t>12/18/2013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CBC5AB-04C6-44B2-8D15-57FDEE485348}" type="slidenum">
              <a:rPr lang="en-US" smtClean="0"/>
              <a:t>‹#›</a:t>
            </a:fld>
            <a:endParaRPr lang="en-US"/>
          </a:p>
        </p:txBody>
      </p:sp>
    </p:spTree>
    <p:extLst>
      <p:ext uri="{BB962C8B-B14F-4D97-AF65-F5344CB8AC3E}">
        <p14:creationId xmlns:p14="http://schemas.microsoft.com/office/powerpoint/2010/main" val="24162935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99D0D9-AAA4-454A-B889-5B4D9F5996E2}" type="datetimeFigureOut">
              <a:rPr lang="en-US" smtClean="0"/>
              <a:t>12/18/2013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CBC5AB-04C6-44B2-8D15-57FDEE485348}" type="slidenum">
              <a:rPr lang="en-US" smtClean="0"/>
              <a:t>‹#›</a:t>
            </a:fld>
            <a:endParaRPr lang="en-US"/>
          </a:p>
        </p:txBody>
      </p:sp>
    </p:spTree>
    <p:extLst>
      <p:ext uri="{BB962C8B-B14F-4D97-AF65-F5344CB8AC3E}">
        <p14:creationId xmlns:p14="http://schemas.microsoft.com/office/powerpoint/2010/main" val="60500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99D0D9-AAA4-454A-B889-5B4D9F5996E2}" type="datetimeFigureOut">
              <a:rPr lang="en-US" smtClean="0"/>
              <a:t>12/18/2013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CBC5AB-04C6-44B2-8D15-57FDEE485348}" type="slidenum">
              <a:rPr lang="en-US" smtClean="0"/>
              <a:t>‹#›</a:t>
            </a:fld>
            <a:endParaRPr lang="en-US"/>
          </a:p>
        </p:txBody>
      </p:sp>
    </p:spTree>
    <p:extLst>
      <p:ext uri="{BB962C8B-B14F-4D97-AF65-F5344CB8AC3E}">
        <p14:creationId xmlns:p14="http://schemas.microsoft.com/office/powerpoint/2010/main" val="1093401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F99D0D9-AAA4-454A-B889-5B4D9F5996E2}" type="datetimeFigureOut">
              <a:rPr lang="en-US" smtClean="0"/>
              <a:t>12/18/2013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CBC5AB-04C6-44B2-8D15-57FDEE485348}" type="slidenum">
              <a:rPr lang="en-US" smtClean="0"/>
              <a:t>‹#›</a:t>
            </a:fld>
            <a:endParaRPr lang="en-US"/>
          </a:p>
        </p:txBody>
      </p:sp>
    </p:spTree>
    <p:extLst>
      <p:ext uri="{BB962C8B-B14F-4D97-AF65-F5344CB8AC3E}">
        <p14:creationId xmlns:p14="http://schemas.microsoft.com/office/powerpoint/2010/main" val="2400363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99D0D9-AAA4-454A-B889-5B4D9F5996E2}" type="datetimeFigureOut">
              <a:rPr lang="en-US" smtClean="0"/>
              <a:t>12/18/2013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CBC5AB-04C6-44B2-8D15-57FDEE485348}" type="slidenum">
              <a:rPr lang="en-US" smtClean="0"/>
              <a:t>‹#›</a:t>
            </a:fld>
            <a:endParaRPr lang="en-US"/>
          </a:p>
        </p:txBody>
      </p:sp>
    </p:spTree>
    <p:extLst>
      <p:ext uri="{BB962C8B-B14F-4D97-AF65-F5344CB8AC3E}">
        <p14:creationId xmlns:p14="http://schemas.microsoft.com/office/powerpoint/2010/main" val="1534938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99D0D9-AAA4-454A-B889-5B4D9F5996E2}" type="datetimeFigureOut">
              <a:rPr lang="en-US" smtClean="0"/>
              <a:t>12/18/2013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CBC5AB-04C6-44B2-8D15-57FDEE485348}" type="slidenum">
              <a:rPr lang="en-US" smtClean="0"/>
              <a:t>‹#›</a:t>
            </a:fld>
            <a:endParaRPr lang="en-US"/>
          </a:p>
        </p:txBody>
      </p:sp>
    </p:spTree>
    <p:extLst>
      <p:ext uri="{BB962C8B-B14F-4D97-AF65-F5344CB8AC3E}">
        <p14:creationId xmlns:p14="http://schemas.microsoft.com/office/powerpoint/2010/main" val="880486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99D0D9-AAA4-454A-B889-5B4D9F5996E2}" type="datetimeFigureOut">
              <a:rPr lang="en-US" smtClean="0"/>
              <a:t>12/18/2013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CBC5AB-04C6-44B2-8D15-57FDEE485348}" type="slidenum">
              <a:rPr lang="en-US" smtClean="0"/>
              <a:t>‹#›</a:t>
            </a:fld>
            <a:endParaRPr lang="en-US"/>
          </a:p>
        </p:txBody>
      </p:sp>
    </p:spTree>
    <p:extLst>
      <p:ext uri="{BB962C8B-B14F-4D97-AF65-F5344CB8AC3E}">
        <p14:creationId xmlns:p14="http://schemas.microsoft.com/office/powerpoint/2010/main" val="4181758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99D0D9-AAA4-454A-B889-5B4D9F5996E2}" type="datetimeFigureOut">
              <a:rPr lang="en-US" smtClean="0"/>
              <a:t>12/18/2013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CBC5AB-04C6-44B2-8D15-57FDEE485348}" type="slidenum">
              <a:rPr lang="en-US" smtClean="0"/>
              <a:t>‹#›</a:t>
            </a:fld>
            <a:endParaRPr lang="en-US"/>
          </a:p>
        </p:txBody>
      </p:sp>
    </p:spTree>
    <p:extLst>
      <p:ext uri="{BB962C8B-B14F-4D97-AF65-F5344CB8AC3E}">
        <p14:creationId xmlns:p14="http://schemas.microsoft.com/office/powerpoint/2010/main" val="1247801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99D0D9-AAA4-454A-B889-5B4D9F5996E2}" type="datetimeFigureOut">
              <a:rPr lang="en-US" smtClean="0"/>
              <a:t>12/18/2013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CBC5AB-04C6-44B2-8D15-57FDEE485348}" type="slidenum">
              <a:rPr lang="en-US" smtClean="0"/>
              <a:t>‹#›</a:t>
            </a:fld>
            <a:endParaRPr lang="en-US"/>
          </a:p>
        </p:txBody>
      </p:sp>
    </p:spTree>
    <p:extLst>
      <p:ext uri="{BB962C8B-B14F-4D97-AF65-F5344CB8AC3E}">
        <p14:creationId xmlns:p14="http://schemas.microsoft.com/office/powerpoint/2010/main" val="180961314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0.png"/><Relationship Id="rId4" Type="http://schemas.openxmlformats.org/officeDocument/2006/relationships/image" Target="../media/image80.png"/></Relationships>
</file>

<file path=ppt/slides/_rels/slide21.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20.png"/><Relationship Id="rId4" Type="http://schemas.openxmlformats.org/officeDocument/2006/relationships/image" Target="../media/image110.png"/></Relationships>
</file>

<file path=ppt/slides/_rels/slide22.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10.xml"/><Relationship Id="rId16" Type="http://schemas.openxmlformats.org/officeDocument/2006/relationships/diagramColors" Target="../diagrams/colors3.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0.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0.png"/></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70.png"/><Relationship Id="rId1" Type="http://schemas.openxmlformats.org/officeDocument/2006/relationships/slideLayout" Target="../slideLayouts/slideLayout2.xml"/><Relationship Id="rId6" Type="http://schemas.openxmlformats.org/officeDocument/2006/relationships/image" Target="../media/image210.png"/><Relationship Id="rId5" Type="http://schemas.openxmlformats.org/officeDocument/2006/relationships/image" Target="../media/image200.png"/><Relationship Id="rId4" Type="http://schemas.openxmlformats.org/officeDocument/2006/relationships/image" Target="../media/image190.png"/></Relationships>
</file>

<file path=ppt/slides/_rels/slide2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image" Target="../media/image23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diagramData" Target="../diagrams/data5.xml"/><Relationship Id="rId13" Type="http://schemas.openxmlformats.org/officeDocument/2006/relationships/diagramData" Target="../diagrams/data6.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17" Type="http://schemas.microsoft.com/office/2007/relationships/diagramDrawing" Target="../diagrams/drawing6.xml"/><Relationship Id="rId2" Type="http://schemas.openxmlformats.org/officeDocument/2006/relationships/image" Target="../media/image250.png"/><Relationship Id="rId16" Type="http://schemas.openxmlformats.org/officeDocument/2006/relationships/diagramColors" Target="../diagrams/colors6.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5" Type="http://schemas.openxmlformats.org/officeDocument/2006/relationships/diagramQuickStyle" Target="../diagrams/quickStyle6.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 Id="rId14" Type="http://schemas.openxmlformats.org/officeDocument/2006/relationships/diagramLayout" Target="../diagrams/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zajel.najah.edu/login2/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57200"/>
            <a:ext cx="1562813" cy="156281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85800" y="2016977"/>
            <a:ext cx="7772400" cy="1205648"/>
          </a:xfrm>
        </p:spPr>
        <p:txBody>
          <a:bodyPr>
            <a:normAutofit fontScale="90000"/>
          </a:bodyPr>
          <a:lstStyle/>
          <a:p>
            <a:r>
              <a:rPr lang="en-US" b="1" dirty="0" smtClean="0">
                <a:solidFill>
                  <a:srgbClr val="002060"/>
                </a:solidFill>
                <a:latin typeface="Forte" panose="03060902040502070203" pitchFamily="66" charset="0"/>
              </a:rPr>
              <a:t/>
            </a:r>
            <a:br>
              <a:rPr lang="en-US" b="1" dirty="0" smtClean="0">
                <a:solidFill>
                  <a:srgbClr val="002060"/>
                </a:solidFill>
                <a:latin typeface="Forte" panose="03060902040502070203" pitchFamily="66" charset="0"/>
              </a:rPr>
            </a:br>
            <a:r>
              <a:rPr lang="en-US" b="1" dirty="0" smtClean="0">
                <a:solidFill>
                  <a:srgbClr val="002060"/>
                </a:solidFill>
                <a:latin typeface="Forte" panose="03060902040502070203" pitchFamily="66" charset="0"/>
              </a:rPr>
              <a:t>Indoor </a:t>
            </a:r>
            <a:r>
              <a:rPr lang="en-US" b="1" dirty="0">
                <a:solidFill>
                  <a:srgbClr val="002060"/>
                </a:solidFill>
                <a:latin typeface="Forte" panose="03060902040502070203" pitchFamily="66" charset="0"/>
              </a:rPr>
              <a:t>Propagation Modeling</a:t>
            </a:r>
            <a:endParaRPr lang="en-US" dirty="0">
              <a:solidFill>
                <a:srgbClr val="002060"/>
              </a:solidFill>
              <a:latin typeface="Forte" panose="03060902040502070203" pitchFamily="66" charset="0"/>
            </a:endParaRPr>
          </a:p>
        </p:txBody>
      </p:sp>
      <p:sp>
        <p:nvSpPr>
          <p:cNvPr id="3" name="Subtitle 2"/>
          <p:cNvSpPr>
            <a:spLocks noGrp="1"/>
          </p:cNvSpPr>
          <p:nvPr>
            <p:ph type="subTitle" idx="1"/>
          </p:nvPr>
        </p:nvSpPr>
        <p:spPr>
          <a:xfrm>
            <a:off x="533400" y="3509690"/>
            <a:ext cx="4114800" cy="2440862"/>
          </a:xfrm>
        </p:spPr>
        <p:txBody>
          <a:bodyPr>
            <a:normAutofit fontScale="40000" lnSpcReduction="20000"/>
          </a:bodyPr>
          <a:lstStyle/>
          <a:p>
            <a:pPr algn="l"/>
            <a:r>
              <a:rPr lang="en-US" sz="10000" b="1" dirty="0">
                <a:solidFill>
                  <a:schemeClr val="tx2">
                    <a:lumMod val="75000"/>
                  </a:schemeClr>
                </a:solidFill>
                <a:latin typeface="Forte" panose="03060902040502070203" pitchFamily="66" charset="0"/>
              </a:rPr>
              <a:t>Prepared</a:t>
            </a:r>
            <a:r>
              <a:rPr lang="en-US" sz="10000" b="1" dirty="0">
                <a:solidFill>
                  <a:schemeClr val="accent5">
                    <a:lumMod val="50000"/>
                  </a:schemeClr>
                </a:solidFill>
                <a:latin typeface="Forte" panose="03060902040502070203" pitchFamily="66" charset="0"/>
              </a:rPr>
              <a:t> by:                       </a:t>
            </a:r>
          </a:p>
          <a:p>
            <a:pPr marL="285750" indent="-285750" algn="l">
              <a:buFont typeface="Arial" pitchFamily="34" charset="0"/>
              <a:buChar char="•"/>
            </a:pPr>
            <a:r>
              <a:rPr lang="en-US" sz="10000" b="1" dirty="0">
                <a:solidFill>
                  <a:schemeClr val="tx2">
                    <a:lumMod val="60000"/>
                    <a:lumOff val="40000"/>
                  </a:schemeClr>
                </a:solidFill>
                <a:latin typeface="Forte" panose="03060902040502070203" pitchFamily="66" charset="0"/>
              </a:rPr>
              <a:t>Ashraf </a:t>
            </a:r>
            <a:r>
              <a:rPr lang="en-US" sz="10000" b="1" dirty="0" err="1">
                <a:solidFill>
                  <a:schemeClr val="tx2">
                    <a:lumMod val="60000"/>
                    <a:lumOff val="40000"/>
                  </a:schemeClr>
                </a:solidFill>
                <a:latin typeface="Forte" panose="03060902040502070203" pitchFamily="66" charset="0"/>
              </a:rPr>
              <a:t>Zetawe</a:t>
            </a:r>
            <a:endParaRPr lang="en-US" sz="10000" b="1" dirty="0">
              <a:solidFill>
                <a:schemeClr val="tx2">
                  <a:lumMod val="60000"/>
                  <a:lumOff val="40000"/>
                </a:schemeClr>
              </a:solidFill>
              <a:latin typeface="Forte" panose="03060902040502070203" pitchFamily="66" charset="0"/>
            </a:endParaRPr>
          </a:p>
          <a:p>
            <a:pPr marL="285750" indent="-285750" algn="l">
              <a:buFont typeface="Arial" pitchFamily="34" charset="0"/>
              <a:buChar char="•"/>
            </a:pPr>
            <a:r>
              <a:rPr lang="en-US" sz="10000" b="1" dirty="0" err="1">
                <a:solidFill>
                  <a:schemeClr val="tx2">
                    <a:lumMod val="60000"/>
                    <a:lumOff val="40000"/>
                  </a:schemeClr>
                </a:solidFill>
                <a:latin typeface="Forte" panose="03060902040502070203" pitchFamily="66" charset="0"/>
              </a:rPr>
              <a:t>Derar</a:t>
            </a:r>
            <a:r>
              <a:rPr lang="en-US" sz="10000" b="1" dirty="0">
                <a:solidFill>
                  <a:schemeClr val="tx2">
                    <a:lumMod val="60000"/>
                    <a:lumOff val="40000"/>
                  </a:schemeClr>
                </a:solidFill>
                <a:latin typeface="Forte" panose="03060902040502070203" pitchFamily="66" charset="0"/>
              </a:rPr>
              <a:t> </a:t>
            </a:r>
            <a:r>
              <a:rPr lang="en-US" sz="10000" b="1" dirty="0" err="1">
                <a:solidFill>
                  <a:schemeClr val="tx2">
                    <a:lumMod val="60000"/>
                    <a:lumOff val="40000"/>
                  </a:schemeClr>
                </a:solidFill>
                <a:latin typeface="Forte" panose="03060902040502070203" pitchFamily="66" charset="0"/>
              </a:rPr>
              <a:t>Mu’alla</a:t>
            </a:r>
            <a:endParaRPr lang="en-US" sz="10000" b="1" dirty="0">
              <a:solidFill>
                <a:schemeClr val="tx2">
                  <a:lumMod val="60000"/>
                  <a:lumOff val="40000"/>
                </a:schemeClr>
              </a:solidFill>
              <a:latin typeface="Forte" panose="03060902040502070203" pitchFamily="66" charset="0"/>
            </a:endParaRPr>
          </a:p>
          <a:p>
            <a:pPr marL="285750" indent="-285750" algn="l">
              <a:buFont typeface="Arial" pitchFamily="34" charset="0"/>
              <a:buChar char="•"/>
            </a:pPr>
            <a:r>
              <a:rPr lang="en-US" sz="10000" b="1" dirty="0">
                <a:solidFill>
                  <a:schemeClr val="tx2">
                    <a:lumMod val="60000"/>
                    <a:lumOff val="40000"/>
                  </a:schemeClr>
                </a:solidFill>
                <a:latin typeface="Forte" panose="03060902040502070203" pitchFamily="66" charset="0"/>
              </a:rPr>
              <a:t>Osama </a:t>
            </a:r>
            <a:r>
              <a:rPr lang="en-US" sz="10000" b="1" dirty="0" err="1">
                <a:solidFill>
                  <a:schemeClr val="tx2">
                    <a:lumMod val="60000"/>
                    <a:lumOff val="40000"/>
                  </a:schemeClr>
                </a:solidFill>
                <a:latin typeface="Forte" panose="03060902040502070203" pitchFamily="66" charset="0"/>
              </a:rPr>
              <a:t>Dragmeh</a:t>
            </a:r>
            <a:endParaRPr lang="en-US" sz="10000" b="1" dirty="0">
              <a:solidFill>
                <a:schemeClr val="tx2">
                  <a:lumMod val="60000"/>
                  <a:lumOff val="40000"/>
                </a:schemeClr>
              </a:solidFill>
              <a:latin typeface="Forte" panose="03060902040502070203" pitchFamily="66" charset="0"/>
            </a:endParaRPr>
          </a:p>
          <a:p>
            <a:pPr algn="l"/>
            <a:endParaRPr lang="en-US" dirty="0"/>
          </a:p>
        </p:txBody>
      </p:sp>
      <p:sp>
        <p:nvSpPr>
          <p:cNvPr id="5" name="TextBox 4"/>
          <p:cNvSpPr txBox="1"/>
          <p:nvPr/>
        </p:nvSpPr>
        <p:spPr>
          <a:xfrm>
            <a:off x="4953000" y="3883736"/>
            <a:ext cx="3886200" cy="1692771"/>
          </a:xfrm>
          <a:prstGeom prst="rect">
            <a:avLst/>
          </a:prstGeom>
          <a:noFill/>
        </p:spPr>
        <p:txBody>
          <a:bodyPr wrap="square" rtlCol="0">
            <a:spAutoFit/>
          </a:bodyPr>
          <a:lstStyle/>
          <a:p>
            <a:r>
              <a:rPr lang="en-US" sz="4000" b="1" dirty="0">
                <a:solidFill>
                  <a:schemeClr val="tx2">
                    <a:lumMod val="75000"/>
                  </a:schemeClr>
                </a:solidFill>
                <a:latin typeface="Forte" panose="03060902040502070203" pitchFamily="66" charset="0"/>
              </a:rPr>
              <a:t>Supervisor: </a:t>
            </a:r>
          </a:p>
          <a:p>
            <a:r>
              <a:rPr lang="en-US" sz="3200" b="1" dirty="0">
                <a:solidFill>
                  <a:schemeClr val="accent2">
                    <a:lumMod val="50000"/>
                  </a:schemeClr>
                </a:solidFill>
                <a:latin typeface="Algerian" pitchFamily="82" charset="0"/>
              </a:rPr>
              <a:t> </a:t>
            </a:r>
            <a:r>
              <a:rPr lang="en-US" sz="3200" b="1" dirty="0" smtClean="0">
                <a:solidFill>
                  <a:schemeClr val="accent2">
                    <a:lumMod val="50000"/>
                  </a:schemeClr>
                </a:solidFill>
                <a:latin typeface="Algerian" pitchFamily="82" charset="0"/>
              </a:rPr>
              <a:t> </a:t>
            </a:r>
            <a:r>
              <a:rPr lang="en-US" sz="3600" b="1" dirty="0">
                <a:solidFill>
                  <a:schemeClr val="tx2">
                    <a:lumMod val="60000"/>
                    <a:lumOff val="40000"/>
                  </a:schemeClr>
                </a:solidFill>
                <a:latin typeface="Forte" panose="03060902040502070203" pitchFamily="66" charset="0"/>
              </a:rPr>
              <a:t>Dr. </a:t>
            </a:r>
            <a:r>
              <a:rPr lang="en-US" sz="3600" b="1" dirty="0" err="1">
                <a:solidFill>
                  <a:schemeClr val="tx2">
                    <a:lumMod val="60000"/>
                    <a:lumOff val="40000"/>
                  </a:schemeClr>
                </a:solidFill>
                <a:latin typeface="Forte" panose="03060902040502070203" pitchFamily="66" charset="0"/>
              </a:rPr>
              <a:t>Yousef</a:t>
            </a:r>
            <a:r>
              <a:rPr lang="en-US" sz="3600" b="1" dirty="0">
                <a:solidFill>
                  <a:schemeClr val="tx2">
                    <a:lumMod val="60000"/>
                    <a:lumOff val="40000"/>
                  </a:schemeClr>
                </a:solidFill>
                <a:latin typeface="Forte" panose="03060902040502070203" pitchFamily="66" charset="0"/>
              </a:rPr>
              <a:t> </a:t>
            </a:r>
            <a:r>
              <a:rPr lang="en-US" sz="3600" b="1" dirty="0" err="1">
                <a:solidFill>
                  <a:schemeClr val="tx2">
                    <a:lumMod val="60000"/>
                    <a:lumOff val="40000"/>
                  </a:schemeClr>
                </a:solidFill>
                <a:latin typeface="Forte" panose="03060902040502070203" pitchFamily="66" charset="0"/>
              </a:rPr>
              <a:t>Dama</a:t>
            </a:r>
            <a:r>
              <a:rPr lang="en-US" sz="3600" b="1" dirty="0">
                <a:solidFill>
                  <a:schemeClr val="tx2">
                    <a:lumMod val="60000"/>
                    <a:lumOff val="40000"/>
                  </a:schemeClr>
                </a:solidFill>
                <a:latin typeface="Forte" panose="03060902040502070203" pitchFamily="66" charset="0"/>
              </a:rPr>
              <a:t> </a:t>
            </a:r>
            <a:endParaRPr lang="ar-SA" sz="4000" b="1" dirty="0">
              <a:solidFill>
                <a:schemeClr val="tx2">
                  <a:lumMod val="60000"/>
                  <a:lumOff val="40000"/>
                </a:schemeClr>
              </a:solidFill>
              <a:latin typeface="Forte" panose="03060902040502070203" pitchFamily="66" charset="0"/>
            </a:endParaRPr>
          </a:p>
          <a:p>
            <a:endParaRPr lang="en-US" sz="2800" b="1" dirty="0">
              <a:solidFill>
                <a:schemeClr val="accent2">
                  <a:lumMod val="50000"/>
                </a:schemeClr>
              </a:solidFill>
              <a:latin typeface="Forte" panose="03060902040502070203" pitchFamily="66" charset="0"/>
            </a:endParaRPr>
          </a:p>
        </p:txBody>
      </p:sp>
    </p:spTree>
    <p:extLst>
      <p:ext uri="{BB962C8B-B14F-4D97-AF65-F5344CB8AC3E}">
        <p14:creationId xmlns:p14="http://schemas.microsoft.com/office/powerpoint/2010/main" val="16889072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a:solidFill>
                  <a:srgbClr val="0070C0"/>
                </a:solidFill>
                <a:latin typeface="Andalus" pitchFamily="18" charset="-78"/>
                <a:cs typeface="Andalus" pitchFamily="18" charset="-78"/>
              </a:rPr>
              <a:t>MIMO Equipment</a:t>
            </a:r>
          </a:p>
        </p:txBody>
      </p:sp>
      <p:sp>
        <p:nvSpPr>
          <p:cNvPr id="3" name="Content Placeholder 2"/>
          <p:cNvSpPr>
            <a:spLocks noGrp="1"/>
          </p:cNvSpPr>
          <p:nvPr>
            <p:ph idx="1"/>
          </p:nvPr>
        </p:nvSpPr>
        <p:spPr>
          <a:xfrm>
            <a:off x="609599" y="2160591"/>
            <a:ext cx="4893734" cy="1814002"/>
          </a:xfrm>
        </p:spPr>
        <p:txBody>
          <a:bodyPr>
            <a:normAutofit/>
          </a:bodyPr>
          <a:lstStyle/>
          <a:p>
            <a:r>
              <a:rPr lang="en-US" sz="2400" b="1" dirty="0" smtClean="0"/>
              <a:t>Transmitter</a:t>
            </a:r>
          </a:p>
          <a:p>
            <a:pPr marL="0" indent="0">
              <a:buNone/>
            </a:pPr>
            <a:r>
              <a:rPr lang="en-US" sz="2400" dirty="0" smtClean="0"/>
              <a:t>The transmitter used is TP-link TD-W8961n  access point MIMO system.</a:t>
            </a:r>
          </a:p>
        </p:txBody>
      </p:sp>
      <p:pic>
        <p:nvPicPr>
          <p:cNvPr id="6" name="Picture 5" descr="C:\Users\vvv\Desktop\0-60653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83263" y="1638300"/>
            <a:ext cx="2766377" cy="2590800"/>
          </a:xfrm>
          <a:prstGeom prst="rect">
            <a:avLst/>
          </a:prstGeom>
          <a:noFill/>
          <a:ln>
            <a:noFill/>
          </a:ln>
        </p:spPr>
      </p:pic>
      <p:graphicFrame>
        <p:nvGraphicFramePr>
          <p:cNvPr id="7" name="Table 6"/>
          <p:cNvGraphicFramePr>
            <a:graphicFrameLocks noGrp="1"/>
          </p:cNvGraphicFramePr>
          <p:nvPr>
            <p:extLst/>
          </p:nvPr>
        </p:nvGraphicFramePr>
        <p:xfrm>
          <a:off x="463296" y="4515104"/>
          <a:ext cx="7083838" cy="1682496"/>
        </p:xfrm>
        <a:graphic>
          <a:graphicData uri="http://schemas.openxmlformats.org/drawingml/2006/table">
            <a:tbl>
              <a:tblPr firstRow="1" firstCol="1" bandRow="1">
                <a:tableStyleId>{5C22544A-7EE6-4342-B048-85BDC9FD1C3A}</a:tableStyleId>
              </a:tblPr>
              <a:tblGrid>
                <a:gridCol w="3541919"/>
                <a:gridCol w="3541919"/>
              </a:tblGrid>
              <a:tr h="239800">
                <a:tc>
                  <a:txBody>
                    <a:bodyPr/>
                    <a:lstStyle/>
                    <a:p>
                      <a:pPr marL="0" marR="0">
                        <a:lnSpc>
                          <a:spcPct val="115000"/>
                        </a:lnSpc>
                        <a:spcBef>
                          <a:spcPts val="0"/>
                        </a:spcBef>
                        <a:spcAft>
                          <a:spcPts val="0"/>
                        </a:spcAft>
                      </a:pPr>
                      <a:r>
                        <a:rPr lang="en-US" sz="1600" kern="0" dirty="0">
                          <a:effectLst/>
                        </a:rPr>
                        <a:t>Number of antenna </a:t>
                      </a:r>
                      <a:endParaRPr lang="en-US" sz="1200" kern="100" dirty="0">
                        <a:effectLst/>
                        <a:latin typeface="Calibri"/>
                        <a:ea typeface="SimSun"/>
                        <a:cs typeface="Arial"/>
                      </a:endParaRPr>
                    </a:p>
                  </a:txBody>
                  <a:tcPr marL="68580" marR="68580" marT="0" marB="0"/>
                </a:tc>
                <a:tc>
                  <a:txBody>
                    <a:bodyPr/>
                    <a:lstStyle/>
                    <a:p>
                      <a:pPr marL="0" marR="0">
                        <a:lnSpc>
                          <a:spcPct val="115000"/>
                        </a:lnSpc>
                        <a:spcBef>
                          <a:spcPts val="0"/>
                        </a:spcBef>
                        <a:spcAft>
                          <a:spcPts val="0"/>
                        </a:spcAft>
                      </a:pPr>
                      <a:r>
                        <a:rPr lang="en-US" sz="1600" kern="0">
                          <a:effectLst/>
                        </a:rPr>
                        <a:t>2</a:t>
                      </a:r>
                      <a:endParaRPr lang="en-US" sz="1200" kern="100">
                        <a:effectLst/>
                        <a:latin typeface="Calibri"/>
                        <a:ea typeface="SimSun"/>
                        <a:cs typeface="Arial"/>
                      </a:endParaRPr>
                    </a:p>
                  </a:txBody>
                  <a:tcPr marL="68580" marR="68580" marT="0" marB="0"/>
                </a:tc>
              </a:tr>
              <a:tr h="239800">
                <a:tc>
                  <a:txBody>
                    <a:bodyPr/>
                    <a:lstStyle/>
                    <a:p>
                      <a:pPr marL="0" marR="0">
                        <a:lnSpc>
                          <a:spcPct val="115000"/>
                        </a:lnSpc>
                        <a:spcBef>
                          <a:spcPts val="0"/>
                        </a:spcBef>
                        <a:spcAft>
                          <a:spcPts val="0"/>
                        </a:spcAft>
                      </a:pPr>
                      <a:r>
                        <a:rPr lang="en-US" sz="1600" kern="0" dirty="0">
                          <a:effectLst/>
                        </a:rPr>
                        <a:t>Transmission power </a:t>
                      </a:r>
                      <a:endParaRPr lang="en-US" sz="1200" kern="100" dirty="0">
                        <a:effectLst/>
                        <a:latin typeface="Calibri"/>
                        <a:ea typeface="SimSun"/>
                        <a:cs typeface="Arial"/>
                      </a:endParaRPr>
                    </a:p>
                  </a:txBody>
                  <a:tcPr marL="68580" marR="68580" marT="0" marB="0"/>
                </a:tc>
                <a:tc>
                  <a:txBody>
                    <a:bodyPr/>
                    <a:lstStyle/>
                    <a:p>
                      <a:pPr marL="0" marR="0">
                        <a:lnSpc>
                          <a:spcPct val="115000"/>
                        </a:lnSpc>
                        <a:spcBef>
                          <a:spcPts val="0"/>
                        </a:spcBef>
                        <a:spcAft>
                          <a:spcPts val="0"/>
                        </a:spcAft>
                      </a:pPr>
                      <a:r>
                        <a:rPr lang="en-US" sz="1600" kern="0" dirty="0" smtClean="0">
                          <a:effectLst/>
                        </a:rPr>
                        <a:t>20dBm</a:t>
                      </a:r>
                      <a:endParaRPr lang="en-US" sz="1200" kern="100" dirty="0">
                        <a:effectLst/>
                        <a:latin typeface="Calibri"/>
                        <a:ea typeface="SimSun"/>
                        <a:cs typeface="Arial"/>
                      </a:endParaRPr>
                    </a:p>
                  </a:txBody>
                  <a:tcPr marL="68580" marR="68580" marT="0" marB="0"/>
                </a:tc>
              </a:tr>
              <a:tr h="495999">
                <a:tc>
                  <a:txBody>
                    <a:bodyPr/>
                    <a:lstStyle/>
                    <a:p>
                      <a:pPr marL="0" marR="0">
                        <a:lnSpc>
                          <a:spcPct val="115000"/>
                        </a:lnSpc>
                        <a:spcBef>
                          <a:spcPts val="0"/>
                        </a:spcBef>
                        <a:spcAft>
                          <a:spcPts val="0"/>
                        </a:spcAft>
                      </a:pPr>
                      <a:r>
                        <a:rPr lang="en-US" sz="1600" kern="0">
                          <a:effectLst/>
                        </a:rPr>
                        <a:t>Antenna gain </a:t>
                      </a:r>
                      <a:endParaRPr lang="en-US" sz="1200" kern="100">
                        <a:effectLst/>
                        <a:latin typeface="Calibri"/>
                        <a:ea typeface="SimSun"/>
                        <a:cs typeface="Arial"/>
                      </a:endParaRPr>
                    </a:p>
                  </a:txBody>
                  <a:tcPr marL="68580" marR="68580" marT="0" marB="0"/>
                </a:tc>
                <a:tc>
                  <a:txBody>
                    <a:bodyPr/>
                    <a:lstStyle/>
                    <a:p>
                      <a:pPr marL="0" marR="0">
                        <a:lnSpc>
                          <a:spcPct val="115000"/>
                        </a:lnSpc>
                        <a:spcBef>
                          <a:spcPts val="0"/>
                        </a:spcBef>
                        <a:spcAft>
                          <a:spcPts val="0"/>
                        </a:spcAft>
                      </a:pPr>
                      <a:r>
                        <a:rPr lang="en-US" sz="1600" kern="0" dirty="0">
                          <a:effectLst/>
                        </a:rPr>
                        <a:t>Antenna 1  </a:t>
                      </a:r>
                      <a:r>
                        <a:rPr lang="en-US" sz="1600" kern="0" dirty="0" smtClean="0">
                          <a:effectLst/>
                        </a:rPr>
                        <a:t>3dBi</a:t>
                      </a:r>
                      <a:endParaRPr lang="en-US" sz="1200" kern="100" dirty="0">
                        <a:effectLst/>
                      </a:endParaRPr>
                    </a:p>
                    <a:p>
                      <a:pPr marL="0" marR="0">
                        <a:lnSpc>
                          <a:spcPct val="115000"/>
                        </a:lnSpc>
                        <a:spcBef>
                          <a:spcPts val="0"/>
                        </a:spcBef>
                        <a:spcAft>
                          <a:spcPts val="0"/>
                        </a:spcAft>
                      </a:pPr>
                      <a:r>
                        <a:rPr lang="en-US" sz="1600" kern="0" dirty="0">
                          <a:effectLst/>
                        </a:rPr>
                        <a:t>Antenna 2  </a:t>
                      </a:r>
                      <a:r>
                        <a:rPr lang="en-US" sz="1600" kern="0" dirty="0" smtClean="0">
                          <a:effectLst/>
                        </a:rPr>
                        <a:t>3dBi</a:t>
                      </a:r>
                      <a:endParaRPr lang="en-US" sz="1200" kern="100" dirty="0">
                        <a:effectLst/>
                        <a:latin typeface="Calibri"/>
                        <a:ea typeface="SimSun"/>
                        <a:cs typeface="Arial"/>
                      </a:endParaRPr>
                    </a:p>
                  </a:txBody>
                  <a:tcPr marL="68580" marR="68580" marT="0" marB="0"/>
                </a:tc>
              </a:tr>
              <a:tr h="239800">
                <a:tc>
                  <a:txBody>
                    <a:bodyPr/>
                    <a:lstStyle/>
                    <a:p>
                      <a:pPr marL="0" marR="0">
                        <a:lnSpc>
                          <a:spcPct val="115000"/>
                        </a:lnSpc>
                        <a:spcBef>
                          <a:spcPts val="0"/>
                        </a:spcBef>
                        <a:spcAft>
                          <a:spcPts val="0"/>
                        </a:spcAft>
                      </a:pPr>
                      <a:r>
                        <a:rPr lang="en-US" sz="1600" kern="0">
                          <a:effectLst/>
                        </a:rPr>
                        <a:t>Type of the antenna </a:t>
                      </a:r>
                      <a:endParaRPr lang="en-US" sz="1200" kern="100">
                        <a:effectLst/>
                        <a:latin typeface="Calibri"/>
                        <a:ea typeface="SimSun"/>
                        <a:cs typeface="Arial"/>
                      </a:endParaRPr>
                    </a:p>
                  </a:txBody>
                  <a:tcPr marL="68580" marR="68580" marT="0" marB="0"/>
                </a:tc>
                <a:tc>
                  <a:txBody>
                    <a:bodyPr/>
                    <a:lstStyle/>
                    <a:p>
                      <a:pPr marL="0" marR="0">
                        <a:lnSpc>
                          <a:spcPct val="115000"/>
                        </a:lnSpc>
                        <a:spcBef>
                          <a:spcPts val="0"/>
                        </a:spcBef>
                        <a:spcAft>
                          <a:spcPts val="0"/>
                        </a:spcAft>
                      </a:pPr>
                      <a:r>
                        <a:rPr lang="en-US" sz="1600" kern="0" dirty="0" smtClean="0">
                          <a:effectLst/>
                        </a:rPr>
                        <a:t>external</a:t>
                      </a:r>
                      <a:endParaRPr lang="en-US" sz="1200" kern="100" dirty="0">
                        <a:effectLst/>
                        <a:latin typeface="Calibri"/>
                        <a:ea typeface="SimSun"/>
                        <a:cs typeface="Arial"/>
                      </a:endParaRPr>
                    </a:p>
                  </a:txBody>
                  <a:tcPr marL="68580" marR="68580" marT="0" marB="0"/>
                </a:tc>
              </a:tr>
              <a:tr h="239800">
                <a:tc>
                  <a:txBody>
                    <a:bodyPr/>
                    <a:lstStyle/>
                    <a:p>
                      <a:pPr marL="0" marR="0">
                        <a:lnSpc>
                          <a:spcPct val="115000"/>
                        </a:lnSpc>
                        <a:spcBef>
                          <a:spcPts val="0"/>
                        </a:spcBef>
                        <a:spcAft>
                          <a:spcPts val="0"/>
                        </a:spcAft>
                      </a:pPr>
                      <a:r>
                        <a:rPr lang="en-US" sz="1600" kern="0" dirty="0">
                          <a:effectLst/>
                        </a:rPr>
                        <a:t>Maximum bitrate </a:t>
                      </a:r>
                      <a:endParaRPr lang="en-US" sz="1200" kern="100" dirty="0">
                        <a:effectLst/>
                        <a:latin typeface="Calibri"/>
                        <a:ea typeface="SimSun"/>
                        <a:cs typeface="Arial"/>
                      </a:endParaRPr>
                    </a:p>
                  </a:txBody>
                  <a:tcPr marL="68580" marR="68580" marT="0" marB="0"/>
                </a:tc>
                <a:tc>
                  <a:txBody>
                    <a:bodyPr/>
                    <a:lstStyle/>
                    <a:p>
                      <a:pPr marL="0" marR="0">
                        <a:lnSpc>
                          <a:spcPct val="115000"/>
                        </a:lnSpc>
                        <a:spcBef>
                          <a:spcPts val="0"/>
                        </a:spcBef>
                        <a:spcAft>
                          <a:spcPts val="0"/>
                        </a:spcAft>
                      </a:pPr>
                      <a:r>
                        <a:rPr lang="en-US" sz="1600" kern="0" dirty="0">
                          <a:effectLst/>
                        </a:rPr>
                        <a:t>300Mbit/s</a:t>
                      </a:r>
                      <a:endParaRPr lang="en-US" sz="1200" kern="100" dirty="0">
                        <a:effectLst/>
                        <a:latin typeface="Calibri"/>
                        <a:ea typeface="SimSun"/>
                        <a:cs typeface="Arial"/>
                      </a:endParaRPr>
                    </a:p>
                  </a:txBody>
                  <a:tcPr marL="68580" marR="68580" marT="0" marB="0"/>
                </a:tc>
              </a:tr>
            </a:tbl>
          </a:graphicData>
        </a:graphic>
      </p:graphicFrame>
    </p:spTree>
    <p:extLst>
      <p:ext uri="{BB962C8B-B14F-4D97-AF65-F5344CB8AC3E}">
        <p14:creationId xmlns:p14="http://schemas.microsoft.com/office/powerpoint/2010/main" val="18734645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nvPr>
        </p:nvGraphicFramePr>
        <p:xfrm>
          <a:off x="392046" y="4494498"/>
          <a:ext cx="7083838" cy="1682496"/>
        </p:xfrm>
        <a:graphic>
          <a:graphicData uri="http://schemas.openxmlformats.org/drawingml/2006/table">
            <a:tbl>
              <a:tblPr firstRow="1" firstCol="1" bandRow="1">
                <a:tableStyleId>{5C22544A-7EE6-4342-B048-85BDC9FD1C3A}</a:tableStyleId>
              </a:tblPr>
              <a:tblGrid>
                <a:gridCol w="3541919"/>
                <a:gridCol w="3541919"/>
              </a:tblGrid>
              <a:tr h="239800">
                <a:tc>
                  <a:txBody>
                    <a:bodyPr/>
                    <a:lstStyle/>
                    <a:p>
                      <a:pPr marL="0" marR="0">
                        <a:lnSpc>
                          <a:spcPct val="115000"/>
                        </a:lnSpc>
                        <a:spcBef>
                          <a:spcPts val="0"/>
                        </a:spcBef>
                        <a:spcAft>
                          <a:spcPts val="0"/>
                        </a:spcAft>
                      </a:pPr>
                      <a:r>
                        <a:rPr lang="en-US" sz="1600" kern="0" dirty="0">
                          <a:effectLst/>
                        </a:rPr>
                        <a:t>Number of antenna </a:t>
                      </a:r>
                      <a:endParaRPr lang="en-US" sz="1200" kern="100" dirty="0">
                        <a:effectLst/>
                        <a:latin typeface="Calibri"/>
                        <a:ea typeface="SimSun"/>
                        <a:cs typeface="Arial"/>
                      </a:endParaRPr>
                    </a:p>
                  </a:txBody>
                  <a:tcPr marL="68580" marR="68580" marT="0" marB="0"/>
                </a:tc>
                <a:tc>
                  <a:txBody>
                    <a:bodyPr/>
                    <a:lstStyle/>
                    <a:p>
                      <a:pPr marL="0" marR="0">
                        <a:lnSpc>
                          <a:spcPct val="115000"/>
                        </a:lnSpc>
                        <a:spcBef>
                          <a:spcPts val="0"/>
                        </a:spcBef>
                        <a:spcAft>
                          <a:spcPts val="0"/>
                        </a:spcAft>
                      </a:pPr>
                      <a:r>
                        <a:rPr lang="en-US" sz="1600" kern="0">
                          <a:effectLst/>
                        </a:rPr>
                        <a:t>2</a:t>
                      </a:r>
                      <a:endParaRPr lang="en-US" sz="1200" kern="100">
                        <a:effectLst/>
                        <a:latin typeface="Calibri"/>
                        <a:ea typeface="SimSun"/>
                        <a:cs typeface="Arial"/>
                      </a:endParaRPr>
                    </a:p>
                  </a:txBody>
                  <a:tcPr marL="68580" marR="68580" marT="0" marB="0"/>
                </a:tc>
              </a:tr>
              <a:tr h="239800">
                <a:tc>
                  <a:txBody>
                    <a:bodyPr/>
                    <a:lstStyle/>
                    <a:p>
                      <a:pPr marL="0" marR="0">
                        <a:lnSpc>
                          <a:spcPct val="115000"/>
                        </a:lnSpc>
                        <a:spcBef>
                          <a:spcPts val="0"/>
                        </a:spcBef>
                        <a:spcAft>
                          <a:spcPts val="0"/>
                        </a:spcAft>
                      </a:pPr>
                      <a:r>
                        <a:rPr lang="en-US" sz="1600" kern="0">
                          <a:effectLst/>
                        </a:rPr>
                        <a:t>Transmission power </a:t>
                      </a:r>
                      <a:endParaRPr lang="en-US" sz="1200" kern="100">
                        <a:effectLst/>
                        <a:latin typeface="Calibri"/>
                        <a:ea typeface="SimSun"/>
                        <a:cs typeface="Arial"/>
                      </a:endParaRPr>
                    </a:p>
                  </a:txBody>
                  <a:tcPr marL="68580" marR="68580" marT="0" marB="0"/>
                </a:tc>
                <a:tc>
                  <a:txBody>
                    <a:bodyPr/>
                    <a:lstStyle/>
                    <a:p>
                      <a:pPr marL="0" marR="0">
                        <a:lnSpc>
                          <a:spcPct val="115000"/>
                        </a:lnSpc>
                        <a:spcBef>
                          <a:spcPts val="0"/>
                        </a:spcBef>
                        <a:spcAft>
                          <a:spcPts val="0"/>
                        </a:spcAft>
                      </a:pPr>
                      <a:r>
                        <a:rPr lang="en-US" sz="1600" kern="0" dirty="0" smtClean="0">
                          <a:effectLst/>
                        </a:rPr>
                        <a:t>15dbm</a:t>
                      </a:r>
                      <a:endParaRPr lang="en-US" sz="1200" kern="100" dirty="0">
                        <a:effectLst/>
                        <a:latin typeface="Calibri"/>
                        <a:ea typeface="SimSun"/>
                        <a:cs typeface="Arial"/>
                      </a:endParaRPr>
                    </a:p>
                  </a:txBody>
                  <a:tcPr marL="68580" marR="68580" marT="0" marB="0"/>
                </a:tc>
              </a:tr>
              <a:tr h="495999">
                <a:tc>
                  <a:txBody>
                    <a:bodyPr/>
                    <a:lstStyle/>
                    <a:p>
                      <a:pPr marL="0" marR="0">
                        <a:lnSpc>
                          <a:spcPct val="115000"/>
                        </a:lnSpc>
                        <a:spcBef>
                          <a:spcPts val="0"/>
                        </a:spcBef>
                        <a:spcAft>
                          <a:spcPts val="0"/>
                        </a:spcAft>
                      </a:pPr>
                      <a:r>
                        <a:rPr lang="en-US" sz="1600" kern="0">
                          <a:effectLst/>
                        </a:rPr>
                        <a:t>Antenna gain </a:t>
                      </a:r>
                      <a:endParaRPr lang="en-US" sz="1200" kern="100">
                        <a:effectLst/>
                        <a:latin typeface="Calibri"/>
                        <a:ea typeface="SimSun"/>
                        <a:cs typeface="Arial"/>
                      </a:endParaRPr>
                    </a:p>
                  </a:txBody>
                  <a:tcPr marL="68580" marR="68580" marT="0" marB="0"/>
                </a:tc>
                <a:tc>
                  <a:txBody>
                    <a:bodyPr/>
                    <a:lstStyle/>
                    <a:p>
                      <a:pPr marL="0" marR="0">
                        <a:lnSpc>
                          <a:spcPct val="115000"/>
                        </a:lnSpc>
                        <a:spcBef>
                          <a:spcPts val="0"/>
                        </a:spcBef>
                        <a:spcAft>
                          <a:spcPts val="0"/>
                        </a:spcAft>
                      </a:pPr>
                      <a:r>
                        <a:rPr lang="en-US" sz="1600" kern="0">
                          <a:effectLst/>
                        </a:rPr>
                        <a:t>Antenna 1  gain ≤3dbi</a:t>
                      </a:r>
                      <a:endParaRPr lang="en-US" sz="1200" kern="100">
                        <a:effectLst/>
                      </a:endParaRPr>
                    </a:p>
                    <a:p>
                      <a:pPr marL="0" marR="0">
                        <a:lnSpc>
                          <a:spcPct val="115000"/>
                        </a:lnSpc>
                        <a:spcBef>
                          <a:spcPts val="0"/>
                        </a:spcBef>
                        <a:spcAft>
                          <a:spcPts val="0"/>
                        </a:spcAft>
                      </a:pPr>
                      <a:r>
                        <a:rPr lang="en-US" sz="1600" kern="0">
                          <a:effectLst/>
                        </a:rPr>
                        <a:t>Antenna 2  gain ≤4dbi</a:t>
                      </a:r>
                      <a:endParaRPr lang="en-US" sz="1200" kern="100">
                        <a:effectLst/>
                        <a:latin typeface="Calibri"/>
                        <a:ea typeface="SimSun"/>
                        <a:cs typeface="Arial"/>
                      </a:endParaRPr>
                    </a:p>
                  </a:txBody>
                  <a:tcPr marL="68580" marR="68580" marT="0" marB="0"/>
                </a:tc>
              </a:tr>
              <a:tr h="239800">
                <a:tc>
                  <a:txBody>
                    <a:bodyPr/>
                    <a:lstStyle/>
                    <a:p>
                      <a:pPr marL="0" marR="0">
                        <a:lnSpc>
                          <a:spcPct val="115000"/>
                        </a:lnSpc>
                        <a:spcBef>
                          <a:spcPts val="0"/>
                        </a:spcBef>
                        <a:spcAft>
                          <a:spcPts val="0"/>
                        </a:spcAft>
                      </a:pPr>
                      <a:r>
                        <a:rPr lang="en-US" sz="1600" kern="0">
                          <a:effectLst/>
                        </a:rPr>
                        <a:t>Type of the antenna </a:t>
                      </a:r>
                      <a:endParaRPr lang="en-US" sz="1200" kern="100">
                        <a:effectLst/>
                        <a:latin typeface="Calibri"/>
                        <a:ea typeface="SimSun"/>
                        <a:cs typeface="Arial"/>
                      </a:endParaRPr>
                    </a:p>
                  </a:txBody>
                  <a:tcPr marL="68580" marR="68580" marT="0" marB="0"/>
                </a:tc>
                <a:tc>
                  <a:txBody>
                    <a:bodyPr/>
                    <a:lstStyle/>
                    <a:p>
                      <a:pPr marL="0" marR="0">
                        <a:lnSpc>
                          <a:spcPct val="115000"/>
                        </a:lnSpc>
                        <a:spcBef>
                          <a:spcPts val="0"/>
                        </a:spcBef>
                        <a:spcAft>
                          <a:spcPts val="0"/>
                        </a:spcAft>
                      </a:pPr>
                      <a:r>
                        <a:rPr lang="en-US" sz="1600" kern="0">
                          <a:effectLst/>
                        </a:rPr>
                        <a:t>Internal </a:t>
                      </a:r>
                      <a:endParaRPr lang="en-US" sz="1200" kern="100">
                        <a:effectLst/>
                        <a:latin typeface="Calibri"/>
                        <a:ea typeface="SimSun"/>
                        <a:cs typeface="Arial"/>
                      </a:endParaRPr>
                    </a:p>
                  </a:txBody>
                  <a:tcPr marL="68580" marR="68580" marT="0" marB="0"/>
                </a:tc>
              </a:tr>
              <a:tr h="239800">
                <a:tc>
                  <a:txBody>
                    <a:bodyPr/>
                    <a:lstStyle/>
                    <a:p>
                      <a:pPr marL="0" marR="0">
                        <a:lnSpc>
                          <a:spcPct val="115000"/>
                        </a:lnSpc>
                        <a:spcBef>
                          <a:spcPts val="0"/>
                        </a:spcBef>
                        <a:spcAft>
                          <a:spcPts val="0"/>
                        </a:spcAft>
                      </a:pPr>
                      <a:r>
                        <a:rPr lang="en-US" sz="1600" kern="0">
                          <a:effectLst/>
                        </a:rPr>
                        <a:t>Maximum bitrate </a:t>
                      </a:r>
                      <a:endParaRPr lang="en-US" sz="1200" kern="100">
                        <a:effectLst/>
                        <a:latin typeface="Calibri"/>
                        <a:ea typeface="SimSun"/>
                        <a:cs typeface="Arial"/>
                      </a:endParaRPr>
                    </a:p>
                  </a:txBody>
                  <a:tcPr marL="68580" marR="68580" marT="0" marB="0"/>
                </a:tc>
                <a:tc>
                  <a:txBody>
                    <a:bodyPr/>
                    <a:lstStyle/>
                    <a:p>
                      <a:pPr marL="0" marR="0">
                        <a:lnSpc>
                          <a:spcPct val="115000"/>
                        </a:lnSpc>
                        <a:spcBef>
                          <a:spcPts val="0"/>
                        </a:spcBef>
                        <a:spcAft>
                          <a:spcPts val="0"/>
                        </a:spcAft>
                      </a:pPr>
                      <a:r>
                        <a:rPr lang="en-US" sz="1600" kern="0" dirty="0">
                          <a:effectLst/>
                        </a:rPr>
                        <a:t>300Mbit/s</a:t>
                      </a:r>
                      <a:endParaRPr lang="en-US" sz="1200" kern="100" dirty="0">
                        <a:effectLst/>
                        <a:latin typeface="Calibri"/>
                        <a:ea typeface="SimSun"/>
                        <a:cs typeface="Arial"/>
                      </a:endParaRPr>
                    </a:p>
                  </a:txBody>
                  <a:tcPr marL="68580" marR="68580" marT="0" marB="0"/>
                </a:tc>
              </a:tr>
            </a:tbl>
          </a:graphicData>
        </a:graphic>
      </p:graphicFrame>
      <p:pic>
        <p:nvPicPr>
          <p:cNvPr id="13" name="Picture 12" descr="C:\Users\vvv\Desktop\ae1200_photo0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6362" y="1263874"/>
            <a:ext cx="2697638" cy="1362486"/>
          </a:xfrm>
          <a:prstGeom prst="rect">
            <a:avLst/>
          </a:prstGeom>
          <a:noFill/>
          <a:ln>
            <a:noFill/>
          </a:ln>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7200" y="911860"/>
            <a:ext cx="2314905" cy="3429000"/>
          </a:xfrm>
          <a:prstGeom prst="rect">
            <a:avLst/>
          </a:prstGeom>
        </p:spPr>
      </p:pic>
      <p:sp>
        <p:nvSpPr>
          <p:cNvPr id="2" name="Title 1"/>
          <p:cNvSpPr>
            <a:spLocks noGrp="1"/>
          </p:cNvSpPr>
          <p:nvPr>
            <p:ph type="title"/>
          </p:nvPr>
        </p:nvSpPr>
        <p:spPr>
          <a:xfrm>
            <a:off x="680290" y="228600"/>
            <a:ext cx="7173819" cy="926592"/>
          </a:xfrm>
        </p:spPr>
        <p:txBody>
          <a:bodyPr>
            <a:normAutofit/>
          </a:bodyPr>
          <a:lstStyle/>
          <a:p>
            <a:pPr algn="ctr"/>
            <a:r>
              <a:rPr lang="en-US" b="1" u="sng" dirty="0">
                <a:solidFill>
                  <a:srgbClr val="0070C0"/>
                </a:solidFill>
                <a:latin typeface="Andalus" pitchFamily="18" charset="-78"/>
                <a:cs typeface="Andalus" pitchFamily="18" charset="-78"/>
              </a:rPr>
              <a:t>MIMO Equipment</a:t>
            </a:r>
            <a:endParaRPr lang="en-GB" b="1" u="sng" dirty="0">
              <a:solidFill>
                <a:srgbClr val="0070C0"/>
              </a:solidFill>
              <a:latin typeface="Andalus" pitchFamily="18" charset="-78"/>
              <a:cs typeface="Andalus" pitchFamily="18" charset="-78"/>
            </a:endParaRPr>
          </a:p>
        </p:txBody>
      </p:sp>
      <p:sp>
        <p:nvSpPr>
          <p:cNvPr id="7" name="Content Placeholder 6"/>
          <p:cNvSpPr>
            <a:spLocks noGrp="1"/>
          </p:cNvSpPr>
          <p:nvPr>
            <p:ph idx="1"/>
          </p:nvPr>
        </p:nvSpPr>
        <p:spPr/>
        <p:txBody>
          <a:bodyPr/>
          <a:lstStyle/>
          <a:p>
            <a:pPr>
              <a:buFont typeface="Wingdings" panose="05000000000000000000" pitchFamily="2" charset="2"/>
              <a:buChar char="v"/>
            </a:pPr>
            <a:r>
              <a:rPr lang="en-US" dirty="0" smtClean="0"/>
              <a:t>Receiver </a:t>
            </a:r>
          </a:p>
          <a:p>
            <a:pPr marL="0" indent="0">
              <a:buNone/>
            </a:pPr>
            <a:r>
              <a:rPr lang="en-US" dirty="0" smtClean="0"/>
              <a:t>We use two receiver </a:t>
            </a:r>
            <a:endParaRPr lang="en-US" dirty="0"/>
          </a:p>
          <a:p>
            <a:r>
              <a:rPr lang="en-US" dirty="0" smtClean="0"/>
              <a:t>Cisco </a:t>
            </a:r>
            <a:r>
              <a:rPr lang="en-US" dirty="0" err="1" smtClean="0"/>
              <a:t>Mimo</a:t>
            </a:r>
            <a:r>
              <a:rPr lang="en-US" dirty="0" smtClean="0"/>
              <a:t> receiver</a:t>
            </a:r>
          </a:p>
          <a:p>
            <a:r>
              <a:rPr lang="en-US" dirty="0" smtClean="0"/>
              <a:t>Spectrum Analyzer</a:t>
            </a:r>
            <a:endParaRPr lang="en-US" dirty="0"/>
          </a:p>
        </p:txBody>
      </p:sp>
    </p:spTree>
    <p:extLst>
      <p:ext uri="{BB962C8B-B14F-4D97-AF65-F5344CB8AC3E}">
        <p14:creationId xmlns:p14="http://schemas.microsoft.com/office/powerpoint/2010/main" val="253630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1)">
                                      <p:cBhvr>
                                        <p:cTn id="7" dur="2000"/>
                                        <p:tgtEl>
                                          <p:spTgt spid="13"/>
                                        </p:tgtEl>
                                      </p:cBhvr>
                                    </p:animEffect>
                                  </p:childTnLst>
                                </p:cTn>
                              </p:par>
                            </p:childTnLst>
                          </p:cTn>
                        </p:par>
                        <p:par>
                          <p:cTn id="8" fill="hold">
                            <p:stCondLst>
                              <p:cond delay="2000"/>
                            </p:stCondLst>
                            <p:childTnLst>
                              <p:par>
                                <p:cTn id="9" presetID="42" presetClass="entr" presetSubtype="0" fill="hold" nodeType="afterEffect">
                                  <p:stCondLst>
                                    <p:cond delay="20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959" y="34636"/>
            <a:ext cx="7781078" cy="1293028"/>
          </a:xfrm>
        </p:spPr>
        <p:txBody>
          <a:bodyPr>
            <a:normAutofit/>
          </a:bodyPr>
          <a:lstStyle/>
          <a:p>
            <a:r>
              <a:rPr lang="en-US" b="1" u="sng" dirty="0">
                <a:solidFill>
                  <a:srgbClr val="002060"/>
                </a:solidFill>
                <a:latin typeface="Andalus" pitchFamily="18" charset="-78"/>
                <a:cs typeface="Andalus" pitchFamily="18" charset="-78"/>
              </a:rPr>
              <a:t>       </a:t>
            </a:r>
            <a:r>
              <a:rPr lang="en-US" b="1" u="sng" dirty="0">
                <a:solidFill>
                  <a:srgbClr val="0070C0"/>
                </a:solidFill>
                <a:latin typeface="Andalus" pitchFamily="18" charset="-78"/>
                <a:cs typeface="Andalus" pitchFamily="18" charset="-78"/>
              </a:rPr>
              <a:t>RSSI Measurement Setup</a:t>
            </a:r>
          </a:p>
        </p:txBody>
      </p:sp>
      <p:sp>
        <p:nvSpPr>
          <p:cNvPr id="3" name="Content Placeholder 2"/>
          <p:cNvSpPr>
            <a:spLocks noGrp="1"/>
          </p:cNvSpPr>
          <p:nvPr>
            <p:ph idx="1"/>
          </p:nvPr>
        </p:nvSpPr>
        <p:spPr>
          <a:xfrm>
            <a:off x="2895600" y="5943600"/>
            <a:ext cx="3429000" cy="639763"/>
          </a:xfrm>
        </p:spPr>
        <p:txBody>
          <a:bodyPr/>
          <a:lstStyle/>
          <a:p>
            <a:pPr marL="0" indent="0" algn="ctr">
              <a:buNone/>
            </a:pPr>
            <a:r>
              <a:rPr lang="en-US" dirty="0" smtClean="0"/>
              <a:t>insider </a:t>
            </a:r>
            <a:r>
              <a:rPr lang="en-US" dirty="0"/>
              <a:t>2.0</a:t>
            </a:r>
          </a:p>
        </p:txBody>
      </p:sp>
      <p:pic>
        <p:nvPicPr>
          <p:cNvPr id="10" name="Picture 9" descr="C:\Users\vvv\Desktop\IMG_0024.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43200" y="1066800"/>
            <a:ext cx="4572000" cy="4572000"/>
          </a:xfrm>
          <a:prstGeom prst="rect">
            <a:avLst/>
          </a:prstGeom>
          <a:noFill/>
          <a:ln>
            <a:noFill/>
          </a:ln>
        </p:spPr>
      </p:pic>
      <p:sp>
        <p:nvSpPr>
          <p:cNvPr id="12" name="Rectangle 11"/>
          <p:cNvSpPr/>
          <p:nvPr/>
        </p:nvSpPr>
        <p:spPr>
          <a:xfrm>
            <a:off x="4876800" y="5046768"/>
            <a:ext cx="2230901" cy="584775"/>
          </a:xfrm>
          <a:prstGeom prst="rect">
            <a:avLst/>
          </a:prstGeom>
        </p:spPr>
        <p:txBody>
          <a:bodyPr wrap="square">
            <a:spAutoFit/>
          </a:bodyPr>
          <a:lstStyle/>
          <a:p>
            <a:pPr lvl="0" algn="ctr">
              <a:spcBef>
                <a:spcPct val="20000"/>
              </a:spcBef>
            </a:pPr>
            <a:r>
              <a:rPr lang="en-US" sz="3200" dirty="0" smtClean="0">
                <a:solidFill>
                  <a:prstClr val="black"/>
                </a:solidFill>
              </a:rPr>
              <a:t>Receiver</a:t>
            </a:r>
            <a:endParaRPr lang="en-US" sz="3200" dirty="0">
              <a:solidFill>
                <a:prstClr val="black"/>
              </a:solidFill>
            </a:endParaRPr>
          </a:p>
        </p:txBody>
      </p:sp>
      <p:pic>
        <p:nvPicPr>
          <p:cNvPr id="13" name="Picture 12" descr="C:\Users\vvv\Desktop\in.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19200" y="1066800"/>
            <a:ext cx="6820236" cy="4754320"/>
          </a:xfrm>
          <a:prstGeom prst="rect">
            <a:avLst/>
          </a:prstGeom>
          <a:noFill/>
          <a:ln>
            <a:noFill/>
          </a:ln>
        </p:spPr>
      </p:pic>
    </p:spTree>
    <p:extLst>
      <p:ext uri="{BB962C8B-B14F-4D97-AF65-F5344CB8AC3E}">
        <p14:creationId xmlns:p14="http://schemas.microsoft.com/office/powerpoint/2010/main" val="192036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1000"/>
                                        <p:tgtEl>
                                          <p:spTgt spid="3">
                                            <p:txEl>
                                              <p:pRg st="0" end="0"/>
                                            </p:txEl>
                                          </p:spTgt>
                                        </p:tgtEl>
                                      </p:cBhvr>
                                    </p:animEffect>
                                    <p:anim calcmode="lin" valueType="num">
                                      <p:cBhvr>
                                        <p:cTn id="2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04800"/>
            <a:ext cx="6754969" cy="1143000"/>
          </a:xfrm>
        </p:spPr>
        <p:txBody>
          <a:bodyPr>
            <a:normAutofit/>
          </a:bodyPr>
          <a:lstStyle/>
          <a:p>
            <a:pPr algn="ctr"/>
            <a:r>
              <a:rPr lang="en-US" b="1" u="sng" dirty="0">
                <a:solidFill>
                  <a:srgbClr val="0070C0"/>
                </a:solidFill>
                <a:latin typeface="Andalus" pitchFamily="18" charset="-78"/>
                <a:cs typeface="Andalus" pitchFamily="18" charset="-78"/>
              </a:rPr>
              <a:t>RSSI simulation</a:t>
            </a:r>
          </a:p>
        </p:txBody>
      </p:sp>
      <p:graphicFrame>
        <p:nvGraphicFramePr>
          <p:cNvPr id="5" name="Table 4"/>
          <p:cNvGraphicFramePr>
            <a:graphicFrameLocks noGrp="1"/>
          </p:cNvGraphicFramePr>
          <p:nvPr>
            <p:extLst/>
          </p:nvPr>
        </p:nvGraphicFramePr>
        <p:xfrm>
          <a:off x="451104" y="1740410"/>
          <a:ext cx="7924800" cy="4419601"/>
        </p:xfrm>
        <a:graphic>
          <a:graphicData uri="http://schemas.openxmlformats.org/drawingml/2006/table">
            <a:tbl>
              <a:tblPr firstRow="1" firstCol="1" bandRow="1">
                <a:tableStyleId>{5C22544A-7EE6-4342-B048-85BDC9FD1C3A}</a:tableStyleId>
              </a:tblPr>
              <a:tblGrid>
                <a:gridCol w="1320800"/>
                <a:gridCol w="1320800"/>
                <a:gridCol w="1320800"/>
                <a:gridCol w="1320800"/>
                <a:gridCol w="1320800"/>
                <a:gridCol w="1320800"/>
              </a:tblGrid>
              <a:tr h="1052141">
                <a:tc>
                  <a:txBody>
                    <a:bodyPr/>
                    <a:lstStyle/>
                    <a:p>
                      <a:pPr marL="0" marR="0" algn="ctr">
                        <a:lnSpc>
                          <a:spcPct val="115000"/>
                        </a:lnSpc>
                        <a:spcBef>
                          <a:spcPts val="0"/>
                        </a:spcBef>
                        <a:spcAft>
                          <a:spcPts val="0"/>
                        </a:spcAft>
                      </a:pPr>
                      <a:r>
                        <a:rPr lang="en-US" sz="1600" kern="0" dirty="0">
                          <a:effectLst/>
                        </a:rPr>
                        <a:t>Running number</a:t>
                      </a:r>
                      <a:endParaRPr lang="en-US" sz="1200" kern="100" dirty="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High of the transmitter (m)</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Transmitting power (dBm)</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Number of reflection</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Number of transmissions</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Number of diffraction</a:t>
                      </a:r>
                      <a:endParaRPr lang="en-US" sz="1200" kern="100">
                        <a:effectLst/>
                        <a:latin typeface="Calibri"/>
                        <a:ea typeface="SimSun"/>
                        <a:cs typeface="Arial"/>
                      </a:endParaRPr>
                    </a:p>
                  </a:txBody>
                  <a:tcPr marL="68580" marR="68580" marT="0" marB="0"/>
                </a:tc>
              </a:tr>
              <a:tr h="336746">
                <a:tc>
                  <a:txBody>
                    <a:bodyPr/>
                    <a:lstStyle/>
                    <a:p>
                      <a:pPr marL="0" marR="0" algn="ctr">
                        <a:lnSpc>
                          <a:spcPct val="115000"/>
                        </a:lnSpc>
                        <a:spcBef>
                          <a:spcPts val="0"/>
                        </a:spcBef>
                        <a:spcAft>
                          <a:spcPts val="0"/>
                        </a:spcAft>
                      </a:pPr>
                      <a:r>
                        <a:rPr lang="en-US" sz="1600" kern="0">
                          <a:effectLst/>
                        </a:rPr>
                        <a:t>1</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0.5</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11dbm</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6</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6</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0</a:t>
                      </a:r>
                      <a:endParaRPr lang="en-US" sz="1200" kern="100">
                        <a:effectLst/>
                        <a:latin typeface="Calibri"/>
                        <a:ea typeface="SimSun"/>
                        <a:cs typeface="Arial"/>
                      </a:endParaRPr>
                    </a:p>
                  </a:txBody>
                  <a:tcPr marL="68580" marR="68580" marT="0" marB="0"/>
                </a:tc>
              </a:tr>
              <a:tr h="336746">
                <a:tc>
                  <a:txBody>
                    <a:bodyPr/>
                    <a:lstStyle/>
                    <a:p>
                      <a:pPr marL="0" marR="0" algn="ctr">
                        <a:lnSpc>
                          <a:spcPct val="115000"/>
                        </a:lnSpc>
                        <a:spcBef>
                          <a:spcPts val="0"/>
                        </a:spcBef>
                        <a:spcAft>
                          <a:spcPts val="0"/>
                        </a:spcAft>
                      </a:pPr>
                      <a:r>
                        <a:rPr lang="en-US" sz="1600" kern="0" dirty="0">
                          <a:effectLst/>
                        </a:rPr>
                        <a:t>2</a:t>
                      </a:r>
                      <a:endParaRPr lang="en-US" sz="1200" kern="100" dirty="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1</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11dbm</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6</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6</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0</a:t>
                      </a:r>
                      <a:endParaRPr lang="en-US" sz="1200" kern="100">
                        <a:effectLst/>
                        <a:latin typeface="Calibri"/>
                        <a:ea typeface="SimSun"/>
                        <a:cs typeface="Arial"/>
                      </a:endParaRPr>
                    </a:p>
                  </a:txBody>
                  <a:tcPr marL="68580" marR="68580" marT="0" marB="0"/>
                </a:tc>
              </a:tr>
              <a:tr h="336746">
                <a:tc>
                  <a:txBody>
                    <a:bodyPr/>
                    <a:lstStyle/>
                    <a:p>
                      <a:pPr marL="0" marR="0" algn="ctr">
                        <a:lnSpc>
                          <a:spcPct val="115000"/>
                        </a:lnSpc>
                        <a:spcBef>
                          <a:spcPts val="0"/>
                        </a:spcBef>
                        <a:spcAft>
                          <a:spcPts val="0"/>
                        </a:spcAft>
                      </a:pPr>
                      <a:r>
                        <a:rPr lang="en-US" sz="1600" kern="0">
                          <a:effectLst/>
                        </a:rPr>
                        <a:t>3</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1.5</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11dbm</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dirty="0">
                          <a:effectLst/>
                        </a:rPr>
                        <a:t>6</a:t>
                      </a:r>
                      <a:endParaRPr lang="en-US" sz="1200" kern="100" dirty="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dirty="0">
                          <a:effectLst/>
                        </a:rPr>
                        <a:t>6</a:t>
                      </a:r>
                      <a:endParaRPr lang="en-US" sz="1200" kern="100" dirty="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0</a:t>
                      </a:r>
                      <a:endParaRPr lang="en-US" sz="1200" kern="100">
                        <a:effectLst/>
                        <a:latin typeface="Calibri"/>
                        <a:ea typeface="SimSun"/>
                        <a:cs typeface="Arial"/>
                      </a:endParaRPr>
                    </a:p>
                  </a:txBody>
                  <a:tcPr marL="68580" marR="68580" marT="0" marB="0"/>
                </a:tc>
              </a:tr>
              <a:tr h="336746">
                <a:tc>
                  <a:txBody>
                    <a:bodyPr/>
                    <a:lstStyle/>
                    <a:p>
                      <a:pPr marL="0" marR="0" algn="ctr">
                        <a:lnSpc>
                          <a:spcPct val="115000"/>
                        </a:lnSpc>
                        <a:spcBef>
                          <a:spcPts val="0"/>
                        </a:spcBef>
                        <a:spcAft>
                          <a:spcPts val="0"/>
                        </a:spcAft>
                      </a:pPr>
                      <a:r>
                        <a:rPr lang="en-US" sz="1600" kern="0">
                          <a:effectLst/>
                        </a:rPr>
                        <a:t>4</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0.5</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17dbm</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6</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6</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0</a:t>
                      </a:r>
                      <a:endParaRPr lang="en-US" sz="1200" kern="100">
                        <a:effectLst/>
                        <a:latin typeface="Calibri"/>
                        <a:ea typeface="SimSun"/>
                        <a:cs typeface="Arial"/>
                      </a:endParaRPr>
                    </a:p>
                  </a:txBody>
                  <a:tcPr marL="68580" marR="68580" marT="0" marB="0"/>
                </a:tc>
              </a:tr>
              <a:tr h="336746">
                <a:tc>
                  <a:txBody>
                    <a:bodyPr/>
                    <a:lstStyle/>
                    <a:p>
                      <a:pPr marL="0" marR="0" algn="ctr">
                        <a:lnSpc>
                          <a:spcPct val="115000"/>
                        </a:lnSpc>
                        <a:spcBef>
                          <a:spcPts val="0"/>
                        </a:spcBef>
                        <a:spcAft>
                          <a:spcPts val="0"/>
                        </a:spcAft>
                      </a:pPr>
                      <a:r>
                        <a:rPr lang="en-US" sz="1600" kern="0">
                          <a:effectLst/>
                        </a:rPr>
                        <a:t>5</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1</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17dbm</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6</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6</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0</a:t>
                      </a:r>
                      <a:endParaRPr lang="en-US" sz="1200" kern="100">
                        <a:effectLst/>
                        <a:latin typeface="Calibri"/>
                        <a:ea typeface="SimSun"/>
                        <a:cs typeface="Arial"/>
                      </a:endParaRPr>
                    </a:p>
                  </a:txBody>
                  <a:tcPr marL="68580" marR="68580" marT="0" marB="0"/>
                </a:tc>
              </a:tr>
              <a:tr h="336746">
                <a:tc>
                  <a:txBody>
                    <a:bodyPr/>
                    <a:lstStyle/>
                    <a:p>
                      <a:pPr marL="0" marR="0" algn="ctr">
                        <a:lnSpc>
                          <a:spcPct val="115000"/>
                        </a:lnSpc>
                        <a:spcBef>
                          <a:spcPts val="0"/>
                        </a:spcBef>
                        <a:spcAft>
                          <a:spcPts val="0"/>
                        </a:spcAft>
                      </a:pPr>
                      <a:r>
                        <a:rPr lang="en-US" sz="1600" kern="0">
                          <a:effectLst/>
                        </a:rPr>
                        <a:t>6</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1.5</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17dbm</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6</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dirty="0">
                          <a:effectLst/>
                        </a:rPr>
                        <a:t>6</a:t>
                      </a:r>
                      <a:endParaRPr lang="en-US" sz="1200" kern="100" dirty="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0</a:t>
                      </a:r>
                      <a:endParaRPr lang="en-US" sz="1200" kern="100">
                        <a:effectLst/>
                        <a:latin typeface="Calibri"/>
                        <a:ea typeface="SimSun"/>
                        <a:cs typeface="Arial"/>
                      </a:endParaRPr>
                    </a:p>
                  </a:txBody>
                  <a:tcPr marL="68580" marR="68580" marT="0" marB="0"/>
                </a:tc>
              </a:tr>
              <a:tr h="336746">
                <a:tc>
                  <a:txBody>
                    <a:bodyPr/>
                    <a:lstStyle/>
                    <a:p>
                      <a:pPr marL="0" marR="0" algn="ctr">
                        <a:lnSpc>
                          <a:spcPct val="115000"/>
                        </a:lnSpc>
                        <a:spcBef>
                          <a:spcPts val="0"/>
                        </a:spcBef>
                        <a:spcAft>
                          <a:spcPts val="0"/>
                        </a:spcAft>
                      </a:pPr>
                      <a:r>
                        <a:rPr lang="en-US" sz="1600" kern="0">
                          <a:effectLst/>
                        </a:rPr>
                        <a:t>7</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0.5</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20dbm</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6</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6</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0</a:t>
                      </a:r>
                      <a:endParaRPr lang="en-US" sz="1200" kern="100">
                        <a:effectLst/>
                        <a:latin typeface="Calibri"/>
                        <a:ea typeface="SimSun"/>
                        <a:cs typeface="Arial"/>
                      </a:endParaRPr>
                    </a:p>
                  </a:txBody>
                  <a:tcPr marL="68580" marR="68580" marT="0" marB="0"/>
                </a:tc>
              </a:tr>
              <a:tr h="336746">
                <a:tc>
                  <a:txBody>
                    <a:bodyPr/>
                    <a:lstStyle/>
                    <a:p>
                      <a:pPr marL="0" marR="0" algn="ctr">
                        <a:lnSpc>
                          <a:spcPct val="115000"/>
                        </a:lnSpc>
                        <a:spcBef>
                          <a:spcPts val="0"/>
                        </a:spcBef>
                        <a:spcAft>
                          <a:spcPts val="0"/>
                        </a:spcAft>
                      </a:pPr>
                      <a:r>
                        <a:rPr lang="en-US" sz="1600" kern="0">
                          <a:effectLst/>
                        </a:rPr>
                        <a:t>8</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1</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20dbm</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6</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6</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0</a:t>
                      </a:r>
                      <a:endParaRPr lang="en-US" sz="1200" kern="100">
                        <a:effectLst/>
                        <a:latin typeface="Calibri"/>
                        <a:ea typeface="SimSun"/>
                        <a:cs typeface="Arial"/>
                      </a:endParaRPr>
                    </a:p>
                  </a:txBody>
                  <a:tcPr marL="68580" marR="68580" marT="0" marB="0"/>
                </a:tc>
              </a:tr>
              <a:tr h="336746">
                <a:tc>
                  <a:txBody>
                    <a:bodyPr/>
                    <a:lstStyle/>
                    <a:p>
                      <a:pPr marL="0" marR="0" algn="ctr">
                        <a:lnSpc>
                          <a:spcPct val="115000"/>
                        </a:lnSpc>
                        <a:spcBef>
                          <a:spcPts val="0"/>
                        </a:spcBef>
                        <a:spcAft>
                          <a:spcPts val="0"/>
                        </a:spcAft>
                      </a:pPr>
                      <a:r>
                        <a:rPr lang="en-US" sz="1600" kern="0">
                          <a:effectLst/>
                        </a:rPr>
                        <a:t>9</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1.5</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20dbm</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6</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6</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0</a:t>
                      </a:r>
                      <a:endParaRPr lang="en-US" sz="1200" kern="100">
                        <a:effectLst/>
                        <a:latin typeface="Calibri"/>
                        <a:ea typeface="SimSun"/>
                        <a:cs typeface="Arial"/>
                      </a:endParaRPr>
                    </a:p>
                  </a:txBody>
                  <a:tcPr marL="68580" marR="68580" marT="0" marB="0"/>
                </a:tc>
              </a:tr>
              <a:tr h="336746">
                <a:tc>
                  <a:txBody>
                    <a:bodyPr/>
                    <a:lstStyle/>
                    <a:p>
                      <a:pPr marL="0" marR="0" algn="ctr">
                        <a:lnSpc>
                          <a:spcPct val="115000"/>
                        </a:lnSpc>
                        <a:spcBef>
                          <a:spcPts val="0"/>
                        </a:spcBef>
                        <a:spcAft>
                          <a:spcPts val="0"/>
                        </a:spcAft>
                      </a:pPr>
                      <a:r>
                        <a:rPr lang="en-US" sz="1600" kern="0">
                          <a:effectLst/>
                        </a:rPr>
                        <a:t>10</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1.5</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20dbm</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6</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a:effectLst/>
                        </a:rPr>
                        <a:t>6</a:t>
                      </a:r>
                      <a:endParaRPr lang="en-US" sz="1200" kern="100">
                        <a:effectLst/>
                        <a:latin typeface="Calibri"/>
                        <a:ea typeface="SimSun"/>
                        <a:cs typeface="Arial"/>
                      </a:endParaRPr>
                    </a:p>
                  </a:txBody>
                  <a:tcPr marL="68580" marR="68580" marT="0" marB="0"/>
                </a:tc>
                <a:tc>
                  <a:txBody>
                    <a:bodyPr/>
                    <a:lstStyle/>
                    <a:p>
                      <a:pPr marL="0" marR="0" algn="ctr">
                        <a:lnSpc>
                          <a:spcPct val="115000"/>
                        </a:lnSpc>
                        <a:spcBef>
                          <a:spcPts val="0"/>
                        </a:spcBef>
                        <a:spcAft>
                          <a:spcPts val="0"/>
                        </a:spcAft>
                      </a:pPr>
                      <a:r>
                        <a:rPr lang="en-US" sz="1600" kern="0" dirty="0">
                          <a:effectLst/>
                        </a:rPr>
                        <a:t>1</a:t>
                      </a:r>
                      <a:endParaRPr lang="en-US" sz="1200" kern="100" dirty="0">
                        <a:effectLst/>
                        <a:latin typeface="Calibri"/>
                        <a:ea typeface="SimSun"/>
                        <a:cs typeface="Arial"/>
                      </a:endParaRPr>
                    </a:p>
                  </a:txBody>
                  <a:tcPr marL="68580" marR="68580" marT="0" marB="0"/>
                </a:tc>
              </a:tr>
            </a:tbl>
          </a:graphicData>
        </a:graphic>
      </p:graphicFrame>
    </p:spTree>
    <p:extLst>
      <p:ext uri="{BB962C8B-B14F-4D97-AF65-F5344CB8AC3E}">
        <p14:creationId xmlns:p14="http://schemas.microsoft.com/office/powerpoint/2010/main" val="19032932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TX </a:t>
            </a:r>
            <a:r>
              <a:rPr lang="en-US" dirty="0" smtClean="0"/>
              <a:t>Height selection </a:t>
            </a:r>
            <a:endParaRPr lang="en-US" dirty="0"/>
          </a:p>
        </p:txBody>
      </p:sp>
      <p:pic>
        <p:nvPicPr>
          <p:cNvPr id="4" name="Picture 3" descr="C:\Users\vvv\Desktop\IMG_0019.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24145" y="1524000"/>
            <a:ext cx="1504950" cy="4664369"/>
          </a:xfrm>
          <a:prstGeom prst="rect">
            <a:avLst/>
          </a:prstGeom>
          <a:noFill/>
          <a:ln>
            <a:noFill/>
          </a:ln>
        </p:spPr>
      </p:pic>
      <p:sp>
        <p:nvSpPr>
          <p:cNvPr id="5" name="Rectangle 4"/>
          <p:cNvSpPr/>
          <p:nvPr/>
        </p:nvSpPr>
        <p:spPr>
          <a:xfrm>
            <a:off x="7161169" y="6355306"/>
            <a:ext cx="2230901" cy="461665"/>
          </a:xfrm>
          <a:prstGeom prst="rect">
            <a:avLst/>
          </a:prstGeom>
        </p:spPr>
        <p:txBody>
          <a:bodyPr wrap="square">
            <a:spAutoFit/>
          </a:bodyPr>
          <a:lstStyle/>
          <a:p>
            <a:pPr lvl="0" algn="ctr">
              <a:spcBef>
                <a:spcPct val="20000"/>
              </a:spcBef>
            </a:pPr>
            <a:r>
              <a:rPr lang="en-US" sz="2400" dirty="0" smtClean="0"/>
              <a:t>Transmitters </a:t>
            </a:r>
            <a:endParaRPr lang="en-US" sz="2400" dirty="0">
              <a:solidFill>
                <a:prstClr val="black"/>
              </a:solidFill>
            </a:endParaRPr>
          </a:p>
        </p:txBody>
      </p:sp>
      <p:pic>
        <p:nvPicPr>
          <p:cNvPr id="7" name="Content Placeholder 3"/>
          <p:cNvPicPr>
            <a:picLocks noGrp="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298465" y="1496291"/>
            <a:ext cx="7092935" cy="2668793"/>
          </a:xfrm>
          <a:prstGeom prst="rect">
            <a:avLst/>
          </a:prstGeom>
          <a:noFill/>
        </p:spPr>
      </p:pic>
      <p:pic>
        <p:nvPicPr>
          <p:cNvPr id="8" name="Picture 7"/>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8465" y="4163291"/>
            <a:ext cx="7086600" cy="2286000"/>
          </a:xfrm>
          <a:prstGeom prst="rect">
            <a:avLst/>
          </a:prstGeom>
          <a:noFill/>
        </p:spPr>
      </p:pic>
    </p:spTree>
    <p:extLst>
      <p:ext uri="{BB962C8B-B14F-4D97-AF65-F5344CB8AC3E}">
        <p14:creationId xmlns:p14="http://schemas.microsoft.com/office/powerpoint/2010/main" val="9595475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RSSI ANALYSIS FOR SIMULATED AND MEASURED VALUES</a:t>
            </a:r>
            <a:endParaRPr lang="ar-JO" dirty="0"/>
          </a:p>
        </p:txBody>
      </p:sp>
      <p:graphicFrame>
        <p:nvGraphicFramePr>
          <p:cNvPr id="5" name="Chart 4"/>
          <p:cNvGraphicFramePr>
            <a:graphicFrameLocks/>
          </p:cNvGraphicFramePr>
          <p:nvPr>
            <p:extLst>
              <p:ext uri="{D42A27DB-BD31-4B8C-83A1-F6EECF244321}">
                <p14:modId xmlns:p14="http://schemas.microsoft.com/office/powerpoint/2010/main" val="3765770242"/>
              </p:ext>
            </p:extLst>
          </p:nvPr>
        </p:nvGraphicFramePr>
        <p:xfrm>
          <a:off x="863267" y="4038600"/>
          <a:ext cx="7788276" cy="253523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a:graphicFrameLocks/>
          </p:cNvGraphicFramePr>
          <p:nvPr>
            <p:extLst>
              <p:ext uri="{D42A27DB-BD31-4B8C-83A1-F6EECF244321}">
                <p14:modId xmlns:p14="http://schemas.microsoft.com/office/powerpoint/2010/main" val="3835191500"/>
              </p:ext>
            </p:extLst>
          </p:nvPr>
        </p:nvGraphicFramePr>
        <p:xfrm>
          <a:off x="762000" y="1600200"/>
          <a:ext cx="7772400" cy="24384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048662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Measurements vs. Simulation after Modification</a:t>
            </a:r>
            <a:endParaRPr lang="ar-JO" dirty="0"/>
          </a:p>
        </p:txBody>
      </p:sp>
      <p:graphicFrame>
        <p:nvGraphicFramePr>
          <p:cNvPr id="5" name="Chart 4"/>
          <p:cNvGraphicFramePr>
            <a:graphicFrameLocks/>
          </p:cNvGraphicFramePr>
          <p:nvPr>
            <p:extLst>
              <p:ext uri="{D42A27DB-BD31-4B8C-83A1-F6EECF244321}">
                <p14:modId xmlns:p14="http://schemas.microsoft.com/office/powerpoint/2010/main" val="3518232066"/>
              </p:ext>
            </p:extLst>
          </p:nvPr>
        </p:nvGraphicFramePr>
        <p:xfrm>
          <a:off x="762000" y="3810000"/>
          <a:ext cx="7753349" cy="281305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ext uri="{D42A27DB-BD31-4B8C-83A1-F6EECF244321}">
                <p14:modId xmlns:p14="http://schemas.microsoft.com/office/powerpoint/2010/main" val="3243906183"/>
              </p:ext>
            </p:extLst>
          </p:nvPr>
        </p:nvGraphicFramePr>
        <p:xfrm>
          <a:off x="838200" y="1421050"/>
          <a:ext cx="7620000" cy="246515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0724468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Clustering</a:t>
            </a:r>
            <a:endParaRPr lang="ar-JO"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43843" y="3699370"/>
            <a:ext cx="6052457" cy="3158630"/>
          </a:xfrm>
        </p:spPr>
      </p:pic>
      <p:pic>
        <p:nvPicPr>
          <p:cNvPr id="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3843" y="1450295"/>
            <a:ext cx="6056313"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5821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Applying Saleh-Valenzuela to our simulation</a:t>
            </a:r>
            <a:endParaRPr lang="ar-JO" dirty="0"/>
          </a:p>
        </p:txBody>
      </p:sp>
      <p:sp>
        <p:nvSpPr>
          <p:cNvPr id="8" name="TextBox 7"/>
          <p:cNvSpPr txBox="1"/>
          <p:nvPr/>
        </p:nvSpPr>
        <p:spPr>
          <a:xfrm>
            <a:off x="1937266" y="3990241"/>
            <a:ext cx="399468" cy="369332"/>
          </a:xfrm>
          <a:prstGeom prst="rect">
            <a:avLst/>
          </a:prstGeom>
          <a:noFill/>
        </p:spPr>
        <p:txBody>
          <a:bodyPr wrap="none" rtlCol="1">
            <a:spAutoFit/>
          </a:bodyPr>
          <a:lstStyle/>
          <a:p>
            <a:r>
              <a:rPr lang="en-US" dirty="0" smtClean="0"/>
              <a:t>c1</a:t>
            </a:r>
            <a:endParaRPr lang="ar-JO" dirty="0"/>
          </a:p>
        </p:txBody>
      </p:sp>
      <p:sp>
        <p:nvSpPr>
          <p:cNvPr id="9" name="TextBox 8"/>
          <p:cNvSpPr txBox="1"/>
          <p:nvPr/>
        </p:nvSpPr>
        <p:spPr>
          <a:xfrm>
            <a:off x="3519582" y="3990241"/>
            <a:ext cx="399468" cy="369332"/>
          </a:xfrm>
          <a:prstGeom prst="rect">
            <a:avLst/>
          </a:prstGeom>
          <a:noFill/>
        </p:spPr>
        <p:txBody>
          <a:bodyPr wrap="none" rtlCol="1">
            <a:spAutoFit/>
          </a:bodyPr>
          <a:lstStyle/>
          <a:p>
            <a:r>
              <a:rPr lang="en-US" dirty="0" smtClean="0"/>
              <a:t>c2</a:t>
            </a:r>
            <a:endParaRPr lang="ar-JO" dirty="0"/>
          </a:p>
        </p:txBody>
      </p:sp>
      <p:sp>
        <p:nvSpPr>
          <p:cNvPr id="10" name="TextBox 9"/>
          <p:cNvSpPr txBox="1"/>
          <p:nvPr/>
        </p:nvSpPr>
        <p:spPr>
          <a:xfrm>
            <a:off x="4940434" y="3990241"/>
            <a:ext cx="399468" cy="369332"/>
          </a:xfrm>
          <a:prstGeom prst="rect">
            <a:avLst/>
          </a:prstGeom>
          <a:noFill/>
        </p:spPr>
        <p:txBody>
          <a:bodyPr wrap="none" rtlCol="1">
            <a:spAutoFit/>
          </a:bodyPr>
          <a:lstStyle/>
          <a:p>
            <a:r>
              <a:rPr lang="en-US" dirty="0" smtClean="0"/>
              <a:t>c3</a:t>
            </a:r>
            <a:endParaRPr lang="ar-JO" dirty="0"/>
          </a:p>
        </p:txBody>
      </p:sp>
      <p:sp>
        <p:nvSpPr>
          <p:cNvPr id="11" name="TextBox 10"/>
          <p:cNvSpPr txBox="1"/>
          <p:nvPr/>
        </p:nvSpPr>
        <p:spPr>
          <a:xfrm>
            <a:off x="6613883" y="3990241"/>
            <a:ext cx="399468" cy="369332"/>
          </a:xfrm>
          <a:prstGeom prst="rect">
            <a:avLst/>
          </a:prstGeom>
          <a:noFill/>
        </p:spPr>
        <p:txBody>
          <a:bodyPr wrap="none" rtlCol="1">
            <a:spAutoFit/>
          </a:bodyPr>
          <a:lstStyle/>
          <a:p>
            <a:r>
              <a:rPr lang="en-US" dirty="0" smtClean="0"/>
              <a:t>c4</a:t>
            </a:r>
            <a:endParaRPr lang="ar-JO" dirty="0"/>
          </a:p>
        </p:txBody>
      </p:sp>
      <p:pic>
        <p:nvPicPr>
          <p:cNvPr id="19" name="Picture 18"/>
          <p:cNvPicPr>
            <a:picLocks noChangeAspect="1"/>
          </p:cNvPicPr>
          <p:nvPr/>
        </p:nvPicPr>
        <p:blipFill>
          <a:blip r:embed="rId3"/>
          <a:stretch>
            <a:fillRect/>
          </a:stretch>
        </p:blipFill>
        <p:spPr>
          <a:xfrm>
            <a:off x="-57998" y="6243215"/>
            <a:ext cx="9296400" cy="636836"/>
          </a:xfrm>
          <a:prstGeom prst="rect">
            <a:avLst/>
          </a:prstGeom>
        </p:spPr>
      </p:pic>
      <p:pic>
        <p:nvPicPr>
          <p:cNvPr id="20" name="Picture 19"/>
          <p:cNvPicPr>
            <a:picLocks noChangeAspect="1"/>
          </p:cNvPicPr>
          <p:nvPr/>
        </p:nvPicPr>
        <p:blipFill>
          <a:blip r:embed="rId4"/>
          <a:stretch>
            <a:fillRect/>
          </a:stretch>
        </p:blipFill>
        <p:spPr>
          <a:xfrm>
            <a:off x="-39710" y="2869048"/>
            <a:ext cx="612646" cy="3857198"/>
          </a:xfrm>
          <a:prstGeom prst="rect">
            <a:avLst/>
          </a:prstGeom>
        </p:spPr>
      </p:pic>
      <p:pic>
        <p:nvPicPr>
          <p:cNvPr id="18" name="Picture 17"/>
          <p:cNvPicPr>
            <a:picLocks noChangeAspect="1"/>
          </p:cNvPicPr>
          <p:nvPr/>
        </p:nvPicPr>
        <p:blipFill>
          <a:blip r:embed="rId5"/>
          <a:stretch>
            <a:fillRect/>
          </a:stretch>
        </p:blipFill>
        <p:spPr>
          <a:xfrm>
            <a:off x="230569" y="2869048"/>
            <a:ext cx="520198" cy="3725444"/>
          </a:xfrm>
          <a:prstGeom prst="rect">
            <a:avLst/>
          </a:prstGeom>
        </p:spPr>
      </p:pic>
      <p:sp>
        <p:nvSpPr>
          <p:cNvPr id="7" name="TextBox 6"/>
          <p:cNvSpPr txBox="1"/>
          <p:nvPr/>
        </p:nvSpPr>
        <p:spPr>
          <a:xfrm rot="16200000">
            <a:off x="-663910" y="4510552"/>
            <a:ext cx="1680653" cy="369332"/>
          </a:xfrm>
          <a:prstGeom prst="rect">
            <a:avLst/>
          </a:prstGeom>
          <a:noFill/>
        </p:spPr>
        <p:txBody>
          <a:bodyPr wrap="none" rtlCol="1">
            <a:spAutoFit/>
          </a:bodyPr>
          <a:lstStyle/>
          <a:p>
            <a:r>
              <a:rPr lang="en-US" dirty="0" smtClean="0"/>
              <a:t>Received power</a:t>
            </a:r>
            <a:endParaRPr lang="ar-JO" dirty="0"/>
          </a:p>
        </p:txBody>
      </p:sp>
      <p:pic>
        <p:nvPicPr>
          <p:cNvPr id="4" name="Picture 4"/>
          <p:cNvPicPr>
            <a:picLocks noGrp="1"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bwMode="auto">
          <a:xfrm>
            <a:off x="734624" y="2971800"/>
            <a:ext cx="8229600" cy="3446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16"/>
          <p:cNvPicPr>
            <a:picLocks noChangeAspect="1"/>
          </p:cNvPicPr>
          <p:nvPr/>
        </p:nvPicPr>
        <p:blipFill>
          <a:blip r:embed="rId7"/>
          <a:stretch>
            <a:fillRect/>
          </a:stretch>
        </p:blipFill>
        <p:spPr>
          <a:xfrm>
            <a:off x="667949" y="6265628"/>
            <a:ext cx="8296275" cy="460618"/>
          </a:xfrm>
          <a:prstGeom prst="rect">
            <a:avLst/>
          </a:prstGeom>
        </p:spPr>
      </p:pic>
      <p:sp>
        <p:nvSpPr>
          <p:cNvPr id="6" name="TextBox 5"/>
          <p:cNvSpPr txBox="1"/>
          <p:nvPr/>
        </p:nvSpPr>
        <p:spPr>
          <a:xfrm>
            <a:off x="3951473" y="6387775"/>
            <a:ext cx="1535805" cy="369332"/>
          </a:xfrm>
          <a:prstGeom prst="rect">
            <a:avLst/>
          </a:prstGeom>
          <a:noFill/>
        </p:spPr>
        <p:txBody>
          <a:bodyPr wrap="none" rtlCol="1">
            <a:spAutoFit/>
          </a:bodyPr>
          <a:lstStyle/>
          <a:p>
            <a:r>
              <a:rPr lang="en-US" dirty="0" smtClean="0"/>
              <a:t>Time of arrival</a:t>
            </a:r>
            <a:endParaRPr lang="ar-JO" dirty="0"/>
          </a:p>
        </p:txBody>
      </p:sp>
      <p:pic>
        <p:nvPicPr>
          <p:cNvPr id="5"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52600" y="1399441"/>
            <a:ext cx="6056313"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50478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Channel Capacity</a:t>
            </a:r>
            <a:endParaRPr lang="ar-JO" dirty="0"/>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056870" y="1752600"/>
            <a:ext cx="3671975"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09600" y="2364468"/>
            <a:ext cx="4343400" cy="954107"/>
          </a:xfrm>
          <a:prstGeom prst="rect">
            <a:avLst/>
          </a:prstGeom>
          <a:noFill/>
        </p:spPr>
        <p:txBody>
          <a:bodyPr wrap="square" rtlCol="0">
            <a:spAutoFit/>
          </a:bodyPr>
          <a:lstStyle/>
          <a:p>
            <a:pPr marL="285750" indent="-285750" algn="l" rtl="0">
              <a:buFont typeface="Arial" pitchFamily="34" charset="0"/>
              <a:buChar char="•"/>
            </a:pPr>
            <a:r>
              <a:rPr lang="en-US" sz="2800" dirty="0" smtClean="0"/>
              <a:t>Find the channel matrix (c)</a:t>
            </a:r>
          </a:p>
          <a:p>
            <a:pPr algn="l" rtl="0"/>
            <a:endParaRPr lang="en-US" sz="2800" dirty="0" smtClean="0"/>
          </a:p>
        </p:txBody>
      </p:sp>
      <p:sp>
        <p:nvSpPr>
          <p:cNvPr id="9" name="TextBox 8"/>
          <p:cNvSpPr txBox="1"/>
          <p:nvPr/>
        </p:nvSpPr>
        <p:spPr>
          <a:xfrm>
            <a:off x="638908" y="3424570"/>
            <a:ext cx="4343400" cy="1384995"/>
          </a:xfrm>
          <a:prstGeom prst="rect">
            <a:avLst/>
          </a:prstGeom>
          <a:noFill/>
        </p:spPr>
        <p:txBody>
          <a:bodyPr wrap="square" rtlCol="0">
            <a:spAutoFit/>
          </a:bodyPr>
          <a:lstStyle/>
          <a:p>
            <a:pPr marL="285750" indent="-285750" algn="l" rtl="0">
              <a:buFont typeface="Arial" pitchFamily="34" charset="0"/>
              <a:buChar char="•"/>
            </a:pPr>
            <a:r>
              <a:rPr lang="en-US" sz="2800" dirty="0" smtClean="0"/>
              <a:t>Apply Shannon formula to find the capacity</a:t>
            </a:r>
          </a:p>
          <a:p>
            <a:pPr algn="l" rtl="0"/>
            <a:endParaRPr lang="en-US" sz="2800" dirty="0" smtClean="0"/>
          </a:p>
        </p:txBody>
      </p:sp>
    </p:spTree>
    <p:extLst>
      <p:ext uri="{BB962C8B-B14F-4D97-AF65-F5344CB8AC3E}">
        <p14:creationId xmlns:p14="http://schemas.microsoft.com/office/powerpoint/2010/main" val="24437024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lstStyle/>
          <a:p>
            <a:r>
              <a:rPr lang="en-US" b="1" u="sng" dirty="0">
                <a:solidFill>
                  <a:srgbClr val="0070C0"/>
                </a:solidFill>
                <a:latin typeface="Andalus" pitchFamily="18" charset="-78"/>
                <a:cs typeface="Andalus" pitchFamily="18" charset="-78"/>
              </a:rPr>
              <a:t>Outlines</a:t>
            </a:r>
            <a:r>
              <a:rPr lang="en-US" sz="4000" b="1" u="sng"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Andalus" pitchFamily="18" charset="-78"/>
                <a:cs typeface="Andalus" pitchFamily="18" charset="-78"/>
              </a:rPr>
              <a:t> </a:t>
            </a:r>
            <a:endParaRPr lang="en-US" dirty="0">
              <a:solidFill>
                <a:srgbClr val="0070C0"/>
              </a:solidFill>
            </a:endParaRPr>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latin typeface="Times New Roman" pitchFamily="18" charset="0"/>
                <a:cs typeface="Times New Roman" pitchFamily="18" charset="0"/>
              </a:rPr>
              <a:t>1- </a:t>
            </a:r>
            <a:r>
              <a:rPr lang="en-US" dirty="0">
                <a:latin typeface="Times New Roman" pitchFamily="18" charset="0"/>
                <a:cs typeface="Times New Roman" pitchFamily="18" charset="0"/>
              </a:rPr>
              <a:t>Why Project</a:t>
            </a:r>
          </a:p>
          <a:p>
            <a:pPr marL="0" indent="0">
              <a:buNone/>
            </a:pPr>
            <a:r>
              <a:rPr lang="en-US" dirty="0">
                <a:latin typeface="Times New Roman" pitchFamily="18" charset="0"/>
                <a:cs typeface="Times New Roman" pitchFamily="18" charset="0"/>
              </a:rPr>
              <a:t>2- Literature Review</a:t>
            </a:r>
          </a:p>
          <a:p>
            <a:pPr marL="0" indent="0">
              <a:buNone/>
            </a:pPr>
            <a:r>
              <a:rPr lang="en-US" dirty="0">
                <a:latin typeface="Times New Roman" pitchFamily="18" charset="0"/>
                <a:cs typeface="Times New Roman" pitchFamily="18" charset="0"/>
              </a:rPr>
              <a:t>3- Measurements Procedure</a:t>
            </a:r>
          </a:p>
          <a:p>
            <a:pPr marL="0" indent="0">
              <a:buNone/>
            </a:pPr>
            <a:r>
              <a:rPr lang="en-US" sz="3600" dirty="0" smtClean="0">
                <a:latin typeface="Andalus" panose="02020603050405020304" pitchFamily="18" charset="-78"/>
                <a:cs typeface="Andalus" panose="02020603050405020304" pitchFamily="18" charset="-78"/>
              </a:rPr>
              <a:t> </a:t>
            </a:r>
          </a:p>
          <a:p>
            <a:pPr marL="0" indent="0">
              <a:buNone/>
            </a:pPr>
            <a:r>
              <a:rPr lang="en-US" dirty="0">
                <a:latin typeface="Times New Roman" pitchFamily="18" charset="0"/>
                <a:cs typeface="Times New Roman" pitchFamily="18" charset="0"/>
              </a:rPr>
              <a:t>4- Clustering.</a:t>
            </a:r>
          </a:p>
          <a:p>
            <a:pPr marL="0" indent="0">
              <a:buNone/>
            </a:pPr>
            <a:r>
              <a:rPr lang="en-US" dirty="0">
                <a:latin typeface="Times New Roman" pitchFamily="18" charset="0"/>
                <a:cs typeface="Times New Roman" pitchFamily="18" charset="0"/>
              </a:rPr>
              <a:t>5- Channel Capacity.</a:t>
            </a:r>
          </a:p>
          <a:p>
            <a:pPr marL="0" indent="0">
              <a:buNone/>
            </a:pPr>
            <a:r>
              <a:rPr lang="en-US" dirty="0">
                <a:latin typeface="Times New Roman" pitchFamily="18" charset="0"/>
                <a:cs typeface="Times New Roman" pitchFamily="18" charset="0"/>
              </a:rPr>
              <a:t>6- Authentication Of Data </a:t>
            </a:r>
            <a:endParaRPr lang="en-US" dirty="0" smtClean="0">
              <a:latin typeface="Times New Roman" pitchFamily="18" charset="0"/>
              <a:cs typeface="Times New Roman" pitchFamily="18" charset="0"/>
            </a:endParaRPr>
          </a:p>
          <a:p>
            <a:pPr marL="0" indent="0">
              <a:buNone/>
            </a:pPr>
            <a:endParaRPr lang="en-US" dirty="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7- </a:t>
            </a:r>
            <a:r>
              <a:rPr lang="en-US" dirty="0">
                <a:latin typeface="Times New Roman" pitchFamily="18" charset="0"/>
                <a:cs typeface="Times New Roman" pitchFamily="18" charset="0"/>
              </a:rPr>
              <a:t>INDOOR RADIO PROPAGATION MODEL</a:t>
            </a:r>
          </a:p>
          <a:p>
            <a:pPr marL="0" indent="0">
              <a:buNone/>
            </a:pPr>
            <a:endParaRPr lang="en-US" sz="3600" dirty="0" smtClean="0">
              <a:latin typeface="Andalus" panose="02020603050405020304" pitchFamily="18" charset="-78"/>
              <a:cs typeface="Andalus" panose="02020603050405020304" pitchFamily="18" charset="-78"/>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3959" y="1219200"/>
            <a:ext cx="3922734" cy="2083320"/>
          </a:xfrm>
          <a:prstGeom prst="rect">
            <a:avLst/>
          </a:prstGeom>
        </p:spPr>
      </p:pic>
      <p:pic>
        <p:nvPicPr>
          <p:cNvPr id="6"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6652" y="3657600"/>
            <a:ext cx="3922713" cy="16780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5483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Channel Matrix</a:t>
            </a:r>
            <a:endParaRPr lang="en-US" dirty="0"/>
          </a:p>
        </p:txBody>
      </p:sp>
      <mc:AlternateContent xmlns:mc="http://schemas.openxmlformats.org/markup-compatibility/2006" xmlns:a14="http://schemas.microsoft.com/office/drawing/2010/main">
        <mc:Choice Requires="a14">
          <p:sp>
            <p:nvSpPr>
              <p:cNvPr id="4" name="Rectangle 3"/>
              <p:cNvSpPr/>
              <p:nvPr/>
            </p:nvSpPr>
            <p:spPr>
              <a:xfrm>
                <a:off x="838200" y="2212008"/>
                <a:ext cx="3681585" cy="11385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i="1">
                              <a:latin typeface="Cambria Math" panose="02040503050406030204" pitchFamily="18" charset="0"/>
                            </a:rPr>
                          </m:ctrlPr>
                        </m:sSubPr>
                        <m:e>
                          <m:r>
                            <a:rPr lang="en-US" sz="2400" i="1">
                              <a:latin typeface="Cambria Math"/>
                            </a:rPr>
                            <m:t>h</m:t>
                          </m:r>
                        </m:e>
                        <m:sub>
                          <m:r>
                            <a:rPr lang="en-US" sz="2400" i="1">
                              <a:latin typeface="Cambria Math"/>
                            </a:rPr>
                            <m:t>𝑖𝑗</m:t>
                          </m:r>
                        </m:sub>
                      </m:sSub>
                      <m:r>
                        <a:rPr lang="en-US" sz="2400" i="1">
                          <a:latin typeface="Cambria Math"/>
                        </a:rPr>
                        <m:t>=</m:t>
                      </m:r>
                      <m:nary>
                        <m:naryPr>
                          <m:chr m:val="∑"/>
                          <m:limLoc m:val="undOvr"/>
                          <m:ctrlPr>
                            <a:rPr lang="en-US" sz="2400" i="1">
                              <a:latin typeface="Cambria Math" panose="02040503050406030204" pitchFamily="18" charset="0"/>
                            </a:rPr>
                          </m:ctrlPr>
                        </m:naryPr>
                        <m:sub>
                          <m:r>
                            <a:rPr lang="en-US" sz="2400" i="1">
                              <a:latin typeface="Cambria Math"/>
                            </a:rPr>
                            <m:t>𝑘</m:t>
                          </m:r>
                          <m:r>
                            <a:rPr lang="en-US" sz="2400" i="1">
                              <a:latin typeface="Cambria Math"/>
                            </a:rPr>
                            <m:t>=</m:t>
                          </m:r>
                          <m:r>
                            <a:rPr lang="en-US" sz="2400" i="1">
                              <a:latin typeface="Cambria Math"/>
                            </a:rPr>
                            <m:t>0</m:t>
                          </m:r>
                        </m:sub>
                        <m:sup>
                          <m:r>
                            <a:rPr lang="en-US" sz="2400" i="1">
                              <a:latin typeface="Cambria Math"/>
                            </a:rPr>
                            <m:t>𝑀</m:t>
                          </m:r>
                        </m:sup>
                        <m:e>
                          <m:rad>
                            <m:radPr>
                              <m:degHide m:val="on"/>
                              <m:ctrlPr>
                                <a:rPr lang="en-US" sz="2400" i="1">
                                  <a:latin typeface="Cambria Math" panose="02040503050406030204" pitchFamily="18" charset="0"/>
                                </a:rPr>
                              </m:ctrlPr>
                            </m:radPr>
                            <m:deg/>
                            <m:e>
                              <m:sSub>
                                <m:sSubPr>
                                  <m:ctrlPr>
                                    <a:rPr lang="en-US" sz="2400" i="1">
                                      <a:latin typeface="Cambria Math" panose="02040503050406030204" pitchFamily="18" charset="0"/>
                                    </a:rPr>
                                  </m:ctrlPr>
                                </m:sSubPr>
                                <m:e>
                                  <m:r>
                                    <a:rPr lang="en-US" sz="2400" i="1">
                                      <a:latin typeface="Cambria Math"/>
                                    </a:rPr>
                                    <m:t>𝑃</m:t>
                                  </m:r>
                                </m:e>
                                <m:sub>
                                  <m:r>
                                    <a:rPr lang="en-US" sz="2400" i="1">
                                      <a:latin typeface="Cambria Math"/>
                                    </a:rPr>
                                    <m:t>𝑘</m:t>
                                  </m:r>
                                </m:sub>
                              </m:sSub>
                            </m:e>
                          </m:rad>
                          <m:r>
                            <a:rPr lang="en-US" sz="2400" i="1">
                              <a:latin typeface="Cambria Math"/>
                            </a:rPr>
                            <m:t>.</m:t>
                          </m:r>
                          <m:sSup>
                            <m:sSupPr>
                              <m:ctrlPr>
                                <a:rPr lang="en-US" sz="2400" i="1">
                                  <a:latin typeface="Cambria Math" panose="02040503050406030204" pitchFamily="18" charset="0"/>
                                </a:rPr>
                              </m:ctrlPr>
                            </m:sSupPr>
                            <m:e>
                              <m:r>
                                <a:rPr lang="en-US" sz="2400" i="1">
                                  <a:latin typeface="Cambria Math"/>
                                </a:rPr>
                                <m:t>𝑒</m:t>
                              </m:r>
                            </m:e>
                            <m:sup>
                              <m:r>
                                <a:rPr lang="en-US" sz="2400" i="1">
                                  <a:latin typeface="Cambria Math"/>
                                </a:rPr>
                                <m:t>𝑖</m:t>
                              </m:r>
                              <m:sSub>
                                <m:sSubPr>
                                  <m:ctrlPr>
                                    <a:rPr lang="en-US" sz="2400" i="1">
                                      <a:latin typeface="Cambria Math" panose="02040503050406030204" pitchFamily="18" charset="0"/>
                                    </a:rPr>
                                  </m:ctrlPr>
                                </m:sSubPr>
                                <m:e>
                                  <m:r>
                                    <a:rPr lang="en-US" sz="2400" i="1">
                                      <a:latin typeface="Cambria Math"/>
                                    </a:rPr>
                                    <m:t>𝜃</m:t>
                                  </m:r>
                                </m:e>
                                <m:sub>
                                  <m:r>
                                    <a:rPr lang="en-US" sz="2400" i="1">
                                      <a:latin typeface="Cambria Math"/>
                                    </a:rPr>
                                    <m:t>𝑘</m:t>
                                  </m:r>
                                </m:sub>
                              </m:sSub>
                            </m:sup>
                          </m:sSup>
                          <m:r>
                            <a:rPr lang="en-US" sz="2400" i="1">
                              <a:latin typeface="Cambria Math"/>
                            </a:rPr>
                            <m:t>.</m:t>
                          </m:r>
                          <m:sSup>
                            <m:sSupPr>
                              <m:ctrlPr>
                                <a:rPr lang="en-US" sz="2400" i="1">
                                  <a:latin typeface="Cambria Math" panose="02040503050406030204" pitchFamily="18" charset="0"/>
                                </a:rPr>
                              </m:ctrlPr>
                            </m:sSupPr>
                            <m:e>
                              <m:r>
                                <a:rPr lang="en-US" sz="2400" i="1">
                                  <a:latin typeface="Cambria Math"/>
                                </a:rPr>
                                <m:t>𝑒</m:t>
                              </m:r>
                            </m:e>
                            <m:sup>
                              <m:r>
                                <a:rPr lang="en-US" sz="2400" i="1">
                                  <a:latin typeface="Cambria Math"/>
                                </a:rPr>
                                <m:t>𝑖</m:t>
                              </m:r>
                              <m:r>
                                <a:rPr lang="en-US" sz="2400" i="1">
                                  <a:latin typeface="Cambria Math"/>
                                </a:rPr>
                                <m:t>2</m:t>
                              </m:r>
                              <m:r>
                                <a:rPr lang="en-US" sz="2400" i="1">
                                  <a:latin typeface="Cambria Math"/>
                                </a:rPr>
                                <m:t>𝜋</m:t>
                              </m:r>
                              <m:sSub>
                                <m:sSubPr>
                                  <m:ctrlPr>
                                    <a:rPr lang="en-US" sz="2400" i="1">
                                      <a:latin typeface="Cambria Math" panose="02040503050406030204" pitchFamily="18" charset="0"/>
                                    </a:rPr>
                                  </m:ctrlPr>
                                </m:sSubPr>
                                <m:e>
                                  <m:r>
                                    <a:rPr lang="en-US" sz="2400" i="1">
                                      <a:latin typeface="Cambria Math"/>
                                    </a:rPr>
                                    <m:t>𝑓</m:t>
                                  </m:r>
                                </m:e>
                                <m:sub>
                                  <m:r>
                                    <a:rPr lang="en-US" sz="2400" i="1">
                                      <a:latin typeface="Cambria Math"/>
                                    </a:rPr>
                                    <m:t>0</m:t>
                                  </m:r>
                                </m:sub>
                              </m:sSub>
                              <m:sSub>
                                <m:sSubPr>
                                  <m:ctrlPr>
                                    <a:rPr lang="en-US" sz="2400" i="1">
                                      <a:latin typeface="Cambria Math" panose="02040503050406030204" pitchFamily="18" charset="0"/>
                                    </a:rPr>
                                  </m:ctrlPr>
                                </m:sSubPr>
                                <m:e>
                                  <m:r>
                                    <a:rPr lang="en-US" sz="2400" i="1">
                                      <a:latin typeface="Cambria Math"/>
                                    </a:rPr>
                                    <m:t>𝜏</m:t>
                                  </m:r>
                                </m:e>
                                <m:sub>
                                  <m:r>
                                    <a:rPr lang="en-US" sz="2400" i="1">
                                      <a:latin typeface="Cambria Math"/>
                                    </a:rPr>
                                    <m:t>𝑘</m:t>
                                  </m:r>
                                </m:sub>
                              </m:sSub>
                            </m:sup>
                          </m:sSup>
                        </m:e>
                      </m:nary>
                    </m:oMath>
                  </m:oMathPara>
                </a14:m>
                <a:endParaRPr lang="ar-JO" sz="2400" dirty="0"/>
              </a:p>
            </p:txBody>
          </p:sp>
        </mc:Choice>
        <mc:Fallback xmlns="">
          <p:sp>
            <p:nvSpPr>
              <p:cNvPr id="4" name="Rectangle 3"/>
              <p:cNvSpPr>
                <a:spLocks noRot="1" noChangeAspect="1" noMove="1" noResize="1" noEditPoints="1" noAdjustHandles="1" noChangeArrowheads="1" noChangeShapeType="1" noTextEdit="1"/>
              </p:cNvSpPr>
              <p:nvPr/>
            </p:nvSpPr>
            <p:spPr>
              <a:xfrm>
                <a:off x="838200" y="2212008"/>
                <a:ext cx="3681585" cy="1138581"/>
              </a:xfrm>
              <a:prstGeom prst="rect">
                <a:avLst/>
              </a:prstGeom>
              <a:blipFill rotWithShape="1">
                <a:blip r:embed="rId3"/>
                <a:stretch>
                  <a:fillRect r="-597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838200" y="1535001"/>
                <a:ext cx="4343400" cy="461665"/>
              </a:xfrm>
              <a:prstGeom prst="rect">
                <a:avLst/>
              </a:prstGeom>
              <a:noFill/>
            </p:spPr>
            <p:txBody>
              <a:bodyPr wrap="square" rtlCol="1">
                <a:spAutoFit/>
              </a:bodyPr>
              <a:lstStyle/>
              <a:p>
                <a:pPr/>
                <a14:m>
                  <m:oMathPara xmlns:m="http://schemas.openxmlformats.org/officeDocument/2006/math">
                    <m:oMathParaPr>
                      <m:jc m:val="left"/>
                    </m:oMathParaPr>
                    <m:oMath xmlns:m="http://schemas.openxmlformats.org/officeDocument/2006/math">
                      <m:r>
                        <a:rPr lang="en-US" sz="2400" b="0" i="1" smtClean="0">
                          <a:latin typeface="Cambria Math"/>
                        </a:rPr>
                        <m:t>𝐶</m:t>
                      </m:r>
                      <m:r>
                        <a:rPr lang="en-US" sz="2400" b="0" i="1" smtClean="0">
                          <a:latin typeface="Cambria Math"/>
                        </a:rPr>
                        <m:t>=[</m:t>
                      </m:r>
                      <m:m>
                        <m:mPr>
                          <m:mcs>
                            <m:mc>
                              <m:mcPr>
                                <m:count m:val="2"/>
                                <m:mcJc m:val="center"/>
                              </m:mcPr>
                            </m:mc>
                          </m:mcs>
                          <m:ctrlPr>
                            <a:rPr lang="en-US" sz="2400" b="0" i="1" smtClean="0">
                              <a:latin typeface="Cambria Math" panose="02040503050406030204" pitchFamily="18" charset="0"/>
                            </a:rPr>
                          </m:ctrlPr>
                        </m:mPr>
                        <m:mr>
                          <m:e>
                            <m:r>
                              <m:rPr>
                                <m:brk m:alnAt="7"/>
                              </m:rPr>
                              <a:rPr lang="en-US" sz="2400" b="0" i="1" smtClean="0">
                                <a:latin typeface="Cambria Math"/>
                              </a:rPr>
                              <m:t>h</m:t>
                            </m:r>
                            <m:r>
                              <a:rPr lang="en-US" sz="2400" b="0" i="1" smtClean="0">
                                <a:latin typeface="Cambria Math"/>
                              </a:rPr>
                              <m:t>11</m:t>
                            </m:r>
                          </m:e>
                          <m:e>
                            <m:r>
                              <a:rPr lang="en-US" sz="2400" b="0" i="1" smtClean="0">
                                <a:latin typeface="Cambria Math"/>
                              </a:rPr>
                              <m:t>h</m:t>
                            </m:r>
                            <m:r>
                              <a:rPr lang="en-US" sz="2400" b="0" i="1" smtClean="0">
                                <a:latin typeface="Cambria Math"/>
                              </a:rPr>
                              <m:t>21</m:t>
                            </m:r>
                            <m:r>
                              <a:rPr lang="en-US" sz="2400" b="0" i="1" smtClean="0">
                                <a:latin typeface="Cambria Math"/>
                              </a:rPr>
                              <m:t>]</m:t>
                            </m:r>
                          </m:e>
                        </m:mr>
                      </m:m>
                    </m:oMath>
                  </m:oMathPara>
                </a14:m>
                <a:endParaRPr lang="ar-JO"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838200" y="1535001"/>
                <a:ext cx="4343400" cy="461665"/>
              </a:xfrm>
              <a:prstGeom prst="rect">
                <a:avLst/>
              </a:prstGeom>
              <a:blipFill rotWithShape="1">
                <a:blip r:embed="rId4"/>
                <a:stretch>
                  <a:fillRect l="-421" t="-9211" b="-302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838200" y="3810000"/>
                <a:ext cx="5200591" cy="2031325"/>
              </a:xfrm>
              <a:prstGeom prst="rect">
                <a:avLst/>
              </a:prstGeom>
              <a:noFill/>
            </p:spPr>
            <p:txBody>
              <a:bodyPr wrap="none" rtlCol="0">
                <a:spAutoFit/>
              </a:bodyPr>
              <a:lstStyle/>
              <a:p>
                <a:pPr algn="l" rtl="0"/>
                <a:r>
                  <a:rPr lang="en-US" dirty="0" smtClean="0"/>
                  <a:t>Where </a:t>
                </a:r>
              </a:p>
              <a:p>
                <a:pPr lvl="1" algn="l" rtl="0"/>
                <a:r>
                  <a:rPr lang="en-US" dirty="0" err="1">
                    <a:latin typeface="Cambria Math" pitchFamily="18" charset="0"/>
                    <a:ea typeface="Cambria Math" pitchFamily="18" charset="0"/>
                  </a:rPr>
                  <a:t>h</a:t>
                </a:r>
                <a:r>
                  <a:rPr lang="en-US" dirty="0" err="1" smtClean="0">
                    <a:latin typeface="Cambria Math" pitchFamily="18" charset="0"/>
                    <a:ea typeface="Cambria Math" pitchFamily="18" charset="0"/>
                  </a:rPr>
                  <a:t>ij</a:t>
                </a:r>
                <a:r>
                  <a:rPr lang="en-US" dirty="0" smtClean="0">
                    <a:latin typeface="Cambria Math" pitchFamily="18" charset="0"/>
                    <a:ea typeface="Cambria Math" pitchFamily="18" charset="0"/>
                  </a:rPr>
                  <a:t> : Complex impulse response</a:t>
                </a:r>
              </a:p>
              <a:p>
                <a:pPr lvl="1" algn="l" rtl="0"/>
                <a:r>
                  <a:rPr lang="en-US" dirty="0" smtClean="0">
                    <a:latin typeface="Cambria Math" pitchFamily="18" charset="0"/>
                    <a:ea typeface="Cambria Math" pitchFamily="18" charset="0"/>
                  </a:rPr>
                  <a:t>M: the number of paths that reach the receiver</a:t>
                </a:r>
              </a:p>
              <a:p>
                <a:pPr lvl="1" algn="l" rtl="0"/>
                <a:r>
                  <a:rPr lang="en-US" dirty="0" err="1" smtClean="0">
                    <a:latin typeface="Cambria Math" pitchFamily="18" charset="0"/>
                    <a:ea typeface="Cambria Math" pitchFamily="18" charset="0"/>
                  </a:rPr>
                  <a:t>Pk</a:t>
                </a:r>
                <a:r>
                  <a:rPr lang="en-US" dirty="0" smtClean="0">
                    <a:latin typeface="Cambria Math" pitchFamily="18" charset="0"/>
                    <a:ea typeface="Cambria Math" pitchFamily="18" charset="0"/>
                  </a:rPr>
                  <a:t>: Received power</a:t>
                </a:r>
              </a:p>
              <a:p>
                <a:pPr lvl="1" algn="l" rtl="0"/>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a:rPr lang="en-US" i="1">
                              <a:latin typeface="Cambria Math"/>
                            </a:rPr>
                            <m:t>𝜃</m:t>
                          </m:r>
                        </m:e>
                        <m:sub>
                          <m:r>
                            <a:rPr lang="en-US" i="1">
                              <a:latin typeface="Cambria Math"/>
                            </a:rPr>
                            <m:t>𝑘</m:t>
                          </m:r>
                        </m:sub>
                      </m:sSub>
                      <m:r>
                        <a:rPr lang="en-US" b="0" i="0" smtClean="0">
                          <a:latin typeface="Cambria Math"/>
                        </a:rPr>
                        <m:t> :</m:t>
                      </m:r>
                      <m:r>
                        <m:rPr>
                          <m:sty m:val="p"/>
                        </m:rPr>
                        <a:rPr lang="en-US" b="0" i="0" smtClean="0">
                          <a:latin typeface="Cambria Math"/>
                        </a:rPr>
                        <m:t>Angle</m:t>
                      </m:r>
                      <m:r>
                        <a:rPr lang="en-US" b="0" i="0" smtClean="0">
                          <a:latin typeface="Cambria Math"/>
                        </a:rPr>
                        <m:t> </m:t>
                      </m:r>
                      <m:r>
                        <m:rPr>
                          <m:sty m:val="p"/>
                        </m:rPr>
                        <a:rPr lang="en-US" b="0" i="0" smtClean="0">
                          <a:latin typeface="Cambria Math"/>
                        </a:rPr>
                        <m:t>of</m:t>
                      </m:r>
                      <m:r>
                        <a:rPr lang="en-US" b="0" i="0" smtClean="0">
                          <a:latin typeface="Cambria Math"/>
                        </a:rPr>
                        <m:t> </m:t>
                      </m:r>
                      <m:r>
                        <m:rPr>
                          <m:sty m:val="p"/>
                        </m:rPr>
                        <a:rPr lang="en-US" b="0" i="0" smtClean="0">
                          <a:latin typeface="Cambria Math"/>
                        </a:rPr>
                        <m:t>arrival</m:t>
                      </m:r>
                    </m:oMath>
                  </m:oMathPara>
                </a14:m>
                <a:endParaRPr lang="en-US" b="0" dirty="0" smtClean="0"/>
              </a:p>
              <a:p>
                <a:pPr lvl="1" algn="l" rtl="0"/>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a:rPr lang="en-US" i="1">
                              <a:latin typeface="Cambria Math"/>
                            </a:rPr>
                            <m:t>𝑓</m:t>
                          </m:r>
                        </m:e>
                        <m:sub>
                          <m:r>
                            <a:rPr lang="en-US" i="1">
                              <a:latin typeface="Cambria Math"/>
                            </a:rPr>
                            <m:t>0</m:t>
                          </m:r>
                        </m:sub>
                      </m:sSub>
                      <m:r>
                        <a:rPr lang="en-US" b="0" i="0" smtClean="0">
                          <a:latin typeface="Cambria Math"/>
                        </a:rPr>
                        <m:t> :</m:t>
                      </m:r>
                      <m:r>
                        <m:rPr>
                          <m:sty m:val="p"/>
                        </m:rPr>
                        <a:rPr lang="en-US" b="0" i="0" smtClean="0">
                          <a:latin typeface="Cambria Math"/>
                        </a:rPr>
                        <m:t>Operating</m:t>
                      </m:r>
                      <m:r>
                        <a:rPr lang="en-US" b="0" i="0" smtClean="0">
                          <a:latin typeface="Cambria Math"/>
                        </a:rPr>
                        <m:t> </m:t>
                      </m:r>
                      <m:r>
                        <m:rPr>
                          <m:sty m:val="p"/>
                        </m:rPr>
                        <a:rPr lang="en-US" b="0" i="0" smtClean="0">
                          <a:latin typeface="Cambria Math"/>
                        </a:rPr>
                        <m:t>frequency</m:t>
                      </m:r>
                    </m:oMath>
                  </m:oMathPara>
                </a14:m>
                <a:endParaRPr lang="en-US" dirty="0" smtClean="0"/>
              </a:p>
              <a:p>
                <a:pPr lvl="1" algn="l" rtl="0"/>
                <a14:m>
                  <m:oMath xmlns:m="http://schemas.openxmlformats.org/officeDocument/2006/math">
                    <m:sSub>
                      <m:sSubPr>
                        <m:ctrlPr>
                          <a:rPr lang="en-US" i="1">
                            <a:latin typeface="Cambria Math" panose="02040503050406030204" pitchFamily="18" charset="0"/>
                          </a:rPr>
                        </m:ctrlPr>
                      </m:sSubPr>
                      <m:e>
                        <m:r>
                          <a:rPr lang="en-US" i="1">
                            <a:latin typeface="Cambria Math"/>
                          </a:rPr>
                          <m:t>𝜏</m:t>
                        </m:r>
                      </m:e>
                      <m:sub>
                        <m:r>
                          <a:rPr lang="en-US" i="1">
                            <a:latin typeface="Cambria Math"/>
                          </a:rPr>
                          <m:t>𝑘</m:t>
                        </m:r>
                      </m:sub>
                    </m:sSub>
                  </m:oMath>
                </a14:m>
                <a:r>
                  <a:rPr lang="en-US" dirty="0" smtClean="0"/>
                  <a:t> : </a:t>
                </a:r>
                <a:r>
                  <a:rPr lang="en-US" dirty="0" smtClean="0">
                    <a:latin typeface="Cambria Math" pitchFamily="18" charset="0"/>
                    <a:ea typeface="Cambria Math" pitchFamily="18" charset="0"/>
                  </a:rPr>
                  <a:t>Time of arrival</a:t>
                </a:r>
              </a:p>
            </p:txBody>
          </p:sp>
        </mc:Choice>
        <mc:Fallback xmlns="">
          <p:sp>
            <p:nvSpPr>
              <p:cNvPr id="6" name="TextBox 5"/>
              <p:cNvSpPr txBox="1">
                <a:spLocks noRot="1" noChangeAspect="1" noMove="1" noResize="1" noEditPoints="1" noAdjustHandles="1" noChangeArrowheads="1" noChangeShapeType="1" noTextEdit="1"/>
              </p:cNvSpPr>
              <p:nvPr/>
            </p:nvSpPr>
            <p:spPr>
              <a:xfrm>
                <a:off x="838200" y="3810000"/>
                <a:ext cx="5200591" cy="2031325"/>
              </a:xfrm>
              <a:prstGeom prst="rect">
                <a:avLst/>
              </a:prstGeom>
              <a:blipFill rotWithShape="1">
                <a:blip r:embed="rId5"/>
                <a:stretch>
                  <a:fillRect l="-1055" t="-1502" r="-1290" b="-3904"/>
                </a:stretch>
              </a:blipFill>
            </p:spPr>
            <p:txBody>
              <a:bodyPr/>
              <a:lstStyle/>
              <a:p>
                <a:r>
                  <a:rPr lang="en-US">
                    <a:noFill/>
                  </a:rPr>
                  <a:t> </a:t>
                </a:r>
              </a:p>
            </p:txBody>
          </p:sp>
        </mc:Fallback>
      </mc:AlternateContent>
      <p:graphicFrame>
        <p:nvGraphicFramePr>
          <p:cNvPr id="3" name="Table 2"/>
          <p:cNvGraphicFramePr>
            <a:graphicFrameLocks noGrp="1"/>
          </p:cNvGraphicFramePr>
          <p:nvPr>
            <p:extLst>
              <p:ext uri="{D42A27DB-BD31-4B8C-83A1-F6EECF244321}">
                <p14:modId xmlns:p14="http://schemas.microsoft.com/office/powerpoint/2010/main" val="3670727688"/>
              </p:ext>
            </p:extLst>
          </p:nvPr>
        </p:nvGraphicFramePr>
        <p:xfrm>
          <a:off x="457200" y="1417641"/>
          <a:ext cx="8458200" cy="5211760"/>
        </p:xfrm>
        <a:graphic>
          <a:graphicData uri="http://schemas.openxmlformats.org/drawingml/2006/table">
            <a:tbl>
              <a:tblPr firstRow="1" firstCol="1" bandRow="1">
                <a:tableStyleId>{5C22544A-7EE6-4342-B048-85BDC9FD1C3A}</a:tableStyleId>
              </a:tblPr>
              <a:tblGrid>
                <a:gridCol w="2819400"/>
                <a:gridCol w="2819400"/>
                <a:gridCol w="2819400"/>
              </a:tblGrid>
              <a:tr h="337632">
                <a:tc>
                  <a:txBody>
                    <a:bodyPr/>
                    <a:lstStyle/>
                    <a:p>
                      <a:pPr marL="0" marR="0" algn="ctr">
                        <a:lnSpc>
                          <a:spcPct val="115000"/>
                        </a:lnSpc>
                        <a:spcBef>
                          <a:spcPts val="0"/>
                        </a:spcBef>
                        <a:spcAft>
                          <a:spcPts val="0"/>
                        </a:spcAft>
                      </a:pPr>
                      <a:r>
                        <a:rPr lang="en-US" sz="1050" kern="100" dirty="0">
                          <a:effectLst/>
                        </a:rPr>
                        <a:t>Receiver</a:t>
                      </a:r>
                      <a:endParaRPr lang="en-US" sz="1050" kern="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050" kern="100">
                          <a:effectLst/>
                        </a:rPr>
                        <a:t>Impulse response from Tx1</a:t>
                      </a:r>
                      <a:endParaRPr lang="en-US" sz="1050" kern="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050" kern="100" dirty="0">
                          <a:effectLst/>
                        </a:rPr>
                        <a:t>Impulse response from Tx2</a:t>
                      </a:r>
                      <a:endParaRPr lang="en-US" sz="1050" kern="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696304">
                <a:tc>
                  <a:txBody>
                    <a:bodyPr/>
                    <a:lstStyle/>
                    <a:p>
                      <a:pPr marL="0" marR="0" algn="ctr">
                        <a:lnSpc>
                          <a:spcPct val="115000"/>
                        </a:lnSpc>
                        <a:spcBef>
                          <a:spcPts val="0"/>
                        </a:spcBef>
                        <a:spcAft>
                          <a:spcPts val="0"/>
                        </a:spcAft>
                      </a:pPr>
                      <a:r>
                        <a:rPr lang="en-US" sz="1050" kern="100">
                          <a:effectLst/>
                        </a:rPr>
                        <a:t>Rx1</a:t>
                      </a:r>
                      <a:endParaRPr lang="en-US" sz="1050" kern="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050" kern="100">
                          <a:effectLst/>
                        </a:rPr>
                        <a:t>-7.40093056075077 - 34.6670097082566i</a:t>
                      </a:r>
                      <a:endParaRPr lang="en-US" sz="1050" kern="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050" kern="100">
                          <a:effectLst/>
                        </a:rPr>
                        <a:t>-7.65846296427752 - 69.8691692718261i</a:t>
                      </a:r>
                      <a:endParaRPr lang="en-US" sz="1050" kern="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696304">
                <a:tc>
                  <a:txBody>
                    <a:bodyPr/>
                    <a:lstStyle/>
                    <a:p>
                      <a:pPr marL="0" marR="0" algn="ctr">
                        <a:lnSpc>
                          <a:spcPct val="115000"/>
                        </a:lnSpc>
                        <a:spcBef>
                          <a:spcPts val="0"/>
                        </a:spcBef>
                        <a:spcAft>
                          <a:spcPts val="0"/>
                        </a:spcAft>
                      </a:pPr>
                      <a:r>
                        <a:rPr lang="en-US" sz="1050" kern="100">
                          <a:effectLst/>
                        </a:rPr>
                        <a:t>Rx2</a:t>
                      </a:r>
                      <a:endParaRPr lang="en-US" sz="1050" kern="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050" kern="100">
                          <a:effectLst/>
                        </a:rPr>
                        <a:t>28.1743154669248 + 26.9513899296517i</a:t>
                      </a:r>
                      <a:endParaRPr lang="en-US" sz="1050" kern="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050" kern="100">
                          <a:effectLst/>
                        </a:rPr>
                        <a:t>-30.6190873871329 - 4.56461270998886i</a:t>
                      </a:r>
                      <a:endParaRPr lang="en-US" sz="1050" kern="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696304">
                <a:tc>
                  <a:txBody>
                    <a:bodyPr/>
                    <a:lstStyle/>
                    <a:p>
                      <a:pPr marL="0" marR="0" algn="ctr">
                        <a:lnSpc>
                          <a:spcPct val="115000"/>
                        </a:lnSpc>
                        <a:spcBef>
                          <a:spcPts val="0"/>
                        </a:spcBef>
                        <a:spcAft>
                          <a:spcPts val="0"/>
                        </a:spcAft>
                      </a:pPr>
                      <a:r>
                        <a:rPr lang="en-US" sz="1050" kern="100">
                          <a:effectLst/>
                        </a:rPr>
                        <a:t>Rx3</a:t>
                      </a:r>
                      <a:endParaRPr lang="en-US" sz="1050" kern="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050" kern="100">
                          <a:effectLst/>
                        </a:rPr>
                        <a:t>10.6921361812571 - 13.1170984207187i</a:t>
                      </a:r>
                      <a:endParaRPr lang="en-US" sz="1050" kern="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050" kern="100">
                          <a:effectLst/>
                        </a:rPr>
                        <a:t>3.09790836802025 - 42.7003439250243i</a:t>
                      </a:r>
                      <a:endParaRPr lang="en-US" sz="1050" kern="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696304">
                <a:tc>
                  <a:txBody>
                    <a:bodyPr/>
                    <a:lstStyle/>
                    <a:p>
                      <a:pPr marL="0" marR="0" algn="ctr">
                        <a:lnSpc>
                          <a:spcPct val="115000"/>
                        </a:lnSpc>
                        <a:spcBef>
                          <a:spcPts val="0"/>
                        </a:spcBef>
                        <a:spcAft>
                          <a:spcPts val="0"/>
                        </a:spcAft>
                      </a:pPr>
                      <a:r>
                        <a:rPr lang="en-US" sz="1050" kern="100">
                          <a:effectLst/>
                        </a:rPr>
                        <a:t>Rx4</a:t>
                      </a:r>
                      <a:endParaRPr lang="en-US" sz="1050" kern="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050" kern="100" dirty="0">
                          <a:effectLst/>
                        </a:rPr>
                        <a:t>-32.8817540839863 + 5.31237602910812i</a:t>
                      </a:r>
                      <a:endParaRPr lang="en-US" sz="1050" kern="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050" kern="100">
                          <a:effectLst/>
                        </a:rPr>
                        <a:t>-20.2232527602618 + 26.8334011113775i</a:t>
                      </a:r>
                      <a:endParaRPr lang="en-US" sz="1050" kern="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696304">
                <a:tc>
                  <a:txBody>
                    <a:bodyPr/>
                    <a:lstStyle/>
                    <a:p>
                      <a:pPr marL="0" marR="0" algn="ctr">
                        <a:lnSpc>
                          <a:spcPct val="115000"/>
                        </a:lnSpc>
                        <a:spcBef>
                          <a:spcPts val="0"/>
                        </a:spcBef>
                        <a:spcAft>
                          <a:spcPts val="0"/>
                        </a:spcAft>
                      </a:pPr>
                      <a:r>
                        <a:rPr lang="en-US" sz="1050" kern="100">
                          <a:effectLst/>
                        </a:rPr>
                        <a:t>Rx5</a:t>
                      </a:r>
                      <a:endParaRPr lang="en-US" sz="1050" kern="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050" kern="100">
                          <a:effectLst/>
                        </a:rPr>
                        <a:t>10.4563509419887 - 28.8690152926596i</a:t>
                      </a:r>
                      <a:endParaRPr lang="en-US" sz="1050" kern="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050" kern="100">
                          <a:effectLst/>
                        </a:rPr>
                        <a:t>-48.7581299569394 - 22.4828547780491i</a:t>
                      </a:r>
                      <a:endParaRPr lang="en-US" sz="1050" kern="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696304">
                <a:tc>
                  <a:txBody>
                    <a:bodyPr/>
                    <a:lstStyle/>
                    <a:p>
                      <a:pPr marL="0" marR="0" algn="ctr">
                        <a:lnSpc>
                          <a:spcPct val="115000"/>
                        </a:lnSpc>
                        <a:spcBef>
                          <a:spcPts val="0"/>
                        </a:spcBef>
                        <a:spcAft>
                          <a:spcPts val="0"/>
                        </a:spcAft>
                      </a:pPr>
                      <a:r>
                        <a:rPr lang="en-US" sz="1050" kern="100">
                          <a:effectLst/>
                        </a:rPr>
                        <a:t>Rx6</a:t>
                      </a:r>
                      <a:endParaRPr lang="en-US" sz="1050" kern="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050" kern="100" dirty="0">
                          <a:effectLst/>
                        </a:rPr>
                        <a:t>15.9382117568367 + 38.0980291519978i</a:t>
                      </a:r>
                      <a:endParaRPr lang="en-US" sz="1050" kern="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050" kern="100">
                          <a:effectLst/>
                        </a:rPr>
                        <a:t>70.2075964238675 - 22.6445746986406i</a:t>
                      </a:r>
                      <a:endParaRPr lang="en-US" sz="1050" kern="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696304">
                <a:tc>
                  <a:txBody>
                    <a:bodyPr/>
                    <a:lstStyle/>
                    <a:p>
                      <a:pPr marL="0" marR="0" algn="ctr">
                        <a:lnSpc>
                          <a:spcPct val="115000"/>
                        </a:lnSpc>
                        <a:spcBef>
                          <a:spcPts val="0"/>
                        </a:spcBef>
                        <a:spcAft>
                          <a:spcPts val="0"/>
                        </a:spcAft>
                      </a:pPr>
                      <a:r>
                        <a:rPr lang="en-US" sz="1050" kern="100">
                          <a:effectLst/>
                        </a:rPr>
                        <a:t>Rx7</a:t>
                      </a:r>
                      <a:endParaRPr lang="en-US" sz="1050" kern="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050" kern="100">
                          <a:effectLst/>
                        </a:rPr>
                        <a:t>-37.2976965132879 - 28.5465557836052i</a:t>
                      </a:r>
                      <a:endParaRPr lang="en-US" sz="1050" kern="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050" kern="100" dirty="0">
                          <a:effectLst/>
                        </a:rPr>
                        <a:t>16.6591355583433 - 32.6566288477936i</a:t>
                      </a:r>
                      <a:endParaRPr lang="en-US" sz="1050" kern="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3037986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Channel Capacity</a:t>
            </a:r>
            <a:endParaRPr lang="en-US" dirty="0"/>
          </a:p>
        </p:txBody>
      </p:sp>
      <mc:AlternateContent xmlns:mc="http://schemas.openxmlformats.org/markup-compatibility/2006" xmlns:a14="http://schemas.microsoft.com/office/drawing/2010/main">
        <mc:Choice Requires="a14">
          <p:sp>
            <p:nvSpPr>
              <p:cNvPr id="4" name="Rectangle 3"/>
              <p:cNvSpPr/>
              <p:nvPr/>
            </p:nvSpPr>
            <p:spPr>
              <a:xfrm>
                <a:off x="914400" y="1905000"/>
                <a:ext cx="4212820" cy="78624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i="1">
                          <a:latin typeface="Cambria Math"/>
                        </a:rPr>
                        <m:t>𝐶</m:t>
                      </m:r>
                      <m:r>
                        <a:rPr lang="en-US" sz="2400" i="1">
                          <a:latin typeface="Cambria Math"/>
                        </a:rPr>
                        <m:t>=</m:t>
                      </m:r>
                      <m:sSub>
                        <m:sSubPr>
                          <m:ctrlPr>
                            <a:rPr lang="en-US" sz="2400" i="1">
                              <a:latin typeface="Cambria Math" panose="02040503050406030204" pitchFamily="18" charset="0"/>
                            </a:rPr>
                          </m:ctrlPr>
                        </m:sSubPr>
                        <m:e>
                          <m:r>
                            <a:rPr lang="en-US" sz="2400" i="1">
                              <a:latin typeface="Cambria Math"/>
                            </a:rPr>
                            <m:t>𝑙𝑜𝑔</m:t>
                          </m:r>
                        </m:e>
                        <m:sub>
                          <m:r>
                            <a:rPr lang="en-US" sz="2400" i="1">
                              <a:latin typeface="Cambria Math"/>
                            </a:rPr>
                            <m:t>2</m:t>
                          </m:r>
                        </m:sub>
                      </m:sSub>
                      <m:r>
                        <m:rPr>
                          <m:sty m:val="p"/>
                        </m:rPr>
                        <a:rPr lang="en-US" sz="2400">
                          <a:latin typeface="Cambria Math"/>
                        </a:rPr>
                        <m:t>det</m:t>
                      </m:r>
                      <m:r>
                        <a:rPr lang="en-US" sz="2400">
                          <a:latin typeface="Cambria Math"/>
                        </a:rPr>
                        <m:t>⁡</m:t>
                      </m:r>
                      <m:r>
                        <a:rPr lang="en-US" sz="2400" i="1">
                          <a:latin typeface="Cambria Math"/>
                        </a:rPr>
                        <m:t>[</m:t>
                      </m:r>
                      <m:sSub>
                        <m:sSubPr>
                          <m:ctrlPr>
                            <a:rPr lang="en-US" sz="2400" i="1">
                              <a:latin typeface="Cambria Math" panose="02040503050406030204" pitchFamily="18" charset="0"/>
                            </a:rPr>
                          </m:ctrlPr>
                        </m:sSubPr>
                        <m:e>
                          <m:r>
                            <a:rPr lang="en-US" sz="2400" i="1">
                              <a:latin typeface="Cambria Math"/>
                            </a:rPr>
                            <m:t>𝐼</m:t>
                          </m:r>
                        </m:e>
                        <m:sub>
                          <m:r>
                            <a:rPr lang="en-US" sz="2400" i="1">
                              <a:latin typeface="Cambria Math"/>
                            </a:rPr>
                            <m:t>𝑛</m:t>
                          </m:r>
                        </m:sub>
                      </m:sSub>
                      <m:r>
                        <a:rPr lang="en-US" sz="2400" i="1">
                          <a:latin typeface="Cambria Math"/>
                        </a:rPr>
                        <m:t>+ </m:t>
                      </m:r>
                      <m:f>
                        <m:fPr>
                          <m:ctrlPr>
                            <a:rPr lang="en-US" sz="2400" i="1">
                              <a:latin typeface="Cambria Math" panose="02040503050406030204" pitchFamily="18" charset="0"/>
                            </a:rPr>
                          </m:ctrlPr>
                        </m:fPr>
                        <m:num>
                          <m:r>
                            <a:rPr lang="en-US" sz="2400" i="1">
                              <a:latin typeface="Cambria Math"/>
                            </a:rPr>
                            <m:t>𝑆𝑁𝑅</m:t>
                          </m:r>
                        </m:num>
                        <m:den>
                          <m:r>
                            <a:rPr lang="en-US" sz="2400" i="1">
                              <a:latin typeface="Cambria Math"/>
                            </a:rPr>
                            <m:t>𝑛</m:t>
                          </m:r>
                        </m:den>
                      </m:f>
                      <m:r>
                        <a:rPr lang="en-US" sz="2400" i="1">
                          <a:latin typeface="Cambria Math"/>
                        </a:rPr>
                        <m:t> . </m:t>
                      </m:r>
                      <m:r>
                        <a:rPr lang="en-US" sz="2400" i="1">
                          <a:latin typeface="Cambria Math"/>
                        </a:rPr>
                        <m:t>𝐻</m:t>
                      </m:r>
                      <m:r>
                        <a:rPr lang="en-US" sz="2400" i="1">
                          <a:latin typeface="Cambria Math"/>
                        </a:rPr>
                        <m:t> </m:t>
                      </m:r>
                      <m:sSup>
                        <m:sSupPr>
                          <m:ctrlPr>
                            <a:rPr lang="en-US" sz="2400" i="1">
                              <a:latin typeface="Cambria Math" panose="02040503050406030204" pitchFamily="18" charset="0"/>
                            </a:rPr>
                          </m:ctrlPr>
                        </m:sSupPr>
                        <m:e>
                          <m:r>
                            <a:rPr lang="en-US" sz="2400" i="1">
                              <a:latin typeface="Cambria Math"/>
                            </a:rPr>
                            <m:t>𝐻</m:t>
                          </m:r>
                        </m:e>
                        <m:sup>
                          <m:r>
                            <a:rPr lang="en-US" sz="2400" i="1">
                              <a:latin typeface="Cambria Math"/>
                            </a:rPr>
                            <m:t>𝑡</m:t>
                          </m:r>
                        </m:sup>
                      </m:sSup>
                      <m:r>
                        <a:rPr lang="en-US" sz="2400" i="1">
                          <a:latin typeface="Cambria Math"/>
                        </a:rPr>
                        <m:t>]</m:t>
                      </m:r>
                    </m:oMath>
                  </m:oMathPara>
                </a14:m>
                <a:endParaRPr lang="ar-JO" sz="2400" dirty="0"/>
              </a:p>
            </p:txBody>
          </p:sp>
        </mc:Choice>
        <mc:Fallback xmlns="">
          <p:sp>
            <p:nvSpPr>
              <p:cNvPr id="4" name="Rectangle 3"/>
              <p:cNvSpPr>
                <a:spLocks noRot="1" noChangeAspect="1" noMove="1" noResize="1" noEditPoints="1" noAdjustHandles="1" noChangeArrowheads="1" noChangeShapeType="1" noTextEdit="1"/>
              </p:cNvSpPr>
              <p:nvPr/>
            </p:nvSpPr>
            <p:spPr>
              <a:xfrm>
                <a:off x="914400" y="1905000"/>
                <a:ext cx="4212820" cy="786241"/>
              </a:xfrm>
              <a:prstGeom prst="rect">
                <a:avLst/>
              </a:prstGeom>
              <a:blipFill rotWithShape="1">
                <a:blip r:embed="rId3"/>
                <a:stretch>
                  <a:fillRect r="-33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914400" y="5457092"/>
                <a:ext cx="3378938" cy="461665"/>
              </a:xfrm>
              <a:prstGeom prst="rect">
                <a:avLst/>
              </a:prstGeom>
            </p:spPr>
            <p:txBody>
              <a:bodyPr wrap="none">
                <a:spAutoFit/>
              </a:bodyPr>
              <a:lstStyle/>
              <a:p>
                <a14:m>
                  <m:oMath xmlns:m="http://schemas.openxmlformats.org/officeDocument/2006/math">
                    <m:r>
                      <a:rPr lang="en-US" sz="2400" i="1" smtClean="0">
                        <a:latin typeface="Cambria Math"/>
                      </a:rPr>
                      <m:t>𝐶</m:t>
                    </m:r>
                    <m:r>
                      <a:rPr lang="en-US" sz="2400" b="0" i="0" smtClean="0">
                        <a:latin typeface="Cambria Math"/>
                      </a:rPr>
                      <m:t>=  </m:t>
                    </m:r>
                  </m:oMath>
                </a14:m>
                <a:r>
                  <a:rPr lang="en-US" sz="2400" dirty="0" smtClean="0"/>
                  <a:t>52.4041 bits/sec/Hz.</a:t>
                </a:r>
                <a:endParaRPr lang="ar-JO" sz="2400" dirty="0"/>
              </a:p>
            </p:txBody>
          </p:sp>
        </mc:Choice>
        <mc:Fallback xmlns="">
          <p:sp>
            <p:nvSpPr>
              <p:cNvPr id="6" name="Rectangle 5"/>
              <p:cNvSpPr>
                <a:spLocks noRot="1" noChangeAspect="1" noMove="1" noResize="1" noEditPoints="1" noAdjustHandles="1" noChangeArrowheads="1" noChangeShapeType="1" noTextEdit="1"/>
              </p:cNvSpPr>
              <p:nvPr/>
            </p:nvSpPr>
            <p:spPr>
              <a:xfrm>
                <a:off x="914400" y="5457092"/>
                <a:ext cx="3378938" cy="461665"/>
              </a:xfrm>
              <a:prstGeom prst="rect">
                <a:avLst/>
              </a:prstGeom>
              <a:blipFill rotWithShape="1">
                <a:blip r:embed="rId4"/>
                <a:stretch>
                  <a:fillRect l="-4693" t="-11842" r="-2888"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066800" y="3276600"/>
                <a:ext cx="6938310" cy="2031325"/>
              </a:xfrm>
              <a:prstGeom prst="rect">
                <a:avLst/>
              </a:prstGeom>
              <a:noFill/>
            </p:spPr>
            <p:txBody>
              <a:bodyPr wrap="none" rtlCol="0">
                <a:spAutoFit/>
              </a:bodyPr>
              <a:lstStyle/>
              <a:p>
                <a:pPr algn="l" rtl="0"/>
                <a:r>
                  <a:rPr lang="en-US" dirty="0" smtClean="0">
                    <a:latin typeface="Cambria Math" pitchFamily="18" charset="0"/>
                    <a:ea typeface="Cambria Math" pitchFamily="18" charset="0"/>
                  </a:rPr>
                  <a:t>Where </a:t>
                </a:r>
              </a:p>
              <a:p>
                <a:pPr lvl="1" algn="l" rtl="0"/>
                <a:r>
                  <a:rPr lang="en-US" dirty="0" smtClean="0">
                    <a:latin typeface="Cambria Math" pitchFamily="18" charset="0"/>
                    <a:ea typeface="Cambria Math" pitchFamily="18" charset="0"/>
                  </a:rPr>
                  <a:t>n : number of receiving antennas (1 in our case)</a:t>
                </a:r>
              </a:p>
              <a:p>
                <a:pPr lvl="1" algn="l" rtl="0"/>
                <a:r>
                  <a:rPr lang="en-US" dirty="0" smtClean="0">
                    <a:latin typeface="Cambria Math" pitchFamily="18" charset="0"/>
                    <a:ea typeface="Cambria Math" pitchFamily="18" charset="0"/>
                  </a:rPr>
                  <a:t>SNR: </a:t>
                </a:r>
                <a:r>
                  <a:rPr lang="en-US" dirty="0">
                    <a:latin typeface="Cambria Math" pitchFamily="18" charset="0"/>
                    <a:ea typeface="Cambria Math" pitchFamily="18" charset="0"/>
                  </a:rPr>
                  <a:t>the average signal-to-noise ratio at each </a:t>
                </a:r>
                <a:r>
                  <a:rPr lang="en-US" dirty="0" smtClean="0">
                    <a:latin typeface="Cambria Math" pitchFamily="18" charset="0"/>
                    <a:ea typeface="Cambria Math" pitchFamily="18" charset="0"/>
                  </a:rPr>
                  <a:t>receiver</a:t>
                </a:r>
              </a:p>
              <a:p>
                <a:pPr lvl="1" algn="l" rtl="0"/>
                <a:r>
                  <a:rPr lang="en-US" dirty="0" smtClean="0">
                    <a:latin typeface="Cambria Math" pitchFamily="18" charset="0"/>
                    <a:ea typeface="Cambria Math" pitchFamily="18" charset="0"/>
                  </a:rPr>
                  <a:t>I : the identity matrix (1 in our case since its 2x1 MIMO system)</a:t>
                </a:r>
              </a:p>
              <a:p>
                <a:pPr lvl="1" algn="l" rtl="0"/>
                <a:r>
                  <a:rPr lang="en-US" dirty="0" smtClean="0">
                    <a:latin typeface="Cambria Math" pitchFamily="18" charset="0"/>
                    <a:ea typeface="Cambria Math" pitchFamily="18" charset="0"/>
                  </a:rPr>
                  <a:t>H : is </a:t>
                </a:r>
                <a:r>
                  <a:rPr lang="en-US" dirty="0">
                    <a:latin typeface="Cambria Math" pitchFamily="18" charset="0"/>
                    <a:ea typeface="Cambria Math" pitchFamily="18" charset="0"/>
                  </a:rPr>
                  <a:t>the normalized </a:t>
                </a:r>
                <a:r>
                  <a:rPr lang="en-US" dirty="0" smtClean="0">
                    <a:latin typeface="Cambria Math" pitchFamily="18" charset="0"/>
                    <a:ea typeface="Cambria Math" pitchFamily="18" charset="0"/>
                  </a:rPr>
                  <a:t>channel matrix</a:t>
                </a:r>
              </a:p>
              <a:p>
                <a:pPr algn="l"/>
                <a14:m>
                  <m:oMath xmlns:m="http://schemas.openxmlformats.org/officeDocument/2006/math">
                    <m:sSup>
                      <m:sSupPr>
                        <m:ctrlPr>
                          <a:rPr lang="en-US" i="1">
                            <a:latin typeface="Cambria Math" panose="02040503050406030204" pitchFamily="18" charset="0"/>
                            <a:ea typeface="Cambria Math" pitchFamily="18" charset="0"/>
                          </a:rPr>
                        </m:ctrlPr>
                      </m:sSupPr>
                      <m:e>
                        <m:r>
                          <a:rPr lang="en-US" b="0" i="1" smtClean="0">
                            <a:latin typeface="Cambria Math" pitchFamily="18" charset="0"/>
                            <a:ea typeface="Cambria Math" pitchFamily="18" charset="0"/>
                          </a:rPr>
                          <m:t>        </m:t>
                        </m:r>
                        <m:r>
                          <a:rPr lang="en-US" i="1">
                            <a:latin typeface="Cambria Math" pitchFamily="18" charset="0"/>
                            <a:ea typeface="Cambria Math" pitchFamily="18" charset="0"/>
                          </a:rPr>
                          <m:t>𝐻</m:t>
                        </m:r>
                      </m:e>
                      <m:sup>
                        <m:r>
                          <a:rPr lang="en-US" i="1">
                            <a:latin typeface="Cambria Math" pitchFamily="18" charset="0"/>
                            <a:ea typeface="Cambria Math" pitchFamily="18" charset="0"/>
                          </a:rPr>
                          <m:t>𝑡</m:t>
                        </m:r>
                      </m:sup>
                    </m:sSup>
                  </m:oMath>
                </a14:m>
                <a:r>
                  <a:rPr lang="en-US" dirty="0" smtClean="0">
                    <a:latin typeface="Cambria Math" pitchFamily="18" charset="0"/>
                    <a:ea typeface="Cambria Math" pitchFamily="18" charset="0"/>
                  </a:rPr>
                  <a:t> : transpose of </a:t>
                </a:r>
                <a:r>
                  <a:rPr lang="en-US" i="1" dirty="0">
                    <a:latin typeface="Cambria Math" pitchFamily="18" charset="0"/>
                    <a:ea typeface="Cambria Math" pitchFamily="18" charset="0"/>
                  </a:rPr>
                  <a:t>H</a:t>
                </a:r>
                <a:endParaRPr lang="en-US" dirty="0" smtClean="0">
                  <a:latin typeface="Cambria Math" pitchFamily="18" charset="0"/>
                  <a:ea typeface="Cambria Math" pitchFamily="18" charset="0"/>
                </a:endParaRPr>
              </a:p>
              <a:p>
                <a:pPr lvl="1" algn="l" rtl="0"/>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1066800" y="3276600"/>
                <a:ext cx="6938310" cy="2031325"/>
              </a:xfrm>
              <a:prstGeom prst="rect">
                <a:avLst/>
              </a:prstGeom>
              <a:blipFill rotWithShape="1">
                <a:blip r:embed="rId5"/>
                <a:stretch>
                  <a:fillRect l="-1406" t="-1802" b="-3604"/>
                </a:stretch>
              </a:blipFill>
            </p:spPr>
            <p:txBody>
              <a:bodyPr/>
              <a:lstStyle/>
              <a:p>
                <a:r>
                  <a:rPr lang="en-US">
                    <a:noFill/>
                  </a:rPr>
                  <a:t> </a:t>
                </a:r>
              </a:p>
            </p:txBody>
          </p:sp>
        </mc:Fallback>
      </mc:AlternateContent>
    </p:spTree>
    <p:extLst>
      <p:ext uri="{BB962C8B-B14F-4D97-AF65-F5344CB8AC3E}">
        <p14:creationId xmlns:p14="http://schemas.microsoft.com/office/powerpoint/2010/main" val="1332797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ppt_x"/>
                                          </p:val>
                                        </p:tav>
                                        <p:tav tm="100000">
                                          <p:val>
                                            <p:strVal val="#ppt_x"/>
                                          </p:val>
                                        </p:tav>
                                      </p:tavLst>
                                    </p:anim>
                                    <p:anim calcmode="lin" valueType="num">
                                      <p:cBhvr additive="base">
                                        <p:cTn id="1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INDOOR RADIO PROPAGATION MODEL</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29118348"/>
              </p:ext>
            </p:extLst>
          </p:nvPr>
        </p:nvGraphicFramePr>
        <p:xfrm>
          <a:off x="152400" y="1600200"/>
          <a:ext cx="8534400" cy="11429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extLst>
              <p:ext uri="{D42A27DB-BD31-4B8C-83A1-F6EECF244321}">
                <p14:modId xmlns:p14="http://schemas.microsoft.com/office/powerpoint/2010/main" val="1297816439"/>
              </p:ext>
            </p:extLst>
          </p:nvPr>
        </p:nvGraphicFramePr>
        <p:xfrm>
          <a:off x="0" y="3124200"/>
          <a:ext cx="8534400" cy="182879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8" name="Diagram 7"/>
          <p:cNvGraphicFramePr/>
          <p:nvPr>
            <p:extLst>
              <p:ext uri="{D42A27DB-BD31-4B8C-83A1-F6EECF244321}">
                <p14:modId xmlns:p14="http://schemas.microsoft.com/office/powerpoint/2010/main" val="3436130595"/>
              </p:ext>
            </p:extLst>
          </p:nvPr>
        </p:nvGraphicFramePr>
        <p:xfrm>
          <a:off x="32657" y="5410200"/>
          <a:ext cx="8763000" cy="12192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2441598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7">
                                            <p:graphicEl>
                                              <a:dgm id="{02356F6A-04D5-4DED-AC39-6C3CA8B3BD14}"/>
                                            </p:graphicEl>
                                          </p:spTgt>
                                        </p:tgtEl>
                                        <p:attrNameLst>
                                          <p:attrName>style.visibility</p:attrName>
                                        </p:attrNameLst>
                                      </p:cBhvr>
                                      <p:to>
                                        <p:strVal val="visible"/>
                                      </p:to>
                                    </p:set>
                                    <p:animEffect transition="in" filter="wheel(1)">
                                      <p:cBhvr>
                                        <p:cTn id="12" dur="1000"/>
                                        <p:tgtEl>
                                          <p:spTgt spid="7">
                                            <p:graphicEl>
                                              <a:dgm id="{02356F6A-04D5-4DED-AC39-6C3CA8B3BD14}"/>
                                            </p:graphicEl>
                                          </p:spTgt>
                                        </p:tgtEl>
                                      </p:cBhvr>
                                    </p:animEffect>
                                  </p:childTnLst>
                                </p:cTn>
                              </p:par>
                              <p:par>
                                <p:cTn id="13" presetID="21" presetClass="entr" presetSubtype="1" fill="hold" grpId="0" nodeType="withEffect">
                                  <p:stCondLst>
                                    <p:cond delay="0"/>
                                  </p:stCondLst>
                                  <p:childTnLst>
                                    <p:set>
                                      <p:cBhvr>
                                        <p:cTn id="14" dur="1" fill="hold">
                                          <p:stCondLst>
                                            <p:cond delay="0"/>
                                          </p:stCondLst>
                                        </p:cTn>
                                        <p:tgtEl>
                                          <p:spTgt spid="7">
                                            <p:graphicEl>
                                              <a:dgm id="{15205E0C-AD77-4514-A2E0-989D6B2F25BB}"/>
                                            </p:graphicEl>
                                          </p:spTgt>
                                        </p:tgtEl>
                                        <p:attrNameLst>
                                          <p:attrName>style.visibility</p:attrName>
                                        </p:attrNameLst>
                                      </p:cBhvr>
                                      <p:to>
                                        <p:strVal val="visible"/>
                                      </p:to>
                                    </p:set>
                                    <p:animEffect transition="in" filter="wheel(1)">
                                      <p:cBhvr>
                                        <p:cTn id="15" dur="1000"/>
                                        <p:tgtEl>
                                          <p:spTgt spid="7">
                                            <p:graphicEl>
                                              <a:dgm id="{15205E0C-AD77-4514-A2E0-989D6B2F25BB}"/>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8">
                                            <p:graphicEl>
                                              <a:dgm id="{EEA20CA0-18AE-4D09-949C-7EB75FC6769A}"/>
                                            </p:graphicEl>
                                          </p:spTgt>
                                        </p:tgtEl>
                                        <p:attrNameLst>
                                          <p:attrName>style.visibility</p:attrName>
                                        </p:attrNameLst>
                                      </p:cBhvr>
                                      <p:to>
                                        <p:strVal val="visible"/>
                                      </p:to>
                                    </p:set>
                                    <p:animEffect transition="in" filter="wheel(1)">
                                      <p:cBhvr>
                                        <p:cTn id="20" dur="1000"/>
                                        <p:tgtEl>
                                          <p:spTgt spid="8">
                                            <p:graphicEl>
                                              <a:dgm id="{EEA20CA0-18AE-4D09-949C-7EB75FC6769A}"/>
                                            </p:graphicEl>
                                          </p:spTgt>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8">
                                            <p:graphicEl>
                                              <a:dgm id="{BC6D4BA4-3310-441C-AA5A-87671C5BD98E}"/>
                                            </p:graphicEl>
                                          </p:spTgt>
                                        </p:tgtEl>
                                        <p:attrNameLst>
                                          <p:attrName>style.visibility</p:attrName>
                                        </p:attrNameLst>
                                      </p:cBhvr>
                                      <p:to>
                                        <p:strVal val="visible"/>
                                      </p:to>
                                    </p:set>
                                    <p:animEffect transition="in" filter="wheel(1)">
                                      <p:cBhvr>
                                        <p:cTn id="23" dur="1000"/>
                                        <p:tgtEl>
                                          <p:spTgt spid="8">
                                            <p:graphicEl>
                                              <a:dgm id="{BC6D4BA4-3310-441C-AA5A-87671C5BD98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7" grpId="0">
        <p:bldSub>
          <a:bldDgm/>
        </p:bldSub>
      </p:bldGraphic>
      <p:bldGraphic spid="8" grpId="0">
        <p:bldSub>
          <a:bldDgm/>
        </p:bldSub>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Keenan Motley model</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066800" y="3733800"/>
                <a:ext cx="8229600" cy="2392363"/>
              </a:xfrm>
            </p:spPr>
            <p:txBody>
              <a:bodyPr>
                <a:normAutofit fontScale="77500" lnSpcReduction="20000"/>
              </a:bodyPr>
              <a:lstStyle/>
              <a:p>
                <a:pPr marL="0" indent="0" algn="just">
                  <a:buNone/>
                </a:pPr>
                <a:r>
                  <a:rPr lang="en-US" dirty="0" smtClean="0"/>
                  <a:t>Where:</a:t>
                </a:r>
              </a:p>
              <a:p>
                <a:pPr marL="0" indent="0" algn="just">
                  <a:buNone/>
                </a:pPr>
                <a:r>
                  <a:rPr lang="en-US" dirty="0" smtClean="0"/>
                  <a:t>	</a:t>
                </a:r>
                <a14:m>
                  <m:oMath xmlns:m="http://schemas.openxmlformats.org/officeDocument/2006/math">
                    <m:sSub>
                      <m:sSubPr>
                        <m:ctrlPr>
                          <a:rPr lang="en-US" i="1" smtClean="0">
                            <a:latin typeface="Cambria Math" panose="02040503050406030204" pitchFamily="18" charset="0"/>
                          </a:rPr>
                        </m:ctrlPr>
                      </m:sSubPr>
                      <m:e>
                        <m:r>
                          <a:rPr lang="en-US" i="1">
                            <a:latin typeface="Cambria Math"/>
                          </a:rPr>
                          <m:t>𝑃</m:t>
                        </m:r>
                      </m:e>
                      <m:sub>
                        <m:r>
                          <a:rPr lang="en-US" i="1">
                            <a:latin typeface="Cambria Math"/>
                          </a:rPr>
                          <m:t>𝑅</m:t>
                        </m:r>
                      </m:sub>
                    </m:sSub>
                  </m:oMath>
                </a14:m>
                <a:r>
                  <a:rPr lang="en-US" dirty="0" smtClean="0"/>
                  <a:t>= mean received power (dB)</a:t>
                </a:r>
              </a:p>
              <a:p>
                <a:pPr marL="0" indent="0" algn="just">
                  <a:buNone/>
                </a:pPr>
                <a:r>
                  <a:rPr lang="en-US" dirty="0" smtClean="0"/>
                  <a:t>	</a:t>
                </a:r>
                <a14:m>
                  <m:oMath xmlns:m="http://schemas.openxmlformats.org/officeDocument/2006/math">
                    <m:sSub>
                      <m:sSubPr>
                        <m:ctrlPr>
                          <a:rPr lang="en-US" i="1" smtClean="0">
                            <a:latin typeface="Cambria Math" panose="02040503050406030204" pitchFamily="18" charset="0"/>
                          </a:rPr>
                        </m:ctrlPr>
                      </m:sSubPr>
                      <m:e>
                        <m:r>
                          <a:rPr lang="en-US" i="1">
                            <a:latin typeface="Cambria Math"/>
                          </a:rPr>
                          <m:t>𝑃</m:t>
                        </m:r>
                      </m:e>
                      <m:sub>
                        <m:r>
                          <a:rPr lang="en-US" i="1">
                            <a:latin typeface="Cambria Math"/>
                          </a:rPr>
                          <m:t>𝑇</m:t>
                        </m:r>
                      </m:sub>
                    </m:sSub>
                  </m:oMath>
                </a14:m>
                <a:r>
                  <a:rPr lang="en-US" dirty="0" smtClean="0"/>
                  <a:t>= transmitted power (dB)</a:t>
                </a:r>
              </a:p>
              <a:p>
                <a:pPr marL="0" indent="0" algn="just">
                  <a:buNone/>
                </a:pPr>
                <a:r>
                  <a:rPr lang="en-US" dirty="0" smtClean="0"/>
                  <a:t>	L = clutter loss (dB)</a:t>
                </a:r>
              </a:p>
              <a:p>
                <a:pPr marL="0" indent="0" algn="just">
                  <a:buNone/>
                </a:pPr>
                <a:r>
                  <a:rPr lang="en-US" dirty="0" smtClean="0"/>
                  <a:t>	d = </a:t>
                </a:r>
                <a:r>
                  <a:rPr lang="en-US" dirty="0" err="1" smtClean="0"/>
                  <a:t>Tx</a:t>
                </a:r>
                <a:r>
                  <a:rPr lang="en-US" dirty="0" smtClean="0"/>
                  <a:t>/Rx separation (m)</a:t>
                </a:r>
              </a:p>
              <a:p>
                <a:pPr marL="0" indent="0" algn="just">
                  <a:buNone/>
                </a:pPr>
                <a:r>
                  <a:rPr lang="en-US" dirty="0" smtClean="0"/>
                  <a:t>	n = signal decay rate </a:t>
                </a:r>
              </a:p>
              <a:p>
                <a:pPr marL="0" indent="0" algn="just">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066800" y="3733800"/>
                <a:ext cx="8229600" cy="2392363"/>
              </a:xfrm>
              <a:blipFill rotWithShape="0">
                <a:blip r:embed="rId2"/>
                <a:stretch>
                  <a:fillRect l="-1185" t="-4847" b="-2551"/>
                </a:stretch>
              </a:blipFill>
            </p:spPr>
            <p:txBody>
              <a:bodyPr/>
              <a:lstStyle/>
              <a:p>
                <a:r>
                  <a:rPr lang="ar-JO">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838200" y="1828800"/>
                <a:ext cx="7391400" cy="707310"/>
              </a:xfrm>
              <a:prstGeom prst="rect">
                <a:avLst/>
              </a:prstGeom>
              <a:ln>
                <a:noFill/>
              </a:ln>
            </p:spPr>
            <p:txBody>
              <a:bodyPr wrap="square">
                <a:spAutoFit/>
              </a:bodyPr>
              <a:lstStyle/>
              <a:p>
                <a:pPr/>
                <a14:m>
                  <m:oMathPara xmlns:m="http://schemas.openxmlformats.org/officeDocument/2006/math">
                    <m:oMathParaPr>
                      <m:jc m:val="center"/>
                    </m:oMathParaPr>
                    <m:oMath xmlns:m="http://schemas.openxmlformats.org/officeDocument/2006/math">
                      <m:sSub>
                        <m:sSubPr>
                          <m:ctrlPr>
                            <a:rPr lang="en-US" sz="3600" b="1" i="1" smtClean="0">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panose="02040503050406030204" pitchFamily="18" charset="0"/>
                            </a:rPr>
                          </m:ctrlPr>
                        </m:sSubPr>
                        <m:e>
                          <m:r>
                            <a:rPr lang="en-US" sz="3600" b="1" i="1">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a:rPr>
                            <m:t>𝑃</m:t>
                          </m:r>
                        </m:e>
                        <m:sub>
                          <m:r>
                            <a:rPr lang="en-US" sz="3600" b="1" i="1">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a:rPr>
                            <m:t>𝑅</m:t>
                          </m:r>
                        </m:sub>
                      </m:sSub>
                      <m:r>
                        <a:rPr lang="en-US" sz="3600" b="1" i="1">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a:rPr>
                        <m:t>=</m:t>
                      </m:r>
                      <m:sSub>
                        <m:sSubPr>
                          <m:ctrlPr>
                            <a:rPr lang="en-US" sz="3600" b="1" i="1">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panose="02040503050406030204" pitchFamily="18" charset="0"/>
                            </a:rPr>
                          </m:ctrlPr>
                        </m:sSubPr>
                        <m:e>
                          <m:r>
                            <a:rPr lang="en-US" sz="3600" b="1" i="1">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a:rPr>
                            <m:t>𝑃</m:t>
                          </m:r>
                        </m:e>
                        <m:sub>
                          <m:r>
                            <a:rPr lang="en-US" sz="3600" b="1" i="1">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a:rPr>
                            <m:t>𝑇</m:t>
                          </m:r>
                        </m:sub>
                      </m:sSub>
                      <m:r>
                        <a:rPr lang="en-US" sz="3600" b="1" i="1">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a:rPr>
                        <m:t>−</m:t>
                      </m:r>
                      <m:r>
                        <a:rPr lang="en-US" sz="3600" b="1" i="1">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a:rPr>
                        <m:t>𝐿</m:t>
                      </m:r>
                      <m:r>
                        <a:rPr lang="en-US" sz="3600" b="1" i="1" smtClean="0">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a:rPr>
                        <m:t>(</m:t>
                      </m:r>
                      <m:r>
                        <a:rPr lang="en-US" sz="3600" b="1" i="1" smtClean="0">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a:rPr>
                        <m:t>𝑽</m:t>
                      </m:r>
                      <m:r>
                        <a:rPr lang="en-US" sz="3600" b="1" i="1" smtClean="0">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a:rPr>
                        <m:t>)−</m:t>
                      </m:r>
                      <m:r>
                        <a:rPr lang="en-US" sz="3600" b="1" i="1">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a:rPr>
                        <m:t>10</m:t>
                      </m:r>
                      <m:r>
                        <a:rPr lang="en-US" sz="3600" b="1" i="1">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a:rPr>
                        <m:t>𝑛</m:t>
                      </m:r>
                      <m:r>
                        <a:rPr lang="en-US" sz="3600" b="1" i="1">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a:rPr>
                        <m:t>∗</m:t>
                      </m:r>
                      <m:sSub>
                        <m:sSubPr>
                          <m:ctrlPr>
                            <a:rPr lang="en-US" sz="3600" b="1" i="1">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panose="02040503050406030204" pitchFamily="18" charset="0"/>
                            </a:rPr>
                          </m:ctrlPr>
                        </m:sSubPr>
                        <m:e>
                          <m:r>
                            <a:rPr lang="en-US" sz="3600" b="1" i="1">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a:rPr>
                            <m:t>𝑙𝑜𝑔</m:t>
                          </m:r>
                        </m:e>
                        <m:sub>
                          <m:r>
                            <a:rPr lang="en-US" sz="3600" b="1" i="1">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a:rPr>
                            <m:t>10</m:t>
                          </m:r>
                        </m:sub>
                      </m:sSub>
                      <m:r>
                        <a:rPr lang="en-US" sz="3600" b="1" i="1">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a:rPr>
                        <m:t>(</m:t>
                      </m:r>
                      <m:r>
                        <a:rPr lang="en-US" sz="3600" b="1" i="1">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a:rPr>
                        <m:t>𝑑</m:t>
                      </m:r>
                      <m:r>
                        <a:rPr lang="en-US" sz="3600" b="1" i="1">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mbria Math"/>
                        </a:rPr>
                        <m:t>)</m:t>
                      </m:r>
                    </m:oMath>
                  </m:oMathPara>
                </a14:m>
                <a:endParaRPr lang="en-US" sz="3600" b="1" dirty="0">
                  <a:ln w="10541" cmpd="sng">
                    <a:solidFill>
                      <a:schemeClr val="tx1">
                        <a:lumMod val="85000"/>
                        <a:lumOff val="1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mc:Choice>
        <mc:Fallback xmlns="">
          <p:sp>
            <p:nvSpPr>
              <p:cNvPr id="5" name="Rectangle 4"/>
              <p:cNvSpPr>
                <a:spLocks noRot="1" noChangeAspect="1" noMove="1" noResize="1" noEditPoints="1" noAdjustHandles="1" noChangeArrowheads="1" noChangeShapeType="1" noTextEdit="1"/>
              </p:cNvSpPr>
              <p:nvPr/>
            </p:nvSpPr>
            <p:spPr>
              <a:xfrm>
                <a:off x="838200" y="1828800"/>
                <a:ext cx="7391400" cy="707310"/>
              </a:xfrm>
              <a:prstGeom prst="rect">
                <a:avLst/>
              </a:prstGeom>
              <a:blipFill rotWithShape="1">
                <a:blip r:embed="rId3"/>
                <a:stretch>
                  <a:fillRect t="-12069" b="-24138"/>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609600" y="2971801"/>
                <a:ext cx="7521183" cy="502382"/>
              </a:xfrm>
              <a:prstGeom prst="rect">
                <a:avLst/>
              </a:prstGeom>
            </p:spPr>
            <p:txBody>
              <a:bodyPr wrap="square">
                <a:spAutoFit/>
              </a:bodyPr>
              <a:lstStyle/>
              <a:p>
                <a:pPr/>
                <a14:m>
                  <m:oMathPara xmlns:m="http://schemas.openxmlformats.org/officeDocument/2006/math">
                    <m:oMathParaPr>
                      <m:jc m:val="center"/>
                    </m:oMathParaPr>
                    <m:oMath xmlns:m="http://schemas.openxmlformats.org/officeDocument/2006/math">
                      <m:r>
                        <a:rPr lang="en-US" sz="2400" b="1" i="1" smtClean="0">
                          <a:ln w="10541" cmpd="sng">
                            <a:solidFill>
                              <a:schemeClr val="accent1">
                                <a:shade val="88000"/>
                                <a:satMod val="110000"/>
                              </a:schemeClr>
                            </a:solidFill>
                            <a:prstDash val="solid"/>
                          </a:ln>
                          <a:solidFill>
                            <a:schemeClr val="tx1">
                              <a:lumMod val="95000"/>
                              <a:lumOff val="5000"/>
                            </a:schemeClr>
                          </a:solidFill>
                          <a:latin typeface="Cambria Math"/>
                        </a:rPr>
                        <m:t>𝑃𝑎𝑡h</m:t>
                      </m:r>
                      <m:r>
                        <a:rPr lang="en-US" sz="2400" b="1" i="1" smtClean="0">
                          <a:ln w="10541" cmpd="sng">
                            <a:solidFill>
                              <a:schemeClr val="accent1">
                                <a:shade val="88000"/>
                                <a:satMod val="110000"/>
                              </a:schemeClr>
                            </a:solidFill>
                            <a:prstDash val="solid"/>
                          </a:ln>
                          <a:solidFill>
                            <a:schemeClr val="tx1">
                              <a:lumMod val="95000"/>
                              <a:lumOff val="5000"/>
                            </a:schemeClr>
                          </a:solidFill>
                          <a:latin typeface="Cambria Math"/>
                        </a:rPr>
                        <m:t> </m:t>
                      </m:r>
                      <m:r>
                        <a:rPr lang="en-US" sz="2400" b="1" i="1" smtClean="0">
                          <a:ln w="10541" cmpd="sng">
                            <a:solidFill>
                              <a:schemeClr val="accent1">
                                <a:shade val="88000"/>
                                <a:satMod val="110000"/>
                              </a:schemeClr>
                            </a:solidFill>
                            <a:prstDash val="solid"/>
                          </a:ln>
                          <a:solidFill>
                            <a:schemeClr val="tx1">
                              <a:lumMod val="95000"/>
                              <a:lumOff val="5000"/>
                            </a:schemeClr>
                          </a:solidFill>
                          <a:latin typeface="Cambria Math"/>
                        </a:rPr>
                        <m:t>𝑙𝑜𝑠𝑠</m:t>
                      </m:r>
                      <m:r>
                        <a:rPr lang="en-US" sz="2400" b="1" i="1" smtClean="0">
                          <a:ln w="10541" cmpd="sng">
                            <a:solidFill>
                              <a:schemeClr val="accent1">
                                <a:shade val="88000"/>
                                <a:satMod val="110000"/>
                              </a:schemeClr>
                            </a:solidFill>
                            <a:prstDash val="solid"/>
                          </a:ln>
                          <a:solidFill>
                            <a:schemeClr val="tx1">
                              <a:lumMod val="95000"/>
                              <a:lumOff val="5000"/>
                            </a:schemeClr>
                          </a:solidFill>
                          <a:latin typeface="Cambria Math"/>
                        </a:rPr>
                        <m:t>=</m:t>
                      </m:r>
                      <m:r>
                        <a:rPr lang="en-US" sz="2400" b="1" i="1" smtClean="0">
                          <a:ln w="10541" cmpd="sng">
                            <a:solidFill>
                              <a:schemeClr val="accent1">
                                <a:shade val="88000"/>
                                <a:satMod val="110000"/>
                              </a:schemeClr>
                            </a:solidFill>
                            <a:prstDash val="solid"/>
                          </a:ln>
                          <a:solidFill>
                            <a:schemeClr val="tx1">
                              <a:lumMod val="95000"/>
                              <a:lumOff val="5000"/>
                            </a:schemeClr>
                          </a:solidFill>
                          <a:latin typeface="Cambria Math"/>
                        </a:rPr>
                        <m:t>𝐿</m:t>
                      </m:r>
                      <m:d>
                        <m:dPr>
                          <m:ctrlPr>
                            <a:rPr lang="en-US" sz="2400" b="1" i="1">
                              <a:ln w="10541" cmpd="sng">
                                <a:solidFill>
                                  <a:schemeClr val="accent1">
                                    <a:shade val="88000"/>
                                    <a:satMod val="110000"/>
                                  </a:schemeClr>
                                </a:solidFill>
                                <a:prstDash val="solid"/>
                              </a:ln>
                              <a:solidFill>
                                <a:schemeClr val="tx1">
                                  <a:lumMod val="95000"/>
                                  <a:lumOff val="5000"/>
                                </a:schemeClr>
                              </a:solidFill>
                              <a:latin typeface="Cambria Math" panose="02040503050406030204" pitchFamily="18" charset="0"/>
                            </a:rPr>
                          </m:ctrlPr>
                        </m:dPr>
                        <m:e>
                          <m:r>
                            <a:rPr lang="en-US" sz="2400" b="1" i="1">
                              <a:ln w="10541" cmpd="sng">
                                <a:solidFill>
                                  <a:schemeClr val="accent1">
                                    <a:shade val="88000"/>
                                    <a:satMod val="110000"/>
                                  </a:schemeClr>
                                </a:solidFill>
                                <a:prstDash val="solid"/>
                              </a:ln>
                              <a:solidFill>
                                <a:schemeClr val="tx1">
                                  <a:lumMod val="95000"/>
                                  <a:lumOff val="5000"/>
                                </a:schemeClr>
                              </a:solidFill>
                              <a:latin typeface="Cambria Math"/>
                            </a:rPr>
                            <m:t>𝑉</m:t>
                          </m:r>
                        </m:e>
                      </m:d>
                      <m:r>
                        <a:rPr lang="en-US" sz="2400" b="1" i="1">
                          <a:ln w="10541" cmpd="sng">
                            <a:solidFill>
                              <a:schemeClr val="accent1">
                                <a:shade val="88000"/>
                                <a:satMod val="110000"/>
                              </a:schemeClr>
                            </a:solidFill>
                            <a:prstDash val="solid"/>
                          </a:ln>
                          <a:solidFill>
                            <a:schemeClr val="tx1">
                              <a:lumMod val="95000"/>
                              <a:lumOff val="5000"/>
                            </a:schemeClr>
                          </a:solidFill>
                          <a:latin typeface="Cambria Math"/>
                        </a:rPr>
                        <m:t>+</m:t>
                      </m:r>
                      <m:r>
                        <a:rPr lang="en-US" sz="2400" b="1" i="1">
                          <a:ln w="10541" cmpd="sng">
                            <a:solidFill>
                              <a:schemeClr val="accent1">
                                <a:shade val="88000"/>
                                <a:satMod val="110000"/>
                              </a:schemeClr>
                            </a:solidFill>
                            <a:prstDash val="solid"/>
                          </a:ln>
                          <a:solidFill>
                            <a:schemeClr val="tx1">
                              <a:lumMod val="95000"/>
                              <a:lumOff val="5000"/>
                            </a:schemeClr>
                          </a:solidFill>
                          <a:latin typeface="Cambria Math"/>
                        </a:rPr>
                        <m:t>10</m:t>
                      </m:r>
                      <m:r>
                        <a:rPr lang="en-US" sz="2400" b="1" i="1">
                          <a:ln w="10541" cmpd="sng">
                            <a:solidFill>
                              <a:schemeClr val="accent1">
                                <a:shade val="88000"/>
                                <a:satMod val="110000"/>
                              </a:schemeClr>
                            </a:solidFill>
                            <a:prstDash val="solid"/>
                          </a:ln>
                          <a:solidFill>
                            <a:schemeClr val="tx1">
                              <a:lumMod val="95000"/>
                              <a:lumOff val="5000"/>
                            </a:schemeClr>
                          </a:solidFill>
                          <a:latin typeface="Cambria Math"/>
                        </a:rPr>
                        <m:t>𝑛</m:t>
                      </m:r>
                      <m:r>
                        <a:rPr lang="en-US" sz="2400" b="1" i="1">
                          <a:ln w="10541" cmpd="sng">
                            <a:solidFill>
                              <a:schemeClr val="accent1">
                                <a:shade val="88000"/>
                                <a:satMod val="110000"/>
                              </a:schemeClr>
                            </a:solidFill>
                            <a:prstDash val="solid"/>
                          </a:ln>
                          <a:solidFill>
                            <a:schemeClr val="tx1">
                              <a:lumMod val="95000"/>
                              <a:lumOff val="5000"/>
                            </a:schemeClr>
                          </a:solidFill>
                          <a:latin typeface="Cambria Math"/>
                        </a:rPr>
                        <m:t>∗</m:t>
                      </m:r>
                      <m:sSub>
                        <m:sSubPr>
                          <m:ctrlPr>
                            <a:rPr lang="en-US" sz="2400" b="1" i="1">
                              <a:ln w="10541" cmpd="sng">
                                <a:solidFill>
                                  <a:schemeClr val="accent1">
                                    <a:shade val="88000"/>
                                    <a:satMod val="110000"/>
                                  </a:schemeClr>
                                </a:solidFill>
                                <a:prstDash val="solid"/>
                              </a:ln>
                              <a:solidFill>
                                <a:schemeClr val="tx1">
                                  <a:lumMod val="95000"/>
                                  <a:lumOff val="5000"/>
                                </a:schemeClr>
                              </a:solidFill>
                              <a:latin typeface="Cambria Math" panose="02040503050406030204" pitchFamily="18" charset="0"/>
                            </a:rPr>
                          </m:ctrlPr>
                        </m:sSubPr>
                        <m:e>
                          <m:r>
                            <a:rPr lang="en-US" sz="2400" b="1" i="1">
                              <a:ln w="10541" cmpd="sng">
                                <a:solidFill>
                                  <a:schemeClr val="accent1">
                                    <a:shade val="88000"/>
                                    <a:satMod val="110000"/>
                                  </a:schemeClr>
                                </a:solidFill>
                                <a:prstDash val="solid"/>
                              </a:ln>
                              <a:solidFill>
                                <a:schemeClr val="tx1">
                                  <a:lumMod val="95000"/>
                                  <a:lumOff val="5000"/>
                                </a:schemeClr>
                              </a:solidFill>
                              <a:latin typeface="Cambria Math"/>
                            </a:rPr>
                            <m:t>𝑙𝑜𝑔</m:t>
                          </m:r>
                        </m:e>
                        <m:sub>
                          <m:r>
                            <a:rPr lang="en-US" sz="2400" b="1" i="1">
                              <a:ln w="10541" cmpd="sng">
                                <a:solidFill>
                                  <a:schemeClr val="accent1">
                                    <a:shade val="88000"/>
                                    <a:satMod val="110000"/>
                                  </a:schemeClr>
                                </a:solidFill>
                                <a:prstDash val="solid"/>
                              </a:ln>
                              <a:solidFill>
                                <a:schemeClr val="tx1">
                                  <a:lumMod val="95000"/>
                                  <a:lumOff val="5000"/>
                                </a:schemeClr>
                              </a:solidFill>
                              <a:latin typeface="Cambria Math"/>
                            </a:rPr>
                            <m:t>10</m:t>
                          </m:r>
                        </m:sub>
                      </m:sSub>
                      <m:r>
                        <a:rPr lang="en-US" sz="2400" b="1" i="1">
                          <a:ln w="10541" cmpd="sng">
                            <a:solidFill>
                              <a:schemeClr val="accent1">
                                <a:shade val="88000"/>
                                <a:satMod val="110000"/>
                              </a:schemeClr>
                            </a:solidFill>
                            <a:prstDash val="solid"/>
                          </a:ln>
                          <a:solidFill>
                            <a:schemeClr val="tx1">
                              <a:lumMod val="95000"/>
                              <a:lumOff val="5000"/>
                            </a:schemeClr>
                          </a:solidFill>
                          <a:latin typeface="Cambria Math"/>
                        </a:rPr>
                        <m:t>(</m:t>
                      </m:r>
                      <m:r>
                        <a:rPr lang="en-US" sz="2400" b="1" i="1">
                          <a:ln w="10541" cmpd="sng">
                            <a:solidFill>
                              <a:schemeClr val="accent1">
                                <a:shade val="88000"/>
                                <a:satMod val="110000"/>
                              </a:schemeClr>
                            </a:solidFill>
                            <a:prstDash val="solid"/>
                          </a:ln>
                          <a:solidFill>
                            <a:schemeClr val="tx1">
                              <a:lumMod val="95000"/>
                              <a:lumOff val="5000"/>
                            </a:schemeClr>
                          </a:solidFill>
                          <a:latin typeface="Cambria Math"/>
                        </a:rPr>
                        <m:t>𝑑</m:t>
                      </m:r>
                      <m:r>
                        <a:rPr lang="en-US" sz="2400" b="1" i="1">
                          <a:ln w="10541" cmpd="sng">
                            <a:solidFill>
                              <a:schemeClr val="accent1">
                                <a:shade val="88000"/>
                                <a:satMod val="110000"/>
                              </a:schemeClr>
                            </a:solidFill>
                            <a:prstDash val="solid"/>
                          </a:ln>
                          <a:solidFill>
                            <a:schemeClr val="tx1">
                              <a:lumMod val="95000"/>
                              <a:lumOff val="5000"/>
                            </a:schemeClr>
                          </a:solidFill>
                          <a:latin typeface="Cambria Math"/>
                        </a:rPr>
                        <m:t>)</m:t>
                      </m:r>
                    </m:oMath>
                  </m:oMathPara>
                </a14:m>
                <a:endParaRPr lang="en-US" sz="2400" b="1" dirty="0">
                  <a:ln w="10541" cmpd="sng">
                    <a:solidFill>
                      <a:schemeClr val="accent1">
                        <a:shade val="88000"/>
                        <a:satMod val="110000"/>
                      </a:schemeClr>
                    </a:solidFill>
                    <a:prstDash val="solid"/>
                  </a:ln>
                  <a:solidFill>
                    <a:schemeClr val="tx1">
                      <a:lumMod val="95000"/>
                      <a:lumOff val="5000"/>
                    </a:schemeClr>
                  </a:solidFill>
                </a:endParaRPr>
              </a:p>
            </p:txBody>
          </p:sp>
        </mc:Choice>
        <mc:Fallback xmlns="">
          <p:sp>
            <p:nvSpPr>
              <p:cNvPr id="6" name="Rectangle 5"/>
              <p:cNvSpPr>
                <a:spLocks noRot="1" noChangeAspect="1" noMove="1" noResize="1" noEditPoints="1" noAdjustHandles="1" noChangeArrowheads="1" noChangeShapeType="1" noTextEdit="1"/>
              </p:cNvSpPr>
              <p:nvPr/>
            </p:nvSpPr>
            <p:spPr>
              <a:xfrm>
                <a:off x="609600" y="2971801"/>
                <a:ext cx="7521183" cy="502382"/>
              </a:xfrm>
              <a:prstGeom prst="rect">
                <a:avLst/>
              </a:prstGeom>
              <a:blipFill rotWithShape="1">
                <a:blip r:embed="rId4"/>
                <a:stretch>
                  <a:fillRect t="-8537" b="-19512"/>
                </a:stretch>
              </a:blipFill>
            </p:spPr>
            <p:txBody>
              <a:bodyPr/>
              <a:lstStyle/>
              <a:p>
                <a:r>
                  <a:rPr lang="en-US">
                    <a:noFill/>
                  </a:rPr>
                  <a:t> </a:t>
                </a:r>
              </a:p>
            </p:txBody>
          </p:sp>
        </mc:Fallback>
      </mc:AlternateContent>
    </p:spTree>
    <p:extLst>
      <p:ext uri="{BB962C8B-B14F-4D97-AF65-F5344CB8AC3E}">
        <p14:creationId xmlns:p14="http://schemas.microsoft.com/office/powerpoint/2010/main" val="42008329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Indoor Environment scenarios</a:t>
            </a:r>
          </a:p>
        </p:txBody>
      </p:sp>
      <p:sp>
        <p:nvSpPr>
          <p:cNvPr id="3" name="Content Placeholder 2"/>
          <p:cNvSpPr>
            <a:spLocks noGrp="1"/>
          </p:cNvSpPr>
          <p:nvPr>
            <p:ph idx="1"/>
          </p:nvPr>
        </p:nvSpPr>
        <p:spPr>
          <a:xfrm>
            <a:off x="457200" y="5105400"/>
            <a:ext cx="2895600" cy="457200"/>
          </a:xfrm>
        </p:spPr>
        <p:txBody>
          <a:bodyPr>
            <a:normAutofit fontScale="85000" lnSpcReduction="20000"/>
          </a:bodyPr>
          <a:lstStyle/>
          <a:p>
            <a:r>
              <a:rPr lang="en-US" b="1" dirty="0" smtClean="0"/>
              <a:t>Line of sight</a:t>
            </a:r>
            <a:endParaRPr lang="en-US" b="1" dirty="0"/>
          </a:p>
        </p:txBody>
      </p:sp>
      <p:sp>
        <p:nvSpPr>
          <p:cNvPr id="4" name="Content Placeholder 2"/>
          <p:cNvSpPr txBox="1">
            <a:spLocks/>
          </p:cNvSpPr>
          <p:nvPr/>
        </p:nvSpPr>
        <p:spPr>
          <a:xfrm>
            <a:off x="457199" y="5562600"/>
            <a:ext cx="7315201" cy="457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700" b="1" dirty="0" smtClean="0"/>
              <a:t>Non Line of sight (</a:t>
            </a:r>
            <a:r>
              <a:rPr lang="en-US" sz="2700" b="1" dirty="0" err="1" smtClean="0"/>
              <a:t>Tx</a:t>
            </a:r>
            <a:r>
              <a:rPr lang="en-US" sz="2700" b="1" dirty="0" smtClean="0"/>
              <a:t> and Rx in the same floor)</a:t>
            </a:r>
            <a:endParaRPr lang="en-US" sz="2700" b="1" dirty="0"/>
          </a:p>
        </p:txBody>
      </p:sp>
      <p:pic>
        <p:nvPicPr>
          <p:cNvPr id="1026" name="Picture 2" descr="D:\not 8 (eq)\خطوات العمل\قياسات\los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7088" y="1446230"/>
            <a:ext cx="3951312" cy="364541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D:\not 8 (eq)\خطوات العمل\قياسات\nlos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8196" y="1446229"/>
            <a:ext cx="4085257" cy="364541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not 8 (eq)\خطوات العمل\قياسات\nlosD.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1446231"/>
            <a:ext cx="5499099" cy="3645412"/>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2"/>
          <p:cNvSpPr txBox="1">
            <a:spLocks/>
          </p:cNvSpPr>
          <p:nvPr/>
        </p:nvSpPr>
        <p:spPr>
          <a:xfrm>
            <a:off x="487680" y="6039394"/>
            <a:ext cx="7437120" cy="457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700" b="1" dirty="0" smtClean="0"/>
              <a:t>Non Line of sight (</a:t>
            </a:r>
            <a:r>
              <a:rPr lang="en-US" sz="2700" b="1" dirty="0" err="1" smtClean="0"/>
              <a:t>Tx</a:t>
            </a:r>
            <a:r>
              <a:rPr lang="en-US" sz="2700" b="1" dirty="0" smtClean="0"/>
              <a:t> and Rx in  different floor)</a:t>
            </a:r>
            <a:endParaRPr lang="en-US" sz="2700" b="1" dirty="0"/>
          </a:p>
        </p:txBody>
      </p:sp>
    </p:spTree>
    <p:extLst>
      <p:ext uri="{BB962C8B-B14F-4D97-AF65-F5344CB8AC3E}">
        <p14:creationId xmlns:p14="http://schemas.microsoft.com/office/powerpoint/2010/main" val="885975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10" presetClass="entr" presetSubtype="0" fill="hold" nodeType="withEffect">
                                  <p:stCondLst>
                                    <p:cond delay="300"/>
                                  </p:stCondLst>
                                  <p:childTnLst>
                                    <p:set>
                                      <p:cBhvr>
                                        <p:cTn id="22" dur="1" fill="hold">
                                          <p:stCondLst>
                                            <p:cond delay="0"/>
                                          </p:stCondLst>
                                        </p:cTn>
                                        <p:tgtEl>
                                          <p:spTgt spid="1026"/>
                                        </p:tgtEl>
                                        <p:attrNameLst>
                                          <p:attrName>style.visibility</p:attrName>
                                        </p:attrNameLst>
                                      </p:cBhvr>
                                      <p:to>
                                        <p:strVal val="visible"/>
                                      </p:to>
                                    </p:set>
                                    <p:animEffect transition="in" filter="fade">
                                      <p:cBhvr>
                                        <p:cTn id="23" dur="500"/>
                                        <p:tgtEl>
                                          <p:spTgt spid="1026"/>
                                        </p:tgtEl>
                                      </p:cBhvr>
                                    </p:animEffect>
                                  </p:childTnLst>
                                </p:cTn>
                              </p:par>
                            </p:childTnLst>
                          </p:cTn>
                        </p:par>
                      </p:childTnLst>
                    </p:cTn>
                  </p:par>
                  <p:par>
                    <p:cTn id="24" fill="hold">
                      <p:stCondLst>
                        <p:cond delay="indefinite"/>
                      </p:stCondLst>
                      <p:childTnLst>
                        <p:par>
                          <p:cTn id="25" fill="hold">
                            <p:stCondLst>
                              <p:cond delay="0"/>
                            </p:stCondLst>
                            <p:childTnLst>
                              <p:par>
                                <p:cTn id="26" presetID="26"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down)">
                                      <p:cBhvr>
                                        <p:cTn id="28" dur="580">
                                          <p:stCondLst>
                                            <p:cond delay="0"/>
                                          </p:stCondLst>
                                        </p:cTn>
                                        <p:tgtEl>
                                          <p:spTgt spid="4"/>
                                        </p:tgtEl>
                                      </p:cBhvr>
                                    </p:animEffect>
                                    <p:anim calcmode="lin" valueType="num">
                                      <p:cBhvr>
                                        <p:cTn id="29"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4" dur="26">
                                          <p:stCondLst>
                                            <p:cond delay="650"/>
                                          </p:stCondLst>
                                        </p:cTn>
                                        <p:tgtEl>
                                          <p:spTgt spid="4"/>
                                        </p:tgtEl>
                                      </p:cBhvr>
                                      <p:to x="100000" y="60000"/>
                                    </p:animScale>
                                    <p:animScale>
                                      <p:cBhvr>
                                        <p:cTn id="35" dur="166" decel="50000">
                                          <p:stCondLst>
                                            <p:cond delay="676"/>
                                          </p:stCondLst>
                                        </p:cTn>
                                        <p:tgtEl>
                                          <p:spTgt spid="4"/>
                                        </p:tgtEl>
                                      </p:cBhvr>
                                      <p:to x="100000" y="100000"/>
                                    </p:animScale>
                                    <p:animScale>
                                      <p:cBhvr>
                                        <p:cTn id="36" dur="26">
                                          <p:stCondLst>
                                            <p:cond delay="1312"/>
                                          </p:stCondLst>
                                        </p:cTn>
                                        <p:tgtEl>
                                          <p:spTgt spid="4"/>
                                        </p:tgtEl>
                                      </p:cBhvr>
                                      <p:to x="100000" y="80000"/>
                                    </p:animScale>
                                    <p:animScale>
                                      <p:cBhvr>
                                        <p:cTn id="37" dur="166" decel="50000">
                                          <p:stCondLst>
                                            <p:cond delay="1338"/>
                                          </p:stCondLst>
                                        </p:cTn>
                                        <p:tgtEl>
                                          <p:spTgt spid="4"/>
                                        </p:tgtEl>
                                      </p:cBhvr>
                                      <p:to x="100000" y="100000"/>
                                    </p:animScale>
                                    <p:animScale>
                                      <p:cBhvr>
                                        <p:cTn id="38" dur="26">
                                          <p:stCondLst>
                                            <p:cond delay="1642"/>
                                          </p:stCondLst>
                                        </p:cTn>
                                        <p:tgtEl>
                                          <p:spTgt spid="4"/>
                                        </p:tgtEl>
                                      </p:cBhvr>
                                      <p:to x="100000" y="90000"/>
                                    </p:animScale>
                                    <p:animScale>
                                      <p:cBhvr>
                                        <p:cTn id="39" dur="166" decel="50000">
                                          <p:stCondLst>
                                            <p:cond delay="1668"/>
                                          </p:stCondLst>
                                        </p:cTn>
                                        <p:tgtEl>
                                          <p:spTgt spid="4"/>
                                        </p:tgtEl>
                                      </p:cBhvr>
                                      <p:to x="100000" y="100000"/>
                                    </p:animScale>
                                    <p:animScale>
                                      <p:cBhvr>
                                        <p:cTn id="40" dur="26">
                                          <p:stCondLst>
                                            <p:cond delay="1808"/>
                                          </p:stCondLst>
                                        </p:cTn>
                                        <p:tgtEl>
                                          <p:spTgt spid="4"/>
                                        </p:tgtEl>
                                      </p:cBhvr>
                                      <p:to x="100000" y="95000"/>
                                    </p:animScale>
                                    <p:animScale>
                                      <p:cBhvr>
                                        <p:cTn id="41" dur="166" decel="50000">
                                          <p:stCondLst>
                                            <p:cond delay="1834"/>
                                          </p:stCondLst>
                                        </p:cTn>
                                        <p:tgtEl>
                                          <p:spTgt spid="4"/>
                                        </p:tgtEl>
                                      </p:cBhvr>
                                      <p:to x="100000" y="100000"/>
                                    </p:animScale>
                                  </p:childTnLst>
                                </p:cTn>
                              </p:par>
                              <p:par>
                                <p:cTn id="42" presetID="22" presetClass="entr" presetSubtype="4" fill="hold" nodeType="withEffect">
                                  <p:stCondLst>
                                    <p:cond delay="0"/>
                                  </p:stCondLst>
                                  <p:childTnLst>
                                    <p:set>
                                      <p:cBhvr>
                                        <p:cTn id="43" dur="1" fill="hold">
                                          <p:stCondLst>
                                            <p:cond delay="0"/>
                                          </p:stCondLst>
                                        </p:cTn>
                                        <p:tgtEl>
                                          <p:spTgt spid="1027"/>
                                        </p:tgtEl>
                                        <p:attrNameLst>
                                          <p:attrName>style.visibility</p:attrName>
                                        </p:attrNameLst>
                                      </p:cBhvr>
                                      <p:to>
                                        <p:strVal val="visible"/>
                                      </p:to>
                                    </p:set>
                                    <p:animEffect transition="in" filter="wipe(down)">
                                      <p:cBhvr>
                                        <p:cTn id="44" dur="500"/>
                                        <p:tgtEl>
                                          <p:spTgt spid="1027"/>
                                        </p:tgtEl>
                                      </p:cBhvr>
                                    </p:animEffect>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down)">
                                      <p:cBhvr>
                                        <p:cTn id="49" dur="580">
                                          <p:stCondLst>
                                            <p:cond delay="0"/>
                                          </p:stCondLst>
                                        </p:cTn>
                                        <p:tgtEl>
                                          <p:spTgt spid="10"/>
                                        </p:tgtEl>
                                      </p:cBhvr>
                                    </p:animEffect>
                                    <p:anim calcmode="lin" valueType="num">
                                      <p:cBhvr>
                                        <p:cTn id="50"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55" dur="26">
                                          <p:stCondLst>
                                            <p:cond delay="650"/>
                                          </p:stCondLst>
                                        </p:cTn>
                                        <p:tgtEl>
                                          <p:spTgt spid="10"/>
                                        </p:tgtEl>
                                      </p:cBhvr>
                                      <p:to x="100000" y="60000"/>
                                    </p:animScale>
                                    <p:animScale>
                                      <p:cBhvr>
                                        <p:cTn id="56" dur="166" decel="50000">
                                          <p:stCondLst>
                                            <p:cond delay="676"/>
                                          </p:stCondLst>
                                        </p:cTn>
                                        <p:tgtEl>
                                          <p:spTgt spid="10"/>
                                        </p:tgtEl>
                                      </p:cBhvr>
                                      <p:to x="100000" y="100000"/>
                                    </p:animScale>
                                    <p:animScale>
                                      <p:cBhvr>
                                        <p:cTn id="57" dur="26">
                                          <p:stCondLst>
                                            <p:cond delay="1312"/>
                                          </p:stCondLst>
                                        </p:cTn>
                                        <p:tgtEl>
                                          <p:spTgt spid="10"/>
                                        </p:tgtEl>
                                      </p:cBhvr>
                                      <p:to x="100000" y="80000"/>
                                    </p:animScale>
                                    <p:animScale>
                                      <p:cBhvr>
                                        <p:cTn id="58" dur="166" decel="50000">
                                          <p:stCondLst>
                                            <p:cond delay="1338"/>
                                          </p:stCondLst>
                                        </p:cTn>
                                        <p:tgtEl>
                                          <p:spTgt spid="10"/>
                                        </p:tgtEl>
                                      </p:cBhvr>
                                      <p:to x="100000" y="100000"/>
                                    </p:animScale>
                                    <p:animScale>
                                      <p:cBhvr>
                                        <p:cTn id="59" dur="26">
                                          <p:stCondLst>
                                            <p:cond delay="1642"/>
                                          </p:stCondLst>
                                        </p:cTn>
                                        <p:tgtEl>
                                          <p:spTgt spid="10"/>
                                        </p:tgtEl>
                                      </p:cBhvr>
                                      <p:to x="100000" y="90000"/>
                                    </p:animScale>
                                    <p:animScale>
                                      <p:cBhvr>
                                        <p:cTn id="60" dur="166" decel="50000">
                                          <p:stCondLst>
                                            <p:cond delay="1668"/>
                                          </p:stCondLst>
                                        </p:cTn>
                                        <p:tgtEl>
                                          <p:spTgt spid="10"/>
                                        </p:tgtEl>
                                      </p:cBhvr>
                                      <p:to x="100000" y="100000"/>
                                    </p:animScale>
                                    <p:animScale>
                                      <p:cBhvr>
                                        <p:cTn id="61" dur="26">
                                          <p:stCondLst>
                                            <p:cond delay="1808"/>
                                          </p:stCondLst>
                                        </p:cTn>
                                        <p:tgtEl>
                                          <p:spTgt spid="10"/>
                                        </p:tgtEl>
                                      </p:cBhvr>
                                      <p:to x="100000" y="95000"/>
                                    </p:animScale>
                                    <p:animScale>
                                      <p:cBhvr>
                                        <p:cTn id="62" dur="166" decel="50000">
                                          <p:stCondLst>
                                            <p:cond delay="1834"/>
                                          </p:stCondLst>
                                        </p:cTn>
                                        <p:tgtEl>
                                          <p:spTgt spid="10"/>
                                        </p:tgtEl>
                                      </p:cBhvr>
                                      <p:to x="100000" y="100000"/>
                                    </p:animScale>
                                  </p:childTnLst>
                                </p:cTn>
                              </p:par>
                              <p:par>
                                <p:cTn id="63" presetID="22" presetClass="entr" presetSubtype="4" fill="hold" nodeType="withEffect">
                                  <p:stCondLst>
                                    <p:cond delay="0"/>
                                  </p:stCondLst>
                                  <p:childTnLst>
                                    <p:set>
                                      <p:cBhvr>
                                        <p:cTn id="64" dur="1" fill="hold">
                                          <p:stCondLst>
                                            <p:cond delay="0"/>
                                          </p:stCondLst>
                                        </p:cTn>
                                        <p:tgtEl>
                                          <p:spTgt spid="1028"/>
                                        </p:tgtEl>
                                        <p:attrNameLst>
                                          <p:attrName>style.visibility</p:attrName>
                                        </p:attrNameLst>
                                      </p:cBhvr>
                                      <p:to>
                                        <p:strVal val="visible"/>
                                      </p:to>
                                    </p:set>
                                    <p:animEffect transition="in" filter="wipe(down)">
                                      <p:cBhvr>
                                        <p:cTn id="65"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42532"/>
          </a:xfrm>
        </p:spPr>
        <p:txBody>
          <a:bodyPr/>
          <a:lstStyle/>
          <a:p>
            <a:r>
              <a:rPr lang="en-US" dirty="0" smtClean="0"/>
              <a:t>Measurements setup</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04800" y="1295400"/>
            <a:ext cx="8610600" cy="255388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Table 8"/>
          <p:cNvGraphicFramePr>
            <a:graphicFrameLocks noGrp="1"/>
          </p:cNvGraphicFramePr>
          <p:nvPr>
            <p:extLst>
              <p:ext uri="{D42A27DB-BD31-4B8C-83A1-F6EECF244321}">
                <p14:modId xmlns:p14="http://schemas.microsoft.com/office/powerpoint/2010/main" val="3729303533"/>
              </p:ext>
            </p:extLst>
          </p:nvPr>
        </p:nvGraphicFramePr>
        <p:xfrm>
          <a:off x="7049589" y="3871057"/>
          <a:ext cx="2072640" cy="2926080"/>
        </p:xfrm>
        <a:graphic>
          <a:graphicData uri="http://schemas.openxmlformats.org/drawingml/2006/table">
            <a:tbl>
              <a:tblPr firstRow="1" firstCol="1" bandRow="1">
                <a:tableStyleId>{BC89EF96-8CEA-46FF-86C4-4CE0E7609802}</a:tableStyleId>
              </a:tblPr>
              <a:tblGrid>
                <a:gridCol w="929640"/>
                <a:gridCol w="1143000"/>
              </a:tblGrid>
              <a:tr h="294073">
                <a:tc>
                  <a:txBody>
                    <a:bodyPr/>
                    <a:lstStyle/>
                    <a:p>
                      <a:pPr marL="0" marR="0" algn="just">
                        <a:lnSpc>
                          <a:spcPct val="200000"/>
                        </a:lnSpc>
                        <a:spcBef>
                          <a:spcPts val="0"/>
                        </a:spcBef>
                        <a:spcAft>
                          <a:spcPts val="0"/>
                        </a:spcAft>
                      </a:pPr>
                      <a:r>
                        <a:rPr lang="en-US" sz="1200" b="1" kern="100" dirty="0" smtClean="0">
                          <a:effectLst/>
                        </a:rPr>
                        <a:t>Transmitter</a:t>
                      </a:r>
                      <a:endParaRPr lang="en-US" sz="1200" b="1" kern="100" dirty="0">
                        <a:effectLst/>
                        <a:latin typeface="Calibri"/>
                        <a:ea typeface="Times New Roman"/>
                        <a:cs typeface="Arial"/>
                      </a:endParaRPr>
                    </a:p>
                  </a:txBody>
                  <a:tcPr marL="68580" marR="68580" marT="0" marB="0"/>
                </a:tc>
                <a:tc>
                  <a:txBody>
                    <a:bodyPr/>
                    <a:lstStyle/>
                    <a:p>
                      <a:pPr marL="0" marR="0" algn="just">
                        <a:lnSpc>
                          <a:spcPct val="200000"/>
                        </a:lnSpc>
                        <a:spcBef>
                          <a:spcPts val="0"/>
                        </a:spcBef>
                        <a:spcAft>
                          <a:spcPts val="0"/>
                        </a:spcAft>
                      </a:pPr>
                      <a:r>
                        <a:rPr lang="en-US" sz="1200" b="1" kern="100" dirty="0">
                          <a:effectLst/>
                        </a:rPr>
                        <a:t>Route </a:t>
                      </a:r>
                      <a:r>
                        <a:rPr lang="en-US" sz="1200" b="1" kern="100" dirty="0" smtClean="0">
                          <a:effectLst/>
                        </a:rPr>
                        <a:t>number</a:t>
                      </a:r>
                      <a:endParaRPr lang="en-US" sz="1200" b="1" kern="100" dirty="0">
                        <a:effectLst/>
                        <a:latin typeface="Calibri"/>
                        <a:ea typeface="Times New Roman"/>
                        <a:cs typeface="Arial"/>
                      </a:endParaRPr>
                    </a:p>
                  </a:txBody>
                  <a:tcPr marL="68580" marR="68580" marT="0" marB="0"/>
                </a:tc>
              </a:tr>
              <a:tr h="300429">
                <a:tc>
                  <a:txBody>
                    <a:bodyPr/>
                    <a:lstStyle/>
                    <a:p>
                      <a:pPr marL="0" marR="0" algn="just">
                        <a:lnSpc>
                          <a:spcPct val="200000"/>
                        </a:lnSpc>
                        <a:spcBef>
                          <a:spcPts val="0"/>
                        </a:spcBef>
                        <a:spcAft>
                          <a:spcPts val="0"/>
                        </a:spcAft>
                      </a:pPr>
                      <a:r>
                        <a:rPr lang="en-US" sz="1200" b="1" kern="100" dirty="0">
                          <a:effectLst/>
                        </a:rPr>
                        <a:t>P1 , F1</a:t>
                      </a:r>
                      <a:endParaRPr lang="en-US" sz="1200" b="1" kern="100" dirty="0">
                        <a:effectLst/>
                        <a:latin typeface="Calibri"/>
                        <a:ea typeface="Times New Roman"/>
                        <a:cs typeface="Arial"/>
                      </a:endParaRPr>
                    </a:p>
                  </a:txBody>
                  <a:tcPr marL="68580" marR="68580" marT="0" marB="0"/>
                </a:tc>
                <a:tc>
                  <a:txBody>
                    <a:bodyPr/>
                    <a:lstStyle/>
                    <a:p>
                      <a:pPr marL="0" marR="0" algn="just">
                        <a:lnSpc>
                          <a:spcPct val="200000"/>
                        </a:lnSpc>
                        <a:spcBef>
                          <a:spcPts val="0"/>
                        </a:spcBef>
                        <a:spcAft>
                          <a:spcPts val="0"/>
                        </a:spcAft>
                      </a:pPr>
                      <a:r>
                        <a:rPr lang="en-US" sz="1200" b="1" kern="100" dirty="0">
                          <a:effectLst/>
                        </a:rPr>
                        <a:t>Route 2</a:t>
                      </a:r>
                      <a:endParaRPr lang="en-US" sz="1200" b="1" kern="100" dirty="0">
                        <a:effectLst/>
                        <a:latin typeface="Calibri"/>
                        <a:ea typeface="Times New Roman"/>
                        <a:cs typeface="Arial"/>
                      </a:endParaRPr>
                    </a:p>
                  </a:txBody>
                  <a:tcPr marL="68580" marR="68580" marT="0" marB="0"/>
                </a:tc>
              </a:tr>
              <a:tr h="300429">
                <a:tc>
                  <a:txBody>
                    <a:bodyPr/>
                    <a:lstStyle/>
                    <a:p>
                      <a:pPr marL="0" marR="0" algn="just">
                        <a:lnSpc>
                          <a:spcPct val="200000"/>
                        </a:lnSpc>
                        <a:spcBef>
                          <a:spcPts val="0"/>
                        </a:spcBef>
                        <a:spcAft>
                          <a:spcPts val="0"/>
                        </a:spcAft>
                      </a:pPr>
                      <a:r>
                        <a:rPr lang="en-US" sz="1200" b="1" kern="100">
                          <a:effectLst/>
                        </a:rPr>
                        <a:t>F2</a:t>
                      </a:r>
                      <a:endParaRPr lang="en-US" sz="1200" b="1" kern="100">
                        <a:effectLst/>
                        <a:latin typeface="Calibri"/>
                        <a:ea typeface="Times New Roman"/>
                        <a:cs typeface="Arial"/>
                      </a:endParaRPr>
                    </a:p>
                  </a:txBody>
                  <a:tcPr marL="68580" marR="68580" marT="0" marB="0"/>
                </a:tc>
                <a:tc>
                  <a:txBody>
                    <a:bodyPr/>
                    <a:lstStyle/>
                    <a:p>
                      <a:pPr marL="0" marR="0" algn="just">
                        <a:lnSpc>
                          <a:spcPct val="200000"/>
                        </a:lnSpc>
                        <a:spcBef>
                          <a:spcPts val="0"/>
                        </a:spcBef>
                        <a:spcAft>
                          <a:spcPts val="0"/>
                        </a:spcAft>
                      </a:pPr>
                      <a:r>
                        <a:rPr lang="en-US" sz="1200" b="1" kern="100">
                          <a:effectLst/>
                        </a:rPr>
                        <a:t>Route 1</a:t>
                      </a:r>
                      <a:endParaRPr lang="en-US" sz="1200" b="1" kern="100">
                        <a:effectLst/>
                        <a:latin typeface="Calibri"/>
                        <a:ea typeface="Times New Roman"/>
                        <a:cs typeface="Arial"/>
                      </a:endParaRPr>
                    </a:p>
                  </a:txBody>
                  <a:tcPr marL="68580" marR="68580" marT="0" marB="0"/>
                </a:tc>
              </a:tr>
              <a:tr h="300429">
                <a:tc>
                  <a:txBody>
                    <a:bodyPr/>
                    <a:lstStyle/>
                    <a:p>
                      <a:pPr marL="0" marR="0" algn="just">
                        <a:lnSpc>
                          <a:spcPct val="200000"/>
                        </a:lnSpc>
                        <a:spcBef>
                          <a:spcPts val="0"/>
                        </a:spcBef>
                        <a:spcAft>
                          <a:spcPts val="0"/>
                        </a:spcAft>
                      </a:pPr>
                      <a:r>
                        <a:rPr lang="en-US" sz="1200" b="1" kern="100">
                          <a:effectLst/>
                        </a:rPr>
                        <a:t>P2 </a:t>
                      </a:r>
                      <a:endParaRPr lang="en-US" sz="1200" b="1" kern="100">
                        <a:effectLst/>
                        <a:latin typeface="Calibri"/>
                        <a:ea typeface="Times New Roman"/>
                        <a:cs typeface="Arial"/>
                      </a:endParaRPr>
                    </a:p>
                  </a:txBody>
                  <a:tcPr marL="68580" marR="68580" marT="0" marB="0"/>
                </a:tc>
                <a:tc>
                  <a:txBody>
                    <a:bodyPr/>
                    <a:lstStyle/>
                    <a:p>
                      <a:pPr marL="0" marR="0" algn="just">
                        <a:lnSpc>
                          <a:spcPct val="200000"/>
                        </a:lnSpc>
                        <a:spcBef>
                          <a:spcPts val="0"/>
                        </a:spcBef>
                        <a:spcAft>
                          <a:spcPts val="0"/>
                        </a:spcAft>
                      </a:pPr>
                      <a:r>
                        <a:rPr lang="en-US" sz="1200" b="1" kern="100">
                          <a:effectLst/>
                        </a:rPr>
                        <a:t>Route 3</a:t>
                      </a:r>
                      <a:endParaRPr lang="en-US" sz="1200" b="1" kern="100">
                        <a:effectLst/>
                        <a:latin typeface="Calibri"/>
                        <a:ea typeface="Times New Roman"/>
                        <a:cs typeface="Arial"/>
                      </a:endParaRPr>
                    </a:p>
                  </a:txBody>
                  <a:tcPr marL="68580" marR="68580" marT="0" marB="0"/>
                </a:tc>
              </a:tr>
              <a:tr h="300429">
                <a:tc>
                  <a:txBody>
                    <a:bodyPr/>
                    <a:lstStyle/>
                    <a:p>
                      <a:pPr marL="0" marR="0" algn="just">
                        <a:lnSpc>
                          <a:spcPct val="200000"/>
                        </a:lnSpc>
                        <a:spcBef>
                          <a:spcPts val="0"/>
                        </a:spcBef>
                        <a:spcAft>
                          <a:spcPts val="0"/>
                        </a:spcAft>
                      </a:pPr>
                      <a:r>
                        <a:rPr lang="en-US" sz="1200" b="1" kern="100" dirty="0">
                          <a:effectLst/>
                        </a:rPr>
                        <a:t>F3</a:t>
                      </a:r>
                      <a:endParaRPr lang="en-US" sz="1200" b="1" kern="100" dirty="0">
                        <a:effectLst/>
                        <a:latin typeface="Calibri"/>
                        <a:ea typeface="Times New Roman"/>
                        <a:cs typeface="Arial"/>
                      </a:endParaRPr>
                    </a:p>
                  </a:txBody>
                  <a:tcPr marL="68580" marR="68580" marT="0" marB="0"/>
                </a:tc>
                <a:tc>
                  <a:txBody>
                    <a:bodyPr/>
                    <a:lstStyle/>
                    <a:p>
                      <a:pPr marL="0" marR="0" algn="just">
                        <a:lnSpc>
                          <a:spcPct val="200000"/>
                        </a:lnSpc>
                        <a:spcBef>
                          <a:spcPts val="0"/>
                        </a:spcBef>
                        <a:spcAft>
                          <a:spcPts val="0"/>
                        </a:spcAft>
                      </a:pPr>
                      <a:r>
                        <a:rPr lang="en-US" sz="1200" b="1" kern="100" dirty="0">
                          <a:effectLst/>
                        </a:rPr>
                        <a:t>Route 4</a:t>
                      </a:r>
                      <a:endParaRPr lang="en-US" sz="1200" b="1" kern="100" dirty="0">
                        <a:effectLst/>
                        <a:latin typeface="Calibri"/>
                        <a:ea typeface="Times New Roman"/>
                        <a:cs typeface="Arial"/>
                      </a:endParaRPr>
                    </a:p>
                  </a:txBody>
                  <a:tcPr marL="68580" marR="68580" marT="0" marB="0"/>
                </a:tc>
              </a:tr>
              <a:tr h="300429">
                <a:tc>
                  <a:txBody>
                    <a:bodyPr/>
                    <a:lstStyle/>
                    <a:p>
                      <a:pPr marL="0" marR="0" algn="just">
                        <a:lnSpc>
                          <a:spcPct val="200000"/>
                        </a:lnSpc>
                        <a:spcBef>
                          <a:spcPts val="0"/>
                        </a:spcBef>
                        <a:spcAft>
                          <a:spcPts val="0"/>
                        </a:spcAft>
                      </a:pPr>
                      <a:r>
                        <a:rPr lang="en-US" sz="1200" b="1" kern="100">
                          <a:effectLst/>
                        </a:rPr>
                        <a:t>P3 , F4</a:t>
                      </a:r>
                      <a:endParaRPr lang="en-US" sz="1200" b="1" kern="100">
                        <a:effectLst/>
                        <a:latin typeface="Calibri"/>
                        <a:ea typeface="Times New Roman"/>
                        <a:cs typeface="Arial"/>
                      </a:endParaRPr>
                    </a:p>
                  </a:txBody>
                  <a:tcPr marL="68580" marR="68580" marT="0" marB="0"/>
                </a:tc>
                <a:tc>
                  <a:txBody>
                    <a:bodyPr/>
                    <a:lstStyle/>
                    <a:p>
                      <a:pPr marL="0" marR="0" algn="just">
                        <a:lnSpc>
                          <a:spcPct val="200000"/>
                        </a:lnSpc>
                        <a:spcBef>
                          <a:spcPts val="0"/>
                        </a:spcBef>
                        <a:spcAft>
                          <a:spcPts val="0"/>
                        </a:spcAft>
                      </a:pPr>
                      <a:r>
                        <a:rPr lang="en-US" sz="1200" b="1" kern="100">
                          <a:effectLst/>
                        </a:rPr>
                        <a:t>Route 5</a:t>
                      </a:r>
                      <a:endParaRPr lang="en-US" sz="1200" b="1" kern="100">
                        <a:effectLst/>
                        <a:latin typeface="Calibri"/>
                        <a:ea typeface="Times New Roman"/>
                        <a:cs typeface="Arial"/>
                      </a:endParaRPr>
                    </a:p>
                  </a:txBody>
                  <a:tcPr marL="68580" marR="68580" marT="0" marB="0"/>
                </a:tc>
              </a:tr>
              <a:tr h="300429">
                <a:tc>
                  <a:txBody>
                    <a:bodyPr/>
                    <a:lstStyle/>
                    <a:p>
                      <a:pPr marL="0" marR="0" algn="just">
                        <a:lnSpc>
                          <a:spcPct val="200000"/>
                        </a:lnSpc>
                        <a:spcBef>
                          <a:spcPts val="0"/>
                        </a:spcBef>
                        <a:spcAft>
                          <a:spcPts val="0"/>
                        </a:spcAft>
                      </a:pPr>
                      <a:r>
                        <a:rPr lang="en-US" sz="1200" b="1" kern="100">
                          <a:effectLst/>
                        </a:rPr>
                        <a:t>P4 , F5</a:t>
                      </a:r>
                      <a:endParaRPr lang="en-US" sz="1200" b="1" kern="100">
                        <a:effectLst/>
                        <a:latin typeface="Calibri"/>
                        <a:ea typeface="Times New Roman"/>
                        <a:cs typeface="Arial"/>
                      </a:endParaRPr>
                    </a:p>
                  </a:txBody>
                  <a:tcPr marL="68580" marR="68580" marT="0" marB="0"/>
                </a:tc>
                <a:tc>
                  <a:txBody>
                    <a:bodyPr/>
                    <a:lstStyle/>
                    <a:p>
                      <a:pPr marL="0" marR="0" algn="just">
                        <a:lnSpc>
                          <a:spcPct val="200000"/>
                        </a:lnSpc>
                        <a:spcBef>
                          <a:spcPts val="0"/>
                        </a:spcBef>
                        <a:spcAft>
                          <a:spcPts val="0"/>
                        </a:spcAft>
                      </a:pPr>
                      <a:r>
                        <a:rPr lang="en-US" sz="1200" b="1" kern="100">
                          <a:effectLst/>
                        </a:rPr>
                        <a:t>Route 6</a:t>
                      </a:r>
                      <a:endParaRPr lang="en-US" sz="1200" b="1" kern="100">
                        <a:effectLst/>
                        <a:latin typeface="Calibri"/>
                        <a:ea typeface="Times New Roman"/>
                        <a:cs typeface="Arial"/>
                      </a:endParaRPr>
                    </a:p>
                  </a:txBody>
                  <a:tcPr marL="68580" marR="68580" marT="0" marB="0"/>
                </a:tc>
              </a:tr>
              <a:tr h="350696">
                <a:tc>
                  <a:txBody>
                    <a:bodyPr/>
                    <a:lstStyle/>
                    <a:p>
                      <a:pPr marL="0" marR="0" algn="just">
                        <a:lnSpc>
                          <a:spcPct val="200000"/>
                        </a:lnSpc>
                        <a:spcBef>
                          <a:spcPts val="0"/>
                        </a:spcBef>
                        <a:spcAft>
                          <a:spcPts val="0"/>
                        </a:spcAft>
                      </a:pPr>
                      <a:r>
                        <a:rPr lang="en-US" sz="1200" b="1" kern="100" dirty="0">
                          <a:effectLst/>
                        </a:rPr>
                        <a:t>P5</a:t>
                      </a:r>
                      <a:endParaRPr lang="en-US" sz="1200" b="1" kern="100" dirty="0">
                        <a:effectLst/>
                        <a:latin typeface="Calibri"/>
                        <a:ea typeface="Times New Roman"/>
                        <a:cs typeface="Arial"/>
                      </a:endParaRPr>
                    </a:p>
                  </a:txBody>
                  <a:tcPr marL="68580" marR="68580" marT="0" marB="0"/>
                </a:tc>
                <a:tc>
                  <a:txBody>
                    <a:bodyPr/>
                    <a:lstStyle/>
                    <a:p>
                      <a:pPr marL="0" marR="0" algn="just">
                        <a:lnSpc>
                          <a:spcPct val="200000"/>
                        </a:lnSpc>
                        <a:spcBef>
                          <a:spcPts val="0"/>
                        </a:spcBef>
                        <a:spcAft>
                          <a:spcPts val="0"/>
                        </a:spcAft>
                      </a:pPr>
                      <a:r>
                        <a:rPr lang="en-US" sz="1200" b="1" kern="100" dirty="0">
                          <a:effectLst/>
                        </a:rPr>
                        <a:t>Route </a:t>
                      </a:r>
                      <a:r>
                        <a:rPr lang="en-US" sz="1200" b="1" kern="100" dirty="0" smtClean="0">
                          <a:effectLst/>
                        </a:rPr>
                        <a:t>1</a:t>
                      </a:r>
                      <a:r>
                        <a:rPr lang="en-US" sz="1200" b="1" kern="100" baseline="0" dirty="0" smtClean="0">
                          <a:effectLst/>
                        </a:rPr>
                        <a:t> ,4</a:t>
                      </a:r>
                      <a:endParaRPr lang="en-US" sz="1200" b="1" kern="100" dirty="0">
                        <a:effectLst/>
                        <a:latin typeface="Calibri"/>
                        <a:ea typeface="Times New Roman"/>
                        <a:cs typeface="Arial"/>
                      </a:endParaRPr>
                    </a:p>
                  </a:txBody>
                  <a:tcPr marL="68580" marR="68580" marT="0" marB="0"/>
                </a:tc>
              </a:tr>
            </a:tbl>
          </a:graphicData>
        </a:graphic>
      </p:graphicFrame>
      <p:pic>
        <p:nvPicPr>
          <p:cNvPr id="2054" name="Picture 6" descr="D:\not 8 (eq)\خطوات العمل\قياسات\1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4114799"/>
            <a:ext cx="6477000" cy="2542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049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1000"/>
                                        <p:tgtEl>
                                          <p:spTgt spid="2051"/>
                                        </p:tgtEl>
                                      </p:cBhvr>
                                    </p:animEffect>
                                    <p:anim calcmode="lin" valueType="num">
                                      <p:cBhvr>
                                        <p:cTn id="8" dur="1000" fill="hold"/>
                                        <p:tgtEl>
                                          <p:spTgt spid="2051"/>
                                        </p:tgtEl>
                                        <p:attrNameLst>
                                          <p:attrName>ppt_x</p:attrName>
                                        </p:attrNameLst>
                                      </p:cBhvr>
                                      <p:tavLst>
                                        <p:tav tm="0">
                                          <p:val>
                                            <p:strVal val="#ppt_x"/>
                                          </p:val>
                                        </p:tav>
                                        <p:tav tm="100000">
                                          <p:val>
                                            <p:strVal val="#ppt_x"/>
                                          </p:val>
                                        </p:tav>
                                      </p:tavLst>
                                    </p:anim>
                                    <p:anim calcmode="lin" valueType="num">
                                      <p:cBhvr>
                                        <p:cTn id="9" dur="1000" fill="hold"/>
                                        <p:tgtEl>
                                          <p:spTgt spid="205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054"/>
                                        </p:tgtEl>
                                        <p:attrNameLst>
                                          <p:attrName>style.visibility</p:attrName>
                                        </p:attrNameLst>
                                      </p:cBhvr>
                                      <p:to>
                                        <p:strVal val="visible"/>
                                      </p:to>
                                    </p:set>
                                    <p:animEffect transition="in" filter="fade">
                                      <p:cBhvr>
                                        <p:cTn id="14" dur="1000"/>
                                        <p:tgtEl>
                                          <p:spTgt spid="2054"/>
                                        </p:tgtEl>
                                      </p:cBhvr>
                                    </p:animEffect>
                                    <p:anim calcmode="lin" valueType="num">
                                      <p:cBhvr>
                                        <p:cTn id="15" dur="1000" fill="hold"/>
                                        <p:tgtEl>
                                          <p:spTgt spid="2054"/>
                                        </p:tgtEl>
                                        <p:attrNameLst>
                                          <p:attrName>ppt_x</p:attrName>
                                        </p:attrNameLst>
                                      </p:cBhvr>
                                      <p:tavLst>
                                        <p:tav tm="0">
                                          <p:val>
                                            <p:strVal val="#ppt_x"/>
                                          </p:val>
                                        </p:tav>
                                        <p:tav tm="100000">
                                          <p:val>
                                            <p:strVal val="#ppt_x"/>
                                          </p:val>
                                        </p:tav>
                                      </p:tavLst>
                                    </p:anim>
                                    <p:anim calcmode="lin" valueType="num">
                                      <p:cBhvr>
                                        <p:cTn id="16" dur="1000" fill="hold"/>
                                        <p:tgtEl>
                                          <p:spTgt spid="205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down)">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authentication</a:t>
            </a:r>
            <a:endParaRPr lang="en-US" dirty="0"/>
          </a:p>
        </p:txBody>
      </p:sp>
      <p:pic>
        <p:nvPicPr>
          <p:cNvPr id="4" name="Picture 3" descr="D:\not 8 (eq)\خطوات العمل\قياسات\6.png"/>
          <p:cNvPicPr/>
          <p:nvPr/>
        </p:nvPicPr>
        <p:blipFill>
          <a:blip r:embed="rId2">
            <a:extLst>
              <a:ext uri="{28A0092B-C50C-407E-A947-70E740481C1C}">
                <a14:useLocalDpi xmlns:a14="http://schemas.microsoft.com/office/drawing/2010/main" val="0"/>
              </a:ext>
            </a:extLst>
          </a:blip>
          <a:srcRect/>
          <a:stretch>
            <a:fillRect/>
          </a:stretch>
        </p:blipFill>
        <p:spPr bwMode="auto">
          <a:xfrm>
            <a:off x="304800" y="1371600"/>
            <a:ext cx="8382000" cy="2438400"/>
          </a:xfrm>
          <a:prstGeom prst="rect">
            <a:avLst/>
          </a:prstGeom>
          <a:noFill/>
          <a:ln>
            <a:noFill/>
          </a:ln>
        </p:spPr>
      </p:pic>
      <p:pic>
        <p:nvPicPr>
          <p:cNvPr id="5" name="Picture 4" descr="D:\not 8 (eq)\خطوات العمل\قياسات\7.png"/>
          <p:cNvPicPr/>
          <p:nvPr/>
        </p:nvPicPr>
        <p:blipFill>
          <a:blip r:embed="rId3">
            <a:extLst>
              <a:ext uri="{28A0092B-C50C-407E-A947-70E740481C1C}">
                <a14:useLocalDpi xmlns:a14="http://schemas.microsoft.com/office/drawing/2010/main" val="0"/>
              </a:ext>
            </a:extLst>
          </a:blip>
          <a:srcRect/>
          <a:stretch>
            <a:fillRect/>
          </a:stretch>
        </p:blipFill>
        <p:spPr bwMode="auto">
          <a:xfrm>
            <a:off x="304800" y="3962400"/>
            <a:ext cx="8382000" cy="2590800"/>
          </a:xfrm>
          <a:prstGeom prst="rect">
            <a:avLst/>
          </a:prstGeom>
          <a:noFill/>
          <a:ln>
            <a:noFill/>
          </a:ln>
        </p:spPr>
      </p:pic>
    </p:spTree>
    <p:extLst>
      <p:ext uri="{BB962C8B-B14F-4D97-AF65-F5344CB8AC3E}">
        <p14:creationId xmlns:p14="http://schemas.microsoft.com/office/powerpoint/2010/main" val="1745302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Free space attenuation factor</a:t>
            </a:r>
            <a:endParaRPr lang="en-US" dirty="0"/>
          </a:p>
        </p:txBody>
      </p:sp>
      <mc:AlternateContent xmlns:mc="http://schemas.openxmlformats.org/markup-compatibility/2006" xmlns:a14="http://schemas.microsoft.com/office/drawing/2010/main">
        <mc:Choice Requires="a14">
          <p:sp>
            <p:nvSpPr>
              <p:cNvPr id="6" name="Rectangle 5"/>
              <p:cNvSpPr/>
              <p:nvPr/>
            </p:nvSpPr>
            <p:spPr>
              <a:xfrm>
                <a:off x="762000" y="1785257"/>
                <a:ext cx="3821633" cy="461665"/>
              </a:xfrm>
              <a:prstGeom prst="rect">
                <a:avLst/>
              </a:prstGeom>
            </p:spPr>
            <p:txBody>
              <a:bodyPr wrap="square">
                <a:spAutoFit/>
              </a:bodyPr>
              <a:lstStyle/>
              <a:p>
                <a:pPr/>
                <a14:m>
                  <m:oMathPara xmlns:m="http://schemas.openxmlformats.org/officeDocument/2006/math">
                    <m:oMathParaPr>
                      <m:jc m:val="center"/>
                    </m:oMathParaPr>
                    <m:oMath xmlns:m="http://schemas.openxmlformats.org/officeDocument/2006/math">
                      <m:r>
                        <a:rPr lang="en-US" sz="2400" b="1" i="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𝑃𝑎𝑡h</m:t>
                      </m:r>
                      <m:r>
                        <a:rPr lang="en-US" sz="2400" b="1" i="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 </m:t>
                      </m:r>
                      <m:r>
                        <a:rPr lang="en-US" sz="2400" b="1" i="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𝑙𝑜𝑠𝑠</m:t>
                      </m:r>
                      <m:r>
                        <a:rPr lang="en-US" sz="2400" b="1" i="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m:t>
                      </m:r>
                      <m:r>
                        <a:rPr lang="en-US" sz="2400" b="1" i="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10</m:t>
                      </m:r>
                      <m:r>
                        <a:rPr lang="en-US" sz="2400" b="1" i="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𝑛</m:t>
                      </m:r>
                      <m:r>
                        <a:rPr lang="en-US" sz="2400" b="1" i="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m:t>
                      </m:r>
                      <m:sSub>
                        <m:sSubPr>
                          <m:ctrlPr>
                            <a:rPr lang="en-US" sz="2400" b="1" i="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panose="02040503050406030204" pitchFamily="18" charset="0"/>
                            </a:rPr>
                          </m:ctrlPr>
                        </m:sSubPr>
                        <m:e>
                          <m:r>
                            <a:rPr lang="en-US" sz="2400" b="1" i="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𝑙𝑜𝑔</m:t>
                          </m:r>
                        </m:e>
                        <m:sub>
                          <m:r>
                            <a:rPr lang="en-US" sz="2400" b="1" i="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10</m:t>
                          </m:r>
                        </m:sub>
                      </m:sSub>
                      <m:r>
                        <a:rPr lang="en-US" sz="2400" b="1" i="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m:t>
                      </m:r>
                      <m:r>
                        <a:rPr lang="en-US" sz="2400" b="1" i="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𝑑</m:t>
                      </m:r>
                      <m:r>
                        <a:rPr lang="en-US" sz="2400" b="1" i="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m:t>
                      </m:r>
                    </m:oMath>
                  </m:oMathPara>
                </a14:m>
                <a:endPar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mc:Choice>
        <mc:Fallback xmlns="">
          <p:sp>
            <p:nvSpPr>
              <p:cNvPr id="6" name="Rectangle 5"/>
              <p:cNvSpPr>
                <a:spLocks noRot="1" noChangeAspect="1" noMove="1" noResize="1" noEditPoints="1" noAdjustHandles="1" noChangeArrowheads="1" noChangeShapeType="1" noTextEdit="1"/>
              </p:cNvSpPr>
              <p:nvPr/>
            </p:nvSpPr>
            <p:spPr>
              <a:xfrm>
                <a:off x="762000" y="1785257"/>
                <a:ext cx="3821633" cy="461665"/>
              </a:xfrm>
              <a:prstGeom prst="rect">
                <a:avLst/>
              </a:prstGeom>
              <a:blipFill rotWithShape="1">
                <a:blip r:embed="rId2"/>
                <a:stretch>
                  <a:fillRect t="-10526" r="-3668" b="-28947"/>
                </a:stretch>
              </a:blipFill>
            </p:spPr>
            <p:txBody>
              <a:bodyPr/>
              <a:lstStyle/>
              <a:p>
                <a:r>
                  <a:rPr lang="en-US">
                    <a:noFill/>
                  </a:rPr>
                  <a:t> </a:t>
                </a:r>
              </a:p>
            </p:txBody>
          </p:sp>
        </mc:Fallback>
      </mc:AlternateContent>
      <p:graphicFrame>
        <p:nvGraphicFramePr>
          <p:cNvPr id="8" name="Table 7"/>
          <p:cNvGraphicFramePr>
            <a:graphicFrameLocks noGrp="1"/>
          </p:cNvGraphicFramePr>
          <p:nvPr>
            <p:extLst>
              <p:ext uri="{D42A27DB-BD31-4B8C-83A1-F6EECF244321}">
                <p14:modId xmlns:p14="http://schemas.microsoft.com/office/powerpoint/2010/main" val="175503089"/>
              </p:ext>
            </p:extLst>
          </p:nvPr>
        </p:nvGraphicFramePr>
        <p:xfrm>
          <a:off x="5334000" y="2514600"/>
          <a:ext cx="3636645" cy="2982468"/>
        </p:xfrm>
        <a:graphic>
          <a:graphicData uri="http://schemas.openxmlformats.org/drawingml/2006/table">
            <a:tbl>
              <a:tblPr firstRow="1" firstCol="1" bandRow="1">
                <a:tableStyleId>{BC89EF96-8CEA-46FF-86C4-4CE0E7609802}</a:tableStyleId>
              </a:tblPr>
              <a:tblGrid>
                <a:gridCol w="353060"/>
                <a:gridCol w="881380"/>
                <a:gridCol w="1562100"/>
                <a:gridCol w="840105"/>
              </a:tblGrid>
              <a:tr h="0">
                <a:tc gridSpan="4">
                  <a:txBody>
                    <a:bodyPr/>
                    <a:lstStyle/>
                    <a:p>
                      <a:pPr marL="0" marR="0" algn="ctr">
                        <a:lnSpc>
                          <a:spcPct val="115000"/>
                        </a:lnSpc>
                        <a:spcBef>
                          <a:spcPts val="0"/>
                        </a:spcBef>
                        <a:spcAft>
                          <a:spcPts val="0"/>
                        </a:spcAft>
                      </a:pPr>
                      <a:r>
                        <a:rPr lang="en-US" sz="1800" kern="100" dirty="0">
                          <a:effectLst/>
                        </a:rPr>
                        <a:t>TX(P5)*RX(route 1)</a:t>
                      </a:r>
                      <a:endParaRPr lang="en-US" sz="1050" kern="100" dirty="0">
                        <a:effectLst/>
                        <a:latin typeface="Calibri"/>
                        <a:ea typeface="Times New Roman"/>
                        <a:cs typeface="Arial"/>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r>
              <a:tr h="190500">
                <a:tc>
                  <a:txBody>
                    <a:bodyPr/>
                    <a:lstStyle/>
                    <a:p>
                      <a:pPr marL="0" marR="0" algn="ctr">
                        <a:lnSpc>
                          <a:spcPct val="115000"/>
                        </a:lnSpc>
                        <a:spcBef>
                          <a:spcPts val="0"/>
                        </a:spcBef>
                        <a:spcAft>
                          <a:spcPts val="0"/>
                        </a:spcAft>
                      </a:pPr>
                      <a:r>
                        <a:rPr lang="en-US" sz="1050" kern="100">
                          <a:effectLst/>
                        </a:rPr>
                        <a:t>#rx</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distance</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Measurements </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path los</a:t>
                      </a:r>
                      <a:endParaRPr lang="en-US" sz="1050" kern="100">
                        <a:effectLst/>
                        <a:latin typeface="Calibri"/>
                        <a:ea typeface="Times New Roman"/>
                        <a:cs typeface="Arial"/>
                      </a:endParaRPr>
                    </a:p>
                  </a:txBody>
                  <a:tcPr marL="68580" marR="68580" marT="0" marB="0"/>
                </a:tc>
              </a:tr>
              <a:tr h="190500">
                <a:tc>
                  <a:txBody>
                    <a:bodyPr/>
                    <a:lstStyle/>
                    <a:p>
                      <a:pPr marL="0" marR="0" algn="ctr">
                        <a:lnSpc>
                          <a:spcPct val="115000"/>
                        </a:lnSpc>
                        <a:spcBef>
                          <a:spcPts val="0"/>
                        </a:spcBef>
                        <a:spcAft>
                          <a:spcPts val="0"/>
                        </a:spcAft>
                      </a:pPr>
                      <a:r>
                        <a:rPr lang="en-US" sz="1050" kern="100">
                          <a:effectLst/>
                        </a:rPr>
                        <a:t>1</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1.3</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-26</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46</a:t>
                      </a:r>
                      <a:endParaRPr lang="en-US" sz="1050" kern="100">
                        <a:effectLst/>
                        <a:latin typeface="Calibri"/>
                        <a:ea typeface="Times New Roman"/>
                        <a:cs typeface="Arial"/>
                      </a:endParaRPr>
                    </a:p>
                  </a:txBody>
                  <a:tcPr marL="68580" marR="68580" marT="0" marB="0"/>
                </a:tc>
              </a:tr>
              <a:tr h="190500">
                <a:tc>
                  <a:txBody>
                    <a:bodyPr/>
                    <a:lstStyle/>
                    <a:p>
                      <a:pPr marL="0" marR="0" algn="ctr">
                        <a:lnSpc>
                          <a:spcPct val="115000"/>
                        </a:lnSpc>
                        <a:spcBef>
                          <a:spcPts val="0"/>
                        </a:spcBef>
                        <a:spcAft>
                          <a:spcPts val="0"/>
                        </a:spcAft>
                      </a:pPr>
                      <a:r>
                        <a:rPr lang="en-US" sz="1050" kern="100">
                          <a:effectLst/>
                        </a:rPr>
                        <a:t>2</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2.8</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-32</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52</a:t>
                      </a:r>
                      <a:endParaRPr lang="en-US" sz="1050" kern="100">
                        <a:effectLst/>
                        <a:latin typeface="Calibri"/>
                        <a:ea typeface="Times New Roman"/>
                        <a:cs typeface="Arial"/>
                      </a:endParaRPr>
                    </a:p>
                  </a:txBody>
                  <a:tcPr marL="68580" marR="68580" marT="0" marB="0"/>
                </a:tc>
              </a:tr>
              <a:tr h="190500">
                <a:tc>
                  <a:txBody>
                    <a:bodyPr/>
                    <a:lstStyle/>
                    <a:p>
                      <a:pPr marL="0" marR="0" algn="ctr">
                        <a:lnSpc>
                          <a:spcPct val="115000"/>
                        </a:lnSpc>
                        <a:spcBef>
                          <a:spcPts val="0"/>
                        </a:spcBef>
                        <a:spcAft>
                          <a:spcPts val="0"/>
                        </a:spcAft>
                      </a:pPr>
                      <a:r>
                        <a:rPr lang="en-US" sz="1050" kern="100">
                          <a:effectLst/>
                        </a:rPr>
                        <a:t>3</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4.3</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-34</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54</a:t>
                      </a:r>
                      <a:endParaRPr lang="en-US" sz="1050" kern="100">
                        <a:effectLst/>
                        <a:latin typeface="Calibri"/>
                        <a:ea typeface="Times New Roman"/>
                        <a:cs typeface="Arial"/>
                      </a:endParaRPr>
                    </a:p>
                  </a:txBody>
                  <a:tcPr marL="68580" marR="68580" marT="0" marB="0"/>
                </a:tc>
              </a:tr>
              <a:tr h="190500">
                <a:tc>
                  <a:txBody>
                    <a:bodyPr/>
                    <a:lstStyle/>
                    <a:p>
                      <a:pPr marL="0" marR="0" algn="ctr">
                        <a:lnSpc>
                          <a:spcPct val="115000"/>
                        </a:lnSpc>
                        <a:spcBef>
                          <a:spcPts val="0"/>
                        </a:spcBef>
                        <a:spcAft>
                          <a:spcPts val="0"/>
                        </a:spcAft>
                      </a:pPr>
                      <a:r>
                        <a:rPr lang="en-US" sz="1050" kern="100">
                          <a:effectLst/>
                        </a:rPr>
                        <a:t>4</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5.8</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-39</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59</a:t>
                      </a:r>
                      <a:endParaRPr lang="en-US" sz="1050" kern="100">
                        <a:effectLst/>
                        <a:latin typeface="Calibri"/>
                        <a:ea typeface="Times New Roman"/>
                        <a:cs typeface="Arial"/>
                      </a:endParaRPr>
                    </a:p>
                  </a:txBody>
                  <a:tcPr marL="68580" marR="68580" marT="0" marB="0"/>
                </a:tc>
              </a:tr>
              <a:tr h="190500">
                <a:tc>
                  <a:txBody>
                    <a:bodyPr/>
                    <a:lstStyle/>
                    <a:p>
                      <a:pPr marL="0" marR="0" algn="ctr">
                        <a:lnSpc>
                          <a:spcPct val="115000"/>
                        </a:lnSpc>
                        <a:spcBef>
                          <a:spcPts val="0"/>
                        </a:spcBef>
                        <a:spcAft>
                          <a:spcPts val="0"/>
                        </a:spcAft>
                      </a:pPr>
                      <a:r>
                        <a:rPr lang="en-US" sz="1050" kern="100">
                          <a:effectLst/>
                        </a:rPr>
                        <a:t>5</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7.3</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dirty="0">
                          <a:effectLst/>
                        </a:rPr>
                        <a:t>-38</a:t>
                      </a:r>
                      <a:endParaRPr lang="en-US" sz="1050" kern="1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58</a:t>
                      </a:r>
                      <a:endParaRPr lang="en-US" sz="1050" kern="100">
                        <a:effectLst/>
                        <a:latin typeface="Calibri"/>
                        <a:ea typeface="Times New Roman"/>
                        <a:cs typeface="Arial"/>
                      </a:endParaRPr>
                    </a:p>
                  </a:txBody>
                  <a:tcPr marL="68580" marR="68580" marT="0" marB="0"/>
                </a:tc>
              </a:tr>
              <a:tr h="190500">
                <a:tc>
                  <a:txBody>
                    <a:bodyPr/>
                    <a:lstStyle/>
                    <a:p>
                      <a:pPr marL="0" marR="0" algn="ctr">
                        <a:lnSpc>
                          <a:spcPct val="115000"/>
                        </a:lnSpc>
                        <a:spcBef>
                          <a:spcPts val="0"/>
                        </a:spcBef>
                        <a:spcAft>
                          <a:spcPts val="0"/>
                        </a:spcAft>
                      </a:pPr>
                      <a:r>
                        <a:rPr lang="en-US" sz="1050" kern="100">
                          <a:effectLst/>
                        </a:rPr>
                        <a:t>6</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8.8</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dirty="0">
                          <a:effectLst/>
                        </a:rPr>
                        <a:t>-41</a:t>
                      </a:r>
                      <a:endParaRPr lang="en-US" sz="1050" kern="1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61</a:t>
                      </a:r>
                      <a:endParaRPr lang="en-US" sz="1050" kern="100">
                        <a:effectLst/>
                        <a:latin typeface="Calibri"/>
                        <a:ea typeface="Times New Roman"/>
                        <a:cs typeface="Arial"/>
                      </a:endParaRPr>
                    </a:p>
                  </a:txBody>
                  <a:tcPr marL="68580" marR="68580" marT="0" marB="0"/>
                </a:tc>
              </a:tr>
              <a:tr h="190500">
                <a:tc>
                  <a:txBody>
                    <a:bodyPr/>
                    <a:lstStyle/>
                    <a:p>
                      <a:pPr marL="0" marR="0" algn="ctr">
                        <a:lnSpc>
                          <a:spcPct val="115000"/>
                        </a:lnSpc>
                        <a:spcBef>
                          <a:spcPts val="0"/>
                        </a:spcBef>
                        <a:spcAft>
                          <a:spcPts val="0"/>
                        </a:spcAft>
                      </a:pPr>
                      <a:r>
                        <a:rPr lang="en-US" sz="1050" kern="100">
                          <a:effectLst/>
                        </a:rPr>
                        <a:t>7</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10.3</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-43</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63</a:t>
                      </a:r>
                      <a:endParaRPr lang="en-US" sz="1050" kern="100">
                        <a:effectLst/>
                        <a:latin typeface="Calibri"/>
                        <a:ea typeface="Times New Roman"/>
                        <a:cs typeface="Arial"/>
                      </a:endParaRPr>
                    </a:p>
                  </a:txBody>
                  <a:tcPr marL="68580" marR="68580" marT="0" marB="0"/>
                </a:tc>
              </a:tr>
              <a:tr h="190500">
                <a:tc>
                  <a:txBody>
                    <a:bodyPr/>
                    <a:lstStyle/>
                    <a:p>
                      <a:pPr marL="0" marR="0" algn="ctr">
                        <a:lnSpc>
                          <a:spcPct val="115000"/>
                        </a:lnSpc>
                        <a:spcBef>
                          <a:spcPts val="0"/>
                        </a:spcBef>
                        <a:spcAft>
                          <a:spcPts val="0"/>
                        </a:spcAft>
                      </a:pPr>
                      <a:r>
                        <a:rPr lang="en-US" sz="1050" kern="100">
                          <a:effectLst/>
                        </a:rPr>
                        <a:t>8</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11.8</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-41</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61</a:t>
                      </a:r>
                      <a:endParaRPr lang="en-US" sz="1050" kern="100">
                        <a:effectLst/>
                        <a:latin typeface="Calibri"/>
                        <a:ea typeface="Times New Roman"/>
                        <a:cs typeface="Arial"/>
                      </a:endParaRPr>
                    </a:p>
                  </a:txBody>
                  <a:tcPr marL="68580" marR="68580" marT="0" marB="0"/>
                </a:tc>
              </a:tr>
              <a:tr h="190500">
                <a:tc>
                  <a:txBody>
                    <a:bodyPr/>
                    <a:lstStyle/>
                    <a:p>
                      <a:pPr marL="0" marR="0" algn="ctr">
                        <a:lnSpc>
                          <a:spcPct val="115000"/>
                        </a:lnSpc>
                        <a:spcBef>
                          <a:spcPts val="0"/>
                        </a:spcBef>
                        <a:spcAft>
                          <a:spcPts val="0"/>
                        </a:spcAft>
                      </a:pPr>
                      <a:r>
                        <a:rPr lang="en-US" sz="1050" kern="100">
                          <a:effectLst/>
                        </a:rPr>
                        <a:t>9</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13.3</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-43</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63</a:t>
                      </a:r>
                      <a:endParaRPr lang="en-US" sz="1050" kern="100">
                        <a:effectLst/>
                        <a:latin typeface="Calibri"/>
                        <a:ea typeface="Times New Roman"/>
                        <a:cs typeface="Arial"/>
                      </a:endParaRPr>
                    </a:p>
                  </a:txBody>
                  <a:tcPr marL="68580" marR="68580" marT="0" marB="0"/>
                </a:tc>
              </a:tr>
              <a:tr h="190500">
                <a:tc>
                  <a:txBody>
                    <a:bodyPr/>
                    <a:lstStyle/>
                    <a:p>
                      <a:pPr marL="0" marR="0" algn="ctr">
                        <a:lnSpc>
                          <a:spcPct val="115000"/>
                        </a:lnSpc>
                        <a:spcBef>
                          <a:spcPts val="0"/>
                        </a:spcBef>
                        <a:spcAft>
                          <a:spcPts val="0"/>
                        </a:spcAft>
                      </a:pPr>
                      <a:r>
                        <a:rPr lang="en-US" sz="1050" kern="100">
                          <a:effectLst/>
                        </a:rPr>
                        <a:t>10</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14.8</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-48</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68</a:t>
                      </a:r>
                      <a:endParaRPr lang="en-US" sz="1050" kern="100">
                        <a:effectLst/>
                        <a:latin typeface="Calibri"/>
                        <a:ea typeface="Times New Roman"/>
                        <a:cs typeface="Arial"/>
                      </a:endParaRPr>
                    </a:p>
                  </a:txBody>
                  <a:tcPr marL="68580" marR="68580" marT="0" marB="0"/>
                </a:tc>
              </a:tr>
              <a:tr h="190500">
                <a:tc>
                  <a:txBody>
                    <a:bodyPr/>
                    <a:lstStyle/>
                    <a:p>
                      <a:pPr marL="0" marR="0" algn="ctr">
                        <a:lnSpc>
                          <a:spcPct val="115000"/>
                        </a:lnSpc>
                        <a:spcBef>
                          <a:spcPts val="0"/>
                        </a:spcBef>
                        <a:spcAft>
                          <a:spcPts val="0"/>
                        </a:spcAft>
                      </a:pPr>
                      <a:r>
                        <a:rPr lang="en-US" sz="1050" kern="100">
                          <a:effectLst/>
                        </a:rPr>
                        <a:t>11</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16.3</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-47</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67</a:t>
                      </a:r>
                      <a:endParaRPr lang="en-US" sz="1050" kern="100">
                        <a:effectLst/>
                        <a:latin typeface="Calibri"/>
                        <a:ea typeface="Times New Roman"/>
                        <a:cs typeface="Arial"/>
                      </a:endParaRPr>
                    </a:p>
                  </a:txBody>
                  <a:tcPr marL="68580" marR="68580" marT="0" marB="0"/>
                </a:tc>
              </a:tr>
              <a:tr h="190500">
                <a:tc>
                  <a:txBody>
                    <a:bodyPr/>
                    <a:lstStyle/>
                    <a:p>
                      <a:pPr marL="0" marR="0" algn="ctr">
                        <a:lnSpc>
                          <a:spcPct val="115000"/>
                        </a:lnSpc>
                        <a:spcBef>
                          <a:spcPts val="0"/>
                        </a:spcBef>
                        <a:spcAft>
                          <a:spcPts val="0"/>
                        </a:spcAft>
                      </a:pPr>
                      <a:r>
                        <a:rPr lang="en-US" sz="1050" kern="100">
                          <a:effectLst/>
                        </a:rPr>
                        <a:t>12</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17.8</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-49</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69</a:t>
                      </a:r>
                      <a:endParaRPr lang="en-US" sz="1050" kern="100">
                        <a:effectLst/>
                        <a:latin typeface="Calibri"/>
                        <a:ea typeface="Times New Roman"/>
                        <a:cs typeface="Arial"/>
                      </a:endParaRPr>
                    </a:p>
                  </a:txBody>
                  <a:tcPr marL="68580" marR="68580" marT="0" marB="0"/>
                </a:tc>
              </a:tr>
              <a:tr h="190500">
                <a:tc>
                  <a:txBody>
                    <a:bodyPr/>
                    <a:lstStyle/>
                    <a:p>
                      <a:pPr marL="0" marR="0" algn="ctr">
                        <a:lnSpc>
                          <a:spcPct val="115000"/>
                        </a:lnSpc>
                        <a:spcBef>
                          <a:spcPts val="0"/>
                        </a:spcBef>
                        <a:spcAft>
                          <a:spcPts val="0"/>
                        </a:spcAft>
                      </a:pPr>
                      <a:r>
                        <a:rPr lang="en-US" sz="1050" kern="100" dirty="0">
                          <a:effectLst/>
                        </a:rPr>
                        <a:t>13</a:t>
                      </a:r>
                      <a:endParaRPr lang="en-US" sz="1050" kern="1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19.3</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a:effectLst/>
                        </a:rPr>
                        <a:t>-48</a:t>
                      </a:r>
                      <a:endParaRPr lang="en-US" sz="1050"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050" kern="100" dirty="0">
                          <a:effectLst/>
                        </a:rPr>
                        <a:t>68</a:t>
                      </a:r>
                      <a:endParaRPr lang="en-US" sz="1050" kern="100" dirty="0">
                        <a:effectLst/>
                        <a:latin typeface="Calibri"/>
                        <a:ea typeface="Times New Roman"/>
                        <a:cs typeface="Arial"/>
                      </a:endParaRPr>
                    </a:p>
                  </a:txBody>
                  <a:tcPr marL="68580" marR="68580" marT="0" marB="0"/>
                </a:tc>
              </a:tr>
            </a:tbl>
          </a:graphicData>
        </a:graphic>
      </p:graphicFrame>
      <mc:AlternateContent xmlns:mc="http://schemas.openxmlformats.org/markup-compatibility/2006" xmlns:a14="http://schemas.microsoft.com/office/drawing/2010/main">
        <mc:Choice Requires="a14">
          <p:sp>
            <p:nvSpPr>
              <p:cNvPr id="10" name="Rectangle 9"/>
              <p:cNvSpPr/>
              <p:nvPr/>
            </p:nvSpPr>
            <p:spPr>
              <a:xfrm>
                <a:off x="609600" y="2764860"/>
                <a:ext cx="4572000" cy="461665"/>
              </a:xfrm>
              <a:prstGeom prst="rect">
                <a:avLst/>
              </a:prstGeom>
            </p:spPr>
            <p:txBody>
              <a:bodyPr wrap="square">
                <a:spAutoFit/>
              </a:bodyPr>
              <a:lstStyle/>
              <a:p>
                <a:pPr/>
                <a14:m>
                  <m:oMathPara xmlns:m="http://schemas.openxmlformats.org/officeDocument/2006/math">
                    <m:oMathParaPr>
                      <m:jc m:val="center"/>
                    </m:oMathParaPr>
                    <m:oMath xmlns:m="http://schemas.openxmlformats.org/officeDocument/2006/math">
                      <m:r>
                        <a:rPr lang="en-US" sz="2400" b="1" i="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𝑃𝑎𝑡h</m:t>
                      </m:r>
                      <m:r>
                        <a:rPr lang="en-US" sz="2400" b="1" i="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 </m:t>
                      </m:r>
                      <m:r>
                        <a:rPr lang="en-US" sz="2400" b="1" i="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𝑙𝑜𝑠𝑠</m:t>
                      </m:r>
                      <m:r>
                        <a:rPr lang="en-US" sz="2400" b="1" i="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m:t>
                      </m:r>
                      <m:r>
                        <a:rPr lang="en-US" sz="2400" b="1" i="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10</m:t>
                      </m:r>
                      <m:r>
                        <a:rPr lang="en-US" sz="2400" b="1" i="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𝑛</m:t>
                      </m:r>
                      <m:r>
                        <a:rPr lang="en-US" sz="2400" b="1" i="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m:t>
                      </m:r>
                      <m:sSub>
                        <m:sSubPr>
                          <m:ctrlPr>
                            <a:rPr lang="en-US" sz="2400" b="1" i="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panose="02040503050406030204" pitchFamily="18" charset="0"/>
                            </a:rPr>
                          </m:ctrlPr>
                        </m:sSubPr>
                        <m:e>
                          <m:r>
                            <a:rPr lang="en-US" sz="2400" b="1" i="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𝑙𝑜𝑔</m:t>
                          </m:r>
                        </m:e>
                        <m:sub>
                          <m:r>
                            <a:rPr lang="en-US" sz="2400" b="1" i="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10</m:t>
                          </m:r>
                        </m:sub>
                      </m:sSub>
                      <m:d>
                        <m:dPr>
                          <m:ctrlPr>
                            <a:rPr lang="en-US" sz="2400" b="1" i="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panose="02040503050406030204" pitchFamily="18" charset="0"/>
                            </a:rPr>
                          </m:ctrlPr>
                        </m:dPr>
                        <m:e>
                          <m:r>
                            <a:rPr lang="en-US" sz="2400" b="1" i="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𝑑</m:t>
                          </m:r>
                        </m:e>
                      </m:d>
                      <m:r>
                        <a:rPr lang="en-US" sz="2400" b="1" i="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m:t>
                      </m:r>
                      <m:r>
                        <a:rPr lang="en-US" sz="2400" b="1" i="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Math"/>
                        </a:rPr>
                        <m:t>44</m:t>
                      </m:r>
                    </m:oMath>
                  </m:oMathPara>
                </a14:m>
                <a:endPar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mc:Choice>
        <mc:Fallback xmlns="">
          <p:sp>
            <p:nvSpPr>
              <p:cNvPr id="10" name="Rectangle 9"/>
              <p:cNvSpPr>
                <a:spLocks noRot="1" noChangeAspect="1" noMove="1" noResize="1" noEditPoints="1" noAdjustHandles="1" noChangeArrowheads="1" noChangeShapeType="1" noTextEdit="1"/>
              </p:cNvSpPr>
              <p:nvPr/>
            </p:nvSpPr>
            <p:spPr>
              <a:xfrm>
                <a:off x="609600" y="2764860"/>
                <a:ext cx="4572000" cy="461665"/>
              </a:xfrm>
              <a:prstGeom prst="rect">
                <a:avLst/>
              </a:prstGeom>
              <a:blipFill rotWithShape="1">
                <a:blip r:embed="rId3"/>
                <a:stretch>
                  <a:fillRect t="-10667" r="-2400" b="-30667"/>
                </a:stretch>
              </a:blipFill>
            </p:spPr>
            <p:txBody>
              <a:bodyPr/>
              <a:lstStyle/>
              <a:p>
                <a:r>
                  <a:rPr lang="en-US">
                    <a:noFill/>
                  </a:rPr>
                  <a:t> </a:t>
                </a:r>
              </a:p>
            </p:txBody>
          </p:sp>
        </mc:Fallback>
      </mc:AlternateContent>
      <p:graphicFrame>
        <p:nvGraphicFramePr>
          <p:cNvPr id="9" name="Table 8"/>
          <p:cNvGraphicFramePr>
            <a:graphicFrameLocks noGrp="1"/>
          </p:cNvGraphicFramePr>
          <p:nvPr>
            <p:extLst>
              <p:ext uri="{D42A27DB-BD31-4B8C-83A1-F6EECF244321}">
                <p14:modId xmlns:p14="http://schemas.microsoft.com/office/powerpoint/2010/main" val="2860562997"/>
              </p:ext>
            </p:extLst>
          </p:nvPr>
        </p:nvGraphicFramePr>
        <p:xfrm>
          <a:off x="5334000" y="2438400"/>
          <a:ext cx="3666310" cy="3097206"/>
        </p:xfrm>
        <a:graphic>
          <a:graphicData uri="http://schemas.openxmlformats.org/drawingml/2006/table">
            <a:tbl>
              <a:tblPr firstRow="1" firstCol="1" bandRow="1">
                <a:tableStyleId>{B301B821-A1FF-4177-AEE7-76D212191A09}</a:tableStyleId>
              </a:tblPr>
              <a:tblGrid>
                <a:gridCol w="1833155"/>
                <a:gridCol w="1833155"/>
              </a:tblGrid>
              <a:tr h="523084">
                <a:tc>
                  <a:txBody>
                    <a:bodyPr/>
                    <a:lstStyle/>
                    <a:p>
                      <a:pPr marL="0" marR="0" algn="ctr">
                        <a:lnSpc>
                          <a:spcPct val="115000"/>
                        </a:lnSpc>
                        <a:spcBef>
                          <a:spcPts val="0"/>
                        </a:spcBef>
                        <a:spcAft>
                          <a:spcPts val="0"/>
                        </a:spcAft>
                      </a:pPr>
                      <a:r>
                        <a:rPr lang="en-US" sz="1800" dirty="0" err="1">
                          <a:effectLst/>
                        </a:rPr>
                        <a:t>Tx</a:t>
                      </a:r>
                      <a:r>
                        <a:rPr lang="en-US" sz="1800" dirty="0">
                          <a:effectLst/>
                        </a:rPr>
                        <a:t> and Rx location</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dirty="0">
                          <a:effectLst/>
                        </a:rPr>
                        <a:t>mean square error</a:t>
                      </a:r>
                      <a:endParaRPr lang="en-US" sz="1400" dirty="0">
                        <a:effectLst/>
                        <a:latin typeface="Calibri"/>
                        <a:ea typeface="Calibri"/>
                        <a:cs typeface="Arial"/>
                      </a:endParaRPr>
                    </a:p>
                  </a:txBody>
                  <a:tcPr marL="68580" marR="68580" marT="0" marB="0"/>
                </a:tc>
              </a:tr>
              <a:tr h="411045">
                <a:tc>
                  <a:txBody>
                    <a:bodyPr/>
                    <a:lstStyle/>
                    <a:p>
                      <a:pPr marL="0" marR="0" algn="ctr">
                        <a:lnSpc>
                          <a:spcPct val="115000"/>
                        </a:lnSpc>
                        <a:spcBef>
                          <a:spcPts val="0"/>
                        </a:spcBef>
                        <a:spcAft>
                          <a:spcPts val="0"/>
                        </a:spcAft>
                      </a:pPr>
                      <a:r>
                        <a:rPr lang="en-US" sz="1400">
                          <a:effectLst/>
                        </a:rPr>
                        <a:t>TX(P5)*RX(route 1)</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b="1">
                          <a:effectLst/>
                        </a:rPr>
                        <a:t>4.661236828</a:t>
                      </a:r>
                      <a:endParaRPr lang="en-US" sz="1600" b="1">
                        <a:effectLst/>
                        <a:latin typeface="Calibri"/>
                        <a:ea typeface="Calibri"/>
                        <a:cs typeface="Arial"/>
                      </a:endParaRPr>
                    </a:p>
                  </a:txBody>
                  <a:tcPr marL="68580" marR="68580" marT="0" marB="0"/>
                </a:tc>
              </a:tr>
              <a:tr h="411045">
                <a:tc>
                  <a:txBody>
                    <a:bodyPr/>
                    <a:lstStyle/>
                    <a:p>
                      <a:pPr marL="0" marR="0" algn="ctr">
                        <a:lnSpc>
                          <a:spcPct val="115000"/>
                        </a:lnSpc>
                        <a:spcBef>
                          <a:spcPts val="0"/>
                        </a:spcBef>
                        <a:spcAft>
                          <a:spcPts val="0"/>
                        </a:spcAft>
                      </a:pPr>
                      <a:r>
                        <a:rPr lang="en-US" sz="1400">
                          <a:effectLst/>
                        </a:rPr>
                        <a:t>TX(P5)*RX(route 4)</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b="1">
                          <a:effectLst/>
                        </a:rPr>
                        <a:t>4.790544655</a:t>
                      </a:r>
                      <a:endParaRPr lang="en-US" sz="1600" b="1">
                        <a:effectLst/>
                        <a:latin typeface="Calibri"/>
                        <a:ea typeface="Calibri"/>
                        <a:cs typeface="Arial"/>
                      </a:endParaRPr>
                    </a:p>
                  </a:txBody>
                  <a:tcPr marL="68580" marR="68580" marT="0" marB="0"/>
                </a:tc>
              </a:tr>
              <a:tr h="411045">
                <a:tc>
                  <a:txBody>
                    <a:bodyPr/>
                    <a:lstStyle/>
                    <a:p>
                      <a:pPr marL="0" marR="0" algn="ctr">
                        <a:lnSpc>
                          <a:spcPct val="115000"/>
                        </a:lnSpc>
                        <a:spcBef>
                          <a:spcPts val="0"/>
                        </a:spcBef>
                        <a:spcAft>
                          <a:spcPts val="0"/>
                        </a:spcAft>
                      </a:pPr>
                      <a:r>
                        <a:rPr lang="en-US" sz="1400">
                          <a:effectLst/>
                        </a:rPr>
                        <a:t>TX(P1)*RX(route 2)</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b="1">
                          <a:effectLst/>
                        </a:rPr>
                        <a:t>5.451917858</a:t>
                      </a:r>
                      <a:endParaRPr lang="en-US" sz="1600" b="1">
                        <a:effectLst/>
                        <a:latin typeface="Calibri"/>
                        <a:ea typeface="Calibri"/>
                        <a:cs typeface="Arial"/>
                      </a:endParaRPr>
                    </a:p>
                  </a:txBody>
                  <a:tcPr marL="68580" marR="68580" marT="0" marB="0"/>
                </a:tc>
              </a:tr>
              <a:tr h="411045">
                <a:tc>
                  <a:txBody>
                    <a:bodyPr/>
                    <a:lstStyle/>
                    <a:p>
                      <a:pPr marL="0" marR="0" algn="ctr">
                        <a:lnSpc>
                          <a:spcPct val="115000"/>
                        </a:lnSpc>
                        <a:spcBef>
                          <a:spcPts val="0"/>
                        </a:spcBef>
                        <a:spcAft>
                          <a:spcPts val="0"/>
                        </a:spcAft>
                      </a:pPr>
                      <a:r>
                        <a:rPr lang="en-US" sz="1400">
                          <a:effectLst/>
                        </a:rPr>
                        <a:t>TX(P2)*RX(route 3)</a:t>
                      </a:r>
                      <a:endParaRPr lang="en-US" sz="14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b="1">
                          <a:effectLst/>
                        </a:rPr>
                        <a:t>4.904359128</a:t>
                      </a:r>
                      <a:endParaRPr lang="en-US" sz="1600" b="1">
                        <a:effectLst/>
                        <a:latin typeface="Calibri"/>
                        <a:ea typeface="Calibri"/>
                        <a:cs typeface="Arial"/>
                      </a:endParaRPr>
                    </a:p>
                  </a:txBody>
                  <a:tcPr marL="68580" marR="68580" marT="0" marB="0"/>
                </a:tc>
              </a:tr>
              <a:tr h="411045">
                <a:tc>
                  <a:txBody>
                    <a:bodyPr/>
                    <a:lstStyle/>
                    <a:p>
                      <a:pPr marL="0" marR="0" algn="ctr">
                        <a:lnSpc>
                          <a:spcPct val="115000"/>
                        </a:lnSpc>
                        <a:spcBef>
                          <a:spcPts val="0"/>
                        </a:spcBef>
                        <a:spcAft>
                          <a:spcPts val="0"/>
                        </a:spcAft>
                      </a:pPr>
                      <a:r>
                        <a:rPr lang="en-US" sz="1400" dirty="0">
                          <a:effectLst/>
                        </a:rPr>
                        <a:t>TX(P3)*RX(route 5)</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b="1">
                          <a:effectLst/>
                        </a:rPr>
                        <a:t>4.240786069</a:t>
                      </a:r>
                      <a:endParaRPr lang="en-US" sz="1600" b="1">
                        <a:effectLst/>
                        <a:latin typeface="Calibri"/>
                        <a:ea typeface="Calibri"/>
                        <a:cs typeface="Arial"/>
                      </a:endParaRPr>
                    </a:p>
                  </a:txBody>
                  <a:tcPr marL="68580" marR="68580" marT="0" marB="0"/>
                </a:tc>
              </a:tr>
              <a:tr h="411045">
                <a:tc>
                  <a:txBody>
                    <a:bodyPr/>
                    <a:lstStyle/>
                    <a:p>
                      <a:pPr marL="0" marR="0" algn="ctr">
                        <a:lnSpc>
                          <a:spcPct val="115000"/>
                        </a:lnSpc>
                        <a:spcBef>
                          <a:spcPts val="0"/>
                        </a:spcBef>
                        <a:spcAft>
                          <a:spcPts val="0"/>
                        </a:spcAft>
                      </a:pPr>
                      <a:r>
                        <a:rPr lang="en-US" sz="1400" dirty="0">
                          <a:effectLst/>
                        </a:rPr>
                        <a:t>TX(P4)*RX(route 6)</a:t>
                      </a:r>
                      <a:endParaRPr lang="en-US" sz="14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600" b="1" dirty="0">
                          <a:effectLst/>
                        </a:rPr>
                        <a:t>4.706875779</a:t>
                      </a:r>
                      <a:endParaRPr lang="en-US" sz="1600" b="1" dirty="0">
                        <a:effectLst/>
                        <a:latin typeface="Calibri"/>
                        <a:ea typeface="Calibri"/>
                        <a:cs typeface="Arial"/>
                      </a:endParaRPr>
                    </a:p>
                  </a:txBody>
                  <a:tcPr marL="68580" marR="68580" marT="0" marB="0"/>
                </a:tc>
              </a:tr>
            </a:tbl>
          </a:graphicData>
        </a:graphic>
      </p:graphicFrame>
      <mc:AlternateContent xmlns:mc="http://schemas.openxmlformats.org/markup-compatibility/2006" xmlns:a14="http://schemas.microsoft.com/office/drawing/2010/main">
        <mc:Choice Requires="a14">
          <p:sp>
            <p:nvSpPr>
              <p:cNvPr id="12" name="Rectangle 11"/>
              <p:cNvSpPr/>
              <p:nvPr/>
            </p:nvSpPr>
            <p:spPr>
              <a:xfrm>
                <a:off x="609194" y="3875369"/>
                <a:ext cx="4572406" cy="461665"/>
              </a:xfrm>
              <a:prstGeom prst="rect">
                <a:avLst/>
              </a:prstGeom>
            </p:spPr>
            <p:txBody>
              <a:bodyPr wrap="none">
                <a:spAutoFit/>
              </a:bodyPr>
              <a:lstStyle/>
              <a:p>
                <a:pPr lvl="0"/>
                <a14:m>
                  <m:oMathPara xmlns:m="http://schemas.openxmlformats.org/officeDocument/2006/math">
                    <m:oMathParaPr>
                      <m:jc m:val="center"/>
                    </m:oMathParaPr>
                    <m:oMath xmlns:m="http://schemas.openxmlformats.org/officeDocument/2006/math">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𝑃𝑎𝑡h</m:t>
                      </m:r>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 </m:t>
                      </m:r>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𝑙𝑜𝑠𝑠</m:t>
                      </m:r>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m:t>
                      </m:r>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10</m:t>
                      </m:r>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𝑛</m:t>
                      </m:r>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m:t>
                      </m:r>
                      <m:sSub>
                        <m:sSubPr>
                          <m:ctrlP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panose="02040503050406030204" pitchFamily="18" charset="0"/>
                            </a:rPr>
                          </m:ctrlPr>
                        </m:sSubPr>
                        <m:e>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𝑙𝑜𝑔</m:t>
                          </m:r>
                        </m:e>
                        <m:sub>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10</m:t>
                          </m:r>
                        </m:sub>
                      </m:sSub>
                      <m:d>
                        <m:dPr>
                          <m:ctrlP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panose="02040503050406030204" pitchFamily="18" charset="0"/>
                            </a:rPr>
                          </m:ctrlPr>
                        </m:dPr>
                        <m:e>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𝑑</m:t>
                          </m:r>
                        </m:e>
                      </m:d>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m:t>
                      </m:r>
                      <m:sSup>
                        <m:sSupPr>
                          <m:ctrlP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panose="02040503050406030204" pitchFamily="18" charset="0"/>
                            </a:rPr>
                          </m:ctrlPr>
                        </m:sSupPr>
                        <m:e>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𝑳</m:t>
                          </m:r>
                        </m:e>
                        <m:sup>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𝒐</m:t>
                          </m:r>
                        </m:sup>
                      </m:sSup>
                    </m:oMath>
                  </m:oMathPara>
                </a14:m>
                <a:endParaRPr lang="en-US" sz="24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endParaRPr>
              </a:p>
            </p:txBody>
          </p:sp>
        </mc:Choice>
        <mc:Fallback xmlns="">
          <p:sp>
            <p:nvSpPr>
              <p:cNvPr id="12" name="Rectangle 11"/>
              <p:cNvSpPr>
                <a:spLocks noRot="1" noChangeAspect="1" noMove="1" noResize="1" noEditPoints="1" noAdjustHandles="1" noChangeArrowheads="1" noChangeShapeType="1" noTextEdit="1"/>
              </p:cNvSpPr>
              <p:nvPr/>
            </p:nvSpPr>
            <p:spPr>
              <a:xfrm>
                <a:off x="609194" y="3875369"/>
                <a:ext cx="4572406" cy="461665"/>
              </a:xfrm>
              <a:prstGeom prst="rect">
                <a:avLst/>
              </a:prstGeom>
              <a:blipFill rotWithShape="1">
                <a:blip r:embed="rId4"/>
                <a:stretch>
                  <a:fillRect t="-10667" r="-2267" b="-30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764177" y="4800600"/>
                <a:ext cx="3528466" cy="453137"/>
              </a:xfrm>
              <a:prstGeom prst="rect">
                <a:avLst/>
              </a:prstGeom>
            </p:spPr>
            <p:txBody>
              <a:bodyPr wrap="none">
                <a:spAutoFit/>
              </a:bodyPr>
              <a:lstStyle/>
              <a:p>
                <a:r>
                  <a:rPr lang="en-US" b="1" dirty="0" smtClean="0"/>
                  <a:t>Where   </a:t>
                </a:r>
                <a14:m>
                  <m:oMath xmlns:m="http://schemas.openxmlformats.org/officeDocument/2006/math">
                    <m:sSup>
                      <m:sSupPr>
                        <m:ctrlP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panose="02040503050406030204" pitchFamily="18" charset="0"/>
                          </a:rPr>
                        </m:ctrlPr>
                      </m:sSupPr>
                      <m:e>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𝑳</m:t>
                        </m:r>
                      </m:e>
                      <m:sup>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𝒐</m:t>
                        </m:r>
                      </m:sup>
                    </m:sSup>
                  </m:oMath>
                </a14:m>
                <a:r>
                  <a:rPr lang="en-US" b="1" dirty="0" smtClean="0"/>
                  <a:t> = path loss at 1 meter  </a:t>
                </a:r>
                <a:endParaRPr lang="en-US" b="1" dirty="0"/>
              </a:p>
            </p:txBody>
          </p:sp>
        </mc:Choice>
        <mc:Fallback xmlns="">
          <p:sp>
            <p:nvSpPr>
              <p:cNvPr id="13" name="Rectangle 12"/>
              <p:cNvSpPr>
                <a:spLocks noRot="1" noChangeAspect="1" noMove="1" noResize="1" noEditPoints="1" noAdjustHandles="1" noChangeArrowheads="1" noChangeShapeType="1" noTextEdit="1"/>
              </p:cNvSpPr>
              <p:nvPr/>
            </p:nvSpPr>
            <p:spPr>
              <a:xfrm>
                <a:off x="764177" y="4800600"/>
                <a:ext cx="3528466" cy="453137"/>
              </a:xfrm>
              <a:prstGeom prst="rect">
                <a:avLst/>
              </a:prstGeom>
              <a:blipFill rotWithShape="1">
                <a:blip r:embed="rId5"/>
                <a:stretch>
                  <a:fillRect l="-1382" r="-2245" b="-18919"/>
                </a:stretch>
              </a:blipFill>
            </p:spPr>
            <p:txBody>
              <a:bodyPr/>
              <a:lstStyle/>
              <a:p>
                <a:r>
                  <a:rPr lang="en-US">
                    <a:noFill/>
                  </a:rPr>
                  <a:t> </a:t>
                </a:r>
              </a:p>
            </p:txBody>
          </p:sp>
        </mc:Fallback>
      </mc:AlternateContent>
    </p:spTree>
    <p:extLst>
      <p:ext uri="{BB962C8B-B14F-4D97-AF65-F5344CB8AC3E}">
        <p14:creationId xmlns:p14="http://schemas.microsoft.com/office/powerpoint/2010/main" val="1644075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down)">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Floor factor</a:t>
            </a:r>
            <a:endParaRPr lang="en-US" dirty="0"/>
          </a:p>
        </p:txBody>
      </p:sp>
      <mc:AlternateContent xmlns:mc="http://schemas.openxmlformats.org/markup-compatibility/2006" xmlns:a14="http://schemas.microsoft.com/office/drawing/2010/main">
        <mc:Choice Requires="a14">
          <p:sp>
            <p:nvSpPr>
              <p:cNvPr id="5" name="Rectangle 4"/>
              <p:cNvSpPr/>
              <p:nvPr/>
            </p:nvSpPr>
            <p:spPr>
              <a:xfrm>
                <a:off x="457200" y="1371600"/>
                <a:ext cx="4572406"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𝑃𝑎𝑡h</m:t>
                      </m:r>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 </m:t>
                      </m:r>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𝑙𝑜𝑠𝑠</m:t>
                      </m:r>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m:t>
                      </m:r>
                      <m:sSup>
                        <m:sSupPr>
                          <m:ctrlP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panose="02040503050406030204" pitchFamily="18" charset="0"/>
                            </a:rPr>
                          </m:ctrlPr>
                        </m:sSupPr>
                        <m:e>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𝑳</m:t>
                          </m:r>
                        </m:e>
                        <m:sup>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𝒐</m:t>
                          </m:r>
                        </m:sup>
                      </m:sSup>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m:t>
                      </m:r>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10</m:t>
                      </m:r>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𝑛</m:t>
                      </m:r>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m:t>
                      </m:r>
                      <m:sSub>
                        <m:sSubPr>
                          <m:ctrlP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panose="02040503050406030204" pitchFamily="18" charset="0"/>
                            </a:rPr>
                          </m:ctrlPr>
                        </m:sSubPr>
                        <m:e>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𝑙𝑜𝑔</m:t>
                          </m:r>
                        </m:e>
                        <m:sub>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10</m:t>
                          </m:r>
                        </m:sub>
                      </m:sSub>
                      <m:d>
                        <m:dPr>
                          <m:ctrlP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panose="02040503050406030204" pitchFamily="18" charset="0"/>
                            </a:rPr>
                          </m:ctrlPr>
                        </m:dPr>
                        <m:e>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𝑑</m:t>
                          </m:r>
                        </m:e>
                      </m:d>
                    </m:oMath>
                  </m:oMathPara>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457200" y="1371600"/>
                <a:ext cx="4572406" cy="461665"/>
              </a:xfrm>
              <a:prstGeom prst="rect">
                <a:avLst/>
              </a:prstGeom>
              <a:blipFill rotWithShape="1">
                <a:blip r:embed="rId2"/>
                <a:stretch>
                  <a:fillRect t="-10526" r="-2267" b="-28947"/>
                </a:stretch>
              </a:blipFill>
            </p:spPr>
            <p:txBody>
              <a:bodyPr/>
              <a:lstStyle/>
              <a:p>
                <a:r>
                  <a:rPr lang="en-US">
                    <a:noFill/>
                  </a:rPr>
                  <a:t> </a:t>
                </a:r>
              </a:p>
            </p:txBody>
          </p:sp>
        </mc:Fallback>
      </mc:AlternateContent>
      <p:pic>
        <p:nvPicPr>
          <p:cNvPr id="6" name="Picture 5" descr="D:\not 8 (eq)\خطوات العمل\قياسات\8.png"/>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371600"/>
            <a:ext cx="1741170" cy="3634105"/>
          </a:xfrm>
          <a:prstGeom prst="rect">
            <a:avLst/>
          </a:prstGeom>
          <a:noFill/>
          <a:ln>
            <a:noFill/>
          </a:ln>
        </p:spPr>
      </p:pic>
      <mc:AlternateContent xmlns:mc="http://schemas.openxmlformats.org/markup-compatibility/2006" xmlns:a14="http://schemas.microsoft.com/office/drawing/2010/main">
        <mc:Choice Requires="a14">
          <p:sp>
            <p:nvSpPr>
              <p:cNvPr id="8" name="Rectangle 7"/>
              <p:cNvSpPr/>
              <p:nvPr/>
            </p:nvSpPr>
            <p:spPr>
              <a:xfrm>
                <a:off x="457200" y="2259708"/>
                <a:ext cx="5657190"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𝑃𝑎𝑡h</m:t>
                      </m:r>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 </m:t>
                      </m:r>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𝑙𝑜𝑠𝑠</m:t>
                      </m:r>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m:t>
                      </m:r>
                      <m:sSup>
                        <m:sSupPr>
                          <m:ctrlP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panose="02040503050406030204" pitchFamily="18" charset="0"/>
                            </a:rPr>
                          </m:ctrlPr>
                        </m:sSupPr>
                        <m:e>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𝑳</m:t>
                          </m:r>
                        </m:e>
                        <m:sup>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𝒐</m:t>
                          </m:r>
                        </m:sup>
                      </m:sSup>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m:t>
                      </m:r>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10</m:t>
                      </m:r>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𝑛</m:t>
                      </m:r>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m:t>
                      </m:r>
                      <m:sSub>
                        <m:sSubPr>
                          <m:ctrlP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panose="02040503050406030204" pitchFamily="18" charset="0"/>
                            </a:rPr>
                          </m:ctrlPr>
                        </m:sSubPr>
                        <m:e>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𝑙𝑜𝑔</m:t>
                          </m:r>
                        </m:e>
                        <m:sub>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10</m:t>
                          </m:r>
                        </m:sub>
                      </m:sSub>
                      <m:d>
                        <m:dPr>
                          <m:ctrlP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panose="02040503050406030204" pitchFamily="18" charset="0"/>
                            </a:rPr>
                          </m:ctrlPr>
                        </m:dPr>
                        <m:e>
                          <m:r>
                            <a:rPr lang="en-US" sz="2400" b="1" i="1">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𝑑</m:t>
                          </m:r>
                        </m:e>
                      </m:d>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m:t>
                      </m:r>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𝑲</m:t>
                      </m:r>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m:t>
                      </m:r>
                      <m:r>
                        <a:rPr lang="en-US" sz="2400"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𝑭</m:t>
                      </m:r>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457200" y="2259708"/>
                <a:ext cx="5657190" cy="461665"/>
              </a:xfrm>
              <a:prstGeom prst="rect">
                <a:avLst/>
              </a:prstGeom>
              <a:blipFill rotWithShape="1">
                <a:blip r:embed="rId4"/>
                <a:stretch>
                  <a:fillRect t="-10667" r="-1724" b="-30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609600" y="2913383"/>
                <a:ext cx="3113994" cy="646331"/>
              </a:xfrm>
              <a:prstGeom prst="rect">
                <a:avLst/>
              </a:prstGeom>
            </p:spPr>
            <p:txBody>
              <a:bodyPr wrap="none">
                <a:spAutoFit/>
              </a:bodyPr>
              <a:lstStyle/>
              <a:p>
                <a:r>
                  <a:rPr lang="en-US" b="1" dirty="0" smtClean="0"/>
                  <a:t>Where </a:t>
                </a:r>
                <a14:m>
                  <m:oMath xmlns:m="http://schemas.openxmlformats.org/officeDocument/2006/math">
                    <m:r>
                      <a:rPr lang="en-US"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𝑲</m:t>
                    </m:r>
                  </m:oMath>
                </a14:m>
                <a:r>
                  <a:rPr lang="en-US" b="1" dirty="0" smtClean="0"/>
                  <a:t>= number of the floor</a:t>
                </a:r>
              </a:p>
              <a:p>
                <a:r>
                  <a:rPr lang="en-US" b="1" dirty="0" smtClean="0"/>
                  <a:t>             </a:t>
                </a:r>
                <a14:m>
                  <m:oMath xmlns:m="http://schemas.openxmlformats.org/officeDocument/2006/math">
                    <m:r>
                      <a:rPr lang="en-US"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𝑭</m:t>
                    </m:r>
                  </m:oMath>
                </a14:m>
                <a:r>
                  <a:rPr lang="en-US" dirty="0" smtClean="0"/>
                  <a:t> </a:t>
                </a:r>
                <a:r>
                  <a:rPr lang="en-US" b="1" dirty="0" smtClean="0"/>
                  <a:t>= floor factor</a:t>
                </a:r>
              </a:p>
            </p:txBody>
          </p:sp>
        </mc:Choice>
        <mc:Fallback xmlns="">
          <p:sp>
            <p:nvSpPr>
              <p:cNvPr id="9" name="Rectangle 8"/>
              <p:cNvSpPr>
                <a:spLocks noRot="1" noChangeAspect="1" noMove="1" noResize="1" noEditPoints="1" noAdjustHandles="1" noChangeArrowheads="1" noChangeShapeType="1" noTextEdit="1"/>
              </p:cNvSpPr>
              <p:nvPr/>
            </p:nvSpPr>
            <p:spPr>
              <a:xfrm>
                <a:off x="609600" y="2913383"/>
                <a:ext cx="3113994" cy="646331"/>
              </a:xfrm>
              <a:prstGeom prst="rect">
                <a:avLst/>
              </a:prstGeom>
              <a:blipFill rotWithShape="1">
                <a:blip r:embed="rId5"/>
                <a:stretch>
                  <a:fillRect l="-1566" t="-4717" r="-2544" b="-141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609600" y="3559714"/>
                <a:ext cx="4876800" cy="400110"/>
              </a:xfrm>
              <a:prstGeom prst="rect">
                <a:avLst/>
              </a:prstGeom>
            </p:spPr>
            <p:txBody>
              <a:bodyPr wrap="square">
                <a:spAutoFit/>
              </a:bodyPr>
              <a:lstStyle/>
              <a:p>
                <a:r>
                  <a:rPr lang="en-US" b="1" dirty="0" smtClean="0"/>
                  <a:t>The value of </a:t>
                </a:r>
                <a14:m>
                  <m:oMath xmlns:m="http://schemas.openxmlformats.org/officeDocument/2006/math">
                    <m:r>
                      <a:rPr lang="en-US" b="1" i="1" smtClean="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Cambria Math"/>
                      </a:rPr>
                      <m:t>𝑭</m:t>
                    </m:r>
                  </m:oMath>
                </a14:m>
                <a:r>
                  <a:rPr lang="en-US" dirty="0" smtClean="0"/>
                  <a:t> </a:t>
                </a:r>
                <a:r>
                  <a:rPr lang="en-US" b="1" dirty="0"/>
                  <a:t>Based on </a:t>
                </a:r>
                <a:r>
                  <a:rPr lang="en-US" b="1" dirty="0" smtClean="0"/>
                  <a:t>our measurements is </a:t>
                </a:r>
                <a:r>
                  <a:rPr lang="en-US" sz="2000" b="1" dirty="0" smtClean="0"/>
                  <a:t>42</a:t>
                </a:r>
                <a:endParaRPr lang="en-US" sz="2000" b="1" dirty="0"/>
              </a:p>
            </p:txBody>
          </p:sp>
        </mc:Choice>
        <mc:Fallback xmlns="">
          <p:sp>
            <p:nvSpPr>
              <p:cNvPr id="11" name="Rectangle 10"/>
              <p:cNvSpPr>
                <a:spLocks noRot="1" noChangeAspect="1" noMove="1" noResize="1" noEditPoints="1" noAdjustHandles="1" noChangeArrowheads="1" noChangeShapeType="1" noTextEdit="1"/>
              </p:cNvSpPr>
              <p:nvPr/>
            </p:nvSpPr>
            <p:spPr>
              <a:xfrm>
                <a:off x="609600" y="3559714"/>
                <a:ext cx="4876800" cy="400110"/>
              </a:xfrm>
              <a:prstGeom prst="rect">
                <a:avLst/>
              </a:prstGeom>
              <a:blipFill rotWithShape="1">
                <a:blip r:embed="rId6"/>
                <a:stretch>
                  <a:fillRect l="-1000" t="-7576" r="-1000" b="-25758"/>
                </a:stretch>
              </a:blipFill>
            </p:spPr>
            <p:txBody>
              <a:bodyPr/>
              <a:lstStyle/>
              <a:p>
                <a:r>
                  <a:rPr lang="en-US">
                    <a:noFill/>
                  </a:rPr>
                  <a:t> </a:t>
                </a:r>
              </a:p>
            </p:txBody>
          </p:sp>
        </mc:Fallback>
      </mc:AlternateContent>
      <p:graphicFrame>
        <p:nvGraphicFramePr>
          <p:cNvPr id="13" name="Table 12"/>
          <p:cNvGraphicFramePr>
            <a:graphicFrameLocks noGrp="1"/>
          </p:cNvGraphicFramePr>
          <p:nvPr>
            <p:extLst>
              <p:ext uri="{D42A27DB-BD31-4B8C-83A1-F6EECF244321}">
                <p14:modId xmlns:p14="http://schemas.microsoft.com/office/powerpoint/2010/main" val="590296508"/>
              </p:ext>
            </p:extLst>
          </p:nvPr>
        </p:nvGraphicFramePr>
        <p:xfrm>
          <a:off x="490830" y="4114800"/>
          <a:ext cx="5623560" cy="2523744"/>
        </p:xfrm>
        <a:graphic>
          <a:graphicData uri="http://schemas.openxmlformats.org/drawingml/2006/table">
            <a:tbl>
              <a:tblPr firstRow="1" firstCol="1" bandRow="1">
                <a:tableStyleId>{BC89EF96-8CEA-46FF-86C4-4CE0E7609802}</a:tableStyleId>
              </a:tblPr>
              <a:tblGrid>
                <a:gridCol w="2811780"/>
                <a:gridCol w="2811780"/>
              </a:tblGrid>
              <a:tr h="374648">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2400" dirty="0">
                          <a:effectLst/>
                        </a:rPr>
                        <a:t> </a:t>
                      </a:r>
                      <a:r>
                        <a:rPr lang="en-US" sz="2400" dirty="0" err="1" smtClean="0">
                          <a:effectLst/>
                        </a:rPr>
                        <a:t>Tx</a:t>
                      </a:r>
                      <a:r>
                        <a:rPr lang="en-US" sz="2400" dirty="0" smtClean="0">
                          <a:effectLst/>
                        </a:rPr>
                        <a:t> and Rx location</a:t>
                      </a:r>
                      <a:endParaRPr lang="en-US" sz="1800" b="1" dirty="0" smtClean="0">
                        <a:effectLst/>
                        <a:latin typeface="+mn-lt"/>
                        <a:ea typeface="Calibri"/>
                        <a:cs typeface="Arial"/>
                      </a:endParaRPr>
                    </a:p>
                  </a:txBody>
                  <a:tcPr marL="68580" marR="68580" marT="0" marB="0"/>
                </a:tc>
                <a:tc>
                  <a:txBody>
                    <a:bodyPr/>
                    <a:lstStyle/>
                    <a:p>
                      <a:pPr marL="0" marR="0">
                        <a:lnSpc>
                          <a:spcPct val="115000"/>
                        </a:lnSpc>
                        <a:spcBef>
                          <a:spcPts val="0"/>
                        </a:spcBef>
                        <a:spcAft>
                          <a:spcPts val="0"/>
                        </a:spcAft>
                      </a:pPr>
                      <a:r>
                        <a:rPr lang="en-US" sz="2400" dirty="0" smtClean="0">
                          <a:effectLst/>
                        </a:rPr>
                        <a:t>mean square error</a:t>
                      </a:r>
                      <a:endParaRPr lang="en-US" sz="2400" b="1" dirty="0">
                        <a:effectLst/>
                        <a:latin typeface="Calibri"/>
                        <a:ea typeface="Calibri"/>
                        <a:cs typeface="Arial"/>
                      </a:endParaRPr>
                    </a:p>
                  </a:txBody>
                  <a:tcPr marL="68580" marR="68580" marT="0" marB="0"/>
                </a:tc>
              </a:tr>
              <a:tr h="374648">
                <a:tc>
                  <a:txBody>
                    <a:bodyPr/>
                    <a:lstStyle/>
                    <a:p>
                      <a:pPr marL="0" marR="0">
                        <a:lnSpc>
                          <a:spcPct val="115000"/>
                        </a:lnSpc>
                        <a:spcBef>
                          <a:spcPts val="0"/>
                        </a:spcBef>
                        <a:spcAft>
                          <a:spcPts val="0"/>
                        </a:spcAft>
                      </a:pPr>
                      <a:r>
                        <a:rPr lang="en-US" sz="2400" dirty="0">
                          <a:effectLst/>
                        </a:rPr>
                        <a:t>TX(F2)*RX(route 1)</a:t>
                      </a:r>
                      <a:endParaRPr lang="en-US" sz="2400" b="1" dirty="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2400" b="1" dirty="0" smtClean="0">
                          <a:effectLst/>
                        </a:rPr>
                        <a:t>8.19718704</a:t>
                      </a:r>
                      <a:endParaRPr lang="en-US" sz="2400" b="1" dirty="0">
                        <a:effectLst/>
                        <a:latin typeface="Calibri"/>
                        <a:ea typeface="Calibri"/>
                        <a:cs typeface="Arial"/>
                      </a:endParaRPr>
                    </a:p>
                  </a:txBody>
                  <a:tcPr marL="68580" marR="68580" marT="0" marB="0"/>
                </a:tc>
              </a:tr>
              <a:tr h="374648">
                <a:tc>
                  <a:txBody>
                    <a:bodyPr/>
                    <a:lstStyle/>
                    <a:p>
                      <a:pPr marL="0" marR="0">
                        <a:lnSpc>
                          <a:spcPct val="115000"/>
                        </a:lnSpc>
                        <a:spcBef>
                          <a:spcPts val="0"/>
                        </a:spcBef>
                        <a:spcAft>
                          <a:spcPts val="0"/>
                        </a:spcAft>
                      </a:pPr>
                      <a:r>
                        <a:rPr lang="en-US" sz="2400" dirty="0">
                          <a:effectLst/>
                        </a:rPr>
                        <a:t>TX(F1)*RX(route 2)</a:t>
                      </a:r>
                      <a:endParaRPr lang="en-US" sz="2400" b="1" dirty="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2400" b="1" dirty="0">
                          <a:effectLst/>
                        </a:rPr>
                        <a:t>7.469590457</a:t>
                      </a:r>
                      <a:endParaRPr lang="en-US" sz="2400" b="1" dirty="0">
                        <a:effectLst/>
                        <a:latin typeface="Calibri"/>
                        <a:ea typeface="Calibri"/>
                        <a:cs typeface="Arial"/>
                      </a:endParaRPr>
                    </a:p>
                  </a:txBody>
                  <a:tcPr marL="68580" marR="68580" marT="0" marB="0"/>
                </a:tc>
              </a:tr>
              <a:tr h="374648">
                <a:tc>
                  <a:txBody>
                    <a:bodyPr/>
                    <a:lstStyle/>
                    <a:p>
                      <a:pPr marL="0" marR="0">
                        <a:lnSpc>
                          <a:spcPct val="115000"/>
                        </a:lnSpc>
                        <a:spcBef>
                          <a:spcPts val="0"/>
                        </a:spcBef>
                        <a:spcAft>
                          <a:spcPts val="0"/>
                        </a:spcAft>
                      </a:pPr>
                      <a:r>
                        <a:rPr lang="en-US" sz="2400" dirty="0">
                          <a:effectLst/>
                        </a:rPr>
                        <a:t>TX(F3)*RX(route 4)</a:t>
                      </a:r>
                      <a:endParaRPr lang="en-US" sz="2400" b="1" dirty="0">
                        <a:effectLst/>
                        <a:latin typeface="Calibri"/>
                        <a:ea typeface="Calibri"/>
                        <a:cs typeface="Arial"/>
                      </a:endParaRPr>
                    </a:p>
                  </a:txBody>
                  <a:tcPr marL="68580" marR="68580" marT="0" marB="0">
                    <a:solidFill>
                      <a:srgbClr val="FFFF00"/>
                    </a:solidFill>
                  </a:tcPr>
                </a:tc>
                <a:tc>
                  <a:txBody>
                    <a:bodyPr/>
                    <a:lstStyle/>
                    <a:p>
                      <a:pPr marL="0" marR="0">
                        <a:lnSpc>
                          <a:spcPct val="115000"/>
                        </a:lnSpc>
                        <a:spcBef>
                          <a:spcPts val="0"/>
                        </a:spcBef>
                        <a:spcAft>
                          <a:spcPts val="0"/>
                        </a:spcAft>
                      </a:pPr>
                      <a:r>
                        <a:rPr lang="en-US" sz="2400" b="1" dirty="0">
                          <a:solidFill>
                            <a:srgbClr val="FF0000"/>
                          </a:solidFill>
                          <a:effectLst/>
                        </a:rPr>
                        <a:t>122.6622818</a:t>
                      </a:r>
                      <a:endParaRPr lang="en-US" sz="2400" b="1" dirty="0">
                        <a:solidFill>
                          <a:srgbClr val="FF0000"/>
                        </a:solidFill>
                        <a:effectLst/>
                        <a:latin typeface="Calibri"/>
                        <a:ea typeface="Calibri"/>
                        <a:cs typeface="Arial"/>
                      </a:endParaRPr>
                    </a:p>
                  </a:txBody>
                  <a:tcPr marL="68580" marR="68580" marT="0" marB="0">
                    <a:solidFill>
                      <a:srgbClr val="FFFF00"/>
                    </a:solidFill>
                  </a:tcPr>
                </a:tc>
              </a:tr>
              <a:tr h="374648">
                <a:tc>
                  <a:txBody>
                    <a:bodyPr/>
                    <a:lstStyle/>
                    <a:p>
                      <a:pPr marL="0" marR="0">
                        <a:lnSpc>
                          <a:spcPct val="115000"/>
                        </a:lnSpc>
                        <a:spcBef>
                          <a:spcPts val="0"/>
                        </a:spcBef>
                        <a:spcAft>
                          <a:spcPts val="0"/>
                        </a:spcAft>
                      </a:pPr>
                      <a:r>
                        <a:rPr lang="en-US" sz="2400" dirty="0">
                          <a:effectLst/>
                        </a:rPr>
                        <a:t>TX(F4)*RX(route 5)</a:t>
                      </a:r>
                      <a:endParaRPr lang="en-US" sz="2400" b="1" dirty="0">
                        <a:effectLst/>
                        <a:latin typeface="Calibri"/>
                        <a:ea typeface="Calibri"/>
                        <a:cs typeface="Arial"/>
                      </a:endParaRPr>
                    </a:p>
                  </a:txBody>
                  <a:tcPr marL="68580" marR="68580" marT="0" marB="0">
                    <a:solidFill>
                      <a:srgbClr val="FFFF00"/>
                    </a:solidFill>
                  </a:tcPr>
                </a:tc>
                <a:tc>
                  <a:txBody>
                    <a:bodyPr/>
                    <a:lstStyle/>
                    <a:p>
                      <a:pPr marL="0" marR="0">
                        <a:lnSpc>
                          <a:spcPct val="115000"/>
                        </a:lnSpc>
                        <a:spcBef>
                          <a:spcPts val="0"/>
                        </a:spcBef>
                        <a:spcAft>
                          <a:spcPts val="0"/>
                        </a:spcAft>
                      </a:pPr>
                      <a:r>
                        <a:rPr lang="en-US" sz="2400" b="1" dirty="0">
                          <a:solidFill>
                            <a:srgbClr val="FF0000"/>
                          </a:solidFill>
                          <a:effectLst/>
                        </a:rPr>
                        <a:t>132.7651097</a:t>
                      </a:r>
                      <a:endParaRPr lang="en-US" sz="2400" b="1" dirty="0">
                        <a:solidFill>
                          <a:srgbClr val="FF0000"/>
                        </a:solidFill>
                        <a:effectLst/>
                        <a:latin typeface="Calibri"/>
                        <a:ea typeface="Calibri"/>
                        <a:cs typeface="Arial"/>
                      </a:endParaRPr>
                    </a:p>
                  </a:txBody>
                  <a:tcPr marL="68580" marR="68580" marT="0" marB="0">
                    <a:solidFill>
                      <a:srgbClr val="FFFF00"/>
                    </a:solidFill>
                  </a:tcPr>
                </a:tc>
              </a:tr>
              <a:tr h="374648">
                <a:tc>
                  <a:txBody>
                    <a:bodyPr/>
                    <a:lstStyle/>
                    <a:p>
                      <a:pPr marL="0" marR="0">
                        <a:lnSpc>
                          <a:spcPct val="115000"/>
                        </a:lnSpc>
                        <a:spcBef>
                          <a:spcPts val="0"/>
                        </a:spcBef>
                        <a:spcAft>
                          <a:spcPts val="0"/>
                        </a:spcAft>
                      </a:pPr>
                      <a:r>
                        <a:rPr lang="en-US" sz="2400" dirty="0">
                          <a:effectLst/>
                        </a:rPr>
                        <a:t>TX(F5)*RX(route 6)</a:t>
                      </a:r>
                      <a:endParaRPr lang="en-US" sz="2400" b="1" dirty="0">
                        <a:effectLst/>
                        <a:latin typeface="Calibri"/>
                        <a:ea typeface="Calibri"/>
                        <a:cs typeface="Arial"/>
                      </a:endParaRPr>
                    </a:p>
                  </a:txBody>
                  <a:tcPr marL="68580" marR="68580" marT="0" marB="0">
                    <a:solidFill>
                      <a:srgbClr val="FFFF00"/>
                    </a:solidFill>
                  </a:tcPr>
                </a:tc>
                <a:tc>
                  <a:txBody>
                    <a:bodyPr/>
                    <a:lstStyle/>
                    <a:p>
                      <a:pPr marL="0" marR="0">
                        <a:lnSpc>
                          <a:spcPct val="115000"/>
                        </a:lnSpc>
                        <a:spcBef>
                          <a:spcPts val="0"/>
                        </a:spcBef>
                        <a:spcAft>
                          <a:spcPts val="0"/>
                        </a:spcAft>
                      </a:pPr>
                      <a:r>
                        <a:rPr lang="en-US" sz="2400" b="1" dirty="0">
                          <a:solidFill>
                            <a:srgbClr val="FF0000"/>
                          </a:solidFill>
                          <a:effectLst/>
                        </a:rPr>
                        <a:t>324.5090622</a:t>
                      </a:r>
                      <a:endParaRPr lang="en-US" sz="2400" b="1" dirty="0">
                        <a:solidFill>
                          <a:srgbClr val="FF0000"/>
                        </a:solidFill>
                        <a:effectLst/>
                        <a:latin typeface="Calibri"/>
                        <a:ea typeface="Calibri"/>
                        <a:cs typeface="Arial"/>
                      </a:endParaRPr>
                    </a:p>
                  </a:txBody>
                  <a:tcPr marL="68580" marR="68580" marT="0" marB="0">
                    <a:solidFill>
                      <a:srgbClr val="FFFF00"/>
                    </a:solidFill>
                  </a:tcPr>
                </a:tc>
              </a:tr>
            </a:tbl>
          </a:graphicData>
        </a:graphic>
      </p:graphicFrame>
    </p:spTree>
    <p:extLst>
      <p:ext uri="{BB962C8B-B14F-4D97-AF65-F5344CB8AC3E}">
        <p14:creationId xmlns:p14="http://schemas.microsoft.com/office/powerpoint/2010/main" val="2578940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down)">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nearby building effect</a:t>
            </a:r>
            <a:endParaRPr lang="en-US" dirty="0"/>
          </a:p>
        </p:txBody>
      </p:sp>
      <p:pic>
        <p:nvPicPr>
          <p:cNvPr id="5124" name="Picture 4" descr="D:\not 8 (eq)\خطوات العمل\قياسات\1bbb.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371601"/>
            <a:ext cx="7505701" cy="28956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le 3"/>
          <p:cNvGraphicFramePr>
            <a:graphicFrameLocks noGrp="1"/>
          </p:cNvGraphicFramePr>
          <p:nvPr>
            <p:extLst>
              <p:ext uri="{D42A27DB-BD31-4B8C-83A1-F6EECF244321}">
                <p14:modId xmlns:p14="http://schemas.microsoft.com/office/powerpoint/2010/main" val="4146321970"/>
              </p:ext>
            </p:extLst>
          </p:nvPr>
        </p:nvGraphicFramePr>
        <p:xfrm>
          <a:off x="609600" y="4953000"/>
          <a:ext cx="7727769" cy="1682496"/>
        </p:xfrm>
        <a:graphic>
          <a:graphicData uri="http://schemas.openxmlformats.org/drawingml/2006/table">
            <a:tbl>
              <a:tblPr firstRow="1" firstCol="1" bandRow="1">
                <a:tableStyleId>{BC89EF96-8CEA-46FF-86C4-4CE0E7609802}</a:tableStyleId>
              </a:tblPr>
              <a:tblGrid>
                <a:gridCol w="2575923"/>
                <a:gridCol w="2575923"/>
                <a:gridCol w="2575923"/>
              </a:tblGrid>
              <a:tr h="374648">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2400" dirty="0" smtClean="0">
                          <a:effectLst/>
                        </a:rPr>
                        <a:t> </a:t>
                      </a:r>
                      <a:r>
                        <a:rPr lang="en-US" sz="2400" dirty="0" err="1" smtClean="0">
                          <a:effectLst/>
                        </a:rPr>
                        <a:t>Tx</a:t>
                      </a:r>
                      <a:r>
                        <a:rPr lang="en-US" sz="2400" dirty="0" smtClean="0">
                          <a:effectLst/>
                        </a:rPr>
                        <a:t> and Rx location</a:t>
                      </a:r>
                      <a:endParaRPr lang="en-US" sz="1800" b="1" dirty="0" smtClean="0">
                        <a:effectLst/>
                        <a:latin typeface="+mn-lt"/>
                        <a:ea typeface="Calibri"/>
                        <a:cs typeface="Arial"/>
                      </a:endParaRPr>
                    </a:p>
                  </a:txBody>
                  <a:tcPr marL="68580" marR="68580" marT="0" marB="0">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2400" dirty="0" smtClean="0">
                          <a:effectLst/>
                        </a:rPr>
                        <a:t>mean square error</a:t>
                      </a:r>
                      <a:endParaRPr lang="en-US" sz="2400" b="1" dirty="0" smtClean="0">
                        <a:effectLst/>
                        <a:latin typeface="+mn-lt"/>
                        <a:ea typeface="Calibri"/>
                        <a:cs typeface="Arial"/>
                      </a:endParaRPr>
                    </a:p>
                  </a:txBody>
                  <a:tcPr marL="68580" marR="68580" marT="0" marB="0">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2400" dirty="0" smtClean="0">
                          <a:effectLst/>
                        </a:rPr>
                        <a:t>mean square error</a:t>
                      </a:r>
                      <a:endParaRPr lang="en-US" sz="2400" b="1" dirty="0" smtClean="0">
                        <a:effectLst/>
                        <a:latin typeface="+mn-lt"/>
                        <a:ea typeface="Calibri"/>
                        <a:cs typeface="Arial"/>
                      </a:endParaRPr>
                    </a:p>
                  </a:txBody>
                  <a:tcPr marL="68580" marR="68580" marT="0" marB="0">
                    <a:solidFill>
                      <a:schemeClr val="bg1"/>
                    </a:solidFill>
                  </a:tcPr>
                </a:tc>
              </a:tr>
              <a:tr h="374648">
                <a:tc>
                  <a:txBody>
                    <a:bodyPr/>
                    <a:lstStyle/>
                    <a:p>
                      <a:pPr marL="0" marR="0" algn="ctr">
                        <a:lnSpc>
                          <a:spcPct val="115000"/>
                        </a:lnSpc>
                        <a:spcBef>
                          <a:spcPts val="0"/>
                        </a:spcBef>
                        <a:spcAft>
                          <a:spcPts val="0"/>
                        </a:spcAft>
                      </a:pPr>
                      <a:r>
                        <a:rPr lang="en-US" sz="2400" dirty="0">
                          <a:effectLst/>
                        </a:rPr>
                        <a:t>TX(F3)*RX(route 4)</a:t>
                      </a:r>
                      <a:endParaRPr lang="en-US" sz="2400" b="1" dirty="0">
                        <a:effectLst/>
                        <a:latin typeface="Calibri"/>
                        <a:ea typeface="Calibri"/>
                        <a:cs typeface="Arial"/>
                      </a:endParaRPr>
                    </a:p>
                  </a:txBody>
                  <a:tcPr marL="68580" marR="68580" marT="0" marB="0">
                    <a:solidFill>
                      <a:schemeClr val="bg1"/>
                    </a:solidFill>
                  </a:tcPr>
                </a:tc>
                <a:tc>
                  <a:txBody>
                    <a:bodyPr/>
                    <a:lstStyle/>
                    <a:p>
                      <a:pPr marL="0" marR="0" algn="ctr">
                        <a:lnSpc>
                          <a:spcPct val="115000"/>
                        </a:lnSpc>
                        <a:spcBef>
                          <a:spcPts val="0"/>
                        </a:spcBef>
                        <a:spcAft>
                          <a:spcPts val="0"/>
                        </a:spcAft>
                      </a:pPr>
                      <a:r>
                        <a:rPr lang="en-US" sz="2400" b="1" dirty="0">
                          <a:solidFill>
                            <a:srgbClr val="FF0000"/>
                          </a:solidFill>
                          <a:effectLst/>
                        </a:rPr>
                        <a:t>122.6622818</a:t>
                      </a:r>
                      <a:endParaRPr lang="en-US" sz="2400" b="1" dirty="0">
                        <a:solidFill>
                          <a:srgbClr val="FF0000"/>
                        </a:solidFill>
                        <a:effectLst/>
                        <a:latin typeface="Calibri"/>
                        <a:ea typeface="Calibri"/>
                        <a:cs typeface="Arial"/>
                      </a:endParaRPr>
                    </a:p>
                  </a:txBody>
                  <a:tcPr marL="68580" marR="68580" marT="0" marB="0">
                    <a:solidFill>
                      <a:schemeClr val="bg1"/>
                    </a:solidFill>
                  </a:tcPr>
                </a:tc>
                <a:tc>
                  <a:txBody>
                    <a:bodyPr/>
                    <a:lstStyle/>
                    <a:p>
                      <a:pPr marL="0" marR="0" algn="ctr">
                        <a:lnSpc>
                          <a:spcPct val="115000"/>
                        </a:lnSpc>
                        <a:spcBef>
                          <a:spcPts val="0"/>
                        </a:spcBef>
                        <a:spcAft>
                          <a:spcPts val="0"/>
                        </a:spcAft>
                      </a:pPr>
                      <a:r>
                        <a:rPr lang="en-US" sz="2400" b="1" dirty="0" smtClean="0">
                          <a:solidFill>
                            <a:srgbClr val="00B050"/>
                          </a:solidFill>
                          <a:effectLst/>
                          <a:latin typeface="+mn-lt"/>
                          <a:ea typeface="Calibri"/>
                          <a:cs typeface="Arial"/>
                        </a:rPr>
                        <a:t>9.148314508</a:t>
                      </a:r>
                      <a:endParaRPr lang="en-US" sz="2400" b="1" dirty="0">
                        <a:solidFill>
                          <a:srgbClr val="00B050"/>
                        </a:solidFill>
                        <a:effectLst/>
                        <a:latin typeface="Calibri"/>
                        <a:ea typeface="Calibri"/>
                        <a:cs typeface="Arial"/>
                      </a:endParaRPr>
                    </a:p>
                  </a:txBody>
                  <a:tcPr marL="68580" marR="68580" marT="0" marB="0">
                    <a:solidFill>
                      <a:schemeClr val="bg1"/>
                    </a:solidFill>
                  </a:tcPr>
                </a:tc>
              </a:tr>
              <a:tr h="374648">
                <a:tc>
                  <a:txBody>
                    <a:bodyPr/>
                    <a:lstStyle/>
                    <a:p>
                      <a:pPr marL="0" marR="0" algn="ctr">
                        <a:lnSpc>
                          <a:spcPct val="115000"/>
                        </a:lnSpc>
                        <a:spcBef>
                          <a:spcPts val="0"/>
                        </a:spcBef>
                        <a:spcAft>
                          <a:spcPts val="0"/>
                        </a:spcAft>
                      </a:pPr>
                      <a:r>
                        <a:rPr lang="en-US" sz="2400" dirty="0">
                          <a:effectLst/>
                        </a:rPr>
                        <a:t>TX(F4)*RX(route 5)</a:t>
                      </a:r>
                      <a:endParaRPr lang="en-US" sz="2400" b="1" dirty="0">
                        <a:effectLst/>
                        <a:latin typeface="Calibri"/>
                        <a:ea typeface="Calibri"/>
                        <a:cs typeface="Arial"/>
                      </a:endParaRPr>
                    </a:p>
                  </a:txBody>
                  <a:tcPr marL="68580" marR="68580" marT="0" marB="0">
                    <a:solidFill>
                      <a:schemeClr val="bg1"/>
                    </a:solidFill>
                  </a:tcPr>
                </a:tc>
                <a:tc>
                  <a:txBody>
                    <a:bodyPr/>
                    <a:lstStyle/>
                    <a:p>
                      <a:pPr marL="0" marR="0" algn="ctr">
                        <a:lnSpc>
                          <a:spcPct val="115000"/>
                        </a:lnSpc>
                        <a:spcBef>
                          <a:spcPts val="0"/>
                        </a:spcBef>
                        <a:spcAft>
                          <a:spcPts val="0"/>
                        </a:spcAft>
                      </a:pPr>
                      <a:r>
                        <a:rPr lang="en-US" sz="2400" b="1" dirty="0">
                          <a:solidFill>
                            <a:srgbClr val="FF0000"/>
                          </a:solidFill>
                          <a:effectLst/>
                        </a:rPr>
                        <a:t>132.7651097</a:t>
                      </a:r>
                      <a:endParaRPr lang="en-US" sz="2400" b="1" dirty="0">
                        <a:solidFill>
                          <a:srgbClr val="FF0000"/>
                        </a:solidFill>
                        <a:effectLst/>
                        <a:latin typeface="Calibri"/>
                        <a:ea typeface="Calibri"/>
                        <a:cs typeface="Arial"/>
                      </a:endParaRPr>
                    </a:p>
                  </a:txBody>
                  <a:tcPr marL="68580" marR="68580" marT="0" marB="0">
                    <a:solidFill>
                      <a:schemeClr val="bg1"/>
                    </a:solidFill>
                  </a:tcPr>
                </a:tc>
                <a:tc>
                  <a:txBody>
                    <a:bodyPr/>
                    <a:lstStyle/>
                    <a:p>
                      <a:pPr marL="0" marR="0" algn="ctr">
                        <a:lnSpc>
                          <a:spcPct val="115000"/>
                        </a:lnSpc>
                        <a:spcBef>
                          <a:spcPts val="0"/>
                        </a:spcBef>
                        <a:spcAft>
                          <a:spcPts val="0"/>
                        </a:spcAft>
                      </a:pPr>
                      <a:r>
                        <a:rPr lang="en-US" sz="2400" b="1" dirty="0" smtClean="0">
                          <a:solidFill>
                            <a:srgbClr val="00B050"/>
                          </a:solidFill>
                          <a:effectLst/>
                          <a:latin typeface="+mn-lt"/>
                          <a:ea typeface="Calibri"/>
                          <a:cs typeface="Arial"/>
                        </a:rPr>
                        <a:t>6.519320026</a:t>
                      </a:r>
                      <a:endParaRPr lang="en-US" sz="2400" b="1" dirty="0">
                        <a:solidFill>
                          <a:srgbClr val="00B050"/>
                        </a:solidFill>
                        <a:effectLst/>
                        <a:latin typeface="Calibri"/>
                        <a:ea typeface="Calibri"/>
                        <a:cs typeface="Arial"/>
                      </a:endParaRPr>
                    </a:p>
                  </a:txBody>
                  <a:tcPr marL="68580" marR="68580" marT="0" marB="0">
                    <a:solidFill>
                      <a:schemeClr val="bg1"/>
                    </a:solidFill>
                  </a:tcPr>
                </a:tc>
              </a:tr>
              <a:tr h="374648">
                <a:tc>
                  <a:txBody>
                    <a:bodyPr/>
                    <a:lstStyle/>
                    <a:p>
                      <a:pPr marL="0" marR="0" algn="ctr">
                        <a:lnSpc>
                          <a:spcPct val="115000"/>
                        </a:lnSpc>
                        <a:spcBef>
                          <a:spcPts val="0"/>
                        </a:spcBef>
                        <a:spcAft>
                          <a:spcPts val="0"/>
                        </a:spcAft>
                      </a:pPr>
                      <a:r>
                        <a:rPr lang="en-US" sz="2400" dirty="0">
                          <a:effectLst/>
                        </a:rPr>
                        <a:t>TX(F5)*RX(route 6)</a:t>
                      </a:r>
                      <a:endParaRPr lang="en-US" sz="2400" b="1" dirty="0">
                        <a:effectLst/>
                        <a:latin typeface="Calibri"/>
                        <a:ea typeface="Calibri"/>
                        <a:cs typeface="Arial"/>
                      </a:endParaRPr>
                    </a:p>
                  </a:txBody>
                  <a:tcPr marL="68580" marR="68580" marT="0" marB="0">
                    <a:solidFill>
                      <a:schemeClr val="bg1"/>
                    </a:solidFill>
                  </a:tcPr>
                </a:tc>
                <a:tc>
                  <a:txBody>
                    <a:bodyPr/>
                    <a:lstStyle/>
                    <a:p>
                      <a:pPr marL="0" marR="0" algn="ctr">
                        <a:lnSpc>
                          <a:spcPct val="115000"/>
                        </a:lnSpc>
                        <a:spcBef>
                          <a:spcPts val="0"/>
                        </a:spcBef>
                        <a:spcAft>
                          <a:spcPts val="0"/>
                        </a:spcAft>
                      </a:pPr>
                      <a:r>
                        <a:rPr lang="en-US" sz="2400" b="1" dirty="0">
                          <a:solidFill>
                            <a:srgbClr val="FF0000"/>
                          </a:solidFill>
                          <a:effectLst/>
                        </a:rPr>
                        <a:t>324.5090622</a:t>
                      </a:r>
                      <a:endParaRPr lang="en-US" sz="2400" b="1" dirty="0">
                        <a:solidFill>
                          <a:srgbClr val="FF0000"/>
                        </a:solidFill>
                        <a:effectLst/>
                        <a:latin typeface="Calibri"/>
                        <a:ea typeface="Calibri"/>
                        <a:cs typeface="Arial"/>
                      </a:endParaRPr>
                    </a:p>
                  </a:txBody>
                  <a:tcPr marL="68580" marR="68580" marT="0" marB="0">
                    <a:solidFill>
                      <a:schemeClr val="bg1"/>
                    </a:solidFill>
                  </a:tcPr>
                </a:tc>
                <a:tc>
                  <a:txBody>
                    <a:bodyPr/>
                    <a:lstStyle/>
                    <a:p>
                      <a:pPr marL="0" marR="0" algn="ctr">
                        <a:lnSpc>
                          <a:spcPct val="115000"/>
                        </a:lnSpc>
                        <a:spcBef>
                          <a:spcPts val="0"/>
                        </a:spcBef>
                        <a:spcAft>
                          <a:spcPts val="0"/>
                        </a:spcAft>
                      </a:pPr>
                      <a:r>
                        <a:rPr lang="en-US" sz="2400" b="1" dirty="0" smtClean="0">
                          <a:solidFill>
                            <a:srgbClr val="00B050"/>
                          </a:solidFill>
                          <a:effectLst/>
                          <a:latin typeface="+mn-lt"/>
                          <a:ea typeface="Calibri"/>
                          <a:cs typeface="Arial"/>
                        </a:rPr>
                        <a:t>9.019084557</a:t>
                      </a:r>
                      <a:endParaRPr lang="en-US" sz="2400" b="1" dirty="0">
                        <a:solidFill>
                          <a:srgbClr val="00B050"/>
                        </a:solidFill>
                        <a:effectLst/>
                        <a:latin typeface="Calibri"/>
                        <a:ea typeface="Calibri"/>
                        <a:cs typeface="Arial"/>
                      </a:endParaRPr>
                    </a:p>
                  </a:txBody>
                  <a:tcPr marL="68580" marR="68580" marT="0" marB="0">
                    <a:solidFill>
                      <a:schemeClr val="bg1"/>
                    </a:solidFill>
                  </a:tcPr>
                </a:tc>
              </a:tr>
            </a:tbl>
          </a:graphicData>
        </a:graphic>
      </p:graphicFrame>
      <p:sp>
        <p:nvSpPr>
          <p:cNvPr id="5" name="Rounded Rectangle 4"/>
          <p:cNvSpPr/>
          <p:nvPr/>
        </p:nvSpPr>
        <p:spPr>
          <a:xfrm>
            <a:off x="385354" y="4317840"/>
            <a:ext cx="8077200" cy="369332"/>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n-US" dirty="0">
                <a:ln>
                  <a:solidFill>
                    <a:sysClr val="windowText" lastClr="000000"/>
                  </a:solidFill>
                </a:ln>
                <a:solidFill>
                  <a:schemeClr val="tx1"/>
                </a:solidFill>
              </a:rPr>
              <a:t>Modeling the Effects of Nearby Buildings on Inter-Floor Radio-Wave Propagation. </a:t>
            </a:r>
          </a:p>
        </p:txBody>
      </p:sp>
    </p:spTree>
    <p:extLst>
      <p:ext uri="{BB962C8B-B14F-4D97-AF65-F5344CB8AC3E}">
        <p14:creationId xmlns:p14="http://schemas.microsoft.com/office/powerpoint/2010/main" val="360579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a:solidFill>
                  <a:srgbClr val="0070C0"/>
                </a:solidFill>
                <a:latin typeface="Andalus" pitchFamily="18" charset="-78"/>
                <a:cs typeface="Andalus" pitchFamily="18" charset="-78"/>
              </a:rPr>
              <a:t>Why???</a:t>
            </a:r>
          </a:p>
        </p:txBody>
      </p:sp>
      <p:sp>
        <p:nvSpPr>
          <p:cNvPr id="3" name="Content Placeholder 2"/>
          <p:cNvSpPr>
            <a:spLocks noGrp="1"/>
          </p:cNvSpPr>
          <p:nvPr>
            <p:ph idx="1"/>
          </p:nvPr>
        </p:nvSpPr>
        <p:spPr/>
        <p:txBody>
          <a:bodyPr/>
          <a:lstStyle/>
          <a:p>
            <a:r>
              <a:rPr lang="en-US" dirty="0" smtClean="0"/>
              <a:t>Number of research</a:t>
            </a:r>
          </a:p>
          <a:p>
            <a:r>
              <a:rPr lang="en-US" dirty="0" smtClean="0"/>
              <a:t>Design propagation model in an indoor environment. </a:t>
            </a:r>
          </a:p>
          <a:p>
            <a:endParaRPr lang="en-US" dirty="0" smtClean="0"/>
          </a:p>
          <a:p>
            <a:r>
              <a:rPr lang="en-US" dirty="0" smtClean="0"/>
              <a:t>How to plan for reliable wireless system</a:t>
            </a:r>
          </a:p>
          <a:p>
            <a:endParaRPr lang="en-US" dirty="0" smtClean="0"/>
          </a:p>
          <a:p>
            <a:r>
              <a:rPr lang="en-US" dirty="0" smtClean="0"/>
              <a:t>Number of companies in middle east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5642" y="457200"/>
            <a:ext cx="3315957" cy="1676400"/>
          </a:xfrm>
          <a:prstGeom prst="rect">
            <a:avLst/>
          </a:prstGeom>
        </p:spPr>
      </p:pic>
    </p:spTree>
    <p:extLst>
      <p:ext uri="{BB962C8B-B14F-4D97-AF65-F5344CB8AC3E}">
        <p14:creationId xmlns:p14="http://schemas.microsoft.com/office/powerpoint/2010/main" val="566027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Wall </a:t>
            </a:r>
            <a:r>
              <a:rPr lang="en-US" dirty="0"/>
              <a:t>factors</a:t>
            </a:r>
          </a:p>
        </p:txBody>
      </p:sp>
      <mc:AlternateContent xmlns:mc="http://schemas.openxmlformats.org/markup-compatibility/2006" xmlns:a14="http://schemas.microsoft.com/office/drawing/2010/main">
        <mc:Choice Requires="a14">
          <p:sp>
            <p:nvSpPr>
              <p:cNvPr id="4" name="Rectangle 3"/>
              <p:cNvSpPr/>
              <p:nvPr/>
            </p:nvSpPr>
            <p:spPr>
              <a:xfrm>
                <a:off x="1600200" y="1706880"/>
                <a:ext cx="5715000" cy="87524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1">
                          <a:latin typeface="Cambria Math"/>
                        </a:rPr>
                        <m:t>𝑝𝑎𝑡h</m:t>
                      </m:r>
                      <m:r>
                        <a:rPr lang="en-US" i="1">
                          <a:latin typeface="Cambria Math"/>
                        </a:rPr>
                        <m:t> </m:t>
                      </m:r>
                      <m:r>
                        <a:rPr lang="en-US" i="1">
                          <a:latin typeface="Cambria Math"/>
                        </a:rPr>
                        <m:t>𝑙𝑜𝑠𝑠</m:t>
                      </m:r>
                      <m:r>
                        <a:rPr lang="en-US" i="1">
                          <a:latin typeface="Cambria Math"/>
                        </a:rPr>
                        <m:t>=</m:t>
                      </m:r>
                      <m:r>
                        <a:rPr lang="en-US" i="1">
                          <a:latin typeface="Cambria Math"/>
                        </a:rPr>
                        <m:t>𝐿</m:t>
                      </m:r>
                      <m:r>
                        <a:rPr lang="en-US" i="1">
                          <a:latin typeface="Cambria Math"/>
                        </a:rPr>
                        <m:t>°+</m:t>
                      </m:r>
                      <m:r>
                        <a:rPr lang="en-US" i="1">
                          <a:latin typeface="Cambria Math"/>
                        </a:rPr>
                        <m:t>10</m:t>
                      </m:r>
                      <m:r>
                        <a:rPr lang="en-US" i="1">
                          <a:latin typeface="Cambria Math"/>
                        </a:rPr>
                        <m:t>𝑛</m:t>
                      </m:r>
                      <m:r>
                        <a:rPr lang="en-US" i="1">
                          <a:latin typeface="Cambria Math"/>
                        </a:rPr>
                        <m:t>∗</m:t>
                      </m:r>
                      <m:func>
                        <m:funcPr>
                          <m:ctrlPr>
                            <a:rPr lang="en-US" i="1">
                              <a:latin typeface="Cambria Math" panose="02040503050406030204" pitchFamily="18" charset="0"/>
                            </a:rPr>
                          </m:ctrlPr>
                        </m:funcPr>
                        <m:fName>
                          <m:r>
                            <m:rPr>
                              <m:sty m:val="p"/>
                            </m:rPr>
                            <a:rPr lang="en-US">
                              <a:latin typeface="Cambria Math"/>
                            </a:rPr>
                            <m:t>log</m:t>
                          </m:r>
                        </m:fName>
                        <m:e>
                          <m:d>
                            <m:dPr>
                              <m:ctrlPr>
                                <a:rPr lang="en-US" i="1">
                                  <a:latin typeface="Cambria Math" panose="02040503050406030204" pitchFamily="18" charset="0"/>
                                </a:rPr>
                              </m:ctrlPr>
                            </m:dPr>
                            <m:e>
                              <m:r>
                                <a:rPr lang="en-US" i="1">
                                  <a:latin typeface="Cambria Math"/>
                                </a:rPr>
                                <m:t>𝑑</m:t>
                              </m:r>
                            </m:e>
                          </m:d>
                        </m:e>
                      </m:func>
                      <m:r>
                        <a:rPr lang="en-US" i="1">
                          <a:latin typeface="Cambria Math"/>
                        </a:rPr>
                        <m:t>+</m:t>
                      </m:r>
                      <m:r>
                        <a:rPr lang="en-US" i="1">
                          <a:latin typeface="Cambria Math"/>
                        </a:rPr>
                        <m:t>𝐾</m:t>
                      </m:r>
                      <m:r>
                        <a:rPr lang="en-US" i="1">
                          <a:latin typeface="Cambria Math"/>
                        </a:rPr>
                        <m:t>∗</m:t>
                      </m:r>
                      <m:r>
                        <a:rPr lang="en-US" i="1">
                          <a:latin typeface="Cambria Math"/>
                        </a:rPr>
                        <m:t>𝐹</m:t>
                      </m:r>
                      <m:r>
                        <a:rPr lang="en-US" i="1">
                          <a:latin typeface="Cambria Math"/>
                        </a:rPr>
                        <m:t>+</m:t>
                      </m:r>
                      <m:nary>
                        <m:naryPr>
                          <m:chr m:val="∑"/>
                          <m:limLoc m:val="undOvr"/>
                          <m:ctrlPr>
                            <a:rPr lang="en-US" i="1">
                              <a:latin typeface="Cambria Math" panose="02040503050406030204" pitchFamily="18" charset="0"/>
                            </a:rPr>
                          </m:ctrlPr>
                        </m:naryPr>
                        <m:sub>
                          <m:r>
                            <a:rPr lang="en-US" i="1">
                              <a:latin typeface="Cambria Math"/>
                            </a:rPr>
                            <m:t>𝑖</m:t>
                          </m:r>
                          <m:r>
                            <a:rPr lang="en-US" i="1">
                              <a:latin typeface="Cambria Math"/>
                            </a:rPr>
                            <m:t>=</m:t>
                          </m:r>
                          <m:r>
                            <a:rPr lang="en-US" i="1">
                              <a:latin typeface="Cambria Math"/>
                            </a:rPr>
                            <m:t>1</m:t>
                          </m:r>
                        </m:sub>
                        <m:sup>
                          <m:r>
                            <a:rPr lang="en-US" i="1">
                              <a:latin typeface="Cambria Math"/>
                            </a:rPr>
                            <m:t>𝑖</m:t>
                          </m:r>
                        </m:sup>
                        <m:e>
                          <m:sSub>
                            <m:sSubPr>
                              <m:ctrlPr>
                                <a:rPr lang="en-US" i="1">
                                  <a:latin typeface="Cambria Math" panose="02040503050406030204" pitchFamily="18" charset="0"/>
                                </a:rPr>
                              </m:ctrlPr>
                            </m:sSubPr>
                            <m:e>
                              <m:r>
                                <a:rPr lang="en-US" i="1">
                                  <a:latin typeface="Cambria Math"/>
                                </a:rPr>
                                <m:t>𝑝</m:t>
                              </m:r>
                            </m:e>
                            <m:sub>
                              <m:r>
                                <a:rPr lang="en-US" i="1">
                                  <a:latin typeface="Cambria Math"/>
                                </a:rPr>
                                <m:t>𝑖</m:t>
                              </m:r>
                            </m:sub>
                          </m:sSub>
                          <m:r>
                            <a:rPr lang="en-US" i="1">
                              <a:latin typeface="Cambria Math"/>
                            </a:rPr>
                            <m:t>∗</m:t>
                          </m:r>
                          <m:sSub>
                            <m:sSubPr>
                              <m:ctrlPr>
                                <a:rPr lang="en-US" i="1">
                                  <a:latin typeface="Cambria Math" panose="02040503050406030204" pitchFamily="18" charset="0"/>
                                </a:rPr>
                              </m:ctrlPr>
                            </m:sSubPr>
                            <m:e>
                              <m:r>
                                <a:rPr lang="en-US" i="1">
                                  <a:latin typeface="Cambria Math"/>
                                </a:rPr>
                                <m:t>𝑤</m:t>
                              </m:r>
                            </m:e>
                            <m:sub>
                              <m:r>
                                <a:rPr lang="en-US" i="1">
                                  <a:latin typeface="Cambria Math"/>
                                </a:rPr>
                                <m:t>𝑖</m:t>
                              </m:r>
                            </m:sub>
                          </m:sSub>
                        </m:e>
                      </m:nary>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1600200" y="1706880"/>
                <a:ext cx="5715000" cy="875240"/>
              </a:xfrm>
              <a:prstGeom prst="rect">
                <a:avLst/>
              </a:prstGeom>
              <a:blipFill rotWithShape="1">
                <a:blip r:embed="rId2"/>
                <a:stretch>
                  <a:fillRect/>
                </a:stretch>
              </a:blipFill>
            </p:spPr>
            <p:txBody>
              <a:bodyPr/>
              <a:lstStyle/>
              <a:p>
                <a:r>
                  <a:rPr lang="en-US">
                    <a:noFill/>
                  </a:rPr>
                  <a:t> </a:t>
                </a:r>
              </a:p>
            </p:txBody>
          </p:sp>
        </mc:Fallback>
      </mc:AlternateContent>
      <p:graphicFrame>
        <p:nvGraphicFramePr>
          <p:cNvPr id="6" name="Table 5"/>
          <p:cNvGraphicFramePr>
            <a:graphicFrameLocks noGrp="1"/>
          </p:cNvGraphicFramePr>
          <p:nvPr>
            <p:extLst>
              <p:ext uri="{D42A27DB-BD31-4B8C-83A1-F6EECF244321}">
                <p14:modId xmlns:p14="http://schemas.microsoft.com/office/powerpoint/2010/main" val="3460803434"/>
              </p:ext>
            </p:extLst>
          </p:nvPr>
        </p:nvGraphicFramePr>
        <p:xfrm>
          <a:off x="1219200" y="4876800"/>
          <a:ext cx="6477000" cy="1447800"/>
        </p:xfrm>
        <a:graphic>
          <a:graphicData uri="http://schemas.openxmlformats.org/drawingml/2006/table">
            <a:tbl>
              <a:tblPr firstRow="1" firstCol="1" bandRow="1">
                <a:tableStyleId>{BDBED569-4797-4DF1-A0F4-6AAB3CD982D8}</a:tableStyleId>
              </a:tblPr>
              <a:tblGrid>
                <a:gridCol w="3238500"/>
                <a:gridCol w="3238500"/>
              </a:tblGrid>
              <a:tr h="592344">
                <a:tc>
                  <a:txBody>
                    <a:bodyPr/>
                    <a:lstStyle/>
                    <a:p>
                      <a:pPr marL="0" marR="0" algn="ctr">
                        <a:lnSpc>
                          <a:spcPct val="115000"/>
                        </a:lnSpc>
                        <a:spcBef>
                          <a:spcPts val="0"/>
                        </a:spcBef>
                        <a:spcAft>
                          <a:spcPts val="0"/>
                        </a:spcAft>
                      </a:pPr>
                      <a:r>
                        <a:rPr lang="en-US" sz="1600" b="1" kern="100" dirty="0">
                          <a:effectLst/>
                        </a:rPr>
                        <a:t>Wall type</a:t>
                      </a:r>
                      <a:endParaRPr lang="en-US" sz="1200" b="1" kern="1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b="1" kern="100">
                          <a:effectLst/>
                        </a:rPr>
                        <a:t>Attenuation due to wall</a:t>
                      </a:r>
                      <a:endParaRPr lang="en-US" sz="1200" b="1" kern="100">
                        <a:effectLst/>
                        <a:latin typeface="Calibri"/>
                        <a:ea typeface="Times New Roman"/>
                        <a:cs typeface="Arial"/>
                      </a:endParaRPr>
                    </a:p>
                  </a:txBody>
                  <a:tcPr marL="68580" marR="68580" marT="0" marB="0"/>
                </a:tc>
              </a:tr>
              <a:tr h="427728">
                <a:tc>
                  <a:txBody>
                    <a:bodyPr/>
                    <a:lstStyle/>
                    <a:p>
                      <a:pPr marL="0" marR="0" algn="ctr">
                        <a:lnSpc>
                          <a:spcPct val="115000"/>
                        </a:lnSpc>
                        <a:spcBef>
                          <a:spcPts val="0"/>
                        </a:spcBef>
                        <a:spcAft>
                          <a:spcPts val="0"/>
                        </a:spcAft>
                      </a:pPr>
                      <a:r>
                        <a:rPr lang="en-US" sz="1600" b="1" kern="100">
                          <a:effectLst/>
                        </a:rPr>
                        <a:t>Brick</a:t>
                      </a:r>
                      <a:endParaRPr lang="en-US" sz="1200" b="1" kern="1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b="1" kern="100">
                          <a:effectLst/>
                        </a:rPr>
                        <a:t>8 dBm</a:t>
                      </a:r>
                      <a:endParaRPr lang="en-US" sz="1200" b="1" kern="100">
                        <a:effectLst/>
                        <a:latin typeface="Calibri"/>
                        <a:ea typeface="Times New Roman"/>
                        <a:cs typeface="Arial"/>
                      </a:endParaRPr>
                    </a:p>
                  </a:txBody>
                  <a:tcPr marL="68580" marR="68580" marT="0" marB="0"/>
                </a:tc>
              </a:tr>
              <a:tr h="427728">
                <a:tc>
                  <a:txBody>
                    <a:bodyPr/>
                    <a:lstStyle/>
                    <a:p>
                      <a:pPr marL="0" marR="0" algn="ctr">
                        <a:lnSpc>
                          <a:spcPct val="115000"/>
                        </a:lnSpc>
                        <a:spcBef>
                          <a:spcPts val="0"/>
                        </a:spcBef>
                        <a:spcAft>
                          <a:spcPts val="0"/>
                        </a:spcAft>
                      </a:pPr>
                      <a:r>
                        <a:rPr lang="en-US" sz="1600" b="1" kern="100" dirty="0">
                          <a:effectLst/>
                        </a:rPr>
                        <a:t>Concrete</a:t>
                      </a:r>
                      <a:endParaRPr lang="en-US" sz="1200" b="1" kern="1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600" b="1" kern="100" dirty="0">
                          <a:effectLst/>
                        </a:rPr>
                        <a:t>12 </a:t>
                      </a:r>
                      <a:r>
                        <a:rPr lang="en-US" sz="1600" b="1" kern="100" dirty="0" err="1">
                          <a:effectLst/>
                        </a:rPr>
                        <a:t>dBm</a:t>
                      </a:r>
                      <a:endParaRPr lang="en-US" sz="1200" b="1" kern="100" dirty="0">
                        <a:effectLst/>
                        <a:latin typeface="Calibri"/>
                        <a:ea typeface="Times New Roman"/>
                        <a:cs typeface="Arial"/>
                      </a:endParaRPr>
                    </a:p>
                  </a:txBody>
                  <a:tcPr marL="68580" marR="68580" marT="0" marB="0"/>
                </a:tc>
              </a:tr>
            </a:tbl>
          </a:graphicData>
        </a:graphic>
      </p:graphicFrame>
      <mc:AlternateContent xmlns:mc="http://schemas.openxmlformats.org/markup-compatibility/2006" xmlns:a14="http://schemas.microsoft.com/office/drawing/2010/main">
        <mc:Choice Requires="a14">
          <p:sp>
            <p:nvSpPr>
              <p:cNvPr id="8" name="Rectangle 7"/>
              <p:cNvSpPr/>
              <p:nvPr/>
            </p:nvSpPr>
            <p:spPr>
              <a:xfrm>
                <a:off x="1295400" y="2971800"/>
                <a:ext cx="4572000" cy="1228541"/>
              </a:xfrm>
              <a:prstGeom prst="rect">
                <a:avLst/>
              </a:prstGeom>
            </p:spPr>
            <p:txBody>
              <a:bodyPr>
                <a:spAutoFit/>
              </a:bodyPr>
              <a:lstStyle/>
              <a:p>
                <a:r>
                  <a:rPr lang="en-US" dirty="0"/>
                  <a:t>Where:   </a:t>
                </a:r>
              </a:p>
              <a:p>
                <a:r>
                  <a:rPr lang="en-US" dirty="0"/>
                  <a:t> </a:t>
                </a:r>
                <a14:m>
                  <m:oMath xmlns:m="http://schemas.openxmlformats.org/officeDocument/2006/math">
                    <m:r>
                      <a:rPr lang="en-US" i="1">
                        <a:latin typeface="Cambria Math"/>
                      </a:rPr>
                      <m:t>𝑖</m:t>
                    </m:r>
                  </m:oMath>
                </a14:m>
                <a:r>
                  <a:rPr lang="en-US" dirty="0"/>
                  <a:t> = number of wall types </a:t>
                </a:r>
              </a:p>
              <a:p>
                <a14:m>
                  <m:oMath xmlns:m="http://schemas.openxmlformats.org/officeDocument/2006/math">
                    <m:sSub>
                      <m:sSubPr>
                        <m:ctrlPr>
                          <a:rPr lang="en-US" i="1">
                            <a:latin typeface="Cambria Math" panose="02040503050406030204" pitchFamily="18" charset="0"/>
                          </a:rPr>
                        </m:ctrlPr>
                      </m:sSubPr>
                      <m:e>
                        <m:r>
                          <a:rPr lang="en-US" i="1">
                            <a:latin typeface="Cambria Math"/>
                          </a:rPr>
                          <m:t>𝑝</m:t>
                        </m:r>
                      </m:e>
                      <m:sub>
                        <m:r>
                          <a:rPr lang="en-US" i="1">
                            <a:latin typeface="Cambria Math"/>
                          </a:rPr>
                          <m:t>𝑖</m:t>
                        </m:r>
                      </m:sub>
                    </m:sSub>
                  </m:oMath>
                </a14:m>
                <a:r>
                  <a:rPr lang="en-US" dirty="0"/>
                  <a:t> = number of walls traversed of category  </a:t>
                </a:r>
                <a14:m>
                  <m:oMath xmlns:m="http://schemas.openxmlformats.org/officeDocument/2006/math">
                    <m:r>
                      <a:rPr lang="en-US" i="1">
                        <a:latin typeface="Cambria Math"/>
                      </a:rPr>
                      <m:t>𝑖</m:t>
                    </m:r>
                  </m:oMath>
                </a14:m>
                <a:endParaRPr lang="en-US" dirty="0"/>
              </a:p>
              <a:p>
                <a14:m>
                  <m:oMath xmlns:m="http://schemas.openxmlformats.org/officeDocument/2006/math">
                    <m:sSub>
                      <m:sSubPr>
                        <m:ctrlPr>
                          <a:rPr lang="en-US" i="1">
                            <a:latin typeface="Cambria Math" panose="02040503050406030204" pitchFamily="18" charset="0"/>
                          </a:rPr>
                        </m:ctrlPr>
                      </m:sSubPr>
                      <m:e>
                        <m:r>
                          <a:rPr lang="en-US" i="1">
                            <a:latin typeface="Cambria Math"/>
                          </a:rPr>
                          <m:t>𝑤</m:t>
                        </m:r>
                      </m:e>
                      <m:sub>
                        <m:r>
                          <a:rPr lang="en-US" i="1">
                            <a:latin typeface="Cambria Math"/>
                          </a:rPr>
                          <m:t>𝑖</m:t>
                        </m:r>
                      </m:sub>
                    </m:sSub>
                  </m:oMath>
                </a14:m>
                <a:r>
                  <a:rPr lang="en-US" dirty="0"/>
                  <a:t> = attenuation per wall of category </a:t>
                </a:r>
                <a14:m>
                  <m:oMath xmlns:m="http://schemas.openxmlformats.org/officeDocument/2006/math">
                    <m:r>
                      <a:rPr lang="en-US" i="1">
                        <a:latin typeface="Cambria Math"/>
                      </a:rPr>
                      <m:t>𝑖</m:t>
                    </m:r>
                  </m:oMath>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1295400" y="2971800"/>
                <a:ext cx="4572000" cy="1228541"/>
              </a:xfrm>
              <a:prstGeom prst="rect">
                <a:avLst/>
              </a:prstGeom>
              <a:blipFill rotWithShape="1">
                <a:blip r:embed="rId3"/>
                <a:stretch>
                  <a:fillRect l="-1200" t="-2488" b="-6965"/>
                </a:stretch>
              </a:blipFill>
            </p:spPr>
            <p:txBody>
              <a:bodyPr/>
              <a:lstStyle/>
              <a:p>
                <a:r>
                  <a:rPr lang="en-US">
                    <a:noFill/>
                  </a:rPr>
                  <a:t> </a:t>
                </a:r>
              </a:p>
            </p:txBody>
          </p:sp>
        </mc:Fallback>
      </mc:AlternateContent>
    </p:spTree>
    <p:extLst>
      <p:ext uri="{BB962C8B-B14F-4D97-AF65-F5344CB8AC3E}">
        <p14:creationId xmlns:p14="http://schemas.microsoft.com/office/powerpoint/2010/main" val="21860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mc:AlternateContent xmlns:mc="http://schemas.openxmlformats.org/markup-compatibility/2006" xmlns:a14="http://schemas.microsoft.com/office/drawing/2010/main">
        <mc:Choice Requires="a14">
          <p:sp>
            <p:nvSpPr>
              <p:cNvPr id="3" name="Rectangle 2"/>
              <p:cNvSpPr/>
              <p:nvPr/>
            </p:nvSpPr>
            <p:spPr>
              <a:xfrm>
                <a:off x="1600200" y="1706880"/>
                <a:ext cx="6248400" cy="88088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a:rPr>
                        <m:t>𝑝𝑎𝑡h</m:t>
                      </m:r>
                      <m:r>
                        <a:rPr lang="en-US" i="1" smtClean="0">
                          <a:latin typeface="Cambria Math"/>
                        </a:rPr>
                        <m:t> </m:t>
                      </m:r>
                      <m:r>
                        <a:rPr lang="en-US" i="1" smtClean="0">
                          <a:latin typeface="Cambria Math"/>
                        </a:rPr>
                        <m:t>𝑙𝑜𝑠𝑠</m:t>
                      </m:r>
                      <m:r>
                        <a:rPr lang="en-US" i="1" smtClean="0">
                          <a:latin typeface="Cambria Math"/>
                        </a:rPr>
                        <m:t>=</m:t>
                      </m:r>
                      <m:r>
                        <a:rPr lang="en-US" i="1" smtClean="0">
                          <a:latin typeface="Cambria Math"/>
                        </a:rPr>
                        <m:t>𝐿</m:t>
                      </m:r>
                      <m:r>
                        <a:rPr lang="en-US" i="1" smtClean="0">
                          <a:latin typeface="Cambria Math"/>
                        </a:rPr>
                        <m:t>°+</m:t>
                      </m:r>
                      <m:r>
                        <a:rPr lang="en-US" i="1" smtClean="0">
                          <a:latin typeface="Cambria Math"/>
                        </a:rPr>
                        <m:t>10</m:t>
                      </m:r>
                      <m:r>
                        <a:rPr lang="en-US" i="1" smtClean="0">
                          <a:latin typeface="Cambria Math"/>
                        </a:rPr>
                        <m:t>𝑛</m:t>
                      </m:r>
                      <m:r>
                        <a:rPr lang="en-US" i="1" smtClean="0">
                          <a:latin typeface="Cambria Math"/>
                        </a:rPr>
                        <m:t>∗</m:t>
                      </m:r>
                      <m:func>
                        <m:funcPr>
                          <m:ctrlPr>
                            <a:rPr lang="en-US" i="1">
                              <a:latin typeface="Cambria Math" panose="02040503050406030204" pitchFamily="18" charset="0"/>
                            </a:rPr>
                          </m:ctrlPr>
                        </m:funcPr>
                        <m:fName>
                          <m:r>
                            <m:rPr>
                              <m:sty m:val="p"/>
                            </m:rPr>
                            <a:rPr lang="en-US">
                              <a:latin typeface="Cambria Math"/>
                            </a:rPr>
                            <m:t>log</m:t>
                          </m:r>
                        </m:fName>
                        <m:e>
                          <m:d>
                            <m:dPr>
                              <m:ctrlPr>
                                <a:rPr lang="en-US" i="1">
                                  <a:latin typeface="Cambria Math" panose="02040503050406030204" pitchFamily="18" charset="0"/>
                                </a:rPr>
                              </m:ctrlPr>
                            </m:dPr>
                            <m:e>
                              <m:r>
                                <a:rPr lang="en-US" i="1">
                                  <a:latin typeface="Cambria Math"/>
                                </a:rPr>
                                <m:t>𝑑</m:t>
                              </m:r>
                            </m:e>
                          </m:d>
                        </m:e>
                      </m:func>
                      <m:r>
                        <a:rPr lang="en-US" i="1">
                          <a:latin typeface="Cambria Math"/>
                        </a:rPr>
                        <m:t>+</m:t>
                      </m:r>
                      <m:r>
                        <a:rPr lang="en-US" i="1">
                          <a:latin typeface="Cambria Math"/>
                        </a:rPr>
                        <m:t>𝐾</m:t>
                      </m:r>
                      <m:r>
                        <a:rPr lang="en-US" i="1">
                          <a:latin typeface="Cambria Math"/>
                        </a:rPr>
                        <m:t>∗</m:t>
                      </m:r>
                      <m:r>
                        <a:rPr lang="en-US" i="1">
                          <a:latin typeface="Cambria Math"/>
                        </a:rPr>
                        <m:t>𝐹</m:t>
                      </m:r>
                      <m:r>
                        <a:rPr lang="en-US" i="1">
                          <a:latin typeface="Cambria Math"/>
                        </a:rPr>
                        <m:t>+</m:t>
                      </m:r>
                      <m:nary>
                        <m:naryPr>
                          <m:chr m:val="∑"/>
                          <m:limLoc m:val="undOvr"/>
                          <m:ctrlPr>
                            <a:rPr lang="en-US" i="1">
                              <a:latin typeface="Cambria Math" panose="02040503050406030204" pitchFamily="18" charset="0"/>
                            </a:rPr>
                          </m:ctrlPr>
                        </m:naryPr>
                        <m:sub>
                          <m:r>
                            <a:rPr lang="en-US" i="1">
                              <a:latin typeface="Cambria Math"/>
                            </a:rPr>
                            <m:t>𝑖</m:t>
                          </m:r>
                          <m:r>
                            <a:rPr lang="en-US" i="1">
                              <a:latin typeface="Cambria Math"/>
                            </a:rPr>
                            <m:t>=</m:t>
                          </m:r>
                          <m:r>
                            <a:rPr lang="en-US" i="1">
                              <a:latin typeface="Cambria Math"/>
                            </a:rPr>
                            <m:t>1</m:t>
                          </m:r>
                        </m:sub>
                        <m:sup>
                          <m:r>
                            <a:rPr lang="en-US" i="1">
                              <a:latin typeface="Cambria Math"/>
                            </a:rPr>
                            <m:t>𝑖</m:t>
                          </m:r>
                        </m:sup>
                        <m:e>
                          <m:sSub>
                            <m:sSubPr>
                              <m:ctrlPr>
                                <a:rPr lang="en-US" i="1">
                                  <a:latin typeface="Cambria Math" panose="02040503050406030204" pitchFamily="18" charset="0"/>
                                </a:rPr>
                              </m:ctrlPr>
                            </m:sSubPr>
                            <m:e>
                              <m:r>
                                <a:rPr lang="en-US" i="1">
                                  <a:latin typeface="Cambria Math"/>
                                </a:rPr>
                                <m:t>𝑝</m:t>
                              </m:r>
                            </m:e>
                            <m:sub>
                              <m:r>
                                <a:rPr lang="en-US" i="1">
                                  <a:latin typeface="Cambria Math"/>
                                </a:rPr>
                                <m:t>𝑖</m:t>
                              </m:r>
                            </m:sub>
                          </m:sSub>
                          <m:r>
                            <a:rPr lang="en-US" i="1">
                              <a:latin typeface="Cambria Math"/>
                            </a:rPr>
                            <m:t>∗</m:t>
                          </m:r>
                          <m:sSub>
                            <m:sSubPr>
                              <m:ctrlPr>
                                <a:rPr lang="en-US" i="1">
                                  <a:latin typeface="Cambria Math" panose="02040503050406030204" pitchFamily="18" charset="0"/>
                                </a:rPr>
                              </m:ctrlPr>
                            </m:sSubPr>
                            <m:e>
                              <m:r>
                                <a:rPr lang="en-US" i="1">
                                  <a:latin typeface="Cambria Math"/>
                                </a:rPr>
                                <m:t>𝑤</m:t>
                              </m:r>
                            </m:e>
                            <m:sub>
                              <m:r>
                                <a:rPr lang="en-US" i="1">
                                  <a:latin typeface="Cambria Math"/>
                                </a:rPr>
                                <m:t>𝑖</m:t>
                              </m:r>
                            </m:sub>
                          </m:sSub>
                        </m:e>
                      </m:nary>
                      <m:r>
                        <a:rPr lang="en-US" b="0" i="0" smtClean="0">
                          <a:latin typeface="Cambria Math"/>
                        </a:rPr>
                        <m:t>−</m:t>
                      </m:r>
                      <m:r>
                        <m:rPr>
                          <m:sty m:val="p"/>
                        </m:rPr>
                        <a:rPr lang="en-US" b="0" i="0" smtClean="0">
                          <a:latin typeface="Cambria Math"/>
                        </a:rPr>
                        <m:t>NF</m:t>
                      </m:r>
                    </m:oMath>
                  </m:oMathPara>
                </a14:m>
                <a:endParaRPr lang="en-US" dirty="0"/>
              </a:p>
            </p:txBody>
          </p:sp>
        </mc:Choice>
        <mc:Fallback xmlns="">
          <p:sp>
            <p:nvSpPr>
              <p:cNvPr id="3" name="Rectangle 2"/>
              <p:cNvSpPr>
                <a:spLocks noRot="1" noChangeAspect="1" noMove="1" noResize="1" noEditPoints="1" noAdjustHandles="1" noChangeArrowheads="1" noChangeShapeType="1" noTextEdit="1"/>
              </p:cNvSpPr>
              <p:nvPr/>
            </p:nvSpPr>
            <p:spPr>
              <a:xfrm>
                <a:off x="1600200" y="1706880"/>
                <a:ext cx="6248400" cy="880882"/>
              </a:xfrm>
              <a:prstGeom prst="rect">
                <a:avLst/>
              </a:prstGeom>
              <a:blipFill rotWithShape="1">
                <a:blip r:embed="rId2"/>
                <a:stretch>
                  <a:fillRect/>
                </a:stretch>
              </a:blipFill>
            </p:spPr>
            <p:txBody>
              <a:bodyPr/>
              <a:lstStyle/>
              <a:p>
                <a:r>
                  <a:rPr lang="en-US">
                    <a:noFill/>
                  </a:rPr>
                  <a:t> </a:t>
                </a:r>
              </a:p>
            </p:txBody>
          </p:sp>
        </mc:Fallback>
      </mc:AlternateContent>
      <p:graphicFrame>
        <p:nvGraphicFramePr>
          <p:cNvPr id="7" name="Diagram 6"/>
          <p:cNvGraphicFramePr/>
          <p:nvPr>
            <p:extLst>
              <p:ext uri="{D42A27DB-BD31-4B8C-83A1-F6EECF244321}">
                <p14:modId xmlns:p14="http://schemas.microsoft.com/office/powerpoint/2010/main" val="3795559436"/>
              </p:ext>
            </p:extLst>
          </p:nvPr>
        </p:nvGraphicFramePr>
        <p:xfrm>
          <a:off x="1295400" y="2819400"/>
          <a:ext cx="5257800" cy="7002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ext uri="{D42A27DB-BD31-4B8C-83A1-F6EECF244321}">
                <p14:modId xmlns:p14="http://schemas.microsoft.com/office/powerpoint/2010/main" val="2583233937"/>
              </p:ext>
            </p:extLst>
          </p:nvPr>
        </p:nvGraphicFramePr>
        <p:xfrm>
          <a:off x="2133600" y="3962400"/>
          <a:ext cx="4724400" cy="8382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 8"/>
          <p:cNvGraphicFramePr/>
          <p:nvPr>
            <p:extLst>
              <p:ext uri="{D42A27DB-BD31-4B8C-83A1-F6EECF244321}">
                <p14:modId xmlns:p14="http://schemas.microsoft.com/office/powerpoint/2010/main" val="4002498406"/>
              </p:ext>
            </p:extLst>
          </p:nvPr>
        </p:nvGraphicFramePr>
        <p:xfrm>
          <a:off x="3124200" y="5334000"/>
          <a:ext cx="4191000" cy="9144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318113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arn(inVertic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Graphic spid="8" grpId="0">
        <p:bldAsOne/>
      </p:bldGraphic>
      <p:bldGraphic spid="9"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a1\Desktop\Question-Mark-Ic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5033" y="2286000"/>
            <a:ext cx="2049439" cy="304327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63338" y="641251"/>
            <a:ext cx="7976414" cy="1569660"/>
          </a:xfrm>
          <a:prstGeom prst="rect">
            <a:avLst/>
          </a:prstGeom>
          <a:noFill/>
        </p:spPr>
        <p:txBody>
          <a:bodyPr wrap="none" rtlCol="1">
            <a:spAutoFit/>
            <a:scene3d>
              <a:camera prst="orthographicFront"/>
              <a:lightRig rig="harsh" dir="t"/>
            </a:scene3d>
            <a:sp3d extrusionH="57150" prstMaterial="matte">
              <a:bevelT w="63500" h="12700" prst="angle"/>
              <a:contourClr>
                <a:schemeClr val="bg1">
                  <a:lumMod val="65000"/>
                </a:schemeClr>
              </a:contourClr>
            </a:sp3d>
          </a:bodyPr>
          <a:lstStyle/>
          <a:p>
            <a:r>
              <a:rPr lang="en-US" sz="4800" b="1" dirty="0" smtClean="0">
                <a:ln/>
                <a:solidFill>
                  <a:schemeClr val="accent3"/>
                </a:solidFill>
              </a:rPr>
              <a:t>Remember: Questions are the </a:t>
            </a:r>
          </a:p>
          <a:p>
            <a:r>
              <a:rPr lang="en-US" sz="4800" b="1" dirty="0" smtClean="0">
                <a:ln/>
                <a:solidFill>
                  <a:schemeClr val="accent3"/>
                </a:solidFill>
              </a:rPr>
              <a:t>main reason for world war II</a:t>
            </a:r>
            <a:endParaRPr lang="ar-JO" sz="4800" b="1" dirty="0">
              <a:ln/>
              <a:solidFill>
                <a:schemeClr val="accent3"/>
              </a:solidFill>
            </a:endParaRPr>
          </a:p>
        </p:txBody>
      </p:sp>
      <p:sp>
        <p:nvSpPr>
          <p:cNvPr id="3" name="Rectangle 2"/>
          <p:cNvSpPr/>
          <p:nvPr/>
        </p:nvSpPr>
        <p:spPr>
          <a:xfrm>
            <a:off x="533400" y="3145918"/>
            <a:ext cx="7085979" cy="1323439"/>
          </a:xfrm>
          <a:prstGeom prst="rect">
            <a:avLst/>
          </a:prstGeom>
          <a:noFill/>
        </p:spPr>
        <p:txBody>
          <a:bodyPr wrap="none" lIns="91440" tIns="45720" rIns="91440" bIns="45720">
            <a:spAutoFit/>
          </a:bodyPr>
          <a:lstStyle/>
          <a:p>
            <a:pPr algn="ctr"/>
            <a:r>
              <a:rPr lang="en-US" sz="8000" b="1" cap="none" spc="0" dirty="0" smtClean="0">
                <a:ln w="22225">
                  <a:solidFill>
                    <a:schemeClr val="accent2"/>
                  </a:solidFill>
                  <a:prstDash val="solid"/>
                </a:ln>
                <a:solidFill>
                  <a:schemeClr val="accent2">
                    <a:lumMod val="40000"/>
                    <a:lumOff val="60000"/>
                  </a:schemeClr>
                </a:solidFill>
                <a:effectLst/>
              </a:rPr>
              <a:t>So any Question</a:t>
            </a:r>
            <a:endParaRPr lang="en-US" sz="80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24887030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416" y="0"/>
            <a:ext cx="9126583" cy="6942844"/>
          </a:xfrm>
          <a:prstGeom prst="rect">
            <a:avLst/>
          </a:prstGeom>
        </p:spPr>
      </p:pic>
    </p:spTree>
    <p:extLst>
      <p:ext uri="{BB962C8B-B14F-4D97-AF65-F5344CB8AC3E}">
        <p14:creationId xmlns:p14="http://schemas.microsoft.com/office/powerpoint/2010/main" val="3573508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a:solidFill>
                  <a:schemeClr val="tx2">
                    <a:lumMod val="60000"/>
                    <a:lumOff val="40000"/>
                  </a:schemeClr>
                </a:solidFill>
                <a:latin typeface="Andalus" pitchFamily="18" charset="-78"/>
                <a:cs typeface="Andalus" pitchFamily="18" charset="-78"/>
              </a:rPr>
              <a:t>Literature</a:t>
            </a:r>
            <a:r>
              <a:rPr lang="en-US" b="1" u="sng" dirty="0">
                <a:solidFill>
                  <a:srgbClr val="002060"/>
                </a:solidFill>
                <a:latin typeface="Andalus" pitchFamily="18" charset="-78"/>
                <a:cs typeface="Andalus" pitchFamily="18" charset="-78"/>
              </a:rPr>
              <a:t> Review</a:t>
            </a:r>
          </a:p>
        </p:txBody>
      </p:sp>
      <p:sp>
        <p:nvSpPr>
          <p:cNvPr id="3" name="Content Placeholder 2"/>
          <p:cNvSpPr>
            <a:spLocks noGrp="1"/>
          </p:cNvSpPr>
          <p:nvPr>
            <p:ph idx="1"/>
          </p:nvPr>
        </p:nvSpPr>
        <p:spPr/>
        <p:txBody>
          <a:bodyPr/>
          <a:lstStyle/>
          <a:p>
            <a:r>
              <a:rPr lang="en-US" dirty="0" smtClean="0"/>
              <a:t>802.11n is a IEEE standard .</a:t>
            </a:r>
          </a:p>
          <a:p>
            <a:r>
              <a:rPr lang="en-US" dirty="0" smtClean="0"/>
              <a:t>MIMO System</a:t>
            </a:r>
          </a:p>
          <a:p>
            <a:endParaRPr lang="en-US" dirty="0"/>
          </a:p>
          <a:p>
            <a:endParaRPr lang="en-US" dirty="0" smtClean="0"/>
          </a:p>
          <a:p>
            <a:r>
              <a:rPr lang="en-US" dirty="0" smtClean="0"/>
              <a:t>PROPAGATION MODELS.</a:t>
            </a:r>
          </a:p>
          <a:p>
            <a:r>
              <a:rPr lang="en-US" dirty="0" smtClean="0"/>
              <a:t>Multipath propagation</a:t>
            </a:r>
          </a:p>
          <a:p>
            <a:pPr marL="0" indent="0">
              <a:buNone/>
            </a:pPr>
            <a:endParaRPr lang="en-US" dirty="0"/>
          </a:p>
        </p:txBody>
      </p:sp>
      <p:pic>
        <p:nvPicPr>
          <p:cNvPr id="4" name="Content Placeholder 3"/>
          <p:cNvPicPr>
            <a:picLocks/>
          </p:cNvPicPr>
          <p:nvPr/>
        </p:nvPicPr>
        <p:blipFill>
          <a:blip r:embed="rId2" cstate="print"/>
          <a:srcRect/>
          <a:stretch>
            <a:fillRect/>
          </a:stretch>
        </p:blipFill>
        <p:spPr bwMode="auto">
          <a:xfrm>
            <a:off x="3886200" y="2302250"/>
            <a:ext cx="4355123" cy="1611923"/>
          </a:xfrm>
          <a:prstGeom prst="rect">
            <a:avLst/>
          </a:prstGeom>
          <a:noFill/>
          <a:ln w="9525">
            <a:noFill/>
            <a:miter lim="800000"/>
            <a:headEnd/>
            <a:tailEnd/>
          </a:ln>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3000" y="4191000"/>
            <a:ext cx="3993906" cy="2282232"/>
          </a:xfrm>
          <a:prstGeom prst="rect">
            <a:avLst/>
          </a:prstGeom>
        </p:spPr>
      </p:pic>
    </p:spTree>
    <p:extLst>
      <p:ext uri="{BB962C8B-B14F-4D97-AF65-F5344CB8AC3E}">
        <p14:creationId xmlns:p14="http://schemas.microsoft.com/office/powerpoint/2010/main" val="1746358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pPr algn="ctr"/>
            <a:r>
              <a:rPr lang="en-US" b="1" u="sng" dirty="0">
                <a:solidFill>
                  <a:srgbClr val="0070C0"/>
                </a:solidFill>
                <a:latin typeface="Andalus" pitchFamily="18" charset="-78"/>
                <a:cs typeface="Andalus" pitchFamily="18" charset="-78"/>
              </a:rPr>
              <a:t>Study Area</a:t>
            </a:r>
          </a:p>
        </p:txBody>
      </p:sp>
      <p:pic>
        <p:nvPicPr>
          <p:cNvPr id="4" name="Picture 3" descr="C:\Users\vvv\Desktop\engineering F2-Model.jpg"/>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556405" y="-862948"/>
            <a:ext cx="3851276" cy="8743952"/>
          </a:xfrm>
          <a:prstGeom prst="rect">
            <a:avLst/>
          </a:prstGeom>
          <a:noFill/>
          <a:ln>
            <a:noFill/>
          </a:ln>
        </p:spPr>
      </p:pic>
    </p:spTree>
    <p:extLst>
      <p:ext uri="{BB962C8B-B14F-4D97-AF65-F5344CB8AC3E}">
        <p14:creationId xmlns:p14="http://schemas.microsoft.com/office/powerpoint/2010/main" val="8215348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a:solidFill>
                  <a:srgbClr val="0070C0"/>
                </a:solidFill>
                <a:latin typeface="Andalus" pitchFamily="18" charset="-78"/>
                <a:cs typeface="Andalus" pitchFamily="18" charset="-78"/>
              </a:rPr>
              <a:t>Wireless </a:t>
            </a:r>
            <a:r>
              <a:rPr lang="en-US" b="1" u="sng" dirty="0" err="1">
                <a:solidFill>
                  <a:srgbClr val="0070C0"/>
                </a:solidFill>
                <a:latin typeface="Andalus" pitchFamily="18" charset="-78"/>
                <a:cs typeface="Andalus" pitchFamily="18" charset="-78"/>
              </a:rPr>
              <a:t>Insite</a:t>
            </a:r>
            <a:r>
              <a:rPr lang="en-US" b="1" u="sng" dirty="0">
                <a:solidFill>
                  <a:srgbClr val="0070C0"/>
                </a:solidFill>
                <a:latin typeface="Andalus" pitchFamily="18" charset="-78"/>
                <a:cs typeface="Andalus" pitchFamily="18" charset="-78"/>
              </a:rPr>
              <a:t> </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07289" y="1905000"/>
            <a:ext cx="6026408" cy="2229771"/>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0200" y="1905000"/>
            <a:ext cx="6220693" cy="362000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1762503"/>
            <a:ext cx="7352816" cy="3904998"/>
          </a:xfrm>
          <a:prstGeom prst="rect">
            <a:avLst/>
          </a:prstGeom>
        </p:spPr>
      </p:pic>
    </p:spTree>
    <p:extLst>
      <p:ext uri="{BB962C8B-B14F-4D97-AF65-F5344CB8AC3E}">
        <p14:creationId xmlns:p14="http://schemas.microsoft.com/office/powerpoint/2010/main" val="666476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8941" y="0"/>
            <a:ext cx="9491730" cy="7083380"/>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5" name="Picture 4" descr="C:\Users\vvv\Desktop\m3.png"/>
          <p:cNvPicPr/>
          <p:nvPr/>
        </p:nvPicPr>
        <p:blipFill>
          <a:blip r:embed="rId2">
            <a:extLst>
              <a:ext uri="{28A0092B-C50C-407E-A947-70E740481C1C}">
                <a14:useLocalDpi xmlns:a14="http://schemas.microsoft.com/office/drawing/2010/main" val="0"/>
              </a:ext>
            </a:extLst>
          </a:blip>
          <a:srcRect/>
          <a:stretch>
            <a:fillRect/>
          </a:stretch>
        </p:blipFill>
        <p:spPr bwMode="auto">
          <a:xfrm>
            <a:off x="0" y="3329937"/>
            <a:ext cx="6721158" cy="3048001"/>
          </a:xfrm>
          <a:prstGeom prst="rect">
            <a:avLst/>
          </a:prstGeom>
          <a:noFill/>
          <a:ln>
            <a:noFill/>
          </a:ln>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881808">
            <a:off x="3514788" y="970806"/>
            <a:ext cx="5494179" cy="278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descr="C:\Users\vvv\Desktop\m2.png"/>
          <p:cNvPicPr/>
          <p:nvPr/>
        </p:nvPicPr>
        <p:blipFill>
          <a:blip r:embed="rId4">
            <a:extLst>
              <a:ext uri="{28A0092B-C50C-407E-A947-70E740481C1C}">
                <a14:useLocalDpi xmlns:a14="http://schemas.microsoft.com/office/drawing/2010/main" val="0"/>
              </a:ext>
            </a:extLst>
          </a:blip>
          <a:srcRect/>
          <a:stretch>
            <a:fillRect/>
          </a:stretch>
        </p:blipFill>
        <p:spPr bwMode="auto">
          <a:xfrm>
            <a:off x="4114800" y="5257800"/>
            <a:ext cx="4846320" cy="1607820"/>
          </a:xfrm>
          <a:prstGeom prst="rect">
            <a:avLst/>
          </a:prstGeom>
          <a:noFill/>
          <a:ln>
            <a:noFill/>
          </a:ln>
        </p:spPr>
      </p:pic>
      <p:sp>
        <p:nvSpPr>
          <p:cNvPr id="9" name="Title 1"/>
          <p:cNvSpPr>
            <a:spLocks noGrp="1"/>
          </p:cNvSpPr>
          <p:nvPr>
            <p:ph type="title"/>
          </p:nvPr>
        </p:nvSpPr>
        <p:spPr>
          <a:xfrm>
            <a:off x="91598" y="231772"/>
            <a:ext cx="8229600" cy="1143000"/>
          </a:xfrm>
        </p:spPr>
        <p:txBody>
          <a:bodyPr>
            <a:normAutofit/>
          </a:bodyPr>
          <a:lstStyle/>
          <a:p>
            <a:pPr algn="ctr"/>
            <a:r>
              <a:rPr lang="en-US" b="1" dirty="0" smtClean="0">
                <a:effectLst>
                  <a:outerShdw blurRad="38100" dist="38100" dir="2700000" algn="tl">
                    <a:srgbClr val="000000">
                      <a:alpha val="43137"/>
                    </a:srgbClr>
                  </a:outerShdw>
                </a:effectLst>
              </a:rPr>
              <a:t>   </a:t>
            </a:r>
            <a:r>
              <a:rPr lang="en-US" b="1" u="sng" dirty="0">
                <a:solidFill>
                  <a:srgbClr val="0070C0"/>
                </a:solidFill>
                <a:latin typeface="Andalus" pitchFamily="18" charset="-78"/>
                <a:cs typeface="Andalus" pitchFamily="18" charset="-78"/>
              </a:rPr>
              <a:t>Implemented model</a:t>
            </a:r>
          </a:p>
        </p:txBody>
      </p:sp>
    </p:spTree>
    <p:extLst>
      <p:ext uri="{BB962C8B-B14F-4D97-AF65-F5344CB8AC3E}">
        <p14:creationId xmlns:p14="http://schemas.microsoft.com/office/powerpoint/2010/main" val="2937103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30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5000"/>
                            </p:stCondLst>
                            <p:childTnLst>
                              <p:par>
                                <p:cTn id="17" presetID="42" presetClass="entr" presetSubtype="0" fill="hold" nodeType="afterEffect">
                                  <p:stCondLst>
                                    <p:cond delay="100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28600"/>
            <a:ext cx="6347713" cy="707136"/>
          </a:xfrm>
        </p:spPr>
        <p:txBody>
          <a:bodyPr>
            <a:noAutofit/>
          </a:bodyPr>
          <a:lstStyle/>
          <a:p>
            <a:pPr algn="ctr"/>
            <a:r>
              <a:rPr lang="en-US" b="1" u="sng" dirty="0">
                <a:solidFill>
                  <a:srgbClr val="0070C0"/>
                </a:solidFill>
                <a:latin typeface="Andalus" pitchFamily="18" charset="-78"/>
                <a:cs typeface="Andalus" pitchFamily="18" charset="-78"/>
              </a:rPr>
              <a:t>Site Description</a:t>
            </a:r>
            <a:endParaRPr lang="en-GB" b="1" u="sng" dirty="0">
              <a:solidFill>
                <a:srgbClr val="0070C0"/>
              </a:solidFill>
              <a:latin typeface="Andalus" pitchFamily="18" charset="-78"/>
              <a:cs typeface="Andalus" pitchFamily="18" charset="-78"/>
            </a:endParaRPr>
          </a:p>
        </p:txBody>
      </p:sp>
      <p:graphicFrame>
        <p:nvGraphicFramePr>
          <p:cNvPr id="4" name="Table 3"/>
          <p:cNvGraphicFramePr>
            <a:graphicFrameLocks noGrp="1"/>
          </p:cNvGraphicFramePr>
          <p:nvPr>
            <p:extLst/>
          </p:nvPr>
        </p:nvGraphicFramePr>
        <p:xfrm>
          <a:off x="1371600" y="1219200"/>
          <a:ext cx="6937248" cy="5336540"/>
        </p:xfrm>
        <a:graphic>
          <a:graphicData uri="http://schemas.openxmlformats.org/drawingml/2006/table">
            <a:tbl>
              <a:tblPr firstRow="1" bandRow="1">
                <a:tableStyleId>{5C22544A-7EE6-4342-B048-85BDC9FD1C3A}</a:tableStyleId>
              </a:tblPr>
              <a:tblGrid>
                <a:gridCol w="1734312"/>
                <a:gridCol w="1642872"/>
                <a:gridCol w="2048256"/>
                <a:gridCol w="1511808"/>
              </a:tblGrid>
              <a:tr h="534035">
                <a:tc>
                  <a:txBody>
                    <a:bodyPr/>
                    <a:lstStyle/>
                    <a:p>
                      <a:pPr algn="ctr"/>
                      <a:r>
                        <a:rPr lang="en-US" sz="1800" b="1" kern="1200" dirty="0" smtClean="0">
                          <a:solidFill>
                            <a:schemeClr val="lt1"/>
                          </a:solidFill>
                          <a:effectLst/>
                          <a:latin typeface="+mn-lt"/>
                          <a:ea typeface="+mn-ea"/>
                          <a:cs typeface="+mn-cs"/>
                        </a:rPr>
                        <a:t>Material type</a:t>
                      </a:r>
                      <a:r>
                        <a:rPr lang="en-US" sz="1800" b="1" kern="1200" baseline="0" dirty="0" smtClean="0">
                          <a:solidFill>
                            <a:schemeClr val="lt1"/>
                          </a:solidFill>
                          <a:effectLst/>
                          <a:latin typeface="+mn-lt"/>
                          <a:ea typeface="+mn-ea"/>
                          <a:cs typeface="+mn-cs"/>
                        </a:rPr>
                        <a:t> </a:t>
                      </a:r>
                      <a:endParaRPr lang="en-US" dirty="0"/>
                    </a:p>
                  </a:txBody>
                  <a:tcPr/>
                </a:tc>
                <a:tc>
                  <a:txBody>
                    <a:bodyPr/>
                    <a:lstStyle/>
                    <a:p>
                      <a:pPr algn="ctr"/>
                      <a:r>
                        <a:rPr lang="en-US" sz="1800" b="1" kern="1200" dirty="0" smtClean="0">
                          <a:solidFill>
                            <a:schemeClr val="lt1"/>
                          </a:solidFill>
                          <a:effectLst/>
                          <a:latin typeface="+mn-lt"/>
                          <a:ea typeface="+mn-ea"/>
                          <a:cs typeface="+mn-cs"/>
                        </a:rPr>
                        <a:t>thickness </a:t>
                      </a:r>
                      <a:endParaRPr lang="en-US" dirty="0"/>
                    </a:p>
                  </a:txBody>
                  <a:tcPr/>
                </a:tc>
                <a:tc>
                  <a:txBody>
                    <a:bodyPr/>
                    <a:lstStyle/>
                    <a:p>
                      <a:pPr algn="ctr"/>
                      <a:r>
                        <a:rPr lang="en-US" dirty="0" smtClean="0"/>
                        <a:t>Used in</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Height</a:t>
                      </a:r>
                    </a:p>
                  </a:txBody>
                  <a:tcPr/>
                </a:tc>
              </a:tr>
              <a:tr h="534035">
                <a:tc>
                  <a:txBody>
                    <a:bodyPr/>
                    <a:lstStyle/>
                    <a:p>
                      <a:pPr algn="ctr"/>
                      <a:r>
                        <a:rPr lang="en-US" sz="1800" kern="1200" dirty="0" smtClean="0">
                          <a:solidFill>
                            <a:schemeClr val="dk1"/>
                          </a:solidFill>
                          <a:effectLst/>
                          <a:latin typeface="+mn-lt"/>
                          <a:ea typeface="+mn-ea"/>
                          <a:cs typeface="+mn-cs"/>
                        </a:rPr>
                        <a:t>concrete</a:t>
                      </a:r>
                      <a:endParaRPr lang="en-US" dirty="0"/>
                    </a:p>
                  </a:txBody>
                  <a:tcPr/>
                </a:tc>
                <a:tc>
                  <a:txBody>
                    <a:bodyPr/>
                    <a:lstStyle/>
                    <a:p>
                      <a:pPr algn="ctr"/>
                      <a:r>
                        <a:rPr lang="en-US" dirty="0" smtClean="0"/>
                        <a:t>35 Cm</a:t>
                      </a:r>
                      <a:endParaRPr lang="en-US" dirty="0"/>
                    </a:p>
                  </a:txBody>
                  <a:tcPr/>
                </a:tc>
                <a:tc>
                  <a:txBody>
                    <a:bodyPr/>
                    <a:lstStyle/>
                    <a:p>
                      <a:pPr algn="ctr"/>
                      <a:r>
                        <a:rPr lang="en-US" dirty="0" smtClean="0"/>
                        <a:t>floor and ceiling </a:t>
                      </a:r>
                      <a:endParaRPr lang="en-US" dirty="0"/>
                    </a:p>
                  </a:txBody>
                  <a:tcPr/>
                </a:tc>
                <a:tc>
                  <a:txBody>
                    <a:bodyPr/>
                    <a:lstStyle/>
                    <a:p>
                      <a:pPr algn="ctr"/>
                      <a:r>
                        <a:rPr lang="en-US" dirty="0" smtClean="0"/>
                        <a:t>3m</a:t>
                      </a:r>
                      <a:endParaRPr lang="en-US" dirty="0"/>
                    </a:p>
                  </a:txBody>
                  <a:tcPr/>
                </a:tc>
              </a:tr>
              <a:tr h="534035">
                <a:tc>
                  <a:txBody>
                    <a:bodyPr/>
                    <a:lstStyle/>
                    <a:p>
                      <a:pPr algn="ctr"/>
                      <a:r>
                        <a:rPr lang="en-US" dirty="0" smtClean="0"/>
                        <a:t>dielectric material </a:t>
                      </a:r>
                      <a:endParaRPr lang="en-US" dirty="0"/>
                    </a:p>
                  </a:txBody>
                  <a:tcPr/>
                </a:tc>
                <a:tc>
                  <a:txBody>
                    <a:bodyPr/>
                    <a:lstStyle/>
                    <a:p>
                      <a:pPr algn="ctr"/>
                      <a:r>
                        <a:rPr lang="en-US" dirty="0" smtClean="0"/>
                        <a:t>3 Cm</a:t>
                      </a:r>
                      <a:endParaRPr lang="en-US" dirty="0"/>
                    </a:p>
                  </a:txBody>
                  <a:tcPr/>
                </a:tc>
                <a:tc>
                  <a:txBody>
                    <a:bodyPr/>
                    <a:lstStyle/>
                    <a:p>
                      <a:pPr algn="ctr"/>
                      <a:r>
                        <a:rPr lang="en-US" dirty="0" smtClean="0"/>
                        <a:t>second ceiling </a:t>
                      </a:r>
                      <a:endParaRPr lang="en-US" dirty="0"/>
                    </a:p>
                  </a:txBody>
                  <a:tcPr/>
                </a:tc>
                <a:tc>
                  <a:txBody>
                    <a:bodyPr/>
                    <a:lstStyle/>
                    <a:p>
                      <a:pPr algn="ctr"/>
                      <a:r>
                        <a:rPr lang="en-US" dirty="0" smtClean="0"/>
                        <a:t>2.5m</a:t>
                      </a:r>
                      <a:endParaRPr lang="en-US" dirty="0"/>
                    </a:p>
                  </a:txBody>
                  <a:tcPr/>
                </a:tc>
              </a:tr>
              <a:tr h="534035">
                <a:tc>
                  <a:txBody>
                    <a:bodyPr/>
                    <a:lstStyle/>
                    <a:p>
                      <a:pPr algn="ctr"/>
                      <a:r>
                        <a:rPr lang="en-US" sz="1800" kern="1200" dirty="0" smtClean="0">
                          <a:solidFill>
                            <a:schemeClr val="dk1"/>
                          </a:solidFill>
                          <a:effectLst/>
                          <a:latin typeface="+mn-lt"/>
                          <a:ea typeface="+mn-ea"/>
                          <a:cs typeface="+mn-cs"/>
                        </a:rPr>
                        <a:t>concrete</a:t>
                      </a:r>
                      <a:endParaRPr lang="en-US" dirty="0"/>
                    </a:p>
                  </a:txBody>
                  <a:tcPr/>
                </a:tc>
                <a:tc>
                  <a:txBody>
                    <a:bodyPr/>
                    <a:lstStyle/>
                    <a:p>
                      <a:pPr algn="ctr"/>
                      <a:r>
                        <a:rPr lang="en-US" dirty="0" smtClean="0"/>
                        <a:t>35 Cm</a:t>
                      </a:r>
                      <a:endParaRPr lang="en-US" dirty="0"/>
                    </a:p>
                  </a:txBody>
                  <a:tcPr/>
                </a:tc>
                <a:tc>
                  <a:txBody>
                    <a:bodyPr/>
                    <a:lstStyle/>
                    <a:p>
                      <a:pPr algn="ctr"/>
                      <a:r>
                        <a:rPr lang="en-US" dirty="0" smtClean="0"/>
                        <a:t>Out </a:t>
                      </a:r>
                      <a:r>
                        <a:rPr lang="en-US" sz="1800" kern="1200" dirty="0" smtClean="0">
                          <a:solidFill>
                            <a:schemeClr val="dk1"/>
                          </a:solidFill>
                          <a:effectLst/>
                          <a:latin typeface="+mn-lt"/>
                          <a:ea typeface="+mn-ea"/>
                          <a:cs typeface="+mn-cs"/>
                        </a:rPr>
                        <a:t>walls</a:t>
                      </a:r>
                      <a:endParaRPr lang="en-US" dirty="0"/>
                    </a:p>
                  </a:txBody>
                  <a:tcPr/>
                </a:tc>
                <a:tc>
                  <a:txBody>
                    <a:bodyPr/>
                    <a:lstStyle/>
                    <a:p>
                      <a:pPr algn="ctr"/>
                      <a:r>
                        <a:rPr lang="en-US" dirty="0" smtClean="0"/>
                        <a:t>____</a:t>
                      </a:r>
                      <a:endParaRPr lang="en-US" dirty="0"/>
                    </a:p>
                  </a:txBody>
                  <a:tcPr/>
                </a:tc>
              </a:tr>
              <a:tr h="53403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concrete</a:t>
                      </a:r>
                      <a:endParaRPr lang="en-US" dirty="0" smtClean="0"/>
                    </a:p>
                  </a:txBody>
                  <a:tcPr/>
                </a:tc>
                <a:tc>
                  <a:txBody>
                    <a:bodyPr/>
                    <a:lstStyle/>
                    <a:p>
                      <a:pPr algn="ctr"/>
                      <a:r>
                        <a:rPr lang="en-US" dirty="0" smtClean="0"/>
                        <a:t>22 Cm</a:t>
                      </a:r>
                      <a:endParaRPr lang="en-US" dirty="0"/>
                    </a:p>
                  </a:txBody>
                  <a:tcPr/>
                </a:tc>
                <a:tc>
                  <a:txBody>
                    <a:bodyPr/>
                    <a:lstStyle/>
                    <a:p>
                      <a:pPr algn="ctr"/>
                      <a:r>
                        <a:rPr lang="en-US" dirty="0" smtClean="0"/>
                        <a:t>inner walls</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____</a:t>
                      </a:r>
                    </a:p>
                    <a:p>
                      <a:pPr algn="ctr"/>
                      <a:endParaRPr lang="en-US" dirty="0"/>
                    </a:p>
                  </a:txBody>
                  <a:tcPr/>
                </a:tc>
              </a:tr>
              <a:tr h="534035">
                <a:tc>
                  <a:txBody>
                    <a:bodyPr/>
                    <a:lstStyle/>
                    <a:p>
                      <a:pPr algn="ctr"/>
                      <a:r>
                        <a:rPr lang="en-US" dirty="0" smtClean="0"/>
                        <a:t>concrete</a:t>
                      </a:r>
                    </a:p>
                    <a:p>
                      <a:pPr algn="ctr"/>
                      <a:endParaRPr lang="en-US" dirty="0"/>
                    </a:p>
                  </a:txBody>
                  <a:tcPr/>
                </a:tc>
                <a:tc>
                  <a:txBody>
                    <a:bodyPr/>
                    <a:lstStyle/>
                    <a:p>
                      <a:pPr algn="ctr"/>
                      <a:r>
                        <a:rPr lang="en-US" dirty="0" smtClean="0"/>
                        <a:t>15 Cm</a:t>
                      </a:r>
                      <a:endParaRPr lang="en-US" dirty="0"/>
                    </a:p>
                  </a:txBody>
                  <a:tcPr/>
                </a:tc>
                <a:tc>
                  <a:txBody>
                    <a:bodyPr/>
                    <a:lstStyle/>
                    <a:p>
                      <a:pPr algn="ctr"/>
                      <a:r>
                        <a:rPr lang="en-US" dirty="0" smtClean="0"/>
                        <a:t>inner walls</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____</a:t>
                      </a:r>
                    </a:p>
                    <a:p>
                      <a:pPr algn="ctr"/>
                      <a:endParaRPr lang="en-US" dirty="0"/>
                    </a:p>
                  </a:txBody>
                  <a:tcPr/>
                </a:tc>
              </a:tr>
              <a:tr h="534035">
                <a:tc>
                  <a:txBody>
                    <a:bodyPr/>
                    <a:lstStyle/>
                    <a:p>
                      <a:pPr algn="ctr"/>
                      <a:r>
                        <a:rPr lang="en-US" sz="1800" kern="1200" dirty="0" smtClean="0">
                          <a:solidFill>
                            <a:schemeClr val="dk1"/>
                          </a:solidFill>
                          <a:effectLst/>
                          <a:latin typeface="+mn-lt"/>
                          <a:ea typeface="+mn-ea"/>
                          <a:cs typeface="+mn-cs"/>
                        </a:rPr>
                        <a:t>brick</a:t>
                      </a:r>
                      <a:endParaRPr lang="en-US" dirty="0"/>
                    </a:p>
                  </a:txBody>
                  <a:tcPr/>
                </a:tc>
                <a:tc>
                  <a:txBody>
                    <a:bodyPr/>
                    <a:lstStyle/>
                    <a:p>
                      <a:pPr algn="ctr"/>
                      <a:r>
                        <a:rPr lang="en-US" dirty="0" smtClean="0"/>
                        <a:t>12.5 Cm</a:t>
                      </a:r>
                      <a:endParaRPr lang="en-US" dirty="0"/>
                    </a:p>
                  </a:txBody>
                  <a:tcPr/>
                </a:tc>
                <a:tc>
                  <a:txBody>
                    <a:bodyPr/>
                    <a:lstStyle/>
                    <a:p>
                      <a:pPr algn="ctr"/>
                      <a:r>
                        <a:rPr lang="en-US" dirty="0" smtClean="0"/>
                        <a:t>inner walls</a:t>
                      </a:r>
                      <a:endParaRPr lang="en-US" dirty="0"/>
                    </a:p>
                  </a:txBody>
                  <a:tcPr/>
                </a:tc>
                <a:tc>
                  <a:txBody>
                    <a:bodyPr/>
                    <a:lstStyle/>
                    <a:p>
                      <a:pPr algn="ctr"/>
                      <a:endParaRPr lang="en-US"/>
                    </a:p>
                  </a:txBody>
                  <a:tcPr/>
                </a:tc>
              </a:tr>
              <a:tr h="534035">
                <a:tc>
                  <a:txBody>
                    <a:bodyPr/>
                    <a:lstStyle/>
                    <a:p>
                      <a:pPr algn="ctr"/>
                      <a:r>
                        <a:rPr lang="en-US" dirty="0" smtClean="0"/>
                        <a:t>wooden and metal door </a:t>
                      </a:r>
                      <a:endParaRPr lang="en-US" dirty="0"/>
                    </a:p>
                  </a:txBody>
                  <a:tcPr/>
                </a:tc>
                <a:tc>
                  <a:txBody>
                    <a:bodyPr/>
                    <a:lstStyle/>
                    <a:p>
                      <a:pPr algn="ctr"/>
                      <a:r>
                        <a:rPr lang="en-US" dirty="0" smtClean="0"/>
                        <a:t>3 Cm</a:t>
                      </a:r>
                      <a:endParaRPr lang="en-US" dirty="0"/>
                    </a:p>
                  </a:txBody>
                  <a:tcPr/>
                </a:tc>
                <a:tc>
                  <a:txBody>
                    <a:bodyPr/>
                    <a:lstStyle/>
                    <a:p>
                      <a:pPr algn="ctr"/>
                      <a:r>
                        <a:rPr lang="en-US" dirty="0" smtClean="0"/>
                        <a:t>door</a:t>
                      </a:r>
                      <a:endParaRPr lang="en-US" dirty="0"/>
                    </a:p>
                  </a:txBody>
                  <a:tcPr/>
                </a:tc>
                <a:tc>
                  <a:txBody>
                    <a:bodyPr/>
                    <a:lstStyle/>
                    <a:p>
                      <a:pPr algn="ctr"/>
                      <a:r>
                        <a:rPr lang="en-US" dirty="0" smtClean="0"/>
                        <a:t>____</a:t>
                      </a:r>
                      <a:endParaRPr lang="en-US" dirty="0"/>
                    </a:p>
                  </a:txBody>
                  <a:tcPr/>
                </a:tc>
              </a:tr>
              <a:tr h="534035">
                <a:tc>
                  <a:txBody>
                    <a:bodyPr/>
                    <a:lstStyle/>
                    <a:p>
                      <a:pPr algn="ctr"/>
                      <a:r>
                        <a:rPr lang="en-US" dirty="0" smtClean="0"/>
                        <a:t>one-layer glass </a:t>
                      </a:r>
                      <a:endParaRPr lang="en-US" dirty="0"/>
                    </a:p>
                  </a:txBody>
                  <a:tcPr/>
                </a:tc>
                <a:tc>
                  <a:txBody>
                    <a:bodyPr/>
                    <a:lstStyle/>
                    <a:p>
                      <a:pPr algn="ctr"/>
                      <a:r>
                        <a:rPr lang="en-US" dirty="0" smtClean="0"/>
                        <a:t>0.3 Cm</a:t>
                      </a:r>
                      <a:endParaRPr lang="en-US" dirty="0"/>
                    </a:p>
                  </a:txBody>
                  <a:tcPr/>
                </a:tc>
                <a:tc>
                  <a:txBody>
                    <a:bodyPr/>
                    <a:lstStyle/>
                    <a:p>
                      <a:pPr algn="ctr"/>
                      <a:r>
                        <a:rPr lang="en-US" dirty="0" smtClean="0"/>
                        <a:t>windows</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____</a:t>
                      </a:r>
                    </a:p>
                    <a:p>
                      <a:pPr algn="ctr"/>
                      <a:endParaRPr lang="en-US" dirty="0"/>
                    </a:p>
                  </a:txBody>
                  <a:tcPr/>
                </a:tc>
              </a:tr>
            </a:tbl>
          </a:graphicData>
        </a:graphic>
      </p:graphicFrame>
    </p:spTree>
    <p:extLst>
      <p:ext uri="{BB962C8B-B14F-4D97-AF65-F5344CB8AC3E}">
        <p14:creationId xmlns:p14="http://schemas.microsoft.com/office/powerpoint/2010/main" val="21446324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1615" y="228600"/>
            <a:ext cx="6347713" cy="1320800"/>
          </a:xfrm>
        </p:spPr>
        <p:txBody>
          <a:bodyPr>
            <a:noAutofit/>
          </a:bodyPr>
          <a:lstStyle/>
          <a:p>
            <a:r>
              <a:rPr lang="en-US" b="1" u="sng" dirty="0">
                <a:solidFill>
                  <a:srgbClr val="0070C0"/>
                </a:solidFill>
                <a:latin typeface="Andalus" pitchFamily="18" charset="-78"/>
                <a:cs typeface="Andalus" pitchFamily="18" charset="-78"/>
              </a:rPr>
              <a:t>Transmitter and receiver locations</a:t>
            </a:r>
          </a:p>
        </p:txBody>
      </p:sp>
      <p:pic>
        <p:nvPicPr>
          <p:cNvPr id="4" name="Picture 3" descr="C:\Users\Windows 7\Desktop\gggg.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1600200"/>
            <a:ext cx="8534399" cy="4571999"/>
          </a:xfrm>
          <a:prstGeom prst="rect">
            <a:avLst/>
          </a:prstGeom>
          <a:noFill/>
          <a:ln>
            <a:noFill/>
          </a:ln>
        </p:spPr>
      </p:pic>
    </p:spTree>
    <p:extLst>
      <p:ext uri="{BB962C8B-B14F-4D97-AF65-F5344CB8AC3E}">
        <p14:creationId xmlns:p14="http://schemas.microsoft.com/office/powerpoint/2010/main" val="16674551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1">
        <a:spAutoFit/>
      </a:bodyPr>
      <a:lstStyle>
        <a:defPPr>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TC104033919[[fn=Circuit]]</Template>
  <TotalTime>792</TotalTime>
  <Words>1355</Words>
  <Application>Microsoft Office PowerPoint</Application>
  <PresentationFormat>On-screen Show (4:3)</PresentationFormat>
  <Paragraphs>452</Paragraphs>
  <Slides>33</Slides>
  <Notes>11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33</vt:i4>
      </vt:variant>
    </vt:vector>
  </HeadingPairs>
  <TitlesOfParts>
    <vt:vector size="43" baseType="lpstr">
      <vt:lpstr>SimSun</vt:lpstr>
      <vt:lpstr>Algerian</vt:lpstr>
      <vt:lpstr>Andalus</vt:lpstr>
      <vt:lpstr>Arial</vt:lpstr>
      <vt:lpstr>Calibri</vt:lpstr>
      <vt:lpstr>Cambria Math</vt:lpstr>
      <vt:lpstr>Forte</vt:lpstr>
      <vt:lpstr>Times New Roman</vt:lpstr>
      <vt:lpstr>Wingdings</vt:lpstr>
      <vt:lpstr>Office Theme</vt:lpstr>
      <vt:lpstr> Indoor Propagation Modeling</vt:lpstr>
      <vt:lpstr>Outlines </vt:lpstr>
      <vt:lpstr>Why???</vt:lpstr>
      <vt:lpstr>Literature Review</vt:lpstr>
      <vt:lpstr>Study Area</vt:lpstr>
      <vt:lpstr>Wireless Insite </vt:lpstr>
      <vt:lpstr>   Implemented model</vt:lpstr>
      <vt:lpstr>Site Description</vt:lpstr>
      <vt:lpstr>Transmitter and receiver locations</vt:lpstr>
      <vt:lpstr>MIMO Equipment</vt:lpstr>
      <vt:lpstr>MIMO Equipment</vt:lpstr>
      <vt:lpstr>       RSSI Measurement Setup</vt:lpstr>
      <vt:lpstr>RSSI simulation</vt:lpstr>
      <vt:lpstr>TX Height selection </vt:lpstr>
      <vt:lpstr>RSSI ANALYSIS FOR SIMULATED AND MEASURED VALUES</vt:lpstr>
      <vt:lpstr>Measurements vs. Simulation after Modification</vt:lpstr>
      <vt:lpstr>Clustering</vt:lpstr>
      <vt:lpstr>Applying Saleh-Valenzuela to our simulation</vt:lpstr>
      <vt:lpstr>Channel Capacity</vt:lpstr>
      <vt:lpstr>Channel Matrix</vt:lpstr>
      <vt:lpstr>Channel Capacity</vt:lpstr>
      <vt:lpstr>INDOOR RADIO PROPAGATION MODEL</vt:lpstr>
      <vt:lpstr>Keenan Motley model</vt:lpstr>
      <vt:lpstr>Indoor Environment scenarios</vt:lpstr>
      <vt:lpstr>Measurements setup</vt:lpstr>
      <vt:lpstr>authentication</vt:lpstr>
      <vt:lpstr>Free space attenuation factor</vt:lpstr>
      <vt:lpstr>Floor factor</vt:lpstr>
      <vt:lpstr>nearby building effect</vt:lpstr>
      <vt:lpstr>Wall factors</vt:lpstr>
      <vt:lpstr>conclusion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osama daraghma</dc:creator>
  <cp:lastModifiedBy>Laptop</cp:lastModifiedBy>
  <cp:revision>46</cp:revision>
  <dcterms:created xsi:type="dcterms:W3CDTF">2013-12-09T17:44:12Z</dcterms:created>
  <dcterms:modified xsi:type="dcterms:W3CDTF">2013-12-18T20:40:20Z</dcterms:modified>
</cp:coreProperties>
</file>