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15.xml" ContentType="application/vnd.openxmlformats-officedocument.them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6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7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8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9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20.xml" ContentType="application/vnd.openxmlformats-officedocument.theme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theme/theme21.xml" ContentType="application/vnd.openxmlformats-officedocument.theme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theme/theme22.xml" ContentType="application/vnd.openxmlformats-officedocument.theme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theme/theme23.xml" ContentType="application/vnd.openxmlformats-officedocument.theme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theme/theme24.xml" ContentType="application/vnd.openxmlformats-officedocument.theme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theme/theme25.xml" ContentType="application/vnd.openxmlformats-officedocument.theme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6.xml" ContentType="application/vnd.openxmlformats-officedocument.theme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theme/theme27.xml" ContentType="application/vnd.openxmlformats-officedocument.theme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62" r:id="rId3"/>
    <p:sldMasterId id="2147483774" r:id="rId4"/>
    <p:sldMasterId id="2147483786" r:id="rId5"/>
    <p:sldMasterId id="2147483798" r:id="rId6"/>
    <p:sldMasterId id="2147483810" r:id="rId7"/>
    <p:sldMasterId id="2147483822" r:id="rId8"/>
    <p:sldMasterId id="2147483834" r:id="rId9"/>
    <p:sldMasterId id="2147483846" r:id="rId10"/>
    <p:sldMasterId id="2147483858" r:id="rId11"/>
    <p:sldMasterId id="2147483870" r:id="rId12"/>
    <p:sldMasterId id="2147483882" r:id="rId13"/>
    <p:sldMasterId id="2147483894" r:id="rId14"/>
    <p:sldMasterId id="2147483906" r:id="rId15"/>
    <p:sldMasterId id="2147483918" r:id="rId16"/>
    <p:sldMasterId id="2147483930" r:id="rId17"/>
    <p:sldMasterId id="2147483942" r:id="rId18"/>
    <p:sldMasterId id="2147483954" r:id="rId19"/>
    <p:sldMasterId id="2147483966" r:id="rId20"/>
    <p:sldMasterId id="2147483978" r:id="rId21"/>
    <p:sldMasterId id="2147483990" r:id="rId22"/>
    <p:sldMasterId id="2147484002" r:id="rId23"/>
    <p:sldMasterId id="2147484014" r:id="rId24"/>
    <p:sldMasterId id="2147484026" r:id="rId25"/>
    <p:sldMasterId id="2147484038" r:id="rId26"/>
    <p:sldMasterId id="2147484050" r:id="rId27"/>
    <p:sldMasterId id="2147484062" r:id="rId28"/>
  </p:sldMasterIdLst>
  <p:notesMasterIdLst>
    <p:notesMasterId r:id="rId108"/>
  </p:notesMasterIdLst>
  <p:sldIdLst>
    <p:sldId id="330" r:id="rId29"/>
    <p:sldId id="331" r:id="rId30"/>
    <p:sldId id="333" r:id="rId31"/>
    <p:sldId id="334" r:id="rId32"/>
    <p:sldId id="412" r:id="rId33"/>
    <p:sldId id="336" r:id="rId34"/>
    <p:sldId id="337" r:id="rId35"/>
    <p:sldId id="338" r:id="rId36"/>
    <p:sldId id="402" r:id="rId37"/>
    <p:sldId id="403" r:id="rId38"/>
    <p:sldId id="404" r:id="rId39"/>
    <p:sldId id="339" r:id="rId40"/>
    <p:sldId id="406" r:id="rId41"/>
    <p:sldId id="407" r:id="rId42"/>
    <p:sldId id="341" r:id="rId43"/>
    <p:sldId id="415" r:id="rId44"/>
    <p:sldId id="416" r:id="rId45"/>
    <p:sldId id="417" r:id="rId46"/>
    <p:sldId id="418" r:id="rId47"/>
    <p:sldId id="419" r:id="rId48"/>
    <p:sldId id="420" r:id="rId49"/>
    <p:sldId id="421" r:id="rId50"/>
    <p:sldId id="422" r:id="rId51"/>
    <p:sldId id="423" r:id="rId52"/>
    <p:sldId id="424" r:id="rId53"/>
    <p:sldId id="425" r:id="rId54"/>
    <p:sldId id="426" r:id="rId55"/>
    <p:sldId id="427" r:id="rId56"/>
    <p:sldId id="428" r:id="rId57"/>
    <p:sldId id="429" r:id="rId58"/>
    <p:sldId id="430" r:id="rId59"/>
    <p:sldId id="431" r:id="rId60"/>
    <p:sldId id="432" r:id="rId61"/>
    <p:sldId id="383" r:id="rId62"/>
    <p:sldId id="382" r:id="rId63"/>
    <p:sldId id="433" r:id="rId64"/>
    <p:sldId id="434" r:id="rId65"/>
    <p:sldId id="435" r:id="rId66"/>
    <p:sldId id="436" r:id="rId67"/>
    <p:sldId id="437" r:id="rId68"/>
    <p:sldId id="438" r:id="rId69"/>
    <p:sldId id="439" r:id="rId70"/>
    <p:sldId id="440" r:id="rId71"/>
    <p:sldId id="441" r:id="rId72"/>
    <p:sldId id="442" r:id="rId73"/>
    <p:sldId id="443" r:id="rId74"/>
    <p:sldId id="444" r:id="rId75"/>
    <p:sldId id="324" r:id="rId76"/>
    <p:sldId id="414" r:id="rId77"/>
    <p:sldId id="381" r:id="rId78"/>
    <p:sldId id="445" r:id="rId79"/>
    <p:sldId id="446" r:id="rId80"/>
    <p:sldId id="447" r:id="rId81"/>
    <p:sldId id="448" r:id="rId82"/>
    <p:sldId id="449" r:id="rId83"/>
    <p:sldId id="450" r:id="rId84"/>
    <p:sldId id="451" r:id="rId85"/>
    <p:sldId id="452" r:id="rId86"/>
    <p:sldId id="453" r:id="rId87"/>
    <p:sldId id="454" r:id="rId88"/>
    <p:sldId id="455" r:id="rId89"/>
    <p:sldId id="456" r:id="rId90"/>
    <p:sldId id="457" r:id="rId91"/>
    <p:sldId id="386" r:id="rId92"/>
    <p:sldId id="389" r:id="rId93"/>
    <p:sldId id="390" r:id="rId94"/>
    <p:sldId id="410" r:id="rId95"/>
    <p:sldId id="411" r:id="rId96"/>
    <p:sldId id="316" r:id="rId97"/>
    <p:sldId id="413" r:id="rId98"/>
    <p:sldId id="318" r:id="rId99"/>
    <p:sldId id="319" r:id="rId100"/>
    <p:sldId id="320" r:id="rId101"/>
    <p:sldId id="321" r:id="rId102"/>
    <p:sldId id="322" r:id="rId103"/>
    <p:sldId id="323" r:id="rId104"/>
    <p:sldId id="384" r:id="rId105"/>
    <p:sldId id="458" r:id="rId106"/>
    <p:sldId id="329" r:id="rId10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434" autoAdjust="0"/>
  </p:normalViewPr>
  <p:slideViewPr>
    <p:cSldViewPr>
      <p:cViewPr varScale="1">
        <p:scale>
          <a:sx n="70" d="100"/>
          <a:sy n="70" d="100"/>
        </p:scale>
        <p:origin x="13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63" Type="http://schemas.openxmlformats.org/officeDocument/2006/relationships/slide" Target="slides/slide35.xml"/><Relationship Id="rId68" Type="http://schemas.openxmlformats.org/officeDocument/2006/relationships/slide" Target="slides/slide40.xml"/><Relationship Id="rId84" Type="http://schemas.openxmlformats.org/officeDocument/2006/relationships/slide" Target="slides/slide56.xml"/><Relationship Id="rId89" Type="http://schemas.openxmlformats.org/officeDocument/2006/relationships/slide" Target="slides/slide61.xml"/><Relationship Id="rId112" Type="http://schemas.openxmlformats.org/officeDocument/2006/relationships/tableStyles" Target="tableStyles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79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74" Type="http://schemas.openxmlformats.org/officeDocument/2006/relationships/slide" Target="slides/slide46.xml"/><Relationship Id="rId79" Type="http://schemas.openxmlformats.org/officeDocument/2006/relationships/slide" Target="slides/slide51.xml"/><Relationship Id="rId102" Type="http://schemas.openxmlformats.org/officeDocument/2006/relationships/slide" Target="slides/slide74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62.xml"/><Relationship Id="rId95" Type="http://schemas.openxmlformats.org/officeDocument/2006/relationships/slide" Target="slides/slide67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64" Type="http://schemas.openxmlformats.org/officeDocument/2006/relationships/slide" Target="slides/slide36.xml"/><Relationship Id="rId69" Type="http://schemas.openxmlformats.org/officeDocument/2006/relationships/slide" Target="slides/slide41.xml"/><Relationship Id="rId80" Type="http://schemas.openxmlformats.org/officeDocument/2006/relationships/slide" Target="slides/slide52.xml"/><Relationship Id="rId85" Type="http://schemas.openxmlformats.org/officeDocument/2006/relationships/slide" Target="slides/slide5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59" Type="http://schemas.openxmlformats.org/officeDocument/2006/relationships/slide" Target="slides/slide31.xml"/><Relationship Id="rId103" Type="http://schemas.openxmlformats.org/officeDocument/2006/relationships/slide" Target="slides/slide75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26.xml"/><Relationship Id="rId70" Type="http://schemas.openxmlformats.org/officeDocument/2006/relationships/slide" Target="slides/slide42.xml"/><Relationship Id="rId75" Type="http://schemas.openxmlformats.org/officeDocument/2006/relationships/slide" Target="slides/slide47.xml"/><Relationship Id="rId91" Type="http://schemas.openxmlformats.org/officeDocument/2006/relationships/slide" Target="slides/slide63.xml"/><Relationship Id="rId96" Type="http://schemas.openxmlformats.org/officeDocument/2006/relationships/slide" Target="slides/slide6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106" Type="http://schemas.openxmlformats.org/officeDocument/2006/relationships/slide" Target="slides/slide78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slide" Target="slides/slide45.xml"/><Relationship Id="rId78" Type="http://schemas.openxmlformats.org/officeDocument/2006/relationships/slide" Target="slides/slide50.xml"/><Relationship Id="rId81" Type="http://schemas.openxmlformats.org/officeDocument/2006/relationships/slide" Target="slides/slide53.xml"/><Relationship Id="rId86" Type="http://schemas.openxmlformats.org/officeDocument/2006/relationships/slide" Target="slides/slide58.xml"/><Relationship Id="rId94" Type="http://schemas.openxmlformats.org/officeDocument/2006/relationships/slide" Target="slides/slide66.xml"/><Relationship Id="rId99" Type="http://schemas.openxmlformats.org/officeDocument/2006/relationships/slide" Target="slides/slide71.xml"/><Relationship Id="rId101" Type="http://schemas.openxmlformats.org/officeDocument/2006/relationships/slide" Target="slides/slide7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1.xml"/><Relationship Id="rId109" Type="http://schemas.openxmlformats.org/officeDocument/2006/relationships/presProps" Target="presProps.xml"/><Relationship Id="rId34" Type="http://schemas.openxmlformats.org/officeDocument/2006/relationships/slide" Target="slides/slide6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76" Type="http://schemas.openxmlformats.org/officeDocument/2006/relationships/slide" Target="slides/slide48.xml"/><Relationship Id="rId97" Type="http://schemas.openxmlformats.org/officeDocument/2006/relationships/slide" Target="slides/slide69.xml"/><Relationship Id="rId104" Type="http://schemas.openxmlformats.org/officeDocument/2006/relationships/slide" Target="slides/slide76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3.xml"/><Relationship Id="rId92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.xml"/><Relationship Id="rId24" Type="http://schemas.openxmlformats.org/officeDocument/2006/relationships/slideMaster" Target="slideMasters/slideMaster24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66" Type="http://schemas.openxmlformats.org/officeDocument/2006/relationships/slide" Target="slides/slide38.xml"/><Relationship Id="rId87" Type="http://schemas.openxmlformats.org/officeDocument/2006/relationships/slide" Target="slides/slide59.xml"/><Relationship Id="rId110" Type="http://schemas.openxmlformats.org/officeDocument/2006/relationships/viewProps" Target="viewProps.xml"/><Relationship Id="rId61" Type="http://schemas.openxmlformats.org/officeDocument/2006/relationships/slide" Target="slides/slide33.xml"/><Relationship Id="rId82" Type="http://schemas.openxmlformats.org/officeDocument/2006/relationships/slide" Target="slides/slide54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56" Type="http://schemas.openxmlformats.org/officeDocument/2006/relationships/slide" Target="slides/slide28.xml"/><Relationship Id="rId77" Type="http://schemas.openxmlformats.org/officeDocument/2006/relationships/slide" Target="slides/slide49.xml"/><Relationship Id="rId100" Type="http://schemas.openxmlformats.org/officeDocument/2006/relationships/slide" Target="slides/slide72.xml"/><Relationship Id="rId105" Type="http://schemas.openxmlformats.org/officeDocument/2006/relationships/slide" Target="slides/slide7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slide" Target="slides/slide44.xml"/><Relationship Id="rId93" Type="http://schemas.openxmlformats.org/officeDocument/2006/relationships/slide" Target="slides/slide65.xml"/><Relationship Id="rId98" Type="http://schemas.openxmlformats.org/officeDocument/2006/relationships/slide" Target="slides/slide70.xml"/><Relationship Id="rId3" Type="http://schemas.openxmlformats.org/officeDocument/2006/relationships/slideMaster" Target="slideMasters/slideMaster3.xml"/><Relationship Id="rId25" Type="http://schemas.openxmlformats.org/officeDocument/2006/relationships/slideMaster" Target="slideMasters/slideMaster25.xml"/><Relationship Id="rId46" Type="http://schemas.openxmlformats.org/officeDocument/2006/relationships/slide" Target="slides/slide18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62" Type="http://schemas.openxmlformats.org/officeDocument/2006/relationships/slide" Target="slides/slide34.xml"/><Relationship Id="rId83" Type="http://schemas.openxmlformats.org/officeDocument/2006/relationships/slide" Target="slides/slide55.xml"/><Relationship Id="rId88" Type="http://schemas.openxmlformats.org/officeDocument/2006/relationships/slide" Target="slides/slide60.xml"/><Relationship Id="rId11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91309-FB0E-4B2B-8EA5-AE2D0FEBDE0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8AADB6-D63F-40D8-8BE8-68C0994CC6F9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A4C1240B-9CA1-4353-ACB6-E032B8BF96D2}" type="parTrans" cxnId="{4A9F961F-F103-4FA0-A75C-36327E66F659}">
      <dgm:prSet/>
      <dgm:spPr/>
      <dgm:t>
        <a:bodyPr/>
        <a:lstStyle/>
        <a:p>
          <a:endParaRPr lang="en-US"/>
        </a:p>
      </dgm:t>
    </dgm:pt>
    <dgm:pt modelId="{36E012D7-00DE-46BF-913E-6B5114F5EB0F}" type="sibTrans" cxnId="{4A9F961F-F103-4FA0-A75C-36327E66F659}">
      <dgm:prSet/>
      <dgm:spPr/>
      <dgm:t>
        <a:bodyPr/>
        <a:lstStyle/>
        <a:p>
          <a:endParaRPr lang="en-US"/>
        </a:p>
      </dgm:t>
    </dgm:pt>
    <dgm:pt modelId="{A62B68DB-9516-405E-A07F-E92B947001B1}">
      <dgm:prSet phldrT="[Text]"/>
      <dgm:spPr/>
      <dgm:t>
        <a:bodyPr/>
        <a:lstStyle/>
        <a:p>
          <a:r>
            <a:rPr lang="en-US" dirty="0" smtClean="0"/>
            <a:t>Structural Design </a:t>
          </a:r>
          <a:endParaRPr lang="en-US" dirty="0"/>
        </a:p>
      </dgm:t>
    </dgm:pt>
    <dgm:pt modelId="{B3DF0765-E30C-4B3A-94C1-4E14ACD445F7}" type="parTrans" cxnId="{722E53EA-1AB1-4A7A-9519-5C1833A0A1D3}">
      <dgm:prSet/>
      <dgm:spPr/>
      <dgm:t>
        <a:bodyPr/>
        <a:lstStyle/>
        <a:p>
          <a:endParaRPr lang="en-US"/>
        </a:p>
      </dgm:t>
    </dgm:pt>
    <dgm:pt modelId="{15195E9B-0AED-4C75-8A93-01290AC1B0DF}" type="sibTrans" cxnId="{722E53EA-1AB1-4A7A-9519-5C1833A0A1D3}">
      <dgm:prSet/>
      <dgm:spPr/>
      <dgm:t>
        <a:bodyPr/>
        <a:lstStyle/>
        <a:p>
          <a:endParaRPr lang="en-US"/>
        </a:p>
      </dgm:t>
    </dgm:pt>
    <dgm:pt modelId="{D895E4BD-EE40-4EF1-9B92-9725E54932C7}">
      <dgm:prSet/>
      <dgm:spPr/>
      <dgm:t>
        <a:bodyPr/>
        <a:lstStyle/>
        <a:p>
          <a:r>
            <a:rPr lang="en-US" dirty="0" smtClean="0"/>
            <a:t>Quantity Surveying and Cost Estimation</a:t>
          </a:r>
          <a:endParaRPr lang="en-US" dirty="0"/>
        </a:p>
      </dgm:t>
    </dgm:pt>
    <dgm:pt modelId="{074C212B-C762-4E43-8F64-7A09107166C0}" type="parTrans" cxnId="{918F8627-A2E6-4788-AC91-E2502AB2F800}">
      <dgm:prSet/>
      <dgm:spPr/>
      <dgm:t>
        <a:bodyPr/>
        <a:lstStyle/>
        <a:p>
          <a:endParaRPr lang="en-US"/>
        </a:p>
      </dgm:t>
    </dgm:pt>
    <dgm:pt modelId="{98287F75-C75E-47C1-A8A6-F87253F42F2E}" type="sibTrans" cxnId="{918F8627-A2E6-4788-AC91-E2502AB2F800}">
      <dgm:prSet/>
      <dgm:spPr/>
      <dgm:t>
        <a:bodyPr/>
        <a:lstStyle/>
        <a:p>
          <a:endParaRPr lang="en-US"/>
        </a:p>
      </dgm:t>
    </dgm:pt>
    <dgm:pt modelId="{76C76AB6-A221-4391-9E5E-A0A2A4837EDF}">
      <dgm:prSet/>
      <dgm:spPr/>
      <dgm:t>
        <a:bodyPr/>
        <a:lstStyle/>
        <a:p>
          <a:r>
            <a:rPr lang="en-US" dirty="0" smtClean="0"/>
            <a:t>Environmental Design</a:t>
          </a:r>
          <a:endParaRPr lang="en-US" dirty="0"/>
        </a:p>
      </dgm:t>
    </dgm:pt>
    <dgm:pt modelId="{EE689B0C-7276-43DC-B263-B477B50FE479}" type="sibTrans" cxnId="{C752D496-2594-4AF1-9D04-7EB0496A7505}">
      <dgm:prSet/>
      <dgm:spPr/>
      <dgm:t>
        <a:bodyPr/>
        <a:lstStyle/>
        <a:p>
          <a:endParaRPr lang="en-US"/>
        </a:p>
      </dgm:t>
    </dgm:pt>
    <dgm:pt modelId="{E4D6BA23-5EF8-4A7B-AE61-648670F55D18}" type="parTrans" cxnId="{C752D496-2594-4AF1-9D04-7EB0496A7505}">
      <dgm:prSet/>
      <dgm:spPr/>
      <dgm:t>
        <a:bodyPr/>
        <a:lstStyle/>
        <a:p>
          <a:endParaRPr lang="en-US"/>
        </a:p>
      </dgm:t>
    </dgm:pt>
    <dgm:pt modelId="{C09A351D-8011-43FE-B050-B1CC0D043AF4}">
      <dgm:prSet/>
      <dgm:spPr/>
      <dgm:t>
        <a:bodyPr/>
        <a:lstStyle/>
        <a:p>
          <a:r>
            <a:rPr lang="en-US" dirty="0" smtClean="0"/>
            <a:t>Mechanical Design</a:t>
          </a:r>
          <a:endParaRPr lang="en-US" dirty="0"/>
        </a:p>
      </dgm:t>
    </dgm:pt>
    <dgm:pt modelId="{9B76039F-5E1B-45EC-AE5A-F4B9893FC678}" type="parTrans" cxnId="{241FCFD3-AEAF-496D-90A1-FA409EEBD579}">
      <dgm:prSet/>
      <dgm:spPr/>
      <dgm:t>
        <a:bodyPr/>
        <a:lstStyle/>
        <a:p>
          <a:endParaRPr lang="en-US"/>
        </a:p>
      </dgm:t>
    </dgm:pt>
    <dgm:pt modelId="{19FC9AB9-D0EC-4C60-A7AB-86D37A214CF8}" type="sibTrans" cxnId="{241FCFD3-AEAF-496D-90A1-FA409EEBD579}">
      <dgm:prSet/>
      <dgm:spPr/>
      <dgm:t>
        <a:bodyPr/>
        <a:lstStyle/>
        <a:p>
          <a:endParaRPr lang="en-US"/>
        </a:p>
      </dgm:t>
    </dgm:pt>
    <dgm:pt modelId="{1EF80461-44B9-41BE-AC74-864773E30929}">
      <dgm:prSet/>
      <dgm:spPr/>
      <dgm:t>
        <a:bodyPr/>
        <a:lstStyle/>
        <a:p>
          <a:r>
            <a:rPr lang="en-US" dirty="0" smtClean="0"/>
            <a:t>Electrical Design</a:t>
          </a:r>
          <a:endParaRPr lang="en-US" dirty="0"/>
        </a:p>
      </dgm:t>
    </dgm:pt>
    <dgm:pt modelId="{EC2FD33C-AD48-4B2F-BC75-B30D1005149B}" type="parTrans" cxnId="{033ACF89-5E36-427D-B6DE-21130E3AFF0C}">
      <dgm:prSet/>
      <dgm:spPr/>
      <dgm:t>
        <a:bodyPr/>
        <a:lstStyle/>
        <a:p>
          <a:endParaRPr lang="en-US"/>
        </a:p>
      </dgm:t>
    </dgm:pt>
    <dgm:pt modelId="{B38FE205-2C14-485A-8E56-BD2916E53292}" type="sibTrans" cxnId="{033ACF89-5E36-427D-B6DE-21130E3AFF0C}">
      <dgm:prSet/>
      <dgm:spPr/>
      <dgm:t>
        <a:bodyPr/>
        <a:lstStyle/>
        <a:p>
          <a:endParaRPr lang="en-US"/>
        </a:p>
      </dgm:t>
    </dgm:pt>
    <dgm:pt modelId="{A758AD78-5218-4B8D-B405-807D50B2A21B}">
      <dgm:prSet phldrT="[Text]"/>
      <dgm:spPr/>
      <dgm:t>
        <a:bodyPr/>
        <a:lstStyle/>
        <a:p>
          <a:r>
            <a:rPr lang="en-US" dirty="0" smtClean="0"/>
            <a:t>Architectural Design</a:t>
          </a:r>
          <a:endParaRPr lang="en-US" dirty="0"/>
        </a:p>
      </dgm:t>
    </dgm:pt>
    <dgm:pt modelId="{32337F9B-C614-4520-BA97-181B7896E578}" type="sibTrans" cxnId="{DCCAB06D-CFD7-48B7-8785-6C802D3A9732}">
      <dgm:prSet/>
      <dgm:spPr/>
      <dgm:t>
        <a:bodyPr/>
        <a:lstStyle/>
        <a:p>
          <a:endParaRPr lang="en-US"/>
        </a:p>
      </dgm:t>
    </dgm:pt>
    <dgm:pt modelId="{0F42BEBD-0E37-49D0-B1CA-61A977CC32E9}" type="parTrans" cxnId="{DCCAB06D-CFD7-48B7-8785-6C802D3A9732}">
      <dgm:prSet/>
      <dgm:spPr/>
      <dgm:t>
        <a:bodyPr/>
        <a:lstStyle/>
        <a:p>
          <a:endParaRPr lang="en-US"/>
        </a:p>
      </dgm:t>
    </dgm:pt>
    <dgm:pt modelId="{00DF5582-C49E-4148-B4B6-BF3CFFD622ED}">
      <dgm:prSet/>
      <dgm:spPr/>
      <dgm:t>
        <a:bodyPr/>
        <a:lstStyle/>
        <a:p>
          <a:r>
            <a:rPr lang="en-US" dirty="0" smtClean="0"/>
            <a:t>Safety Design</a:t>
          </a:r>
          <a:endParaRPr lang="en-US" dirty="0"/>
        </a:p>
      </dgm:t>
    </dgm:pt>
    <dgm:pt modelId="{99F8E9A1-5B65-4E8F-A0E9-D5860F941F03}" type="parTrans" cxnId="{50985389-EAFB-4AEC-B0DF-125DC416475E}">
      <dgm:prSet/>
      <dgm:spPr/>
      <dgm:t>
        <a:bodyPr/>
        <a:lstStyle/>
        <a:p>
          <a:endParaRPr lang="en-US"/>
        </a:p>
      </dgm:t>
    </dgm:pt>
    <dgm:pt modelId="{61D948A4-83FA-4CF1-83F0-3DB1A9F3AC44}" type="sibTrans" cxnId="{50985389-EAFB-4AEC-B0DF-125DC416475E}">
      <dgm:prSet/>
      <dgm:spPr/>
      <dgm:t>
        <a:bodyPr/>
        <a:lstStyle/>
        <a:p>
          <a:endParaRPr lang="en-US"/>
        </a:p>
      </dgm:t>
    </dgm:pt>
    <dgm:pt modelId="{0ED9C3EB-7C67-4CF0-BF59-DE3135681435}" type="pres">
      <dgm:prSet presAssocID="{AA291309-FB0E-4B2B-8EA5-AE2D0FEBDE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A4FEB2-FA61-48E5-AEF3-DC9044104B96}" type="pres">
      <dgm:prSet presAssocID="{7B8AADB6-D63F-40D8-8BE8-68C0994CC6F9}" presName="parentText" presStyleLbl="node1" presStyleIdx="0" presStyleCnt="8" custLinFactY="-66992" custLinFactNeighborX="-111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61803-1AFE-49E5-907C-54CCAEC15283}" type="pres">
      <dgm:prSet presAssocID="{36E012D7-00DE-46BF-913E-6B5114F5EB0F}" presName="spacer" presStyleCnt="0"/>
      <dgm:spPr/>
      <dgm:t>
        <a:bodyPr/>
        <a:lstStyle/>
        <a:p>
          <a:endParaRPr lang="en-US"/>
        </a:p>
      </dgm:t>
    </dgm:pt>
    <dgm:pt modelId="{2AB2D2D6-487A-42D1-B9EB-6D4A225F700C}" type="pres">
      <dgm:prSet presAssocID="{A758AD78-5218-4B8D-B405-807D50B2A21B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D847D-EDD6-4968-BC75-C8A0E38039E8}" type="pres">
      <dgm:prSet presAssocID="{32337F9B-C614-4520-BA97-181B7896E578}" presName="spacer" presStyleCnt="0"/>
      <dgm:spPr/>
      <dgm:t>
        <a:bodyPr/>
        <a:lstStyle/>
        <a:p>
          <a:endParaRPr lang="en-US"/>
        </a:p>
      </dgm:t>
    </dgm:pt>
    <dgm:pt modelId="{B4A0CF96-84ED-4E2A-92B4-90B4E835CBB6}" type="pres">
      <dgm:prSet presAssocID="{A62B68DB-9516-405E-A07F-E92B947001B1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8E13C-23C9-4799-AE4B-9C9384B424A7}" type="pres">
      <dgm:prSet presAssocID="{15195E9B-0AED-4C75-8A93-01290AC1B0DF}" presName="spacer" presStyleCnt="0"/>
      <dgm:spPr/>
      <dgm:t>
        <a:bodyPr/>
        <a:lstStyle/>
        <a:p>
          <a:endParaRPr lang="en-US"/>
        </a:p>
      </dgm:t>
    </dgm:pt>
    <dgm:pt modelId="{6789C1F8-081D-4BA3-9E11-0D42C246FF85}" type="pres">
      <dgm:prSet presAssocID="{76C76AB6-A221-4391-9E5E-A0A2A4837EDF}" presName="parentText" presStyleLbl="node1" presStyleIdx="3" presStyleCnt="8" custLinFactY="285608" custLinFactNeighborX="-1042" custLinFactNeighborY="3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A25E7-8397-474C-8FF0-D2138B1B22EE}" type="pres">
      <dgm:prSet presAssocID="{EE689B0C-7276-43DC-B263-B477B50FE479}" presName="spacer" presStyleCnt="0"/>
      <dgm:spPr/>
      <dgm:t>
        <a:bodyPr/>
        <a:lstStyle/>
        <a:p>
          <a:endParaRPr lang="en-US"/>
        </a:p>
      </dgm:t>
    </dgm:pt>
    <dgm:pt modelId="{3933A982-5BB8-40D0-BD0A-94A97F4112D8}" type="pres">
      <dgm:prSet presAssocID="{C09A351D-8011-43FE-B050-B1CC0D043AF4}" presName="parentText" presStyleLbl="node1" presStyleIdx="4" presStyleCnt="8" custLinFactY="-9566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4C551-8C37-473C-A800-46B7B14B1B08}" type="pres">
      <dgm:prSet presAssocID="{19FC9AB9-D0EC-4C60-A7AB-86D37A214CF8}" presName="spacer" presStyleCnt="0"/>
      <dgm:spPr/>
      <dgm:t>
        <a:bodyPr/>
        <a:lstStyle/>
        <a:p>
          <a:endParaRPr lang="en-US"/>
        </a:p>
      </dgm:t>
    </dgm:pt>
    <dgm:pt modelId="{09A2EE6E-3E21-4BDD-A533-16B5A7BB8411}" type="pres">
      <dgm:prSet presAssocID="{1EF80461-44B9-41BE-AC74-864773E30929}" presName="parentText" presStyleLbl="node1" presStyleIdx="5" presStyleCnt="8" custLinFactY="-93296" custLinFactNeighborX="-11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033F8-0659-4269-84E4-BAF8CC92C4AC}" type="pres">
      <dgm:prSet presAssocID="{B38FE205-2C14-485A-8E56-BD2916E53292}" presName="spacer" presStyleCnt="0"/>
      <dgm:spPr/>
      <dgm:t>
        <a:bodyPr/>
        <a:lstStyle/>
        <a:p>
          <a:endParaRPr lang="en-US"/>
        </a:p>
      </dgm:t>
    </dgm:pt>
    <dgm:pt modelId="{9C30D6B3-0198-48EA-A319-E9D75049740E}" type="pres">
      <dgm:prSet presAssocID="{00DF5582-C49E-4148-B4B6-BF3CFFD622ED}" presName="parentText" presStyleLbl="node1" presStyleIdx="6" presStyleCnt="8" custScaleY="86385" custLinFactY="-100000" custLinFactNeighborY="-10114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D2C97-CC92-4728-9B2F-87CD10E61427}" type="pres">
      <dgm:prSet presAssocID="{61D948A4-83FA-4CF1-83F0-3DB1A9F3AC44}" presName="spacer" presStyleCnt="0"/>
      <dgm:spPr/>
      <dgm:t>
        <a:bodyPr/>
        <a:lstStyle/>
        <a:p>
          <a:endParaRPr lang="en-US"/>
        </a:p>
      </dgm:t>
    </dgm:pt>
    <dgm:pt modelId="{6D90CBBB-0829-4DAA-9AF9-0C9E67016A56}" type="pres">
      <dgm:prSet presAssocID="{D895E4BD-EE40-4EF1-9B92-9725E54932C7}" presName="parentText" presStyleLbl="node1" presStyleIdx="7" presStyleCnt="8" custScaleY="117198" custLinFactY="178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F8627-A2E6-4788-AC91-E2502AB2F800}" srcId="{AA291309-FB0E-4B2B-8EA5-AE2D0FEBDE0C}" destId="{D895E4BD-EE40-4EF1-9B92-9725E54932C7}" srcOrd="7" destOrd="0" parTransId="{074C212B-C762-4E43-8F64-7A09107166C0}" sibTransId="{98287F75-C75E-47C1-A8A6-F87253F42F2E}"/>
    <dgm:cxn modelId="{092DA9BC-7422-4A39-BF28-6DF2A6B52E65}" type="presOf" srcId="{A62B68DB-9516-405E-A07F-E92B947001B1}" destId="{B4A0CF96-84ED-4E2A-92B4-90B4E835CBB6}" srcOrd="0" destOrd="0" presId="urn:microsoft.com/office/officeart/2005/8/layout/vList2"/>
    <dgm:cxn modelId="{8569A016-82D0-43A0-801C-9B118DFBFCE0}" type="presOf" srcId="{D895E4BD-EE40-4EF1-9B92-9725E54932C7}" destId="{6D90CBBB-0829-4DAA-9AF9-0C9E67016A56}" srcOrd="0" destOrd="0" presId="urn:microsoft.com/office/officeart/2005/8/layout/vList2"/>
    <dgm:cxn modelId="{B2902FAD-5203-4B00-9F10-E59448C610F3}" type="presOf" srcId="{AA291309-FB0E-4B2B-8EA5-AE2D0FEBDE0C}" destId="{0ED9C3EB-7C67-4CF0-BF59-DE3135681435}" srcOrd="0" destOrd="0" presId="urn:microsoft.com/office/officeart/2005/8/layout/vList2"/>
    <dgm:cxn modelId="{DCCAB06D-CFD7-48B7-8785-6C802D3A9732}" srcId="{AA291309-FB0E-4B2B-8EA5-AE2D0FEBDE0C}" destId="{A758AD78-5218-4B8D-B405-807D50B2A21B}" srcOrd="1" destOrd="0" parTransId="{0F42BEBD-0E37-49D0-B1CA-61A977CC32E9}" sibTransId="{32337F9B-C614-4520-BA97-181B7896E578}"/>
    <dgm:cxn modelId="{C752D496-2594-4AF1-9D04-7EB0496A7505}" srcId="{AA291309-FB0E-4B2B-8EA5-AE2D0FEBDE0C}" destId="{76C76AB6-A221-4391-9E5E-A0A2A4837EDF}" srcOrd="3" destOrd="0" parTransId="{E4D6BA23-5EF8-4A7B-AE61-648670F55D18}" sibTransId="{EE689B0C-7276-43DC-B263-B477B50FE479}"/>
    <dgm:cxn modelId="{6A48D5E3-C3C4-451A-9ACB-48348C606E79}" type="presOf" srcId="{7B8AADB6-D63F-40D8-8BE8-68C0994CC6F9}" destId="{E8A4FEB2-FA61-48E5-AEF3-DC9044104B96}" srcOrd="0" destOrd="0" presId="urn:microsoft.com/office/officeart/2005/8/layout/vList2"/>
    <dgm:cxn modelId="{033ACF89-5E36-427D-B6DE-21130E3AFF0C}" srcId="{AA291309-FB0E-4B2B-8EA5-AE2D0FEBDE0C}" destId="{1EF80461-44B9-41BE-AC74-864773E30929}" srcOrd="5" destOrd="0" parTransId="{EC2FD33C-AD48-4B2F-BC75-B30D1005149B}" sibTransId="{B38FE205-2C14-485A-8E56-BD2916E53292}"/>
    <dgm:cxn modelId="{1A8FCD15-8E67-4201-978A-27614A6A75FA}" type="presOf" srcId="{00DF5582-C49E-4148-B4B6-BF3CFFD622ED}" destId="{9C30D6B3-0198-48EA-A319-E9D75049740E}" srcOrd="0" destOrd="0" presId="urn:microsoft.com/office/officeart/2005/8/layout/vList2"/>
    <dgm:cxn modelId="{33E40553-2EF8-43B6-B436-477F1E9698CB}" type="presOf" srcId="{1EF80461-44B9-41BE-AC74-864773E30929}" destId="{09A2EE6E-3E21-4BDD-A533-16B5A7BB8411}" srcOrd="0" destOrd="0" presId="urn:microsoft.com/office/officeart/2005/8/layout/vList2"/>
    <dgm:cxn modelId="{54AF2EA9-DB58-479A-AB76-3EBAC569B7C0}" type="presOf" srcId="{A758AD78-5218-4B8D-B405-807D50B2A21B}" destId="{2AB2D2D6-487A-42D1-B9EB-6D4A225F700C}" srcOrd="0" destOrd="0" presId="urn:microsoft.com/office/officeart/2005/8/layout/vList2"/>
    <dgm:cxn modelId="{241FCFD3-AEAF-496D-90A1-FA409EEBD579}" srcId="{AA291309-FB0E-4B2B-8EA5-AE2D0FEBDE0C}" destId="{C09A351D-8011-43FE-B050-B1CC0D043AF4}" srcOrd="4" destOrd="0" parTransId="{9B76039F-5E1B-45EC-AE5A-F4B9893FC678}" sibTransId="{19FC9AB9-D0EC-4C60-A7AB-86D37A214CF8}"/>
    <dgm:cxn modelId="{C86548C7-1F42-4353-9B3C-35F0271BF038}" type="presOf" srcId="{C09A351D-8011-43FE-B050-B1CC0D043AF4}" destId="{3933A982-5BB8-40D0-BD0A-94A97F4112D8}" srcOrd="0" destOrd="0" presId="urn:microsoft.com/office/officeart/2005/8/layout/vList2"/>
    <dgm:cxn modelId="{50985389-EAFB-4AEC-B0DF-125DC416475E}" srcId="{AA291309-FB0E-4B2B-8EA5-AE2D0FEBDE0C}" destId="{00DF5582-C49E-4148-B4B6-BF3CFFD622ED}" srcOrd="6" destOrd="0" parTransId="{99F8E9A1-5B65-4E8F-A0E9-D5860F941F03}" sibTransId="{61D948A4-83FA-4CF1-83F0-3DB1A9F3AC44}"/>
    <dgm:cxn modelId="{722E53EA-1AB1-4A7A-9519-5C1833A0A1D3}" srcId="{AA291309-FB0E-4B2B-8EA5-AE2D0FEBDE0C}" destId="{A62B68DB-9516-405E-A07F-E92B947001B1}" srcOrd="2" destOrd="0" parTransId="{B3DF0765-E30C-4B3A-94C1-4E14ACD445F7}" sibTransId="{15195E9B-0AED-4C75-8A93-01290AC1B0DF}"/>
    <dgm:cxn modelId="{4A9F961F-F103-4FA0-A75C-36327E66F659}" srcId="{AA291309-FB0E-4B2B-8EA5-AE2D0FEBDE0C}" destId="{7B8AADB6-D63F-40D8-8BE8-68C0994CC6F9}" srcOrd="0" destOrd="0" parTransId="{A4C1240B-9CA1-4353-ACB6-E032B8BF96D2}" sibTransId="{36E012D7-00DE-46BF-913E-6B5114F5EB0F}"/>
    <dgm:cxn modelId="{02382E35-7A3C-4115-A635-7E8E1E79586D}" type="presOf" srcId="{76C76AB6-A221-4391-9E5E-A0A2A4837EDF}" destId="{6789C1F8-081D-4BA3-9E11-0D42C246FF85}" srcOrd="0" destOrd="0" presId="urn:microsoft.com/office/officeart/2005/8/layout/vList2"/>
    <dgm:cxn modelId="{00B42886-F1B7-4EC1-901E-33679D2AA9D1}" type="presParOf" srcId="{0ED9C3EB-7C67-4CF0-BF59-DE3135681435}" destId="{E8A4FEB2-FA61-48E5-AEF3-DC9044104B96}" srcOrd="0" destOrd="0" presId="urn:microsoft.com/office/officeart/2005/8/layout/vList2"/>
    <dgm:cxn modelId="{4B3BE3B4-BB5B-4C70-94D4-970FB57723EF}" type="presParOf" srcId="{0ED9C3EB-7C67-4CF0-BF59-DE3135681435}" destId="{4B561803-1AFE-49E5-907C-54CCAEC15283}" srcOrd="1" destOrd="0" presId="urn:microsoft.com/office/officeart/2005/8/layout/vList2"/>
    <dgm:cxn modelId="{F67B42CA-CD7E-4565-9118-22C15AFDCD28}" type="presParOf" srcId="{0ED9C3EB-7C67-4CF0-BF59-DE3135681435}" destId="{2AB2D2D6-487A-42D1-B9EB-6D4A225F700C}" srcOrd="2" destOrd="0" presId="urn:microsoft.com/office/officeart/2005/8/layout/vList2"/>
    <dgm:cxn modelId="{0EF09B32-B670-47ED-9F73-748244F10B19}" type="presParOf" srcId="{0ED9C3EB-7C67-4CF0-BF59-DE3135681435}" destId="{EA3D847D-EDD6-4968-BC75-C8A0E38039E8}" srcOrd="3" destOrd="0" presId="urn:microsoft.com/office/officeart/2005/8/layout/vList2"/>
    <dgm:cxn modelId="{A1A66D1F-063A-4C47-93C7-0631E09626BC}" type="presParOf" srcId="{0ED9C3EB-7C67-4CF0-BF59-DE3135681435}" destId="{B4A0CF96-84ED-4E2A-92B4-90B4E835CBB6}" srcOrd="4" destOrd="0" presId="urn:microsoft.com/office/officeart/2005/8/layout/vList2"/>
    <dgm:cxn modelId="{F9370153-AB13-4734-B3DD-D388DEAA189F}" type="presParOf" srcId="{0ED9C3EB-7C67-4CF0-BF59-DE3135681435}" destId="{8348E13C-23C9-4799-AE4B-9C9384B424A7}" srcOrd="5" destOrd="0" presId="urn:microsoft.com/office/officeart/2005/8/layout/vList2"/>
    <dgm:cxn modelId="{C9BDB553-0B74-4BF0-8569-C178FF63A667}" type="presParOf" srcId="{0ED9C3EB-7C67-4CF0-BF59-DE3135681435}" destId="{6789C1F8-081D-4BA3-9E11-0D42C246FF85}" srcOrd="6" destOrd="0" presId="urn:microsoft.com/office/officeart/2005/8/layout/vList2"/>
    <dgm:cxn modelId="{FCEA18CA-9FA5-4B7A-9D96-575102249F7A}" type="presParOf" srcId="{0ED9C3EB-7C67-4CF0-BF59-DE3135681435}" destId="{CC4A25E7-8397-474C-8FF0-D2138B1B22EE}" srcOrd="7" destOrd="0" presId="urn:microsoft.com/office/officeart/2005/8/layout/vList2"/>
    <dgm:cxn modelId="{DFF30E6E-5B68-41D4-AF4A-D742AF8D4826}" type="presParOf" srcId="{0ED9C3EB-7C67-4CF0-BF59-DE3135681435}" destId="{3933A982-5BB8-40D0-BD0A-94A97F4112D8}" srcOrd="8" destOrd="0" presId="urn:microsoft.com/office/officeart/2005/8/layout/vList2"/>
    <dgm:cxn modelId="{0C578684-A13A-4A7A-8CA0-BED8F78D562B}" type="presParOf" srcId="{0ED9C3EB-7C67-4CF0-BF59-DE3135681435}" destId="{24E4C551-8C37-473C-A800-46B7B14B1B08}" srcOrd="9" destOrd="0" presId="urn:microsoft.com/office/officeart/2005/8/layout/vList2"/>
    <dgm:cxn modelId="{FE4EB5A2-9F51-4665-BEB0-A2A1CFDA5D77}" type="presParOf" srcId="{0ED9C3EB-7C67-4CF0-BF59-DE3135681435}" destId="{09A2EE6E-3E21-4BDD-A533-16B5A7BB8411}" srcOrd="10" destOrd="0" presId="urn:microsoft.com/office/officeart/2005/8/layout/vList2"/>
    <dgm:cxn modelId="{F39FFD57-D617-4033-A643-500AB46BAF7C}" type="presParOf" srcId="{0ED9C3EB-7C67-4CF0-BF59-DE3135681435}" destId="{1DA033F8-0659-4269-84E4-BAF8CC92C4AC}" srcOrd="11" destOrd="0" presId="urn:microsoft.com/office/officeart/2005/8/layout/vList2"/>
    <dgm:cxn modelId="{416BE1A2-4C30-4440-9CFE-EB0328A601CF}" type="presParOf" srcId="{0ED9C3EB-7C67-4CF0-BF59-DE3135681435}" destId="{9C30D6B3-0198-48EA-A319-E9D75049740E}" srcOrd="12" destOrd="0" presId="urn:microsoft.com/office/officeart/2005/8/layout/vList2"/>
    <dgm:cxn modelId="{29B8D839-4823-4EA5-B2C7-CA4059016479}" type="presParOf" srcId="{0ED9C3EB-7C67-4CF0-BF59-DE3135681435}" destId="{2B5D2C97-CC92-4728-9B2F-87CD10E61427}" srcOrd="13" destOrd="0" presId="urn:microsoft.com/office/officeart/2005/8/layout/vList2"/>
    <dgm:cxn modelId="{32927C84-63AB-4DF3-BFDD-9524F0798D95}" type="presParOf" srcId="{0ED9C3EB-7C67-4CF0-BF59-DE3135681435}" destId="{6D90CBBB-0829-4DAA-9AF9-0C9E67016A5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4FEB2-FA61-48E5-AEF3-DC9044104B96}">
      <dsp:nvSpPr>
        <dsp:cNvPr id="0" name=""/>
        <dsp:cNvSpPr/>
      </dsp:nvSpPr>
      <dsp:spPr>
        <a:xfrm>
          <a:off x="0" y="0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Introduction</a:t>
          </a:r>
          <a:endParaRPr lang="en-US" sz="2200" kern="1200" dirty="0"/>
        </a:p>
      </dsp:txBody>
      <dsp:txXfrm>
        <a:off x="30442" y="30442"/>
        <a:ext cx="7254316" cy="562726"/>
      </dsp:txXfrm>
    </dsp:sp>
    <dsp:sp modelId="{2AB2D2D6-487A-42D1-B9EB-6D4A225F700C}">
      <dsp:nvSpPr>
        <dsp:cNvPr id="0" name=""/>
        <dsp:cNvSpPr/>
      </dsp:nvSpPr>
      <dsp:spPr>
        <a:xfrm>
          <a:off x="0" y="712098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Architectural Design</a:t>
          </a:r>
          <a:endParaRPr lang="en-US" sz="2200" kern="1200" dirty="0"/>
        </a:p>
      </dsp:txBody>
      <dsp:txXfrm>
        <a:off x="30442" y="742540"/>
        <a:ext cx="7254316" cy="562726"/>
      </dsp:txXfrm>
    </dsp:sp>
    <dsp:sp modelId="{B4A0CF96-84ED-4E2A-92B4-90B4E835CBB6}">
      <dsp:nvSpPr>
        <dsp:cNvPr id="0" name=""/>
        <dsp:cNvSpPr/>
      </dsp:nvSpPr>
      <dsp:spPr>
        <a:xfrm>
          <a:off x="0" y="1410588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Structural Design </a:t>
          </a:r>
          <a:endParaRPr lang="en-US" sz="2200" kern="1200" dirty="0"/>
        </a:p>
      </dsp:txBody>
      <dsp:txXfrm>
        <a:off x="30442" y="1441030"/>
        <a:ext cx="7254316" cy="562726"/>
      </dsp:txXfrm>
    </dsp:sp>
    <dsp:sp modelId="{6789C1F8-081D-4BA3-9E11-0D42C246FF85}">
      <dsp:nvSpPr>
        <dsp:cNvPr id="0" name=""/>
        <dsp:cNvSpPr/>
      </dsp:nvSpPr>
      <dsp:spPr>
        <a:xfrm>
          <a:off x="0" y="4114798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Environmental Design</a:t>
          </a:r>
          <a:endParaRPr lang="en-US" sz="2200" kern="1200" dirty="0"/>
        </a:p>
      </dsp:txBody>
      <dsp:txXfrm>
        <a:off x="30442" y="4145240"/>
        <a:ext cx="7254316" cy="562726"/>
      </dsp:txXfrm>
    </dsp:sp>
    <dsp:sp modelId="{3933A982-5BB8-40D0-BD0A-94A97F4112D8}">
      <dsp:nvSpPr>
        <dsp:cNvPr id="0" name=""/>
        <dsp:cNvSpPr/>
      </dsp:nvSpPr>
      <dsp:spPr>
        <a:xfrm>
          <a:off x="0" y="2136142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Mechanical Design</a:t>
          </a:r>
          <a:endParaRPr lang="en-US" sz="2200" kern="1200" dirty="0"/>
        </a:p>
      </dsp:txBody>
      <dsp:txXfrm>
        <a:off x="30442" y="2166584"/>
        <a:ext cx="7254316" cy="562726"/>
      </dsp:txXfrm>
    </dsp:sp>
    <dsp:sp modelId="{09A2EE6E-3E21-4BDD-A533-16B5A7BB8411}">
      <dsp:nvSpPr>
        <dsp:cNvPr id="0" name=""/>
        <dsp:cNvSpPr/>
      </dsp:nvSpPr>
      <dsp:spPr>
        <a:xfrm>
          <a:off x="0" y="2849374"/>
          <a:ext cx="7315200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Electrical Design</a:t>
          </a:r>
          <a:endParaRPr lang="en-US" sz="2200" kern="1200" dirty="0"/>
        </a:p>
      </dsp:txBody>
      <dsp:txXfrm>
        <a:off x="30442" y="2879816"/>
        <a:ext cx="7254316" cy="562726"/>
      </dsp:txXfrm>
    </dsp:sp>
    <dsp:sp modelId="{9C30D6B3-0198-48EA-A319-E9D75049740E}">
      <dsp:nvSpPr>
        <dsp:cNvPr id="0" name=""/>
        <dsp:cNvSpPr/>
      </dsp:nvSpPr>
      <dsp:spPr>
        <a:xfrm>
          <a:off x="0" y="3505200"/>
          <a:ext cx="7315200" cy="5387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Safety Design</a:t>
          </a:r>
          <a:endParaRPr lang="en-US" sz="2200" kern="1200" dirty="0"/>
        </a:p>
      </dsp:txBody>
      <dsp:txXfrm>
        <a:off x="26297" y="3531497"/>
        <a:ext cx="7262606" cy="486111"/>
      </dsp:txXfrm>
    </dsp:sp>
    <dsp:sp modelId="{6D90CBBB-0829-4DAA-9AF9-0C9E67016A56}">
      <dsp:nvSpPr>
        <dsp:cNvPr id="0" name=""/>
        <dsp:cNvSpPr/>
      </dsp:nvSpPr>
      <dsp:spPr>
        <a:xfrm>
          <a:off x="0" y="4831741"/>
          <a:ext cx="7315200" cy="7308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Quantity Surveying and Cost Estimation</a:t>
          </a:r>
          <a:endParaRPr lang="en-US" sz="2200" kern="1200" dirty="0"/>
        </a:p>
      </dsp:txBody>
      <dsp:txXfrm>
        <a:off x="35678" y="4867419"/>
        <a:ext cx="7243844" cy="659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CDD81-DC4C-400A-BB8F-CE985CCDC93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82A40-21BC-4A68-BA8F-6FF82E4770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48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90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it's shown in the standards, the reverberant time inside the Dining room does not match the specifications of restaurants that is ( 0.8 – 1.2 ) s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27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values lies in the range (0.8-1.2) Which is suitable for Dining rooms.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2A33-373B-4C16-A9ED-A27A70F610DA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45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main entrance of the restaurant is from Jamal Abdel Nasser Park, the secondary entrance of parking, management, and services are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Yafa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Street as shown in the figure below.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site contains parking which the capacity of it about 36 car, and there are two ramps the first one for entrance, and the second one for exit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8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ground floor contains the reception and cashier, coat room, kitchen, dining area, mechanical and electrical rooms and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35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704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900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compatibility had achieved as shown in the figure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95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60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30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Dialux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program were used in our analysis to get a helpful and useful allocation of the artificial lighting, two different spaces were chosen to test and those were, manager ,dinning,  kitchen, employee area and storage.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targeted value of U (uniformity) and (unified glare rating) UGR shall be achieved for each space where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&gt;0.6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UGR should not exceed 19, so to get these values suitable paint, tile, color of furniture and appropriate type of lamp have to be applied.[25]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2A40-21BC-4A68-BA8F-6FF82E4770B8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09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2493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3504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4398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4382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31233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5683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52346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733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2074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9409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9523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2073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8020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9888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8925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033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11592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7404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25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72143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2302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7627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92660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10262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78832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2054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272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39200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7100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23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451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8241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7171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2062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5282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0241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9453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3682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1287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974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58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89062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406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9247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6339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623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5476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8899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44740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0363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4346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635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5057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61567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7791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5478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2203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67253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72523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9823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28219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3937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796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96759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479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5939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370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1698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73080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86562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7852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4733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7008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811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71969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03744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1621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2508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3496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144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5589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4023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2405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7160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839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260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4152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34450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1401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8366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33694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7708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48592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12381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0747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04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4844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16618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2353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0309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4814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5612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9650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8084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2412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3978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3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6255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4238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608433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9844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5402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15995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3707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6150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9917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646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598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7048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4660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33937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169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45245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4526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073707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629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1571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22060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08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43423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08391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3735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9851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6166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9404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59054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0967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2684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73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44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72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42249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74964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14533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269336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63367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246213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4898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8827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92249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36399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145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295856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1577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3147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330951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3849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05534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9856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511554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782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59005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54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54538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50356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43604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384410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86275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51252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885156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59928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87252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89801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0967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61478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7746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7728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20337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13761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299241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4317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032072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32497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275106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162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799693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44388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32063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33950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211472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6447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73563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37387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51521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97217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21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28749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19511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1370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145236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45317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40728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53724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34884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990973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96890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230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974588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08476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4671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69201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81009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6328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58567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452994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205416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9720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65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6145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417172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104933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37986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770559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2602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494672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858048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36548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545110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05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99889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67650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95408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77162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64701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601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7181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226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00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9926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700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953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281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47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324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081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341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789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490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1477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364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746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641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87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891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519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044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532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499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981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620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1170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366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0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998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1071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633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04190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754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1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217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9979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729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12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662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672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274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1782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6053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84473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5198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002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88151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8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6182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895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0558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2110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23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8314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10456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175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6502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96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376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53"/>
            <a:ext cx="511174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4364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202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1548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10" y="274640"/>
            <a:ext cx="20574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40"/>
            <a:ext cx="601980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5459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50742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743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0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6251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6474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0" y="1535118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8"/>
            <a:ext cx="4041774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4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6.xml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3" Type="http://schemas.openxmlformats.org/officeDocument/2006/relationships/slideLayout" Target="../slideLayouts/slideLayout229.xml"/><Relationship Id="rId7" Type="http://schemas.openxmlformats.org/officeDocument/2006/relationships/slideLayout" Target="../slideLayouts/slideLayout233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8.xml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1.xml"/><Relationship Id="rId10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5.xml"/><Relationship Id="rId3" Type="http://schemas.openxmlformats.org/officeDocument/2006/relationships/slideLayout" Target="../slideLayouts/slideLayout240.xml"/><Relationship Id="rId7" Type="http://schemas.openxmlformats.org/officeDocument/2006/relationships/slideLayout" Target="../slideLayouts/slideLayout244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9.xml"/><Relationship Id="rId1" Type="http://schemas.openxmlformats.org/officeDocument/2006/relationships/slideLayout" Target="../slideLayouts/slideLayout238.xml"/><Relationship Id="rId6" Type="http://schemas.openxmlformats.org/officeDocument/2006/relationships/slideLayout" Target="../slideLayouts/slideLayout243.xml"/><Relationship Id="rId11" Type="http://schemas.openxmlformats.org/officeDocument/2006/relationships/slideLayout" Target="../slideLayouts/slideLayout248.xml"/><Relationship Id="rId5" Type="http://schemas.openxmlformats.org/officeDocument/2006/relationships/slideLayout" Target="../slideLayouts/slideLayout242.xml"/><Relationship Id="rId10" Type="http://schemas.openxmlformats.org/officeDocument/2006/relationships/slideLayout" Target="../slideLayouts/slideLayout247.xml"/><Relationship Id="rId4" Type="http://schemas.openxmlformats.org/officeDocument/2006/relationships/slideLayout" Target="../slideLayouts/slideLayout241.xml"/><Relationship Id="rId9" Type="http://schemas.openxmlformats.org/officeDocument/2006/relationships/slideLayout" Target="../slideLayouts/slideLayout246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6.xml"/><Relationship Id="rId3" Type="http://schemas.openxmlformats.org/officeDocument/2006/relationships/slideLayout" Target="../slideLayouts/slideLayout251.xml"/><Relationship Id="rId7" Type="http://schemas.openxmlformats.org/officeDocument/2006/relationships/slideLayout" Target="../slideLayouts/slideLayout255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50.xml"/><Relationship Id="rId1" Type="http://schemas.openxmlformats.org/officeDocument/2006/relationships/slideLayout" Target="../slideLayouts/slideLayout249.xml"/><Relationship Id="rId6" Type="http://schemas.openxmlformats.org/officeDocument/2006/relationships/slideLayout" Target="../slideLayouts/slideLayout254.xml"/><Relationship Id="rId11" Type="http://schemas.openxmlformats.org/officeDocument/2006/relationships/slideLayout" Target="../slideLayouts/slideLayout259.xml"/><Relationship Id="rId5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58.xml"/><Relationship Id="rId4" Type="http://schemas.openxmlformats.org/officeDocument/2006/relationships/slideLayout" Target="../slideLayouts/slideLayout252.xml"/><Relationship Id="rId9" Type="http://schemas.openxmlformats.org/officeDocument/2006/relationships/slideLayout" Target="../slideLayouts/slideLayout257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7.xml"/><Relationship Id="rId3" Type="http://schemas.openxmlformats.org/officeDocument/2006/relationships/slideLayout" Target="../slideLayouts/slideLayout262.xml"/><Relationship Id="rId7" Type="http://schemas.openxmlformats.org/officeDocument/2006/relationships/slideLayout" Target="../slideLayouts/slideLayout266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61.xml"/><Relationship Id="rId1" Type="http://schemas.openxmlformats.org/officeDocument/2006/relationships/slideLayout" Target="../slideLayouts/slideLayout260.xml"/><Relationship Id="rId6" Type="http://schemas.openxmlformats.org/officeDocument/2006/relationships/slideLayout" Target="../slideLayouts/slideLayout265.xml"/><Relationship Id="rId11" Type="http://schemas.openxmlformats.org/officeDocument/2006/relationships/slideLayout" Target="../slideLayouts/slideLayout270.xml"/><Relationship Id="rId5" Type="http://schemas.openxmlformats.org/officeDocument/2006/relationships/slideLayout" Target="../slideLayouts/slideLayout264.xml"/><Relationship Id="rId10" Type="http://schemas.openxmlformats.org/officeDocument/2006/relationships/slideLayout" Target="../slideLayouts/slideLayout269.xml"/><Relationship Id="rId4" Type="http://schemas.openxmlformats.org/officeDocument/2006/relationships/slideLayout" Target="../slideLayouts/slideLayout263.xml"/><Relationship Id="rId9" Type="http://schemas.openxmlformats.org/officeDocument/2006/relationships/slideLayout" Target="../slideLayouts/slideLayout268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8.xml"/><Relationship Id="rId3" Type="http://schemas.openxmlformats.org/officeDocument/2006/relationships/slideLayout" Target="../slideLayouts/slideLayout273.xml"/><Relationship Id="rId7" Type="http://schemas.openxmlformats.org/officeDocument/2006/relationships/slideLayout" Target="../slideLayouts/slideLayout277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72.xml"/><Relationship Id="rId1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6.xml"/><Relationship Id="rId11" Type="http://schemas.openxmlformats.org/officeDocument/2006/relationships/slideLayout" Target="../slideLayouts/slideLayout281.xml"/><Relationship Id="rId5" Type="http://schemas.openxmlformats.org/officeDocument/2006/relationships/slideLayout" Target="../slideLayouts/slideLayout275.xml"/><Relationship Id="rId10" Type="http://schemas.openxmlformats.org/officeDocument/2006/relationships/slideLayout" Target="../slideLayouts/slideLayout280.xml"/><Relationship Id="rId4" Type="http://schemas.openxmlformats.org/officeDocument/2006/relationships/slideLayout" Target="../slideLayouts/slideLayout274.xml"/><Relationship Id="rId9" Type="http://schemas.openxmlformats.org/officeDocument/2006/relationships/slideLayout" Target="../slideLayouts/slideLayout279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9.xml"/><Relationship Id="rId3" Type="http://schemas.openxmlformats.org/officeDocument/2006/relationships/slideLayout" Target="../slideLayouts/slideLayout284.xml"/><Relationship Id="rId7" Type="http://schemas.openxmlformats.org/officeDocument/2006/relationships/slideLayout" Target="../slideLayouts/slideLayout288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83.xml"/><Relationship Id="rId1" Type="http://schemas.openxmlformats.org/officeDocument/2006/relationships/slideLayout" Target="../slideLayouts/slideLayout282.xml"/><Relationship Id="rId6" Type="http://schemas.openxmlformats.org/officeDocument/2006/relationships/slideLayout" Target="../slideLayouts/slideLayout287.xml"/><Relationship Id="rId11" Type="http://schemas.openxmlformats.org/officeDocument/2006/relationships/slideLayout" Target="../slideLayouts/slideLayout292.xml"/><Relationship Id="rId5" Type="http://schemas.openxmlformats.org/officeDocument/2006/relationships/slideLayout" Target="../slideLayouts/slideLayout286.xml"/><Relationship Id="rId10" Type="http://schemas.openxmlformats.org/officeDocument/2006/relationships/slideLayout" Target="../slideLayouts/slideLayout291.xml"/><Relationship Id="rId4" Type="http://schemas.openxmlformats.org/officeDocument/2006/relationships/slideLayout" Target="../slideLayouts/slideLayout285.xml"/><Relationship Id="rId9" Type="http://schemas.openxmlformats.org/officeDocument/2006/relationships/slideLayout" Target="../slideLayouts/slideLayout290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0.xml"/><Relationship Id="rId3" Type="http://schemas.openxmlformats.org/officeDocument/2006/relationships/slideLayout" Target="../slideLayouts/slideLayout295.xml"/><Relationship Id="rId7" Type="http://schemas.openxmlformats.org/officeDocument/2006/relationships/slideLayout" Target="../slideLayouts/slideLayout299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93.xml"/><Relationship Id="rId6" Type="http://schemas.openxmlformats.org/officeDocument/2006/relationships/slideLayout" Target="../slideLayouts/slideLayout298.xml"/><Relationship Id="rId11" Type="http://schemas.openxmlformats.org/officeDocument/2006/relationships/slideLayout" Target="../slideLayouts/slideLayout303.xml"/><Relationship Id="rId5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302.xml"/><Relationship Id="rId4" Type="http://schemas.openxmlformats.org/officeDocument/2006/relationships/slideLayout" Target="../slideLayouts/slideLayout296.xml"/><Relationship Id="rId9" Type="http://schemas.openxmlformats.org/officeDocument/2006/relationships/slideLayout" Target="../slideLayouts/slideLayout301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1.xml"/><Relationship Id="rId3" Type="http://schemas.openxmlformats.org/officeDocument/2006/relationships/slideLayout" Target="../slideLayouts/slideLayout306.xml"/><Relationship Id="rId7" Type="http://schemas.openxmlformats.org/officeDocument/2006/relationships/slideLayout" Target="../slideLayouts/slideLayout310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305.xml"/><Relationship Id="rId1" Type="http://schemas.openxmlformats.org/officeDocument/2006/relationships/slideLayout" Target="../slideLayouts/slideLayout304.xml"/><Relationship Id="rId6" Type="http://schemas.openxmlformats.org/officeDocument/2006/relationships/slideLayout" Target="../slideLayouts/slideLayout309.xml"/><Relationship Id="rId11" Type="http://schemas.openxmlformats.org/officeDocument/2006/relationships/slideLayout" Target="../slideLayouts/slideLayout314.xml"/><Relationship Id="rId5" Type="http://schemas.openxmlformats.org/officeDocument/2006/relationships/slideLayout" Target="../slideLayouts/slideLayout308.xml"/><Relationship Id="rId10" Type="http://schemas.openxmlformats.org/officeDocument/2006/relationships/slideLayout" Target="../slideLayouts/slideLayout313.xml"/><Relationship Id="rId4" Type="http://schemas.openxmlformats.org/officeDocument/2006/relationships/slideLayout" Target="../slideLayouts/slideLayout307.xml"/><Relationship Id="rId9" Type="http://schemas.openxmlformats.org/officeDocument/2006/relationships/slideLayout" Target="../slideLayouts/slideLayout3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18148-5CDD-4158-9034-0ED84C4123B8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2B3DC-815C-4E86-86DC-24D3623F4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68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8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75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1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5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3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9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2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92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118148-5CDD-4158-9034-0ED84C4123B8}" type="datetimeFigureOut">
              <a:rPr lang="en-US" smtClean="0">
                <a:solidFill>
                  <a:prstClr val="black"/>
                </a:solidFill>
              </a:rPr>
              <a:pPr/>
              <a:t>5/19/2016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D42B3DC-815C-4E86-86DC-24D3623F46B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7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7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16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43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5343BCF-44F0-434D-AC8A-F7C45900883E}" type="datetimeFigureOut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12/08/1437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F4EDE6EA-CE46-4BE8-ABE9-4FAEC3A6FF57}" type="slidenum">
              <a:rPr lang="ar-JO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J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3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9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5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70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1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3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5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78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8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6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4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FB7C5-23C0-48E7-BB2F-7B5405148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0653-8C44-451D-88C1-0B5D36B28C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3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6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8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0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2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39.xml"/><Relationship Id="rId4" Type="http://schemas.openxmlformats.org/officeDocument/2006/relationships/image" Target="../media/image5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6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7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83.xml"/><Relationship Id="rId4" Type="http://schemas.openxmlformats.org/officeDocument/2006/relationships/image" Target="../media/image6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9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72066" y="381000"/>
            <a:ext cx="4071934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cap="none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Mulit</a:t>
            </a:r>
            <a:r>
              <a:rPr lang="en-US" sz="3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functiona</a:t>
            </a:r>
            <a:r>
              <a:rPr lang="en-US" sz="32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l    </a:t>
            </a:r>
          </a:p>
          <a:p>
            <a:pPr algn="ctr"/>
            <a:r>
              <a:rPr lang="en-US" sz="3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Building design</a:t>
            </a:r>
            <a:endParaRPr lang="en-US" sz="32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72066" y="1857364"/>
            <a:ext cx="3573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+mj-lt"/>
              </a:rPr>
              <a:t>Graduation Project “2”</a:t>
            </a:r>
            <a:endParaRPr lang="en-US" sz="28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91403" y="2682177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          Prepared  by: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78680" y="5486400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	   Supervisor :</a:t>
            </a:r>
          </a:p>
          <a:p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       Dr. </a:t>
            </a:r>
            <a:r>
              <a:rPr lang="en-US" sz="24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Nermeen</a:t>
            </a:r>
            <a:r>
              <a:rPr lang="en-US" sz="2400" dirty="0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 Al-</a:t>
            </a:r>
            <a:r>
              <a:rPr lang="en-US" sz="2400" dirty="0" err="1" smtClean="0">
                <a:ln>
                  <a:solidFill>
                    <a:schemeClr val="tx1"/>
                  </a:solidFill>
                </a:ln>
                <a:latin typeface="+mj-lt"/>
                <a:cs typeface="Times New Roman" pitchFamily="18" charset="0"/>
              </a:rPr>
              <a:t>barq</a:t>
            </a:r>
            <a:endParaRPr lang="en-US" sz="2400" dirty="0" smtClean="0">
              <a:ln>
                <a:solidFill>
                  <a:schemeClr val="tx1"/>
                </a:solidFill>
              </a:ln>
              <a:latin typeface="+mj-lt"/>
              <a:cs typeface="Times New Roman" pitchFamily="18" charset="0"/>
            </a:endParaRPr>
          </a:p>
        </p:txBody>
      </p:sp>
      <p:pic>
        <p:nvPicPr>
          <p:cNvPr id="73730" name="Picture 2" descr="https://scontent-mxp1-1.xx.fbcdn.net/v/t34.0-12/13236012_843975442375849_1652939755_n.jpg?oh=020324593f2aefa5b7196db55e4bcf33&amp;oe=573F5FB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38230"/>
            <a:ext cx="4873208" cy="6215106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0"/>
            <a:ext cx="3337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900738" y="3275569"/>
            <a:ext cx="228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Orouba</a:t>
            </a: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Abdullah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Qutaiba</a:t>
            </a: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Yaseen</a:t>
            </a: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Ruba</a:t>
            </a: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ammar</a:t>
            </a:r>
            <a:endParaRPr lang="en-US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3586954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endParaRPr lang="ar-SA" dirty="0"/>
          </a:p>
        </p:txBody>
      </p:sp>
      <p:sp>
        <p:nvSpPr>
          <p:cNvPr id="14" name="مستطيل 13"/>
          <p:cNvSpPr/>
          <p:nvPr/>
        </p:nvSpPr>
        <p:spPr>
          <a:xfrm>
            <a:off x="5929322" y="4071942"/>
            <a:ext cx="2143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err="1" smtClean="0">
                <a:solidFill>
                  <a:prstClr val="black"/>
                </a:solidFill>
              </a:rPr>
              <a:t>Yusra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AbuMohsen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1998" y="947410"/>
            <a:ext cx="6383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   Area=1300m^2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269" y="39469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8858279" cy="411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90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Elevation(North ) 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64399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545814"/>
            <a:ext cx="50663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 (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suoth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صورة 8" descr="13231249_843975432375850_1225602752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3857628"/>
            <a:ext cx="8572500" cy="250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Elevation(east )</a:t>
            </a:r>
            <a:endParaRPr lang="ar-SA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Elevation(North )</a:t>
            </a:r>
            <a:endParaRPr lang="ar-SA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643998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84582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Structural</a:t>
            </a:r>
            <a:r>
              <a:rPr lang="en-US" sz="6600" b="1" dirty="0" smtClean="0">
                <a:cs typeface="Times New Roman" pitchFamily="18" charset="0"/>
              </a:rPr>
              <a:t>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6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8534400" cy="60631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>
                <a:solidFill>
                  <a:srgbClr val="83992A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</a:p>
          <a:p>
            <a:endParaRPr lang="en-US" sz="4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1- Design codes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2- Loads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3-ETABS model and checks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4- Structural elements and detailing</a:t>
            </a:r>
          </a:p>
          <a:p>
            <a:endParaRPr lang="en-US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5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17526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551836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ACI -318-08 (American Concrete Institution) for reinforced concrete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UBC-97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(Uniform Building Code) for earthquake load computations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ASCE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(American Society Of Civil Engineers)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design loads.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228600"/>
            <a:ext cx="6019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</a:p>
        </p:txBody>
      </p:sp>
    </p:spTree>
    <p:extLst>
      <p:ext uri="{BB962C8B-B14F-4D97-AF65-F5344CB8AC3E}">
        <p14:creationId xmlns:p14="http://schemas.microsoft.com/office/powerpoint/2010/main" val="127849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48862" y="1468940"/>
            <a:ext cx="1699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42482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590800"/>
          <a:ext cx="6553200" cy="2800350"/>
        </p:xfrm>
        <a:graphic>
          <a:graphicData uri="http://schemas.openxmlformats.org/drawingml/2006/table">
            <a:tbl>
              <a:tblPr/>
              <a:tblGrid>
                <a:gridCol w="3993357"/>
                <a:gridCol w="2559843"/>
              </a:tblGrid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Type of loads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Load (KN/m2)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Live load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5KN/m</a:t>
                      </a:r>
                      <a:r>
                        <a:rPr lang="en-US" sz="2800" baseline="30000" dirty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Super imposed 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Arial"/>
                        </a:rPr>
                        <a:t>6.1KN/m</a:t>
                      </a:r>
                      <a:r>
                        <a:rPr lang="en-US" sz="2800" baseline="30000" dirty="0" smtClean="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Arial"/>
                        </a:rPr>
                        <a:t>Exterior walls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25KN/m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31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Seismic Design Data: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…Tubas</a:t>
            </a:r>
          </a:p>
          <a:p>
            <a:r>
              <a:rPr lang="en-US" dirty="0" smtClean="0"/>
              <a:t>Zone ….2B </a:t>
            </a:r>
          </a:p>
          <a:p>
            <a:r>
              <a:rPr lang="en-US" dirty="0" smtClean="0"/>
              <a:t>CV=0.4</a:t>
            </a:r>
          </a:p>
          <a:p>
            <a:r>
              <a:rPr lang="en-US" dirty="0" smtClean="0"/>
              <a:t>CA=0.28</a:t>
            </a:r>
          </a:p>
          <a:p>
            <a:r>
              <a:rPr lang="en-US" dirty="0" smtClean="0"/>
              <a:t>Z= 0.2</a:t>
            </a:r>
          </a:p>
          <a:p>
            <a:r>
              <a:rPr lang="en-US" dirty="0" smtClean="0"/>
              <a:t>Soil type….SD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340768"/>
            <a:ext cx="4515481" cy="49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7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762000" y="838200"/>
          <a:ext cx="7315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3519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Outline:</a:t>
            </a:r>
          </a:p>
        </p:txBody>
      </p:sp>
    </p:spTree>
    <p:extLst>
      <p:ext uri="{BB962C8B-B14F-4D97-AF65-F5344CB8AC3E}">
        <p14:creationId xmlns:p14="http://schemas.microsoft.com/office/powerpoint/2010/main" val="12588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00" y="304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System:</a:t>
            </a:r>
            <a:endParaRPr lang="en-US" sz="36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1275694"/>
            <a:ext cx="8305800" cy="1883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system of the slab is one way ribbed slab(40 cm thickness ) with Drop beams.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3000372"/>
            <a:ext cx="5973009" cy="2876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410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09600" y="609600"/>
            <a:ext cx="3060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ETABS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models:</a:t>
            </a:r>
            <a:endParaRPr lang="en-US" sz="32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85926"/>
            <a:ext cx="4143404" cy="3500462"/>
          </a:xfrm>
          <a:prstGeom prst="rect">
            <a:avLst/>
          </a:prstGeom>
        </p:spPr>
      </p:pic>
      <p:pic>
        <p:nvPicPr>
          <p:cNvPr id="6" name="صورة 5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96" y="1785926"/>
            <a:ext cx="4301204" cy="350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3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4087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Checks for models :</a:t>
            </a:r>
            <a:endParaRPr lang="en-US" sz="32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1268760"/>
            <a:ext cx="611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Compatibility check and Deflection</a:t>
            </a:r>
            <a:r>
              <a:rPr lang="en-US" sz="2400" b="1" i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check :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-108520" y="4581128"/>
            <a:ext cx="4644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i="1" dirty="0" smtClean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i="1" dirty="0" smtClean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i="1" dirty="0" smtClean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U z from ETABS= 19mm &lt; U max= 30mm </a:t>
            </a:r>
            <a:endParaRPr lang="en-US" b="1" i="1" dirty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0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85926"/>
            <a:ext cx="3900899" cy="2614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11" descr="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785926"/>
            <a:ext cx="3929090" cy="3634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63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54868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Equilibrium</a:t>
            </a:r>
            <a:r>
              <a:rPr lang="en-US" sz="2800" b="1" i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check: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00100" y="2357430"/>
          <a:ext cx="6596066" cy="2786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467"/>
                <a:gridCol w="1592355"/>
                <a:gridCol w="1623227"/>
                <a:gridCol w="1649017"/>
              </a:tblGrid>
              <a:tr h="638847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</a:tr>
              <a:tr h="63884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48440.9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49000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1.5 % 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771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Live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20315.5 K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20316.5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0.0043 %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066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Super imposed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29502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29502.5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0.003 %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1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3. Internal Forces Check: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861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42952"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Difference</a:t>
                      </a:r>
                      <a:endParaRPr lang="en-US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ETABS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Manual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Load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42952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0.8%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5028.2KN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5071 KN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axial load for column </a:t>
                      </a:r>
                      <a:endParaRPr lang="ar-SA" dirty="0"/>
                    </a:p>
                  </a:txBody>
                  <a:tcPr/>
                </a:tc>
              </a:tr>
              <a:tr h="742952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0.15%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400.5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KN . 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342 KN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Moment</a:t>
                      </a:r>
                      <a:r>
                        <a:rPr lang="en-US" baseline="0" dirty="0" smtClean="0"/>
                        <a:t> for beam</a:t>
                      </a:r>
                      <a:endParaRPr lang="ar-SA" dirty="0"/>
                    </a:p>
                  </a:txBody>
                  <a:tcPr/>
                </a:tc>
              </a:tr>
              <a:tr h="742952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0.077%.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83.2KN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90kN.m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Moment</a:t>
                      </a:r>
                      <a:r>
                        <a:rPr lang="en-US" baseline="0" dirty="0" smtClean="0"/>
                        <a:t> for Slab (interior span)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652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4. Period Check:</a:t>
            </a:r>
            <a:endParaRPr lang="ar-SA" sz="24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57224" y="1585906"/>
          <a:ext cx="7500990" cy="16287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00330"/>
                <a:gridCol w="2500330"/>
                <a:gridCol w="2500330"/>
              </a:tblGrid>
              <a:tr h="71438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ETAB &lt; 1.3 T manual</a:t>
                      </a:r>
                      <a:endParaRPr lang="en-US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ETABS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Manual</a:t>
                      </a:r>
                    </a:p>
                    <a:p>
                      <a:pPr rtl="1"/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o.039&lt;0.65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0.039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0.5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642910" y="364331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b="1" dirty="0" smtClean="0">
                <a:solidFill>
                  <a:prstClr val="black"/>
                </a:solidFill>
              </a:rPr>
              <a:t>equivalent static check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>
              <a:solidFill>
                <a:prstClr val="black"/>
              </a:solidFill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857225" y="4286256"/>
          <a:ext cx="7500990" cy="166449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00330"/>
                <a:gridCol w="2500330"/>
                <a:gridCol w="2500330"/>
              </a:tblGrid>
              <a:tr h="750099"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r>
                        <a:rPr lang="en-US" dirty="0" smtClean="0"/>
                        <a:t>ETABS&gt;MANUAL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ETABS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Manual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rtl="1"/>
                      <a:endParaRPr lang="en-US" dirty="0" smtClean="0"/>
                    </a:p>
                    <a:p>
                      <a:pPr rtl="1"/>
                      <a:r>
                        <a:rPr lang="en-US" dirty="0" smtClean="0"/>
                        <a:t>OK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aseline="0" dirty="0" smtClean="0"/>
                        <a:t> EQ x= 10742</a:t>
                      </a:r>
                    </a:p>
                    <a:p>
                      <a:pPr rtl="1"/>
                      <a:r>
                        <a:rPr lang="en-US" baseline="0" dirty="0" smtClean="0"/>
                        <a:t>EQ y= 11742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 max 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10637.7KN 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14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· </a:t>
            </a:r>
            <a:r>
              <a:rPr lang="en-US" sz="2700" b="1" i="1" dirty="0" smtClean="0"/>
              <a:t>Drift CHECK: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∆(in elastic)=19mm   …&lt; 112.5mm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81160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18864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Design of Slab: One-Way Ribbed Slab</a:t>
            </a:r>
            <a:endParaRPr lang="en-US" sz="32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857232"/>
            <a:ext cx="5929354" cy="27596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857628"/>
            <a:ext cx="5973009" cy="2805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434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260648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Beam Design:</a:t>
            </a:r>
            <a:endParaRPr lang="en-US" sz="32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8715468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000504"/>
            <a:ext cx="8786874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279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/>
              <a:t>Concrete Beam </a:t>
            </a:r>
            <a:r>
              <a:rPr lang="en-US" sz="2400" dirty="0" err="1" smtClean="0"/>
              <a:t>Scheduale</a:t>
            </a:r>
            <a:r>
              <a:rPr lang="en-US" sz="2400" dirty="0" smtClean="0"/>
              <a:t>  :</a:t>
            </a:r>
            <a:endParaRPr lang="ar-SA" sz="2400" dirty="0"/>
          </a:p>
        </p:txBody>
      </p:sp>
      <p:pic>
        <p:nvPicPr>
          <p:cNvPr id="4" name="عنصر نائب للمحتوى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7973538" cy="5072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6531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1" y="428604"/>
            <a:ext cx="83820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600" b="1" dirty="0" smtClean="0">
                <a:cs typeface="Times New Roman" pitchFamily="18" charset="0"/>
              </a:rPr>
              <a:t>   </a:t>
            </a: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0736" y="457200"/>
            <a:ext cx="8171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Column Design:</a:t>
            </a:r>
            <a:endParaRPr lang="en-US" sz="32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214422"/>
            <a:ext cx="3000396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428736"/>
            <a:ext cx="3610479" cy="5072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18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Column Design:</a:t>
            </a:r>
            <a:b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pic>
        <p:nvPicPr>
          <p:cNvPr id="4" name="عنصر نائب للمحتوى 3" descr="4.$et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00174"/>
            <a:ext cx="4267796" cy="445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571612"/>
            <a:ext cx="3886638" cy="41246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0406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849" y="533400"/>
            <a:ext cx="2953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Footing Design:</a:t>
            </a:r>
            <a:endParaRPr lang="en-US" sz="3200" b="1" dirty="0">
              <a:solidFill>
                <a:srgbClr val="4F81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257" y="1071546"/>
            <a:ext cx="4067743" cy="3496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 descr="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143380"/>
            <a:ext cx="4401165" cy="2714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71546"/>
            <a:ext cx="4429156" cy="28770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82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3581400" cy="90872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Shear Wall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786322"/>
            <a:ext cx="7792538" cy="1895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 descr="0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928670"/>
            <a:ext cx="6715172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25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6172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ar-SA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ar-SA" sz="66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66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6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pPr algn="ctr">
              <a:buNone/>
            </a:pPr>
            <a:endParaRPr lang="en-US" sz="6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76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980728"/>
            <a:ext cx="8534400" cy="43396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Environmental 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The layers for the elements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Thermal analysis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Daylight factor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4- Shading design</a:t>
            </a:r>
          </a:p>
        </p:txBody>
      </p:sp>
    </p:spTree>
    <p:extLst>
      <p:ext uri="{BB962C8B-B14F-4D97-AF65-F5344CB8AC3E}">
        <p14:creationId xmlns:p14="http://schemas.microsoft.com/office/powerpoint/2010/main" val="3701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584200" y="1122501"/>
            <a:ext cx="7493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Thermal Analysis ( </a:t>
            </a:r>
            <a:r>
              <a:rPr lang="en-US" dirty="0" err="1">
                <a:solidFill>
                  <a:srgbClr val="EEECE1">
                    <a:lumMod val="25000"/>
                  </a:srgbClr>
                </a:solidFill>
              </a:rPr>
              <a:t>Jawwal</a:t>
            </a:r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 ) </a:t>
            </a:r>
            <a:endParaRPr lang="ar-SA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09600" y="1828800"/>
            <a:ext cx="6858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Total floor area = 417 m2 – full occupancy – Full air conditioned </a:t>
            </a:r>
            <a:endParaRPr lang="ar-SA" sz="2000" b="1" dirty="0">
              <a:solidFill>
                <a:prstClr val="black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2362201"/>
            <a:ext cx="3352800" cy="307876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2325581"/>
            <a:ext cx="3581400" cy="310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0807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1135201"/>
            <a:ext cx="3581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Materials :</a:t>
            </a:r>
            <a:endParaRPr lang="ar-SA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914400" y="1828800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External wall of  U = 0.41 W/m2.K</a:t>
            </a:r>
            <a:endParaRPr lang="ar-SA" sz="2000" b="1" dirty="0">
              <a:solidFill>
                <a:prstClr val="black"/>
              </a:solidFill>
            </a:endParaRPr>
          </a:p>
        </p:txBody>
      </p:sp>
      <p:pic>
        <p:nvPicPr>
          <p:cNvPr id="7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30907"/>
            <a:ext cx="7010400" cy="310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59455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38200" y="1524000"/>
            <a:ext cx="4114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Internal wall of  U = 0.64 W/m2.K</a:t>
            </a:r>
            <a:endParaRPr lang="ar-SA" sz="2000" b="1" dirty="0">
              <a:solidFill>
                <a:prstClr val="black"/>
              </a:solidFill>
            </a:endParaRPr>
          </a:p>
        </p:txBody>
      </p:sp>
      <p:pic>
        <p:nvPicPr>
          <p:cNvPr id="5" name="Picture 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133601"/>
            <a:ext cx="65532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57517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62000" y="1600200"/>
            <a:ext cx="4114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Ceiling: 0.27 W/m2.K</a:t>
            </a:r>
            <a:endParaRPr lang="ar-SA" sz="2000" b="1" dirty="0">
              <a:solidFill>
                <a:prstClr val="black"/>
              </a:solidFill>
            </a:endParaRPr>
          </a:p>
        </p:txBody>
      </p:sp>
      <p:pic>
        <p:nvPicPr>
          <p:cNvPr id="5" name="Picture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09800"/>
            <a:ext cx="6553200" cy="301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3854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214290"/>
            <a:ext cx="8153400" cy="55707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Architectural 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 site plan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 the plans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sections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7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62000" y="1447800"/>
            <a:ext cx="60198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Ground floor : U-value = 0.38 W/m2.K</a:t>
            </a:r>
          </a:p>
          <a:p>
            <a:endParaRPr lang="ar-SA" sz="2000" b="1" dirty="0">
              <a:solidFill>
                <a:prstClr val="black"/>
              </a:solidFill>
            </a:endParaRPr>
          </a:p>
        </p:txBody>
      </p:sp>
      <p:pic>
        <p:nvPicPr>
          <p:cNvPr id="5" name="Picture 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124908"/>
            <a:ext cx="6477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80802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1000" y="1219201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40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600" dirty="0">
                <a:solidFill>
                  <a:srgbClr val="EEECE1">
                    <a:lumMod val="25000"/>
                  </a:srgbClr>
                </a:solidFill>
              </a:rPr>
              <a:t>Glass material :</a:t>
            </a:r>
            <a:endParaRPr lang="ar-SA" sz="3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800" y="18288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Glass in </a:t>
            </a:r>
            <a:r>
              <a:rPr lang="en-US" dirty="0" err="1">
                <a:solidFill>
                  <a:prstClr val="black"/>
                </a:solidFill>
              </a:rPr>
              <a:t>Jawwal</a:t>
            </a:r>
            <a:r>
              <a:rPr lang="en-US" dirty="0">
                <a:solidFill>
                  <a:prstClr val="black"/>
                </a:solidFill>
              </a:rPr>
              <a:t> and the Bank U = 1.5 W/m2.K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8" name="Picture 1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1" y="2198132"/>
            <a:ext cx="6066155" cy="317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04925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62000" y="1219201"/>
            <a:ext cx="2286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 err="1">
                <a:solidFill>
                  <a:srgbClr val="EEECE1">
                    <a:lumMod val="25000"/>
                  </a:srgbClr>
                </a:solidFill>
              </a:rPr>
              <a:t>Jawwal</a:t>
            </a:r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ar-SA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38200" y="1905000"/>
            <a:ext cx="6858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Breakdown analysis :</a:t>
            </a:r>
            <a:endParaRPr lang="ar-SA" sz="2000" b="1" dirty="0">
              <a:solidFill>
                <a:prstClr val="black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13049"/>
            <a:ext cx="7543800" cy="263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693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20700" y="1295401"/>
            <a:ext cx="67183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Heating/cooling loads (</a:t>
            </a:r>
            <a:r>
              <a:rPr lang="en-US" dirty="0" err="1">
                <a:solidFill>
                  <a:srgbClr val="EEECE1">
                    <a:lumMod val="25000"/>
                  </a:srgbClr>
                </a:solidFill>
              </a:rPr>
              <a:t>Jawwal</a:t>
            </a:r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)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838200" y="4724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Max Heating: 5.075 KW at 12:00 on 18th January</a:t>
            </a:r>
          </a:p>
          <a:p>
            <a:r>
              <a:rPr lang="en-US" b="1" dirty="0">
                <a:solidFill>
                  <a:prstClr val="black"/>
                </a:solidFill>
              </a:rPr>
              <a:t>Max Cooling: 21.856 KW at 19:00 on 30th July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66183"/>
            <a:ext cx="6477000" cy="26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837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4599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243840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8134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9288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Environmental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811467"/>
            <a:ext cx="4267200" cy="40011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Mechanical  Design 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470373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424809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Safety 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18160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981200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3962400"/>
            <a:ext cx="7620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3352800"/>
            <a:ext cx="2971800" cy="457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3886200"/>
            <a:ext cx="2971800" cy="4572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4419600"/>
            <a:ext cx="2971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52903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Shading Design</a:t>
            </a:r>
            <a:br>
              <a:rPr lang="en-US" dirty="0"/>
            </a:br>
            <a:endParaRPr lang="ar-SA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10001" y="222503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pic>
        <p:nvPicPr>
          <p:cNvPr id="7" name="pict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638296"/>
            <a:ext cx="2472055" cy="1552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1" y="2330920"/>
            <a:ext cx="2628265" cy="19575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" y="10964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" y="6908170"/>
            <a:ext cx="456567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100">
                <a:solidFill>
                  <a:prstClr val="black"/>
                </a:solidFill>
                <a:cs typeface="Arial" panose="020B0604020202020204" pitchFamily="34" charset="0"/>
              </a:rPr>
              <a:t>                           @9:00 AM                                                                     @11:00 AM</a:t>
            </a:r>
            <a:endParaRPr lang="en-US" altLang="zh-CN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286000" y="3105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367234" y="4387335"/>
            <a:ext cx="39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@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398638" y="4395272"/>
            <a:ext cx="130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@11:00 AM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400572" y="4985822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9:00 AM 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4329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" y="10964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pic>
        <p:nvPicPr>
          <p:cNvPr id="5" name="pict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514"/>
            <a:ext cx="5867400" cy="3214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2286000" y="3810001"/>
            <a:ext cx="3588818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Shadow rang every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½ hour from 9:00-17:00 – June 21</a:t>
            </a:r>
            <a:endParaRPr lang="en-US" dirty="0">
              <a:solidFill>
                <a:prstClr val="black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300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219200"/>
            <a:ext cx="2205355" cy="1692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143000"/>
            <a:ext cx="4191000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304800" y="3962401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For east window we used Vertical adjustable louvers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114800" y="3930159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Fixed-cantilever for south window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1609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latin typeface="Times New Roman" pitchFamily="18" charset="0"/>
                <a:ea typeface="+mn-ea"/>
                <a:cs typeface="Times New Roman" pitchFamily="18" charset="0"/>
              </a:rPr>
              <a:t>Average Daylight </a:t>
            </a:r>
            <a:r>
              <a:rPr lang="en-US" sz="20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Values </a:t>
            </a:r>
            <a:endParaRPr lang="en-US" sz="20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088534"/>
              </p:ext>
            </p:extLst>
          </p:nvPr>
        </p:nvGraphicFramePr>
        <p:xfrm>
          <a:off x="838200" y="685799"/>
          <a:ext cx="6702425" cy="601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990600"/>
                <a:gridCol w="195250"/>
                <a:gridCol w="1481150"/>
                <a:gridCol w="1524000"/>
                <a:gridCol w="1749425"/>
              </a:tblGrid>
              <a:tr h="5945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Zone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 Floor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DF-Value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Uniformity distribution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Picture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0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</a:rPr>
                        <a:t>jawwal</a:t>
                      </a:r>
                      <a:r>
                        <a:rPr lang="en-US" sz="1200" b="1" dirty="0" smtClean="0">
                          <a:effectLst/>
                        </a:rPr>
                        <a:t>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Ground floor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4.5%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72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661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bank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Ground floor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3.7%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64.6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89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effectLst/>
                        </a:rPr>
                        <a:t>resturant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r>
                        <a:rPr lang="en-US" sz="1200" b="1" baseline="30000">
                          <a:effectLst/>
                        </a:rPr>
                        <a:t>st</a:t>
                      </a:r>
                      <a:r>
                        <a:rPr lang="en-US" sz="1200" b="1">
                          <a:effectLst/>
                        </a:rPr>
                        <a:t> Floor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4.12%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60.2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91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shop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r>
                        <a:rPr lang="en-US" sz="1200" b="1" baseline="30000">
                          <a:effectLst/>
                        </a:rPr>
                        <a:t>st</a:t>
                      </a:r>
                      <a:r>
                        <a:rPr lang="en-US" sz="1200" b="1">
                          <a:effectLst/>
                        </a:rPr>
                        <a:t> floor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3.7%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60.4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37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office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2</a:t>
                      </a:r>
                      <a:r>
                        <a:rPr lang="en-US" sz="1200" b="1" baseline="30000" dirty="0" smtClean="0">
                          <a:effectLst/>
                        </a:rPr>
                        <a:t>st</a:t>
                      </a:r>
                      <a:r>
                        <a:rPr lang="en-US" sz="1200" b="1" dirty="0" smtClean="0">
                          <a:effectLst/>
                        </a:rPr>
                        <a:t> </a:t>
                      </a:r>
                      <a:r>
                        <a:rPr lang="en-US" sz="1200" b="1" dirty="0">
                          <a:effectLst/>
                        </a:rPr>
                        <a:t>floor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5%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65.7</a:t>
                      </a:r>
                      <a:r>
                        <a:rPr lang="en-US" sz="1400" b="1" dirty="0">
                          <a:effectLst/>
                        </a:rPr>
                        <a:t>%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صورة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7" y="4724400"/>
            <a:ext cx="123825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285860"/>
            <a:ext cx="5429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5715016"/>
            <a:ext cx="1214446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2428868"/>
            <a:ext cx="752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Figure : daylight bank(by </a:t>
            </a:r>
            <a:r>
              <a:rPr lang="en-US" b="1" dirty="0" err="1" smtClean="0"/>
              <a:t>daylox</a:t>
            </a:r>
            <a:r>
              <a:rPr lang="en-US" b="1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عنصر نائب للمحتوى 3" descr="جوال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12589"/>
            <a:ext cx="8229600" cy="45011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s://scontent-mxp1-1.xx.fbcdn.net/v/t34.0-12/13231249_843975432375850_1225602752_n.jpg?oh=b471fef9730965f11af7b96c1bda4541&amp;oe=573F1F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572500" cy="586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457200" y="304800"/>
            <a:ext cx="8229600" cy="55399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spAutoFit/>
          </a:bodyPr>
          <a:lstStyle/>
          <a:p>
            <a:endParaRPr lang="en-US" sz="3200" b="1" dirty="0" smtClean="0">
              <a:solidFill>
                <a:schemeClr val="accent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	Mechanical design:</a:t>
            </a:r>
          </a:p>
          <a:p>
            <a:endParaRPr lang="ar-SA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Water supply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Water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</a:t>
            </a:r>
          </a:p>
          <a:p>
            <a:pPr marL="1143000" indent="-1143000"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3. Safety </a:t>
            </a:r>
            <a:endParaRPr lang="ar-S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HVAC system</a:t>
            </a:r>
          </a:p>
          <a:p>
            <a:pPr marL="1143000" indent="-1143000"/>
            <a:endParaRPr lang="ar-SA" sz="2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661464"/>
            <a:ext cx="7200897" cy="977900"/>
          </a:xfrm>
        </p:spPr>
        <p:txBody>
          <a:bodyPr>
            <a:normAutofit fontScale="90000"/>
          </a:bodyPr>
          <a:lstStyle/>
          <a:p>
            <a:pPr marL="257175" indent="-257175" algn="l"/>
            <a:r>
              <a:rPr lang="en-US" dirty="0" smtClean="0">
                <a:effectLst/>
                <a:latin typeface="Times New Roman" panose="02020603050405020304" pitchFamily="18" charset="0"/>
              </a:rPr>
              <a:t>Water supply system: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281" y="2716637"/>
            <a:ext cx="5677138" cy="272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599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32" y="2221695"/>
            <a:ext cx="7200897" cy="9779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7000"/>
              </a:lnSpc>
              <a:spcAft>
                <a:spcPts val="600"/>
              </a:spcAft>
            </a:pPr>
            <a:r>
              <a:rPr lang="en-US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Drainage water systems design: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641" y="2803927"/>
            <a:ext cx="7200897" cy="2489202"/>
          </a:xfrm>
        </p:spPr>
        <p:txBody>
          <a:bodyPr/>
          <a:lstStyle/>
          <a:p>
            <a:pPr marL="0" indent="0" algn="l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purpose of drainage lines design: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1-easy flow of sewage water.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2- no return of gases.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69" y="1215767"/>
            <a:ext cx="4421507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190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445" y="2163740"/>
            <a:ext cx="7200897" cy="977900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By dividing the building in to zones :</a:t>
            </a:r>
            <a:br>
              <a:rPr lang="en-US" sz="2400" dirty="0"/>
            </a:br>
            <a:r>
              <a:rPr lang="en-US" sz="1800" dirty="0"/>
              <a:t>Drainage lines distribution in zoneA1 </a:t>
            </a:r>
            <a:endParaRPr lang="ar-JO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40" y="2763615"/>
            <a:ext cx="3597332" cy="27619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20" y="1235684"/>
            <a:ext cx="4421507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140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778" y="3675487"/>
            <a:ext cx="7886700" cy="994172"/>
          </a:xfrm>
        </p:spPr>
        <p:txBody>
          <a:bodyPr>
            <a:noAutofit/>
          </a:bodyPr>
          <a:lstStyle/>
          <a:p>
            <a:pPr algn="l" rtl="0">
              <a:spcBef>
                <a:spcPts val="0"/>
              </a:spcBef>
              <a:buClr>
                <a:srgbClr val="FEB80A"/>
              </a:buClr>
              <a:buFont typeface="Arial" charset="0"/>
              <a:buChar char="•"/>
            </a:pPr>
            <a:r>
              <a:rPr lang="en-US" sz="1800" dirty="0"/>
              <a:t>Number of </a:t>
            </a:r>
            <a:r>
              <a:rPr lang="en-US" sz="1800" dirty="0" err="1"/>
              <a:t>dfu’s</a:t>
            </a:r>
            <a:r>
              <a:rPr lang="en-US" sz="1800" dirty="0"/>
              <a:t> in zone A1 :</a:t>
            </a:r>
            <a:br>
              <a:rPr lang="en-US" sz="1800" dirty="0"/>
            </a:b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The total number of fixture units = 66 </a:t>
            </a:r>
            <a:r>
              <a:rPr lang="en-US" sz="1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dfu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Stack diameter = 4"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Diameters of the pipes = 2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"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, 3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"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and 4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"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(horizontal).</a:t>
            </a:r>
            <a:br>
              <a:rPr lang="en-US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ar-JO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25037" y="2438359"/>
            <a:ext cx="3273145" cy="28799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9932" y="1309232"/>
            <a:ext cx="407034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en-US" sz="3750" b="1" kern="0" dirty="0">
                <a:solidFill>
                  <a:srgbClr val="70AD47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ar-JO" sz="1350" kern="0" dirty="0">
              <a:solidFill>
                <a:srgbClr val="70AD47">
                  <a:lumMod val="75000"/>
                </a:srgbClr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-90957" y="1955563"/>
            <a:ext cx="6172200" cy="67488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buClr>
                <a:srgbClr val="A5A5A5"/>
              </a:buClr>
              <a:buFont typeface="Wingdings" pitchFamily="2" charset="2"/>
              <a:buChar char="Ø"/>
            </a:pP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Black water: W.CS &amp; Kitchen sink</a:t>
            </a:r>
          </a:p>
          <a:p>
            <a:pPr lvl="3">
              <a:buClr>
                <a:srgbClr val="A5A5A5"/>
              </a:buClr>
              <a:buFont typeface="Wingdings" pitchFamily="2" charset="2"/>
              <a:buChar char="Ø"/>
            </a:pP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Grey water: Lavatory.</a:t>
            </a:r>
          </a:p>
          <a:p>
            <a:pPr lvl="3">
              <a:buClr>
                <a:srgbClr val="A5A5A5"/>
              </a:buClr>
              <a:buFont typeface="Wingdings" pitchFamily="2" charset="2"/>
              <a:buChar char="Ø"/>
            </a:pPr>
            <a:endParaRPr lang="en-US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rgbClr val="A5A5A5"/>
              </a:buClr>
              <a:buNone/>
            </a:pPr>
            <a:endParaRPr lang="en-US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834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95" y="2076808"/>
            <a:ext cx="7200897" cy="9779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Drainage system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roof shows manhole lines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968" y="3789040"/>
            <a:ext cx="4950619" cy="2235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89932" y="1309232"/>
            <a:ext cx="407034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en-US" sz="3750" b="1" kern="0" dirty="0">
                <a:solidFill>
                  <a:srgbClr val="70AD47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ar-JO" sz="1350" kern="0" dirty="0">
              <a:solidFill>
                <a:srgbClr val="70AD47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823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372" y="2238752"/>
            <a:ext cx="7200897" cy="2489202"/>
          </a:xfrm>
        </p:spPr>
        <p:txBody>
          <a:bodyPr/>
          <a:lstStyle/>
          <a:p>
            <a:pPr marL="0" indent="0" algn="l">
              <a:buNone/>
            </a:pP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1.safety signs for fire</a:t>
            </a:r>
          </a:p>
          <a:p>
            <a:pPr marL="0" indent="0" algn="l">
              <a:buNone/>
            </a:pP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2.Manual Systems</a:t>
            </a:r>
          </a:p>
          <a:p>
            <a:pPr marL="0" indent="0" algn="l">
              <a:buNone/>
            </a:pPr>
            <a:endParaRPr lang="en-US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None/>
            </a:pPr>
            <a:endParaRPr lang="en-US" i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None/>
            </a:pPr>
            <a:endParaRPr lang="en-US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None/>
            </a:pPr>
            <a:endParaRPr lang="en-US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109" y="3132628"/>
            <a:ext cx="1397643" cy="2183816"/>
          </a:xfrm>
          <a:prstGeom prst="rect">
            <a:avLst/>
          </a:prstGeom>
        </p:spPr>
      </p:pic>
      <p:pic>
        <p:nvPicPr>
          <p:cNvPr id="3074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791" y="3269151"/>
            <a:ext cx="1382005" cy="191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805" y="1349613"/>
            <a:ext cx="1762821" cy="14950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5528" y="1343477"/>
            <a:ext cx="1292018" cy="16082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12625" t="11111" r="12816" b="12132"/>
          <a:stretch/>
        </p:blipFill>
        <p:spPr>
          <a:xfrm>
            <a:off x="3429413" y="2964632"/>
            <a:ext cx="1366393" cy="109148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78934" y="2861419"/>
            <a:ext cx="7886700" cy="994172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rmAutofit/>
          </a:bodyPr>
          <a:lstStyle>
            <a:lvl1pPr algn="ctr" defTabSz="457200" rtl="1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spcBef>
                <a:spcPts val="750"/>
              </a:spcBef>
            </a:pPr>
            <a:endParaRPr lang="ar-JO" sz="33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9734" y="4056117"/>
            <a:ext cx="1366393" cy="15012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16730" y="3132628"/>
            <a:ext cx="22733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en-US" sz="21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Sprinkler system</a:t>
            </a:r>
            <a:endParaRPr lang="ar-JO" sz="2100" dirty="0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7772" y="3506545"/>
            <a:ext cx="2400266" cy="493784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rmAutofit/>
          </a:bodyPr>
          <a:lstStyle>
            <a:lvl1pPr algn="ctr" defTabSz="457200" rtl="1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2100" i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4. Smoke detectors</a:t>
            </a:r>
            <a:endParaRPr lang="ar-JO" sz="21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65372" y="1817600"/>
            <a:ext cx="2212665" cy="42115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Clr>
                <a:srgbClr val="5B9BD5"/>
              </a:buClr>
              <a:buNone/>
            </a:pPr>
            <a:r>
              <a:rPr lang="en-US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Safety system:</a:t>
            </a: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9932" y="1309232"/>
            <a:ext cx="407034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en-US" sz="3750" b="1" kern="0" dirty="0">
                <a:solidFill>
                  <a:srgbClr val="70AD47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ar-JO" sz="1350" kern="0" dirty="0">
              <a:solidFill>
                <a:srgbClr val="70AD47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700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597" y="2214183"/>
            <a:ext cx="3864468" cy="26695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5882425" y="4083409"/>
            <a:ext cx="338071" cy="3090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JO" sz="135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220495" y="3548950"/>
            <a:ext cx="789392" cy="6306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887" y="2858118"/>
            <a:ext cx="681461" cy="1065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781" y="3979925"/>
            <a:ext cx="352075" cy="3200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32269">
            <a:off x="5201800" y="2047561"/>
            <a:ext cx="2083195" cy="15715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880" y="1406526"/>
            <a:ext cx="819474" cy="113152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1579992" y="3107833"/>
            <a:ext cx="1163209" cy="975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4611" y="2483582"/>
            <a:ext cx="681287" cy="1065368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1763134" y="1274128"/>
            <a:ext cx="2212665" cy="42115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Clr>
                <a:srgbClr val="5B9BD5"/>
              </a:buClr>
              <a:buNone/>
            </a:pPr>
            <a:r>
              <a:rPr lang="en-US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Safety system:</a:t>
            </a: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l">
              <a:buClr>
                <a:srgbClr val="5B9BD5"/>
              </a:buClr>
              <a:buNone/>
            </a:pPr>
            <a:endParaRPr lang="en-US" sz="2100" b="1" i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5887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Sprinkler distribution-3</a:t>
            </a:r>
            <a:r>
              <a:rPr lang="en-US" b="1" baseline="30000" dirty="0" smtClean="0"/>
              <a:t>rd</a:t>
            </a:r>
            <a:r>
              <a:rPr lang="en-US" b="1" dirty="0" smtClean="0"/>
              <a:t> floor</a:t>
            </a:r>
            <a:endParaRPr lang="ar-JO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678" y="2707281"/>
            <a:ext cx="5934645" cy="253571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696" r="11514" b="2415"/>
          <a:stretch/>
        </p:blipFill>
        <p:spPr>
          <a:xfrm>
            <a:off x="7682663" y="1458317"/>
            <a:ext cx="979571" cy="10023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437" y="2082799"/>
            <a:ext cx="1713218" cy="154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7034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44" y="2328641"/>
            <a:ext cx="4329666" cy="2515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260646" y="3511237"/>
            <a:ext cx="1714498" cy="822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975144" y="4062949"/>
            <a:ext cx="453980" cy="540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JO" sz="135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752" y="2563203"/>
            <a:ext cx="1367147" cy="149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910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4572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plan: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13140845_837912442982149_86363405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050" y="1509712"/>
            <a:ext cx="5295900" cy="3838575"/>
          </a:xfrm>
          <a:prstGeom prst="rect">
            <a:avLst/>
          </a:prstGeom>
        </p:spPr>
      </p:pic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4950" y="1728788"/>
            <a:ext cx="61341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1228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33400" y="2667000"/>
            <a:ext cx="189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=0.270W/m2.C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2209800"/>
            <a:ext cx="2017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Uw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=0.410 W/m2.C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33400" y="3048000"/>
            <a:ext cx="2139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Uadj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=0.640 W/m2.C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1" y="2209800"/>
            <a:ext cx="4812659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886200"/>
            <a:ext cx="4946336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مربع نص 8"/>
          <p:cNvSpPr txBox="1"/>
          <p:nvPr/>
        </p:nvSpPr>
        <p:spPr>
          <a:xfrm>
            <a:off x="304800" y="1234471"/>
            <a:ext cx="8039100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>
              <a:spcBef>
                <a:spcPct val="0"/>
              </a:spcBef>
              <a:buNone/>
              <a:defRPr sz="6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pPr algn="l"/>
            <a:r>
              <a:rPr lang="en-US" sz="3600" dirty="0">
                <a:solidFill>
                  <a:srgbClr val="EEECE1">
                    <a:lumMod val="25000"/>
                  </a:srgbClr>
                </a:solidFill>
              </a:rPr>
              <a:t>HVAC Design Data for  (</a:t>
            </a:r>
            <a:r>
              <a:rPr lang="en-US" sz="3600" dirty="0" err="1">
                <a:solidFill>
                  <a:srgbClr val="EEECE1">
                    <a:lumMod val="25000"/>
                  </a:srgbClr>
                </a:solidFill>
              </a:rPr>
              <a:t>Jawwal</a:t>
            </a:r>
            <a:r>
              <a:rPr lang="en-US" sz="3600" dirty="0">
                <a:solidFill>
                  <a:srgbClr val="EEECE1">
                    <a:lumMod val="25000"/>
                  </a:srgbClr>
                </a:solidFill>
              </a:rPr>
              <a:t> ) :</a:t>
            </a:r>
            <a:endParaRPr lang="ar-SA" sz="3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57200" y="4410800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Cooling: 21.856 KW@ 19:00 on 30th of July.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533400" y="3927695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Uglass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=1.50 W/m2.C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533400" y="3485397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Ufloor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=0.380 W/m2.C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5969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-533400" y="1254639"/>
            <a:ext cx="60198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sz="3200" dirty="0">
                <a:solidFill>
                  <a:srgbClr val="EEECE1">
                    <a:lumMod val="25000"/>
                  </a:srgbClr>
                </a:solidFill>
              </a:rPr>
              <a:t> Main Duct sizing :</a:t>
            </a:r>
          </a:p>
          <a:p>
            <a:endParaRPr lang="ar-SA" sz="3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1981200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v=1.3 m3/s , </a:t>
            </a:r>
            <a:r>
              <a:rPr lang="en-US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-B=7 m/s ,then (</a:t>
            </a:r>
            <a:r>
              <a:rPr lang="el-G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ar-SA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𝑝/𝐸𝐿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)=</a:t>
            </a:r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078299"/>
            <a:ext cx="3403600" cy="148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/>
          </p:nvPr>
        </p:nvGraphicFramePr>
        <p:xfrm>
          <a:off x="457201" y="2667000"/>
          <a:ext cx="4800601" cy="2378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9895">
                  <a:extLst>
                    <a:ext uri="{9D8B030D-6E8A-4147-A177-3AD203B41FA5}">
                      <a16:colId xmlns="" xmlns:a16="http://schemas.microsoft.com/office/drawing/2014/main" val="697098229"/>
                    </a:ext>
                  </a:extLst>
                </a:gridCol>
                <a:gridCol w="959895">
                  <a:extLst>
                    <a:ext uri="{9D8B030D-6E8A-4147-A177-3AD203B41FA5}">
                      <a16:colId xmlns="" xmlns:a16="http://schemas.microsoft.com/office/drawing/2014/main" val="3739593104"/>
                    </a:ext>
                  </a:extLst>
                </a:gridCol>
                <a:gridCol w="959895">
                  <a:extLst>
                    <a:ext uri="{9D8B030D-6E8A-4147-A177-3AD203B41FA5}">
                      <a16:colId xmlns="" xmlns:a16="http://schemas.microsoft.com/office/drawing/2014/main" val="3747174432"/>
                    </a:ext>
                  </a:extLst>
                </a:gridCol>
                <a:gridCol w="960458">
                  <a:extLst>
                    <a:ext uri="{9D8B030D-6E8A-4147-A177-3AD203B41FA5}">
                      <a16:colId xmlns="" xmlns:a16="http://schemas.microsoft.com/office/drawing/2014/main" val="2680871043"/>
                    </a:ext>
                  </a:extLst>
                </a:gridCol>
                <a:gridCol w="960458">
                  <a:extLst>
                    <a:ext uri="{9D8B030D-6E8A-4147-A177-3AD203B41FA5}">
                      <a16:colId xmlns="" xmlns:a16="http://schemas.microsoft.com/office/drawing/2014/main" val="1368357257"/>
                    </a:ext>
                  </a:extLst>
                </a:gridCol>
              </a:tblGrid>
              <a:tr h="48756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Duct size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Volumetric flow rate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 m/s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ϪΡ/EL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55833134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A-B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27610203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B-C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65244324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C-D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.835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38178752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D-E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.649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46305469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E-F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.463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85106158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F-G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.279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63804657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G-H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.183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938555"/>
                  </a:ext>
                </a:extLst>
              </a:tr>
              <a:tr h="236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H-I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29395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4680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419100" y="1327308"/>
            <a:ext cx="43053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 Diffuser selection :</a:t>
            </a:r>
          </a:p>
          <a:p>
            <a:endParaRPr lang="ar-SA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1" y="1295400"/>
            <a:ext cx="1804987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762000" y="228600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x23 cm </a:t>
            </a:r>
            <a:r>
              <a:rPr lang="en-US" dirty="0">
                <a:solidFill>
                  <a:prstClr val="black"/>
                </a:solidFill>
              </a:rPr>
              <a:t>ceiling diffusers</a:t>
            </a:r>
          </a:p>
          <a:p>
            <a:r>
              <a:rPr lang="en-US" dirty="0">
                <a:solidFill>
                  <a:prstClr val="black"/>
                </a:solidFill>
              </a:rPr>
              <a:t>such that the volumetric rate = 175 L/s and its throw 3-7.3m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1" y="3352800"/>
            <a:ext cx="1717675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124200"/>
            <a:ext cx="1524000" cy="169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8"/>
          <p:cNvSpPr/>
          <p:nvPr/>
        </p:nvSpPr>
        <p:spPr>
          <a:xfrm>
            <a:off x="3886200" y="4953001"/>
            <a:ext cx="175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fixed carbon</a:t>
            </a:r>
          </a:p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dioxide sensor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553200" y="5257800"/>
            <a:ext cx="1855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Diffusers (return).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096001" y="3048000"/>
            <a:ext cx="2560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 diffusers (supply).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91293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143000" y="1219200"/>
            <a:ext cx="6146800" cy="10772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defRPr>
            </a:lvl1pPr>
          </a:lstStyle>
          <a:p>
            <a:r>
              <a:rPr lang="en-US" dirty="0">
                <a:solidFill>
                  <a:srgbClr val="EEECE1">
                    <a:lumMod val="25000"/>
                  </a:srgbClr>
                </a:solidFill>
              </a:rPr>
              <a:t> Diffusers distribution:</a:t>
            </a:r>
          </a:p>
          <a:p>
            <a:endParaRPr lang="ar-SA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057400"/>
            <a:ext cx="1752600" cy="29718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905000" y="5023822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Jawwal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994400" y="50292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 </a:t>
            </a:r>
            <a:endParaRPr lang="ar-SA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صورة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450" y="2066926"/>
            <a:ext cx="203835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3952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"/>
            <a:ext cx="8610600" cy="65187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72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7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</a:p>
          <a:p>
            <a:pPr algn="ctr">
              <a:buNone/>
            </a:pPr>
            <a:endParaRPr lang="en-US" sz="7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7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2118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95400"/>
            <a:ext cx="5410208" cy="32051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General </a:t>
            </a:r>
            <a:r>
              <a:rPr lang="en-US" sz="2400" dirty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Artificial </a:t>
            </a:r>
            <a:r>
              <a:rPr lang="en-US" sz="24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Lighting used:</a:t>
            </a:r>
            <a:endParaRPr lang="en-US" sz="2400" dirty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LAMP 6441213 PLAT LED 3600 LM LAMP 6442213 PLAT LED 3600 LM</a:t>
            </a:r>
            <a:endParaRPr lang="en-US" sz="2000" dirty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l-PL" sz="2000" dirty="0" smtClean="0">
                <a:solidFill>
                  <a:srgbClr val="141823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LAMP 6444000 DINAMIC DECO 4X14/24W</a:t>
            </a:r>
            <a:endParaRPr lang="en-US" sz="2000" dirty="0" smtClean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endParaRPr lang="en-US" sz="2400" dirty="0">
              <a:solidFill>
                <a:srgbClr val="141823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04801"/>
            <a:ext cx="647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Artificial lighting for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dinning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41338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76"/>
            <a:ext cx="40481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5286388"/>
            <a:ext cx="41243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611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Artificial lighting for some zone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*Bank Branch 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10242" name="صورة 4" descr="بنك تقرير.png"/>
          <p:cNvPicPr>
            <a:picLocks noChangeAspect="1" noChangeArrowheads="1"/>
          </p:cNvPicPr>
          <p:nvPr/>
        </p:nvPicPr>
        <p:blipFill>
          <a:blip r:embed="rId2"/>
          <a:srcRect l="30003" r="39037" b="5222"/>
          <a:stretch>
            <a:fillRect/>
          </a:stretch>
        </p:blipFill>
        <p:spPr bwMode="auto">
          <a:xfrm>
            <a:off x="714348" y="2357429"/>
            <a:ext cx="2714644" cy="426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صورة 11" descr="يونيفورمتي بنك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357430"/>
            <a:ext cx="5956271" cy="71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صورة 2" descr="ابريز جوال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3143248"/>
            <a:ext cx="407196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26336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Artificial lighting &amp;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socets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for some zone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dirty="0" err="1" smtClean="0"/>
              <a:t>jawwal</a:t>
            </a:r>
            <a:r>
              <a:rPr lang="en-US" dirty="0" smtClean="0"/>
              <a:t> Branch 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12290" name="صورة 23" descr="ررررررر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7050" y="2285992"/>
            <a:ext cx="6076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صورة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357430"/>
            <a:ext cx="22574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صورة 1" descr="ابريز جوال.png"/>
          <p:cNvPicPr>
            <a:picLocks noChangeAspect="1" noChangeArrowheads="1"/>
          </p:cNvPicPr>
          <p:nvPr/>
        </p:nvPicPr>
        <p:blipFill>
          <a:blip r:embed="rId4"/>
          <a:srcRect l="31413" t="809" r="35564"/>
          <a:stretch>
            <a:fillRect/>
          </a:stretch>
        </p:blipFill>
        <p:spPr bwMode="auto">
          <a:xfrm>
            <a:off x="3571868" y="3429000"/>
            <a:ext cx="392909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26336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Artificial lighting for some zone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*main hall in </a:t>
            </a:r>
            <a:r>
              <a:rPr lang="en-US" dirty="0" err="1" smtClean="0"/>
              <a:t>resturant</a:t>
            </a: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13314" name="صورة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00306"/>
            <a:ext cx="1828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صورة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500306"/>
            <a:ext cx="59245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صورة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143248"/>
            <a:ext cx="2714644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263366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371600" y="6172200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 in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 floor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754251"/>
            <a:ext cx="671517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4"/>
          <p:cNvSpPr/>
          <p:nvPr/>
        </p:nvSpPr>
        <p:spPr>
          <a:xfrm>
            <a:off x="1043608" y="292586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Acostical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5528" y="728907"/>
            <a:ext cx="27024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Area=1025m^2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510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771530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910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improve RT60 we use 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78674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تعديل الجدران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42910" y="2285992"/>
            <a:ext cx="7715304" cy="1004536"/>
          </a:xfrm>
          <a:prstGeom prst="rect">
            <a:avLst/>
          </a:prstGeom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357562"/>
            <a:ext cx="54768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45815" y="5486400"/>
            <a:ext cx="3520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RT60 Values for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resturant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first floor after 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8428" y="539706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RT60 Values for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offeic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secand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floor after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408622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42918"/>
            <a:ext cx="3990975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/>
              <a:t>STC </a:t>
            </a:r>
            <a:r>
              <a:rPr lang="en-US" dirty="0" smtClean="0"/>
              <a:t>Calculations</a:t>
            </a:r>
          </a:p>
          <a:p>
            <a:endParaRPr lang="en-US" dirty="0"/>
          </a:p>
        </p:txBody>
      </p:sp>
      <p:sp>
        <p:nvSpPr>
          <p:cNvPr id="5" name="Rounded Rectangle 10"/>
          <p:cNvSpPr/>
          <p:nvPr/>
        </p:nvSpPr>
        <p:spPr>
          <a:xfrm>
            <a:off x="609600" y="5257800"/>
            <a:ext cx="2667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50-55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11"/>
          <p:cNvSpPr/>
          <p:nvPr/>
        </p:nvSpPr>
        <p:spPr>
          <a:xfrm>
            <a:off x="3733800" y="53340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ounded Rectangle 12"/>
          <p:cNvSpPr/>
          <p:nvPr/>
        </p:nvSpPr>
        <p:spPr>
          <a:xfrm>
            <a:off x="61722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80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358114" cy="30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/>
              <a:t>STC </a:t>
            </a:r>
            <a:r>
              <a:rPr lang="en-US" dirty="0" smtClean="0"/>
              <a:t>Calculations</a:t>
            </a:r>
          </a:p>
          <a:p>
            <a:endParaRPr lang="en-US" dirty="0"/>
          </a:p>
        </p:txBody>
      </p:sp>
      <p:sp>
        <p:nvSpPr>
          <p:cNvPr id="5" name="Rounded Rectangle 10"/>
          <p:cNvSpPr/>
          <p:nvPr/>
        </p:nvSpPr>
        <p:spPr>
          <a:xfrm>
            <a:off x="609600" y="5257800"/>
            <a:ext cx="2667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50-55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11"/>
          <p:cNvSpPr/>
          <p:nvPr/>
        </p:nvSpPr>
        <p:spPr>
          <a:xfrm>
            <a:off x="3733800" y="53340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ounded Rectangle 12"/>
          <p:cNvSpPr/>
          <p:nvPr/>
        </p:nvSpPr>
        <p:spPr>
          <a:xfrm>
            <a:off x="61722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51.63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85860"/>
            <a:ext cx="6929486" cy="3324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8200" y="457200"/>
            <a:ext cx="7848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Speakers: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Sound system calculations for the restaurant were only made for the dining halls.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2" cstate="print"/>
          <a:srcRect l="21240" r="18200" b="27847"/>
          <a:stretch>
            <a:fillRect/>
          </a:stretch>
        </p:blipFill>
        <p:spPr bwMode="auto">
          <a:xfrm>
            <a:off x="1600200" y="2209800"/>
            <a:ext cx="6248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209800" y="5638800"/>
            <a:ext cx="541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loudspeakers in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resturant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28604"/>
            <a:ext cx="328614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209800" y="5638800"/>
            <a:ext cx="541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loudspeakers in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00042"/>
            <a:ext cx="557216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304800"/>
            <a:ext cx="8610600" cy="63709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endParaRPr lang="en-US" sz="60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endParaRPr lang="en-US" sz="6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Quantity </a:t>
            </a:r>
            <a:r>
              <a:rPr lang="en-US" sz="6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surveying and cost </a:t>
            </a:r>
            <a:r>
              <a:rPr lang="en-US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estimation</a:t>
            </a:r>
          </a:p>
          <a:p>
            <a:pPr algn="ctr">
              <a:buNone/>
            </a:pPr>
            <a:endParaRPr lang="en-US" sz="6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51275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018809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/>
            </a:r>
            <a:br>
              <a:rPr lang="en-US" sz="4000" b="1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Bill of Quantities</a:t>
            </a:r>
            <a:r>
              <a:rPr lang="en-US" sz="3600" b="1" dirty="0">
                <a:solidFill>
                  <a:srgbClr val="002060"/>
                </a:solidFill>
              </a:rPr>
              <a:t/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Bowling - Sample Structural </a:t>
            </a: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8077200" cy="2133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b="1" dirty="0">
                <a:solidFill>
                  <a:schemeClr val="tx1"/>
                </a:solidFill>
              </a:rPr>
              <a:t>Total cost of structural elements per meter       square = 150 JD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Total Cost of the Bowling center = 993,750 JD</a:t>
            </a:r>
            <a:endParaRPr lang="ar-Q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9286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DOWS 7\Desktop\Grout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52400"/>
            <a:ext cx="9098692" cy="7087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014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1998" y="947410"/>
            <a:ext cx="6383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  Area=1300m^2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269" y="39469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889635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90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1998" y="947410"/>
            <a:ext cx="6383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secand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Floor   Area=1300m^2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269" y="39469"/>
            <a:ext cx="49218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Architectural Design: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09750"/>
            <a:ext cx="8643998" cy="411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90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0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1431</TotalTime>
  <Words>1228</Words>
  <Application>Microsoft Office PowerPoint</Application>
  <PresentationFormat>On-screen Show (4:3)</PresentationFormat>
  <Paragraphs>395</Paragraphs>
  <Slides>79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28</vt:i4>
      </vt:variant>
      <vt:variant>
        <vt:lpstr>Slide Titles</vt:lpstr>
      </vt:variant>
      <vt:variant>
        <vt:i4>79</vt:i4>
      </vt:variant>
    </vt:vector>
  </HeadingPairs>
  <TitlesOfParts>
    <vt:vector size="118" baseType="lpstr">
      <vt:lpstr>SimSun</vt:lpstr>
      <vt:lpstr>SimSun</vt:lpstr>
      <vt:lpstr>Aharoni</vt:lpstr>
      <vt:lpstr>Arial</vt:lpstr>
      <vt:lpstr>Calibri</vt:lpstr>
      <vt:lpstr>Calibri Light</vt:lpstr>
      <vt:lpstr>Century Gothic</vt:lpstr>
      <vt:lpstr>Garamond</vt:lpstr>
      <vt:lpstr>Times New Roman</vt:lpstr>
      <vt:lpstr>Wingdings</vt:lpstr>
      <vt:lpstr>Wingdings 2</vt:lpstr>
      <vt:lpstr>سمة Office</vt:lpstr>
      <vt:lpstr>Organic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Elevation(North )  </vt:lpstr>
      <vt:lpstr>PowerPoint Presentation</vt:lpstr>
      <vt:lpstr>Elevation(east )</vt:lpstr>
      <vt:lpstr>Elevation(North )</vt:lpstr>
      <vt:lpstr>PowerPoint Presentation</vt:lpstr>
      <vt:lpstr>PowerPoint Presentation</vt:lpstr>
      <vt:lpstr>PowerPoint Presentation</vt:lpstr>
      <vt:lpstr>PowerPoint Presentation</vt:lpstr>
      <vt:lpstr>Seismic Design Data:</vt:lpstr>
      <vt:lpstr>PowerPoint Presentation</vt:lpstr>
      <vt:lpstr>PowerPoint Presentation</vt:lpstr>
      <vt:lpstr>PowerPoint Presentation</vt:lpstr>
      <vt:lpstr>PowerPoint Presentation</vt:lpstr>
      <vt:lpstr>3. Internal Forces Check: </vt:lpstr>
      <vt:lpstr>4. Period Check:</vt:lpstr>
      <vt:lpstr>· Drift CHECK: </vt:lpstr>
      <vt:lpstr>PowerPoint Presentation</vt:lpstr>
      <vt:lpstr>PowerPoint Presentation</vt:lpstr>
      <vt:lpstr>Concrete Beam Scheduale  :</vt:lpstr>
      <vt:lpstr>PowerPoint Presentation</vt:lpstr>
      <vt:lpstr>Column Design: </vt:lpstr>
      <vt:lpstr>PowerPoint Presentation</vt:lpstr>
      <vt:lpstr>Shear Wall Design: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Shading Design </vt:lpstr>
      <vt:lpstr>PowerPoint Presentation</vt:lpstr>
      <vt:lpstr>PowerPoint Presentation</vt:lpstr>
      <vt:lpstr>Average Daylight Values </vt:lpstr>
      <vt:lpstr>  Figure : daylight bank(by daylox) </vt:lpstr>
      <vt:lpstr>PowerPoint Presentation</vt:lpstr>
      <vt:lpstr>Water supply system: </vt:lpstr>
      <vt:lpstr>Drainage water systems design: </vt:lpstr>
      <vt:lpstr>By dividing the building in to zones : Drainage lines distribution in zoneA1 </vt:lpstr>
      <vt:lpstr>Number of dfu’s in zone A1 : The total number of fixture units = 66 dfu   Stack diameter = 4"  Diameters of the pipes = 2 " , 3 " and 4" (horizontal).  </vt:lpstr>
      <vt:lpstr>Drainage system roof shows manhole lines</vt:lpstr>
      <vt:lpstr>PowerPoint Presentation</vt:lpstr>
      <vt:lpstr>PowerPoint Presentation</vt:lpstr>
      <vt:lpstr>Sprinkler distribution-3rd floor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Artificial lighting for some zone  </vt:lpstr>
      <vt:lpstr>Artificial lighting &amp; socets  for some zone  </vt:lpstr>
      <vt:lpstr>Artificial lighting for some zone  </vt:lpstr>
      <vt:lpstr>PowerPoint Presentation</vt:lpstr>
      <vt:lpstr>To improve RT60 we use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Bill of Quantities Bowling - Sample Structural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Maysa</dc:creator>
  <cp:lastModifiedBy>miditech</cp:lastModifiedBy>
  <cp:revision>145</cp:revision>
  <dcterms:created xsi:type="dcterms:W3CDTF">2015-12-08T06:49:22Z</dcterms:created>
  <dcterms:modified xsi:type="dcterms:W3CDTF">2016-05-19T07:15:50Z</dcterms:modified>
</cp:coreProperties>
</file>