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60" r:id="rId1"/>
  </p:sldMasterIdLst>
  <p:sldIdLst>
    <p:sldId id="324" r:id="rId2"/>
    <p:sldId id="256" r:id="rId3"/>
    <p:sldId id="257" r:id="rId4"/>
    <p:sldId id="307" r:id="rId5"/>
    <p:sldId id="258" r:id="rId6"/>
    <p:sldId id="259" r:id="rId7"/>
    <p:sldId id="262" r:id="rId8"/>
    <p:sldId id="263" r:id="rId9"/>
    <p:sldId id="308" r:id="rId10"/>
    <p:sldId id="266" r:id="rId11"/>
    <p:sldId id="309" r:id="rId12"/>
    <p:sldId id="310" r:id="rId13"/>
    <p:sldId id="267" r:id="rId14"/>
    <p:sldId id="271" r:id="rId15"/>
    <p:sldId id="272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311" r:id="rId28"/>
    <p:sldId id="312" r:id="rId29"/>
    <p:sldId id="297" r:id="rId30"/>
    <p:sldId id="359" r:id="rId31"/>
    <p:sldId id="360" r:id="rId32"/>
    <p:sldId id="313" r:id="rId33"/>
    <p:sldId id="314" r:id="rId34"/>
    <p:sldId id="315" r:id="rId35"/>
    <p:sldId id="318" r:id="rId36"/>
    <p:sldId id="320" r:id="rId37"/>
    <p:sldId id="319" r:id="rId38"/>
    <p:sldId id="326" r:id="rId39"/>
    <p:sldId id="321" r:id="rId40"/>
    <p:sldId id="322" r:id="rId41"/>
    <p:sldId id="327" r:id="rId42"/>
    <p:sldId id="323" r:id="rId43"/>
    <p:sldId id="328" r:id="rId44"/>
    <p:sldId id="329" r:id="rId45"/>
    <p:sldId id="330" r:id="rId46"/>
    <p:sldId id="331" r:id="rId47"/>
    <p:sldId id="332" r:id="rId48"/>
    <p:sldId id="333" r:id="rId49"/>
    <p:sldId id="334" r:id="rId50"/>
    <p:sldId id="361" r:id="rId51"/>
    <p:sldId id="362" r:id="rId52"/>
    <p:sldId id="335" r:id="rId53"/>
    <p:sldId id="336" r:id="rId54"/>
    <p:sldId id="337" r:id="rId55"/>
    <p:sldId id="338" r:id="rId56"/>
    <p:sldId id="339" r:id="rId57"/>
    <p:sldId id="340" r:id="rId58"/>
    <p:sldId id="341" r:id="rId59"/>
    <p:sldId id="342" r:id="rId60"/>
    <p:sldId id="343" r:id="rId61"/>
    <p:sldId id="344" r:id="rId62"/>
    <p:sldId id="345" r:id="rId63"/>
    <p:sldId id="346" r:id="rId64"/>
    <p:sldId id="347" r:id="rId65"/>
    <p:sldId id="348" r:id="rId66"/>
    <p:sldId id="349" r:id="rId67"/>
    <p:sldId id="363" r:id="rId68"/>
    <p:sldId id="350" r:id="rId69"/>
    <p:sldId id="351" r:id="rId70"/>
    <p:sldId id="352" r:id="rId71"/>
    <p:sldId id="353" r:id="rId72"/>
    <p:sldId id="365" r:id="rId73"/>
    <p:sldId id="364" r:id="rId74"/>
    <p:sldId id="354" r:id="rId75"/>
    <p:sldId id="355" r:id="rId76"/>
    <p:sldId id="300" r:id="rId77"/>
    <p:sldId id="356" r:id="rId78"/>
    <p:sldId id="357" r:id="rId79"/>
    <p:sldId id="301" r:id="rId8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>
        <p:scale>
          <a:sx n="76" d="100"/>
          <a:sy n="76" d="100"/>
        </p:scale>
        <p:origin x="-1212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ccorner\Desktop\Book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xVal>
            <c:numRef>
              <c:f>ورقة1!$C$3:$K$3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120</c:v>
                </c:pt>
                <c:pt idx="7">
                  <c:v>180</c:v>
                </c:pt>
                <c:pt idx="8">
                  <c:v>240</c:v>
                </c:pt>
              </c:numCache>
            </c:numRef>
          </c:xVal>
          <c:yVal>
            <c:numRef>
              <c:f>ورقة1!$C$7:$K$7</c:f>
              <c:numCache>
                <c:formatCode>General</c:formatCode>
                <c:ptCount val="9"/>
                <c:pt idx="0">
                  <c:v>51.5</c:v>
                </c:pt>
                <c:pt idx="1">
                  <c:v>42.5</c:v>
                </c:pt>
                <c:pt idx="2">
                  <c:v>34.700000000000003</c:v>
                </c:pt>
                <c:pt idx="3">
                  <c:v>28.2</c:v>
                </c:pt>
                <c:pt idx="4">
                  <c:v>24.6</c:v>
                </c:pt>
                <c:pt idx="5">
                  <c:v>21.9</c:v>
                </c:pt>
                <c:pt idx="6">
                  <c:v>14.6</c:v>
                </c:pt>
                <c:pt idx="7">
                  <c:v>11.7</c:v>
                </c:pt>
                <c:pt idx="8">
                  <c:v>10.3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2139520"/>
        <c:axId val="222141440"/>
      </c:scatterChart>
      <c:valAx>
        <c:axId val="222139520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 dirty="0" smtClean="0"/>
                  <a:t>Duration(min)</a:t>
                </a:r>
                <a:endParaRPr lang="ar-JO" sz="18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22141440"/>
        <c:crosses val="autoZero"/>
        <c:crossBetween val="midCat"/>
      </c:valAx>
      <c:valAx>
        <c:axId val="222141440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 dirty="0"/>
                  <a:t>Rain</a:t>
                </a:r>
                <a:r>
                  <a:rPr lang="en-US" sz="1800" baseline="0" dirty="0"/>
                  <a:t> Intensity (mm/h)</a:t>
                </a:r>
                <a:endParaRPr lang="ar-JO" sz="18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2213952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Accumilative depth(mm)</c:v>
          </c:tx>
          <c:xVal>
            <c:numRef>
              <c:f>ورقة1!$E$81:$E$87</c:f>
              <c:numCache>
                <c:formatCode>General</c:formatCode>
                <c:ptCount val="7"/>
                <c:pt idx="0">
                  <c:v>0</c:v>
                </c:pt>
                <c:pt idx="1">
                  <c:v>10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</c:numCache>
            </c:numRef>
          </c:xVal>
          <c:yVal>
            <c:numRef>
              <c:f>ورقة1!$F$81:$F$87</c:f>
              <c:numCache>
                <c:formatCode>General</c:formatCode>
                <c:ptCount val="7"/>
                <c:pt idx="0">
                  <c:v>0</c:v>
                </c:pt>
                <c:pt idx="1">
                  <c:v>8.58</c:v>
                </c:pt>
                <c:pt idx="2">
                  <c:v>22.95</c:v>
                </c:pt>
                <c:pt idx="3">
                  <c:v>37.1</c:v>
                </c:pt>
                <c:pt idx="4">
                  <c:v>55.35</c:v>
                </c:pt>
                <c:pt idx="5">
                  <c:v>80.25</c:v>
                </c:pt>
                <c:pt idx="6">
                  <c:v>96.55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642688"/>
        <c:axId val="44644608"/>
      </c:scatterChart>
      <c:valAx>
        <c:axId val="446426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Duration(min)</a:t>
                </a:r>
                <a:endParaRPr lang="ar-SA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44644608"/>
        <c:crosses val="autoZero"/>
        <c:crossBetween val="midCat"/>
      </c:valAx>
      <c:valAx>
        <c:axId val="4464460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000" b="0" i="0" baseline="0">
                    <a:effectLst/>
                  </a:rPr>
                  <a:t>Accumilative depth(mm)</a:t>
                </a:r>
                <a:endParaRPr lang="en-US" sz="400" b="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4464268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A0AAF-972B-4F3C-8FD1-A3C4AD491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C5AC-8FF3-4369-9554-534D5A717609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FAA0AAF-972B-4F3C-8FD1-A3C4AD491B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75C5AC-8FF3-4369-9554-534D5A717609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AA0AAF-972B-4F3C-8FD1-A3C4AD491BD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0" y="0"/>
            <a:ext cx="1754013" cy="1766464"/>
          </a:xfrm>
        </p:spPr>
      </p:pic>
      <p:sp>
        <p:nvSpPr>
          <p:cNvPr id="5" name="عنوان 8"/>
          <p:cNvSpPr>
            <a:spLocks noGrp="1"/>
          </p:cNvSpPr>
          <p:nvPr>
            <p:ph type="title"/>
          </p:nvPr>
        </p:nvSpPr>
        <p:spPr>
          <a:xfrm>
            <a:off x="231775" y="1447800"/>
            <a:ext cx="8912225" cy="1485352"/>
          </a:xfrm>
        </p:spPr>
        <p:txBody>
          <a:bodyPr>
            <a:noAutofit/>
          </a:bodyPr>
          <a:lstStyle/>
          <a:p>
            <a:pPr algn="ctr" rtl="0" eaLnBrk="1" hangingPunct="1"/>
            <a:r>
              <a:rPr lang="en-US" altLang="ar-SA" sz="2000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An-Najah National University</a:t>
            </a:r>
            <a:br>
              <a:rPr lang="en-US" altLang="ar-SA" sz="2000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en-US" altLang="ar-SA" sz="2000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Faculty Of Engineering</a:t>
            </a:r>
            <a:br>
              <a:rPr lang="en-US" altLang="ar-SA" sz="2000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en-US" altLang="ar-SA" sz="2000" b="1" dirty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Civil Engineering </a:t>
            </a:r>
            <a:r>
              <a:rPr lang="en-US" altLang="ar-SA" sz="2000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Department</a:t>
            </a:r>
            <a:br>
              <a:rPr lang="en-US" altLang="ar-SA" sz="2000" b="1" dirty="0" smtClean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en-US" altLang="ar-SA" sz="2000" b="1" dirty="0" smtClean="0">
                <a:solidFill>
                  <a:schemeClr val="tx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Graduation Project II</a:t>
            </a:r>
            <a:endParaRPr lang="ar-SA" altLang="ar-SA" sz="2000" b="1" dirty="0">
              <a:solidFill>
                <a:schemeClr val="tx1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0" y="2967335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Evaluation of the water runoff and culvert structures at</a:t>
            </a:r>
            <a:b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</a:b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Wadi AL-Teen in Tulkarm district</a:t>
            </a:r>
            <a:endParaRPr lang="en-US" sz="2800" b="1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Rectangle 1"/>
          <p:cNvSpPr/>
          <p:nvPr/>
        </p:nvSpPr>
        <p:spPr>
          <a:xfrm>
            <a:off x="304800" y="4038600"/>
            <a:ext cx="8610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Prepared By </a:t>
            </a:r>
            <a:r>
              <a:rPr lang="en-US" sz="2400" b="1" dirty="0" smtClean="0">
                <a:solidFill>
                  <a:schemeClr val="tx1"/>
                </a:solidFill>
              </a:rPr>
              <a:t>: </a:t>
            </a:r>
            <a:br>
              <a:rPr lang="en-US" sz="2400" b="1" dirty="0" smtClean="0">
                <a:solidFill>
                  <a:schemeClr val="tx1"/>
                </a:solidFill>
              </a:rPr>
            </a:b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/>
              <a:t>Ahmad </a:t>
            </a:r>
            <a:r>
              <a:rPr lang="en-US" sz="2400" b="1" dirty="0" err="1"/>
              <a:t>Amjad</a:t>
            </a:r>
            <a:r>
              <a:rPr lang="en-US" sz="2400" b="1" dirty="0"/>
              <a:t> </a:t>
            </a:r>
            <a:r>
              <a:rPr lang="en-US" sz="2400" b="1" dirty="0" smtClean="0"/>
              <a:t>Rashid</a:t>
            </a:r>
            <a:br>
              <a:rPr lang="en-US" sz="2400" b="1" dirty="0" smtClean="0"/>
            </a:br>
            <a:r>
              <a:rPr lang="en-US" sz="2400" b="1" dirty="0"/>
              <a:t>Amr </a:t>
            </a:r>
            <a:r>
              <a:rPr lang="en-US" sz="2400" b="1" dirty="0" err="1"/>
              <a:t>Barqawi</a:t>
            </a:r>
            <a:endParaRPr lang="en-US" sz="2400" b="1" dirty="0"/>
          </a:p>
          <a:p>
            <a:pPr algn="ctr"/>
            <a:r>
              <a:rPr lang="en-US" sz="2400" b="1" dirty="0"/>
              <a:t>Mohammed Bayan Ali</a:t>
            </a:r>
            <a:endParaRPr lang="en-US" sz="2400" dirty="0"/>
          </a:p>
          <a:p>
            <a:pPr algn="ctr"/>
            <a:r>
              <a:rPr lang="en-US" sz="2400" b="1" dirty="0" err="1"/>
              <a:t>Yazan</a:t>
            </a:r>
            <a:r>
              <a:rPr lang="en-US" sz="2400" b="1" dirty="0"/>
              <a:t> Abu-</a:t>
            </a:r>
            <a:r>
              <a:rPr lang="en-US" sz="2400" b="1" dirty="0" err="1"/>
              <a:t>Haniya</a:t>
            </a:r>
            <a:endParaRPr lang="en-US" sz="2400" dirty="0"/>
          </a:p>
          <a:p>
            <a:endParaRPr lang="en-US" sz="24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  </a:t>
            </a:r>
            <a:endParaRPr lang="en-US" sz="2400" dirty="0" smtClean="0"/>
          </a:p>
        </p:txBody>
      </p:sp>
      <p:sp>
        <p:nvSpPr>
          <p:cNvPr id="9" name="Rectangle 2"/>
          <p:cNvSpPr/>
          <p:nvPr/>
        </p:nvSpPr>
        <p:spPr>
          <a:xfrm>
            <a:off x="1665962" y="6091825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b="1" dirty="0"/>
              <a:t>S</a:t>
            </a:r>
            <a:r>
              <a:rPr lang="en-US" sz="2000" b="1" dirty="0" smtClean="0"/>
              <a:t>upervision of</a:t>
            </a:r>
            <a:r>
              <a:rPr lang="ar-SA" sz="2000" b="1" dirty="0" smtClean="0"/>
              <a:t> </a:t>
            </a:r>
            <a:r>
              <a:rPr lang="en-US" sz="2000" b="1" dirty="0" smtClean="0"/>
              <a:t>Dr. Hamees Tubeileh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6553200"/>
          </a:xfrm>
        </p:spPr>
        <p:txBody>
          <a:bodyPr>
            <a:noAutofit/>
          </a:bodyPr>
          <a:lstStyle/>
          <a:p>
            <a:pPr algn="ctr"/>
            <a:r>
              <a:rPr lang="ar-JO" sz="6600" b="1" cap="all" dirty="0" smtClean="0"/>
              <a:t/>
            </a:r>
            <a:br>
              <a:rPr lang="ar-JO" sz="6600" b="1" cap="all" dirty="0" smtClean="0"/>
            </a:br>
            <a:r>
              <a:rPr lang="ar-JO" sz="6600" b="1" cap="all" dirty="0" smtClean="0"/>
              <a:t/>
            </a:r>
            <a:br>
              <a:rPr lang="ar-JO" sz="6600" b="1" cap="all" dirty="0" smtClean="0"/>
            </a:br>
            <a:r>
              <a:rPr lang="ar-JO" sz="6600" b="1" cap="all" dirty="0" smtClean="0"/>
              <a:t/>
            </a:r>
            <a:br>
              <a:rPr lang="ar-JO" sz="6600" b="1" cap="all" dirty="0" smtClean="0"/>
            </a:br>
            <a:r>
              <a:rPr lang="ar-JO" sz="6600" b="1" cap="all" dirty="0" smtClean="0"/>
              <a:t/>
            </a:r>
            <a:br>
              <a:rPr lang="ar-JO" sz="6600" b="1" cap="all" dirty="0" smtClean="0"/>
            </a:br>
            <a:r>
              <a:rPr lang="ar-JO" sz="6600" b="1" cap="all" dirty="0" smtClean="0"/>
              <a:t/>
            </a:r>
            <a:br>
              <a:rPr lang="ar-JO" sz="6600" b="1" cap="all" dirty="0" smtClean="0"/>
            </a:br>
            <a:r>
              <a:rPr lang="ar-JO" sz="6600" b="1" cap="all" dirty="0" smtClean="0"/>
              <a:t/>
            </a:r>
            <a:br>
              <a:rPr lang="ar-JO" sz="6600" b="1" cap="all" dirty="0" smtClean="0"/>
            </a:br>
            <a:r>
              <a:rPr lang="ar-JO" sz="6600" b="1" cap="all" dirty="0" smtClean="0"/>
              <a:t/>
            </a:r>
            <a:br>
              <a:rPr lang="ar-JO" sz="6600" b="1" cap="all" dirty="0" smtClean="0"/>
            </a:br>
            <a:r>
              <a:rPr lang="ar-JO" sz="6600" b="1" cap="all" dirty="0" smtClean="0"/>
              <a:t/>
            </a:r>
            <a:br>
              <a:rPr lang="ar-JO" sz="6600" b="1" cap="all" dirty="0" smtClean="0"/>
            </a:br>
            <a:r>
              <a:rPr lang="ar-JO" sz="6600" b="1" cap="all" dirty="0" smtClean="0"/>
              <a:t/>
            </a:r>
            <a:br>
              <a:rPr lang="ar-JO" sz="6600" b="1" cap="all" dirty="0" smtClean="0"/>
            </a:br>
            <a:r>
              <a:rPr lang="ar-JO" sz="6600" b="1" cap="all" dirty="0" smtClean="0"/>
              <a:t/>
            </a:r>
            <a:br>
              <a:rPr lang="ar-JO" sz="6600" b="1" cap="all" dirty="0" smtClean="0"/>
            </a:br>
            <a:r>
              <a:rPr lang="ar-JO" sz="6600" b="1" cap="all" dirty="0" smtClean="0"/>
              <a:t/>
            </a:r>
            <a:br>
              <a:rPr lang="ar-JO" sz="6600" b="1" cap="all" dirty="0" smtClean="0"/>
            </a:br>
            <a:r>
              <a:rPr lang="ar-JO" sz="6600" b="1" cap="all" dirty="0" smtClean="0"/>
              <a:t/>
            </a:r>
            <a:br>
              <a:rPr lang="ar-JO" sz="6600" b="1" cap="all" dirty="0" smtClean="0"/>
            </a:br>
            <a:r>
              <a:rPr lang="ar-JO" sz="6600" b="1" cap="all" dirty="0" smtClean="0"/>
              <a:t/>
            </a:r>
            <a:br>
              <a:rPr lang="ar-JO" sz="6600" b="1" cap="all" dirty="0" smtClean="0"/>
            </a:br>
            <a:r>
              <a:rPr lang="en-US" sz="6000" b="1" cap="all" dirty="0" smtClean="0"/>
              <a:t>Analysis and evaluation of the existing situation of the drainage system (culvert) </a:t>
            </a:r>
            <a:r>
              <a:rPr lang="en-US" sz="6600" b="1" cap="all" dirty="0" smtClean="0"/>
              <a:t/>
            </a:r>
            <a:br>
              <a:rPr lang="en-US" sz="6600" b="1" cap="all" dirty="0" smtClean="0"/>
            </a:br>
            <a:r>
              <a:rPr lang="en-US" sz="6600" dirty="0" smtClean="0"/>
              <a:t/>
            </a:r>
            <a:br>
              <a:rPr lang="en-US" sz="6600" dirty="0" smtClean="0"/>
            </a:b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54016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Existing situation of the drainage system:</a:t>
            </a:r>
            <a:endParaRPr lang="en-US" dirty="0"/>
          </a:p>
        </p:txBody>
      </p:sp>
      <p:pic>
        <p:nvPicPr>
          <p:cNvPr id="4" name="عنصر نائب للمحتوى 3" descr="IMG_8395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0278" y="1935163"/>
            <a:ext cx="7803444" cy="438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35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Existing situation of the drainage system:</a:t>
            </a:r>
            <a:endParaRPr lang="en-US" dirty="0"/>
          </a:p>
        </p:txBody>
      </p:sp>
      <p:pic>
        <p:nvPicPr>
          <p:cNvPr id="4" name="عنصر نائب للمحتوى 3" descr="IMG_8396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0278" y="1935163"/>
            <a:ext cx="7803444" cy="438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25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data is collected: the amount of rainfall for 10 years, information about culverts and location, data about the adjacent roads and their sections and coordinates , and the geographical nature of the surrounding area .</a:t>
            </a:r>
          </a:p>
          <a:p>
            <a:r>
              <a:rPr lang="en-US" dirty="0" smtClean="0"/>
              <a:t>Then from these data we analyze, find the amount of runoff water in the Wadi AL-Teen by using HEC-HMS software, and analyze the current culverts and evaluate their efficiency by using HY-8 software .</a:t>
            </a:r>
            <a:endParaRPr lang="ar-JO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33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Steps of the work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  location of culverts by site visit and GIS .</a:t>
            </a:r>
            <a:endParaRPr lang="en-US" dirty="0"/>
          </a:p>
        </p:txBody>
      </p:sp>
      <p:pic>
        <p:nvPicPr>
          <p:cNvPr id="5" name="صورة 4" descr="Export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819400"/>
            <a:ext cx="9144000" cy="4038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611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91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Determining the catchment regions and data for each catchment on each culvert Using GIS.</a:t>
            </a:r>
            <a:endParaRPr lang="en-US" dirty="0"/>
          </a:p>
        </p:txBody>
      </p:sp>
      <p:pic>
        <p:nvPicPr>
          <p:cNvPr id="5" name="صورة 4" descr="12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" y="1752600"/>
            <a:ext cx="9144000" cy="5105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833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Catchments Data by GIS.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6015" y="2438400"/>
            <a:ext cx="8912144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1491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Sample Calculation for Lag Time.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*Lag time for catchment </a:t>
            </a:r>
            <a:r>
              <a:rPr lang="en-US" dirty="0" smtClean="0"/>
              <a:t>(Shufa).</a:t>
            </a:r>
            <a:endParaRPr lang="en-US" dirty="0"/>
          </a:p>
          <a:p>
            <a:r>
              <a:rPr lang="en-US" dirty="0"/>
              <a:t>Lag </a:t>
            </a:r>
            <a:r>
              <a:rPr lang="en-US" dirty="0" smtClean="0"/>
              <a:t>Time=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0.6</a:t>
            </a:r>
            <a:r>
              <a:rPr lang="en-US" dirty="0" smtClean="0"/>
              <a:t>*</a:t>
            </a:r>
            <a:r>
              <a:rPr lang="en-US" dirty="0" err="1" smtClean="0"/>
              <a:t>Tc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Tc=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0.01947</a:t>
            </a:r>
            <a:r>
              <a:rPr lang="en-US" dirty="0" smtClean="0"/>
              <a:t>*〖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5700</a:t>
            </a:r>
            <a:r>
              <a:rPr lang="en-US" dirty="0" smtClean="0"/>
              <a:t>〗^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0.77</a:t>
            </a:r>
            <a:r>
              <a:rPr lang="en-US" dirty="0" smtClean="0"/>
              <a:t>*〖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0.072</a:t>
            </a:r>
            <a:r>
              <a:rPr lang="en-US" dirty="0" smtClean="0"/>
              <a:t>〗^(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0.385</a:t>
            </a:r>
            <a:r>
              <a:rPr lang="en-US" dirty="0" smtClean="0"/>
              <a:t>)=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41.8</a:t>
            </a:r>
            <a:r>
              <a:rPr lang="en-US" dirty="0" smtClean="0"/>
              <a:t>min</a:t>
            </a:r>
            <a:endParaRPr lang="en-US" dirty="0"/>
          </a:p>
          <a:p>
            <a:r>
              <a:rPr lang="en-US" dirty="0"/>
              <a:t>Lag </a:t>
            </a:r>
            <a:r>
              <a:rPr lang="en-US" dirty="0" smtClean="0"/>
              <a:t>time=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0.6*41.8</a:t>
            </a:r>
            <a:r>
              <a:rPr lang="en-US" dirty="0" smtClean="0"/>
              <a:t>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25.1</a:t>
            </a:r>
            <a:r>
              <a:rPr lang="en-US" dirty="0" smtClean="0"/>
              <a:t> </a:t>
            </a:r>
            <a:r>
              <a:rPr lang="en-US" dirty="0"/>
              <a:t>min</a:t>
            </a:r>
          </a:p>
          <a:p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048000"/>
            <a:ext cx="35972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691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IDF curve for 10-year return period.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were no data for Wadi Al-Teen to make IDF curve, Nablus taken for design.</a:t>
            </a:r>
          </a:p>
          <a:p>
            <a:r>
              <a:rPr lang="en-US" dirty="0" smtClean="0"/>
              <a:t>Nablus city which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dirty="0" smtClean="0"/>
              <a:t> KM eastern Wadi Al-Teen, has an annually rainfall of 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660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.1</a:t>
            </a:r>
            <a:r>
              <a:rPr lang="en-US" dirty="0" smtClean="0"/>
              <a:t> mm which is very near of  Wadi Al-Teen which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680 </a:t>
            </a:r>
            <a:r>
              <a:rPr lang="en-US" dirty="0" smtClean="0"/>
              <a:t>mm, so it is acceptable to take this IDF curve for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91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IDF Curve used.</a:t>
            </a:r>
            <a:endParaRPr lang="en-US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502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57200" y="914400"/>
            <a:ext cx="7851648" cy="3733800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 smtClean="0">
                <a:solidFill>
                  <a:schemeClr val="tx1"/>
                </a:solidFill>
              </a:rPr>
              <a:t>Evaluation of the water runoff and culvert structures at</a:t>
            </a:r>
            <a:br>
              <a:rPr lang="en-US" u="sng" dirty="0" smtClean="0">
                <a:solidFill>
                  <a:schemeClr val="tx1"/>
                </a:solidFill>
              </a:rPr>
            </a:br>
            <a:r>
              <a:rPr lang="en-US" u="sng" dirty="0" smtClean="0">
                <a:solidFill>
                  <a:schemeClr val="tx1"/>
                </a:solidFill>
              </a:rPr>
              <a:t>Wadi AL-Teen in Tulkarm district</a:t>
            </a:r>
            <a:r>
              <a:rPr lang="en-US" u="sng" dirty="0" smtClean="0"/>
              <a:t>.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76368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IDF Curve analysis.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1" y="2149848"/>
            <a:ext cx="8458200" cy="392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4771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curve</a:t>
            </a:r>
            <a:endParaRPr lang="en-US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864347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9536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Partial duration depth required for HEC-HMS Inserting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953323"/>
            <a:ext cx="5257799" cy="469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0419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Curve Number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Wadi Al-Teen Catchments  have a clay soil so it has soil type of “C” ACCORDING TO Curve Number classification.</a:t>
            </a:r>
          </a:p>
          <a:p>
            <a:r>
              <a:rPr lang="en-US" dirty="0" smtClean="0"/>
              <a:t>Wadi Al-Teen Catchments  have an urban area with impervious &lt;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dirty="0" smtClean="0"/>
              <a:t> % (the areas of buildings and paved roads).</a:t>
            </a:r>
          </a:p>
          <a:p>
            <a:r>
              <a:rPr lang="en-US" dirty="0" smtClean="0"/>
              <a:t>According to this table it will have a curve number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77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14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Curve Number Table.</a:t>
            </a:r>
            <a:endParaRPr lang="en-US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95400"/>
            <a:ext cx="6723104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917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By HEC-HMS</a:t>
            </a:r>
            <a:endParaRPr lang="en-US" dirty="0"/>
          </a:p>
        </p:txBody>
      </p:sp>
      <p:pic>
        <p:nvPicPr>
          <p:cNvPr id="5" name="عنصر نائب للمحتوى 4" descr="Capture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69111"/>
            <a:ext cx="9144000" cy="4688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997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from HEC-HMS</a:t>
            </a:r>
            <a:endParaRPr lang="en-US" dirty="0"/>
          </a:p>
        </p:txBody>
      </p:sp>
      <p:pic>
        <p:nvPicPr>
          <p:cNvPr id="6" name="عنصر نائب للمحتوى 5" descr="45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2057400"/>
            <a:ext cx="713232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97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from HEC-HMS</a:t>
            </a:r>
            <a:endParaRPr lang="en-US" dirty="0"/>
          </a:p>
        </p:txBody>
      </p:sp>
      <p:pic>
        <p:nvPicPr>
          <p:cNvPr id="4" name="عنصر نائب للمحتوى 3" descr="77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2438399"/>
            <a:ext cx="713232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from HEC-HMS</a:t>
            </a:r>
            <a:endParaRPr lang="en-US" dirty="0"/>
          </a:p>
        </p:txBody>
      </p:sp>
      <p:pic>
        <p:nvPicPr>
          <p:cNvPr id="4" name="عنصر نائب للمحتوى 3" descr="ff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99" y="2133600"/>
            <a:ext cx="713232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By HY-8 .</a:t>
            </a:r>
            <a:endParaRPr lang="en-US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+mj-lt"/>
              </a:rPr>
              <a:t>Culvert 1</a:t>
            </a:r>
            <a:endParaRPr lang="en-US" dirty="0">
              <a:latin typeface="+mj-lt"/>
            </a:endParaRPr>
          </a:p>
        </p:txBody>
      </p:sp>
      <p:pic>
        <p:nvPicPr>
          <p:cNvPr id="7" name="عنصر نائب للمحتوى 4" descr="Capture1.JP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828800"/>
            <a:ext cx="8077200" cy="487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80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800" dirty="0" smtClean="0">
                <a:latin typeface="+mj-lt"/>
              </a:rPr>
              <a:t>Determine </a:t>
            </a:r>
            <a:r>
              <a:rPr lang="en-US" sz="3800" dirty="0">
                <a:latin typeface="+mj-lt"/>
              </a:rPr>
              <a:t>the amount of runoff in the Wadi AL-Teen . </a:t>
            </a:r>
          </a:p>
          <a:p>
            <a:r>
              <a:rPr lang="en-US" sz="3800" dirty="0" smtClean="0">
                <a:latin typeface="+mj-lt"/>
              </a:rPr>
              <a:t>Analyze </a:t>
            </a:r>
            <a:r>
              <a:rPr lang="en-US" sz="3800" dirty="0">
                <a:latin typeface="+mj-lt"/>
              </a:rPr>
              <a:t>the existing culverts and redesign a new one if needed .</a:t>
            </a:r>
          </a:p>
          <a:p>
            <a:r>
              <a:rPr lang="en-US" sz="3800" dirty="0" smtClean="0">
                <a:latin typeface="+mj-lt"/>
              </a:rPr>
              <a:t>Design </a:t>
            </a:r>
            <a:r>
              <a:rPr lang="en-US" sz="3800" dirty="0">
                <a:latin typeface="+mj-lt"/>
              </a:rPr>
              <a:t>a storm system for the adjacent road.</a:t>
            </a:r>
          </a:p>
          <a:p>
            <a:r>
              <a:rPr lang="en-US" sz="3800" dirty="0" smtClean="0">
                <a:latin typeface="+mj-lt"/>
              </a:rPr>
              <a:t>Estimate </a:t>
            </a:r>
            <a:r>
              <a:rPr lang="en-US" sz="3800" dirty="0">
                <a:latin typeface="+mj-lt"/>
              </a:rPr>
              <a:t>the cost of  the project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46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+mj-lt"/>
              </a:rPr>
              <a:t>Culvert 2 </a:t>
            </a:r>
            <a:endParaRPr lang="en-US" dirty="0">
              <a:latin typeface="+mj-lt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543050"/>
            <a:ext cx="8305800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9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+mj-lt"/>
              </a:rPr>
              <a:t>Culvert 3 </a:t>
            </a:r>
            <a:endParaRPr lang="en-US" dirty="0">
              <a:latin typeface="+mj-lt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278254"/>
            <a:ext cx="8153400" cy="527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44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From HY-8</a:t>
            </a: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Crossing Discharge Data For Culvert 1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Discharge Selection Method: Specify Minimum, Design, and Maximum Flow</a:t>
            </a:r>
          </a:p>
          <a:p>
            <a:pPr>
              <a:buNone/>
            </a:pPr>
            <a:r>
              <a:rPr lang="en-US" dirty="0" smtClean="0"/>
              <a:t>Minimum Flow: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/>
              <a:t> cms</a:t>
            </a:r>
          </a:p>
          <a:p>
            <a:pPr>
              <a:buNone/>
            </a:pPr>
            <a:r>
              <a:rPr lang="en-US" dirty="0" smtClean="0"/>
              <a:t>Design Flow: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32.944</a:t>
            </a:r>
            <a:r>
              <a:rPr lang="en-US" dirty="0" smtClean="0"/>
              <a:t> cms</a:t>
            </a:r>
          </a:p>
          <a:p>
            <a:pPr>
              <a:buNone/>
            </a:pPr>
            <a:r>
              <a:rPr lang="en-US" dirty="0" smtClean="0"/>
              <a:t>Maximum Flow: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en-US" dirty="0" smtClean="0"/>
              <a:t> cms</a:t>
            </a:r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Summary of Culvert Flows at Crossing: Crossing 1</a:t>
            </a:r>
            <a:endParaRPr lang="en-US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5149" y="2734706"/>
            <a:ext cx="8766451" cy="389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900" b="1" dirty="0" smtClean="0">
                <a:solidFill>
                  <a:schemeClr val="tx1"/>
                </a:solidFill>
              </a:rPr>
              <a:t>Rating Curve Plot for Crossing: Crossing 1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447800"/>
            <a:ext cx="7924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chemeClr val="tx1"/>
                </a:solidFill>
              </a:rPr>
              <a:t>Culvert Summary Table: Culvert 1</a:t>
            </a:r>
            <a:endParaRPr lang="en-US" sz="2600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154171"/>
            <a:ext cx="8305800" cy="5703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900" b="1" dirty="0" smtClean="0">
                <a:solidFill>
                  <a:schemeClr val="tx1"/>
                </a:solidFill>
              </a:rPr>
              <a:t>Water Surface Profile Plot for Culvert: Culvert 1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371600"/>
            <a:ext cx="8763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chemeClr val="tx1"/>
                </a:solidFill>
              </a:rPr>
              <a:t>Summary of Culvert Flows at Crossing: Crossing 2</a:t>
            </a:r>
            <a:endParaRPr lang="en-US" sz="2600" dirty="0">
              <a:solidFill>
                <a:schemeClr val="tx1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0810283"/>
              </p:ext>
            </p:extLst>
          </p:nvPr>
        </p:nvGraphicFramePr>
        <p:xfrm>
          <a:off x="381000" y="1828798"/>
          <a:ext cx="8534400" cy="4876800"/>
        </p:xfrm>
        <a:graphic>
          <a:graphicData uri="http://schemas.openxmlformats.org/drawingml/2006/table">
            <a:tbl>
              <a:tblPr/>
              <a:tblGrid>
                <a:gridCol w="1706880"/>
                <a:gridCol w="1706880"/>
                <a:gridCol w="1706880"/>
                <a:gridCol w="1706880"/>
                <a:gridCol w="1706880"/>
              </a:tblGrid>
              <a:tr h="9600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Headwater Elevation (m)</a:t>
                      </a:r>
                      <a:endParaRPr lang="en-US" sz="16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Total Discharge (cms)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Culvert 1 Discharge (cms)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Roadway Discharge (cms)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Iterations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62.17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62.79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63.15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10.00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10.00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63.44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15.00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15.00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63.75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20.00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20.00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64.05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25.00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25.00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64.39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30.00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30.00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64.84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35.00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35.00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65.25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40.00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38.34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1.66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65.47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43.49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39.08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4.43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65.84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50.00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39.34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10.66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65.00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36.72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36.72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6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Overtopping</a:t>
                      </a:r>
                      <a:endParaRPr lang="en-US" sz="16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chemeClr val="tx1"/>
                </a:solidFill>
              </a:rPr>
              <a:t>Culvert Summary Table: Culvert 2</a:t>
            </a:r>
            <a:endParaRPr lang="en-US" sz="2600" dirty="0">
              <a:solidFill>
                <a:schemeClr val="tx1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745977"/>
              </p:ext>
            </p:extLst>
          </p:nvPr>
        </p:nvGraphicFramePr>
        <p:xfrm>
          <a:off x="152402" y="914405"/>
          <a:ext cx="8839197" cy="5791194"/>
        </p:xfrm>
        <a:graphic>
          <a:graphicData uri="http://schemas.openxmlformats.org/drawingml/2006/table">
            <a:tbl>
              <a:tblPr/>
              <a:tblGrid>
                <a:gridCol w="753730"/>
                <a:gridCol w="753730"/>
                <a:gridCol w="753730"/>
                <a:gridCol w="753730"/>
                <a:gridCol w="753730"/>
                <a:gridCol w="548167"/>
                <a:gridCol w="753730"/>
                <a:gridCol w="753730"/>
                <a:gridCol w="753730"/>
                <a:gridCol w="753730"/>
                <a:gridCol w="753730"/>
                <a:gridCol w="753730"/>
              </a:tblGrid>
              <a:tr h="141940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Total Discharge (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cms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)</a:t>
                      </a:r>
                      <a:endParaRPr lang="en-US" sz="12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Culvert Discharge (cms)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Headwater Elevation (m)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Inlet Control Depth (m)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Outlet Control Depth (m)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Flow Type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Normal Depth (m)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Critical Depth (m)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Outlet Depth (m)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Tailwater Depth (m)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Outlet Velocity (m/s)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Tailwater Velocity (m/s)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43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62.17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0-NF 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43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62.79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0.617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0.204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1-S2n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0.266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0.362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0.277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0.688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2.462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1.453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43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10.00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10.00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63.15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0.978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0.542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1-S2n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0.425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0.575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0.455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1.095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3.000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1.827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43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15.00</a:t>
                      </a:r>
                      <a:endParaRPr lang="en-US" sz="12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15.00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63.44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1.273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0.957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1-JS1t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0.563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0.754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1.020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1.450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2.009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2.069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43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20.00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20.00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63.75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1.537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1.576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1-S1t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0.692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0.913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1.349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1.779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2.025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2.248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43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25.00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25.00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64.05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1.789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1.879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1-S1t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0.815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1.059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1.662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2.092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2.054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2.390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43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30.00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30.00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64.39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2.042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2.223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4-FFf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0.934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1.196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1.830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2.394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2.240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2.506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43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35.00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35.00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64.84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2.307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2.671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4-FFf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1.050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1.326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1.830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2.689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2.613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2.604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43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40.00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38.34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65.25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2.496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3.075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4-FFf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1.126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1.409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1.830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2.976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2.862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2.688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43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43.49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39.08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65.47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2.539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3.301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4-FFf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1.142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1.427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1.830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3.175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2.917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2.740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435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50.00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39.34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65.84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2.555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3.675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4-FFf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1.148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1.433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1.830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3.538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2.937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2.826</a:t>
                      </a:r>
                      <a:endParaRPr lang="en-US" sz="12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900" b="1" dirty="0" smtClean="0">
                <a:solidFill>
                  <a:schemeClr val="tx1"/>
                </a:solidFill>
              </a:rPr>
              <a:t>Water Surface Profile Plot for Culvert: Culvert 2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8229600" cy="510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20512"/>
          </a:xfrm>
        </p:spPr>
        <p:txBody>
          <a:bodyPr>
            <a:noAutofit/>
          </a:bodyPr>
          <a:lstStyle/>
          <a:p>
            <a:pPr algn="ctr"/>
            <a:r>
              <a:rPr lang="en-US" sz="15000" dirty="0" smtClean="0"/>
              <a:t>Study Area</a:t>
            </a:r>
            <a:endParaRPr lang="en-US" sz="15000" dirty="0"/>
          </a:p>
        </p:txBody>
      </p:sp>
    </p:spTree>
    <p:extLst>
      <p:ext uri="{BB962C8B-B14F-4D97-AF65-F5344CB8AC3E}">
        <p14:creationId xmlns:p14="http://schemas.microsoft.com/office/powerpoint/2010/main" val="357495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chemeClr val="tx1"/>
                </a:solidFill>
              </a:rPr>
              <a:t>Summary of Culvert Flows at Crossing: Crossing 3</a:t>
            </a:r>
            <a:endParaRPr lang="en-US" sz="2600" dirty="0">
              <a:solidFill>
                <a:schemeClr val="tx1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395592"/>
              </p:ext>
            </p:extLst>
          </p:nvPr>
        </p:nvGraphicFramePr>
        <p:xfrm>
          <a:off x="304800" y="1447798"/>
          <a:ext cx="8534400" cy="5181600"/>
        </p:xfrm>
        <a:graphic>
          <a:graphicData uri="http://schemas.openxmlformats.org/drawingml/2006/table">
            <a:tbl>
              <a:tblPr/>
              <a:tblGrid>
                <a:gridCol w="1706880"/>
                <a:gridCol w="1706880"/>
                <a:gridCol w="1706880"/>
                <a:gridCol w="1706880"/>
                <a:gridCol w="1706880"/>
              </a:tblGrid>
              <a:tr h="10200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Headwater Elevation (m)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Total Discharge (cms)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Culvert 1 Discharge (cms)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Roadway Discharge (cms)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Iterations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68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56.50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68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57.10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68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57.46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68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57.76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15.00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15.00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68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58.02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68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58.26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25.00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25.00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68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58.52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68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58.77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35.00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35.00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68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59.01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68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59.16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43.30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43.30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68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59.48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68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61.00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60.99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Overtopping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chemeClr val="tx1"/>
                </a:solidFill>
              </a:rPr>
              <a:t>Culvert Summary Table: Culvert 3</a:t>
            </a:r>
            <a:endParaRPr lang="en-US" sz="2600" dirty="0">
              <a:solidFill>
                <a:schemeClr val="tx1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1365365"/>
              </p:ext>
            </p:extLst>
          </p:nvPr>
        </p:nvGraphicFramePr>
        <p:xfrm>
          <a:off x="152402" y="1371597"/>
          <a:ext cx="8839197" cy="5334002"/>
        </p:xfrm>
        <a:graphic>
          <a:graphicData uri="http://schemas.openxmlformats.org/drawingml/2006/table">
            <a:tbl>
              <a:tblPr firstRow="1" firstCol="1" bandRow="1"/>
              <a:tblGrid>
                <a:gridCol w="753730"/>
                <a:gridCol w="753730"/>
                <a:gridCol w="753730"/>
                <a:gridCol w="753730"/>
                <a:gridCol w="753730"/>
                <a:gridCol w="548167"/>
                <a:gridCol w="753730"/>
                <a:gridCol w="753730"/>
                <a:gridCol w="753730"/>
                <a:gridCol w="753730"/>
                <a:gridCol w="753730"/>
                <a:gridCol w="753730"/>
              </a:tblGrid>
              <a:tr h="130735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Total Discharge (cms)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Culvert Discharge (cms)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Headwater Elevation (m)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Inlet Control Depth (m)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Outlet Control Depth (m)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Flow Type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Normal Depth (m)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Critical Depth (m)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Outlet Depth (m)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Tailwater Depth (m)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Outlet Velocity (m/s)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Tailwater Velocity (m/s)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605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67.66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0-NF 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605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68.12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0.459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0.076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1-S2n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0.149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0.272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0.173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0.522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2.569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1.277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605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8.00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8.00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68.39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0.729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0.313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1-S2n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0.230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0.432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0.290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0.817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3.061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1.631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605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12.00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12.00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68.62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0.955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0.585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1-S2n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0.299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0.566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0.394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1.070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3.385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1.870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605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16.00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16.00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68.81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1.154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0.842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1-JS1t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0.361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0.685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0.979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1.299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1.815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2.052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605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20.00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20.00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69.00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1.335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1.093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1-JS1t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0.418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0.795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1.195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1.515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1.860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2.201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605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24.00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24.00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69.21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1.505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1.549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1-S1t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0.471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0.898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1.400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1.720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1.904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2.325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605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28.00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28.00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69.40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1.667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1.745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1-S1t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0.522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0.995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1.598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1.918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1.947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2.433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605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32.00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32.00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69.60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1.825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1.941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1-S1t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0.571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1.088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1.790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2.110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1.986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2.527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605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32.94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32.94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69.65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1.862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1.987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1-S1t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0.583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1.109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1.835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2.155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1.995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2.548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605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40.00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40.00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70.02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2.138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2.359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1-S1f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0.665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1.263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2.000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2.481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2.222</a:t>
                      </a:r>
                      <a:endParaRPr lang="en-US" sz="12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2.687</a:t>
                      </a:r>
                      <a:endParaRPr lang="en-US" sz="12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900" b="1" dirty="0" smtClean="0">
                <a:solidFill>
                  <a:schemeClr val="tx1"/>
                </a:solidFill>
              </a:rPr>
              <a:t>Water Surface Profile Plot for Culvert: Culvert 3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عنصر نائب للمحتوى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8458200" cy="510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3200400"/>
            <a:ext cx="8229600" cy="1143000"/>
          </a:xfrm>
        </p:spPr>
        <p:txBody>
          <a:bodyPr>
            <a:normAutofit fontScale="90000"/>
          </a:bodyPr>
          <a:lstStyle/>
          <a:p>
            <a:pPr marL="0" marR="0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6700" b="1" dirty="0">
                <a:ea typeface="Calibri"/>
                <a:cs typeface="Arial"/>
              </a:rPr>
              <a:t>REDESIGN CULVERTS</a:t>
            </a:r>
            <a:r>
              <a:rPr lang="en-US" sz="900" dirty="0">
                <a:ea typeface="Calibri"/>
                <a:cs typeface="Arial"/>
              </a:rPr>
              <a:t/>
            </a:r>
            <a:br>
              <a:rPr lang="en-US" sz="900" dirty="0">
                <a:ea typeface="Calibri"/>
                <a:cs typeface="Arial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37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Culvert 1 :</a:t>
            </a:r>
            <a:endParaRPr lang="en-US" dirty="0"/>
          </a:p>
        </p:txBody>
      </p:sp>
      <p:pic>
        <p:nvPicPr>
          <p:cNvPr id="4" name="عنصر نائب للمحتوى 3" descr="الوصف: 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8305800" cy="533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016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600" b="1" dirty="0">
                <a:solidFill>
                  <a:srgbClr val="000000"/>
                </a:solidFill>
                <a:latin typeface="Arial"/>
                <a:ea typeface="Calibri"/>
              </a:rPr>
              <a:t>Culvert Summary Table: Culvert 1</a:t>
            </a:r>
            <a:endParaRPr lang="en-US" sz="26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813874"/>
              </p:ext>
            </p:extLst>
          </p:nvPr>
        </p:nvGraphicFramePr>
        <p:xfrm>
          <a:off x="-4" y="1295403"/>
          <a:ext cx="9144008" cy="5266014"/>
        </p:xfrm>
        <a:graphic>
          <a:graphicData uri="http://schemas.openxmlformats.org/drawingml/2006/table">
            <a:tbl>
              <a:tblPr firstRow="1" firstCol="1" bandRow="1"/>
              <a:tblGrid>
                <a:gridCol w="779319"/>
                <a:gridCol w="779319"/>
                <a:gridCol w="779319"/>
                <a:gridCol w="779319"/>
                <a:gridCol w="779319"/>
                <a:gridCol w="566777"/>
                <a:gridCol w="779319"/>
                <a:gridCol w="779319"/>
                <a:gridCol w="779319"/>
                <a:gridCol w="779319"/>
                <a:gridCol w="779319"/>
                <a:gridCol w="784041"/>
              </a:tblGrid>
              <a:tr h="106679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Total Discharge (</a:t>
                      </a:r>
                      <a:r>
                        <a:rPr lang="en-US" sz="7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cms</a:t>
                      </a: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Culvert Discharge (cms)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Headwater Elevation 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Inlet Control Depth 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Outlet Control Depth 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Flow Type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Normal Depth 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Critical Depth 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Outlet Depth 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Tailwater Depth 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Outlet Velocity (m/s)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Tailwater Velocity (m/s)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174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67.66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0-NF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174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4.00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4.00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68.12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0.459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0.076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1-S2n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0.149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0.272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0.173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0.522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2.569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1.277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174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8.00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8.00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68.39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0.729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0.313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1-S2n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0.230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0.432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0.290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0.817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3.061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1.631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174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12.00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12.00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68.62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0.955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0.585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1-S2n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0.299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0.566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0.394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1.070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3.385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1.870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174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16.00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16.00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68.81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1.154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0.842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1-JS1t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0.361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0.685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0.979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1.299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1.815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2.052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174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20.00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20.00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69.00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1.335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1.093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1-JS1t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0.418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0.795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1.195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1.515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1.860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2.201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174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24.00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24.00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69.21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1.505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1.549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1-S1t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0.471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0.898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1.400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1.720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1.904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2.325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174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28.00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28.00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69.40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1.667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1.745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1-S1t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0.522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0.995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1.598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1.918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1.947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2.433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174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32.00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32.00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69.60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1.825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1.941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1-S1t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0.571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1.088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1.790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2.110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1.986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2.527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174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32.94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32.94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69.65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1.862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1.987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1-S1t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0.583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1.109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1.835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2.155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1.995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2.548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174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40.00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40.00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70.02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2.138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2.359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1-S1f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0.665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1.263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2.481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2.222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2.687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779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719"/>
            <a:ext cx="9144000" cy="6406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706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Culvert 2 : </a:t>
            </a:r>
            <a:endParaRPr lang="en-US" dirty="0"/>
          </a:p>
        </p:txBody>
      </p:sp>
      <p:pic>
        <p:nvPicPr>
          <p:cNvPr id="4" name="عنصر نائب للمحتوى 3" descr="الوصف: 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597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600" b="1" dirty="0">
                <a:solidFill>
                  <a:schemeClr val="tx1"/>
                </a:solidFill>
              </a:rPr>
              <a:t>Culvert Summary Table: Culvert 2</a:t>
            </a:r>
            <a:endParaRPr lang="en-US" sz="2600" dirty="0">
              <a:solidFill>
                <a:schemeClr val="tx1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4452891"/>
              </p:ext>
            </p:extLst>
          </p:nvPr>
        </p:nvGraphicFramePr>
        <p:xfrm>
          <a:off x="6" y="1725131"/>
          <a:ext cx="9143994" cy="5132869"/>
        </p:xfrm>
        <a:graphic>
          <a:graphicData uri="http://schemas.openxmlformats.org/drawingml/2006/table">
            <a:tbl>
              <a:tblPr firstRow="1" firstCol="1" bandRow="1"/>
              <a:tblGrid>
                <a:gridCol w="779581"/>
                <a:gridCol w="779581"/>
                <a:gridCol w="779581"/>
                <a:gridCol w="779581"/>
                <a:gridCol w="779581"/>
                <a:gridCol w="568603"/>
                <a:gridCol w="779581"/>
                <a:gridCol w="779581"/>
                <a:gridCol w="779581"/>
                <a:gridCol w="779581"/>
                <a:gridCol w="779581"/>
                <a:gridCol w="779581"/>
              </a:tblGrid>
              <a:tr h="99059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Total Discharge (cms)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Culvert Discharge (cms)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Headwater Elevation 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Inlet Control Depth 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Outlet Control Depth 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Flow Type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Normal Depth 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Critical Depth 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Outlet Depth 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Tailwater Depth (m)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Outlet Velocity (m/s)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Tailwater Velocity (m/s)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65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62.17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0-NF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65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5.00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5.00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62.67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0.501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0.129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1-S2n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0.207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0.294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0.220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0.602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2.274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1.383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65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10.00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10.00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62.97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0.796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0.368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1-S2n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0.323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0.467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0.357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0.947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2.803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1.760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65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15.00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15.00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63.21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1.042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0.690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1-JS1t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0.423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0.612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0.813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1.243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1.844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2.011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65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20.00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20.00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63.45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1.255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1.277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1-S1t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0.514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0.741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1.085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1.515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1.844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2.201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65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25.00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25.00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63.67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1.452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1.500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1-S1t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0.599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0.860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1.340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1.770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1.865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2.354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65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30.00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30.00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63.91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1.636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1.740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1-S1t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0.680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0.972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1.585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2.015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1.893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2.482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65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35.00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35.00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64.15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1.814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1.978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1-S1t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0.758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1.077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1.821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2.251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1.922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2.591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65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40.00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40.00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64.39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1.990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2.224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1-S1f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0.834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1.177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2.481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2.687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65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43.49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43.49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64.60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2.113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2.433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4-FFf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0.886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1.245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2.639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2.175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2.747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657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50.00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50.00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65.02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2.347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2.847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4-FFf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0.980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1.366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2.927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2.500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2.847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1750" marR="317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709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477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755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Wadi Al-Teen</a:t>
            </a:r>
            <a:endParaRPr lang="en-US" dirty="0"/>
          </a:p>
        </p:txBody>
      </p:sp>
      <p:pic>
        <p:nvPicPr>
          <p:cNvPr id="5" name="عنصر نائب للمحتوى 4" descr="858165751.gif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1" y="1935163"/>
            <a:ext cx="8229600" cy="438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2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91200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+mj-lt"/>
              </a:rPr>
              <a:t>The difference before and after the design for culvert </a:t>
            </a:r>
            <a:r>
              <a:rPr lang="en-US" b="1" dirty="0" smtClean="0">
                <a:latin typeface="+mj-lt"/>
              </a:rPr>
              <a:t>1.</a:t>
            </a:r>
            <a:endParaRPr lang="en-US" dirty="0">
              <a:latin typeface="+mj-lt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652323"/>
              </p:ext>
            </p:extLst>
          </p:nvPr>
        </p:nvGraphicFramePr>
        <p:xfrm>
          <a:off x="152401" y="1219200"/>
          <a:ext cx="8839198" cy="5486400"/>
        </p:xfrm>
        <a:graphic>
          <a:graphicData uri="http://schemas.openxmlformats.org/drawingml/2006/table">
            <a:tbl>
              <a:tblPr rtl="1" firstRow="1" firstCol="1" bandRow="1"/>
              <a:tblGrid>
                <a:gridCol w="2945708"/>
                <a:gridCol w="2946745"/>
                <a:gridCol w="2946745"/>
              </a:tblGrid>
              <a:tr h="90639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After Redesign</a:t>
                      </a:r>
                      <a:endParaRPr lang="en-US" sz="18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Before Redesign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 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651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Number of Barrels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33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3000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2500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Span (mm)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36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2000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1340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Rise (mm)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34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70.30 m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70.00m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Crest Elevation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444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69.65 m</a:t>
                      </a:r>
                      <a:endParaRPr lang="en-US" sz="18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70.43m</a:t>
                      </a:r>
                      <a:endParaRPr lang="en-US" sz="18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Head Water Elevation</a:t>
                      </a:r>
                      <a:endParaRPr lang="en-US" sz="18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363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+mj-lt"/>
                <a:ea typeface="Calibri"/>
              </a:rPr>
              <a:t>The </a:t>
            </a:r>
            <a:r>
              <a:rPr lang="en-US" sz="2800" b="1" dirty="0">
                <a:solidFill>
                  <a:srgbClr val="000000"/>
                </a:solidFill>
                <a:latin typeface="+mj-lt"/>
                <a:ea typeface="Calibri"/>
              </a:rPr>
              <a:t>difference before and after the design for </a:t>
            </a:r>
            <a:r>
              <a:rPr lang="en-US" sz="2800" b="1" dirty="0" smtClean="0">
                <a:solidFill>
                  <a:srgbClr val="000000"/>
                </a:solidFill>
                <a:latin typeface="+mj-lt"/>
                <a:ea typeface="Calibri"/>
              </a:rPr>
              <a:t>   culvert </a:t>
            </a:r>
            <a:r>
              <a:rPr lang="en-US" sz="2800" b="1" dirty="0">
                <a:solidFill>
                  <a:srgbClr val="000000"/>
                </a:solidFill>
                <a:latin typeface="+mj-lt"/>
                <a:ea typeface="Calibri"/>
              </a:rPr>
              <a:t>2</a:t>
            </a:r>
            <a:r>
              <a:rPr lang="en-US" sz="2800" b="1" dirty="0">
                <a:solidFill>
                  <a:srgbClr val="000000"/>
                </a:solidFill>
                <a:latin typeface="Arial"/>
                <a:ea typeface="Calibri"/>
              </a:rPr>
              <a:t>.</a:t>
            </a:r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610568"/>
              </p:ext>
            </p:extLst>
          </p:nvPr>
        </p:nvGraphicFramePr>
        <p:xfrm>
          <a:off x="228601" y="1600200"/>
          <a:ext cx="8686798" cy="5105400"/>
        </p:xfrm>
        <a:graphic>
          <a:graphicData uri="http://schemas.openxmlformats.org/drawingml/2006/table">
            <a:tbl>
              <a:tblPr rtl="1" firstRow="1" firstCol="1" bandRow="1"/>
              <a:tblGrid>
                <a:gridCol w="2894920"/>
                <a:gridCol w="2895939"/>
                <a:gridCol w="2895939"/>
              </a:tblGrid>
              <a:tr h="84345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After Redesign</a:t>
                      </a:r>
                      <a:endParaRPr lang="en-US" sz="18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Before Redesign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 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481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Number of Barrels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39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2500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1830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Span (mm)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0837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2000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1830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Rise (mm)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290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65.30 m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65.00m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Crest Elevation</a:t>
                      </a:r>
                      <a:endParaRPr lang="en-US" sz="1800" b="1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99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64.60 m</a:t>
                      </a:r>
                      <a:endParaRPr lang="en-US" sz="18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65.47 m</a:t>
                      </a:r>
                      <a:endParaRPr lang="en-US" sz="18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Head Water Elevation</a:t>
                      </a:r>
                      <a:endParaRPr lang="en-US" sz="1800" b="1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934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34712"/>
          </a:xfrm>
        </p:spPr>
        <p:txBody>
          <a:bodyPr/>
          <a:lstStyle/>
          <a:p>
            <a:pPr marL="0" marR="0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5400" b="1" dirty="0">
                <a:latin typeface="Times New Roman"/>
                <a:ea typeface="Calibri"/>
                <a:cs typeface="Arial"/>
              </a:rPr>
              <a:t>STORM NETWORK FOR FAR'OUN STREET</a:t>
            </a:r>
            <a:r>
              <a:rPr lang="en-US" sz="900" dirty="0">
                <a:ea typeface="Calibri"/>
                <a:cs typeface="Arial"/>
              </a:rPr>
              <a:t/>
            </a:r>
            <a:br>
              <a:rPr lang="en-US" sz="900" dirty="0">
                <a:ea typeface="Calibri"/>
                <a:cs typeface="Arial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09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600" b="1" dirty="0">
                <a:solidFill>
                  <a:srgbClr val="000000"/>
                </a:solidFill>
                <a:ea typeface="Times New Roman"/>
              </a:rPr>
              <a:t>The problem of storm water on Far'oun street </a:t>
            </a:r>
            <a:endParaRPr lang="en-US" sz="2600" b="1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8255"/>
            <a:ext cx="8229600" cy="2814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962400"/>
            <a:ext cx="8229600" cy="28609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544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Methodology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dirty="0" smtClean="0">
                <a:latin typeface="Times New Roman"/>
                <a:ea typeface="Calibri"/>
                <a:cs typeface="Arial"/>
              </a:rPr>
              <a:t>Finding </a:t>
            </a:r>
            <a:r>
              <a:rPr lang="en-US" sz="2800" dirty="0">
                <a:latin typeface="Times New Roman"/>
                <a:ea typeface="Calibri"/>
                <a:cs typeface="Arial"/>
              </a:rPr>
              <a:t>the storm data 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 marL="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dirty="0" smtClean="0">
                <a:latin typeface="Times New Roman"/>
                <a:ea typeface="Calibri"/>
                <a:cs typeface="Arial"/>
              </a:rPr>
              <a:t>Preparing </a:t>
            </a:r>
            <a:r>
              <a:rPr lang="en-US" sz="2800" dirty="0">
                <a:latin typeface="Times New Roman"/>
                <a:ea typeface="Calibri"/>
                <a:cs typeface="Arial"/>
              </a:rPr>
              <a:t>data as layers of the street 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 marL="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dirty="0" smtClean="0">
                <a:latin typeface="Times New Roman"/>
                <a:ea typeface="Calibri"/>
                <a:cs typeface="Arial"/>
              </a:rPr>
              <a:t>Using </a:t>
            </a:r>
            <a:r>
              <a:rPr lang="en-US" sz="2800" dirty="0">
                <a:latin typeface="Times New Roman"/>
                <a:ea typeface="Calibri"/>
                <a:cs typeface="Arial"/>
              </a:rPr>
              <a:t>storm cad to design the network depending on layers of (contour ,and road)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pPr marL="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dirty="0" smtClean="0">
                <a:latin typeface="Times New Roman"/>
                <a:ea typeface="Calibri"/>
                <a:cs typeface="Arial"/>
              </a:rPr>
              <a:t>Checking </a:t>
            </a:r>
            <a:r>
              <a:rPr lang="en-US" sz="2800" dirty="0">
                <a:latin typeface="Times New Roman"/>
                <a:ea typeface="Calibri"/>
                <a:cs typeface="Arial"/>
              </a:rPr>
              <a:t>the design to admire the criteria of velocity and cover.</a:t>
            </a:r>
            <a:endParaRPr lang="en-US" sz="2400" dirty="0">
              <a:latin typeface="Calibri"/>
              <a:ea typeface="Calibri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79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b="1" dirty="0"/>
              <a:t>Criteria of </a:t>
            </a:r>
            <a:r>
              <a:rPr lang="en-US" b="1" dirty="0" smtClean="0"/>
              <a:t>design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9506688"/>
              </p:ext>
            </p:extLst>
          </p:nvPr>
        </p:nvGraphicFramePr>
        <p:xfrm>
          <a:off x="152400" y="1828800"/>
          <a:ext cx="8763000" cy="4876797"/>
        </p:xfrm>
        <a:graphic>
          <a:graphicData uri="http://schemas.openxmlformats.org/drawingml/2006/table">
            <a:tbl>
              <a:tblPr firstRow="1" firstCol="1" bandRow="1"/>
              <a:tblGrid>
                <a:gridCol w="4433454"/>
                <a:gridCol w="4329546"/>
              </a:tblGrid>
              <a:tr h="65441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Design period(years)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20</a:t>
                      </a:r>
                      <a:endParaRPr lang="en-US" sz="18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19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Maximum velocity in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conduits(m/s)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</a:t>
                      </a:r>
                      <a:endParaRPr lang="en-US" sz="18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19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Minimum velocity in conduits (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m/s)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0.6</a:t>
                      </a:r>
                      <a:endParaRPr lang="en-US" sz="18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19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Maximum allowable cover (m) </a:t>
                      </a:r>
                      <a:endParaRPr lang="en-US" sz="18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5</a:t>
                      </a:r>
                      <a:endParaRPr lang="en-US" sz="18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62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Minimum allowable cover(m)</a:t>
                      </a:r>
                      <a:endParaRPr lang="en-US" sz="18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0.8</a:t>
                      </a:r>
                      <a:endParaRPr lang="en-US" sz="18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19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Minimum allowable slope (%)</a:t>
                      </a:r>
                      <a:endParaRPr lang="en-US" sz="18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</a:t>
                      </a:r>
                      <a:endParaRPr lang="en-US" sz="18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19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Maximum allowable slope (%)</a:t>
                      </a:r>
                      <a:endParaRPr lang="en-US" sz="18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15</a:t>
                      </a:r>
                      <a:endParaRPr lang="en-US" sz="18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76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Conduit Material</a:t>
                      </a:r>
                      <a:endParaRPr lang="en-US" sz="18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Concrete </a:t>
                      </a:r>
                      <a:endParaRPr lang="en-US" sz="18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317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Suggested Outfalls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362200"/>
            <a:ext cx="8000999" cy="3124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622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/>
              <a:t>Steps Done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First: Adding Data </a:t>
            </a: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28800"/>
            <a:ext cx="8534400" cy="4876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027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Second </a:t>
            </a:r>
            <a:r>
              <a:rPr lang="en-US" dirty="0"/>
              <a:t>: Delineation the Catchments and Drawing manholes, Catch Basin, and conduits </a:t>
            </a: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8153400" cy="4876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363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Third: Define storm data </a:t>
            </a: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8610600" cy="54806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42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Topography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dirty="0" smtClean="0"/>
              <a:t>According to given contour maps Wadi Al-teen  lies on four mountains it has an average height of 65 m on sea level and reaches to 70  m on some regions with slow  variance in elevation from site to site, with sharp  slope</a:t>
            </a:r>
            <a:r>
              <a:rPr lang="en-US" sz="2000" dirty="0" smtClean="0"/>
              <a:t>.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62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Fourth: Inserting Elevation for each Manhole and Catch Basin 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1752599"/>
            <a:ext cx="7924801" cy="4953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836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5592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Fifth: Calling conduit catalog </a:t>
            </a: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599"/>
            <a:ext cx="8610600" cy="5257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189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Sixth: Calling Inlet Catalog </a:t>
            </a: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8382000" cy="5346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862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Seventh:  Defining design constrains</a:t>
            </a: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4000"/>
            <a:ext cx="6324600" cy="175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صورة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989714"/>
            <a:ext cx="6324600" cy="1563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429000"/>
            <a:ext cx="6324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758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Eighth : Inserting Conduit Type ,Material and Size For Each conduit </a:t>
            </a: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52891"/>
            <a:ext cx="8534400" cy="50765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930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912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Ninth : Inserting Runoff Coefficient and Time of Concentration for each Catchment </a:t>
            </a: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8534400" cy="518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033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912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Tenth : Base Calculation Option </a:t>
            </a: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95560"/>
            <a:ext cx="8458200" cy="5433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091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conduits we used . </a:t>
            </a:r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2936845"/>
              </p:ext>
            </p:extLst>
          </p:nvPr>
        </p:nvGraphicFramePr>
        <p:xfrm>
          <a:off x="838200" y="2743203"/>
          <a:ext cx="7391400" cy="34289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72456"/>
                <a:gridCol w="3718944"/>
              </a:tblGrid>
              <a:tr h="7129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>
                          <a:effectLst/>
                          <a:latin typeface="+mj-lt"/>
                        </a:rPr>
                        <a:t>Diameter (in)</a:t>
                      </a:r>
                      <a:endParaRPr lang="en-US" sz="2000" b="1" i="0" u="none" strike="noStrike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>
                          <a:effectLst/>
                          <a:latin typeface="+mj-lt"/>
                        </a:rPr>
                        <a:t>Length (m)</a:t>
                      </a:r>
                      <a:endParaRPr lang="en-US" sz="2000" b="1" i="0" u="none" strike="noStrike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6790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>
                          <a:effectLst/>
                          <a:latin typeface="+mj-lt"/>
                        </a:rPr>
                        <a:t>8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>
                          <a:effectLst/>
                          <a:latin typeface="+mj-lt"/>
                        </a:rPr>
                        <a:t>1593.6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6790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>
                          <a:effectLst/>
                          <a:latin typeface="+mj-lt"/>
                        </a:rPr>
                        <a:t>10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>
                          <a:effectLst/>
                          <a:latin typeface="+mj-lt"/>
                        </a:rPr>
                        <a:t>1313.6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6790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>
                          <a:effectLst/>
                          <a:latin typeface="+mj-lt"/>
                        </a:rPr>
                        <a:t>12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>
                          <a:effectLst/>
                          <a:latin typeface="+mj-lt"/>
                        </a:rPr>
                        <a:t>614.4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6790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15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193.8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Velocities in pipes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033835"/>
            <a:ext cx="7162800" cy="4688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472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562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Cover Start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18" y="1295400"/>
            <a:ext cx="8454138" cy="5345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952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ontour </a:t>
            </a:r>
            <a:r>
              <a:rPr lang="en-US" dirty="0"/>
              <a:t>map for </a:t>
            </a:r>
            <a:r>
              <a:rPr lang="en-US" dirty="0" smtClean="0"/>
              <a:t>Wadi Al-Teen.</a:t>
            </a:r>
            <a:endParaRPr lang="en-US" dirty="0"/>
          </a:p>
        </p:txBody>
      </p:sp>
      <p:pic>
        <p:nvPicPr>
          <p:cNvPr id="5" name="عنصر نائب للمحتوى 4" descr="Capture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2209801"/>
            <a:ext cx="8382000" cy="426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435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Cover Stop </a:t>
            </a:r>
          </a:p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68" y="1178294"/>
            <a:ext cx="8305732" cy="5436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609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Slope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8729132" cy="529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653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r>
              <a:rPr lang="en-US" dirty="0" smtClean="0"/>
              <a:t>Profile of storm network </a:t>
            </a:r>
            <a:endParaRPr lang="en-US" dirty="0"/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371600"/>
            <a:ext cx="83820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80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Profile of drop manhole .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1365250"/>
            <a:ext cx="8528493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25112"/>
          </a:xfrm>
        </p:spPr>
        <p:txBody>
          <a:bodyPr/>
          <a:lstStyle/>
          <a:p>
            <a:pPr marL="0" marR="0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800" b="1" dirty="0">
                <a:ea typeface="Calibri"/>
                <a:cs typeface="Arial"/>
              </a:rPr>
              <a:t>Cost </a:t>
            </a:r>
            <a:r>
              <a:rPr lang="en-US" sz="8800" b="1" dirty="0" smtClean="0">
                <a:ea typeface="Calibri"/>
                <a:cs typeface="Arial"/>
              </a:rPr>
              <a:t>Estimate</a:t>
            </a:r>
            <a:r>
              <a:rPr lang="en-US" sz="900" dirty="0">
                <a:ea typeface="Calibri"/>
                <a:cs typeface="Arial"/>
              </a:rPr>
              <a:t/>
            </a:r>
            <a:br>
              <a:rPr lang="en-US" sz="900" dirty="0">
                <a:ea typeface="Calibri"/>
                <a:cs typeface="Arial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98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943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Cost of project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total cost = </a:t>
            </a:r>
            <a:r>
              <a:rPr lang="en-US" dirty="0">
                <a:latin typeface="+mj-lt"/>
              </a:rPr>
              <a:t>590410 $</a:t>
            </a: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988251"/>
              </p:ext>
            </p:extLst>
          </p:nvPr>
        </p:nvGraphicFramePr>
        <p:xfrm>
          <a:off x="304800" y="1371600"/>
          <a:ext cx="8305800" cy="4267200"/>
        </p:xfrm>
        <a:graphic>
          <a:graphicData uri="http://schemas.openxmlformats.org/drawingml/2006/table">
            <a:tbl>
              <a:tblPr firstRow="1" firstCol="1" bandRow="1"/>
              <a:tblGrid>
                <a:gridCol w="2767950"/>
                <a:gridCol w="1372280"/>
                <a:gridCol w="2090582"/>
                <a:gridCol w="2074988"/>
              </a:tblGrid>
              <a:tr h="97815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  <a:ea typeface="Calibri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+mj-lt"/>
                          <a:ea typeface="Calibri"/>
                          <a:cs typeface="Arial"/>
                        </a:rPr>
                        <a:t>Unit price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+mj-lt"/>
                          <a:ea typeface="Calibri"/>
                          <a:cs typeface="Arial"/>
                        </a:rPr>
                        <a:t>Quantity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+mj-lt"/>
                          <a:ea typeface="Calibri"/>
                          <a:cs typeface="Arial"/>
                        </a:rPr>
                        <a:t>Cost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065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+mj-lt"/>
                          <a:ea typeface="Calibri"/>
                          <a:cs typeface="Arial"/>
                        </a:rPr>
                        <a:t>Manholes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+mj-lt"/>
                          <a:ea typeface="Calibri"/>
                          <a:cs typeface="Arial"/>
                        </a:rPr>
                        <a:t>600$/unit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  <a:ea typeface="Calibri"/>
                          <a:cs typeface="Arial"/>
                        </a:rPr>
                        <a:t>46 unit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+mj-lt"/>
                          <a:ea typeface="Calibri"/>
                          <a:cs typeface="Arial"/>
                        </a:rPr>
                        <a:t>27600$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77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+mj-lt"/>
                          <a:ea typeface="Calibri"/>
                          <a:cs typeface="Arial"/>
                        </a:rPr>
                        <a:t>Catch basin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  <a:ea typeface="Calibri"/>
                          <a:cs typeface="Arial"/>
                        </a:rPr>
                        <a:t>250$/unit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+mj-lt"/>
                          <a:ea typeface="Calibri"/>
                          <a:cs typeface="Arial"/>
                        </a:rPr>
                        <a:t>22 unit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+mj-lt"/>
                          <a:ea typeface="Calibri"/>
                          <a:cs typeface="Arial"/>
                        </a:rPr>
                        <a:t>5500$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0654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+mj-lt"/>
                          <a:ea typeface="Calibri"/>
                          <a:cs typeface="Arial"/>
                        </a:rPr>
                        <a:t>Conduits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+mj-lt"/>
                          <a:ea typeface="Calibri"/>
                          <a:cs typeface="Arial"/>
                        </a:rPr>
                        <a:t>150 $/m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+mj-lt"/>
                          <a:ea typeface="Calibri"/>
                          <a:cs typeface="Arial"/>
                        </a:rPr>
                        <a:t>3715.4 m</a:t>
                      </a:r>
                    </a:p>
                    <a:p>
                      <a:pPr marL="0" marR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+mj-lt"/>
                          <a:ea typeface="Calibri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  <a:ea typeface="Calibri"/>
                          <a:cs typeface="Arial"/>
                        </a:rPr>
                        <a:t>557310$</a:t>
                      </a:r>
                    </a:p>
                    <a:p>
                      <a:pPr marL="0" marR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  <a:ea typeface="Calibri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82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0"/>
            <a:ext cx="8763000" cy="4782312"/>
          </a:xfrm>
        </p:spPr>
        <p:txBody>
          <a:bodyPr>
            <a:normAutofit/>
          </a:bodyPr>
          <a:lstStyle/>
          <a:p>
            <a:pPr algn="ctr"/>
            <a:r>
              <a:rPr lang="en-US" sz="8800" dirty="0" smtClean="0"/>
              <a:t>Discussions and Recommendations.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255066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Discussions of Culverts Analysis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According to the results of analysis of culverts  we noticed the efficiency of culvert 1 is very bad so that need to redesigned  , also culvert 2 has a bad efficiency and  need  to redesigned , culvert 3 has a good efficiency .</a:t>
            </a:r>
          </a:p>
          <a:p>
            <a:pPr lvl="0"/>
            <a:r>
              <a:rPr lang="en-US" dirty="0"/>
              <a:t>The region of Wadi Al-Teen  is very close to Nablus , it  has a close annual rainfall depth.</a:t>
            </a:r>
          </a:p>
          <a:p>
            <a:pPr lvl="0"/>
            <a:r>
              <a:rPr lang="en-US" dirty="0"/>
              <a:t>The efficiency of culverts affected by the surrounding area as illustrated in image 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75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Discussions of Storm Network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lvl="0"/>
                <a:r>
                  <a:rPr lang="en-US" dirty="0"/>
                  <a:t>We use Rational Method to design a storm system .</a:t>
                </a:r>
              </a:p>
              <a:p>
                <a:pPr marL="0" indent="0">
                  <a:buNone/>
                </a:pPr>
                <a:r>
                  <a:rPr lang="en-US" dirty="0"/>
                  <a:t> </a:t>
                </a:r>
              </a:p>
              <a:p>
                <a:pPr lvl="0"/>
                <a:r>
                  <a:rPr lang="en-US" dirty="0"/>
                  <a:t>The Runoff Coefficient (C) used is </a:t>
                </a:r>
                <a:r>
                  <a:rPr lang="en-US" dirty="0">
                    <a:latin typeface="+mj-lt"/>
                  </a:rPr>
                  <a:t>0.7</a:t>
                </a:r>
              </a:p>
              <a:p>
                <a:pPr marL="0" indent="0" rtl="1">
                  <a:buNone/>
                </a:pPr>
                <a:r>
                  <a:rPr lang="en-US" dirty="0"/>
                  <a:t> </a:t>
                </a:r>
              </a:p>
              <a:p>
                <a:pPr lvl="0"/>
                <a:r>
                  <a:rPr lang="en-US" dirty="0"/>
                  <a:t>We determine the time of concentration for each catchment by :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𝒕</m:t>
                    </m:r>
                    <m:r>
                      <a:rPr lang="en-US" b="1" i="1">
                        <a:latin typeface="Cambria Math"/>
                      </a:rPr>
                      <m:t>=</m:t>
                    </m:r>
                    <m:r>
                      <a:rPr lang="en-US" b="1" i="1">
                        <a:latin typeface="Cambria Math"/>
                      </a:rPr>
                      <m:t>𝟏</m:t>
                    </m:r>
                    <m:r>
                      <a:rPr lang="en-US" b="1" i="1">
                        <a:latin typeface="Cambria Math"/>
                      </a:rPr>
                      <m:t>.</m:t>
                    </m:r>
                    <m:r>
                      <a:rPr lang="en-US" b="1" i="1">
                        <a:latin typeface="Cambria Math"/>
                      </a:rPr>
                      <m:t>𝟖</m:t>
                    </m:r>
                    <m:d>
                      <m:dPr>
                        <m:ctrlPr>
                          <a:rPr lang="en-US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/>
                          </a:rPr>
                          <m:t>𝟏</m:t>
                        </m:r>
                        <m:r>
                          <a:rPr lang="en-US" b="1" i="1">
                            <a:latin typeface="Cambria Math"/>
                          </a:rPr>
                          <m:t>.</m:t>
                        </m:r>
                        <m:r>
                          <a:rPr lang="en-US" b="1" i="1">
                            <a:latin typeface="Cambria Math"/>
                          </a:rPr>
                          <m:t>𝟏</m:t>
                        </m:r>
                        <m:r>
                          <a:rPr lang="en-US" b="1" i="1">
                            <a:latin typeface="Cambria Math"/>
                          </a:rPr>
                          <m:t>−</m:t>
                        </m:r>
                        <m:r>
                          <a:rPr lang="en-US" b="1" i="1">
                            <a:latin typeface="Cambria Math"/>
                          </a:rPr>
                          <m:t>𝑪</m:t>
                        </m:r>
                      </m:e>
                    </m:d>
                    <m:sSup>
                      <m:sSupPr>
                        <m:ctrlPr>
                          <a:rPr lang="en-US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/>
                          </a:rPr>
                          <m:t>𝑳</m:t>
                        </m:r>
                      </m:e>
                      <m:sup>
                        <m:r>
                          <a:rPr lang="en-US" b="1" i="1">
                            <a:latin typeface="Cambria Math"/>
                          </a:rPr>
                          <m:t>𝟎</m:t>
                        </m:r>
                        <m:r>
                          <a:rPr lang="en-US" b="1" i="1">
                            <a:latin typeface="Cambria Math"/>
                          </a:rPr>
                          <m:t>.</m:t>
                        </m:r>
                        <m:r>
                          <a:rPr lang="en-US" b="1" i="1">
                            <a:latin typeface="Cambria Math"/>
                          </a:rPr>
                          <m:t>𝟓</m:t>
                        </m:r>
                      </m:sup>
                    </m:sSup>
                    <m:r>
                      <a:rPr lang="en-US" b="1" i="1"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/>
                          </a:rPr>
                          <m:t>𝑺</m:t>
                        </m:r>
                      </m:e>
                      <m:sup>
                        <m:r>
                          <a:rPr lang="en-US" b="1" i="1">
                            <a:latin typeface="Cambria Math"/>
                          </a:rPr>
                          <m:t>𝟎</m:t>
                        </m:r>
                        <m:r>
                          <a:rPr lang="en-US" b="1" i="1">
                            <a:latin typeface="Cambria Math"/>
                          </a:rPr>
                          <m:t>.</m:t>
                        </m:r>
                        <m:r>
                          <a:rPr lang="en-US" b="1" i="1">
                            <a:latin typeface="Cambria Math"/>
                          </a:rPr>
                          <m:t>𝟑𝟑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marL="0" lvl="0" indent="0">
                  <a:buNone/>
                </a:pPr>
                <a:r>
                  <a:rPr lang="en-US" dirty="0"/>
                  <a:t>C: The Rational Coefficient .</a:t>
                </a:r>
                <a:br>
                  <a:rPr lang="en-US" dirty="0"/>
                </a:br>
                <a:r>
                  <a:rPr lang="en-US" dirty="0"/>
                  <a:t>L: overland flow length in ft .</a:t>
                </a:r>
                <a:br>
                  <a:rPr lang="en-US" dirty="0"/>
                </a:br>
                <a:r>
                  <a:rPr lang="en-US" dirty="0"/>
                  <a:t>S: surface slope in % 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59" t="-2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045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THANK YOU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80333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Area and Land Use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size of Wadi Al-Teen catchment area is estimated at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80</a:t>
            </a:r>
            <a:r>
              <a:rPr lang="en-US" dirty="0" smtClean="0"/>
              <a:t> km2, has a percent of impervious regions arrives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9.6</a:t>
            </a:r>
            <a:r>
              <a:rPr lang="en-US" dirty="0" smtClean="0"/>
              <a:t> %.</a:t>
            </a:r>
            <a:endParaRPr lang="en-US" dirty="0"/>
          </a:p>
        </p:txBody>
      </p:sp>
      <p:pic>
        <p:nvPicPr>
          <p:cNvPr id="5" name="صورة 4" descr="858165752.gif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20040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929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Rainfall readings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average annual rainfall in </a:t>
            </a:r>
            <a:r>
              <a:rPr lang="en-US" dirty="0" smtClean="0"/>
              <a:t>Wadi Al-Teen  </a:t>
            </a:r>
            <a:r>
              <a:rPr lang="en-US" dirty="0"/>
              <a:t>is </a:t>
            </a:r>
            <a:r>
              <a:rPr lang="en-US" dirty="0" smtClean="0"/>
              <a:t>6</a:t>
            </a:r>
            <a:r>
              <a:rPr lang="ar-JO" dirty="0" smtClean="0"/>
              <a:t>80</a:t>
            </a:r>
            <a:r>
              <a:rPr lang="en-US" dirty="0" smtClean="0"/>
              <a:t> </a:t>
            </a:r>
            <a:r>
              <a:rPr lang="en-US" dirty="0"/>
              <a:t>mm according to Palestinian Statistics </a:t>
            </a:r>
            <a:r>
              <a:rPr lang="en-US" dirty="0" smtClean="0"/>
              <a:t>center.</a:t>
            </a:r>
          </a:p>
          <a:p>
            <a:endParaRPr lang="en-US" dirty="0"/>
          </a:p>
          <a:p>
            <a:r>
              <a:rPr lang="en-US" dirty="0" smtClean="0"/>
              <a:t>From Palestinian Metrologic  Center 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871282"/>
              </p:ext>
            </p:extLst>
          </p:nvPr>
        </p:nvGraphicFramePr>
        <p:xfrm>
          <a:off x="457200" y="4419600"/>
          <a:ext cx="8305800" cy="18625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0925"/>
                <a:gridCol w="1237118"/>
                <a:gridCol w="1170364"/>
                <a:gridCol w="1170364"/>
                <a:gridCol w="1321377"/>
                <a:gridCol w="1585652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year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2013/2014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2014/2015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ar-JO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/201</a:t>
                      </a:r>
                      <a:r>
                        <a:rPr lang="ar-JO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800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2016/2017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2017/2018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</a:rPr>
                        <a:t>Annual depth(mm)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460.5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720.3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427.5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418.7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JO" sz="18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547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</a:rPr>
                        <a:t>Maximum day depth (mm)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JO" sz="18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56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929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5868</TotalTime>
  <Words>2050</Words>
  <Application>Microsoft Office PowerPoint</Application>
  <PresentationFormat>عرض على الشاشة (3:4)‏</PresentationFormat>
  <Paragraphs>951</Paragraphs>
  <Slides>79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79</vt:i4>
      </vt:variant>
    </vt:vector>
  </HeadingPairs>
  <TitlesOfParts>
    <vt:vector size="80" baseType="lpstr">
      <vt:lpstr>تدفق</vt:lpstr>
      <vt:lpstr>An-Najah National University Faculty Of Engineering Civil Engineering Department Graduation Project II</vt:lpstr>
      <vt:lpstr>Evaluation of the water runoff and culvert structures at Wadi AL-Teen in Tulkarm district.</vt:lpstr>
      <vt:lpstr>Objectives :</vt:lpstr>
      <vt:lpstr>Study Area</vt:lpstr>
      <vt:lpstr>Wadi Al-Teen</vt:lpstr>
      <vt:lpstr>Topography</vt:lpstr>
      <vt:lpstr>Contour map for Wadi Al-Teen.</vt:lpstr>
      <vt:lpstr>Area and Land Use</vt:lpstr>
      <vt:lpstr>Rainfall readings </vt:lpstr>
      <vt:lpstr>             Analysis and evaluation of the existing situation of the drainage system (culvert)   </vt:lpstr>
      <vt:lpstr>Existing situation of the drainage system:</vt:lpstr>
      <vt:lpstr>Existing situation of the drainage system:</vt:lpstr>
      <vt:lpstr>Methodology</vt:lpstr>
      <vt:lpstr>Steps of the work</vt:lpstr>
      <vt:lpstr>عرض تقديمي في PowerPoint</vt:lpstr>
      <vt:lpstr>Catchments Data by GIS.</vt:lpstr>
      <vt:lpstr>Sample Calculation for Lag Time.</vt:lpstr>
      <vt:lpstr>Using IDF curve for 10-year return period.</vt:lpstr>
      <vt:lpstr>IDF Curve used.</vt:lpstr>
      <vt:lpstr>IDF Curve analysis.</vt:lpstr>
      <vt:lpstr>Mass curve</vt:lpstr>
      <vt:lpstr>Partial duration depth required for HEC-HMS Inserting</vt:lpstr>
      <vt:lpstr>Curve Number</vt:lpstr>
      <vt:lpstr>Curve Number Table.</vt:lpstr>
      <vt:lpstr>Simulation By HEC-HMS</vt:lpstr>
      <vt:lpstr>Results from HEC-HMS</vt:lpstr>
      <vt:lpstr>Results from HEC-HMS</vt:lpstr>
      <vt:lpstr>Results from HEC-HMS</vt:lpstr>
      <vt:lpstr>By HY-8 .</vt:lpstr>
      <vt:lpstr>عرض تقديمي في PowerPoint</vt:lpstr>
      <vt:lpstr>عرض تقديمي في PowerPoint</vt:lpstr>
      <vt:lpstr>Results From HY-8</vt:lpstr>
      <vt:lpstr>Summary of Culvert Flows at Crossing: Crossing 1</vt:lpstr>
      <vt:lpstr>Rating Curve Plot for Crossing: Crossing 1  </vt:lpstr>
      <vt:lpstr>Culvert Summary Table: Culvert 1</vt:lpstr>
      <vt:lpstr>Water Surface Profile Plot for Culvert: Culvert 1 </vt:lpstr>
      <vt:lpstr>Summary of Culvert Flows at Crossing: Crossing 2</vt:lpstr>
      <vt:lpstr>Culvert Summary Table: Culvert 2</vt:lpstr>
      <vt:lpstr>Water Surface Profile Plot for Culvert: Culvert 2 </vt:lpstr>
      <vt:lpstr>Summary of Culvert Flows at Crossing: Crossing 3</vt:lpstr>
      <vt:lpstr>Culvert Summary Table: Culvert 3</vt:lpstr>
      <vt:lpstr>Water Surface Profile Plot for Culvert: Culvert 3 </vt:lpstr>
      <vt:lpstr>REDESIGN CULVERTS </vt:lpstr>
      <vt:lpstr>Culvert 1 :</vt:lpstr>
      <vt:lpstr>Culvert Summary Table: Culvert 1</vt:lpstr>
      <vt:lpstr>عرض تقديمي في PowerPoint</vt:lpstr>
      <vt:lpstr>Culvert 2 : </vt:lpstr>
      <vt:lpstr>Culvert Summary Table: Culvert 2</vt:lpstr>
      <vt:lpstr>عرض تقديمي في PowerPoint</vt:lpstr>
      <vt:lpstr>عرض تقديمي في PowerPoint</vt:lpstr>
      <vt:lpstr>عرض تقديمي في PowerPoint</vt:lpstr>
      <vt:lpstr>STORM NETWORK FOR FAR'OUN STREET </vt:lpstr>
      <vt:lpstr>The problem of storm water on Far'oun street </vt:lpstr>
      <vt:lpstr>Methodology</vt:lpstr>
      <vt:lpstr>Criteria of design</vt:lpstr>
      <vt:lpstr>Suggested Outfalls</vt:lpstr>
      <vt:lpstr>Steps Done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Results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Cost Estimate </vt:lpstr>
      <vt:lpstr>عرض تقديمي في PowerPoint</vt:lpstr>
      <vt:lpstr>Discussions and Recommendations.</vt:lpstr>
      <vt:lpstr>Discussions of Culverts Analysis </vt:lpstr>
      <vt:lpstr>Discussions of Storm Network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hp</cp:lastModifiedBy>
  <cp:revision>95</cp:revision>
  <dcterms:created xsi:type="dcterms:W3CDTF">2018-12-20T05:26:40Z</dcterms:created>
  <dcterms:modified xsi:type="dcterms:W3CDTF">2019-12-26T07:04:33Z</dcterms:modified>
</cp:coreProperties>
</file>