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8288000" cy="10287000"/>
  <p:notesSz cx="6858000" cy="9144000"/>
  <p:embeddedFontLst>
    <p:embeddedFont>
      <p:font typeface="Canva Sans Bold" panose="020B0604020202020204" charset="0"/>
      <p:regular r:id="rId19"/>
    </p:embeddedFont>
    <p:embeddedFont>
      <p:font typeface="Poppins" panose="020B0604020202020204" charset="0"/>
      <p:regular r:id="rId20"/>
    </p:embeddedFont>
    <p:embeddedFont>
      <p:font typeface="Poppins Bold" panose="020B0604020202020204" charset="0"/>
      <p:regular r:id="rId21"/>
    </p:embeddedFont>
    <p:embeddedFont>
      <p:font typeface="Calibri" panose="020F0502020204030204" pitchFamily="34" charset="0"/>
      <p:regular r:id="rId22"/>
      <p:bold r:id="rId23"/>
      <p:italic r:id="rId24"/>
      <p:bold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40" d="100"/>
          <a:sy n="40" d="100"/>
        </p:scale>
        <p:origin x="78" y="11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3.jpe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699479" y="0"/>
            <a:ext cx="6214056" cy="4806650"/>
          </a:xfrm>
          <a:custGeom>
            <a:avLst/>
            <a:gdLst/>
            <a:ahLst/>
            <a:cxnLst/>
            <a:rect l="l" t="t" r="r" b="b"/>
            <a:pathLst>
              <a:path w="6214056" h="4806650">
                <a:moveTo>
                  <a:pt x="0" y="0"/>
                </a:moveTo>
                <a:lnTo>
                  <a:pt x="6214057" y="0"/>
                </a:lnTo>
                <a:lnTo>
                  <a:pt x="6214057" y="4806650"/>
                </a:lnTo>
                <a:lnTo>
                  <a:pt x="0" y="4806650"/>
                </a:lnTo>
                <a:lnTo>
                  <a:pt x="0" y="0"/>
                </a:lnTo>
                <a:close/>
              </a:path>
            </a:pathLst>
          </a:custGeom>
          <a:blipFill>
            <a:blip r:embed="rId2"/>
            <a:stretch>
              <a:fillRect/>
            </a:stretch>
          </a:blipFill>
        </p:spPr>
      </p:sp>
      <p:sp>
        <p:nvSpPr>
          <p:cNvPr id="3" name="TextBox 3"/>
          <p:cNvSpPr txBox="1"/>
          <p:nvPr/>
        </p:nvSpPr>
        <p:spPr>
          <a:xfrm>
            <a:off x="15419752" y="1101935"/>
            <a:ext cx="1839548" cy="256480"/>
          </a:xfrm>
          <a:prstGeom prst="rect">
            <a:avLst/>
          </a:prstGeom>
        </p:spPr>
        <p:txBody>
          <a:bodyPr lIns="0" tIns="0" rIns="0" bIns="0" rtlCol="0" anchor="t">
            <a:spAutoFit/>
          </a:bodyPr>
          <a:lstStyle/>
          <a:p>
            <a:pPr algn="r">
              <a:lnSpc>
                <a:spcPts val="1960"/>
              </a:lnSpc>
              <a:spcBef>
                <a:spcPct val="0"/>
              </a:spcBef>
            </a:pPr>
            <a:r>
              <a:rPr lang="en-US" sz="1400" dirty="0" smtClean="0">
                <a:solidFill>
                  <a:srgbClr val="414964"/>
                </a:solidFill>
                <a:latin typeface="Poppins"/>
                <a:ea typeface="Poppins"/>
                <a:cs typeface="Poppins"/>
                <a:sym typeface="Poppins"/>
              </a:rPr>
              <a:t>June  </a:t>
            </a:r>
            <a:r>
              <a:rPr lang="en-US" sz="1400" dirty="0" smtClean="0">
                <a:solidFill>
                  <a:srgbClr val="414964"/>
                </a:solidFill>
                <a:latin typeface="Poppins"/>
                <a:ea typeface="Poppins"/>
                <a:cs typeface="Poppins"/>
                <a:sym typeface="Poppins"/>
              </a:rPr>
              <a:t>29</a:t>
            </a:r>
            <a:r>
              <a:rPr lang="en-US" sz="1400" dirty="0" smtClean="0">
                <a:solidFill>
                  <a:srgbClr val="414964"/>
                </a:solidFill>
                <a:latin typeface="Poppins"/>
                <a:ea typeface="Poppins"/>
                <a:cs typeface="Poppins"/>
                <a:sym typeface="Poppins"/>
              </a:rPr>
              <a:t>, </a:t>
            </a:r>
            <a:r>
              <a:rPr lang="en-US" sz="1400" dirty="0">
                <a:solidFill>
                  <a:srgbClr val="414964"/>
                </a:solidFill>
                <a:latin typeface="Poppins"/>
                <a:ea typeface="Poppins"/>
                <a:cs typeface="Poppins"/>
                <a:sym typeface="Poppins"/>
              </a:rPr>
              <a:t>2025</a:t>
            </a:r>
          </a:p>
        </p:txBody>
      </p:sp>
      <p:sp>
        <p:nvSpPr>
          <p:cNvPr id="4" name="TextBox 4"/>
          <p:cNvSpPr txBox="1"/>
          <p:nvPr/>
        </p:nvSpPr>
        <p:spPr>
          <a:xfrm>
            <a:off x="7480776" y="4989279"/>
            <a:ext cx="2730024" cy="314371"/>
          </a:xfrm>
          <a:prstGeom prst="rect">
            <a:avLst/>
          </a:prstGeom>
        </p:spPr>
        <p:txBody>
          <a:bodyPr wrap="square" lIns="0" tIns="0" rIns="0" bIns="0" rtlCol="0" anchor="t">
            <a:spAutoFit/>
          </a:bodyPr>
          <a:lstStyle/>
          <a:p>
            <a:pPr algn="ctr">
              <a:lnSpc>
                <a:spcPts val="2381"/>
              </a:lnSpc>
              <a:spcBef>
                <a:spcPct val="0"/>
              </a:spcBef>
            </a:pPr>
            <a:r>
              <a:rPr lang="en-US" sz="1701" b="1" dirty="0">
                <a:solidFill>
                  <a:srgbClr val="414964"/>
                </a:solidFill>
                <a:latin typeface="Poppins Bold"/>
                <a:ea typeface="Poppins Bold"/>
                <a:cs typeface="Poppins Bold"/>
                <a:sym typeface="Poppins Bold"/>
              </a:rPr>
              <a:t>GRADUATION PROJECT 2</a:t>
            </a:r>
          </a:p>
        </p:txBody>
      </p:sp>
      <p:sp>
        <p:nvSpPr>
          <p:cNvPr id="5" name="TextBox 5"/>
          <p:cNvSpPr txBox="1"/>
          <p:nvPr/>
        </p:nvSpPr>
        <p:spPr>
          <a:xfrm>
            <a:off x="6120076" y="5701623"/>
            <a:ext cx="5372864" cy="475840"/>
          </a:xfrm>
          <a:prstGeom prst="rect">
            <a:avLst/>
          </a:prstGeom>
        </p:spPr>
        <p:txBody>
          <a:bodyPr lIns="0" tIns="0" rIns="0" bIns="0" rtlCol="0" anchor="t">
            <a:spAutoFit/>
          </a:bodyPr>
          <a:lstStyle/>
          <a:p>
            <a:pPr algn="ctr">
              <a:lnSpc>
                <a:spcPts val="3700"/>
              </a:lnSpc>
              <a:spcBef>
                <a:spcPct val="0"/>
              </a:spcBef>
            </a:pPr>
            <a:r>
              <a:rPr lang="en-US" sz="2643" b="1" dirty="0">
                <a:solidFill>
                  <a:srgbClr val="414964"/>
                </a:solidFill>
                <a:latin typeface="Poppins Bold"/>
                <a:ea typeface="Poppins Bold"/>
                <a:cs typeface="Poppins Bold"/>
                <a:sym typeface="Poppins Bold"/>
              </a:rPr>
              <a:t>TABLET DISINTEGRATION DEVICE</a:t>
            </a:r>
          </a:p>
        </p:txBody>
      </p:sp>
      <p:sp>
        <p:nvSpPr>
          <p:cNvPr id="6" name="TextBox 6"/>
          <p:cNvSpPr txBox="1"/>
          <p:nvPr/>
        </p:nvSpPr>
        <p:spPr>
          <a:xfrm>
            <a:off x="3461260" y="7083560"/>
            <a:ext cx="4019516" cy="1952311"/>
          </a:xfrm>
          <a:prstGeom prst="rect">
            <a:avLst/>
          </a:prstGeom>
        </p:spPr>
        <p:txBody>
          <a:bodyPr wrap="square" lIns="0" tIns="0" rIns="0" bIns="0" rtlCol="0" anchor="t">
            <a:spAutoFit/>
          </a:bodyPr>
          <a:lstStyle/>
          <a:p>
            <a:pPr algn="ctr">
              <a:lnSpc>
                <a:spcPts val="3837"/>
              </a:lnSpc>
              <a:spcBef>
                <a:spcPct val="0"/>
              </a:spcBef>
            </a:pPr>
            <a:r>
              <a:rPr lang="en-US" sz="2740" b="1" dirty="0">
                <a:solidFill>
                  <a:srgbClr val="414964"/>
                </a:solidFill>
                <a:latin typeface="Poppins Bold"/>
                <a:ea typeface="Poppins Bold"/>
                <a:cs typeface="Poppins Bold"/>
                <a:sym typeface="Poppins Bold"/>
              </a:rPr>
              <a:t>PREPARED BY:</a:t>
            </a:r>
          </a:p>
          <a:p>
            <a:pPr algn="ctr">
              <a:lnSpc>
                <a:spcPts val="3837"/>
              </a:lnSpc>
              <a:spcBef>
                <a:spcPct val="0"/>
              </a:spcBef>
            </a:pPr>
            <a:r>
              <a:rPr lang="en-US" sz="2740" b="1" dirty="0">
                <a:solidFill>
                  <a:srgbClr val="414964"/>
                </a:solidFill>
                <a:latin typeface="Poppins Bold"/>
                <a:ea typeface="Poppins Bold"/>
                <a:cs typeface="Poppins Bold"/>
                <a:sym typeface="Poppins Bold"/>
              </a:rPr>
              <a:t>YAZAN ALTAWIL</a:t>
            </a:r>
          </a:p>
          <a:p>
            <a:pPr algn="ctr">
              <a:lnSpc>
                <a:spcPts val="3837"/>
              </a:lnSpc>
              <a:spcBef>
                <a:spcPct val="0"/>
              </a:spcBef>
            </a:pPr>
            <a:r>
              <a:rPr lang="en-US" sz="2740" b="1" dirty="0">
                <a:solidFill>
                  <a:srgbClr val="414964"/>
                </a:solidFill>
                <a:latin typeface="Poppins Bold"/>
                <a:ea typeface="Poppins Bold"/>
                <a:cs typeface="Poppins Bold"/>
                <a:sym typeface="Poppins Bold"/>
              </a:rPr>
              <a:t>ANAS SHAAR</a:t>
            </a:r>
          </a:p>
          <a:p>
            <a:pPr algn="ctr">
              <a:lnSpc>
                <a:spcPts val="3837"/>
              </a:lnSpc>
              <a:spcBef>
                <a:spcPct val="0"/>
              </a:spcBef>
            </a:pPr>
            <a:r>
              <a:rPr lang="en-US" sz="2740" b="1" dirty="0">
                <a:solidFill>
                  <a:srgbClr val="414964"/>
                </a:solidFill>
                <a:latin typeface="Poppins Bold"/>
                <a:ea typeface="Poppins Bold"/>
                <a:cs typeface="Poppins Bold"/>
                <a:sym typeface="Poppins Bold"/>
              </a:rPr>
              <a:t>ABDALQADER SHARIF</a:t>
            </a:r>
          </a:p>
        </p:txBody>
      </p:sp>
      <p:sp>
        <p:nvSpPr>
          <p:cNvPr id="7" name="TextBox 7"/>
          <p:cNvSpPr txBox="1"/>
          <p:nvPr/>
        </p:nvSpPr>
        <p:spPr>
          <a:xfrm>
            <a:off x="10908160" y="7670137"/>
            <a:ext cx="3265040" cy="820738"/>
          </a:xfrm>
          <a:prstGeom prst="rect">
            <a:avLst/>
          </a:prstGeom>
        </p:spPr>
        <p:txBody>
          <a:bodyPr wrap="square" lIns="0" tIns="0" rIns="0" bIns="0" rtlCol="0" anchor="t">
            <a:spAutoFit/>
          </a:bodyPr>
          <a:lstStyle/>
          <a:p>
            <a:pPr algn="ctr">
              <a:lnSpc>
                <a:spcPts val="3205"/>
              </a:lnSpc>
              <a:spcBef>
                <a:spcPct val="0"/>
              </a:spcBef>
            </a:pPr>
            <a:r>
              <a:rPr lang="en-US" sz="2289" b="1" dirty="0">
                <a:solidFill>
                  <a:srgbClr val="414964"/>
                </a:solidFill>
                <a:latin typeface="Poppins Bold"/>
                <a:ea typeface="Poppins Bold"/>
                <a:cs typeface="Poppins Bold"/>
                <a:sym typeface="Poppins Bold"/>
              </a:rPr>
              <a:t>SUPERVISOR:</a:t>
            </a:r>
          </a:p>
          <a:p>
            <a:pPr algn="ctr">
              <a:lnSpc>
                <a:spcPts val="3205"/>
              </a:lnSpc>
              <a:spcBef>
                <a:spcPct val="0"/>
              </a:spcBef>
            </a:pPr>
            <a:r>
              <a:rPr lang="en-US" sz="2289" b="1" dirty="0">
                <a:solidFill>
                  <a:srgbClr val="414964"/>
                </a:solidFill>
                <a:latin typeface="Poppins Bold"/>
                <a:ea typeface="Poppins Bold"/>
                <a:cs typeface="Poppins Bold"/>
                <a:sym typeface="Poppins Bold"/>
              </a:rPr>
              <a:t>DR. BAHAA SHAQOUR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6828117" y="-2464595"/>
            <a:ext cx="4631766" cy="9560956"/>
          </a:xfrm>
          <a:custGeom>
            <a:avLst/>
            <a:gdLst/>
            <a:ahLst/>
            <a:cxnLst/>
            <a:rect l="l" t="t" r="r" b="b"/>
            <a:pathLst>
              <a:path w="4631766" h="9560956">
                <a:moveTo>
                  <a:pt x="0" y="0"/>
                </a:moveTo>
                <a:lnTo>
                  <a:pt x="4631766" y="0"/>
                </a:lnTo>
                <a:lnTo>
                  <a:pt x="4631766" y="9560956"/>
                </a:lnTo>
                <a:lnTo>
                  <a:pt x="0" y="9560956"/>
                </a:lnTo>
                <a:lnTo>
                  <a:pt x="0" y="0"/>
                </a:lnTo>
                <a:close/>
              </a:path>
            </a:pathLst>
          </a:custGeom>
          <a:blipFill>
            <a:blip r:embed="rId2"/>
            <a:stretch>
              <a:fillRect l="-63092" t="-3700" b="-1646"/>
            </a:stretch>
          </a:blipFill>
        </p:spPr>
      </p:sp>
      <p:sp>
        <p:nvSpPr>
          <p:cNvPr id="3" name="Freeform 3"/>
          <p:cNvSpPr/>
          <p:nvPr/>
        </p:nvSpPr>
        <p:spPr>
          <a:xfrm rot="-5400000">
            <a:off x="11318175" y="2457591"/>
            <a:ext cx="4795650" cy="9144000"/>
          </a:xfrm>
          <a:custGeom>
            <a:avLst/>
            <a:gdLst/>
            <a:ahLst/>
            <a:cxnLst/>
            <a:rect l="l" t="t" r="r" b="b"/>
            <a:pathLst>
              <a:path w="4795650" h="9144000">
                <a:moveTo>
                  <a:pt x="0" y="0"/>
                </a:moveTo>
                <a:lnTo>
                  <a:pt x="4795650" y="0"/>
                </a:lnTo>
                <a:lnTo>
                  <a:pt x="4795650" y="9144000"/>
                </a:lnTo>
                <a:lnTo>
                  <a:pt x="0" y="9144000"/>
                </a:lnTo>
                <a:lnTo>
                  <a:pt x="0" y="0"/>
                </a:lnTo>
                <a:close/>
              </a:path>
            </a:pathLst>
          </a:custGeom>
          <a:blipFill>
            <a:blip r:embed="rId3"/>
            <a:stretch>
              <a:fillRect l="-66766" t="-8555" r="-4033" b="-10880"/>
            </a:stretch>
          </a:blipFill>
        </p:spPr>
      </p:sp>
      <p:sp>
        <p:nvSpPr>
          <p:cNvPr id="4" name="Freeform 4"/>
          <p:cNvSpPr/>
          <p:nvPr/>
        </p:nvSpPr>
        <p:spPr>
          <a:xfrm rot="-5400000">
            <a:off x="2176545" y="2455221"/>
            <a:ext cx="4790910" cy="9144000"/>
          </a:xfrm>
          <a:custGeom>
            <a:avLst/>
            <a:gdLst/>
            <a:ahLst/>
            <a:cxnLst/>
            <a:rect l="l" t="t" r="r" b="b"/>
            <a:pathLst>
              <a:path w="4790910" h="9144000">
                <a:moveTo>
                  <a:pt x="0" y="0"/>
                </a:moveTo>
                <a:lnTo>
                  <a:pt x="4790910" y="0"/>
                </a:lnTo>
                <a:lnTo>
                  <a:pt x="4790910" y="9144000"/>
                </a:lnTo>
                <a:lnTo>
                  <a:pt x="0" y="9144000"/>
                </a:lnTo>
                <a:lnTo>
                  <a:pt x="0" y="0"/>
                </a:lnTo>
                <a:close/>
              </a:path>
            </a:pathLst>
          </a:custGeom>
          <a:blipFill>
            <a:blip r:embed="rId4"/>
            <a:stretch>
              <a:fillRect l="-68207" t="-13249" b="-4258"/>
            </a:stretch>
          </a:blipFill>
        </p:spPr>
      </p:sp>
      <p:sp>
        <p:nvSpPr>
          <p:cNvPr id="5" name="TextBox 5"/>
          <p:cNvSpPr txBox="1"/>
          <p:nvPr/>
        </p:nvSpPr>
        <p:spPr>
          <a:xfrm>
            <a:off x="6611094" y="9558431"/>
            <a:ext cx="5065812" cy="396240"/>
          </a:xfrm>
          <a:prstGeom prst="rect">
            <a:avLst/>
          </a:prstGeom>
        </p:spPr>
        <p:txBody>
          <a:bodyPr lIns="0" tIns="0" rIns="0" bIns="0" rtlCol="0" anchor="t">
            <a:spAutoFit/>
          </a:bodyPr>
          <a:lstStyle/>
          <a:p>
            <a:pPr algn="ctr">
              <a:lnSpc>
                <a:spcPts val="3359"/>
              </a:lnSpc>
            </a:pPr>
            <a:r>
              <a:rPr lang="en-US" sz="2400" b="1">
                <a:solidFill>
                  <a:srgbClr val="414964"/>
                </a:solidFill>
                <a:latin typeface="Canva Sans Bold"/>
                <a:ea typeface="Canva Sans Bold"/>
                <a:cs typeface="Canva Sans Bold"/>
                <a:sym typeface="Canva Sans Bold"/>
              </a:rPr>
              <a:t>Modes selection (default settings)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873459" y="433840"/>
            <a:ext cx="6710793" cy="8947724"/>
          </a:xfrm>
          <a:custGeom>
            <a:avLst/>
            <a:gdLst/>
            <a:ahLst/>
            <a:cxnLst/>
            <a:rect l="l" t="t" r="r" b="b"/>
            <a:pathLst>
              <a:path w="6710793" h="8947724">
                <a:moveTo>
                  <a:pt x="0" y="0"/>
                </a:moveTo>
                <a:lnTo>
                  <a:pt x="6710792" y="0"/>
                </a:lnTo>
                <a:lnTo>
                  <a:pt x="6710792" y="8947724"/>
                </a:lnTo>
                <a:lnTo>
                  <a:pt x="0" y="8947724"/>
                </a:lnTo>
                <a:lnTo>
                  <a:pt x="0" y="0"/>
                </a:lnTo>
                <a:close/>
              </a:path>
            </a:pathLst>
          </a:custGeom>
          <a:blipFill>
            <a:blip r:embed="rId2"/>
            <a:stretch>
              <a:fillRect/>
            </a:stretch>
          </a:blipFill>
        </p:spPr>
      </p:sp>
      <p:sp>
        <p:nvSpPr>
          <p:cNvPr id="3" name="Freeform 3"/>
          <p:cNvSpPr/>
          <p:nvPr/>
        </p:nvSpPr>
        <p:spPr>
          <a:xfrm>
            <a:off x="1779278" y="433840"/>
            <a:ext cx="6816534" cy="8947724"/>
          </a:xfrm>
          <a:custGeom>
            <a:avLst/>
            <a:gdLst/>
            <a:ahLst/>
            <a:cxnLst/>
            <a:rect l="l" t="t" r="r" b="b"/>
            <a:pathLst>
              <a:path w="6816534" h="8947724">
                <a:moveTo>
                  <a:pt x="0" y="0"/>
                </a:moveTo>
                <a:lnTo>
                  <a:pt x="6816534" y="0"/>
                </a:lnTo>
                <a:lnTo>
                  <a:pt x="6816534" y="8947724"/>
                </a:lnTo>
                <a:lnTo>
                  <a:pt x="0" y="8947724"/>
                </a:lnTo>
                <a:lnTo>
                  <a:pt x="0" y="0"/>
                </a:lnTo>
                <a:close/>
              </a:path>
            </a:pathLst>
          </a:custGeom>
          <a:blipFill>
            <a:blip r:embed="rId3"/>
            <a:stretch>
              <a:fillRect t="-787" b="-787"/>
            </a:stretch>
          </a:blipFill>
        </p:spPr>
      </p:sp>
      <p:sp>
        <p:nvSpPr>
          <p:cNvPr id="4" name="TextBox 4"/>
          <p:cNvSpPr txBox="1"/>
          <p:nvPr/>
        </p:nvSpPr>
        <p:spPr>
          <a:xfrm>
            <a:off x="8080400" y="9492105"/>
            <a:ext cx="2127200" cy="396240"/>
          </a:xfrm>
          <a:prstGeom prst="rect">
            <a:avLst/>
          </a:prstGeom>
        </p:spPr>
        <p:txBody>
          <a:bodyPr lIns="0" tIns="0" rIns="0" bIns="0" rtlCol="0" anchor="t">
            <a:spAutoFit/>
          </a:bodyPr>
          <a:lstStyle/>
          <a:p>
            <a:pPr algn="ctr">
              <a:lnSpc>
                <a:spcPts val="3359"/>
              </a:lnSpc>
            </a:pPr>
            <a:r>
              <a:rPr lang="en-US" sz="2400" b="1">
                <a:solidFill>
                  <a:srgbClr val="414964"/>
                </a:solidFill>
                <a:latin typeface="Canva Sans Bold"/>
                <a:ea typeface="Canva Sans Bold"/>
                <a:cs typeface="Canva Sans Bold"/>
                <a:sym typeface="Canva Sans Bold"/>
              </a:rPr>
              <a:t>First part view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78095" y="737719"/>
            <a:ext cx="8449874" cy="8066707"/>
          </a:xfrm>
          <a:custGeom>
            <a:avLst/>
            <a:gdLst/>
            <a:ahLst/>
            <a:cxnLst/>
            <a:rect l="l" t="t" r="r" b="b"/>
            <a:pathLst>
              <a:path w="8449874" h="8066707">
                <a:moveTo>
                  <a:pt x="0" y="0"/>
                </a:moveTo>
                <a:lnTo>
                  <a:pt x="8449874" y="0"/>
                </a:lnTo>
                <a:lnTo>
                  <a:pt x="8449874" y="8066707"/>
                </a:lnTo>
                <a:lnTo>
                  <a:pt x="0" y="8066707"/>
                </a:lnTo>
                <a:lnTo>
                  <a:pt x="0" y="0"/>
                </a:lnTo>
                <a:close/>
              </a:path>
            </a:pathLst>
          </a:custGeom>
          <a:blipFill>
            <a:blip r:embed="rId2"/>
            <a:stretch>
              <a:fillRect l="-23922" r="-3364"/>
            </a:stretch>
          </a:blipFill>
        </p:spPr>
      </p:sp>
      <p:sp>
        <p:nvSpPr>
          <p:cNvPr id="3" name="Freeform 3"/>
          <p:cNvSpPr/>
          <p:nvPr/>
        </p:nvSpPr>
        <p:spPr>
          <a:xfrm>
            <a:off x="8954557" y="737719"/>
            <a:ext cx="9144000" cy="8066707"/>
          </a:xfrm>
          <a:custGeom>
            <a:avLst/>
            <a:gdLst/>
            <a:ahLst/>
            <a:cxnLst/>
            <a:rect l="l" t="t" r="r" b="b"/>
            <a:pathLst>
              <a:path w="9144000" h="8066707">
                <a:moveTo>
                  <a:pt x="0" y="0"/>
                </a:moveTo>
                <a:lnTo>
                  <a:pt x="9144000" y="0"/>
                </a:lnTo>
                <a:lnTo>
                  <a:pt x="9144000" y="8066707"/>
                </a:lnTo>
                <a:lnTo>
                  <a:pt x="0" y="8066707"/>
                </a:lnTo>
                <a:lnTo>
                  <a:pt x="0" y="0"/>
                </a:lnTo>
                <a:close/>
              </a:path>
            </a:pathLst>
          </a:custGeom>
          <a:blipFill>
            <a:blip r:embed="rId3"/>
            <a:stretch>
              <a:fillRect l="-26730" r="-503"/>
            </a:stretch>
          </a:blipFill>
        </p:spPr>
      </p:sp>
      <p:sp>
        <p:nvSpPr>
          <p:cNvPr id="4" name="TextBox 4"/>
          <p:cNvSpPr txBox="1"/>
          <p:nvPr/>
        </p:nvSpPr>
        <p:spPr>
          <a:xfrm>
            <a:off x="7563982" y="9325941"/>
            <a:ext cx="2569666" cy="396240"/>
          </a:xfrm>
          <a:prstGeom prst="rect">
            <a:avLst/>
          </a:prstGeom>
        </p:spPr>
        <p:txBody>
          <a:bodyPr lIns="0" tIns="0" rIns="0" bIns="0" rtlCol="0" anchor="t">
            <a:spAutoFit/>
          </a:bodyPr>
          <a:lstStyle/>
          <a:p>
            <a:pPr algn="ctr">
              <a:lnSpc>
                <a:spcPts val="3359"/>
              </a:lnSpc>
            </a:pPr>
            <a:r>
              <a:rPr lang="en-US" sz="2400" b="1">
                <a:solidFill>
                  <a:srgbClr val="414964"/>
                </a:solidFill>
                <a:latin typeface="Canva Sans Bold"/>
                <a:ea typeface="Canva Sans Bold"/>
                <a:cs typeface="Canva Sans Bold"/>
                <a:sym typeface="Canva Sans Bold"/>
              </a:rPr>
              <a:t>Second part view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614777" y="481216"/>
            <a:ext cx="8648514" cy="8777084"/>
          </a:xfrm>
          <a:custGeom>
            <a:avLst/>
            <a:gdLst/>
            <a:ahLst/>
            <a:cxnLst/>
            <a:rect l="l" t="t" r="r" b="b"/>
            <a:pathLst>
              <a:path w="8648514" h="8777084">
                <a:moveTo>
                  <a:pt x="0" y="0"/>
                </a:moveTo>
                <a:lnTo>
                  <a:pt x="8648514" y="0"/>
                </a:lnTo>
                <a:lnTo>
                  <a:pt x="8648514" y="8777084"/>
                </a:lnTo>
                <a:lnTo>
                  <a:pt x="0" y="8777084"/>
                </a:lnTo>
                <a:lnTo>
                  <a:pt x="0" y="0"/>
                </a:lnTo>
                <a:close/>
              </a:path>
            </a:pathLst>
          </a:custGeom>
          <a:blipFill>
            <a:blip r:embed="rId2"/>
            <a:stretch>
              <a:fillRect/>
            </a:stretch>
          </a:blipFill>
        </p:spPr>
      </p:sp>
      <p:sp>
        <p:nvSpPr>
          <p:cNvPr id="3" name="Freeform 3"/>
          <p:cNvSpPr/>
          <p:nvPr/>
        </p:nvSpPr>
        <p:spPr>
          <a:xfrm>
            <a:off x="10058399" y="481216"/>
            <a:ext cx="6724267" cy="8777084"/>
          </a:xfrm>
          <a:custGeom>
            <a:avLst/>
            <a:gdLst/>
            <a:ahLst/>
            <a:cxnLst/>
            <a:rect l="l" t="t" r="r" b="b"/>
            <a:pathLst>
              <a:path w="6513280" h="8777084">
                <a:moveTo>
                  <a:pt x="0" y="0"/>
                </a:moveTo>
                <a:lnTo>
                  <a:pt x="6513280" y="0"/>
                </a:lnTo>
                <a:lnTo>
                  <a:pt x="6513280" y="8777084"/>
                </a:lnTo>
                <a:lnTo>
                  <a:pt x="0" y="8777084"/>
                </a:lnTo>
                <a:lnTo>
                  <a:pt x="0" y="0"/>
                </a:lnTo>
                <a:close/>
              </a:path>
            </a:pathLst>
          </a:custGeom>
          <a:blipFill>
            <a:blip r:embed="rId3"/>
            <a:stretch>
              <a:fillRect r="-1067"/>
            </a:stretch>
          </a:blipFill>
        </p:spPr>
      </p:sp>
      <p:sp>
        <p:nvSpPr>
          <p:cNvPr id="4" name="TextBox 4"/>
          <p:cNvSpPr txBox="1"/>
          <p:nvPr/>
        </p:nvSpPr>
        <p:spPr>
          <a:xfrm>
            <a:off x="7757738" y="9531358"/>
            <a:ext cx="2300661" cy="436017"/>
          </a:xfrm>
          <a:prstGeom prst="rect">
            <a:avLst/>
          </a:prstGeom>
        </p:spPr>
        <p:txBody>
          <a:bodyPr wrap="square" lIns="0" tIns="0" rIns="0" bIns="0" rtlCol="0" anchor="t">
            <a:spAutoFit/>
          </a:bodyPr>
          <a:lstStyle/>
          <a:p>
            <a:pPr algn="ctr">
              <a:lnSpc>
                <a:spcPts val="3360"/>
              </a:lnSpc>
            </a:pPr>
            <a:r>
              <a:rPr lang="en-US" sz="2400" b="1" dirty="0">
                <a:solidFill>
                  <a:srgbClr val="414964"/>
                </a:solidFill>
                <a:latin typeface="Canva Sans Bold"/>
                <a:ea typeface="Canva Sans Bold"/>
                <a:cs typeface="Canva Sans Bold"/>
                <a:sym typeface="Canva Sans Bold"/>
              </a:rPr>
              <a:t>Third part view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270858"/>
            <a:ext cx="18288000" cy="8987442"/>
          </a:xfrm>
          <a:custGeom>
            <a:avLst/>
            <a:gdLst/>
            <a:ahLst/>
            <a:cxnLst/>
            <a:rect l="l" t="t" r="r" b="b"/>
            <a:pathLst>
              <a:path w="18288000" h="8987442">
                <a:moveTo>
                  <a:pt x="0" y="0"/>
                </a:moveTo>
                <a:lnTo>
                  <a:pt x="18288000" y="0"/>
                </a:lnTo>
                <a:lnTo>
                  <a:pt x="18288000" y="8987442"/>
                </a:lnTo>
                <a:lnTo>
                  <a:pt x="0" y="8987442"/>
                </a:lnTo>
                <a:lnTo>
                  <a:pt x="0" y="0"/>
                </a:lnTo>
                <a:close/>
              </a:path>
            </a:pathLst>
          </a:custGeom>
          <a:blipFill>
            <a:blip r:embed="rId2"/>
            <a:stretch>
              <a:fillRect l="-1477" t="-3621" r="-171"/>
            </a:stretch>
          </a:blipFill>
        </p:spPr>
      </p:sp>
      <p:sp>
        <p:nvSpPr>
          <p:cNvPr id="3" name="TextBox 3"/>
          <p:cNvSpPr txBox="1"/>
          <p:nvPr/>
        </p:nvSpPr>
        <p:spPr>
          <a:xfrm>
            <a:off x="8037279" y="9480413"/>
            <a:ext cx="2316659" cy="396244"/>
          </a:xfrm>
          <a:prstGeom prst="rect">
            <a:avLst/>
          </a:prstGeom>
        </p:spPr>
        <p:txBody>
          <a:bodyPr lIns="0" tIns="0" rIns="0" bIns="0" rtlCol="0" anchor="t">
            <a:spAutoFit/>
          </a:bodyPr>
          <a:lstStyle/>
          <a:p>
            <a:pPr algn="ctr">
              <a:lnSpc>
                <a:spcPts val="3359"/>
              </a:lnSpc>
            </a:pPr>
            <a:r>
              <a:rPr lang="en-US" sz="2399" b="1">
                <a:solidFill>
                  <a:srgbClr val="414964"/>
                </a:solidFill>
                <a:latin typeface="Canva Sans Bold"/>
                <a:ea typeface="Canva Sans Bold"/>
                <a:cs typeface="Canva Sans Bold"/>
                <a:sym typeface="Canva Sans Bold"/>
              </a:rPr>
              <a:t>Final build view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rcRect/>
          <a:stretch>
            <a:fillRect/>
          </a:stretch>
        </p:blipFill>
        <p:spPr>
          <a:xfrm>
            <a:off x="0" y="0"/>
            <a:ext cx="18288000" cy="10287000"/>
          </a:xfrm>
          <a:prstGeom prst="rect">
            <a:avLst/>
          </a:prstGeom>
        </p:spPr>
      </p:pic>
    </p:spTree>
  </p:cSld>
  <p:clrMapOvr>
    <a:masterClrMapping/>
  </p:clrMapOvr>
  <p:timing>
    <p:tnLst>
      <p:par>
        <p:cTn id="1" dur="indefinite" restart="never" nodeType="tmRoot">
          <p:childTnLst>
            <p:video>
              <p:cMediaNode vol="100000">
                <p:cTn id="2" fill="hold" display="0">
                  <p:stCondLst>
                    <p:cond delay="indefinite"/>
                  </p:stCondLst>
                </p:cTn>
                <p:tgtEl>
                  <p:spTgt spid="2"/>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767270" y="1149206"/>
            <a:ext cx="1688347" cy="1621610"/>
          </a:xfrm>
          <a:custGeom>
            <a:avLst/>
            <a:gdLst/>
            <a:ahLst/>
            <a:cxnLst/>
            <a:rect l="l" t="t" r="r" b="b"/>
            <a:pathLst>
              <a:path w="1688347" h="1621610">
                <a:moveTo>
                  <a:pt x="0" y="0"/>
                </a:moveTo>
                <a:lnTo>
                  <a:pt x="1688346" y="0"/>
                </a:lnTo>
                <a:lnTo>
                  <a:pt x="1688346" y="1621609"/>
                </a:lnTo>
                <a:lnTo>
                  <a:pt x="0" y="1621609"/>
                </a:lnTo>
                <a:lnTo>
                  <a:pt x="0" y="0"/>
                </a:lnTo>
                <a:close/>
              </a:path>
            </a:pathLst>
          </a:custGeom>
          <a:blipFill>
            <a:blip r:embed="rId2"/>
            <a:stretch>
              <a:fillRect b="-11312"/>
            </a:stretch>
          </a:blipFill>
        </p:spPr>
      </p:sp>
      <p:sp>
        <p:nvSpPr>
          <p:cNvPr id="3" name="Freeform 3"/>
          <p:cNvSpPr/>
          <p:nvPr/>
        </p:nvSpPr>
        <p:spPr>
          <a:xfrm>
            <a:off x="10353825" y="3187759"/>
            <a:ext cx="5970671" cy="5970671"/>
          </a:xfrm>
          <a:custGeom>
            <a:avLst/>
            <a:gdLst/>
            <a:ahLst/>
            <a:cxnLst/>
            <a:rect l="l" t="t" r="r" b="b"/>
            <a:pathLst>
              <a:path w="5970671" h="5970671">
                <a:moveTo>
                  <a:pt x="0" y="0"/>
                </a:moveTo>
                <a:lnTo>
                  <a:pt x="5970671" y="0"/>
                </a:lnTo>
                <a:lnTo>
                  <a:pt x="5970671" y="5970671"/>
                </a:lnTo>
                <a:lnTo>
                  <a:pt x="0" y="5970671"/>
                </a:lnTo>
                <a:lnTo>
                  <a:pt x="0" y="0"/>
                </a:lnTo>
                <a:close/>
              </a:path>
            </a:pathLst>
          </a:custGeom>
          <a:blipFill>
            <a:blip r:embed="rId3"/>
            <a:stretch>
              <a:fillRect/>
            </a:stretch>
          </a:blipFill>
        </p:spPr>
      </p:sp>
      <p:sp>
        <p:nvSpPr>
          <p:cNvPr id="4" name="TextBox 4"/>
          <p:cNvSpPr txBox="1"/>
          <p:nvPr/>
        </p:nvSpPr>
        <p:spPr>
          <a:xfrm>
            <a:off x="704982" y="1742161"/>
            <a:ext cx="3062288" cy="634942"/>
          </a:xfrm>
          <a:prstGeom prst="rect">
            <a:avLst/>
          </a:prstGeom>
        </p:spPr>
        <p:txBody>
          <a:bodyPr wrap="square" lIns="0" tIns="0" rIns="0" bIns="0" rtlCol="0" anchor="t">
            <a:spAutoFit/>
          </a:bodyPr>
          <a:lstStyle/>
          <a:p>
            <a:pPr algn="ctr">
              <a:lnSpc>
                <a:spcPts val="4903"/>
              </a:lnSpc>
              <a:spcBef>
                <a:spcPct val="0"/>
              </a:spcBef>
            </a:pPr>
            <a:r>
              <a:rPr lang="en-US" sz="3502" b="1" dirty="0">
                <a:solidFill>
                  <a:srgbClr val="414964"/>
                </a:solidFill>
                <a:latin typeface="Poppins Bold"/>
                <a:ea typeface="Poppins Bold"/>
                <a:cs typeface="Poppins Bold"/>
                <a:sym typeface="Poppins Bold"/>
              </a:rPr>
              <a:t>CONCLUSION</a:t>
            </a:r>
          </a:p>
        </p:txBody>
      </p:sp>
      <p:sp>
        <p:nvSpPr>
          <p:cNvPr id="5" name="TextBox 5"/>
          <p:cNvSpPr txBox="1"/>
          <p:nvPr/>
        </p:nvSpPr>
        <p:spPr>
          <a:xfrm>
            <a:off x="1028700" y="2991020"/>
            <a:ext cx="9531152" cy="5061651"/>
          </a:xfrm>
          <a:prstGeom prst="rect">
            <a:avLst/>
          </a:prstGeom>
        </p:spPr>
        <p:txBody>
          <a:bodyPr lIns="0" tIns="0" rIns="0" bIns="0" rtlCol="0" anchor="t">
            <a:spAutoFit/>
          </a:bodyPr>
          <a:lstStyle/>
          <a:p>
            <a:pPr marL="614758" lvl="1" indent="-307379" algn="l">
              <a:lnSpc>
                <a:spcPts val="3986"/>
              </a:lnSpc>
              <a:buFont typeface="Arial"/>
              <a:buChar char="•"/>
            </a:pPr>
            <a:r>
              <a:rPr lang="en-US" sz="2847" b="1">
                <a:solidFill>
                  <a:srgbClr val="414964"/>
                </a:solidFill>
                <a:latin typeface="Poppins Bold"/>
                <a:ea typeface="Poppins Bold"/>
                <a:cs typeface="Poppins Bold"/>
                <a:sym typeface="Poppins Bold"/>
              </a:rPr>
              <a:t>FOCUSES ON COST-EFFICIENCY AND LOCALLY AVAILABLE COMPONENTS TO ADDRESS ECONOMIC AND POLITICAL CHALLENGES IN PALESTINE.</a:t>
            </a:r>
          </a:p>
          <a:p>
            <a:pPr algn="l">
              <a:lnSpc>
                <a:spcPts val="3986"/>
              </a:lnSpc>
              <a:spcBef>
                <a:spcPct val="0"/>
              </a:spcBef>
            </a:pPr>
            <a:endParaRPr lang="en-US" sz="2847" b="1">
              <a:solidFill>
                <a:srgbClr val="414964"/>
              </a:solidFill>
              <a:latin typeface="Poppins Bold"/>
              <a:ea typeface="Poppins Bold"/>
              <a:cs typeface="Poppins Bold"/>
              <a:sym typeface="Poppins Bold"/>
            </a:endParaRPr>
          </a:p>
          <a:p>
            <a:pPr marL="614758" lvl="1" indent="-307379" algn="l">
              <a:lnSpc>
                <a:spcPts val="3986"/>
              </a:lnSpc>
              <a:buFont typeface="Arial"/>
              <a:buChar char="•"/>
            </a:pPr>
            <a:r>
              <a:rPr lang="en-US" sz="2847" b="1">
                <a:solidFill>
                  <a:srgbClr val="414964"/>
                </a:solidFill>
                <a:latin typeface="Poppins Bold"/>
                <a:ea typeface="Poppins Bold"/>
                <a:cs typeface="Poppins Bold"/>
                <a:sym typeface="Poppins Bold"/>
              </a:rPr>
              <a:t>  DESIGNED FOR LOCAL MANUFACTURING, MAINTENANCE, AND SUSTAINABILITY.</a:t>
            </a:r>
          </a:p>
          <a:p>
            <a:pPr algn="l">
              <a:lnSpc>
                <a:spcPts val="3986"/>
              </a:lnSpc>
              <a:spcBef>
                <a:spcPct val="0"/>
              </a:spcBef>
            </a:pPr>
            <a:endParaRPr lang="en-US" sz="2847" b="1">
              <a:solidFill>
                <a:srgbClr val="414964"/>
              </a:solidFill>
              <a:latin typeface="Poppins Bold"/>
              <a:ea typeface="Poppins Bold"/>
              <a:cs typeface="Poppins Bold"/>
              <a:sym typeface="Poppins Bold"/>
            </a:endParaRPr>
          </a:p>
          <a:p>
            <a:pPr marL="614758" lvl="1" indent="-307379" algn="l">
              <a:lnSpc>
                <a:spcPts val="3986"/>
              </a:lnSpc>
              <a:buFont typeface="Arial"/>
              <a:buChar char="•"/>
            </a:pPr>
            <a:r>
              <a:rPr lang="en-US" sz="2847" b="1">
                <a:solidFill>
                  <a:srgbClr val="414964"/>
                </a:solidFill>
                <a:latin typeface="Poppins Bold"/>
                <a:ea typeface="Poppins Bold"/>
                <a:cs typeface="Poppins Bold"/>
                <a:sym typeface="Poppins Bold"/>
              </a:rPr>
              <a:t> SUPPORTS HEALTHCARE, PHARMACEUTICAL QUALITY, AND SELFRELIANCE.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589276" y="3138279"/>
            <a:ext cx="5109448" cy="1184854"/>
          </a:xfrm>
          <a:prstGeom prst="rect">
            <a:avLst/>
          </a:prstGeom>
        </p:spPr>
        <p:txBody>
          <a:bodyPr lIns="0" tIns="0" rIns="0" bIns="0" rtlCol="0" anchor="t">
            <a:spAutoFit/>
          </a:bodyPr>
          <a:lstStyle/>
          <a:p>
            <a:pPr algn="ctr">
              <a:lnSpc>
                <a:spcPts val="9243"/>
              </a:lnSpc>
              <a:spcBef>
                <a:spcPct val="0"/>
              </a:spcBef>
            </a:pPr>
            <a:r>
              <a:rPr lang="en-US" sz="6602" b="1">
                <a:solidFill>
                  <a:srgbClr val="414964"/>
                </a:solidFill>
                <a:latin typeface="Poppins Bold"/>
                <a:ea typeface="Poppins Bold"/>
                <a:cs typeface="Poppins Bold"/>
                <a:sym typeface="Poppins Bold"/>
              </a:rPr>
              <a:t>THANK YOU </a:t>
            </a:r>
          </a:p>
        </p:txBody>
      </p:sp>
      <p:sp>
        <p:nvSpPr>
          <p:cNvPr id="3" name="TextBox 3"/>
          <p:cNvSpPr txBox="1"/>
          <p:nvPr/>
        </p:nvSpPr>
        <p:spPr>
          <a:xfrm>
            <a:off x="3700522" y="4493484"/>
            <a:ext cx="10886956" cy="1720807"/>
          </a:xfrm>
          <a:prstGeom prst="rect">
            <a:avLst/>
          </a:prstGeom>
        </p:spPr>
        <p:txBody>
          <a:bodyPr lIns="0" tIns="0" rIns="0" bIns="0" rtlCol="0" anchor="t">
            <a:spAutoFit/>
          </a:bodyPr>
          <a:lstStyle/>
          <a:p>
            <a:pPr algn="ctr">
              <a:lnSpc>
                <a:spcPts val="13302"/>
              </a:lnSpc>
              <a:spcBef>
                <a:spcPct val="0"/>
              </a:spcBef>
            </a:pPr>
            <a:r>
              <a:rPr lang="en-US" sz="9501" b="1">
                <a:solidFill>
                  <a:srgbClr val="414964"/>
                </a:solidFill>
                <a:latin typeface="Poppins Bold"/>
                <a:ea typeface="Poppins Bold"/>
                <a:cs typeface="Poppins Bold"/>
                <a:sym typeface="Poppins Bold"/>
              </a:rPr>
              <a:t>ANY QUESTIONS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1784699" y="-331101"/>
            <a:ext cx="3683844" cy="7265359"/>
            <a:chOff x="0" y="0"/>
            <a:chExt cx="970231" cy="1913510"/>
          </a:xfrm>
        </p:grpSpPr>
        <p:sp>
          <p:nvSpPr>
            <p:cNvPr id="3" name="Freeform 3"/>
            <p:cNvSpPr/>
            <p:nvPr/>
          </p:nvSpPr>
          <p:spPr>
            <a:xfrm>
              <a:off x="0" y="0"/>
              <a:ext cx="970231" cy="1913510"/>
            </a:xfrm>
            <a:custGeom>
              <a:avLst/>
              <a:gdLst/>
              <a:ahLst/>
              <a:cxnLst/>
              <a:rect l="l" t="t" r="r" b="b"/>
              <a:pathLst>
                <a:path w="970231" h="1913510">
                  <a:moveTo>
                    <a:pt x="0" y="0"/>
                  </a:moveTo>
                  <a:lnTo>
                    <a:pt x="970231" y="0"/>
                  </a:lnTo>
                  <a:lnTo>
                    <a:pt x="970231" y="1913510"/>
                  </a:lnTo>
                  <a:lnTo>
                    <a:pt x="0" y="1913510"/>
                  </a:lnTo>
                  <a:close/>
                </a:path>
              </a:pathLst>
            </a:custGeom>
            <a:solidFill>
              <a:srgbClr val="87D4C7"/>
            </a:solidFill>
          </p:spPr>
        </p:sp>
        <p:sp>
          <p:nvSpPr>
            <p:cNvPr id="4" name="TextBox 4"/>
            <p:cNvSpPr txBox="1"/>
            <p:nvPr/>
          </p:nvSpPr>
          <p:spPr>
            <a:xfrm>
              <a:off x="0" y="-66675"/>
              <a:ext cx="970231" cy="1980185"/>
            </a:xfrm>
            <a:prstGeom prst="rect">
              <a:avLst/>
            </a:prstGeom>
          </p:spPr>
          <p:txBody>
            <a:bodyPr lIns="50800" tIns="50800" rIns="50800" bIns="50800" rtlCol="0" anchor="ctr"/>
            <a:lstStyle/>
            <a:p>
              <a:pPr algn="ctr">
                <a:lnSpc>
                  <a:spcPts val="3359"/>
                </a:lnSpc>
              </a:pPr>
              <a:endParaRPr/>
            </a:p>
          </p:txBody>
        </p:sp>
      </p:grpSp>
      <p:sp>
        <p:nvSpPr>
          <p:cNvPr id="5" name="Freeform 5"/>
          <p:cNvSpPr/>
          <p:nvPr/>
        </p:nvSpPr>
        <p:spPr>
          <a:xfrm>
            <a:off x="11111962" y="3722261"/>
            <a:ext cx="5029317" cy="5029317"/>
          </a:xfrm>
          <a:custGeom>
            <a:avLst/>
            <a:gdLst/>
            <a:ahLst/>
            <a:cxnLst/>
            <a:rect l="l" t="t" r="r" b="b"/>
            <a:pathLst>
              <a:path w="5029317" h="5029317">
                <a:moveTo>
                  <a:pt x="0" y="0"/>
                </a:moveTo>
                <a:lnTo>
                  <a:pt x="5029317" y="0"/>
                </a:lnTo>
                <a:lnTo>
                  <a:pt x="5029317" y="5029317"/>
                </a:lnTo>
                <a:lnTo>
                  <a:pt x="0" y="5029317"/>
                </a:lnTo>
                <a:lnTo>
                  <a:pt x="0" y="0"/>
                </a:lnTo>
                <a:close/>
              </a:path>
            </a:pathLst>
          </a:custGeom>
          <a:blipFill>
            <a:blip r:embed="rId2"/>
            <a:stretch>
              <a:fillRect/>
            </a:stretch>
          </a:blipFill>
        </p:spPr>
      </p:sp>
      <p:sp>
        <p:nvSpPr>
          <p:cNvPr id="6" name="TextBox 6"/>
          <p:cNvSpPr txBox="1"/>
          <p:nvPr/>
        </p:nvSpPr>
        <p:spPr>
          <a:xfrm>
            <a:off x="1388972" y="1630136"/>
            <a:ext cx="4402228" cy="634942"/>
          </a:xfrm>
          <a:prstGeom prst="rect">
            <a:avLst/>
          </a:prstGeom>
        </p:spPr>
        <p:txBody>
          <a:bodyPr wrap="square" lIns="0" tIns="0" rIns="0" bIns="0" rtlCol="0" anchor="t">
            <a:spAutoFit/>
          </a:bodyPr>
          <a:lstStyle/>
          <a:p>
            <a:pPr algn="ctr">
              <a:lnSpc>
                <a:spcPts val="4903"/>
              </a:lnSpc>
              <a:spcBef>
                <a:spcPct val="0"/>
              </a:spcBef>
            </a:pPr>
            <a:r>
              <a:rPr lang="en-US" sz="3502" b="1" dirty="0">
                <a:solidFill>
                  <a:srgbClr val="414964"/>
                </a:solidFill>
                <a:latin typeface="Poppins Bold"/>
                <a:ea typeface="Poppins Bold"/>
                <a:cs typeface="Poppins Bold"/>
                <a:sym typeface="Poppins Bold"/>
              </a:rPr>
              <a:t>TABLE OF CONTENT</a:t>
            </a:r>
          </a:p>
        </p:txBody>
      </p:sp>
      <p:sp>
        <p:nvSpPr>
          <p:cNvPr id="7" name="TextBox 7"/>
          <p:cNvSpPr txBox="1"/>
          <p:nvPr/>
        </p:nvSpPr>
        <p:spPr>
          <a:xfrm>
            <a:off x="494277" y="2965753"/>
            <a:ext cx="8649723" cy="5343467"/>
          </a:xfrm>
          <a:prstGeom prst="rect">
            <a:avLst/>
          </a:prstGeom>
        </p:spPr>
        <p:txBody>
          <a:bodyPr lIns="0" tIns="0" rIns="0" bIns="0" rtlCol="0" anchor="t">
            <a:spAutoFit/>
          </a:bodyPr>
          <a:lstStyle/>
          <a:p>
            <a:pPr marL="648197" lvl="1" indent="-324099" algn="l">
              <a:lnSpc>
                <a:spcPts val="4203"/>
              </a:lnSpc>
              <a:buFont typeface="Arial"/>
              <a:buChar char="•"/>
            </a:pPr>
            <a:r>
              <a:rPr lang="en-US" sz="3002" b="1" dirty="0">
                <a:solidFill>
                  <a:srgbClr val="414964"/>
                </a:solidFill>
                <a:latin typeface="Poppins Bold"/>
                <a:ea typeface="Poppins Bold"/>
                <a:cs typeface="Poppins Bold"/>
                <a:sym typeface="Poppins Bold"/>
              </a:rPr>
              <a:t>ABOUT THE DEVICE</a:t>
            </a:r>
          </a:p>
          <a:p>
            <a:pPr marL="648197" lvl="1" indent="-324099" algn="l">
              <a:lnSpc>
                <a:spcPts val="4203"/>
              </a:lnSpc>
              <a:buFont typeface="Arial"/>
              <a:buChar char="•"/>
            </a:pPr>
            <a:r>
              <a:rPr lang="en-US" sz="3002" b="1" dirty="0">
                <a:solidFill>
                  <a:srgbClr val="414964"/>
                </a:solidFill>
                <a:latin typeface="Poppins Bold"/>
                <a:ea typeface="Poppins Bold"/>
                <a:cs typeface="Poppins Bold"/>
                <a:sym typeface="Poppins Bold"/>
              </a:rPr>
              <a:t>WHY WE NEED THE DEVICE</a:t>
            </a:r>
          </a:p>
          <a:p>
            <a:pPr marL="648197" lvl="1" indent="-324099" algn="l">
              <a:lnSpc>
                <a:spcPts val="4203"/>
              </a:lnSpc>
              <a:buFont typeface="Arial"/>
              <a:buChar char="•"/>
            </a:pPr>
            <a:r>
              <a:rPr lang="en-US" sz="3002" b="1" dirty="0">
                <a:solidFill>
                  <a:srgbClr val="414964"/>
                </a:solidFill>
                <a:latin typeface="Poppins Bold"/>
                <a:ea typeface="Poppins Bold"/>
                <a:cs typeface="Poppins Bold"/>
                <a:sym typeface="Poppins Bold"/>
              </a:rPr>
              <a:t>OBJECTIVES</a:t>
            </a:r>
          </a:p>
          <a:p>
            <a:pPr marL="648197" lvl="1" indent="-324099" algn="l">
              <a:lnSpc>
                <a:spcPts val="4203"/>
              </a:lnSpc>
              <a:buFont typeface="Arial"/>
              <a:buChar char="•"/>
            </a:pPr>
            <a:r>
              <a:rPr lang="en-US" sz="3002" b="1" dirty="0">
                <a:solidFill>
                  <a:srgbClr val="414964"/>
                </a:solidFill>
                <a:latin typeface="Poppins Bold"/>
                <a:ea typeface="Poppins Bold"/>
                <a:cs typeface="Poppins Bold"/>
                <a:sym typeface="Poppins Bold"/>
              </a:rPr>
              <a:t>LITERATURE REVIEW</a:t>
            </a:r>
          </a:p>
          <a:p>
            <a:pPr marL="648197" lvl="1" indent="-324099" algn="l">
              <a:lnSpc>
                <a:spcPts val="4203"/>
              </a:lnSpc>
              <a:buFont typeface="Arial"/>
              <a:buChar char="•"/>
            </a:pPr>
            <a:r>
              <a:rPr lang="en-US" sz="3002" b="1" dirty="0">
                <a:solidFill>
                  <a:srgbClr val="414964"/>
                </a:solidFill>
                <a:latin typeface="Poppins Bold"/>
                <a:ea typeface="Poppins Bold"/>
                <a:cs typeface="Poppins Bold"/>
                <a:sym typeface="Poppins Bold"/>
              </a:rPr>
              <a:t>SYSTEM DESIGN</a:t>
            </a:r>
          </a:p>
          <a:p>
            <a:pPr marL="648197" lvl="1" indent="-324099" algn="l">
              <a:lnSpc>
                <a:spcPts val="4203"/>
              </a:lnSpc>
              <a:buFont typeface="Arial"/>
              <a:buChar char="•"/>
            </a:pPr>
            <a:r>
              <a:rPr lang="en-US" sz="3002" b="1" dirty="0">
                <a:solidFill>
                  <a:srgbClr val="414964"/>
                </a:solidFill>
                <a:latin typeface="Poppins Bold"/>
                <a:ea typeface="Poppins Bold"/>
                <a:cs typeface="Poppins Bold"/>
                <a:sym typeface="Poppins Bold"/>
              </a:rPr>
              <a:t>METHODOLOGY</a:t>
            </a:r>
          </a:p>
          <a:p>
            <a:pPr marL="648197" lvl="1" indent="-324099" algn="l">
              <a:lnSpc>
                <a:spcPts val="4203"/>
              </a:lnSpc>
              <a:buFont typeface="Arial"/>
              <a:buChar char="•"/>
            </a:pPr>
            <a:r>
              <a:rPr lang="en-US" sz="3002" b="1" dirty="0">
                <a:solidFill>
                  <a:srgbClr val="414964"/>
                </a:solidFill>
                <a:latin typeface="Poppins Bold"/>
                <a:ea typeface="Poppins Bold"/>
                <a:cs typeface="Poppins Bold"/>
                <a:sym typeface="Poppins Bold"/>
              </a:rPr>
              <a:t>FINAL RESULT</a:t>
            </a:r>
          </a:p>
          <a:p>
            <a:pPr marL="648197" lvl="1" indent="-324099" algn="l">
              <a:lnSpc>
                <a:spcPts val="4203"/>
              </a:lnSpc>
              <a:buFont typeface="Arial"/>
              <a:buChar char="•"/>
            </a:pPr>
            <a:r>
              <a:rPr lang="en-US" sz="3002" b="1" dirty="0">
                <a:solidFill>
                  <a:srgbClr val="414964"/>
                </a:solidFill>
                <a:latin typeface="Poppins Bold"/>
                <a:ea typeface="Poppins Bold"/>
                <a:cs typeface="Poppins Bold"/>
                <a:sym typeface="Poppins Bold"/>
              </a:rPr>
              <a:t>VIDEO </a:t>
            </a:r>
          </a:p>
          <a:p>
            <a:pPr marL="648197" lvl="1" indent="-324099" algn="l">
              <a:lnSpc>
                <a:spcPts val="4203"/>
              </a:lnSpc>
              <a:buFont typeface="Arial"/>
              <a:buChar char="•"/>
            </a:pPr>
            <a:r>
              <a:rPr lang="en-US" sz="3002" b="1" dirty="0">
                <a:solidFill>
                  <a:srgbClr val="414964"/>
                </a:solidFill>
                <a:latin typeface="Poppins Bold"/>
                <a:ea typeface="Poppins Bold"/>
                <a:cs typeface="Poppins Bold"/>
                <a:sym typeface="Poppins Bold"/>
              </a:rPr>
              <a:t>CONCLUSION </a:t>
            </a:r>
          </a:p>
          <a:p>
            <a:pPr algn="l">
              <a:lnSpc>
                <a:spcPts val="4203"/>
              </a:lnSpc>
            </a:pPr>
            <a:endParaRPr lang="en-US" sz="3002" b="1" dirty="0">
              <a:solidFill>
                <a:srgbClr val="414964"/>
              </a:solidFill>
              <a:latin typeface="Poppins Bold"/>
              <a:ea typeface="Poppins Bold"/>
              <a:cs typeface="Poppins Bold"/>
              <a:sym typeface="Poppins Bo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2949784" y="0"/>
            <a:ext cx="2375881" cy="10287000"/>
            <a:chOff x="0" y="0"/>
            <a:chExt cx="625747" cy="2709333"/>
          </a:xfrm>
        </p:grpSpPr>
        <p:sp>
          <p:nvSpPr>
            <p:cNvPr id="3" name="Freeform 3"/>
            <p:cNvSpPr/>
            <p:nvPr/>
          </p:nvSpPr>
          <p:spPr>
            <a:xfrm>
              <a:off x="0" y="0"/>
              <a:ext cx="625747" cy="2709333"/>
            </a:xfrm>
            <a:custGeom>
              <a:avLst/>
              <a:gdLst/>
              <a:ahLst/>
              <a:cxnLst/>
              <a:rect l="l" t="t" r="r" b="b"/>
              <a:pathLst>
                <a:path w="625747" h="2709333">
                  <a:moveTo>
                    <a:pt x="0" y="0"/>
                  </a:moveTo>
                  <a:lnTo>
                    <a:pt x="625747" y="0"/>
                  </a:lnTo>
                  <a:lnTo>
                    <a:pt x="625747" y="2709333"/>
                  </a:lnTo>
                  <a:lnTo>
                    <a:pt x="0" y="2709333"/>
                  </a:lnTo>
                  <a:close/>
                </a:path>
              </a:pathLst>
            </a:custGeom>
            <a:solidFill>
              <a:srgbClr val="87D4C7"/>
            </a:solidFill>
          </p:spPr>
        </p:sp>
        <p:sp>
          <p:nvSpPr>
            <p:cNvPr id="4" name="TextBox 4"/>
            <p:cNvSpPr txBox="1"/>
            <p:nvPr/>
          </p:nvSpPr>
          <p:spPr>
            <a:xfrm>
              <a:off x="0" y="-66675"/>
              <a:ext cx="625747" cy="2776008"/>
            </a:xfrm>
            <a:prstGeom prst="rect">
              <a:avLst/>
            </a:prstGeom>
          </p:spPr>
          <p:txBody>
            <a:bodyPr lIns="50800" tIns="50800" rIns="50800" bIns="50800" rtlCol="0" anchor="ctr"/>
            <a:lstStyle/>
            <a:p>
              <a:pPr algn="ctr">
                <a:lnSpc>
                  <a:spcPts val="3359"/>
                </a:lnSpc>
              </a:pPr>
              <a:endParaRPr/>
            </a:p>
          </p:txBody>
        </p:sp>
      </p:grpSp>
      <p:sp>
        <p:nvSpPr>
          <p:cNvPr id="5" name="Freeform 5"/>
          <p:cNvSpPr/>
          <p:nvPr/>
        </p:nvSpPr>
        <p:spPr>
          <a:xfrm>
            <a:off x="11823899" y="3217173"/>
            <a:ext cx="4490404" cy="5088111"/>
          </a:xfrm>
          <a:custGeom>
            <a:avLst/>
            <a:gdLst/>
            <a:ahLst/>
            <a:cxnLst/>
            <a:rect l="l" t="t" r="r" b="b"/>
            <a:pathLst>
              <a:path w="4490404" h="5088111">
                <a:moveTo>
                  <a:pt x="0" y="0"/>
                </a:moveTo>
                <a:lnTo>
                  <a:pt x="4490403" y="0"/>
                </a:lnTo>
                <a:lnTo>
                  <a:pt x="4490403" y="5088111"/>
                </a:lnTo>
                <a:lnTo>
                  <a:pt x="0" y="5088111"/>
                </a:lnTo>
                <a:lnTo>
                  <a:pt x="0" y="0"/>
                </a:lnTo>
                <a:close/>
              </a:path>
            </a:pathLst>
          </a:custGeom>
          <a:blipFill>
            <a:blip r:embed="rId2"/>
            <a:stretch>
              <a:fillRect l="-6655" r="-6655"/>
            </a:stretch>
          </a:blipFill>
        </p:spPr>
      </p:sp>
      <p:sp>
        <p:nvSpPr>
          <p:cNvPr id="6" name="Freeform 6"/>
          <p:cNvSpPr/>
          <p:nvPr/>
        </p:nvSpPr>
        <p:spPr>
          <a:xfrm>
            <a:off x="3763080" y="5023340"/>
            <a:ext cx="4746041" cy="3733052"/>
          </a:xfrm>
          <a:custGeom>
            <a:avLst/>
            <a:gdLst/>
            <a:ahLst/>
            <a:cxnLst/>
            <a:rect l="l" t="t" r="r" b="b"/>
            <a:pathLst>
              <a:path w="4746041" h="3733052">
                <a:moveTo>
                  <a:pt x="0" y="0"/>
                </a:moveTo>
                <a:lnTo>
                  <a:pt x="4746041" y="0"/>
                </a:lnTo>
                <a:lnTo>
                  <a:pt x="4746041" y="3733052"/>
                </a:lnTo>
                <a:lnTo>
                  <a:pt x="0" y="3733052"/>
                </a:lnTo>
                <a:lnTo>
                  <a:pt x="0" y="0"/>
                </a:lnTo>
                <a:close/>
              </a:path>
            </a:pathLst>
          </a:custGeom>
          <a:blipFill>
            <a:blip r:embed="rId3"/>
            <a:stretch>
              <a:fillRect/>
            </a:stretch>
          </a:blipFill>
        </p:spPr>
      </p:sp>
      <p:sp>
        <p:nvSpPr>
          <p:cNvPr id="7" name="TextBox 7"/>
          <p:cNvSpPr txBox="1"/>
          <p:nvPr/>
        </p:nvSpPr>
        <p:spPr>
          <a:xfrm>
            <a:off x="1181098" y="1495722"/>
            <a:ext cx="4784152" cy="616778"/>
          </a:xfrm>
          <a:prstGeom prst="rect">
            <a:avLst/>
          </a:prstGeom>
        </p:spPr>
        <p:txBody>
          <a:bodyPr lIns="0" tIns="0" rIns="0" bIns="0" rtlCol="0" anchor="t">
            <a:spAutoFit/>
          </a:bodyPr>
          <a:lstStyle/>
          <a:p>
            <a:pPr marL="0" lvl="0" indent="0" algn="l">
              <a:lnSpc>
                <a:spcPts val="4807"/>
              </a:lnSpc>
              <a:spcBef>
                <a:spcPct val="0"/>
              </a:spcBef>
            </a:pPr>
            <a:r>
              <a:rPr lang="en-US" sz="3434" b="1">
                <a:solidFill>
                  <a:srgbClr val="635589"/>
                </a:solidFill>
                <a:latin typeface="Poppins Bold"/>
                <a:ea typeface="Poppins Bold"/>
                <a:cs typeface="Poppins Bold"/>
                <a:sym typeface="Poppins Bold"/>
              </a:rPr>
              <a:t>ABOUT THE DEVICE </a:t>
            </a:r>
          </a:p>
        </p:txBody>
      </p:sp>
      <p:sp>
        <p:nvSpPr>
          <p:cNvPr id="8" name="TextBox 8"/>
          <p:cNvSpPr txBox="1"/>
          <p:nvPr/>
        </p:nvSpPr>
        <p:spPr>
          <a:xfrm>
            <a:off x="1181098" y="2274425"/>
            <a:ext cx="9603138" cy="2520315"/>
          </a:xfrm>
          <a:prstGeom prst="rect">
            <a:avLst/>
          </a:prstGeom>
        </p:spPr>
        <p:txBody>
          <a:bodyPr lIns="0" tIns="0" rIns="0" bIns="0" rtlCol="0" anchor="t">
            <a:spAutoFit/>
          </a:bodyPr>
          <a:lstStyle/>
          <a:p>
            <a:pPr algn="l">
              <a:lnSpc>
                <a:spcPts val="3359"/>
              </a:lnSpc>
              <a:spcBef>
                <a:spcPct val="0"/>
              </a:spcBef>
            </a:pPr>
            <a:r>
              <a:rPr lang="en-US" sz="2400" b="1">
                <a:solidFill>
                  <a:srgbClr val="414964"/>
                </a:solidFill>
                <a:latin typeface="Poppins Bold"/>
                <a:ea typeface="Poppins Bold"/>
                <a:cs typeface="Poppins Bold"/>
                <a:sym typeface="Poppins Bold"/>
              </a:rPr>
              <a:t>The tablet disintegration device is crucial for ensuring the quality and effectiveness of oral medications. It simulates the human stomach to measure how tablets disintegrate under physiological conditions, ensuring proper drug absorption and effectiveness while meeting regulatory and quality standards.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298662" y="3447524"/>
            <a:ext cx="15682131" cy="5096692"/>
          </a:xfrm>
          <a:custGeom>
            <a:avLst/>
            <a:gdLst/>
            <a:ahLst/>
            <a:cxnLst/>
            <a:rect l="l" t="t" r="r" b="b"/>
            <a:pathLst>
              <a:path w="15682131" h="5096692">
                <a:moveTo>
                  <a:pt x="0" y="0"/>
                </a:moveTo>
                <a:lnTo>
                  <a:pt x="15682130" y="0"/>
                </a:lnTo>
                <a:lnTo>
                  <a:pt x="15682130" y="5096692"/>
                </a:lnTo>
                <a:lnTo>
                  <a:pt x="0" y="5096692"/>
                </a:lnTo>
                <a:lnTo>
                  <a:pt x="0" y="0"/>
                </a:lnTo>
                <a:close/>
              </a:path>
            </a:pathLst>
          </a:custGeom>
          <a:blipFill>
            <a:blip r:embed="rId2"/>
            <a:stretch>
              <a:fillRect/>
            </a:stretch>
          </a:blipFill>
        </p:spPr>
      </p:sp>
      <p:sp>
        <p:nvSpPr>
          <p:cNvPr id="3" name="TextBox 3"/>
          <p:cNvSpPr txBox="1"/>
          <p:nvPr/>
        </p:nvSpPr>
        <p:spPr>
          <a:xfrm>
            <a:off x="1298662" y="1921619"/>
            <a:ext cx="12105629" cy="1030605"/>
          </a:xfrm>
          <a:prstGeom prst="rect">
            <a:avLst/>
          </a:prstGeom>
        </p:spPr>
        <p:txBody>
          <a:bodyPr lIns="0" tIns="0" rIns="0" bIns="0" rtlCol="0" anchor="t">
            <a:spAutoFit/>
          </a:bodyPr>
          <a:lstStyle/>
          <a:p>
            <a:pPr marL="0" lvl="0" indent="0" algn="l">
              <a:lnSpc>
                <a:spcPts val="7200"/>
              </a:lnSpc>
            </a:pPr>
            <a:r>
              <a:rPr lang="en-US" sz="7200" b="1">
                <a:solidFill>
                  <a:srgbClr val="635589"/>
                </a:solidFill>
                <a:latin typeface="Poppins Bold"/>
                <a:ea typeface="Poppins Bold"/>
                <a:cs typeface="Poppins Bold"/>
                <a:sym typeface="Poppins Bold"/>
              </a:rPr>
              <a:t>Why we need the device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601558" y="3795999"/>
            <a:ext cx="5832724" cy="5764372"/>
          </a:xfrm>
          <a:custGeom>
            <a:avLst/>
            <a:gdLst/>
            <a:ahLst/>
            <a:cxnLst/>
            <a:rect l="l" t="t" r="r" b="b"/>
            <a:pathLst>
              <a:path w="5832724" h="5764372">
                <a:moveTo>
                  <a:pt x="0" y="0"/>
                </a:moveTo>
                <a:lnTo>
                  <a:pt x="5832724" y="0"/>
                </a:lnTo>
                <a:lnTo>
                  <a:pt x="5832724" y="5764372"/>
                </a:lnTo>
                <a:lnTo>
                  <a:pt x="0" y="5764372"/>
                </a:lnTo>
                <a:lnTo>
                  <a:pt x="0" y="0"/>
                </a:lnTo>
                <a:close/>
              </a:path>
            </a:pathLst>
          </a:custGeom>
          <a:blipFill>
            <a:blip r:embed="rId2"/>
            <a:stretch>
              <a:fillRect/>
            </a:stretch>
          </a:blipFill>
        </p:spPr>
      </p:sp>
      <p:sp>
        <p:nvSpPr>
          <p:cNvPr id="3" name="TextBox 3"/>
          <p:cNvSpPr txBox="1"/>
          <p:nvPr/>
        </p:nvSpPr>
        <p:spPr>
          <a:xfrm>
            <a:off x="1163681" y="3729324"/>
            <a:ext cx="10689484" cy="1778000"/>
          </a:xfrm>
          <a:prstGeom prst="rect">
            <a:avLst/>
          </a:prstGeom>
        </p:spPr>
        <p:txBody>
          <a:bodyPr lIns="0" tIns="0" rIns="0" bIns="0" rtlCol="0" anchor="t">
            <a:spAutoFit/>
          </a:bodyPr>
          <a:lstStyle/>
          <a:p>
            <a:pPr algn="just">
              <a:lnSpc>
                <a:spcPts val="2800"/>
              </a:lnSpc>
              <a:spcBef>
                <a:spcPct val="0"/>
              </a:spcBef>
            </a:pPr>
            <a:r>
              <a:rPr lang="en-US" sz="2000" b="1">
                <a:solidFill>
                  <a:srgbClr val="414964"/>
                </a:solidFill>
                <a:latin typeface="Poppins Bold"/>
                <a:ea typeface="Poppins Bold"/>
                <a:cs typeface="Poppins Bold"/>
                <a:sym typeface="Poppins Bold"/>
              </a:rPr>
              <a:t>The main objective of the project is to design a device that simulates human physiological conditions for tablet disintegration. Additionally, it aims to develop a device capable of performing the task with high accuracy, despite using simple components and locally available parts in Palestine, and overcoming the limited resources caused by the occupation.</a:t>
            </a:r>
          </a:p>
        </p:txBody>
      </p:sp>
      <p:sp>
        <p:nvSpPr>
          <p:cNvPr id="4" name="TextBox 4"/>
          <p:cNvSpPr txBox="1"/>
          <p:nvPr/>
        </p:nvSpPr>
        <p:spPr>
          <a:xfrm>
            <a:off x="1028700" y="1997150"/>
            <a:ext cx="16230600" cy="1030605"/>
          </a:xfrm>
          <a:prstGeom prst="rect">
            <a:avLst/>
          </a:prstGeom>
        </p:spPr>
        <p:txBody>
          <a:bodyPr lIns="0" tIns="0" rIns="0" bIns="0" rtlCol="0" anchor="t">
            <a:spAutoFit/>
          </a:bodyPr>
          <a:lstStyle/>
          <a:p>
            <a:pPr marL="0" lvl="0" indent="0" algn="l">
              <a:lnSpc>
                <a:spcPts val="7200"/>
              </a:lnSpc>
            </a:pPr>
            <a:r>
              <a:rPr lang="en-US" sz="7200" b="1">
                <a:solidFill>
                  <a:srgbClr val="635589"/>
                </a:solidFill>
                <a:latin typeface="Poppins Bold"/>
                <a:ea typeface="Poppins Bold"/>
                <a:cs typeface="Poppins Bold"/>
                <a:sym typeface="Poppins Bold"/>
              </a:rPr>
              <a:t>Objectives of project</a:t>
            </a:r>
          </a:p>
        </p:txBody>
      </p:sp>
      <p:sp>
        <p:nvSpPr>
          <p:cNvPr id="5" name="TextBox 5"/>
          <p:cNvSpPr txBox="1"/>
          <p:nvPr/>
        </p:nvSpPr>
        <p:spPr>
          <a:xfrm>
            <a:off x="1087362" y="6012149"/>
            <a:ext cx="3722846" cy="424815"/>
          </a:xfrm>
          <a:prstGeom prst="rect">
            <a:avLst/>
          </a:prstGeom>
        </p:spPr>
        <p:txBody>
          <a:bodyPr lIns="0" tIns="0" rIns="0" bIns="0" rtlCol="0" anchor="t">
            <a:spAutoFit/>
          </a:bodyPr>
          <a:lstStyle/>
          <a:p>
            <a:pPr algn="ctr">
              <a:lnSpc>
                <a:spcPts val="3359"/>
              </a:lnSpc>
              <a:spcBef>
                <a:spcPct val="0"/>
              </a:spcBef>
            </a:pPr>
            <a:r>
              <a:rPr lang="en-US" sz="2400" b="1">
                <a:solidFill>
                  <a:srgbClr val="414964"/>
                </a:solidFill>
                <a:latin typeface="Poppins Bold"/>
                <a:ea typeface="Poppins Bold"/>
                <a:cs typeface="Poppins Bold"/>
                <a:sym typeface="Poppins Bold"/>
              </a:rPr>
              <a:t>Sub-objectives include:</a:t>
            </a:r>
          </a:p>
        </p:txBody>
      </p:sp>
      <p:sp>
        <p:nvSpPr>
          <p:cNvPr id="6" name="TextBox 6"/>
          <p:cNvSpPr txBox="1"/>
          <p:nvPr/>
        </p:nvSpPr>
        <p:spPr>
          <a:xfrm>
            <a:off x="880478" y="6748735"/>
            <a:ext cx="9721079" cy="1263015"/>
          </a:xfrm>
          <a:prstGeom prst="rect">
            <a:avLst/>
          </a:prstGeom>
        </p:spPr>
        <p:txBody>
          <a:bodyPr lIns="0" tIns="0" rIns="0" bIns="0" rtlCol="0" anchor="t">
            <a:spAutoFit/>
          </a:bodyPr>
          <a:lstStyle/>
          <a:p>
            <a:pPr marL="518160" lvl="1" indent="-259080" algn="l">
              <a:lnSpc>
                <a:spcPts val="3359"/>
              </a:lnSpc>
              <a:buFont typeface="Arial"/>
              <a:buChar char="•"/>
            </a:pPr>
            <a:r>
              <a:rPr lang="en-US" sz="2400" b="1">
                <a:solidFill>
                  <a:srgbClr val="414964"/>
                </a:solidFill>
                <a:latin typeface="Poppins Bold"/>
                <a:ea typeface="Poppins Bold"/>
                <a:cs typeface="Poppins Bold"/>
                <a:sym typeface="Poppins Bold"/>
              </a:rPr>
              <a:t>Improving measurement accuracy </a:t>
            </a:r>
          </a:p>
          <a:p>
            <a:pPr marL="518160" lvl="1" indent="-259080" algn="l">
              <a:lnSpc>
                <a:spcPts val="3359"/>
              </a:lnSpc>
              <a:buFont typeface="Arial"/>
              <a:buChar char="•"/>
            </a:pPr>
            <a:r>
              <a:rPr lang="en-US" sz="2400" b="1">
                <a:solidFill>
                  <a:srgbClr val="414964"/>
                </a:solidFill>
                <a:latin typeface="Poppins Bold"/>
                <a:ea typeface="Poppins Bold"/>
                <a:cs typeface="Poppins Bold"/>
                <a:sym typeface="Poppins Bold"/>
              </a:rPr>
              <a:t> Ensuring sustainability and cost-effectiveness</a:t>
            </a:r>
          </a:p>
          <a:p>
            <a:pPr marL="518160" lvl="1" indent="-259080" algn="l">
              <a:lnSpc>
                <a:spcPts val="3359"/>
              </a:lnSpc>
              <a:buFont typeface="Arial"/>
              <a:buChar char="•"/>
            </a:pPr>
            <a:r>
              <a:rPr lang="en-US" sz="2400" b="1">
                <a:solidFill>
                  <a:srgbClr val="414964"/>
                </a:solidFill>
                <a:latin typeface="Poppins Bold"/>
                <a:ea typeface="Poppins Bold"/>
                <a:cs typeface="Poppins Bold"/>
                <a:sym typeface="Poppins Bold"/>
              </a:rPr>
              <a:t>Applying engineering standards.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3792974" y="4627358"/>
            <a:ext cx="823951" cy="1032285"/>
          </a:xfrm>
          <a:custGeom>
            <a:avLst/>
            <a:gdLst/>
            <a:ahLst/>
            <a:cxnLst/>
            <a:rect l="l" t="t" r="r" b="b"/>
            <a:pathLst>
              <a:path w="823951" h="1032285">
                <a:moveTo>
                  <a:pt x="0" y="0"/>
                </a:moveTo>
                <a:lnTo>
                  <a:pt x="823951" y="0"/>
                </a:lnTo>
                <a:lnTo>
                  <a:pt x="823951" y="1032284"/>
                </a:lnTo>
                <a:lnTo>
                  <a:pt x="0" y="103228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a:off x="8439509" y="2047370"/>
            <a:ext cx="9353315" cy="5707535"/>
          </a:xfrm>
          <a:custGeom>
            <a:avLst/>
            <a:gdLst/>
            <a:ahLst/>
            <a:cxnLst/>
            <a:rect l="l" t="t" r="r" b="b"/>
            <a:pathLst>
              <a:path w="9353315" h="5707535">
                <a:moveTo>
                  <a:pt x="0" y="0"/>
                </a:moveTo>
                <a:lnTo>
                  <a:pt x="9353315" y="0"/>
                </a:lnTo>
                <a:lnTo>
                  <a:pt x="9353315" y="5707535"/>
                </a:lnTo>
                <a:lnTo>
                  <a:pt x="0" y="5707535"/>
                </a:lnTo>
                <a:lnTo>
                  <a:pt x="0" y="0"/>
                </a:lnTo>
                <a:close/>
              </a:path>
            </a:pathLst>
          </a:custGeom>
          <a:blipFill>
            <a:blip r:embed="rId4"/>
            <a:stretch>
              <a:fillRect l="-556" r="-556"/>
            </a:stretch>
          </a:blipFill>
        </p:spPr>
      </p:sp>
      <p:sp>
        <p:nvSpPr>
          <p:cNvPr id="4" name="TextBox 4"/>
          <p:cNvSpPr txBox="1"/>
          <p:nvPr/>
        </p:nvSpPr>
        <p:spPr>
          <a:xfrm>
            <a:off x="1163681" y="2066420"/>
            <a:ext cx="7464325" cy="523875"/>
          </a:xfrm>
          <a:prstGeom prst="rect">
            <a:avLst/>
          </a:prstGeom>
        </p:spPr>
        <p:txBody>
          <a:bodyPr lIns="0" tIns="0" rIns="0" bIns="0" rtlCol="0" anchor="t">
            <a:spAutoFit/>
          </a:bodyPr>
          <a:lstStyle/>
          <a:p>
            <a:pPr algn="ctr">
              <a:lnSpc>
                <a:spcPts val="4199"/>
              </a:lnSpc>
              <a:spcBef>
                <a:spcPct val="0"/>
              </a:spcBef>
            </a:pPr>
            <a:r>
              <a:rPr lang="en-US" sz="2999" b="1">
                <a:solidFill>
                  <a:srgbClr val="414964"/>
                </a:solidFill>
                <a:latin typeface="Poppins Bold"/>
                <a:ea typeface="Poppins Bold"/>
                <a:cs typeface="Poppins Bold"/>
                <a:sym typeface="Poppins Bold"/>
              </a:rPr>
              <a:t>Mechanism of Tablet Disintegration:</a:t>
            </a:r>
          </a:p>
        </p:txBody>
      </p:sp>
      <p:sp>
        <p:nvSpPr>
          <p:cNvPr id="5" name="AutoShape 5"/>
          <p:cNvSpPr/>
          <p:nvPr/>
        </p:nvSpPr>
        <p:spPr>
          <a:xfrm>
            <a:off x="8631918" y="2383412"/>
            <a:ext cx="1972123" cy="413767"/>
          </a:xfrm>
          <a:prstGeom prst="line">
            <a:avLst/>
          </a:prstGeom>
          <a:ln w="38100" cap="flat">
            <a:solidFill>
              <a:srgbClr val="000000"/>
            </a:solidFill>
            <a:prstDash val="sysDot"/>
            <a:headEnd type="none" w="sm" len="sm"/>
            <a:tailEnd type="arrow" w="med" len="sm"/>
          </a:ln>
        </p:spPr>
      </p:sp>
      <p:sp>
        <p:nvSpPr>
          <p:cNvPr id="6" name="Freeform 6"/>
          <p:cNvSpPr/>
          <p:nvPr/>
        </p:nvSpPr>
        <p:spPr>
          <a:xfrm>
            <a:off x="336828" y="5659642"/>
            <a:ext cx="10543849" cy="4375697"/>
          </a:xfrm>
          <a:custGeom>
            <a:avLst/>
            <a:gdLst/>
            <a:ahLst/>
            <a:cxnLst/>
            <a:rect l="l" t="t" r="r" b="b"/>
            <a:pathLst>
              <a:path w="10543849" h="4375697">
                <a:moveTo>
                  <a:pt x="0" y="0"/>
                </a:moveTo>
                <a:lnTo>
                  <a:pt x="10543850" y="0"/>
                </a:lnTo>
                <a:lnTo>
                  <a:pt x="10543850" y="4375698"/>
                </a:lnTo>
                <a:lnTo>
                  <a:pt x="0" y="4375698"/>
                </a:lnTo>
                <a:lnTo>
                  <a:pt x="0" y="0"/>
                </a:lnTo>
                <a:close/>
              </a:path>
            </a:pathLst>
          </a:custGeom>
          <a:blipFill>
            <a:blip r:embed="rId5"/>
            <a:stretch>
              <a:fillRect/>
            </a:stretch>
          </a:blipFill>
        </p:spPr>
      </p:sp>
      <p:sp>
        <p:nvSpPr>
          <p:cNvPr id="7" name="TextBox 7"/>
          <p:cNvSpPr txBox="1"/>
          <p:nvPr/>
        </p:nvSpPr>
        <p:spPr>
          <a:xfrm>
            <a:off x="1028700" y="1119741"/>
            <a:ext cx="4465749" cy="701041"/>
          </a:xfrm>
          <a:prstGeom prst="rect">
            <a:avLst/>
          </a:prstGeom>
        </p:spPr>
        <p:txBody>
          <a:bodyPr lIns="0" tIns="0" rIns="0" bIns="0" rtlCol="0" anchor="t">
            <a:spAutoFit/>
          </a:bodyPr>
          <a:lstStyle/>
          <a:p>
            <a:pPr algn="just">
              <a:lnSpc>
                <a:spcPts val="5459"/>
              </a:lnSpc>
              <a:spcBef>
                <a:spcPct val="0"/>
              </a:spcBef>
            </a:pPr>
            <a:r>
              <a:rPr lang="en-US" sz="3899" b="1">
                <a:solidFill>
                  <a:srgbClr val="414964"/>
                </a:solidFill>
                <a:latin typeface="Poppins Bold"/>
                <a:ea typeface="Poppins Bold"/>
                <a:cs typeface="Poppins Bold"/>
                <a:sym typeface="Poppins Bold"/>
              </a:rPr>
              <a:t>Literature Review</a:t>
            </a:r>
          </a:p>
        </p:txBody>
      </p:sp>
      <p:sp>
        <p:nvSpPr>
          <p:cNvPr id="8" name="TextBox 8"/>
          <p:cNvSpPr txBox="1"/>
          <p:nvPr/>
        </p:nvSpPr>
        <p:spPr>
          <a:xfrm>
            <a:off x="1563457" y="2835933"/>
            <a:ext cx="5989858" cy="2939415"/>
          </a:xfrm>
          <a:prstGeom prst="rect">
            <a:avLst/>
          </a:prstGeom>
        </p:spPr>
        <p:txBody>
          <a:bodyPr lIns="0" tIns="0" rIns="0" bIns="0" rtlCol="0" anchor="t">
            <a:spAutoFit/>
          </a:bodyPr>
          <a:lstStyle/>
          <a:p>
            <a:pPr algn="ctr">
              <a:lnSpc>
                <a:spcPts val="3359"/>
              </a:lnSpc>
              <a:spcBef>
                <a:spcPct val="0"/>
              </a:spcBef>
            </a:pPr>
            <a:r>
              <a:rPr lang="en-US" sz="2400" b="1" dirty="0">
                <a:solidFill>
                  <a:srgbClr val="414964"/>
                </a:solidFill>
                <a:latin typeface="Poppins Bold"/>
                <a:ea typeface="Poppins Bold"/>
                <a:cs typeface="Poppins Bold"/>
                <a:sym typeface="Poppins Bold"/>
              </a:rPr>
              <a:t>USP methods for tablet disintegration include the Basket-Rack Assembly for submerged agitation, the Paddle and Reciprocating Cylinder Methods for simulating physiological conditions, and the Flow-Through Cell Method for continuous monitoring.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205050" y="0"/>
            <a:ext cx="9330349" cy="5262815"/>
          </a:xfrm>
          <a:custGeom>
            <a:avLst/>
            <a:gdLst/>
            <a:ahLst/>
            <a:cxnLst/>
            <a:rect l="l" t="t" r="r" b="b"/>
            <a:pathLst>
              <a:path w="9351618" h="5262815">
                <a:moveTo>
                  <a:pt x="0" y="0"/>
                </a:moveTo>
                <a:lnTo>
                  <a:pt x="9351618" y="0"/>
                </a:lnTo>
                <a:lnTo>
                  <a:pt x="9351618" y="5262815"/>
                </a:lnTo>
                <a:lnTo>
                  <a:pt x="0" y="5262815"/>
                </a:lnTo>
                <a:lnTo>
                  <a:pt x="0" y="0"/>
                </a:lnTo>
                <a:close/>
              </a:path>
            </a:pathLst>
          </a:custGeom>
          <a:blipFill>
            <a:blip r:embed="rId2"/>
            <a:stretch>
              <a:fillRect/>
            </a:stretch>
          </a:blipFill>
        </p:spPr>
      </p:sp>
      <p:sp>
        <p:nvSpPr>
          <p:cNvPr id="3" name="Freeform 3"/>
          <p:cNvSpPr/>
          <p:nvPr/>
        </p:nvSpPr>
        <p:spPr>
          <a:xfrm>
            <a:off x="13078232" y="4838700"/>
            <a:ext cx="4828768" cy="4419600"/>
          </a:xfrm>
          <a:custGeom>
            <a:avLst/>
            <a:gdLst/>
            <a:ahLst/>
            <a:cxnLst/>
            <a:rect l="l" t="t" r="r" b="b"/>
            <a:pathLst>
              <a:path w="4407589" h="3728854">
                <a:moveTo>
                  <a:pt x="0" y="0"/>
                </a:moveTo>
                <a:lnTo>
                  <a:pt x="4407590" y="0"/>
                </a:lnTo>
                <a:lnTo>
                  <a:pt x="4407590" y="3728854"/>
                </a:lnTo>
                <a:lnTo>
                  <a:pt x="0" y="3728854"/>
                </a:lnTo>
                <a:lnTo>
                  <a:pt x="0" y="0"/>
                </a:lnTo>
                <a:close/>
              </a:path>
            </a:pathLst>
          </a:custGeom>
          <a:blipFill>
            <a:blip r:embed="rId3"/>
            <a:stretch>
              <a:fillRect/>
            </a:stretch>
          </a:blipFill>
        </p:spPr>
      </p:sp>
      <p:sp>
        <p:nvSpPr>
          <p:cNvPr id="4" name="Freeform 4"/>
          <p:cNvSpPr/>
          <p:nvPr/>
        </p:nvSpPr>
        <p:spPr>
          <a:xfrm>
            <a:off x="6781758" y="5262816"/>
            <a:ext cx="6045877" cy="3801850"/>
          </a:xfrm>
          <a:custGeom>
            <a:avLst/>
            <a:gdLst/>
            <a:ahLst/>
            <a:cxnLst/>
            <a:rect l="l" t="t" r="r" b="b"/>
            <a:pathLst>
              <a:path w="6045877" h="3341585">
                <a:moveTo>
                  <a:pt x="0" y="0"/>
                </a:moveTo>
                <a:lnTo>
                  <a:pt x="6045877" y="0"/>
                </a:lnTo>
                <a:lnTo>
                  <a:pt x="6045877" y="3341586"/>
                </a:lnTo>
                <a:lnTo>
                  <a:pt x="0" y="3341586"/>
                </a:lnTo>
                <a:lnTo>
                  <a:pt x="0" y="0"/>
                </a:lnTo>
                <a:close/>
              </a:path>
            </a:pathLst>
          </a:custGeom>
          <a:blipFill>
            <a:blip r:embed="rId4"/>
            <a:stretch>
              <a:fillRect l="-13172"/>
            </a:stretch>
          </a:blipFill>
        </p:spPr>
      </p:sp>
      <p:sp>
        <p:nvSpPr>
          <p:cNvPr id="5" name="Freeform 5"/>
          <p:cNvSpPr/>
          <p:nvPr/>
        </p:nvSpPr>
        <p:spPr>
          <a:xfrm>
            <a:off x="671665" y="4281247"/>
            <a:ext cx="6700158" cy="5135857"/>
          </a:xfrm>
          <a:custGeom>
            <a:avLst/>
            <a:gdLst/>
            <a:ahLst/>
            <a:cxnLst/>
            <a:rect l="l" t="t" r="r" b="b"/>
            <a:pathLst>
              <a:path w="6700158" h="5135857">
                <a:moveTo>
                  <a:pt x="0" y="0"/>
                </a:moveTo>
                <a:lnTo>
                  <a:pt x="6700158" y="0"/>
                </a:lnTo>
                <a:lnTo>
                  <a:pt x="6700158" y="5135858"/>
                </a:lnTo>
                <a:lnTo>
                  <a:pt x="0" y="5135858"/>
                </a:lnTo>
                <a:lnTo>
                  <a:pt x="0" y="0"/>
                </a:lnTo>
                <a:close/>
              </a:path>
            </a:pathLst>
          </a:custGeom>
          <a:blipFill>
            <a:blip r:embed="rId5"/>
            <a:stretch>
              <a:fillRect l="-148" r="-345"/>
            </a:stretch>
          </a:blipFill>
        </p:spPr>
      </p:sp>
      <p:sp>
        <p:nvSpPr>
          <p:cNvPr id="6" name="TextBox 6"/>
          <p:cNvSpPr txBox="1"/>
          <p:nvPr/>
        </p:nvSpPr>
        <p:spPr>
          <a:xfrm>
            <a:off x="671664" y="658842"/>
            <a:ext cx="3671735" cy="634942"/>
          </a:xfrm>
          <a:prstGeom prst="rect">
            <a:avLst/>
          </a:prstGeom>
        </p:spPr>
        <p:txBody>
          <a:bodyPr wrap="square" lIns="0" tIns="0" rIns="0" bIns="0" rtlCol="0" anchor="t">
            <a:spAutoFit/>
          </a:bodyPr>
          <a:lstStyle/>
          <a:p>
            <a:pPr algn="ctr">
              <a:lnSpc>
                <a:spcPts val="4903"/>
              </a:lnSpc>
              <a:spcBef>
                <a:spcPct val="0"/>
              </a:spcBef>
            </a:pPr>
            <a:r>
              <a:rPr lang="en-US" sz="3502" b="1" dirty="0">
                <a:solidFill>
                  <a:srgbClr val="414964"/>
                </a:solidFill>
                <a:latin typeface="Poppins Bold"/>
                <a:ea typeface="Poppins Bold"/>
                <a:cs typeface="Poppins Bold"/>
                <a:sym typeface="Poppins Bold"/>
              </a:rPr>
              <a:t>SYSTEM DESIGN</a:t>
            </a:r>
          </a:p>
        </p:txBody>
      </p:sp>
      <p:sp>
        <p:nvSpPr>
          <p:cNvPr id="7" name="TextBox 7"/>
          <p:cNvSpPr txBox="1"/>
          <p:nvPr/>
        </p:nvSpPr>
        <p:spPr>
          <a:xfrm>
            <a:off x="892892" y="1508717"/>
            <a:ext cx="6270943" cy="2515355"/>
          </a:xfrm>
          <a:prstGeom prst="rect">
            <a:avLst/>
          </a:prstGeom>
        </p:spPr>
        <p:txBody>
          <a:bodyPr lIns="0" tIns="0" rIns="0" bIns="0" rtlCol="0" anchor="t">
            <a:spAutoFit/>
          </a:bodyPr>
          <a:lstStyle/>
          <a:p>
            <a:pPr algn="l">
              <a:lnSpc>
                <a:spcPts val="2008"/>
              </a:lnSpc>
              <a:spcBef>
                <a:spcPct val="0"/>
              </a:spcBef>
            </a:pPr>
            <a:r>
              <a:rPr lang="en-US" sz="1434" b="1" dirty="0">
                <a:solidFill>
                  <a:srgbClr val="414964"/>
                </a:solidFill>
                <a:latin typeface="Poppins Bold"/>
                <a:ea typeface="Poppins Bold"/>
                <a:cs typeface="Poppins Bold"/>
                <a:sym typeface="Poppins Bold"/>
              </a:rPr>
              <a:t>THE SYSTEM IS DESIGNED TO SIMULATE HUMAN STOMACH CONDITIONS FOR TABLET DISINTEGRATION TESTING. IT INCLUDES KEY COMPONENTS SUCH AS ARDUINO MICROCONTROLLERS FOR AUTOMATION, STEPPER MOTORS FOR PRECISE POSITIONING, SOLENOID VALVE FOR FLUID CONTROL, AND TEMPERATURE SENSORS (DS18B20) TO MAINTAIN A STABLE 37°C ENVIRONMENT. THE DEVICE ALSO FEATURES A MEDIA RESERVOIR, A FLOW CELL FOR TABLET PLACEMENT, AND A DC PUMP TO CIRCULATE THE TESTING FLUID. THE MODULAR DESIGN ENSURES FLEXIBILITY, EASE OF MAINTENANCE, AND COMPATIBILITY WITH VARIOUS TABLET FORMULATIONS.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5849627" y="-3423308"/>
            <a:ext cx="2686456" cy="12328310"/>
            <a:chOff x="0" y="0"/>
            <a:chExt cx="707544" cy="3246962"/>
          </a:xfrm>
        </p:grpSpPr>
        <p:sp>
          <p:nvSpPr>
            <p:cNvPr id="3" name="Freeform 3"/>
            <p:cNvSpPr/>
            <p:nvPr/>
          </p:nvSpPr>
          <p:spPr>
            <a:xfrm>
              <a:off x="0" y="0"/>
              <a:ext cx="707544" cy="3246962"/>
            </a:xfrm>
            <a:custGeom>
              <a:avLst/>
              <a:gdLst/>
              <a:ahLst/>
              <a:cxnLst/>
              <a:rect l="l" t="t" r="r" b="b"/>
              <a:pathLst>
                <a:path w="707544" h="3246962">
                  <a:moveTo>
                    <a:pt x="0" y="0"/>
                  </a:moveTo>
                  <a:lnTo>
                    <a:pt x="707544" y="0"/>
                  </a:lnTo>
                  <a:lnTo>
                    <a:pt x="707544" y="3246962"/>
                  </a:lnTo>
                  <a:lnTo>
                    <a:pt x="0" y="3246962"/>
                  </a:lnTo>
                  <a:close/>
                </a:path>
              </a:pathLst>
            </a:custGeom>
            <a:solidFill>
              <a:srgbClr val="87D4C7"/>
            </a:solidFill>
          </p:spPr>
        </p:sp>
        <p:sp>
          <p:nvSpPr>
            <p:cNvPr id="4" name="TextBox 4"/>
            <p:cNvSpPr txBox="1"/>
            <p:nvPr/>
          </p:nvSpPr>
          <p:spPr>
            <a:xfrm>
              <a:off x="0" y="-66675"/>
              <a:ext cx="707544" cy="3313637"/>
            </a:xfrm>
            <a:prstGeom prst="rect">
              <a:avLst/>
            </a:prstGeom>
          </p:spPr>
          <p:txBody>
            <a:bodyPr lIns="50800" tIns="50800" rIns="50800" bIns="50800" rtlCol="0" anchor="ctr"/>
            <a:lstStyle/>
            <a:p>
              <a:pPr algn="ctr">
                <a:lnSpc>
                  <a:spcPts val="3359"/>
                </a:lnSpc>
              </a:pPr>
              <a:endParaRPr/>
            </a:p>
          </p:txBody>
        </p:sp>
      </p:grpSp>
      <p:sp>
        <p:nvSpPr>
          <p:cNvPr id="5" name="Freeform 5"/>
          <p:cNvSpPr/>
          <p:nvPr/>
        </p:nvSpPr>
        <p:spPr>
          <a:xfrm>
            <a:off x="9712814" y="4861218"/>
            <a:ext cx="1115655" cy="1115655"/>
          </a:xfrm>
          <a:custGeom>
            <a:avLst/>
            <a:gdLst/>
            <a:ahLst/>
            <a:cxnLst/>
            <a:rect l="l" t="t" r="r" b="b"/>
            <a:pathLst>
              <a:path w="1115655" h="1115655">
                <a:moveTo>
                  <a:pt x="0" y="0"/>
                </a:moveTo>
                <a:lnTo>
                  <a:pt x="1115655" y="0"/>
                </a:lnTo>
                <a:lnTo>
                  <a:pt x="1115655" y="1115655"/>
                </a:lnTo>
                <a:lnTo>
                  <a:pt x="0" y="1115655"/>
                </a:lnTo>
                <a:lnTo>
                  <a:pt x="0" y="0"/>
                </a:lnTo>
                <a:close/>
              </a:path>
            </a:pathLst>
          </a:custGeom>
          <a:blipFill>
            <a:blip r:embed="rId2"/>
            <a:stretch>
              <a:fillRect/>
            </a:stretch>
          </a:blipFill>
        </p:spPr>
      </p:sp>
      <p:sp>
        <p:nvSpPr>
          <p:cNvPr id="6" name="Freeform 6"/>
          <p:cNvSpPr/>
          <p:nvPr/>
        </p:nvSpPr>
        <p:spPr>
          <a:xfrm>
            <a:off x="14918634" y="5642213"/>
            <a:ext cx="1068410" cy="1068410"/>
          </a:xfrm>
          <a:custGeom>
            <a:avLst/>
            <a:gdLst/>
            <a:ahLst/>
            <a:cxnLst/>
            <a:rect l="l" t="t" r="r" b="b"/>
            <a:pathLst>
              <a:path w="1068410" h="1068410">
                <a:moveTo>
                  <a:pt x="0" y="0"/>
                </a:moveTo>
                <a:lnTo>
                  <a:pt x="1068410" y="0"/>
                </a:lnTo>
                <a:lnTo>
                  <a:pt x="1068410" y="1068410"/>
                </a:lnTo>
                <a:lnTo>
                  <a:pt x="0" y="1068410"/>
                </a:lnTo>
                <a:lnTo>
                  <a:pt x="0" y="0"/>
                </a:lnTo>
                <a:close/>
              </a:path>
            </a:pathLst>
          </a:custGeom>
          <a:blipFill>
            <a:blip r:embed="rId3"/>
            <a:stretch>
              <a:fillRect/>
            </a:stretch>
          </a:blipFill>
        </p:spPr>
      </p:sp>
      <p:sp>
        <p:nvSpPr>
          <p:cNvPr id="7" name="Freeform 7"/>
          <p:cNvSpPr/>
          <p:nvPr/>
        </p:nvSpPr>
        <p:spPr>
          <a:xfrm>
            <a:off x="16133380" y="5714607"/>
            <a:ext cx="1778601" cy="996016"/>
          </a:xfrm>
          <a:custGeom>
            <a:avLst/>
            <a:gdLst/>
            <a:ahLst/>
            <a:cxnLst/>
            <a:rect l="l" t="t" r="r" b="b"/>
            <a:pathLst>
              <a:path w="1778601" h="996016">
                <a:moveTo>
                  <a:pt x="0" y="0"/>
                </a:moveTo>
                <a:lnTo>
                  <a:pt x="1778600" y="0"/>
                </a:lnTo>
                <a:lnTo>
                  <a:pt x="1778600" y="996016"/>
                </a:lnTo>
                <a:lnTo>
                  <a:pt x="0" y="996016"/>
                </a:lnTo>
                <a:lnTo>
                  <a:pt x="0" y="0"/>
                </a:lnTo>
                <a:close/>
              </a:path>
            </a:pathLst>
          </a:custGeom>
          <a:blipFill>
            <a:blip r:embed="rId4"/>
            <a:stretch>
              <a:fillRect/>
            </a:stretch>
          </a:blipFill>
        </p:spPr>
      </p:sp>
      <p:sp>
        <p:nvSpPr>
          <p:cNvPr id="8" name="Freeform 8"/>
          <p:cNvSpPr/>
          <p:nvPr/>
        </p:nvSpPr>
        <p:spPr>
          <a:xfrm>
            <a:off x="9901571" y="7421109"/>
            <a:ext cx="1445543" cy="1445543"/>
          </a:xfrm>
          <a:custGeom>
            <a:avLst/>
            <a:gdLst/>
            <a:ahLst/>
            <a:cxnLst/>
            <a:rect l="l" t="t" r="r" b="b"/>
            <a:pathLst>
              <a:path w="1445543" h="1445543">
                <a:moveTo>
                  <a:pt x="0" y="0"/>
                </a:moveTo>
                <a:lnTo>
                  <a:pt x="1445544" y="0"/>
                </a:lnTo>
                <a:lnTo>
                  <a:pt x="1445544" y="1445543"/>
                </a:lnTo>
                <a:lnTo>
                  <a:pt x="0" y="1445543"/>
                </a:lnTo>
                <a:lnTo>
                  <a:pt x="0" y="0"/>
                </a:lnTo>
                <a:close/>
              </a:path>
            </a:pathLst>
          </a:custGeom>
          <a:blipFill>
            <a:blip r:embed="rId5"/>
            <a:stretch>
              <a:fillRect/>
            </a:stretch>
          </a:blipFill>
        </p:spPr>
      </p:sp>
      <p:sp>
        <p:nvSpPr>
          <p:cNvPr id="9" name="Freeform 9"/>
          <p:cNvSpPr/>
          <p:nvPr/>
        </p:nvSpPr>
        <p:spPr>
          <a:xfrm>
            <a:off x="11658503" y="7385122"/>
            <a:ext cx="1481530" cy="1481530"/>
          </a:xfrm>
          <a:custGeom>
            <a:avLst/>
            <a:gdLst/>
            <a:ahLst/>
            <a:cxnLst/>
            <a:rect l="l" t="t" r="r" b="b"/>
            <a:pathLst>
              <a:path w="1481530" h="1481530">
                <a:moveTo>
                  <a:pt x="0" y="0"/>
                </a:moveTo>
                <a:lnTo>
                  <a:pt x="1481530" y="0"/>
                </a:lnTo>
                <a:lnTo>
                  <a:pt x="1481530" y="1481530"/>
                </a:lnTo>
                <a:lnTo>
                  <a:pt x="0" y="1481530"/>
                </a:lnTo>
                <a:lnTo>
                  <a:pt x="0" y="0"/>
                </a:lnTo>
                <a:close/>
              </a:path>
            </a:pathLst>
          </a:custGeom>
          <a:blipFill>
            <a:blip r:embed="rId6"/>
            <a:stretch>
              <a:fillRect/>
            </a:stretch>
          </a:blipFill>
        </p:spPr>
      </p:sp>
      <p:sp>
        <p:nvSpPr>
          <p:cNvPr id="10" name="Freeform 10"/>
          <p:cNvSpPr/>
          <p:nvPr/>
        </p:nvSpPr>
        <p:spPr>
          <a:xfrm>
            <a:off x="13642068" y="6985593"/>
            <a:ext cx="2015945" cy="2015945"/>
          </a:xfrm>
          <a:custGeom>
            <a:avLst/>
            <a:gdLst/>
            <a:ahLst/>
            <a:cxnLst/>
            <a:rect l="l" t="t" r="r" b="b"/>
            <a:pathLst>
              <a:path w="2015945" h="2015945">
                <a:moveTo>
                  <a:pt x="0" y="0"/>
                </a:moveTo>
                <a:lnTo>
                  <a:pt x="2015945" y="0"/>
                </a:lnTo>
                <a:lnTo>
                  <a:pt x="2015945" y="2015945"/>
                </a:lnTo>
                <a:lnTo>
                  <a:pt x="0" y="2015945"/>
                </a:lnTo>
                <a:lnTo>
                  <a:pt x="0" y="0"/>
                </a:lnTo>
                <a:close/>
              </a:path>
            </a:pathLst>
          </a:custGeom>
          <a:blipFill>
            <a:blip r:embed="rId7"/>
            <a:stretch>
              <a:fillRect/>
            </a:stretch>
          </a:blipFill>
        </p:spPr>
      </p:sp>
      <p:sp>
        <p:nvSpPr>
          <p:cNvPr id="11" name="Freeform 11"/>
          <p:cNvSpPr/>
          <p:nvPr/>
        </p:nvSpPr>
        <p:spPr>
          <a:xfrm>
            <a:off x="15842339" y="6819723"/>
            <a:ext cx="2046929" cy="2046929"/>
          </a:xfrm>
          <a:custGeom>
            <a:avLst/>
            <a:gdLst/>
            <a:ahLst/>
            <a:cxnLst/>
            <a:rect l="l" t="t" r="r" b="b"/>
            <a:pathLst>
              <a:path w="2046929" h="2046929">
                <a:moveTo>
                  <a:pt x="0" y="0"/>
                </a:moveTo>
                <a:lnTo>
                  <a:pt x="2046929" y="0"/>
                </a:lnTo>
                <a:lnTo>
                  <a:pt x="2046929" y="2046929"/>
                </a:lnTo>
                <a:lnTo>
                  <a:pt x="0" y="2046929"/>
                </a:lnTo>
                <a:lnTo>
                  <a:pt x="0" y="0"/>
                </a:lnTo>
                <a:close/>
              </a:path>
            </a:pathLst>
          </a:custGeom>
          <a:blipFill>
            <a:blip r:embed="rId8"/>
            <a:stretch>
              <a:fillRect/>
            </a:stretch>
          </a:blipFill>
        </p:spPr>
      </p:sp>
      <p:sp>
        <p:nvSpPr>
          <p:cNvPr id="12" name="Freeform 12"/>
          <p:cNvSpPr/>
          <p:nvPr/>
        </p:nvSpPr>
        <p:spPr>
          <a:xfrm>
            <a:off x="14850704" y="8866652"/>
            <a:ext cx="2565351" cy="964285"/>
          </a:xfrm>
          <a:custGeom>
            <a:avLst/>
            <a:gdLst/>
            <a:ahLst/>
            <a:cxnLst/>
            <a:rect l="l" t="t" r="r" b="b"/>
            <a:pathLst>
              <a:path w="2565351" h="964285">
                <a:moveTo>
                  <a:pt x="0" y="0"/>
                </a:moveTo>
                <a:lnTo>
                  <a:pt x="2565352" y="0"/>
                </a:lnTo>
                <a:lnTo>
                  <a:pt x="2565352" y="964286"/>
                </a:lnTo>
                <a:lnTo>
                  <a:pt x="0" y="964286"/>
                </a:lnTo>
                <a:lnTo>
                  <a:pt x="0" y="0"/>
                </a:lnTo>
                <a:close/>
              </a:path>
            </a:pathLst>
          </a:custGeom>
          <a:blipFill>
            <a:blip r:embed="rId9"/>
            <a:stretch>
              <a:fillRect t="-38517" b="-38517"/>
            </a:stretch>
          </a:blipFill>
        </p:spPr>
      </p:sp>
      <p:sp>
        <p:nvSpPr>
          <p:cNvPr id="13" name="Freeform 13"/>
          <p:cNvSpPr/>
          <p:nvPr/>
        </p:nvSpPr>
        <p:spPr>
          <a:xfrm>
            <a:off x="10969522" y="1932887"/>
            <a:ext cx="4872816" cy="1615921"/>
          </a:xfrm>
          <a:custGeom>
            <a:avLst/>
            <a:gdLst/>
            <a:ahLst/>
            <a:cxnLst/>
            <a:rect l="l" t="t" r="r" b="b"/>
            <a:pathLst>
              <a:path w="4872816" h="1615921">
                <a:moveTo>
                  <a:pt x="0" y="0"/>
                </a:moveTo>
                <a:lnTo>
                  <a:pt x="4872817" y="0"/>
                </a:lnTo>
                <a:lnTo>
                  <a:pt x="4872817" y="1615921"/>
                </a:lnTo>
                <a:lnTo>
                  <a:pt x="0" y="1615921"/>
                </a:lnTo>
                <a:lnTo>
                  <a:pt x="0" y="0"/>
                </a:lnTo>
                <a:close/>
              </a:path>
            </a:pathLst>
          </a:custGeom>
          <a:blipFill>
            <a:blip r:embed="rId10"/>
            <a:stretch>
              <a:fillRect/>
            </a:stretch>
          </a:blipFill>
        </p:spPr>
      </p:sp>
      <p:sp>
        <p:nvSpPr>
          <p:cNvPr id="14" name="TextBox 14"/>
          <p:cNvSpPr txBox="1"/>
          <p:nvPr/>
        </p:nvSpPr>
        <p:spPr>
          <a:xfrm>
            <a:off x="852706" y="4794543"/>
            <a:ext cx="13654458" cy="4803225"/>
          </a:xfrm>
          <a:prstGeom prst="rect">
            <a:avLst/>
          </a:prstGeom>
        </p:spPr>
        <p:txBody>
          <a:bodyPr lIns="0" tIns="0" rIns="0" bIns="0" rtlCol="0" anchor="t">
            <a:spAutoFit/>
          </a:bodyPr>
          <a:lstStyle/>
          <a:p>
            <a:pPr marL="449661" lvl="1" indent="-224830" algn="just">
              <a:lnSpc>
                <a:spcPts val="2915"/>
              </a:lnSpc>
              <a:buFont typeface="Arial"/>
              <a:buChar char="•"/>
            </a:pPr>
            <a:r>
              <a:rPr lang="en-US" sz="2082" b="1" dirty="0">
                <a:solidFill>
                  <a:srgbClr val="414964"/>
                </a:solidFill>
                <a:latin typeface="Poppins Bold"/>
                <a:ea typeface="Poppins Bold"/>
                <a:cs typeface="Poppins Bold"/>
                <a:sym typeface="Poppins Bold"/>
              </a:rPr>
              <a:t>DESIGN &amp; TESTING: FOCUSES ON DESIGNING, CONSTRUCTING, AND TESTING AN AUTOMATED TABLET DISINTEGRATION DEVICE SIMULATING HUMAN STOMACH </a:t>
            </a:r>
          </a:p>
          <a:p>
            <a:pPr algn="just">
              <a:lnSpc>
                <a:spcPts val="2915"/>
              </a:lnSpc>
            </a:pPr>
            <a:endParaRPr lang="en-US" sz="2082" b="1" dirty="0">
              <a:solidFill>
                <a:srgbClr val="414964"/>
              </a:solidFill>
              <a:latin typeface="Poppins Bold"/>
              <a:ea typeface="Poppins Bold"/>
              <a:cs typeface="Poppins Bold"/>
              <a:sym typeface="Poppins Bold"/>
            </a:endParaRPr>
          </a:p>
          <a:p>
            <a:pPr marL="449661" lvl="1" indent="-224830" algn="just">
              <a:lnSpc>
                <a:spcPts val="2915"/>
              </a:lnSpc>
              <a:buFont typeface="Arial"/>
              <a:buChar char="•"/>
            </a:pPr>
            <a:r>
              <a:rPr lang="en-US" sz="2082" b="1" dirty="0">
                <a:solidFill>
                  <a:srgbClr val="414964"/>
                </a:solidFill>
                <a:latin typeface="Poppins Bold"/>
                <a:ea typeface="Poppins Bold"/>
                <a:cs typeface="Poppins Bold"/>
                <a:sym typeface="Poppins Bold"/>
              </a:rPr>
              <a:t>SOFTWARE TOOLS: SOLIDWORKS: USED FOR CAD MODELING TO DESIGN THE PROTOTYPE FLUID SIM: USED TO DESIGN AND ANALYZE THE PNEUMATIC SYSTEM, INCLUDING VALVES AND PUMPS.</a:t>
            </a:r>
          </a:p>
          <a:p>
            <a:pPr algn="just">
              <a:lnSpc>
                <a:spcPts val="2915"/>
              </a:lnSpc>
            </a:pPr>
            <a:endParaRPr lang="en-US" sz="2082" b="1" dirty="0">
              <a:solidFill>
                <a:srgbClr val="414964"/>
              </a:solidFill>
              <a:latin typeface="Poppins Bold"/>
              <a:ea typeface="Poppins Bold"/>
              <a:cs typeface="Poppins Bold"/>
              <a:sym typeface="Poppins Bold"/>
            </a:endParaRPr>
          </a:p>
          <a:p>
            <a:pPr marL="449661" lvl="1" indent="-224830" algn="just">
              <a:lnSpc>
                <a:spcPts val="2915"/>
              </a:lnSpc>
              <a:buFont typeface="Arial"/>
              <a:buChar char="•"/>
            </a:pPr>
            <a:r>
              <a:rPr lang="en-US" sz="2082" b="1" dirty="0">
                <a:solidFill>
                  <a:srgbClr val="414964"/>
                </a:solidFill>
                <a:latin typeface="Poppins Bold"/>
                <a:ea typeface="Poppins Bold"/>
                <a:cs typeface="Poppins Bold"/>
                <a:sym typeface="Poppins Bold"/>
              </a:rPr>
              <a:t> MECHANICAL SYSTEM: INTEGRATES A PERISTALTIC PUMP ,DC PUMP, SOLENOID VALVES , AND SENSORS. </a:t>
            </a:r>
          </a:p>
          <a:p>
            <a:pPr algn="just">
              <a:lnSpc>
                <a:spcPts val="2915"/>
              </a:lnSpc>
            </a:pPr>
            <a:endParaRPr lang="en-US" sz="2082" b="1" dirty="0">
              <a:solidFill>
                <a:srgbClr val="414964"/>
              </a:solidFill>
              <a:latin typeface="Poppins Bold"/>
              <a:ea typeface="Poppins Bold"/>
              <a:cs typeface="Poppins Bold"/>
              <a:sym typeface="Poppins Bold"/>
            </a:endParaRPr>
          </a:p>
          <a:p>
            <a:pPr marL="449661" lvl="1" indent="-224830" algn="just">
              <a:lnSpc>
                <a:spcPts val="2915"/>
              </a:lnSpc>
              <a:buFont typeface="Arial"/>
              <a:buChar char="•"/>
            </a:pPr>
            <a:r>
              <a:rPr lang="en-US" sz="2082" b="1" dirty="0">
                <a:solidFill>
                  <a:srgbClr val="414964"/>
                </a:solidFill>
                <a:latin typeface="Poppins Bold"/>
                <a:ea typeface="Poppins Bold"/>
                <a:cs typeface="Poppins Bold"/>
                <a:sym typeface="Poppins Bold"/>
              </a:rPr>
              <a:t> AUTOMATION: USES ARDUINO FOR CONTROLLING OPERATIONS </a:t>
            </a:r>
          </a:p>
          <a:p>
            <a:pPr algn="just">
              <a:lnSpc>
                <a:spcPts val="2915"/>
              </a:lnSpc>
            </a:pPr>
            <a:endParaRPr lang="en-US" sz="2082" b="1" dirty="0">
              <a:solidFill>
                <a:srgbClr val="414964"/>
              </a:solidFill>
              <a:latin typeface="Poppins Bold"/>
              <a:ea typeface="Poppins Bold"/>
              <a:cs typeface="Poppins Bold"/>
              <a:sym typeface="Poppins Bold"/>
            </a:endParaRPr>
          </a:p>
          <a:p>
            <a:pPr marL="449661" lvl="1" indent="-224830" algn="just">
              <a:lnSpc>
                <a:spcPts val="2915"/>
              </a:lnSpc>
              <a:buFont typeface="Arial"/>
              <a:buChar char="•"/>
            </a:pPr>
            <a:r>
              <a:rPr lang="en-US" sz="2082" b="1" dirty="0">
                <a:solidFill>
                  <a:srgbClr val="414964"/>
                </a:solidFill>
                <a:latin typeface="Poppins Bold"/>
                <a:ea typeface="Poppins Bold"/>
                <a:cs typeface="Poppins Bold"/>
                <a:sym typeface="Poppins Bold"/>
              </a:rPr>
              <a:t> TESTING PROGRAM: ARDUINO COORDINATES THE PUMP, HEATING ELEMENTS, AND SENSORS TO ACCURATELY SIMULATE BODY CONDITIONS.</a:t>
            </a:r>
          </a:p>
        </p:txBody>
      </p:sp>
      <p:sp>
        <p:nvSpPr>
          <p:cNvPr id="15" name="TextBox 15"/>
          <p:cNvSpPr txBox="1"/>
          <p:nvPr/>
        </p:nvSpPr>
        <p:spPr>
          <a:xfrm>
            <a:off x="-1904437" y="2218589"/>
            <a:ext cx="12328310" cy="901643"/>
          </a:xfrm>
          <a:prstGeom prst="rect">
            <a:avLst/>
          </a:prstGeom>
        </p:spPr>
        <p:txBody>
          <a:bodyPr lIns="0" tIns="0" rIns="0" bIns="0" rtlCol="0" anchor="t">
            <a:spAutoFit/>
          </a:bodyPr>
          <a:lstStyle/>
          <a:p>
            <a:pPr algn="ctr">
              <a:lnSpc>
                <a:spcPts val="7003"/>
              </a:lnSpc>
              <a:spcBef>
                <a:spcPct val="0"/>
              </a:spcBef>
            </a:pPr>
            <a:r>
              <a:rPr lang="en-US" sz="5002" b="1">
                <a:solidFill>
                  <a:srgbClr val="414964"/>
                </a:solidFill>
                <a:latin typeface="Poppins Bold"/>
                <a:ea typeface="Poppins Bold"/>
                <a:cs typeface="Poppins Bold"/>
                <a:sym typeface="Poppins Bold"/>
              </a:rPr>
              <a:t>METHODOLOGY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815533" y="4093233"/>
            <a:ext cx="6681267" cy="1654299"/>
          </a:xfrm>
          <a:prstGeom prst="rect">
            <a:avLst/>
          </a:prstGeom>
        </p:spPr>
        <p:txBody>
          <a:bodyPr wrap="square" lIns="0" tIns="0" rIns="0" bIns="0" rtlCol="0" anchor="t">
            <a:spAutoFit/>
          </a:bodyPr>
          <a:lstStyle/>
          <a:p>
            <a:pPr algn="ctr">
              <a:lnSpc>
                <a:spcPts val="12880"/>
              </a:lnSpc>
            </a:pPr>
            <a:r>
              <a:rPr lang="en-US" sz="9200" b="1" dirty="0">
                <a:solidFill>
                  <a:srgbClr val="414964"/>
                </a:solidFill>
                <a:latin typeface="Canva Sans Bold"/>
                <a:ea typeface="Canva Sans Bold"/>
                <a:cs typeface="Canva Sans Bold"/>
                <a:sym typeface="Canva Sans Bold"/>
              </a:rPr>
              <a:t>Final Result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468</Words>
  <Application>Microsoft Office PowerPoint</Application>
  <PresentationFormat>Custom</PresentationFormat>
  <Paragraphs>57</Paragraphs>
  <Slides>17</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Canva Sans Bold</vt:lpstr>
      <vt:lpstr>Poppins</vt:lpstr>
      <vt:lpstr>Poppins Bold</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tablet desentegration device</dc:title>
  <cp:lastModifiedBy>AbdalQader Sharif</cp:lastModifiedBy>
  <cp:revision>2</cp:revision>
  <dcterms:created xsi:type="dcterms:W3CDTF">2006-08-16T00:00:00Z</dcterms:created>
  <dcterms:modified xsi:type="dcterms:W3CDTF">2025-06-24T16:11:40Z</dcterms:modified>
  <dc:identifier>DAGdY_Jfy4s</dc:identifier>
</cp:coreProperties>
</file>