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81" r:id="rId8"/>
    <p:sldId id="295" r:id="rId9"/>
    <p:sldId id="300" r:id="rId10"/>
    <p:sldId id="296" r:id="rId11"/>
    <p:sldId id="297" r:id="rId12"/>
    <p:sldId id="298" r:id="rId13"/>
    <p:sldId id="305" r:id="rId14"/>
    <p:sldId id="301" r:id="rId15"/>
    <p:sldId id="303" r:id="rId16"/>
    <p:sldId id="293" r:id="rId17"/>
    <p:sldId id="283" r:id="rId18"/>
    <p:sldId id="277" r:id="rId19"/>
    <p:sldId id="279" r:id="rId20"/>
    <p:sldId id="280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0E4856"/>
    <a:srgbClr val="14677A"/>
    <a:srgbClr val="FF6699"/>
    <a:srgbClr val="FA7A1A"/>
    <a:srgbClr val="D8CD88"/>
    <a:srgbClr val="D3C6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00" autoAdjust="0"/>
    <p:restoredTop sz="94660"/>
  </p:normalViewPr>
  <p:slideViewPr>
    <p:cSldViewPr>
      <p:cViewPr>
        <p:scale>
          <a:sx n="100" d="100"/>
          <a:sy n="100" d="100"/>
        </p:scale>
        <p:origin x="-642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6076347"/>
      </p:ext>
    </p:extLst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2341340"/>
      </p:ext>
    </p:extLst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3485789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5009778"/>
      </p:ext>
    </p:extLst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7147215"/>
      </p:ext>
    </p:extLst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2176639"/>
      </p:ext>
    </p:extLst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3541343"/>
      </p:ext>
    </p:extLst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8339727"/>
      </p:ext>
    </p:extLst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6468147"/>
      </p:ext>
    </p:extLst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8622647"/>
      </p:ext>
    </p:extLst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109631"/>
      </p:ext>
    </p:extLst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96D77-0A06-4FC8-830D-3E275511C8EF}" type="datetimeFigureOut">
              <a:rPr lang="en-US" smtClean="0"/>
              <a:pPr/>
              <a:t>12/28/2020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8E388-333D-4B60-A760-429A4E7F93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551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00444"/>
            <a:ext cx="6200796" cy="1252798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ts val="0"/>
              </a:spcBef>
            </a:pPr>
            <a:endParaRPr lang="en-US" sz="1600" b="1" dirty="0">
              <a:solidFill>
                <a:prstClr val="black"/>
              </a:solidFill>
              <a:cs typeface="Arial" pitchFamily="34" charset="0"/>
            </a:endParaRPr>
          </a:p>
          <a:p>
            <a:pPr algn="l">
              <a:spcBef>
                <a:spcPts val="0"/>
              </a:spcBef>
            </a:pPr>
            <a:endParaRPr lang="en-US" sz="1600" b="1" dirty="0">
              <a:solidFill>
                <a:prstClr val="black"/>
              </a:solidFill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US" sz="3000" b="1" dirty="0">
                <a:solidFill>
                  <a:prstClr val="black"/>
                </a:solidFill>
                <a:cs typeface="Arial" pitchFamily="34" charset="0"/>
              </a:rPr>
              <a:t>Prepared by: Thanaa Ahmed</a:t>
            </a:r>
            <a:endParaRPr lang="en-GB" sz="3000" b="1" dirty="0">
              <a:solidFill>
                <a:prstClr val="black"/>
              </a:solidFill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US" sz="2600" b="1" dirty="0">
                <a:solidFill>
                  <a:prstClr val="black"/>
                </a:solidFill>
              </a:rPr>
              <a:t/>
            </a:r>
            <a:br>
              <a:rPr lang="en-US" sz="2600" b="1" dirty="0">
                <a:solidFill>
                  <a:prstClr val="black"/>
                </a:solidFill>
              </a:rPr>
            </a:br>
            <a:r>
              <a:rPr lang="en-US" sz="2600" b="1" dirty="0">
                <a:solidFill>
                  <a:prstClr val="black"/>
                </a:solidFill>
              </a:rPr>
              <a:t>Supervisor: Dr. Falah Hassan</a:t>
            </a:r>
            <a:endParaRPr lang="en-GB" sz="2600" b="1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857370"/>
            <a:ext cx="2134999" cy="1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nip Diagonal Corner Rectangle 7"/>
          <p:cNvSpPr/>
          <p:nvPr/>
        </p:nvSpPr>
        <p:spPr>
          <a:xfrm>
            <a:off x="1600200" y="971550"/>
            <a:ext cx="5867400" cy="838200"/>
          </a:xfrm>
          <a:prstGeom prst="snip2DiagRect">
            <a:avLst>
              <a:gd name="adj1" fmla="val 0"/>
              <a:gd name="adj2" fmla="val 28059"/>
            </a:avLst>
          </a:prstGeom>
          <a:solidFill>
            <a:schemeClr val="bg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43042" y="928676"/>
            <a:ext cx="5715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Smart Luggage Tracking System </a:t>
            </a:r>
            <a:br>
              <a:rPr lang="en-US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Based on IoT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509061538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14296"/>
            <a:ext cx="2857520" cy="423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5984" y="4500576"/>
            <a:ext cx="428628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4: The notification of receiving email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10477" b="44065"/>
          <a:stretch>
            <a:fillRect/>
          </a:stretch>
        </p:blipFill>
        <p:spPr bwMode="auto">
          <a:xfrm>
            <a:off x="2786050" y="714362"/>
            <a:ext cx="33575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3108" y="4143386"/>
            <a:ext cx="4714908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5: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incoming email for home coordinate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28860" y="4429138"/>
            <a:ext cx="3714776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6: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location map for home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t="21818" b="8600"/>
          <a:stretch>
            <a:fillRect/>
          </a:stretch>
        </p:blipFill>
        <p:spPr bwMode="auto">
          <a:xfrm>
            <a:off x="2714612" y="428610"/>
            <a:ext cx="311579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28992" y="4286262"/>
            <a:ext cx="2071702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7: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8205" b="15384"/>
          <a:stretch>
            <a:fillRect/>
          </a:stretch>
        </p:blipFill>
        <p:spPr bwMode="auto">
          <a:xfrm>
            <a:off x="2643173" y="500048"/>
            <a:ext cx="355856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14296"/>
            <a:ext cx="25003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14546" y="4572014"/>
            <a:ext cx="4572032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8: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Incoming emails for updated locations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hanaa\Downloads\nodemcu2.JPG"/>
          <p:cNvPicPr/>
          <p:nvPr/>
        </p:nvPicPr>
        <p:blipFill>
          <a:blip r:embed="rId2"/>
          <a:srcRect l="42061" t="9958" r="4135" b="12369"/>
          <a:stretch>
            <a:fillRect/>
          </a:stretch>
        </p:blipFill>
        <p:spPr bwMode="auto">
          <a:xfrm>
            <a:off x="2143108" y="928676"/>
            <a:ext cx="500065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28728" y="4071948"/>
            <a:ext cx="607223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9: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coordinates for collage(B1) 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using geolocation API</a:t>
            </a:r>
          </a:p>
        </p:txBody>
      </p:sp>
      <p:grpSp>
        <p:nvGrpSpPr>
          <p:cNvPr id="6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214282" y="428610"/>
            <a:ext cx="1785950" cy="428628"/>
            <a:chOff x="6539875" y="692228"/>
            <a:chExt cx="2267744" cy="569276"/>
          </a:xfrm>
        </p:grpSpPr>
        <p:sp>
          <p:nvSpPr>
            <p:cNvPr id="7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539875" y="692228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539876" y="755480"/>
              <a:ext cx="2160948" cy="4496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Second Attempt</a:t>
              </a:r>
              <a:endPara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4000511"/>
            <a:ext cx="8501122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Figure 10: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coordinates for the second location at the collage(B1) on the serial monitor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Thanaa\Downloads\IMG-20201201-WA0029.jpg"/>
          <p:cNvPicPr/>
          <p:nvPr/>
        </p:nvPicPr>
        <p:blipFill>
          <a:blip r:embed="rId2">
            <a:lum bright="-10000"/>
          </a:blip>
          <a:srcRect l="29786" t="12215" r="7043" b="38345"/>
          <a:stretch>
            <a:fillRect/>
          </a:stretch>
        </p:blipFill>
        <p:spPr bwMode="auto">
          <a:xfrm>
            <a:off x="1214414" y="714362"/>
            <a:ext cx="685804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 t="28781"/>
          <a:stretch>
            <a:fillRect/>
          </a:stretch>
        </p:blipFill>
        <p:spPr bwMode="auto">
          <a:xfrm>
            <a:off x="214282" y="642924"/>
            <a:ext cx="247936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3108" y="4286262"/>
            <a:ext cx="4000528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Figure 11: The results of the collage(B1)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rcRect r="11936" b="41533"/>
          <a:stretch>
            <a:fillRect/>
          </a:stretch>
        </p:blipFill>
        <p:spPr bwMode="auto">
          <a:xfrm>
            <a:off x="2786050" y="642924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 t="8738" b="17476"/>
          <a:stretch>
            <a:fillRect/>
          </a:stretch>
        </p:blipFill>
        <p:spPr bwMode="auto">
          <a:xfrm>
            <a:off x="5715008" y="357172"/>
            <a:ext cx="328614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4530527"/>
              </p:ext>
            </p:extLst>
          </p:nvPr>
        </p:nvGraphicFramePr>
        <p:xfrm>
          <a:off x="3214678" y="1214428"/>
          <a:ext cx="3886200" cy="31292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1526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3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2230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Component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Cost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Node MCU ESP8266 </a:t>
                      </a:r>
                      <a:endParaRPr lang="en-US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</a:t>
                      </a:r>
                      <a:r>
                        <a:rPr lang="en-US" dirty="0" smtClean="0"/>
                        <a:t>12$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USB cable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</a:t>
                      </a:r>
                      <a:r>
                        <a:rPr lang="en-US" dirty="0" smtClean="0"/>
                        <a:t>   3$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Battery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 1$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230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baseline="0" dirty="0">
                          <a:latin typeface="Times New Roman" pitchFamily="18" charset="0"/>
                          <a:cs typeface="Times New Roman" pitchFamily="18" charset="0"/>
                        </a:rPr>
                        <a:t>Budget 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16 </a:t>
                      </a:r>
                      <a:r>
                        <a:rPr lang="en-US" sz="1800" b="1" dirty="0">
                          <a:latin typeface="+mj-lt"/>
                          <a:cs typeface="Times New Roman" pitchFamily="18" charset="0"/>
                        </a:rPr>
                        <a:t>$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1456" y="652022"/>
            <a:ext cx="184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357158" y="500048"/>
            <a:ext cx="2071702" cy="642942"/>
            <a:chOff x="6696236" y="502469"/>
            <a:chExt cx="2267744" cy="569276"/>
          </a:xfrm>
        </p:grpSpPr>
        <p:sp>
          <p:nvSpPr>
            <p:cNvPr id="7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696236" y="628975"/>
              <a:ext cx="2218283" cy="354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Feasibility Study</a:t>
              </a:r>
              <a:endPara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4282" y="428610"/>
            <a:ext cx="1500198" cy="500066"/>
            <a:chOff x="1331640" y="987574"/>
            <a:chExt cx="1386104" cy="392138"/>
          </a:xfrm>
        </p:grpSpPr>
        <p:sp>
          <p:nvSpPr>
            <p:cNvPr id="3" name="Snip Diagonal Corner Rectangle 2"/>
            <p:cNvSpPr/>
            <p:nvPr/>
          </p:nvSpPr>
          <p:spPr>
            <a:xfrm>
              <a:off x="1331640" y="987574"/>
              <a:ext cx="1386104" cy="392138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1775" y="1077861"/>
              <a:ext cx="1296144" cy="222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Conclusion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14348" y="1000113"/>
            <a:ext cx="8215370" cy="1284886"/>
            <a:chOff x="1331640" y="1556492"/>
            <a:chExt cx="4205701" cy="1200329"/>
          </a:xfrm>
        </p:grpSpPr>
        <p:sp>
          <p:nvSpPr>
            <p:cNvPr id="6" name="Snip Diagonal Corner Rectangle 5"/>
            <p:cNvSpPr/>
            <p:nvPr/>
          </p:nvSpPr>
          <p:spPr>
            <a:xfrm>
              <a:off x="1331640" y="1556492"/>
              <a:ext cx="4205701" cy="1200329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31640" y="1823441"/>
              <a:ext cx="4095987" cy="546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600" dirty="0" smtClean="0">
                  <a:latin typeface="Times New Roman" pitchFamily="18" charset="0"/>
                  <a:cs typeface="Times New Roman" pitchFamily="18" charset="0"/>
                </a:rPr>
                <a:t>We accomplished our objectives related to indoor location detection through the reliable, easy to use, smart, flexible, and acceptable cost system.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282" y="2571750"/>
            <a:ext cx="2286016" cy="571504"/>
            <a:chOff x="1304652" y="987574"/>
            <a:chExt cx="1414998" cy="392138"/>
          </a:xfrm>
        </p:grpSpPr>
        <p:sp>
          <p:nvSpPr>
            <p:cNvPr id="10" name="Snip Diagonal Corner Rectangle 9"/>
            <p:cNvSpPr/>
            <p:nvPr/>
          </p:nvSpPr>
          <p:spPr>
            <a:xfrm>
              <a:off x="1331640" y="987574"/>
              <a:ext cx="1388010" cy="392138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04652" y="1062471"/>
              <a:ext cx="1386103" cy="23192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Recommendations</a:t>
              </a:r>
              <a:endPara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14348" y="3214692"/>
            <a:ext cx="8215370" cy="2113473"/>
            <a:chOff x="1327745" y="1350396"/>
            <a:chExt cx="4029650" cy="1117115"/>
          </a:xfrm>
        </p:grpSpPr>
        <p:sp>
          <p:nvSpPr>
            <p:cNvPr id="13" name="Snip Diagonal Corner Rectangle 12"/>
            <p:cNvSpPr/>
            <p:nvPr/>
          </p:nvSpPr>
          <p:spPr>
            <a:xfrm>
              <a:off x="1331640" y="1350396"/>
              <a:ext cx="4025755" cy="805409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27745" y="1410085"/>
              <a:ext cx="3943329" cy="1057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600" dirty="0" smtClean="0">
                  <a:latin typeface="Times New Roman" pitchFamily="18" charset="0"/>
                  <a:cs typeface="Times New Roman" pitchFamily="18" charset="0"/>
                </a:rPr>
                <a:t>The potential future directions of our project based on the results which are presented in this study can be categorized into the following sections:</a:t>
              </a:r>
            </a:p>
            <a:p>
              <a:pPr algn="just"/>
              <a:endParaRPr lang="en-GB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>
                <a:buFont typeface="Arial" pitchFamily="34" charset="0"/>
                <a:buChar char="•"/>
              </a:pPr>
              <a:r>
                <a:rPr lang="en-GB" sz="1600" dirty="0" smtClean="0">
                  <a:latin typeface="Times New Roman" pitchFamily="18" charset="0"/>
                  <a:cs typeface="Times New Roman" pitchFamily="18" charset="0"/>
                </a:rPr>
                <a:t>Improve the system capability to detect many bags in case someone have many bags.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en-GB" sz="1600" dirty="0" smtClean="0">
                  <a:latin typeface="Times New Roman" pitchFamily="18" charset="0"/>
                  <a:cs typeface="Times New Roman" pitchFamily="18" charset="0"/>
                </a:rPr>
                <a:t>Mobile application or web page.</a:t>
              </a:r>
            </a:p>
            <a:p>
              <a:pPr algn="just">
                <a:buFont typeface="Arial" pitchFamily="34" charset="0"/>
                <a:buChar char="•"/>
              </a:pPr>
              <a:endParaRPr lang="en-GB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>
                <a:buFont typeface="Arial" pitchFamily="34" charset="0"/>
                <a:buChar char="•"/>
              </a:pPr>
              <a:endParaRPr lang="en-GB" sz="16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143372" y="571486"/>
            <a:ext cx="4167231" cy="569276"/>
            <a:chOff x="4138569" y="952446"/>
            <a:chExt cx="4167231" cy="569276"/>
          </a:xfrm>
        </p:grpSpPr>
        <p:sp>
          <p:nvSpPr>
            <p:cNvPr id="5" name="Snip Diagonal Corner Rectangle 4"/>
            <p:cNvSpPr/>
            <p:nvPr/>
          </p:nvSpPr>
          <p:spPr>
            <a:xfrm>
              <a:off x="4138569" y="952446"/>
              <a:ext cx="3810000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0" y="971550"/>
              <a:ext cx="37338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Internet of Things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43372" y="1500180"/>
            <a:ext cx="3810000" cy="954608"/>
            <a:chOff x="4495800" y="883236"/>
            <a:chExt cx="3810000" cy="569276"/>
          </a:xfrm>
        </p:grpSpPr>
        <p:sp>
          <p:nvSpPr>
            <p:cNvPr id="8" name="Snip Diagonal Corner Rectangle 7"/>
            <p:cNvSpPr/>
            <p:nvPr/>
          </p:nvSpPr>
          <p:spPr>
            <a:xfrm>
              <a:off x="4495800" y="883236"/>
              <a:ext cx="3810000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2000" y="971550"/>
              <a:ext cx="3733800" cy="3854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Smart Luggage Tracking System is an application based on IoT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43372" y="2786064"/>
            <a:ext cx="3810000" cy="1572745"/>
            <a:chOff x="4495800" y="883236"/>
            <a:chExt cx="3810000" cy="602494"/>
          </a:xfrm>
        </p:grpSpPr>
        <p:sp>
          <p:nvSpPr>
            <p:cNvPr id="11" name="Snip Diagonal Corner Rectangle 10"/>
            <p:cNvSpPr/>
            <p:nvPr/>
          </p:nvSpPr>
          <p:spPr>
            <a:xfrm>
              <a:off x="4495800" y="883236"/>
              <a:ext cx="3810000" cy="602494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0" y="892424"/>
              <a:ext cx="3733800" cy="565941"/>
            </a:xfrm>
            <a:prstGeom prst="rect">
              <a:avLst/>
            </a:prstGeom>
            <a:noFill/>
          </p:spPr>
          <p:txBody>
            <a:bodyPr wrap="square" numCol="1" rtlCol="0" anchor="ctr">
              <a:spAutoFit/>
            </a:bodyPr>
            <a:lstStyle/>
            <a:p>
              <a:pPr marR="422275" algn="justLow"/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The idea is </a:t>
              </a:r>
              <a:r>
                <a:rPr lang="en-US" dirty="0">
                  <a:latin typeface="Times New Roman" pitchFamily="18" charset="0"/>
                  <a:ea typeface="Times New Roman"/>
                  <a:cs typeface="Times New Roman" pitchFamily="18" charset="0"/>
                </a:rPr>
                <a:t>summarized in detection the coordinates of the lost or stolen luggage, then sending the information of its location to the user’s mobile. </a:t>
              </a:r>
              <a:endParaRPr lang="en-GB" dirty="0">
                <a:latin typeface="Times New Roman" pitchFamily="18" charset="0"/>
                <a:ea typeface="Times New Roman"/>
                <a:cs typeface="Times New Roman" pitchFamily="18" charset="0"/>
              </a:endParaRPr>
            </a:p>
          </p:txBody>
        </p:sp>
      </p:grpSp>
      <p:grpSp>
        <p:nvGrpSpPr>
          <p:cNvPr id="2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785786" y="500048"/>
            <a:ext cx="2267744" cy="569276"/>
            <a:chOff x="6696236" y="502469"/>
            <a:chExt cx="2267744" cy="569276"/>
          </a:xfrm>
        </p:grpSpPr>
        <p:sp>
          <p:nvSpPr>
            <p:cNvPr id="14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11482" y="602441"/>
              <a:ext cx="15746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Introduction</a:t>
              </a: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157161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4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Any question?</a:t>
            </a:r>
          </a:p>
          <a:p>
            <a:pPr lvl="0"/>
            <a:endParaRPr lang="en-US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Thank You!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285720" y="642924"/>
            <a:ext cx="2857520" cy="650917"/>
            <a:chOff x="6696236" y="502469"/>
            <a:chExt cx="2292807" cy="471548"/>
          </a:xfrm>
        </p:grpSpPr>
        <p:sp>
          <p:nvSpPr>
            <p:cNvPr id="12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414018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96236" y="573907"/>
              <a:ext cx="22928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Problem Statement</a:t>
              </a:r>
              <a:endPara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3857620" y="1214428"/>
            <a:ext cx="4286281" cy="714380"/>
            <a:chOff x="6696236" y="502469"/>
            <a:chExt cx="2267744" cy="569276"/>
          </a:xfrm>
        </p:grpSpPr>
        <p:sp>
          <p:nvSpPr>
            <p:cNvPr id="15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34031" y="616324"/>
              <a:ext cx="2140778" cy="3188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The searching process of lost luggage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3929058" y="2357436"/>
            <a:ext cx="4286279" cy="1428760"/>
            <a:chOff x="6696236" y="502469"/>
            <a:chExt cx="2267744" cy="414018"/>
          </a:xfrm>
        </p:grpSpPr>
        <p:sp>
          <p:nvSpPr>
            <p:cNvPr id="18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414018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696236" y="573907"/>
              <a:ext cx="2180046" cy="1872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location detection inside the building is hard using the GPS module.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928926" y="1000114"/>
            <a:ext cx="1714512" cy="3520980"/>
            <a:chOff x="4684177" y="1939509"/>
            <a:chExt cx="1597251" cy="3611385"/>
          </a:xfrm>
        </p:grpSpPr>
        <p:grpSp>
          <p:nvGrpSpPr>
            <p:cNvPr id="3" name="Group 61">
              <a:extLst>
                <a:ext uri="{FF2B5EF4-FFF2-40B4-BE49-F238E27FC236}">
                  <a16:creationId xmlns:a16="http://schemas.microsoft.com/office/drawing/2014/main" xmlns="" id="{552EBEE0-4492-45DE-A964-67E1F254A828}"/>
                </a:ext>
              </a:extLst>
            </p:cNvPr>
            <p:cNvGrpSpPr/>
            <p:nvPr/>
          </p:nvGrpSpPr>
          <p:grpSpPr>
            <a:xfrm>
              <a:off x="4689846" y="1939509"/>
              <a:ext cx="1591582" cy="1512849"/>
              <a:chOff x="1494518" y="2563851"/>
              <a:chExt cx="1591582" cy="1512849"/>
            </a:xfrm>
          </p:grpSpPr>
          <p:sp>
            <p:nvSpPr>
              <p:cNvPr id="7" name="Rectangle: Top Corners Rounded 10">
                <a:extLst>
                  <a:ext uri="{FF2B5EF4-FFF2-40B4-BE49-F238E27FC236}">
                    <a16:creationId xmlns:a16="http://schemas.microsoft.com/office/drawing/2014/main" xmlns="" id="{EDC9C1CA-E5FB-4409-AB11-A6D6F244BB04}"/>
                  </a:ext>
                </a:extLst>
              </p:cNvPr>
              <p:cNvSpPr/>
              <p:nvPr/>
            </p:nvSpPr>
            <p:spPr>
              <a:xfrm>
                <a:off x="1494518" y="2654256"/>
                <a:ext cx="1591582" cy="1422444"/>
              </a:xfrm>
              <a:prstGeom prst="round2SameRect">
                <a:avLst>
                  <a:gd name="adj1" fmla="val 12063"/>
                  <a:gd name="adj2" fmla="val 0"/>
                </a:avLst>
              </a:prstGeom>
              <a:solidFill>
                <a:srgbClr val="D8CD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6F0E31D2-92C3-412D-9001-21FF69E56B85}"/>
                  </a:ext>
                </a:extLst>
              </p:cNvPr>
              <p:cNvSpPr txBox="1"/>
              <p:nvPr/>
            </p:nvSpPr>
            <p:spPr>
              <a:xfrm>
                <a:off x="1843092" y="2563851"/>
                <a:ext cx="89443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b="1" dirty="0">
                    <a:solidFill>
                      <a:srgbClr val="E6E7E9"/>
                    </a:solidFill>
                    <a:latin typeface="Tw Cen MT" panose="020B0602020104020603" pitchFamily="34" charset="0"/>
                  </a:rPr>
                  <a:t>1</a:t>
                </a:r>
              </a:p>
            </p:txBody>
          </p:sp>
        </p:grpSp>
        <p:sp>
          <p:nvSpPr>
            <p:cNvPr id="4" name="Freeform: Shape 13">
              <a:extLst>
                <a:ext uri="{FF2B5EF4-FFF2-40B4-BE49-F238E27FC236}">
                  <a16:creationId xmlns:a16="http://schemas.microsoft.com/office/drawing/2014/main" xmlns="" id="{EFFACF65-7AA1-4442-93B4-ED26212D6CE0}"/>
                </a:ext>
              </a:extLst>
            </p:cNvPr>
            <p:cNvSpPr/>
            <p:nvPr/>
          </p:nvSpPr>
          <p:spPr>
            <a:xfrm flipV="1">
              <a:off x="4689846" y="2518908"/>
              <a:ext cx="1591582" cy="3031986"/>
            </a:xfrm>
            <a:custGeom>
              <a:avLst/>
              <a:gdLst>
                <a:gd name="connsiteX0" fmla="*/ 0 w 1591582"/>
                <a:gd name="connsiteY0" fmla="*/ 3031986 h 3031986"/>
                <a:gd name="connsiteX1" fmla="*/ 357641 w 1591582"/>
                <a:gd name="connsiteY1" fmla="*/ 3031986 h 3031986"/>
                <a:gd name="connsiteX2" fmla="*/ 795791 w 1591582"/>
                <a:gd name="connsiteY2" fmla="*/ 2593836 h 3031986"/>
                <a:gd name="connsiteX3" fmla="*/ 1233941 w 1591582"/>
                <a:gd name="connsiteY3" fmla="*/ 3031986 h 3031986"/>
                <a:gd name="connsiteX4" fmla="*/ 1591582 w 1591582"/>
                <a:gd name="connsiteY4" fmla="*/ 3031986 h 3031986"/>
                <a:gd name="connsiteX5" fmla="*/ 1591582 w 1591582"/>
                <a:gd name="connsiteY5" fmla="*/ 314242 h 3031986"/>
                <a:gd name="connsiteX6" fmla="*/ 1277340 w 1591582"/>
                <a:gd name="connsiteY6" fmla="*/ 0 h 3031986"/>
                <a:gd name="connsiteX7" fmla="*/ 314242 w 1591582"/>
                <a:gd name="connsiteY7" fmla="*/ 0 h 3031986"/>
                <a:gd name="connsiteX8" fmla="*/ 0 w 1591582"/>
                <a:gd name="connsiteY8" fmla="*/ 314242 h 303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1582" h="3031986">
                  <a:moveTo>
                    <a:pt x="0" y="3031986"/>
                  </a:moveTo>
                  <a:lnTo>
                    <a:pt x="357641" y="3031986"/>
                  </a:lnTo>
                  <a:cubicBezTo>
                    <a:pt x="357641" y="2790002"/>
                    <a:pt x="553807" y="2593836"/>
                    <a:pt x="795791" y="2593836"/>
                  </a:cubicBezTo>
                  <a:cubicBezTo>
                    <a:pt x="1037775" y="2593836"/>
                    <a:pt x="1233941" y="2790002"/>
                    <a:pt x="1233941" y="3031986"/>
                  </a:cubicBezTo>
                  <a:lnTo>
                    <a:pt x="1591582" y="3031986"/>
                  </a:lnTo>
                  <a:lnTo>
                    <a:pt x="1591582" y="314242"/>
                  </a:lnTo>
                  <a:cubicBezTo>
                    <a:pt x="1591582" y="140691"/>
                    <a:pt x="1450891" y="0"/>
                    <a:pt x="1277340" y="0"/>
                  </a:cubicBezTo>
                  <a:lnTo>
                    <a:pt x="314242" y="0"/>
                  </a:lnTo>
                  <a:cubicBezTo>
                    <a:pt x="140691" y="0"/>
                    <a:pt x="0" y="140691"/>
                    <a:pt x="0" y="31424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7000" sy="107000" algn="ctr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1D059CF-E439-4FFA-9F4D-8D4AEE67AF68}"/>
                </a:ext>
              </a:extLst>
            </p:cNvPr>
            <p:cNvSpPr txBox="1"/>
            <p:nvPr/>
          </p:nvSpPr>
          <p:spPr>
            <a:xfrm>
              <a:off x="4684177" y="3114512"/>
              <a:ext cx="1591582" cy="91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Social Responsibility </a:t>
              </a:r>
            </a:p>
            <a:p>
              <a:pPr algn="ctr"/>
              <a:r>
                <a:rPr lang="en-US" sz="20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 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F688B9E9-F7FF-4F97-9ECC-7343BE7F4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26159" y="4045705"/>
              <a:ext cx="894354" cy="894352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5715008" y="1071552"/>
            <a:ext cx="1714512" cy="3434269"/>
            <a:chOff x="6945121" y="2029912"/>
            <a:chExt cx="1598215" cy="3518907"/>
          </a:xfrm>
        </p:grpSpPr>
        <p:grpSp>
          <p:nvGrpSpPr>
            <p:cNvPr id="10" name="Group 52"/>
            <p:cNvGrpSpPr/>
            <p:nvPr/>
          </p:nvGrpSpPr>
          <p:grpSpPr>
            <a:xfrm>
              <a:off x="6951754" y="2029912"/>
              <a:ext cx="1591582" cy="3518907"/>
              <a:chOff x="1492649" y="2271245"/>
              <a:chExt cx="1591582" cy="3518907"/>
            </a:xfrm>
          </p:grpSpPr>
          <p:grpSp>
            <p:nvGrpSpPr>
              <p:cNvPr id="14" name="Group 56">
                <a:extLst>
                  <a:ext uri="{FF2B5EF4-FFF2-40B4-BE49-F238E27FC236}">
                    <a16:creationId xmlns:a16="http://schemas.microsoft.com/office/drawing/2014/main" xmlns="" id="{552EBEE0-4492-45DE-A964-67E1F254A828}"/>
                  </a:ext>
                </a:extLst>
              </p:cNvPr>
              <p:cNvGrpSpPr/>
              <p:nvPr/>
            </p:nvGrpSpPr>
            <p:grpSpPr>
              <a:xfrm>
                <a:off x="1492649" y="2271245"/>
                <a:ext cx="1591582" cy="1512849"/>
                <a:chOff x="1494518" y="2563850"/>
                <a:chExt cx="1591582" cy="1512849"/>
              </a:xfrm>
            </p:grpSpPr>
            <p:sp>
              <p:nvSpPr>
                <p:cNvPr id="16" name="Rectangle: Top Corners Rounded 10">
                  <a:extLst>
                    <a:ext uri="{FF2B5EF4-FFF2-40B4-BE49-F238E27FC236}">
                      <a16:creationId xmlns:a16="http://schemas.microsoft.com/office/drawing/2014/main" xmlns="" id="{EDC9C1CA-E5FB-4409-AB11-A6D6F244BB04}"/>
                    </a:ext>
                  </a:extLst>
                </p:cNvPr>
                <p:cNvSpPr/>
                <p:nvPr/>
              </p:nvSpPr>
              <p:spPr>
                <a:xfrm>
                  <a:off x="1494518" y="2563850"/>
                  <a:ext cx="1591582" cy="1512849"/>
                </a:xfrm>
                <a:prstGeom prst="round2SameRect">
                  <a:avLst>
                    <a:gd name="adj1" fmla="val 12063"/>
                    <a:gd name="adj2" fmla="val 0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xmlns="" id="{6F0E31D2-92C3-412D-9001-21FF69E56B85}"/>
                    </a:ext>
                  </a:extLst>
                </p:cNvPr>
                <p:cNvSpPr txBox="1"/>
                <p:nvPr/>
              </p:nvSpPr>
              <p:spPr>
                <a:xfrm>
                  <a:off x="1843092" y="2563851"/>
                  <a:ext cx="89443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0" b="1" dirty="0">
                      <a:solidFill>
                        <a:srgbClr val="E6E7E9"/>
                      </a:solidFill>
                      <a:latin typeface="Tw Cen MT" panose="020B0602020104020603" pitchFamily="34" charset="0"/>
                    </a:rPr>
                    <a:t>2</a:t>
                  </a:r>
                </a:p>
              </p:txBody>
            </p:sp>
          </p:grpSp>
          <p:sp>
            <p:nvSpPr>
              <p:cNvPr id="15" name="Freeform: Shape 13">
                <a:extLst>
                  <a:ext uri="{FF2B5EF4-FFF2-40B4-BE49-F238E27FC236}">
                    <a16:creationId xmlns:a16="http://schemas.microsoft.com/office/drawing/2014/main" xmlns="" id="{EFFACF65-7AA1-4442-93B4-ED26212D6CE0}"/>
                  </a:ext>
                </a:extLst>
              </p:cNvPr>
              <p:cNvSpPr/>
              <p:nvPr/>
            </p:nvSpPr>
            <p:spPr>
              <a:xfrm flipV="1">
                <a:off x="1492649" y="2758166"/>
                <a:ext cx="1591582" cy="3031986"/>
              </a:xfrm>
              <a:custGeom>
                <a:avLst/>
                <a:gdLst>
                  <a:gd name="connsiteX0" fmla="*/ 0 w 1591582"/>
                  <a:gd name="connsiteY0" fmla="*/ 3031986 h 3031986"/>
                  <a:gd name="connsiteX1" fmla="*/ 357641 w 1591582"/>
                  <a:gd name="connsiteY1" fmla="*/ 3031986 h 3031986"/>
                  <a:gd name="connsiteX2" fmla="*/ 795791 w 1591582"/>
                  <a:gd name="connsiteY2" fmla="*/ 2593836 h 3031986"/>
                  <a:gd name="connsiteX3" fmla="*/ 1233941 w 1591582"/>
                  <a:gd name="connsiteY3" fmla="*/ 3031986 h 3031986"/>
                  <a:gd name="connsiteX4" fmla="*/ 1591582 w 1591582"/>
                  <a:gd name="connsiteY4" fmla="*/ 3031986 h 3031986"/>
                  <a:gd name="connsiteX5" fmla="*/ 1591582 w 1591582"/>
                  <a:gd name="connsiteY5" fmla="*/ 314242 h 3031986"/>
                  <a:gd name="connsiteX6" fmla="*/ 1277340 w 1591582"/>
                  <a:gd name="connsiteY6" fmla="*/ 0 h 3031986"/>
                  <a:gd name="connsiteX7" fmla="*/ 314242 w 1591582"/>
                  <a:gd name="connsiteY7" fmla="*/ 0 h 3031986"/>
                  <a:gd name="connsiteX8" fmla="*/ 0 w 1591582"/>
                  <a:gd name="connsiteY8" fmla="*/ 314242 h 3031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1582" h="3031986">
                    <a:moveTo>
                      <a:pt x="0" y="3031986"/>
                    </a:moveTo>
                    <a:lnTo>
                      <a:pt x="357641" y="3031986"/>
                    </a:lnTo>
                    <a:cubicBezTo>
                      <a:pt x="357641" y="2790002"/>
                      <a:pt x="553807" y="2593836"/>
                      <a:pt x="795791" y="2593836"/>
                    </a:cubicBezTo>
                    <a:cubicBezTo>
                      <a:pt x="1037775" y="2593836"/>
                      <a:pt x="1233941" y="2790002"/>
                      <a:pt x="1233941" y="3031986"/>
                    </a:cubicBezTo>
                    <a:lnTo>
                      <a:pt x="1591582" y="3031986"/>
                    </a:lnTo>
                    <a:lnTo>
                      <a:pt x="1591582" y="314242"/>
                    </a:lnTo>
                    <a:cubicBezTo>
                      <a:pt x="1591582" y="140691"/>
                      <a:pt x="1450891" y="0"/>
                      <a:pt x="1277340" y="0"/>
                    </a:cubicBezTo>
                    <a:lnTo>
                      <a:pt x="314242" y="0"/>
                    </a:lnTo>
                    <a:cubicBezTo>
                      <a:pt x="140691" y="0"/>
                      <a:pt x="0" y="140691"/>
                      <a:pt x="0" y="3142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sx="107000" sy="107000" algn="ctr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53"/>
            <p:cNvGrpSpPr/>
            <p:nvPr/>
          </p:nvGrpSpPr>
          <p:grpSpPr>
            <a:xfrm>
              <a:off x="6945121" y="3129192"/>
              <a:ext cx="1591582" cy="1853385"/>
              <a:chOff x="1480348" y="3576368"/>
              <a:chExt cx="1591582" cy="185338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C1D059CF-E439-4FFA-9F4D-8D4AEE67AF68}"/>
                  </a:ext>
                </a:extLst>
              </p:cNvPr>
              <p:cNvSpPr txBox="1"/>
              <p:nvPr/>
            </p:nvSpPr>
            <p:spPr>
              <a:xfrm>
                <a:off x="1480348" y="3576368"/>
                <a:ext cx="1591582" cy="851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Indoor Location Detection</a:t>
                </a:r>
                <a:endParaRPr lang="en-US" sz="1600" b="1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xmlns="" id="{F688B9E9-F7FF-4F97-9ECC-7343BE7F4E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828962" y="4535401"/>
                <a:ext cx="894354" cy="894352"/>
              </a:xfrm>
              <a:prstGeom prst="rect">
                <a:avLst/>
              </a:prstGeom>
            </p:spPr>
          </p:pic>
        </p:grpSp>
      </p:grpSp>
      <p:grpSp>
        <p:nvGrpSpPr>
          <p:cNvPr id="22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214282" y="500048"/>
            <a:ext cx="2071702" cy="642942"/>
            <a:chOff x="6696236" y="502469"/>
            <a:chExt cx="2267744" cy="569276"/>
          </a:xfrm>
        </p:grpSpPr>
        <p:sp>
          <p:nvSpPr>
            <p:cNvPr id="23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111482" y="602441"/>
              <a:ext cx="133562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Objectives</a:t>
              </a:r>
              <a:endPara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3357568"/>
            <a:ext cx="1357322" cy="1071570"/>
          </a:xfrm>
          <a:prstGeom prst="rect">
            <a:avLst/>
          </a:prstGeom>
          <a:blipFill rotWithShape="0">
            <a:blip r:embed="rId2" cstate="print"/>
            <a:stretch>
              <a:fillRect/>
            </a:stretch>
          </a:blipFill>
          <a:scene3d>
            <a:camera prst="orthographicFront"/>
            <a:lightRig rig="chilly" dir="t"/>
          </a:scene3d>
          <a:sp3d z="12700" extrusionH="1700" prstMaterial="dkEdge">
            <a:bevelT w="25400" h="6350" prst="softRound"/>
            <a:bevelB w="0" h="0" prst="convex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Group 2"/>
          <p:cNvGrpSpPr/>
          <p:nvPr/>
        </p:nvGrpSpPr>
        <p:grpSpPr>
          <a:xfrm>
            <a:off x="2357422" y="3571882"/>
            <a:ext cx="2428892" cy="571504"/>
            <a:chOff x="1590029" y="3265819"/>
            <a:chExt cx="3058120" cy="646054"/>
          </a:xfrm>
          <a:scene3d>
            <a:camera prst="orthographicFront"/>
            <a:lightRig rig="chilly" dir="t"/>
          </a:scene3d>
        </p:grpSpPr>
        <p:sp>
          <p:nvSpPr>
            <p:cNvPr id="4" name="Rectangle 3"/>
            <p:cNvSpPr/>
            <p:nvPr/>
          </p:nvSpPr>
          <p:spPr>
            <a:xfrm>
              <a:off x="1590029" y="3265819"/>
              <a:ext cx="3058120" cy="646054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ectangle 4"/>
            <p:cNvSpPr/>
            <p:nvPr/>
          </p:nvSpPr>
          <p:spPr>
            <a:xfrm>
              <a:off x="1590029" y="3265819"/>
              <a:ext cx="3058120" cy="6460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2806" tIns="50800" rIns="50800" bIns="508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/>
                <a:t>Arduino IDE Simulator</a:t>
              </a:r>
              <a:endParaRPr lang="en-US" sz="2000" kern="1200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5214942" y="3357568"/>
            <a:ext cx="1285884" cy="1071570"/>
          </a:xfrm>
          <a:prstGeom prst="rect">
            <a:avLst/>
          </a:prstGeom>
          <a:blipFill rotWithShape="0">
            <a:blip r:embed="rId3" cstate="print"/>
            <a:stretch>
              <a:fillRect/>
            </a:stretch>
          </a:blipFill>
          <a:scene3d>
            <a:camera prst="orthographicFront"/>
            <a:lightRig rig="chilly" dir="t"/>
          </a:scene3d>
          <a:sp3d z="12700" extrusionH="1700" prstMaterial="dkEdge">
            <a:bevelT w="25400" h="6350" prst="softRound"/>
            <a:bevelB w="0" h="0" prst="convex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6357950" y="3429006"/>
            <a:ext cx="3071802" cy="704175"/>
            <a:chOff x="1263423" y="4099190"/>
            <a:chExt cx="2381950" cy="1155288"/>
          </a:xfrm>
          <a:scene3d>
            <a:camera prst="orthographicFront"/>
            <a:lightRig rig="chilly" dir="t"/>
          </a:scene3d>
        </p:grpSpPr>
        <p:sp>
          <p:nvSpPr>
            <p:cNvPr id="8" name="Rectangle 7"/>
            <p:cNvSpPr/>
            <p:nvPr/>
          </p:nvSpPr>
          <p:spPr>
            <a:xfrm>
              <a:off x="1374213" y="4450801"/>
              <a:ext cx="1551053" cy="803677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1263423" y="4099190"/>
              <a:ext cx="2381950" cy="105482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2806" tIns="50800" rIns="50800" bIns="508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dirty="0" smtClean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kern="1200" dirty="0" smtClean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/>
                <a:t>Google Maps   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200226" y="611933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2">
            <a:extLst>
              <a:ext uri="{FF2B5EF4-FFF2-40B4-BE49-F238E27FC236}">
                <a16:creationId xmlns:a16="http://schemas.microsoft.com/office/drawing/2014/main" xmlns="" id="{A26BB2B6-5C37-4AA7-93EE-2E56026E393B}"/>
              </a:ext>
            </a:extLst>
          </p:cNvPr>
          <p:cNvGrpSpPr/>
          <p:nvPr/>
        </p:nvGrpSpPr>
        <p:grpSpPr>
          <a:xfrm>
            <a:off x="2071670" y="2000246"/>
            <a:ext cx="2714644" cy="571504"/>
            <a:chOff x="1590027" y="3428099"/>
            <a:chExt cx="3067211" cy="664038"/>
          </a:xfrm>
          <a:scene3d>
            <a:camera prst="orthographicFront"/>
            <a:lightRig rig="chilly" dir="t"/>
          </a:scene3d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xmlns="" id="{C7D769D1-8BAB-40D7-A0B3-9475C82E45CF}"/>
                </a:ext>
              </a:extLst>
            </p:cNvPr>
            <p:cNvSpPr/>
            <p:nvPr/>
          </p:nvSpPr>
          <p:spPr>
            <a:xfrm>
              <a:off x="1912891" y="3428099"/>
              <a:ext cx="2744347" cy="646054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xmlns="" id="{1861304F-9C1D-4970-8B85-241E482B3E94}"/>
                </a:ext>
              </a:extLst>
            </p:cNvPr>
            <p:cNvSpPr/>
            <p:nvPr/>
          </p:nvSpPr>
          <p:spPr>
            <a:xfrm>
              <a:off x="1590027" y="3446083"/>
              <a:ext cx="3058120" cy="6460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2806" tIns="50800" rIns="50800" bIns="508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/>
                <a:t>Node MCU ESP8266</a:t>
              </a:r>
              <a:endParaRPr lang="en-US" sz="2000" kern="1200" dirty="0"/>
            </a:p>
          </p:txBody>
        </p:sp>
      </p:grpSp>
      <p:sp>
        <p:nvSpPr>
          <p:cNvPr id="16" name="Rectangle 1">
            <a:extLst>
              <a:ext uri="{FF2B5EF4-FFF2-40B4-BE49-F238E27FC236}">
                <a16:creationId xmlns:a16="http://schemas.microsoft.com/office/drawing/2014/main" xmlns="" id="{DC0B0AD1-4B8B-406E-8633-2A5955A6B3E5}"/>
              </a:ext>
            </a:extLst>
          </p:cNvPr>
          <p:cNvSpPr/>
          <p:nvPr/>
        </p:nvSpPr>
        <p:spPr>
          <a:xfrm>
            <a:off x="1000100" y="1714494"/>
            <a:ext cx="1357321" cy="1214446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scene3d>
            <a:camera prst="orthographicFront"/>
            <a:lightRig rig="chilly" dir="t"/>
          </a:scene3d>
          <a:sp3d z="12700" extrusionH="1700" prstMaterial="dkEdge">
            <a:bevelT w="25400" h="6350" prst="softRound"/>
            <a:bevelB w="0" h="0" prst="convex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7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142844" y="642924"/>
            <a:ext cx="2714613" cy="714380"/>
            <a:chOff x="6539875" y="692228"/>
            <a:chExt cx="2267744" cy="569276"/>
          </a:xfrm>
        </p:grpSpPr>
        <p:sp>
          <p:nvSpPr>
            <p:cNvPr id="18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539875" y="692228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39876" y="755480"/>
              <a:ext cx="2160947" cy="289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System Components</a:t>
              </a:r>
              <a:endPara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lum bright="11000"/>
          </a:blip>
          <a:srcRect/>
          <a:stretch>
            <a:fillRect/>
          </a:stretch>
        </p:blipFill>
        <p:spPr bwMode="auto">
          <a:xfrm>
            <a:off x="5214942" y="1785932"/>
            <a:ext cx="12858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Group 2">
            <a:extLst>
              <a:ext uri="{FF2B5EF4-FFF2-40B4-BE49-F238E27FC236}">
                <a16:creationId xmlns:a16="http://schemas.microsoft.com/office/drawing/2014/main" xmlns="" id="{A26BB2B6-5C37-4AA7-93EE-2E56026E393B}"/>
              </a:ext>
            </a:extLst>
          </p:cNvPr>
          <p:cNvGrpSpPr/>
          <p:nvPr/>
        </p:nvGrpSpPr>
        <p:grpSpPr>
          <a:xfrm>
            <a:off x="6215074" y="2000246"/>
            <a:ext cx="2714644" cy="571504"/>
            <a:chOff x="1590027" y="3428099"/>
            <a:chExt cx="3067211" cy="664038"/>
          </a:xfrm>
          <a:scene3d>
            <a:camera prst="orthographicFront"/>
            <a:lightRig rig="chilly" dir="t"/>
          </a:scene3d>
        </p:grpSpPr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xmlns="" id="{C7D769D1-8BAB-40D7-A0B3-9475C82E45CF}"/>
                </a:ext>
              </a:extLst>
            </p:cNvPr>
            <p:cNvSpPr/>
            <p:nvPr/>
          </p:nvSpPr>
          <p:spPr>
            <a:xfrm>
              <a:off x="1912891" y="3428099"/>
              <a:ext cx="2744347" cy="646054"/>
            </a:xfrm>
            <a:prstGeom prst="rect">
              <a:avLst/>
            </a:prstGeom>
            <a:sp3d prstMaterial="translucentPowder">
              <a:bevelT w="127000" h="25400" prst="softRound"/>
            </a:sp3d>
          </p:spPr>
          <p:style>
            <a:lnRef idx="0">
              <a:schemeClr val="accent3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xmlns="" id="{1861304F-9C1D-4970-8B85-241E482B3E94}"/>
                </a:ext>
              </a:extLst>
            </p:cNvPr>
            <p:cNvSpPr/>
            <p:nvPr/>
          </p:nvSpPr>
          <p:spPr>
            <a:xfrm>
              <a:off x="1590027" y="3446083"/>
              <a:ext cx="3058120" cy="6460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2806" tIns="50800" rIns="50800" bIns="508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dirty="0" smtClean="0"/>
                <a:t>Mail Application</a:t>
              </a:r>
              <a:endParaRPr lang="en-US" sz="2000" kern="1200" dirty="0"/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23267" y="507521"/>
            <a:ext cx="1847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250" t="805" r="6250" b="1574"/>
          <a:stretch>
            <a:fillRect/>
          </a:stretch>
        </p:blipFill>
        <p:spPr bwMode="auto">
          <a:xfrm>
            <a:off x="3214678" y="357172"/>
            <a:ext cx="178595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214282" y="357172"/>
            <a:ext cx="2071702" cy="642942"/>
            <a:chOff x="6696236" y="502469"/>
            <a:chExt cx="2267744" cy="569276"/>
          </a:xfrm>
        </p:grpSpPr>
        <p:sp>
          <p:nvSpPr>
            <p:cNvPr id="9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11482" y="602441"/>
              <a:ext cx="1439620" cy="354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Procedure</a:t>
              </a:r>
              <a:endPara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/>
          <a:srcRect l="1870" t="1538" r="14001"/>
          <a:stretch>
            <a:fillRect/>
          </a:stretch>
        </p:blipFill>
        <p:spPr bwMode="auto">
          <a:xfrm>
            <a:off x="5143504" y="357172"/>
            <a:ext cx="316448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214281" y="357172"/>
            <a:ext cx="1285884" cy="571504"/>
            <a:chOff x="6696236" y="502469"/>
            <a:chExt cx="2040970" cy="569276"/>
          </a:xfrm>
        </p:grpSpPr>
        <p:sp>
          <p:nvSpPr>
            <p:cNvPr id="6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696236" y="502469"/>
              <a:ext cx="2040970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11482" y="602441"/>
              <a:ext cx="1074224" cy="354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  <a:endPara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071802" y="4429138"/>
            <a:ext cx="4786346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1: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Display the neighbor Wi-Fi networks</a:t>
            </a:r>
            <a:endParaRPr kumimoji="0" lang="en-US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 descr="C:\Users\Thanaa\Desktop\NodeMCU location\arduino 3.JPG"/>
          <p:cNvPicPr/>
          <p:nvPr/>
        </p:nvPicPr>
        <p:blipFill>
          <a:blip r:embed="rId2"/>
          <a:srcRect l="29771" t="12209" r="7088" b="38663"/>
          <a:stretch>
            <a:fillRect/>
          </a:stretch>
        </p:blipFill>
        <p:spPr bwMode="auto">
          <a:xfrm>
            <a:off x="2357422" y="1500180"/>
            <a:ext cx="614366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مجموعة 1">
            <a:extLst>
              <a:ext uri="{FF2B5EF4-FFF2-40B4-BE49-F238E27FC236}">
                <a16:creationId xmlns:a16="http://schemas.microsoft.com/office/drawing/2014/main" xmlns="" id="{B681A20E-449C-4FBA-9FA6-1781D5FB9562}"/>
              </a:ext>
            </a:extLst>
          </p:cNvPr>
          <p:cNvGrpSpPr/>
          <p:nvPr/>
        </p:nvGrpSpPr>
        <p:grpSpPr>
          <a:xfrm>
            <a:off x="214282" y="1214428"/>
            <a:ext cx="1785950" cy="428628"/>
            <a:chOff x="6539875" y="692228"/>
            <a:chExt cx="2267744" cy="569276"/>
          </a:xfrm>
        </p:grpSpPr>
        <p:sp>
          <p:nvSpPr>
            <p:cNvPr id="12" name="Snip Diagonal Corner Rectangle 4">
              <a:extLst>
                <a:ext uri="{FF2B5EF4-FFF2-40B4-BE49-F238E27FC236}">
                  <a16:creationId xmlns:a16="http://schemas.microsoft.com/office/drawing/2014/main" xmlns="" id="{8A783AE2-CCC8-4A7C-94D9-EA4AFBB73A2A}"/>
                </a:ext>
              </a:extLst>
            </p:cNvPr>
            <p:cNvSpPr/>
            <p:nvPr/>
          </p:nvSpPr>
          <p:spPr>
            <a:xfrm>
              <a:off x="6539875" y="692228"/>
              <a:ext cx="2267744" cy="569276"/>
            </a:xfrm>
            <a:prstGeom prst="snip2Diag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39876" y="755480"/>
              <a:ext cx="2160948" cy="4496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First Attempt</a:t>
              </a:r>
              <a:endPara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Thanaa\Downloads\IMG-20201203-WA0001.jpg"/>
          <p:cNvPicPr/>
          <p:nvPr/>
        </p:nvPicPr>
        <p:blipFill>
          <a:blip r:embed="rId2"/>
          <a:srcRect l="42906" t="24395" r="6506"/>
          <a:stretch>
            <a:fillRect/>
          </a:stretch>
        </p:blipFill>
        <p:spPr bwMode="auto">
          <a:xfrm>
            <a:off x="2143108" y="1071552"/>
            <a:ext cx="5072098" cy="29289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000232" y="4143386"/>
            <a:ext cx="5429288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2: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coordinates for home </a:t>
            </a:r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using geolocation API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71538" y="4071948"/>
            <a:ext cx="7072362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Figure 3: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 coordinates for the first location at home on the serial monitor</a:t>
            </a:r>
            <a:endParaRPr lang="en-GB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Thanaa\Desktop\NodeMCU location\arduino 4.JPG"/>
          <p:cNvPicPr/>
          <p:nvPr/>
        </p:nvPicPr>
        <p:blipFill>
          <a:blip r:embed="rId2">
            <a:lum/>
          </a:blip>
          <a:srcRect l="29935" t="12500" r="6941" b="38885"/>
          <a:stretch>
            <a:fillRect/>
          </a:stretch>
        </p:blipFill>
        <p:spPr bwMode="auto">
          <a:xfrm>
            <a:off x="1571604" y="928676"/>
            <a:ext cx="621510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319</Words>
  <Application>Microsoft Office PowerPoint</Application>
  <PresentationFormat>On-screen Show (16:9)</PresentationFormat>
  <Paragraphs>62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mona</dc:creator>
  <cp:lastModifiedBy>Thanaa</cp:lastModifiedBy>
  <cp:revision>156</cp:revision>
  <dcterms:created xsi:type="dcterms:W3CDTF">2020-05-22T03:36:29Z</dcterms:created>
  <dcterms:modified xsi:type="dcterms:W3CDTF">2020-12-27T23:36:12Z</dcterms:modified>
</cp:coreProperties>
</file>