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notesMasterIdLst>
    <p:notesMasterId r:id="rId39"/>
  </p:notesMasterIdLst>
  <p:sldIdLst>
    <p:sldId id="272" r:id="rId2"/>
    <p:sldId id="271" r:id="rId3"/>
    <p:sldId id="274" r:id="rId4"/>
    <p:sldId id="273" r:id="rId5"/>
    <p:sldId id="256" r:id="rId6"/>
    <p:sldId id="257" r:id="rId7"/>
    <p:sldId id="258" r:id="rId8"/>
    <p:sldId id="261" r:id="rId9"/>
    <p:sldId id="260" r:id="rId10"/>
    <p:sldId id="263" r:id="rId11"/>
    <p:sldId id="264" r:id="rId12"/>
    <p:sldId id="265" r:id="rId13"/>
    <p:sldId id="277" r:id="rId14"/>
    <p:sldId id="266" r:id="rId15"/>
    <p:sldId id="267" r:id="rId16"/>
    <p:sldId id="285" r:id="rId17"/>
    <p:sldId id="275" r:id="rId18"/>
    <p:sldId id="276" r:id="rId19"/>
    <p:sldId id="286" r:id="rId20"/>
    <p:sldId id="287" r:id="rId21"/>
    <p:sldId id="288" r:id="rId22"/>
    <p:sldId id="289" r:id="rId23"/>
    <p:sldId id="290" r:id="rId24"/>
    <p:sldId id="291" r:id="rId25"/>
    <p:sldId id="292" r:id="rId26"/>
    <p:sldId id="293" r:id="rId27"/>
    <p:sldId id="294" r:id="rId28"/>
    <p:sldId id="295" r:id="rId29"/>
    <p:sldId id="296" r:id="rId30"/>
    <p:sldId id="278" r:id="rId31"/>
    <p:sldId id="279" r:id="rId32"/>
    <p:sldId id="280" r:id="rId33"/>
    <p:sldId id="281" r:id="rId34"/>
    <p:sldId id="282" r:id="rId35"/>
    <p:sldId id="283" r:id="rId36"/>
    <p:sldId id="284" r:id="rId37"/>
    <p:sldId id="297" r:id="rId38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33FF"/>
    <a:srgbClr val="FF33CC"/>
    <a:srgbClr val="CC3300"/>
    <a:srgbClr val="003300"/>
    <a:srgbClr val="CC3399"/>
    <a:srgbClr val="663300"/>
    <a:srgbClr val="FF0066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نمط متوسط 2 - تميي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نمط متوسط 2 - تمييز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نمط متوسط 2 - تمييز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1E4AEA4-8DFA-4A89-87EB-49C32662AFE0}" styleName="نمط متوسط 2 - تمييز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نمط متوسط 2 - تمييز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نمط متوسط 2 - تمييز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D7AC3CCA-C797-4891-BE02-D94E43425B78}" styleName="النمط المتوسط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5202B0CA-FC54-4496-8BCA-5EF66A818D29}" styleName="النمط الداكن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النمط المتوسط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C4B1156A-380E-4F78-BDF5-A606A8083BF9}" styleName="نمط متوسط 4 - تمييز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91397" autoAdjust="0"/>
    <p:restoredTop sz="94660"/>
  </p:normalViewPr>
  <p:slideViewPr>
    <p:cSldViewPr>
      <p:cViewPr>
        <p:scale>
          <a:sx n="75" d="100"/>
          <a:sy n="75" d="100"/>
        </p:scale>
        <p:origin x="-1518" y="-3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315BCDD1-DAF4-4220-8A2F-612A1C1924E4}" type="datetimeFigureOut">
              <a:rPr lang="ar-SA" smtClean="0"/>
              <a:pPr/>
              <a:t>25/02/37</a:t>
            </a:fld>
            <a:endParaRPr lang="ar-SA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C4D14EB2-590A-45A6-9E2D-6FF8EF4F6B63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A3789A-B18F-4451-BEEA-20FDB5675D9F}" type="datetimeFigureOut">
              <a:rPr lang="ar-SA" smtClean="0"/>
              <a:pPr/>
              <a:t>25/02/37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71FA55-822F-4CC6-840F-5D82DCF712D8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A3789A-B18F-4451-BEEA-20FDB5675D9F}" type="datetimeFigureOut">
              <a:rPr lang="ar-SA" smtClean="0"/>
              <a:pPr/>
              <a:t>25/02/37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71FA55-822F-4CC6-840F-5D82DCF712D8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A3789A-B18F-4451-BEEA-20FDB5675D9F}" type="datetimeFigureOut">
              <a:rPr lang="ar-SA" smtClean="0"/>
              <a:pPr/>
              <a:t>25/02/37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71FA55-822F-4CC6-840F-5D82DCF712D8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A3789A-B18F-4451-BEEA-20FDB5675D9F}" type="datetimeFigureOut">
              <a:rPr lang="ar-SA" smtClean="0"/>
              <a:pPr/>
              <a:t>25/02/37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71FA55-822F-4CC6-840F-5D82DCF712D8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A3789A-B18F-4451-BEEA-20FDB5675D9F}" type="datetimeFigureOut">
              <a:rPr lang="ar-SA" smtClean="0"/>
              <a:pPr/>
              <a:t>25/02/37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71FA55-822F-4CC6-840F-5D82DCF712D8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A3789A-B18F-4451-BEEA-20FDB5675D9F}" type="datetimeFigureOut">
              <a:rPr lang="ar-SA" smtClean="0"/>
              <a:pPr/>
              <a:t>25/02/37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71FA55-822F-4CC6-840F-5D82DCF712D8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A3789A-B18F-4451-BEEA-20FDB5675D9F}" type="datetimeFigureOut">
              <a:rPr lang="ar-SA" smtClean="0"/>
              <a:pPr/>
              <a:t>25/02/37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71FA55-822F-4CC6-840F-5D82DCF712D8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A3789A-B18F-4451-BEEA-20FDB5675D9F}" type="datetimeFigureOut">
              <a:rPr lang="ar-SA" smtClean="0"/>
              <a:pPr/>
              <a:t>25/02/37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71FA55-822F-4CC6-840F-5D82DCF712D8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A3789A-B18F-4451-BEEA-20FDB5675D9F}" type="datetimeFigureOut">
              <a:rPr lang="ar-SA" smtClean="0"/>
              <a:pPr/>
              <a:t>25/02/37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71FA55-822F-4CC6-840F-5D82DCF712D8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A3789A-B18F-4451-BEEA-20FDB5675D9F}" type="datetimeFigureOut">
              <a:rPr lang="ar-SA" smtClean="0"/>
              <a:pPr/>
              <a:t>25/02/37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71FA55-822F-4CC6-840F-5D82DCF712D8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A3789A-B18F-4451-BEEA-20FDB5675D9F}" type="datetimeFigureOut">
              <a:rPr lang="ar-SA" smtClean="0"/>
              <a:pPr/>
              <a:t>25/02/37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71FA55-822F-4CC6-840F-5D82DCF712D8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A3789A-B18F-4451-BEEA-20FDB5675D9F}" type="datetimeFigureOut">
              <a:rPr lang="ar-SA" smtClean="0"/>
              <a:pPr/>
              <a:t>25/02/37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71FA55-822F-4CC6-840F-5D82DCF712D8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7" Type="http://schemas.openxmlformats.org/officeDocument/2006/relationships/image" Target="../media/image28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7" Type="http://schemas.openxmlformats.org/officeDocument/2006/relationships/image" Target="../media/image29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8.jpeg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jpeg"/><Relationship Id="rId3" Type="http://schemas.openxmlformats.org/officeDocument/2006/relationships/image" Target="../media/image32.jpeg"/><Relationship Id="rId7" Type="http://schemas.openxmlformats.org/officeDocument/2006/relationships/image" Target="../media/image36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5.jpeg"/><Relationship Id="rId5" Type="http://schemas.openxmlformats.org/officeDocument/2006/relationships/image" Target="../media/image34.jpeg"/><Relationship Id="rId4" Type="http://schemas.openxmlformats.org/officeDocument/2006/relationships/image" Target="../media/image33.jpeg"/><Relationship Id="rId9" Type="http://schemas.openxmlformats.org/officeDocument/2006/relationships/image" Target="../media/image38.jpe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png"/><Relationship Id="rId3" Type="http://schemas.openxmlformats.org/officeDocument/2006/relationships/image" Target="../media/image32.jpeg"/><Relationship Id="rId7" Type="http://schemas.openxmlformats.org/officeDocument/2006/relationships/image" Target="../media/image38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1.jpeg"/><Relationship Id="rId5" Type="http://schemas.openxmlformats.org/officeDocument/2006/relationships/image" Target="../media/image40.jpeg"/><Relationship Id="rId4" Type="http://schemas.openxmlformats.org/officeDocument/2006/relationships/image" Target="../media/image33.jpeg"/><Relationship Id="rId9" Type="http://schemas.openxmlformats.org/officeDocument/2006/relationships/image" Target="../media/image43.jpe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0.jpeg"/><Relationship Id="rId3" Type="http://schemas.openxmlformats.org/officeDocument/2006/relationships/image" Target="../media/image45.jpeg"/><Relationship Id="rId7" Type="http://schemas.openxmlformats.org/officeDocument/2006/relationships/image" Target="../media/image49.jpe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8.jpeg"/><Relationship Id="rId5" Type="http://schemas.openxmlformats.org/officeDocument/2006/relationships/image" Target="../media/image47.jpeg"/><Relationship Id="rId4" Type="http://schemas.openxmlformats.org/officeDocument/2006/relationships/image" Target="../media/image46.jpe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jpeg"/><Relationship Id="rId3" Type="http://schemas.openxmlformats.org/officeDocument/2006/relationships/image" Target="../media/image32.jpeg"/><Relationship Id="rId7" Type="http://schemas.openxmlformats.org/officeDocument/2006/relationships/image" Target="../media/image53.jpeg"/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2.jpeg"/><Relationship Id="rId5" Type="http://schemas.openxmlformats.org/officeDocument/2006/relationships/image" Target="../media/image35.jpeg"/><Relationship Id="rId10" Type="http://schemas.openxmlformats.org/officeDocument/2006/relationships/image" Target="../media/image26.jpeg"/><Relationship Id="rId4" Type="http://schemas.openxmlformats.org/officeDocument/2006/relationships/image" Target="../media/image40.jpeg"/><Relationship Id="rId9" Type="http://schemas.openxmlformats.org/officeDocument/2006/relationships/image" Target="../media/image54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jpeg"/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2.jpeg"/><Relationship Id="rId5" Type="http://schemas.openxmlformats.org/officeDocument/2006/relationships/image" Target="../media/image49.jpeg"/><Relationship Id="rId4" Type="http://schemas.openxmlformats.org/officeDocument/2006/relationships/image" Target="../media/image57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60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60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62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jpeg"/><Relationship Id="rId2" Type="http://schemas.openxmlformats.org/officeDocument/2006/relationships/image" Target="../media/image62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6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5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jpeg"/><Relationship Id="rId2" Type="http://schemas.openxmlformats.org/officeDocument/2006/relationships/image" Target="../media/image66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74.jpeg"/><Relationship Id="rId3" Type="http://schemas.openxmlformats.org/officeDocument/2006/relationships/image" Target="../media/image69.jpeg"/><Relationship Id="rId7" Type="http://schemas.openxmlformats.org/officeDocument/2006/relationships/image" Target="../media/image73.jpeg"/><Relationship Id="rId2" Type="http://schemas.openxmlformats.org/officeDocument/2006/relationships/image" Target="../media/image6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2.jpeg"/><Relationship Id="rId5" Type="http://schemas.openxmlformats.org/officeDocument/2006/relationships/image" Target="../media/image71.jpeg"/><Relationship Id="rId4" Type="http://schemas.openxmlformats.org/officeDocument/2006/relationships/image" Target="../media/image70.jpe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مجموعة 6"/>
          <p:cNvGrpSpPr/>
          <p:nvPr/>
        </p:nvGrpSpPr>
        <p:grpSpPr>
          <a:xfrm>
            <a:off x="142844" y="1571612"/>
            <a:ext cx="4214842" cy="4000528"/>
            <a:chOff x="2500298" y="1071546"/>
            <a:chExt cx="4357718" cy="4357718"/>
          </a:xfrm>
        </p:grpSpPr>
        <p:pic>
          <p:nvPicPr>
            <p:cNvPr id="2" name="صورة 1" descr="four-circle-infographics-vector-illustration-colorful-36898217.jpg"/>
            <p:cNvPicPr>
              <a:picLocks noChangeAspect="1"/>
            </p:cNvPicPr>
            <p:nvPr/>
          </p:nvPicPr>
          <p:blipFill>
            <a:blip r:embed="rId2"/>
            <a:srcRect l="9749" t="9386" r="9291" b="14895"/>
            <a:stretch>
              <a:fillRect/>
            </a:stretch>
          </p:blipFill>
          <p:spPr>
            <a:xfrm>
              <a:off x="2500298" y="1071546"/>
              <a:ext cx="4357718" cy="4357718"/>
            </a:xfrm>
            <a:prstGeom prst="rect">
              <a:avLst/>
            </a:prstGeom>
          </p:spPr>
        </p:pic>
        <p:sp>
          <p:nvSpPr>
            <p:cNvPr id="3" name="مربع نص 2"/>
            <p:cNvSpPr txBox="1"/>
            <p:nvPr/>
          </p:nvSpPr>
          <p:spPr>
            <a:xfrm>
              <a:off x="4716087" y="1711916"/>
              <a:ext cx="1850123" cy="838141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ctr" rtl="0"/>
              <a:r>
                <a:rPr lang="en-US" sz="2400" b="1" dirty="0" err="1" smtClean="0">
                  <a:ln w="17780" cmpd="sng">
                    <a:solidFill>
                      <a:schemeClr val="tx2">
                        <a:lumMod val="60000"/>
                        <a:lumOff val="40000"/>
                      </a:schemeClr>
                    </a:solidFill>
                    <a:prstDash val="solid"/>
                    <a:miter lim="800000"/>
                  </a:ln>
                  <a:gradFill>
                    <a:gsLst>
                      <a:gs pos="10000">
                        <a:schemeClr val="accent1">
                          <a:tint val="63000"/>
                          <a:sat val="105000"/>
                        </a:schemeClr>
                      </a:gs>
                      <a:gs pos="90000">
                        <a:schemeClr val="accent1">
                          <a:shade val="50000"/>
                          <a:satMod val="100000"/>
                        </a:schemeClr>
                      </a:gs>
                    </a:gsLst>
                    <a:lin ang="5400000"/>
                  </a:gradFill>
                </a:rPr>
                <a:t>Naheel</a:t>
              </a:r>
              <a:endParaRPr lang="en-US" sz="2400" b="1" dirty="0" smtClean="0">
                <a:ln w="17780" cmpd="sng">
                  <a:solidFill>
                    <a:schemeClr val="tx2">
                      <a:lumMod val="60000"/>
                      <a:lumOff val="4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</a:endParaRPr>
            </a:p>
            <a:p>
              <a:pPr algn="ctr" rtl="0"/>
              <a:r>
                <a:rPr lang="en-US" sz="2000" b="1" dirty="0" smtClean="0">
                  <a:ln w="17780" cmpd="sng">
                    <a:solidFill>
                      <a:schemeClr val="tx2">
                        <a:lumMod val="60000"/>
                        <a:lumOff val="40000"/>
                      </a:schemeClr>
                    </a:solidFill>
                    <a:prstDash val="solid"/>
                    <a:miter lim="800000"/>
                  </a:ln>
                  <a:gradFill>
                    <a:gsLst>
                      <a:gs pos="10000">
                        <a:schemeClr val="accent1">
                          <a:tint val="63000"/>
                          <a:sat val="105000"/>
                        </a:schemeClr>
                      </a:gs>
                      <a:gs pos="90000">
                        <a:schemeClr val="accent1">
                          <a:shade val="50000"/>
                          <a:satMod val="100000"/>
                        </a:schemeClr>
                      </a:gs>
                    </a:gsLst>
                    <a:lin ang="5400000"/>
                  </a:gradFill>
                </a:rPr>
                <a:t>Abed </a:t>
              </a:r>
              <a:r>
                <a:rPr lang="en-US" sz="2000" b="1" dirty="0" err="1" smtClean="0">
                  <a:ln w="17780" cmpd="sng">
                    <a:solidFill>
                      <a:schemeClr val="tx2">
                        <a:lumMod val="60000"/>
                        <a:lumOff val="40000"/>
                      </a:schemeClr>
                    </a:solidFill>
                    <a:prstDash val="solid"/>
                    <a:miter lim="800000"/>
                  </a:ln>
                  <a:gradFill>
                    <a:gsLst>
                      <a:gs pos="10000">
                        <a:schemeClr val="accent1">
                          <a:tint val="63000"/>
                          <a:sat val="105000"/>
                        </a:schemeClr>
                      </a:gs>
                      <a:gs pos="90000">
                        <a:schemeClr val="accent1">
                          <a:shade val="50000"/>
                          <a:satMod val="100000"/>
                        </a:schemeClr>
                      </a:gs>
                    </a:gsLst>
                    <a:lin ang="5400000"/>
                  </a:gradFill>
                </a:rPr>
                <a:t>Rabbo</a:t>
              </a:r>
              <a:endParaRPr lang="ar-SA" sz="2000" b="1" dirty="0">
                <a:ln w="17780" cmpd="sng">
                  <a:solidFill>
                    <a:schemeClr val="tx2">
                      <a:lumMod val="60000"/>
                      <a:lumOff val="4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</a:endParaRPr>
            </a:p>
          </p:txBody>
        </p:sp>
        <p:sp>
          <p:nvSpPr>
            <p:cNvPr id="4" name="مربع نص 3"/>
            <p:cNvSpPr txBox="1"/>
            <p:nvPr/>
          </p:nvSpPr>
          <p:spPr>
            <a:xfrm>
              <a:off x="5000628" y="3812449"/>
              <a:ext cx="1357322" cy="830997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ctr" rtl="0"/>
              <a:r>
                <a:rPr lang="en-US" sz="2400" b="1" dirty="0" err="1" smtClean="0">
                  <a:ln w="17780" cmpd="sng">
                    <a:solidFill>
                      <a:srgbClr val="FFC000"/>
                    </a:solidFill>
                    <a:prstDash val="solid"/>
                    <a:miter lim="800000"/>
                  </a:ln>
                  <a:solidFill>
                    <a:srgbClr val="FFC000"/>
                  </a:solidFill>
                </a:rPr>
                <a:t>Shurouq</a:t>
              </a:r>
              <a:endParaRPr lang="en-US" sz="2400" b="1" dirty="0" smtClean="0">
                <a:ln w="17780" cmpd="sng">
                  <a:solidFill>
                    <a:srgbClr val="FFC000"/>
                  </a:solidFill>
                  <a:prstDash val="solid"/>
                  <a:miter lim="800000"/>
                </a:ln>
                <a:solidFill>
                  <a:srgbClr val="FFC000"/>
                </a:solidFill>
              </a:endParaRPr>
            </a:p>
            <a:p>
              <a:pPr algn="ctr" rtl="0"/>
              <a:r>
                <a:rPr lang="en-US" sz="2400" b="1" dirty="0" smtClean="0">
                  <a:ln w="17780" cmpd="sng">
                    <a:solidFill>
                      <a:srgbClr val="FFC000"/>
                    </a:solidFill>
                    <a:prstDash val="solid"/>
                    <a:miter lim="800000"/>
                  </a:ln>
                  <a:solidFill>
                    <a:srgbClr val="FFC000"/>
                  </a:solidFill>
                </a:rPr>
                <a:t>Al-</a:t>
              </a:r>
              <a:r>
                <a:rPr lang="en-US" sz="2400" b="1" dirty="0" err="1" smtClean="0">
                  <a:ln w="17780" cmpd="sng">
                    <a:solidFill>
                      <a:srgbClr val="FFC000"/>
                    </a:solidFill>
                    <a:prstDash val="solid"/>
                    <a:miter lim="800000"/>
                  </a:ln>
                  <a:solidFill>
                    <a:srgbClr val="FFC000"/>
                  </a:solidFill>
                </a:rPr>
                <a:t>Wawi</a:t>
              </a:r>
              <a:endParaRPr lang="ar-SA" sz="2400" b="1" dirty="0">
                <a:ln w="17780" cmpd="sng">
                  <a:solidFill>
                    <a:srgbClr val="FFC000"/>
                  </a:solidFill>
                  <a:prstDash val="solid"/>
                  <a:miter lim="800000"/>
                </a:ln>
                <a:solidFill>
                  <a:srgbClr val="FFC000"/>
                </a:solidFill>
              </a:endParaRPr>
            </a:p>
          </p:txBody>
        </p:sp>
        <p:sp>
          <p:nvSpPr>
            <p:cNvPr id="5" name="مربع نص 4"/>
            <p:cNvSpPr txBox="1"/>
            <p:nvPr/>
          </p:nvSpPr>
          <p:spPr>
            <a:xfrm>
              <a:off x="2928926" y="3786190"/>
              <a:ext cx="1428760" cy="830997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ctr" rtl="0"/>
              <a:r>
                <a:rPr lang="en-US" sz="2400" b="1" dirty="0" err="1" smtClean="0">
                  <a:ln w="17780" cmpd="sng">
                    <a:solidFill>
                      <a:srgbClr val="FF33CC"/>
                    </a:solidFill>
                    <a:prstDash val="solid"/>
                    <a:miter lim="800000"/>
                  </a:ln>
                  <a:solidFill>
                    <a:srgbClr val="FF0066"/>
                  </a:solidFill>
                </a:rPr>
                <a:t>Munya</a:t>
              </a:r>
              <a:endParaRPr lang="en-US" sz="2400" b="1" dirty="0" smtClean="0">
                <a:ln w="17780" cmpd="sng">
                  <a:solidFill>
                    <a:srgbClr val="FF33CC"/>
                  </a:solidFill>
                  <a:prstDash val="solid"/>
                  <a:miter lim="800000"/>
                </a:ln>
                <a:solidFill>
                  <a:srgbClr val="FF0066"/>
                </a:solidFill>
              </a:endParaRPr>
            </a:p>
            <a:p>
              <a:pPr algn="ctr" rtl="0"/>
              <a:r>
                <a:rPr lang="en-US" sz="2400" b="1" dirty="0" err="1" smtClean="0">
                  <a:ln w="17780" cmpd="sng">
                    <a:solidFill>
                      <a:srgbClr val="FF33CC"/>
                    </a:solidFill>
                    <a:prstDash val="solid"/>
                    <a:miter lim="800000"/>
                  </a:ln>
                  <a:solidFill>
                    <a:srgbClr val="FF0066"/>
                  </a:solidFill>
                </a:rPr>
                <a:t>Mas’oud</a:t>
              </a:r>
              <a:endParaRPr lang="ar-SA" sz="2400" b="1" dirty="0">
                <a:ln w="17780" cmpd="sng">
                  <a:solidFill>
                    <a:srgbClr val="FF33CC"/>
                  </a:solidFill>
                  <a:prstDash val="solid"/>
                  <a:miter lim="800000"/>
                </a:ln>
                <a:solidFill>
                  <a:srgbClr val="FF0066"/>
                </a:solidFill>
              </a:endParaRPr>
            </a:p>
          </p:txBody>
        </p:sp>
        <p:sp>
          <p:nvSpPr>
            <p:cNvPr id="6" name="مربع نص 5"/>
            <p:cNvSpPr txBox="1"/>
            <p:nvPr/>
          </p:nvSpPr>
          <p:spPr>
            <a:xfrm>
              <a:off x="3071802" y="1714488"/>
              <a:ext cx="1143008" cy="830997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ctr" rtl="0"/>
              <a:r>
                <a:rPr lang="en-US" sz="2400" b="1" dirty="0" err="1" smtClean="0">
                  <a:ln w="17780" cmpd="sng">
                    <a:solidFill>
                      <a:srgbClr val="92D050"/>
                    </a:solidFill>
                    <a:prstDash val="solid"/>
                    <a:miter lim="800000"/>
                  </a:ln>
                  <a:solidFill>
                    <a:srgbClr val="00B050"/>
                  </a:solidFill>
                </a:rPr>
                <a:t>Maram</a:t>
              </a:r>
              <a:endParaRPr lang="en-US" sz="2400" b="1" dirty="0" smtClean="0">
                <a:ln w="17780" cmpd="sng">
                  <a:solidFill>
                    <a:srgbClr val="92D050"/>
                  </a:solidFill>
                  <a:prstDash val="solid"/>
                  <a:miter lim="800000"/>
                </a:ln>
                <a:solidFill>
                  <a:srgbClr val="00B050"/>
                </a:solidFill>
              </a:endParaRPr>
            </a:p>
            <a:p>
              <a:pPr algn="ctr" rtl="0"/>
              <a:r>
                <a:rPr lang="en-US" sz="2400" b="1" dirty="0" err="1" smtClean="0">
                  <a:ln w="17780" cmpd="sng">
                    <a:solidFill>
                      <a:srgbClr val="92D050"/>
                    </a:solidFill>
                    <a:prstDash val="solid"/>
                    <a:miter lim="800000"/>
                  </a:ln>
                  <a:solidFill>
                    <a:srgbClr val="00B050"/>
                  </a:solidFill>
                </a:rPr>
                <a:t>Kilani</a:t>
              </a:r>
              <a:endParaRPr lang="ar-SA" sz="2400" b="1" dirty="0">
                <a:ln w="17780" cmpd="sng">
                  <a:solidFill>
                    <a:srgbClr val="92D050"/>
                  </a:solidFill>
                  <a:prstDash val="solid"/>
                  <a:miter lim="800000"/>
                </a:ln>
                <a:solidFill>
                  <a:srgbClr val="00B050"/>
                </a:solidFill>
              </a:endParaRPr>
            </a:p>
          </p:txBody>
        </p:sp>
      </p:grpSp>
      <p:sp>
        <p:nvSpPr>
          <p:cNvPr id="10" name="مستطيل 9"/>
          <p:cNvSpPr/>
          <p:nvPr/>
        </p:nvSpPr>
        <p:spPr>
          <a:xfrm>
            <a:off x="714364" y="142852"/>
            <a:ext cx="7715272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 rtl="0"/>
            <a:r>
              <a:rPr lang="en-US" sz="3600" b="1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glow rad="101600">
                    <a:srgbClr val="FFC000">
                      <a:alpha val="60000"/>
                    </a:srgbClr>
                  </a:glow>
                </a:effectLst>
              </a:rPr>
              <a:t>Characterization of Wood Ash and Potential </a:t>
            </a:r>
            <a:r>
              <a:rPr lang="en-US" sz="36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glow rad="101600">
                    <a:srgbClr val="FFC000">
                      <a:alpha val="60000"/>
                    </a:srgbClr>
                  </a:glow>
                </a:effectLst>
              </a:rPr>
              <a:t>Applications</a:t>
            </a:r>
            <a:endParaRPr lang="ar-SA" sz="3600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glow rad="101600">
                  <a:srgbClr val="FFC000">
                    <a:alpha val="60000"/>
                  </a:srgbClr>
                </a:glow>
              </a:effectLst>
            </a:endParaRPr>
          </a:p>
        </p:txBody>
      </p:sp>
      <p:grpSp>
        <p:nvGrpSpPr>
          <p:cNvPr id="12" name="مجموعة 11"/>
          <p:cNvGrpSpPr/>
          <p:nvPr/>
        </p:nvGrpSpPr>
        <p:grpSpPr>
          <a:xfrm>
            <a:off x="4429124" y="4786322"/>
            <a:ext cx="4500594" cy="1746973"/>
            <a:chOff x="4429124" y="4786322"/>
            <a:chExt cx="4500594" cy="1746973"/>
          </a:xfrm>
        </p:grpSpPr>
        <p:pic>
          <p:nvPicPr>
            <p:cNvPr id="9" name="صورة 8" descr="colored-square-background-vector-illustration-eps-8_98556296.jpg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429124" y="4786322"/>
              <a:ext cx="4500594" cy="1746973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sp>
          <p:nvSpPr>
            <p:cNvPr id="11" name="مستطيل 10"/>
            <p:cNvSpPr/>
            <p:nvPr/>
          </p:nvSpPr>
          <p:spPr>
            <a:xfrm>
              <a:off x="4526253" y="5000636"/>
              <a:ext cx="4260589" cy="1200329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 rtl="0"/>
              <a:r>
                <a:rPr lang="en-US" sz="3600" b="1" cap="none" spc="0" dirty="0" smtClean="0">
                  <a:ln w="17780" cmpd="sng">
                    <a:noFill/>
                    <a:prstDash val="solid"/>
                    <a:miter lim="800000"/>
                  </a:ln>
                  <a:gradFill rotWithShape="1">
                    <a:gsLst>
                      <a:gs pos="0">
                        <a:srgbClr val="000000">
                          <a:tint val="92000"/>
                          <a:shade val="100000"/>
                          <a:satMod val="150000"/>
                        </a:srgbClr>
                      </a:gs>
                      <a:gs pos="49000">
                        <a:srgbClr val="000000">
                          <a:tint val="89000"/>
                          <a:shade val="90000"/>
                          <a:satMod val="150000"/>
                        </a:srgbClr>
                      </a:gs>
                      <a:gs pos="50000">
                        <a:srgbClr val="000000">
                          <a:tint val="100000"/>
                          <a:shade val="75000"/>
                          <a:satMod val="150000"/>
                        </a:srgbClr>
                      </a:gs>
                      <a:gs pos="95000">
                        <a:srgbClr val="000000">
                          <a:shade val="47000"/>
                          <a:satMod val="150000"/>
                        </a:srgbClr>
                      </a:gs>
                      <a:gs pos="100000">
                        <a:srgbClr val="000000">
                          <a:shade val="39000"/>
                          <a:satMod val="150000"/>
                        </a:srgbClr>
                      </a:gs>
                    </a:gsLst>
                    <a:lin ang="5400000"/>
                  </a:gradFill>
                </a:rPr>
                <a:t>Supervisor:</a:t>
              </a:r>
            </a:p>
            <a:p>
              <a:pPr algn="ctr" rtl="0"/>
              <a:r>
                <a:rPr lang="en-US" sz="3600" b="1" dirty="0" smtClean="0">
                  <a:ln w="17780" cmpd="sng">
                    <a:noFill/>
                    <a:prstDash val="solid"/>
                    <a:miter lim="800000"/>
                  </a:ln>
                  <a:gradFill rotWithShape="1">
                    <a:gsLst>
                      <a:gs pos="0">
                        <a:srgbClr val="000000">
                          <a:tint val="92000"/>
                          <a:shade val="100000"/>
                          <a:satMod val="150000"/>
                        </a:srgbClr>
                      </a:gs>
                      <a:gs pos="49000">
                        <a:srgbClr val="000000">
                          <a:tint val="89000"/>
                          <a:shade val="90000"/>
                          <a:satMod val="150000"/>
                        </a:srgbClr>
                      </a:gs>
                      <a:gs pos="50000">
                        <a:srgbClr val="000000">
                          <a:tint val="100000"/>
                          <a:shade val="75000"/>
                          <a:satMod val="150000"/>
                        </a:srgbClr>
                      </a:gs>
                      <a:gs pos="95000">
                        <a:srgbClr val="000000">
                          <a:shade val="47000"/>
                          <a:satMod val="150000"/>
                        </a:srgbClr>
                      </a:gs>
                      <a:gs pos="100000">
                        <a:srgbClr val="000000">
                          <a:shade val="39000"/>
                          <a:satMod val="150000"/>
                        </a:srgbClr>
                      </a:gs>
                    </a:gsLst>
                    <a:lin ang="5400000"/>
                  </a:gradFill>
                </a:rPr>
                <a:t>Dr. </a:t>
              </a:r>
              <a:r>
                <a:rPr lang="en-US" sz="3600" b="1" dirty="0" err="1" smtClean="0">
                  <a:ln w="17780" cmpd="sng">
                    <a:noFill/>
                    <a:prstDash val="solid"/>
                    <a:miter lim="800000"/>
                  </a:ln>
                  <a:gradFill rotWithShape="1">
                    <a:gsLst>
                      <a:gs pos="0">
                        <a:srgbClr val="000000">
                          <a:tint val="92000"/>
                          <a:shade val="100000"/>
                          <a:satMod val="150000"/>
                        </a:srgbClr>
                      </a:gs>
                      <a:gs pos="49000">
                        <a:srgbClr val="000000">
                          <a:tint val="89000"/>
                          <a:shade val="90000"/>
                          <a:satMod val="150000"/>
                        </a:srgbClr>
                      </a:gs>
                      <a:gs pos="50000">
                        <a:srgbClr val="000000">
                          <a:tint val="100000"/>
                          <a:shade val="75000"/>
                          <a:satMod val="150000"/>
                        </a:srgbClr>
                      </a:gs>
                      <a:gs pos="95000">
                        <a:srgbClr val="000000">
                          <a:shade val="47000"/>
                          <a:satMod val="150000"/>
                        </a:srgbClr>
                      </a:gs>
                      <a:gs pos="100000">
                        <a:srgbClr val="000000">
                          <a:shade val="39000"/>
                          <a:satMod val="150000"/>
                        </a:srgbClr>
                      </a:gs>
                    </a:gsLst>
                    <a:lin ang="5400000"/>
                  </a:gradFill>
                </a:rPr>
                <a:t>Hamdallah</a:t>
              </a:r>
              <a:r>
                <a:rPr lang="en-US" sz="3600" b="1" dirty="0" smtClean="0">
                  <a:ln w="17780" cmpd="sng">
                    <a:noFill/>
                    <a:prstDash val="solid"/>
                    <a:miter lim="800000"/>
                  </a:ln>
                  <a:gradFill rotWithShape="1">
                    <a:gsLst>
                      <a:gs pos="0">
                        <a:srgbClr val="000000">
                          <a:tint val="92000"/>
                          <a:shade val="100000"/>
                          <a:satMod val="150000"/>
                        </a:srgbClr>
                      </a:gs>
                      <a:gs pos="49000">
                        <a:srgbClr val="000000">
                          <a:tint val="89000"/>
                          <a:shade val="90000"/>
                          <a:satMod val="150000"/>
                        </a:srgbClr>
                      </a:gs>
                      <a:gs pos="50000">
                        <a:srgbClr val="000000">
                          <a:tint val="100000"/>
                          <a:shade val="75000"/>
                          <a:satMod val="150000"/>
                        </a:srgbClr>
                      </a:gs>
                      <a:gs pos="95000">
                        <a:srgbClr val="000000">
                          <a:shade val="47000"/>
                          <a:satMod val="150000"/>
                        </a:srgbClr>
                      </a:gs>
                      <a:gs pos="100000">
                        <a:srgbClr val="000000">
                          <a:shade val="39000"/>
                          <a:satMod val="150000"/>
                        </a:srgbClr>
                      </a:gs>
                    </a:gsLst>
                    <a:lin ang="5400000"/>
                  </a:gradFill>
                </a:rPr>
                <a:t> </a:t>
              </a:r>
              <a:r>
                <a:rPr lang="en-US" sz="3600" b="1" dirty="0" err="1" smtClean="0">
                  <a:ln w="17780" cmpd="sng">
                    <a:noFill/>
                    <a:prstDash val="solid"/>
                    <a:miter lim="800000"/>
                  </a:ln>
                  <a:gradFill rotWithShape="1">
                    <a:gsLst>
                      <a:gs pos="0">
                        <a:srgbClr val="000000">
                          <a:tint val="92000"/>
                          <a:shade val="100000"/>
                          <a:satMod val="150000"/>
                        </a:srgbClr>
                      </a:gs>
                      <a:gs pos="49000">
                        <a:srgbClr val="000000">
                          <a:tint val="89000"/>
                          <a:shade val="90000"/>
                          <a:satMod val="150000"/>
                        </a:srgbClr>
                      </a:gs>
                      <a:gs pos="50000">
                        <a:srgbClr val="000000">
                          <a:tint val="100000"/>
                          <a:shade val="75000"/>
                          <a:satMod val="150000"/>
                        </a:srgbClr>
                      </a:gs>
                      <a:gs pos="95000">
                        <a:srgbClr val="000000">
                          <a:shade val="47000"/>
                          <a:satMod val="150000"/>
                        </a:srgbClr>
                      </a:gs>
                      <a:gs pos="100000">
                        <a:srgbClr val="000000">
                          <a:shade val="39000"/>
                          <a:satMod val="150000"/>
                        </a:srgbClr>
                      </a:gs>
                    </a:gsLst>
                    <a:lin ang="5400000"/>
                  </a:gradFill>
                </a:rPr>
                <a:t>Bearat</a:t>
              </a:r>
              <a:endParaRPr lang="ar-SA" sz="3600" b="1" cap="none" spc="0" dirty="0">
                <a:ln w="17780" cmpd="sng">
                  <a:noFill/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 descr="ana_1_020_gases_and_vapours_9_t3_1_med.jpg"/>
          <p:cNvPicPr>
            <a:picLocks noChangeAspect="1"/>
          </p:cNvPicPr>
          <p:nvPr/>
        </p:nvPicPr>
        <p:blipFill>
          <a:blip r:embed="rId2"/>
          <a:srcRect l="55469" t="18027" r="5241" b="19570"/>
          <a:stretch>
            <a:fillRect/>
          </a:stretch>
        </p:blipFill>
        <p:spPr>
          <a:xfrm>
            <a:off x="1560492" y="3000372"/>
            <a:ext cx="1511310" cy="2000264"/>
          </a:xfrm>
          <a:prstGeom prst="rect">
            <a:avLst/>
          </a:prstGeom>
        </p:spPr>
      </p:pic>
      <p:pic>
        <p:nvPicPr>
          <p:cNvPr id="3" name="صورة 2" descr="images (3)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86192" y="3400329"/>
            <a:ext cx="2086270" cy="1528869"/>
          </a:xfrm>
          <a:prstGeom prst="rect">
            <a:avLst/>
          </a:prstGeom>
        </p:spPr>
      </p:pic>
      <p:sp>
        <p:nvSpPr>
          <p:cNvPr id="4" name="مستطيل 3"/>
          <p:cNvSpPr/>
          <p:nvPr/>
        </p:nvSpPr>
        <p:spPr>
          <a:xfrm>
            <a:off x="1474966" y="357166"/>
            <a:ext cx="619406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5400" b="1" cap="none" spc="50" dirty="0" smtClean="0">
                <a:ln w="11430"/>
                <a:gradFill flip="none" rotWithShape="1"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Solubility</a:t>
            </a:r>
            <a:r>
              <a:rPr lang="en-US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en-US" sz="54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&amp;</a:t>
            </a:r>
            <a:r>
              <a:rPr lang="en-US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en-US" sz="5400" b="1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rgbClr val="CC3399"/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pH Tests</a:t>
            </a:r>
            <a:endParaRPr lang="ar-SA" sz="5400" b="1" cap="none" spc="50" dirty="0">
              <a:ln w="11430"/>
              <a:solidFill>
                <a:srgbClr val="CC3399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6" name="سهم منحني 5"/>
          <p:cNvSpPr/>
          <p:nvPr/>
        </p:nvSpPr>
        <p:spPr>
          <a:xfrm rot="10959649">
            <a:off x="3127688" y="1451223"/>
            <a:ext cx="2239261" cy="2459707"/>
          </a:xfrm>
          <a:prstGeom prst="bentArrow">
            <a:avLst>
              <a:gd name="adj1" fmla="val 6712"/>
              <a:gd name="adj2" fmla="val 12423"/>
              <a:gd name="adj3" fmla="val 27049"/>
              <a:gd name="adj4" fmla="val 72951"/>
            </a:avLst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ar-SA">
              <a:solidFill>
                <a:schemeClr val="tx1"/>
              </a:solidFill>
            </a:endParaRPr>
          </a:p>
        </p:txBody>
      </p:sp>
      <p:sp>
        <p:nvSpPr>
          <p:cNvPr id="8" name="سهم منحني 7"/>
          <p:cNvSpPr/>
          <p:nvPr/>
        </p:nvSpPr>
        <p:spPr>
          <a:xfrm rot="10640351" flipH="1">
            <a:off x="3705612" y="1418707"/>
            <a:ext cx="2239261" cy="2459707"/>
          </a:xfrm>
          <a:prstGeom prst="bentArrow">
            <a:avLst>
              <a:gd name="adj1" fmla="val 6712"/>
              <a:gd name="adj2" fmla="val 12423"/>
              <a:gd name="adj3" fmla="val 27049"/>
              <a:gd name="adj4" fmla="val 72951"/>
            </a:avLst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ar-SA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مجموعة 9"/>
          <p:cNvGrpSpPr/>
          <p:nvPr/>
        </p:nvGrpSpPr>
        <p:grpSpPr>
          <a:xfrm>
            <a:off x="7715272" y="142852"/>
            <a:ext cx="1285884" cy="1643074"/>
            <a:chOff x="500034" y="2928934"/>
            <a:chExt cx="1571636" cy="1928826"/>
          </a:xfrm>
        </p:grpSpPr>
        <p:sp>
          <p:nvSpPr>
            <p:cNvPr id="2" name="مستطيل مستدير الزوايا 1"/>
            <p:cNvSpPr/>
            <p:nvPr/>
          </p:nvSpPr>
          <p:spPr>
            <a:xfrm>
              <a:off x="635766" y="2928934"/>
              <a:ext cx="1357322" cy="500066"/>
            </a:xfrm>
            <a:prstGeom prst="round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r>
                <a:rPr lang="en-US" sz="1600" b="1" dirty="0" smtClean="0"/>
                <a:t>5 g of ash </a:t>
              </a:r>
              <a:endParaRPr lang="ar-SA" sz="1600" b="1" dirty="0"/>
            </a:p>
          </p:txBody>
        </p:sp>
        <p:pic>
          <p:nvPicPr>
            <p:cNvPr id="3" name="صورة 2" descr="electronic-balance-al104.jpg"/>
            <p:cNvPicPr>
              <a:picLocks noChangeAspect="1"/>
            </p:cNvPicPr>
            <p:nvPr/>
          </p:nvPicPr>
          <p:blipFill>
            <a:blip r:embed="rId2" cstate="print"/>
            <a:srcRect l="3004" t="17143" b="2856"/>
            <a:stretch>
              <a:fillRect/>
            </a:stretch>
          </p:blipFill>
          <p:spPr>
            <a:xfrm>
              <a:off x="500034" y="3561501"/>
              <a:ext cx="1571636" cy="1296259"/>
            </a:xfrm>
            <a:prstGeom prst="rect">
              <a:avLst/>
            </a:prstGeom>
            <a:ln w="38100" cap="sq">
              <a:solidFill>
                <a:srgbClr val="000000"/>
              </a:solidFill>
              <a:prstDash val="solid"/>
              <a:miter lim="800000"/>
            </a:ln>
            <a:effectLst>
              <a:outerShdw blurRad="50800" dist="38100" dir="2700000" algn="tl" rotWithShape="0">
                <a:srgbClr val="000000">
                  <a:alpha val="43000"/>
                </a:srgbClr>
              </a:outerShdw>
            </a:effectLst>
          </p:spPr>
        </p:pic>
      </p:grpSp>
      <p:grpSp>
        <p:nvGrpSpPr>
          <p:cNvPr id="9" name="مجموعة 8"/>
          <p:cNvGrpSpPr/>
          <p:nvPr/>
        </p:nvGrpSpPr>
        <p:grpSpPr>
          <a:xfrm>
            <a:off x="6143636" y="928670"/>
            <a:ext cx="1419236" cy="1714512"/>
            <a:chOff x="2835738" y="2143116"/>
            <a:chExt cx="1633550" cy="1914527"/>
          </a:xfrm>
        </p:grpSpPr>
        <p:pic>
          <p:nvPicPr>
            <p:cNvPr id="4" name="صورة 3" descr="41I6C9ghNLL._SX342_.jpg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071803" y="2771760"/>
              <a:ext cx="1285883" cy="1285883"/>
            </a:xfrm>
            <a:prstGeom prst="rect">
              <a:avLst/>
            </a:prstGeom>
            <a:ln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</p:pic>
        <p:sp>
          <p:nvSpPr>
            <p:cNvPr id="5" name="مستطيل مستدير الزوايا 4"/>
            <p:cNvSpPr/>
            <p:nvPr/>
          </p:nvSpPr>
          <p:spPr>
            <a:xfrm>
              <a:off x="2835738" y="2143116"/>
              <a:ext cx="1633550" cy="500066"/>
            </a:xfrm>
            <a:prstGeom prst="round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r>
                <a:rPr lang="en-US" sz="1600" b="1" dirty="0" smtClean="0">
                  <a:cs typeface="+mj-cs"/>
                </a:rPr>
                <a:t>100 </a:t>
              </a:r>
              <a:r>
                <a:rPr lang="en-US" sz="1600" b="1" dirty="0" err="1" smtClean="0">
                  <a:cs typeface="+mj-cs"/>
                </a:rPr>
                <a:t>mL</a:t>
              </a:r>
              <a:r>
                <a:rPr lang="en-US" sz="1600" b="1" dirty="0" smtClean="0">
                  <a:cs typeface="+mj-cs"/>
                </a:rPr>
                <a:t> water</a:t>
              </a:r>
              <a:endParaRPr lang="ar-SA" sz="1600" b="1" dirty="0">
                <a:cs typeface="+mj-cs"/>
              </a:endParaRPr>
            </a:p>
          </p:txBody>
        </p:sp>
      </p:grpSp>
      <p:grpSp>
        <p:nvGrpSpPr>
          <p:cNvPr id="8" name="مجموعة 7"/>
          <p:cNvGrpSpPr/>
          <p:nvPr/>
        </p:nvGrpSpPr>
        <p:grpSpPr>
          <a:xfrm>
            <a:off x="4429124" y="1785926"/>
            <a:ext cx="1785950" cy="2071702"/>
            <a:chOff x="5111898" y="2285992"/>
            <a:chExt cx="2181025" cy="2428891"/>
          </a:xfrm>
        </p:grpSpPr>
        <p:pic>
          <p:nvPicPr>
            <p:cNvPr id="6" name="صورة 5" descr="Filtration-Setup.jpg"/>
            <p:cNvPicPr>
              <a:picLocks noChangeAspect="1"/>
            </p:cNvPicPr>
            <p:nvPr/>
          </p:nvPicPr>
          <p:blipFill>
            <a:blip r:embed="rId4"/>
            <a:srcRect l="23750" r="25625"/>
            <a:stretch>
              <a:fillRect/>
            </a:stretch>
          </p:blipFill>
          <p:spPr>
            <a:xfrm>
              <a:off x="5715008" y="2928934"/>
              <a:ext cx="1071570" cy="1785949"/>
            </a:xfrm>
            <a:prstGeom prst="rect">
              <a:avLst/>
            </a:prstGeom>
            <a:ln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</p:pic>
        <p:sp>
          <p:nvSpPr>
            <p:cNvPr id="7" name="مستطيل مستدير الزوايا 6"/>
            <p:cNvSpPr/>
            <p:nvPr/>
          </p:nvSpPr>
          <p:spPr>
            <a:xfrm>
              <a:off x="5111898" y="2285992"/>
              <a:ext cx="2181025" cy="500066"/>
            </a:xfrm>
            <a:prstGeom prst="round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r>
                <a:rPr lang="en-US" sz="1600" b="1" dirty="0" smtClean="0"/>
                <a:t>Vacuum Filtration</a:t>
              </a:r>
              <a:endParaRPr lang="ar-SA" sz="1600" b="1" dirty="0"/>
            </a:p>
          </p:txBody>
        </p:sp>
      </p:grpSp>
      <p:grpSp>
        <p:nvGrpSpPr>
          <p:cNvPr id="13" name="مجموعة 12"/>
          <p:cNvGrpSpPr/>
          <p:nvPr/>
        </p:nvGrpSpPr>
        <p:grpSpPr>
          <a:xfrm>
            <a:off x="3214678" y="2714620"/>
            <a:ext cx="1571636" cy="2143140"/>
            <a:chOff x="1785918" y="3000372"/>
            <a:chExt cx="1643074" cy="2286016"/>
          </a:xfrm>
        </p:grpSpPr>
        <p:pic>
          <p:nvPicPr>
            <p:cNvPr id="11" name="صورة 10" descr="grav_260_g.jpg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873240" y="3711031"/>
              <a:ext cx="1412876" cy="1575357"/>
            </a:xfrm>
            <a:prstGeom prst="rect">
              <a:avLst/>
            </a:prstGeom>
            <a:ln w="38100" cap="sq">
              <a:solidFill>
                <a:srgbClr val="000000"/>
              </a:solidFill>
              <a:prstDash val="solid"/>
              <a:miter lim="800000"/>
            </a:ln>
            <a:effectLst>
              <a:outerShdw blurRad="50800" dist="38100" dir="2700000" algn="tl" rotWithShape="0">
                <a:srgbClr val="000000">
                  <a:alpha val="43000"/>
                </a:srgbClr>
              </a:outerShdw>
            </a:effectLst>
          </p:spPr>
        </p:pic>
        <p:sp>
          <p:nvSpPr>
            <p:cNvPr id="12" name="مستطيل مستدير الزوايا 11"/>
            <p:cNvSpPr/>
            <p:nvPr/>
          </p:nvSpPr>
          <p:spPr>
            <a:xfrm>
              <a:off x="1785918" y="3000372"/>
              <a:ext cx="1643074" cy="571505"/>
            </a:xfrm>
            <a:prstGeom prst="round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r>
                <a:rPr lang="en-US" sz="1600" b="1" dirty="0" smtClean="0"/>
                <a:t>Drying insoluble part</a:t>
              </a:r>
              <a:endParaRPr lang="ar-SA" sz="1600" b="1" dirty="0"/>
            </a:p>
          </p:txBody>
        </p:sp>
      </p:grpSp>
      <p:grpSp>
        <p:nvGrpSpPr>
          <p:cNvPr id="16" name="مجموعة 15"/>
          <p:cNvGrpSpPr/>
          <p:nvPr/>
        </p:nvGrpSpPr>
        <p:grpSpPr>
          <a:xfrm>
            <a:off x="1714480" y="4000504"/>
            <a:ext cx="1428760" cy="1643074"/>
            <a:chOff x="278701" y="4929198"/>
            <a:chExt cx="1569131" cy="1723734"/>
          </a:xfrm>
        </p:grpSpPr>
        <p:sp>
          <p:nvSpPr>
            <p:cNvPr id="14" name="مستطيل مستدير الزوايا 13"/>
            <p:cNvSpPr/>
            <p:nvPr/>
          </p:nvSpPr>
          <p:spPr>
            <a:xfrm>
              <a:off x="278701" y="4929198"/>
              <a:ext cx="1569131" cy="426527"/>
            </a:xfrm>
            <a:prstGeom prst="round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r>
                <a:rPr lang="en-US" sz="1600" b="1" dirty="0" smtClean="0"/>
                <a:t>Insoluble part</a:t>
              </a:r>
              <a:endParaRPr lang="ar-SA" sz="1600" b="1" dirty="0"/>
            </a:p>
          </p:txBody>
        </p:sp>
        <p:pic>
          <p:nvPicPr>
            <p:cNvPr id="15" name="صورة 14" descr="electronic-balance-al104.jpg"/>
            <p:cNvPicPr>
              <a:picLocks noChangeAspect="1"/>
            </p:cNvPicPr>
            <p:nvPr/>
          </p:nvPicPr>
          <p:blipFill>
            <a:blip r:embed="rId6" cstate="print"/>
            <a:srcRect l="3004" t="17143" b="2856"/>
            <a:stretch>
              <a:fillRect/>
            </a:stretch>
          </p:blipFill>
          <p:spPr>
            <a:xfrm>
              <a:off x="357158" y="5500702"/>
              <a:ext cx="1428760" cy="1152230"/>
            </a:xfrm>
            <a:prstGeom prst="rect">
              <a:avLst/>
            </a:prstGeom>
            <a:ln w="38100" cap="sq">
              <a:solidFill>
                <a:srgbClr val="000000"/>
              </a:solidFill>
              <a:prstDash val="solid"/>
              <a:miter lim="800000"/>
            </a:ln>
            <a:effectLst>
              <a:outerShdw blurRad="50800" dist="38100" dir="2700000" algn="tl" rotWithShape="0">
                <a:srgbClr val="000000">
                  <a:alpha val="43000"/>
                </a:srgbClr>
              </a:outerShdw>
            </a:effectLst>
          </p:spPr>
        </p:pic>
      </p:grpSp>
      <p:sp>
        <p:nvSpPr>
          <p:cNvPr id="24" name="مستطيل 23"/>
          <p:cNvSpPr/>
          <p:nvPr/>
        </p:nvSpPr>
        <p:spPr>
          <a:xfrm>
            <a:off x="202375" y="214290"/>
            <a:ext cx="3298055" cy="10772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 rtl="0"/>
            <a:r>
              <a:rPr lang="en-US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Solubility &amp; pH Test in Cold Water</a:t>
            </a:r>
            <a:endParaRPr lang="ar-SA" sz="32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grpSp>
        <p:nvGrpSpPr>
          <p:cNvPr id="27" name="مجموعة 26"/>
          <p:cNvGrpSpPr/>
          <p:nvPr/>
        </p:nvGrpSpPr>
        <p:grpSpPr>
          <a:xfrm>
            <a:off x="142844" y="4857760"/>
            <a:ext cx="1491603" cy="1785950"/>
            <a:chOff x="142844" y="4857760"/>
            <a:chExt cx="1491603" cy="1785950"/>
          </a:xfrm>
        </p:grpSpPr>
        <p:pic>
          <p:nvPicPr>
            <p:cNvPr id="25" name="صورة 24" descr="24590-4612447.jpg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 flipH="1">
              <a:off x="142844" y="5417612"/>
              <a:ext cx="1491603" cy="1226098"/>
            </a:xfrm>
            <a:prstGeom prst="rect">
              <a:avLst/>
            </a:prstGeom>
            <a:ln w="38100" cap="sq">
              <a:solidFill>
                <a:srgbClr val="000000"/>
              </a:solidFill>
              <a:prstDash val="solid"/>
              <a:miter lim="800000"/>
            </a:ln>
            <a:effectLst>
              <a:outerShdw blurRad="50800" dist="38100" dir="2700000" algn="tl" rotWithShape="0">
                <a:srgbClr val="000000">
                  <a:alpha val="43000"/>
                </a:srgbClr>
              </a:outerShdw>
            </a:effectLst>
          </p:spPr>
        </p:pic>
        <p:sp>
          <p:nvSpPr>
            <p:cNvPr id="26" name="مستطيل مستدير الزوايا 25"/>
            <p:cNvSpPr/>
            <p:nvPr/>
          </p:nvSpPr>
          <p:spPr>
            <a:xfrm>
              <a:off x="142844" y="4857760"/>
              <a:ext cx="1428760" cy="406568"/>
            </a:xfrm>
            <a:prstGeom prst="round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r>
                <a:rPr lang="en-US" sz="1600" b="1" dirty="0" smtClean="0"/>
                <a:t>pH Test</a:t>
              </a:r>
              <a:endParaRPr lang="ar-SA" sz="1600" b="1" dirty="0"/>
            </a:p>
          </p:txBody>
        </p:sp>
      </p:grpSp>
      <p:sp>
        <p:nvSpPr>
          <p:cNvPr id="31" name="سهم منحني 30"/>
          <p:cNvSpPr/>
          <p:nvPr/>
        </p:nvSpPr>
        <p:spPr>
          <a:xfrm rot="10269954">
            <a:off x="1654604" y="4233221"/>
            <a:ext cx="4100454" cy="2323700"/>
          </a:xfrm>
          <a:prstGeom prst="bentArrow">
            <a:avLst>
              <a:gd name="adj1" fmla="val 10605"/>
              <a:gd name="adj2" fmla="val 12946"/>
              <a:gd name="adj3" fmla="val 22589"/>
              <a:gd name="adj4" fmla="val 80829"/>
            </a:avLst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ar-SA">
              <a:solidFill>
                <a:schemeClr val="tx1"/>
              </a:solidFill>
            </a:endParaRPr>
          </a:p>
        </p:txBody>
      </p:sp>
      <p:sp>
        <p:nvSpPr>
          <p:cNvPr id="32" name="مستطيل 31"/>
          <p:cNvSpPr/>
          <p:nvPr/>
        </p:nvSpPr>
        <p:spPr>
          <a:xfrm rot="21159579">
            <a:off x="2322018" y="5775444"/>
            <a:ext cx="2241319" cy="58460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 rtl="0"/>
            <a:r>
              <a:rPr lang="en-US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Soluble Part</a:t>
            </a:r>
            <a:endParaRPr lang="ar-SA" sz="32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مجموعة 2"/>
          <p:cNvGrpSpPr/>
          <p:nvPr/>
        </p:nvGrpSpPr>
        <p:grpSpPr>
          <a:xfrm>
            <a:off x="7715272" y="142852"/>
            <a:ext cx="1285884" cy="1643074"/>
            <a:chOff x="500034" y="2928934"/>
            <a:chExt cx="1571636" cy="1928826"/>
          </a:xfrm>
        </p:grpSpPr>
        <p:sp>
          <p:nvSpPr>
            <p:cNvPr id="4" name="مستطيل مستدير الزوايا 3"/>
            <p:cNvSpPr/>
            <p:nvPr/>
          </p:nvSpPr>
          <p:spPr>
            <a:xfrm>
              <a:off x="635766" y="2928934"/>
              <a:ext cx="1357322" cy="500066"/>
            </a:xfrm>
            <a:prstGeom prst="round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r>
                <a:rPr lang="en-US" sz="1600" b="1" dirty="0" smtClean="0"/>
                <a:t>5 g of ash </a:t>
              </a:r>
              <a:endParaRPr lang="ar-SA" sz="1600" b="1" dirty="0"/>
            </a:p>
          </p:txBody>
        </p:sp>
        <p:pic>
          <p:nvPicPr>
            <p:cNvPr id="5" name="صورة 4" descr="electronic-balance-al104.jpg"/>
            <p:cNvPicPr>
              <a:picLocks noChangeAspect="1"/>
            </p:cNvPicPr>
            <p:nvPr/>
          </p:nvPicPr>
          <p:blipFill>
            <a:blip r:embed="rId2" cstate="print"/>
            <a:srcRect l="3004" t="17143" b="2856"/>
            <a:stretch>
              <a:fillRect/>
            </a:stretch>
          </p:blipFill>
          <p:spPr>
            <a:xfrm>
              <a:off x="500034" y="3561501"/>
              <a:ext cx="1571636" cy="1296259"/>
            </a:xfrm>
            <a:prstGeom prst="rect">
              <a:avLst/>
            </a:prstGeom>
            <a:ln w="38100" cap="sq">
              <a:solidFill>
                <a:srgbClr val="000000"/>
              </a:solidFill>
              <a:prstDash val="solid"/>
              <a:miter lim="800000"/>
            </a:ln>
            <a:effectLst>
              <a:outerShdw blurRad="50800" dist="38100" dir="2700000" algn="tl" rotWithShape="0">
                <a:srgbClr val="000000">
                  <a:alpha val="43000"/>
                </a:srgbClr>
              </a:outerShdw>
            </a:effectLst>
          </p:spPr>
        </p:pic>
      </p:grpSp>
      <p:grpSp>
        <p:nvGrpSpPr>
          <p:cNvPr id="9" name="مجموعة 8"/>
          <p:cNvGrpSpPr/>
          <p:nvPr/>
        </p:nvGrpSpPr>
        <p:grpSpPr>
          <a:xfrm>
            <a:off x="4500562" y="1785926"/>
            <a:ext cx="1785950" cy="2071702"/>
            <a:chOff x="5111898" y="2285992"/>
            <a:chExt cx="2181025" cy="2428891"/>
          </a:xfrm>
        </p:grpSpPr>
        <p:pic>
          <p:nvPicPr>
            <p:cNvPr id="10" name="صورة 9" descr="Filtration-Setup.jpg"/>
            <p:cNvPicPr>
              <a:picLocks noChangeAspect="1"/>
            </p:cNvPicPr>
            <p:nvPr/>
          </p:nvPicPr>
          <p:blipFill>
            <a:blip r:embed="rId3"/>
            <a:srcRect l="23750" r="25625"/>
            <a:stretch>
              <a:fillRect/>
            </a:stretch>
          </p:blipFill>
          <p:spPr>
            <a:xfrm>
              <a:off x="5715008" y="2928934"/>
              <a:ext cx="1071570" cy="1785949"/>
            </a:xfrm>
            <a:prstGeom prst="rect">
              <a:avLst/>
            </a:prstGeom>
            <a:ln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</p:pic>
        <p:sp>
          <p:nvSpPr>
            <p:cNvPr id="11" name="مستطيل مستدير الزوايا 10"/>
            <p:cNvSpPr/>
            <p:nvPr/>
          </p:nvSpPr>
          <p:spPr>
            <a:xfrm>
              <a:off x="5111898" y="2285992"/>
              <a:ext cx="2181025" cy="500066"/>
            </a:xfrm>
            <a:prstGeom prst="round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r>
                <a:rPr lang="en-US" sz="1600" b="1" dirty="0" smtClean="0"/>
                <a:t>Vacuum Filtration</a:t>
              </a:r>
              <a:endParaRPr lang="ar-SA" sz="1600" b="1" dirty="0"/>
            </a:p>
          </p:txBody>
        </p:sp>
      </p:grpSp>
      <p:grpSp>
        <p:nvGrpSpPr>
          <p:cNvPr id="12" name="مجموعة 11"/>
          <p:cNvGrpSpPr/>
          <p:nvPr/>
        </p:nvGrpSpPr>
        <p:grpSpPr>
          <a:xfrm>
            <a:off x="3214678" y="2714620"/>
            <a:ext cx="1571636" cy="2143140"/>
            <a:chOff x="1785918" y="3000372"/>
            <a:chExt cx="1643074" cy="2286016"/>
          </a:xfrm>
        </p:grpSpPr>
        <p:pic>
          <p:nvPicPr>
            <p:cNvPr id="13" name="صورة 12" descr="grav_260_g.jpg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873240" y="3711031"/>
              <a:ext cx="1412876" cy="1575357"/>
            </a:xfrm>
            <a:prstGeom prst="rect">
              <a:avLst/>
            </a:prstGeom>
            <a:ln w="38100" cap="sq">
              <a:solidFill>
                <a:srgbClr val="000000"/>
              </a:solidFill>
              <a:prstDash val="solid"/>
              <a:miter lim="800000"/>
            </a:ln>
            <a:effectLst>
              <a:outerShdw blurRad="50800" dist="38100" dir="2700000" algn="tl" rotWithShape="0">
                <a:srgbClr val="000000">
                  <a:alpha val="43000"/>
                </a:srgbClr>
              </a:outerShdw>
            </a:effectLst>
          </p:spPr>
        </p:pic>
        <p:sp>
          <p:nvSpPr>
            <p:cNvPr id="14" name="مستطيل مستدير الزوايا 13"/>
            <p:cNvSpPr/>
            <p:nvPr/>
          </p:nvSpPr>
          <p:spPr>
            <a:xfrm>
              <a:off x="1785918" y="3000372"/>
              <a:ext cx="1643074" cy="571505"/>
            </a:xfrm>
            <a:prstGeom prst="round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r>
                <a:rPr lang="en-US" sz="1600" b="1" dirty="0" smtClean="0"/>
                <a:t>Drying insoluble part</a:t>
              </a:r>
              <a:endParaRPr lang="ar-SA" sz="1600" b="1" dirty="0"/>
            </a:p>
          </p:txBody>
        </p:sp>
      </p:grpSp>
      <p:grpSp>
        <p:nvGrpSpPr>
          <p:cNvPr id="15" name="مجموعة 14"/>
          <p:cNvGrpSpPr/>
          <p:nvPr/>
        </p:nvGrpSpPr>
        <p:grpSpPr>
          <a:xfrm>
            <a:off x="1714480" y="4000504"/>
            <a:ext cx="1428760" cy="1643074"/>
            <a:chOff x="278701" y="4929198"/>
            <a:chExt cx="1569131" cy="1723734"/>
          </a:xfrm>
        </p:grpSpPr>
        <p:sp>
          <p:nvSpPr>
            <p:cNvPr id="16" name="مستطيل مستدير الزوايا 15"/>
            <p:cNvSpPr/>
            <p:nvPr/>
          </p:nvSpPr>
          <p:spPr>
            <a:xfrm>
              <a:off x="278701" y="4929198"/>
              <a:ext cx="1569131" cy="426527"/>
            </a:xfrm>
            <a:prstGeom prst="round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r>
                <a:rPr lang="en-US" sz="1600" b="1" dirty="0" smtClean="0"/>
                <a:t>Insoluble part</a:t>
              </a:r>
              <a:endParaRPr lang="ar-SA" sz="1600" b="1" dirty="0"/>
            </a:p>
          </p:txBody>
        </p:sp>
        <p:pic>
          <p:nvPicPr>
            <p:cNvPr id="17" name="صورة 16" descr="electronic-balance-al104.jpg"/>
            <p:cNvPicPr>
              <a:picLocks noChangeAspect="1"/>
            </p:cNvPicPr>
            <p:nvPr/>
          </p:nvPicPr>
          <p:blipFill>
            <a:blip r:embed="rId5" cstate="print"/>
            <a:srcRect l="3004" t="17143" b="2856"/>
            <a:stretch>
              <a:fillRect/>
            </a:stretch>
          </p:blipFill>
          <p:spPr>
            <a:xfrm>
              <a:off x="357158" y="5500702"/>
              <a:ext cx="1428760" cy="1152230"/>
            </a:xfrm>
            <a:prstGeom prst="rect">
              <a:avLst/>
            </a:prstGeom>
            <a:ln w="38100" cap="sq">
              <a:solidFill>
                <a:srgbClr val="000000"/>
              </a:solidFill>
              <a:prstDash val="solid"/>
              <a:miter lim="800000"/>
            </a:ln>
            <a:effectLst>
              <a:outerShdw blurRad="50800" dist="38100" dir="2700000" algn="tl" rotWithShape="0">
                <a:srgbClr val="000000">
                  <a:alpha val="43000"/>
                </a:srgbClr>
              </a:outerShdw>
            </a:effectLst>
          </p:spPr>
        </p:pic>
      </p:grpSp>
      <p:sp>
        <p:nvSpPr>
          <p:cNvPr id="18" name="مستطيل 17"/>
          <p:cNvSpPr/>
          <p:nvPr/>
        </p:nvSpPr>
        <p:spPr>
          <a:xfrm>
            <a:off x="202375" y="214290"/>
            <a:ext cx="3298055" cy="10772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 rtl="0"/>
            <a:r>
              <a:rPr lang="en-US" sz="3200" b="1" dirty="0" smtClean="0">
                <a:ln w="10541" cmpd="sng">
                  <a:solidFill>
                    <a:schemeClr val="accent6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</a:rPr>
              <a:t>Solubility &amp; pH Test in Hot Water</a:t>
            </a:r>
            <a:endParaRPr lang="ar-SA" sz="3200" b="1" dirty="0">
              <a:ln w="10541" cmpd="sng">
                <a:solidFill>
                  <a:schemeClr val="accent6">
                    <a:lumMod val="50000"/>
                  </a:schemeClr>
                </a:solidFill>
                <a:prstDash val="solid"/>
              </a:ln>
              <a:solidFill>
                <a:schemeClr val="accent6">
                  <a:lumMod val="75000"/>
                </a:schemeClr>
              </a:solidFill>
            </a:endParaRPr>
          </a:p>
        </p:txBody>
      </p:sp>
      <p:grpSp>
        <p:nvGrpSpPr>
          <p:cNvPr id="19" name="مجموعة 18"/>
          <p:cNvGrpSpPr/>
          <p:nvPr/>
        </p:nvGrpSpPr>
        <p:grpSpPr>
          <a:xfrm>
            <a:off x="142844" y="4857760"/>
            <a:ext cx="1491603" cy="1785950"/>
            <a:chOff x="142844" y="4857760"/>
            <a:chExt cx="1491603" cy="1785950"/>
          </a:xfrm>
        </p:grpSpPr>
        <p:pic>
          <p:nvPicPr>
            <p:cNvPr id="20" name="صورة 19" descr="24590-4612447.jpg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 flipH="1">
              <a:off x="142844" y="5417612"/>
              <a:ext cx="1491603" cy="1226098"/>
            </a:xfrm>
            <a:prstGeom prst="rect">
              <a:avLst/>
            </a:prstGeom>
            <a:ln w="38100" cap="sq">
              <a:solidFill>
                <a:srgbClr val="000000"/>
              </a:solidFill>
              <a:prstDash val="solid"/>
              <a:miter lim="800000"/>
            </a:ln>
            <a:effectLst>
              <a:outerShdw blurRad="50800" dist="38100" dir="2700000" algn="tl" rotWithShape="0">
                <a:srgbClr val="000000">
                  <a:alpha val="43000"/>
                </a:srgbClr>
              </a:outerShdw>
            </a:effectLst>
          </p:spPr>
        </p:pic>
        <p:sp>
          <p:nvSpPr>
            <p:cNvPr id="21" name="مستطيل مستدير الزوايا 20"/>
            <p:cNvSpPr/>
            <p:nvPr/>
          </p:nvSpPr>
          <p:spPr>
            <a:xfrm>
              <a:off x="142844" y="4857760"/>
              <a:ext cx="1428760" cy="406568"/>
            </a:xfrm>
            <a:prstGeom prst="round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r>
                <a:rPr lang="en-US" sz="1600" b="1" dirty="0" smtClean="0"/>
                <a:t>pH Test</a:t>
              </a:r>
              <a:endParaRPr lang="ar-SA" sz="1600" b="1" dirty="0"/>
            </a:p>
          </p:txBody>
        </p:sp>
      </p:grpSp>
      <p:sp>
        <p:nvSpPr>
          <p:cNvPr id="23" name="سهم منحني 22"/>
          <p:cNvSpPr/>
          <p:nvPr/>
        </p:nvSpPr>
        <p:spPr>
          <a:xfrm rot="10269954">
            <a:off x="1654604" y="4233221"/>
            <a:ext cx="4100454" cy="2323700"/>
          </a:xfrm>
          <a:prstGeom prst="bentArrow">
            <a:avLst>
              <a:gd name="adj1" fmla="val 10605"/>
              <a:gd name="adj2" fmla="val 12946"/>
              <a:gd name="adj3" fmla="val 22589"/>
              <a:gd name="adj4" fmla="val 80829"/>
            </a:avLst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ar-SA">
              <a:solidFill>
                <a:schemeClr val="tx1"/>
              </a:solidFill>
            </a:endParaRPr>
          </a:p>
        </p:txBody>
      </p:sp>
      <p:sp>
        <p:nvSpPr>
          <p:cNvPr id="24" name="مستطيل 23"/>
          <p:cNvSpPr/>
          <p:nvPr/>
        </p:nvSpPr>
        <p:spPr>
          <a:xfrm rot="21159579">
            <a:off x="2322018" y="5775444"/>
            <a:ext cx="2241319" cy="58460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 rtl="0"/>
            <a:r>
              <a:rPr lang="en-US" sz="3200" b="1" dirty="0">
                <a:ln w="10541" cmpd="sng">
                  <a:solidFill>
                    <a:schemeClr val="accent6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</a:rPr>
              <a:t>Soluble Part</a:t>
            </a:r>
            <a:endParaRPr lang="ar-SA" sz="3200" b="1" dirty="0">
              <a:ln w="10541" cmpd="sng">
                <a:solidFill>
                  <a:schemeClr val="accent6">
                    <a:lumMod val="50000"/>
                  </a:schemeClr>
                </a:solidFill>
                <a:prstDash val="solid"/>
              </a:ln>
              <a:solidFill>
                <a:schemeClr val="accent6">
                  <a:lumMod val="75000"/>
                </a:schemeClr>
              </a:solidFill>
            </a:endParaRPr>
          </a:p>
        </p:txBody>
      </p:sp>
      <p:grpSp>
        <p:nvGrpSpPr>
          <p:cNvPr id="26" name="مجموعة 25"/>
          <p:cNvGrpSpPr/>
          <p:nvPr/>
        </p:nvGrpSpPr>
        <p:grpSpPr>
          <a:xfrm>
            <a:off x="6224598" y="980913"/>
            <a:ext cx="1419236" cy="2162335"/>
            <a:chOff x="6224598" y="980913"/>
            <a:chExt cx="1419236" cy="2162335"/>
          </a:xfrm>
        </p:grpSpPr>
        <p:sp>
          <p:nvSpPr>
            <p:cNvPr id="8" name="مستطيل مستدير الزوايا 7"/>
            <p:cNvSpPr/>
            <p:nvPr/>
          </p:nvSpPr>
          <p:spPr>
            <a:xfrm>
              <a:off x="6224598" y="980913"/>
              <a:ext cx="1419236" cy="447823"/>
            </a:xfrm>
            <a:prstGeom prst="round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r>
                <a:rPr lang="en-US" sz="1600" b="1" dirty="0" smtClean="0">
                  <a:cs typeface="+mj-cs"/>
                </a:rPr>
                <a:t>100 </a:t>
              </a:r>
              <a:r>
                <a:rPr lang="en-US" sz="1600" b="1" dirty="0" err="1" smtClean="0">
                  <a:cs typeface="+mj-cs"/>
                </a:rPr>
                <a:t>mL</a:t>
              </a:r>
              <a:r>
                <a:rPr lang="en-US" sz="1600" b="1" dirty="0" smtClean="0">
                  <a:cs typeface="+mj-cs"/>
                </a:rPr>
                <a:t> water</a:t>
              </a:r>
              <a:endParaRPr lang="ar-SA" sz="1600" b="1" dirty="0">
                <a:cs typeface="+mj-cs"/>
              </a:endParaRPr>
            </a:p>
          </p:txBody>
        </p:sp>
        <p:pic>
          <p:nvPicPr>
            <p:cNvPr id="25" name="صورة 24" descr="PA230245.JPG"/>
            <p:cNvPicPr>
              <a:picLocks noChangeAspect="1"/>
            </p:cNvPicPr>
            <p:nvPr/>
          </p:nvPicPr>
          <p:blipFill>
            <a:blip r:embed="rId7"/>
            <a:srcRect l="29790" t="9059" r="29443"/>
            <a:stretch>
              <a:fillRect/>
            </a:stretch>
          </p:blipFill>
          <p:spPr>
            <a:xfrm>
              <a:off x="6367474" y="1555737"/>
              <a:ext cx="1143008" cy="1587511"/>
            </a:xfrm>
            <a:prstGeom prst="rect">
              <a:avLst/>
            </a:prstGeom>
            <a:ln w="38100" cap="sq">
              <a:solidFill>
                <a:srgbClr val="000000"/>
              </a:solidFill>
              <a:prstDash val="solid"/>
              <a:miter lim="800000"/>
            </a:ln>
            <a:effectLst>
              <a:outerShdw blurRad="50800" dist="38100" dir="2700000" algn="tl" rotWithShape="0">
                <a:srgbClr val="000000">
                  <a:alpha val="43000"/>
                </a:srgbClr>
              </a:outerShdw>
            </a:effectLst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fbcdn-sphotos-f-a.akamaihd.net/hphotos-ak-xlp1/v/t1.0-9/12313721_1669131736705751_851318757527995060_n.jpg?oh=3bbf4be9fc20e0769e2d238d2b672cb0&amp;oe=56E4BADE&amp;__gda__=1456896972_a135e18a7aacf2b37b1efca7f0d1bf93"/>
          <p:cNvPicPr>
            <a:picLocks noChangeAspect="1" noChangeArrowheads="1"/>
          </p:cNvPicPr>
          <p:nvPr/>
        </p:nvPicPr>
        <p:blipFill>
          <a:blip r:embed="rId2"/>
          <a:srcRect l="4167" t="23437" r="6250" b="8594"/>
          <a:stretch>
            <a:fillRect/>
          </a:stretch>
        </p:blipFill>
        <p:spPr bwMode="auto">
          <a:xfrm>
            <a:off x="2857488" y="142852"/>
            <a:ext cx="6143668" cy="642942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مستطيل 2"/>
          <p:cNvSpPr/>
          <p:nvPr/>
        </p:nvSpPr>
        <p:spPr>
          <a:xfrm>
            <a:off x="142844" y="1227126"/>
            <a:ext cx="2714644" cy="34163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 rtl="0">
              <a:lnSpc>
                <a:spcPct val="200000"/>
              </a:lnSpc>
            </a:pPr>
            <a:r>
              <a:rPr lang="en-US" sz="3600" b="1" cap="none" spc="0" dirty="0" smtClean="0">
                <a:ln w="10541" cmpd="sng">
                  <a:solidFill>
                    <a:schemeClr val="bg2">
                      <a:lumMod val="50000"/>
                    </a:schemeClr>
                  </a:solidFill>
                  <a:prstDash val="solid"/>
                </a:ln>
                <a:solidFill>
                  <a:schemeClr val="tx1">
                    <a:lumMod val="50000"/>
                    <a:lumOff val="50000"/>
                  </a:schemeClr>
                </a:solidFill>
                <a:effectLst>
                  <a:glow rad="101600">
                    <a:schemeClr val="bg2">
                      <a:lumMod val="50000"/>
                      <a:alpha val="60000"/>
                    </a:schemeClr>
                  </a:glow>
                  <a:reflection blurRad="6350" stA="55000" endA="50" endPos="85000" dist="60007" dir="5400000" sy="-100000" algn="bl" rotWithShape="0"/>
                </a:effectLst>
              </a:rPr>
              <a:t>Experimental </a:t>
            </a:r>
          </a:p>
          <a:p>
            <a:pPr algn="just" rtl="0">
              <a:lnSpc>
                <a:spcPct val="200000"/>
              </a:lnSpc>
            </a:pPr>
            <a:r>
              <a:rPr lang="en-US" sz="3600" b="1" dirty="0" smtClean="0">
                <a:ln w="10541" cmpd="sng">
                  <a:solidFill>
                    <a:schemeClr val="bg2">
                      <a:lumMod val="50000"/>
                    </a:schemeClr>
                  </a:solidFill>
                  <a:prstDash val="solid"/>
                </a:ln>
                <a:solidFill>
                  <a:schemeClr val="tx1">
                    <a:lumMod val="50000"/>
                    <a:lumOff val="50000"/>
                  </a:schemeClr>
                </a:solidFill>
                <a:effectLst>
                  <a:glow rad="101600">
                    <a:schemeClr val="bg2">
                      <a:lumMod val="50000"/>
                      <a:alpha val="60000"/>
                    </a:schemeClr>
                  </a:glow>
                  <a:reflection blurRad="6350" stA="55000" endA="50" endPos="85000" dist="60007" dir="5400000" sy="-100000" algn="bl" rotWithShape="0"/>
                </a:effectLst>
              </a:rPr>
              <a:t>Work of</a:t>
            </a:r>
          </a:p>
          <a:p>
            <a:pPr algn="just" rtl="0">
              <a:lnSpc>
                <a:spcPct val="200000"/>
              </a:lnSpc>
            </a:pPr>
            <a:r>
              <a:rPr lang="en-US" sz="3600" b="1" cap="none" spc="0" dirty="0" smtClean="0">
                <a:ln w="10541" cmpd="sng">
                  <a:solidFill>
                    <a:schemeClr val="bg2">
                      <a:lumMod val="50000"/>
                    </a:schemeClr>
                  </a:solidFill>
                  <a:prstDash val="solid"/>
                </a:ln>
                <a:solidFill>
                  <a:schemeClr val="tx1">
                    <a:lumMod val="50000"/>
                    <a:lumOff val="50000"/>
                  </a:schemeClr>
                </a:solidFill>
                <a:effectLst>
                  <a:glow rad="101600">
                    <a:schemeClr val="bg2">
                      <a:lumMod val="50000"/>
                      <a:alpha val="60000"/>
                    </a:schemeClr>
                  </a:glow>
                  <a:reflection blurRad="6350" stA="55000" endA="50" endPos="85000" dist="60007" dir="5400000" sy="-100000" algn="bl" rotWithShape="0"/>
                </a:effectLst>
              </a:rPr>
              <a:t>products</a:t>
            </a:r>
            <a:endParaRPr lang="ar-SA" sz="3600" b="1" cap="none" spc="0" dirty="0">
              <a:ln w="10541" cmpd="sng">
                <a:solidFill>
                  <a:schemeClr val="bg2">
                    <a:lumMod val="50000"/>
                  </a:schemeClr>
                </a:solidFill>
                <a:prstDash val="solid"/>
              </a:ln>
              <a:solidFill>
                <a:schemeClr val="tx1">
                  <a:lumMod val="50000"/>
                  <a:lumOff val="50000"/>
                </a:schemeClr>
              </a:solidFill>
              <a:effectLst>
                <a:glow rad="101600">
                  <a:schemeClr val="bg2">
                    <a:lumMod val="50000"/>
                    <a:alpha val="60000"/>
                  </a:schemeClr>
                </a:glow>
                <a:reflection blurRad="6350" stA="55000" endA="50" endPos="85000" dist="60007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3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0" y="285728"/>
            <a:ext cx="3041217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8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Glass Work</a:t>
            </a:r>
            <a:endParaRPr lang="ar-SA" sz="48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glow rad="228600">
                  <a:schemeClr val="accent1">
                    <a:satMod val="175000"/>
                    <a:alpha val="40000"/>
                  </a:schemeClr>
                </a:glow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grpSp>
        <p:nvGrpSpPr>
          <p:cNvPr id="16" name="مجموعة 15"/>
          <p:cNvGrpSpPr/>
          <p:nvPr/>
        </p:nvGrpSpPr>
        <p:grpSpPr>
          <a:xfrm>
            <a:off x="71406" y="4714884"/>
            <a:ext cx="2143140" cy="1943418"/>
            <a:chOff x="928662" y="4714884"/>
            <a:chExt cx="2143140" cy="1943418"/>
          </a:xfrm>
        </p:grpSpPr>
        <p:pic>
          <p:nvPicPr>
            <p:cNvPr id="7" name="صورة 6" descr="wood-ashes-x.jpg"/>
            <p:cNvPicPr>
              <a:picLocks noChangeAspect="1"/>
            </p:cNvPicPr>
            <p:nvPr/>
          </p:nvPicPr>
          <p:blipFill>
            <a:blip r:embed="rId3"/>
            <a:srcRect l="5000" t="4999" r="13333" b="12500"/>
            <a:stretch>
              <a:fillRect/>
            </a:stretch>
          </p:blipFill>
          <p:spPr>
            <a:xfrm>
              <a:off x="928662" y="5214950"/>
              <a:ext cx="2143140" cy="1443352"/>
            </a:xfrm>
            <a:prstGeom prst="ellipse">
              <a:avLst/>
            </a:prstGeom>
            <a:ln>
              <a:noFill/>
            </a:ln>
            <a:effectLst>
              <a:softEdge rad="112500"/>
            </a:effectLst>
          </p:spPr>
        </p:pic>
        <p:sp>
          <p:nvSpPr>
            <p:cNvPr id="8" name="مستطيل 7"/>
            <p:cNvSpPr/>
            <p:nvPr/>
          </p:nvSpPr>
          <p:spPr>
            <a:xfrm>
              <a:off x="1206562" y="4714884"/>
              <a:ext cx="1436612" cy="46487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just" rtl="0">
                <a:lnSpc>
                  <a:spcPct val="150000"/>
                </a:lnSpc>
              </a:pPr>
              <a:r>
                <a:rPr lang="en-US" b="1" dirty="0" smtClean="0">
                  <a:ln w="17780" cmpd="sng">
                    <a:noFill/>
                    <a:prstDash val="solid"/>
                    <a:miter lim="800000"/>
                  </a:ln>
                  <a:solidFill>
                    <a:sysClr val="windowText" lastClr="000000"/>
                  </a:solidFill>
                </a:rPr>
                <a:t>Almonds Ash</a:t>
              </a:r>
            </a:p>
          </p:txBody>
        </p:sp>
      </p:grpSp>
      <p:grpSp>
        <p:nvGrpSpPr>
          <p:cNvPr id="14" name="مجموعة 13"/>
          <p:cNvGrpSpPr/>
          <p:nvPr/>
        </p:nvGrpSpPr>
        <p:grpSpPr>
          <a:xfrm>
            <a:off x="1785918" y="2786058"/>
            <a:ext cx="1857387" cy="1629439"/>
            <a:chOff x="2214546" y="2249749"/>
            <a:chExt cx="1857387" cy="1629439"/>
          </a:xfrm>
        </p:grpSpPr>
        <p:pic>
          <p:nvPicPr>
            <p:cNvPr id="4" name="صورة 3" descr="download.jpg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214546" y="2643182"/>
              <a:ext cx="1857387" cy="1236006"/>
            </a:xfrm>
            <a:prstGeom prst="ellipse">
              <a:avLst/>
            </a:prstGeom>
            <a:ln>
              <a:noFill/>
            </a:ln>
            <a:effectLst>
              <a:softEdge rad="112500"/>
            </a:effectLst>
          </p:spPr>
        </p:pic>
        <p:sp>
          <p:nvSpPr>
            <p:cNvPr id="9" name="مستطيل 8"/>
            <p:cNvSpPr/>
            <p:nvPr/>
          </p:nvSpPr>
          <p:spPr>
            <a:xfrm>
              <a:off x="2521532" y="2249749"/>
              <a:ext cx="1193212" cy="46487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just" rtl="0">
                <a:lnSpc>
                  <a:spcPct val="150000"/>
                </a:lnSpc>
              </a:pPr>
              <a:r>
                <a:rPr lang="en-US" b="1" dirty="0" smtClean="0">
                  <a:ln w="17780" cmpd="sng">
                    <a:noFill/>
                    <a:prstDash val="solid"/>
                    <a:miter lim="800000"/>
                  </a:ln>
                  <a:solidFill>
                    <a:sysClr val="windowText" lastClr="000000"/>
                  </a:solidFill>
                </a:rPr>
                <a:t>Silica Sand</a:t>
              </a:r>
            </a:p>
          </p:txBody>
        </p:sp>
      </p:grpSp>
      <p:grpSp>
        <p:nvGrpSpPr>
          <p:cNvPr id="15" name="مجموعة 14"/>
          <p:cNvGrpSpPr/>
          <p:nvPr/>
        </p:nvGrpSpPr>
        <p:grpSpPr>
          <a:xfrm>
            <a:off x="-32" y="3000372"/>
            <a:ext cx="1952650" cy="1843078"/>
            <a:chOff x="-32" y="3000372"/>
            <a:chExt cx="1952650" cy="1843078"/>
          </a:xfrm>
        </p:grpSpPr>
        <p:pic>
          <p:nvPicPr>
            <p:cNvPr id="5" name="صورة 4" descr="e3-etch-soda-ash-sodium-carbonate-sherri-haab-copyright_grande.jpg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0" y="3429001"/>
              <a:ext cx="1928794" cy="1414449"/>
            </a:xfrm>
            <a:prstGeom prst="ellipse">
              <a:avLst/>
            </a:prstGeom>
            <a:ln>
              <a:noFill/>
            </a:ln>
            <a:effectLst>
              <a:softEdge rad="112500"/>
            </a:effectLst>
          </p:spPr>
        </p:pic>
        <p:sp>
          <p:nvSpPr>
            <p:cNvPr id="10" name="مستطيل 9"/>
            <p:cNvSpPr/>
            <p:nvPr/>
          </p:nvSpPr>
          <p:spPr>
            <a:xfrm>
              <a:off x="-32" y="3000372"/>
              <a:ext cx="1952650" cy="4630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just" rtl="0">
                <a:lnSpc>
                  <a:spcPct val="150000"/>
                </a:lnSpc>
              </a:pPr>
              <a:r>
                <a:rPr lang="en-US" b="1" dirty="0" smtClean="0">
                  <a:ln w="17780" cmpd="sng">
                    <a:noFill/>
                    <a:prstDash val="solid"/>
                    <a:miter lim="800000"/>
                  </a:ln>
                  <a:solidFill>
                    <a:sysClr val="windowText" lastClr="000000"/>
                  </a:solidFill>
                </a:rPr>
                <a:t>Sodium Carbonate</a:t>
              </a:r>
              <a:endParaRPr lang="ar-SA" b="1" dirty="0">
                <a:ln w="17780" cmpd="sng">
                  <a:noFill/>
                  <a:prstDash val="solid"/>
                  <a:miter lim="800000"/>
                </a:ln>
                <a:solidFill>
                  <a:sysClr val="windowText" lastClr="000000"/>
                </a:solidFill>
              </a:endParaRPr>
            </a:p>
          </p:txBody>
        </p:sp>
      </p:grpSp>
      <p:grpSp>
        <p:nvGrpSpPr>
          <p:cNvPr id="17" name="مجموعة 16"/>
          <p:cNvGrpSpPr/>
          <p:nvPr/>
        </p:nvGrpSpPr>
        <p:grpSpPr>
          <a:xfrm>
            <a:off x="2000232" y="4286256"/>
            <a:ext cx="1812612" cy="1643074"/>
            <a:chOff x="3500430" y="4071942"/>
            <a:chExt cx="1812612" cy="1643074"/>
          </a:xfrm>
        </p:grpSpPr>
        <p:pic>
          <p:nvPicPr>
            <p:cNvPr id="6" name="صورة 5" descr="limestone-powder-1382654.jpg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3500430" y="4500570"/>
              <a:ext cx="1812612" cy="1214446"/>
            </a:xfrm>
            <a:prstGeom prst="ellipse">
              <a:avLst/>
            </a:prstGeom>
            <a:ln>
              <a:noFill/>
            </a:ln>
            <a:effectLst>
              <a:softEdge rad="112500"/>
            </a:effectLst>
          </p:spPr>
        </p:pic>
        <p:sp>
          <p:nvSpPr>
            <p:cNvPr id="11" name="مستطيل 10"/>
            <p:cNvSpPr/>
            <p:nvPr/>
          </p:nvSpPr>
          <p:spPr>
            <a:xfrm>
              <a:off x="3758677" y="4071942"/>
              <a:ext cx="1170513" cy="46487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just" rtl="0">
                <a:lnSpc>
                  <a:spcPct val="150000"/>
                </a:lnSpc>
              </a:pPr>
              <a:r>
                <a:rPr lang="en-US" b="1" dirty="0" smtClean="0">
                  <a:ln w="17780" cmpd="sng">
                    <a:noFill/>
                    <a:prstDash val="solid"/>
                    <a:miter lim="800000"/>
                  </a:ln>
                  <a:solidFill>
                    <a:sysClr val="windowText" lastClr="000000"/>
                  </a:solidFill>
                </a:rPr>
                <a:t>Limestone</a:t>
              </a:r>
            </a:p>
          </p:txBody>
        </p:sp>
      </p:grpSp>
      <p:pic>
        <p:nvPicPr>
          <p:cNvPr id="12" name="صورة 11" descr="6ml-Mini-Porcelain-font-b-Mortar-b-font-font-b-Pestle-b-font-Set-Mixing-Grinding.jpg"/>
          <p:cNvPicPr>
            <a:picLocks noChangeAspect="1"/>
          </p:cNvPicPr>
          <p:nvPr/>
        </p:nvPicPr>
        <p:blipFill>
          <a:blip r:embed="rId7" cstate="print"/>
          <a:srcRect b="9656"/>
          <a:stretch>
            <a:fillRect/>
          </a:stretch>
        </p:blipFill>
        <p:spPr>
          <a:xfrm>
            <a:off x="4143372" y="1857364"/>
            <a:ext cx="1928826" cy="174258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" name="صورة 12" descr="616GFzkr9LL._SL1500_.jpg"/>
          <p:cNvPicPr>
            <a:picLocks noChangeAspect="1"/>
          </p:cNvPicPr>
          <p:nvPr/>
        </p:nvPicPr>
        <p:blipFill>
          <a:blip r:embed="rId8" cstate="print"/>
          <a:srcRect r="-2045" b="309"/>
          <a:stretch>
            <a:fillRect/>
          </a:stretch>
        </p:blipFill>
        <p:spPr>
          <a:xfrm>
            <a:off x="7143768" y="1500174"/>
            <a:ext cx="1071570" cy="90237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8" name="صورة 17" descr="XKL15.jpg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 flipH="1">
            <a:off x="6226882" y="4500594"/>
            <a:ext cx="2845712" cy="207167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0" name="سهم إلى اليمين 19"/>
          <p:cNvSpPr/>
          <p:nvPr/>
        </p:nvSpPr>
        <p:spPr>
          <a:xfrm rot="19025992">
            <a:off x="3152686" y="3773245"/>
            <a:ext cx="1306195" cy="355227"/>
          </a:xfrm>
          <a:prstGeom prst="rightArrow">
            <a:avLst>
              <a:gd name="adj1" fmla="val 48216"/>
              <a:gd name="adj2" fmla="val 79943"/>
            </a:avLst>
          </a:prstGeom>
          <a:solidFill>
            <a:schemeClr val="accent6">
              <a:lumMod val="75000"/>
            </a:schemeClr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2" name="سهم منحني 21"/>
          <p:cNvSpPr/>
          <p:nvPr/>
        </p:nvSpPr>
        <p:spPr>
          <a:xfrm rot="18054637" flipV="1">
            <a:off x="5906762" y="2569715"/>
            <a:ext cx="1434010" cy="700096"/>
          </a:xfrm>
          <a:prstGeom prst="bentArrow">
            <a:avLst>
              <a:gd name="adj1" fmla="val 25620"/>
              <a:gd name="adj2" fmla="val 24250"/>
              <a:gd name="adj3" fmla="val 34546"/>
              <a:gd name="adj4" fmla="val 86322"/>
            </a:avLst>
          </a:prstGeom>
          <a:solidFill>
            <a:schemeClr val="accent6">
              <a:lumMod val="75000"/>
            </a:schemeClr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>
              <a:solidFill>
                <a:schemeClr val="tx1"/>
              </a:solidFill>
            </a:endParaRPr>
          </a:p>
        </p:txBody>
      </p:sp>
      <p:sp>
        <p:nvSpPr>
          <p:cNvPr id="23" name="سهم منحني 22"/>
          <p:cNvSpPr/>
          <p:nvPr/>
        </p:nvSpPr>
        <p:spPr>
          <a:xfrm rot="5400000">
            <a:off x="7215206" y="2928934"/>
            <a:ext cx="2714644" cy="571504"/>
          </a:xfrm>
          <a:prstGeom prst="bentArrow">
            <a:avLst/>
          </a:prstGeom>
          <a:solidFill>
            <a:schemeClr val="accent6">
              <a:lumMod val="75000"/>
            </a:schemeClr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4000"/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214282" y="428604"/>
            <a:ext cx="3534173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4400" b="1" cap="none" spc="50" dirty="0" smtClean="0">
                <a:ln w="11430"/>
                <a:solidFill>
                  <a:srgbClr val="CC3300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</a:rPr>
              <a:t>Ceramic Work</a:t>
            </a:r>
            <a:endParaRPr lang="ar-SA" sz="4400" b="1" cap="none" spc="50" dirty="0">
              <a:ln w="11430"/>
              <a:solidFill>
                <a:srgbClr val="CC3300"/>
              </a:solidFill>
              <a:effectLst>
                <a:glow rad="228600">
                  <a:schemeClr val="accent6">
                    <a:satMod val="175000"/>
                    <a:alpha val="40000"/>
                  </a:schemeClr>
                </a:glow>
              </a:effectLst>
            </a:endParaRPr>
          </a:p>
        </p:txBody>
      </p:sp>
      <p:grpSp>
        <p:nvGrpSpPr>
          <p:cNvPr id="10" name="مجموعة 9"/>
          <p:cNvGrpSpPr/>
          <p:nvPr/>
        </p:nvGrpSpPr>
        <p:grpSpPr>
          <a:xfrm>
            <a:off x="285720" y="2385012"/>
            <a:ext cx="1643074" cy="1258302"/>
            <a:chOff x="1357290" y="2143119"/>
            <a:chExt cx="2152994" cy="1714509"/>
          </a:xfrm>
        </p:grpSpPr>
        <p:pic>
          <p:nvPicPr>
            <p:cNvPr id="5" name="صورة 4" descr="wood-ashes-x.jpg"/>
            <p:cNvPicPr>
              <a:picLocks noChangeAspect="1"/>
            </p:cNvPicPr>
            <p:nvPr/>
          </p:nvPicPr>
          <p:blipFill>
            <a:blip r:embed="rId3"/>
            <a:srcRect l="10000" t="12499" r="13332" b="15000"/>
            <a:stretch>
              <a:fillRect/>
            </a:stretch>
          </p:blipFill>
          <p:spPr>
            <a:xfrm>
              <a:off x="1357290" y="2500306"/>
              <a:ext cx="2152994" cy="1357322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sp>
          <p:nvSpPr>
            <p:cNvPr id="6" name="مربع نص 5"/>
            <p:cNvSpPr txBox="1"/>
            <p:nvPr/>
          </p:nvSpPr>
          <p:spPr>
            <a:xfrm>
              <a:off x="1450898" y="2143119"/>
              <a:ext cx="1961419" cy="503236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l" rtl="0"/>
              <a:r>
                <a:rPr lang="en-US" b="1" dirty="0" smtClean="0"/>
                <a:t>Almonds Ash</a:t>
              </a:r>
              <a:endParaRPr lang="ar-SA" b="1" dirty="0"/>
            </a:p>
          </p:txBody>
        </p:sp>
      </p:grpSp>
      <p:grpSp>
        <p:nvGrpSpPr>
          <p:cNvPr id="9" name="مجموعة 8"/>
          <p:cNvGrpSpPr/>
          <p:nvPr/>
        </p:nvGrpSpPr>
        <p:grpSpPr>
          <a:xfrm>
            <a:off x="428596" y="4929198"/>
            <a:ext cx="1643074" cy="1285884"/>
            <a:chOff x="1285852" y="5131370"/>
            <a:chExt cx="1857388" cy="1533079"/>
          </a:xfrm>
        </p:grpSpPr>
        <p:pic>
          <p:nvPicPr>
            <p:cNvPr id="4" name="صورة 3" descr="download.jpg"/>
            <p:cNvPicPr>
              <a:picLocks noChangeAspect="1"/>
            </p:cNvPicPr>
            <p:nvPr/>
          </p:nvPicPr>
          <p:blipFill>
            <a:blip r:embed="rId4"/>
            <a:srcRect l="5455" t="12295" r="9999" b="5737"/>
            <a:stretch>
              <a:fillRect/>
            </a:stretch>
          </p:blipFill>
          <p:spPr>
            <a:xfrm>
              <a:off x="1285852" y="5466134"/>
              <a:ext cx="1857388" cy="1198315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sp>
          <p:nvSpPr>
            <p:cNvPr id="7" name="مربع نص 6"/>
            <p:cNvSpPr txBox="1"/>
            <p:nvPr/>
          </p:nvSpPr>
          <p:spPr>
            <a:xfrm>
              <a:off x="1491054" y="5131370"/>
              <a:ext cx="1490674" cy="440331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l" rtl="0"/>
              <a:r>
                <a:rPr lang="en-US" b="1" dirty="0" smtClean="0"/>
                <a:t>Silica Sand</a:t>
              </a:r>
              <a:endParaRPr lang="ar-SA" b="1" dirty="0"/>
            </a:p>
          </p:txBody>
        </p:sp>
      </p:grpSp>
      <p:grpSp>
        <p:nvGrpSpPr>
          <p:cNvPr id="11" name="مجموعة 10"/>
          <p:cNvGrpSpPr/>
          <p:nvPr/>
        </p:nvGrpSpPr>
        <p:grpSpPr>
          <a:xfrm>
            <a:off x="0" y="3600393"/>
            <a:ext cx="1516656" cy="1361145"/>
            <a:chOff x="-1" y="3585164"/>
            <a:chExt cx="2004081" cy="1844100"/>
          </a:xfrm>
        </p:grpSpPr>
        <p:pic>
          <p:nvPicPr>
            <p:cNvPr id="3" name="صورة 2" descr="calcium_montmorillonite.jpg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-1" y="3929066"/>
              <a:ext cx="2004081" cy="1500198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sp>
          <p:nvSpPr>
            <p:cNvPr id="8" name="مربع نص 7"/>
            <p:cNvSpPr txBox="1"/>
            <p:nvPr/>
          </p:nvSpPr>
          <p:spPr>
            <a:xfrm>
              <a:off x="566338" y="3585164"/>
              <a:ext cx="975228" cy="542075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l" rtl="0"/>
              <a:r>
                <a:rPr lang="en-US" sz="2000" b="1" dirty="0" smtClean="0"/>
                <a:t>Clay</a:t>
              </a:r>
              <a:endParaRPr lang="ar-SA" sz="2000" b="1" dirty="0"/>
            </a:p>
          </p:txBody>
        </p:sp>
      </p:grpSp>
      <p:pic>
        <p:nvPicPr>
          <p:cNvPr id="12" name="صورة 11" descr="1.27.14-mixing-clay-bodies-15-1024x768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929323" y="4589867"/>
            <a:ext cx="1500198" cy="112514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" name="صورة 12" descr="XKL15.jp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flipH="1">
            <a:off x="6929454" y="71438"/>
            <a:ext cx="2186591" cy="15716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8"/>
          <a:srcRect t="6836" r="76391" b="60938"/>
          <a:stretch>
            <a:fillRect/>
          </a:stretch>
        </p:blipFill>
        <p:spPr bwMode="auto">
          <a:xfrm>
            <a:off x="5857884" y="2714620"/>
            <a:ext cx="1361632" cy="10449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6" name="صورة 15" descr="6ml-Mini-Porcelain-font-b-Mortar-b-font-font-b-Pestle-b-font-Set-Mixing-Grinding.jpg"/>
          <p:cNvPicPr>
            <a:picLocks noChangeAspect="1"/>
          </p:cNvPicPr>
          <p:nvPr/>
        </p:nvPicPr>
        <p:blipFill>
          <a:blip r:embed="rId9" cstate="print"/>
          <a:srcRect b="9656"/>
          <a:stretch>
            <a:fillRect/>
          </a:stretch>
        </p:blipFill>
        <p:spPr>
          <a:xfrm>
            <a:off x="3000364" y="3472364"/>
            <a:ext cx="1691607" cy="15282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7" name="سهم إلى اليمين 16"/>
          <p:cNvSpPr/>
          <p:nvPr/>
        </p:nvSpPr>
        <p:spPr>
          <a:xfrm rot="1400516">
            <a:off x="1871193" y="3376491"/>
            <a:ext cx="1228556" cy="247893"/>
          </a:xfrm>
          <a:prstGeom prst="rightArrow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8" name="سهم إلى اليمين 17"/>
          <p:cNvSpPr/>
          <p:nvPr/>
        </p:nvSpPr>
        <p:spPr>
          <a:xfrm rot="21252658">
            <a:off x="1654773" y="4277915"/>
            <a:ext cx="1264255" cy="260168"/>
          </a:xfrm>
          <a:prstGeom prst="rightArrow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9" name="سهم إلى اليمين 18"/>
          <p:cNvSpPr/>
          <p:nvPr/>
        </p:nvSpPr>
        <p:spPr>
          <a:xfrm rot="19528512">
            <a:off x="1971901" y="5116775"/>
            <a:ext cx="1224906" cy="290848"/>
          </a:xfrm>
          <a:prstGeom prst="rightArrow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1" name="سهم إلى اليمين 20"/>
          <p:cNvSpPr/>
          <p:nvPr/>
        </p:nvSpPr>
        <p:spPr>
          <a:xfrm rot="20196196">
            <a:off x="4601974" y="3492769"/>
            <a:ext cx="1282855" cy="272745"/>
          </a:xfrm>
          <a:prstGeom prst="rightArrow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2" name="سهم إلى اليمين 21"/>
          <p:cNvSpPr/>
          <p:nvPr/>
        </p:nvSpPr>
        <p:spPr>
          <a:xfrm rot="1400516">
            <a:off x="4650311" y="4705005"/>
            <a:ext cx="1322452" cy="285179"/>
          </a:xfrm>
          <a:prstGeom prst="rightArrow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3" name="مربع نص 22"/>
          <p:cNvSpPr txBox="1"/>
          <p:nvPr/>
        </p:nvSpPr>
        <p:spPr>
          <a:xfrm rot="1365630">
            <a:off x="4736493" y="4383467"/>
            <a:ext cx="1315479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b="1" dirty="0" smtClean="0"/>
              <a:t>15 % water</a:t>
            </a:r>
            <a:endParaRPr lang="ar-SA" b="1" dirty="0"/>
          </a:p>
        </p:txBody>
      </p:sp>
      <p:sp>
        <p:nvSpPr>
          <p:cNvPr id="24" name="مربع نص 23"/>
          <p:cNvSpPr txBox="1"/>
          <p:nvPr/>
        </p:nvSpPr>
        <p:spPr>
          <a:xfrm rot="20180709">
            <a:off x="4429312" y="3184289"/>
            <a:ext cx="1323846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b="1" dirty="0" smtClean="0"/>
              <a:t>25 % water</a:t>
            </a:r>
            <a:endParaRPr lang="ar-SA" b="1" dirty="0"/>
          </a:p>
        </p:txBody>
      </p:sp>
      <p:sp>
        <p:nvSpPr>
          <p:cNvPr id="25" name="مستطيل 24"/>
          <p:cNvSpPr/>
          <p:nvPr/>
        </p:nvSpPr>
        <p:spPr>
          <a:xfrm>
            <a:off x="7215206" y="3714752"/>
            <a:ext cx="1857388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000" b="1" u="sng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Drying !</a:t>
            </a:r>
            <a:endParaRPr lang="ar-SA" sz="4000" b="1" u="sng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26" name="سهم لأعلى 25"/>
          <p:cNvSpPr/>
          <p:nvPr/>
        </p:nvSpPr>
        <p:spPr>
          <a:xfrm>
            <a:off x="8143900" y="1714488"/>
            <a:ext cx="357190" cy="2000264"/>
          </a:xfrm>
          <a:prstGeom prst="upArrow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7" name="مربع نص 26"/>
          <p:cNvSpPr txBox="1"/>
          <p:nvPr/>
        </p:nvSpPr>
        <p:spPr>
          <a:xfrm>
            <a:off x="7575722" y="4357694"/>
            <a:ext cx="1425434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b="1" dirty="0" smtClean="0"/>
              <a:t>2 Days</a:t>
            </a:r>
          </a:p>
          <a:p>
            <a:pPr algn="l" rtl="0"/>
            <a:r>
              <a:rPr lang="en-US" b="1" dirty="0" smtClean="0"/>
              <a:t>Oven (90 °C)</a:t>
            </a:r>
            <a:endParaRPr lang="ar-SA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46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201513" y="142852"/>
            <a:ext cx="2727413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en-US" sz="4400" b="1" cap="none" spc="0" dirty="0" smtClean="0">
                <a:ln w="28575">
                  <a:solidFill>
                    <a:srgbClr val="FF33CC"/>
                  </a:solidFill>
                  <a:prstDash val="solid"/>
                </a:ln>
                <a:solidFill>
                  <a:srgbClr val="9933FF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Soap Work</a:t>
            </a:r>
            <a:endParaRPr lang="ar-SA" sz="4400" b="1" cap="none" spc="0" dirty="0">
              <a:ln w="28575">
                <a:solidFill>
                  <a:srgbClr val="FF33CC"/>
                </a:solidFill>
                <a:prstDash val="solid"/>
              </a:ln>
              <a:solidFill>
                <a:srgbClr val="9933FF"/>
              </a:solidFill>
              <a:effectLst>
                <a:glow rad="2286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</p:txBody>
      </p:sp>
      <p:grpSp>
        <p:nvGrpSpPr>
          <p:cNvPr id="5" name="مجموعة 4"/>
          <p:cNvGrpSpPr/>
          <p:nvPr/>
        </p:nvGrpSpPr>
        <p:grpSpPr>
          <a:xfrm>
            <a:off x="1071539" y="3214686"/>
            <a:ext cx="928693" cy="1000132"/>
            <a:chOff x="928662" y="2776659"/>
            <a:chExt cx="1141661" cy="1309563"/>
          </a:xfrm>
        </p:grpSpPr>
        <p:pic>
          <p:nvPicPr>
            <p:cNvPr id="3" name="صورة 2" descr="12-hydroxy-stearic-acid-250x250.jpg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928662" y="3214686"/>
              <a:ext cx="1141661" cy="871536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>
              <a:reflection blurRad="12700" stA="38000" endPos="28000" dist="5000" dir="5400000" sy="-100000" algn="bl" rotWithShape="0"/>
            </a:effectLst>
          </p:spPr>
        </p:pic>
        <p:sp>
          <p:nvSpPr>
            <p:cNvPr id="4" name="مربع نص 3"/>
            <p:cNvSpPr txBox="1"/>
            <p:nvPr/>
          </p:nvSpPr>
          <p:spPr>
            <a:xfrm>
              <a:off x="1016481" y="2776659"/>
              <a:ext cx="922674" cy="417929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l" rtl="0"/>
              <a:r>
                <a:rPr lang="en-US" b="1" dirty="0" err="1" smtClean="0"/>
                <a:t>NaOH</a:t>
              </a:r>
              <a:endParaRPr lang="ar-SA" b="1" dirty="0"/>
            </a:p>
          </p:txBody>
        </p:sp>
      </p:grpSp>
      <p:grpSp>
        <p:nvGrpSpPr>
          <p:cNvPr id="8" name="مجموعة 7"/>
          <p:cNvGrpSpPr/>
          <p:nvPr/>
        </p:nvGrpSpPr>
        <p:grpSpPr>
          <a:xfrm>
            <a:off x="129019" y="1819329"/>
            <a:ext cx="942519" cy="966729"/>
            <a:chOff x="3795274" y="2933187"/>
            <a:chExt cx="1062475" cy="1310185"/>
          </a:xfrm>
        </p:grpSpPr>
        <p:pic>
          <p:nvPicPr>
            <p:cNvPr id="6" name="صورة 5" descr="Calcium_carbonate.jpg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3795274" y="3428998"/>
              <a:ext cx="1062475" cy="814374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>
              <a:reflection blurRad="12700" stA="38000" endPos="28000" dist="5000" dir="5400000" sy="-100000" algn="bl" rotWithShape="0"/>
            </a:effectLst>
          </p:spPr>
        </p:pic>
        <p:sp>
          <p:nvSpPr>
            <p:cNvPr id="7" name="مربع نص 6"/>
            <p:cNvSpPr txBox="1"/>
            <p:nvPr/>
          </p:nvSpPr>
          <p:spPr>
            <a:xfrm>
              <a:off x="3875803" y="2933187"/>
              <a:ext cx="966363" cy="500547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en-US" b="1" dirty="0" smtClean="0"/>
                <a:t>CaCO</a:t>
              </a:r>
              <a:r>
                <a:rPr lang="en-US" sz="1400" b="1" dirty="0" smtClean="0"/>
                <a:t>3</a:t>
              </a:r>
              <a:endParaRPr lang="ar-SA" b="1" dirty="0"/>
            </a:p>
          </p:txBody>
        </p:sp>
      </p:grpSp>
      <p:grpSp>
        <p:nvGrpSpPr>
          <p:cNvPr id="12" name="مجموعة 11"/>
          <p:cNvGrpSpPr/>
          <p:nvPr/>
        </p:nvGrpSpPr>
        <p:grpSpPr>
          <a:xfrm>
            <a:off x="71406" y="928670"/>
            <a:ext cx="1143008" cy="940838"/>
            <a:chOff x="720842" y="4058700"/>
            <a:chExt cx="1662558" cy="1442002"/>
          </a:xfrm>
        </p:grpSpPr>
        <p:pic>
          <p:nvPicPr>
            <p:cNvPr id="10" name="صورة 9" descr="wood-ashes-x.jpg"/>
            <p:cNvPicPr>
              <a:picLocks noChangeAspect="1"/>
            </p:cNvPicPr>
            <p:nvPr/>
          </p:nvPicPr>
          <p:blipFill>
            <a:blip r:embed="rId5" cstate="print"/>
            <a:srcRect l="15277" t="15000" r="16111" b="20000"/>
            <a:stretch>
              <a:fillRect/>
            </a:stretch>
          </p:blipFill>
          <p:spPr>
            <a:xfrm>
              <a:off x="928662" y="4643446"/>
              <a:ext cx="1143008" cy="857256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solidFill>
                <a:schemeClr val="tx1"/>
              </a:solidFill>
            </a:ln>
            <a:effectLst>
              <a:reflection blurRad="12700" stA="38000" endPos="28000" dist="5000" dir="5400000" sy="-100000" algn="bl" rotWithShape="0"/>
            </a:effectLst>
          </p:spPr>
        </p:pic>
        <p:sp>
          <p:nvSpPr>
            <p:cNvPr id="11" name="مربع نص 10"/>
            <p:cNvSpPr txBox="1"/>
            <p:nvPr/>
          </p:nvSpPr>
          <p:spPr>
            <a:xfrm>
              <a:off x="720842" y="4058700"/>
              <a:ext cx="1662558" cy="566067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l" rtl="0"/>
              <a:r>
                <a:rPr lang="en-US" b="1" dirty="0" smtClean="0"/>
                <a:t>Olive Ash</a:t>
              </a:r>
              <a:endParaRPr lang="ar-SA" b="1" dirty="0"/>
            </a:p>
          </p:txBody>
        </p:sp>
      </p:grpSp>
      <p:pic>
        <p:nvPicPr>
          <p:cNvPr id="13" name="صورة 12" descr="beaker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285984" y="1500174"/>
            <a:ext cx="928694" cy="106944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chemeClr val="tx1"/>
            </a:solidFill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5" name="صورة 14" descr="images.jp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357686" y="1285860"/>
            <a:ext cx="943588" cy="150019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chemeClr val="tx1"/>
            </a:solidFill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7" name="سهم إلى اليمين 16"/>
          <p:cNvSpPr/>
          <p:nvPr/>
        </p:nvSpPr>
        <p:spPr>
          <a:xfrm>
            <a:off x="1142976" y="1928802"/>
            <a:ext cx="1000132" cy="285752"/>
          </a:xfrm>
          <a:prstGeom prst="rightArrow">
            <a:avLst/>
          </a:prstGeom>
          <a:solidFill>
            <a:srgbClr val="9933FF"/>
          </a:solidFill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pic>
        <p:nvPicPr>
          <p:cNvPr id="18" name="صورة 17" descr="beaker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857488" y="3357562"/>
            <a:ext cx="876060" cy="100883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chemeClr val="tx1"/>
            </a:solidFill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9" name="سهم إلى اليمين 18"/>
          <p:cNvSpPr/>
          <p:nvPr/>
        </p:nvSpPr>
        <p:spPr>
          <a:xfrm>
            <a:off x="2071670" y="3714752"/>
            <a:ext cx="714380" cy="285752"/>
          </a:xfrm>
          <a:prstGeom prst="rightArrow">
            <a:avLst/>
          </a:prstGeom>
          <a:solidFill>
            <a:srgbClr val="9933FF"/>
          </a:solidFill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pic>
        <p:nvPicPr>
          <p:cNvPr id="20" name="صورة 19" descr="hot_plates_stirrers_explosion-proof.jp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215206" y="2000240"/>
            <a:ext cx="1778284" cy="207170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chemeClr val="tx1"/>
            </a:solidFill>
          </a:ln>
          <a:effectLst>
            <a:reflection blurRad="12700" stA="38000" endPos="28000" dist="5000" dir="5400000" sy="-100000" algn="bl" rotWithShape="0"/>
          </a:effectLst>
        </p:spPr>
      </p:pic>
      <p:grpSp>
        <p:nvGrpSpPr>
          <p:cNvPr id="24" name="مجموعة 23"/>
          <p:cNvGrpSpPr/>
          <p:nvPr/>
        </p:nvGrpSpPr>
        <p:grpSpPr>
          <a:xfrm>
            <a:off x="200457" y="5715016"/>
            <a:ext cx="942519" cy="966729"/>
            <a:chOff x="3795274" y="2933187"/>
            <a:chExt cx="1062475" cy="1310185"/>
          </a:xfrm>
        </p:grpSpPr>
        <p:pic>
          <p:nvPicPr>
            <p:cNvPr id="25" name="صورة 24" descr="Calcium_carbonate.jpg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3795274" y="3428998"/>
              <a:ext cx="1062475" cy="814374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>
              <a:reflection blurRad="12700" stA="38000" endPos="28000" dist="5000" dir="5400000" sy="-100000" algn="bl" rotWithShape="0"/>
            </a:effectLst>
          </p:spPr>
        </p:pic>
        <p:sp>
          <p:nvSpPr>
            <p:cNvPr id="26" name="مربع نص 25"/>
            <p:cNvSpPr txBox="1"/>
            <p:nvPr/>
          </p:nvSpPr>
          <p:spPr>
            <a:xfrm>
              <a:off x="3810859" y="2933187"/>
              <a:ext cx="966363" cy="500547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en-US" b="1" dirty="0" smtClean="0"/>
                <a:t>CaCO</a:t>
              </a:r>
              <a:r>
                <a:rPr lang="en-US" sz="1400" b="1" dirty="0" smtClean="0"/>
                <a:t>3</a:t>
              </a:r>
              <a:endParaRPr lang="ar-SA" b="1" dirty="0"/>
            </a:p>
          </p:txBody>
        </p:sp>
      </p:grpSp>
      <p:grpSp>
        <p:nvGrpSpPr>
          <p:cNvPr id="27" name="مجموعة 26"/>
          <p:cNvGrpSpPr/>
          <p:nvPr/>
        </p:nvGrpSpPr>
        <p:grpSpPr>
          <a:xfrm>
            <a:off x="142844" y="4774178"/>
            <a:ext cx="1143008" cy="940838"/>
            <a:chOff x="720842" y="4058700"/>
            <a:chExt cx="1662558" cy="1442002"/>
          </a:xfrm>
        </p:grpSpPr>
        <p:pic>
          <p:nvPicPr>
            <p:cNvPr id="28" name="صورة 27" descr="wood-ashes-x.jpg"/>
            <p:cNvPicPr>
              <a:picLocks noChangeAspect="1"/>
            </p:cNvPicPr>
            <p:nvPr/>
          </p:nvPicPr>
          <p:blipFill>
            <a:blip r:embed="rId5" cstate="print"/>
            <a:srcRect l="15277" t="15000" r="16111" b="20000"/>
            <a:stretch>
              <a:fillRect/>
            </a:stretch>
          </p:blipFill>
          <p:spPr>
            <a:xfrm>
              <a:off x="928662" y="4643446"/>
              <a:ext cx="1143008" cy="857256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solidFill>
                <a:schemeClr val="tx1"/>
              </a:solidFill>
            </a:ln>
            <a:effectLst>
              <a:reflection blurRad="12700" stA="38000" endPos="28000" dist="5000" dir="5400000" sy="-100000" algn="bl" rotWithShape="0"/>
            </a:effectLst>
          </p:spPr>
        </p:pic>
        <p:sp>
          <p:nvSpPr>
            <p:cNvPr id="29" name="مربع نص 28"/>
            <p:cNvSpPr txBox="1"/>
            <p:nvPr/>
          </p:nvSpPr>
          <p:spPr>
            <a:xfrm>
              <a:off x="720842" y="4058700"/>
              <a:ext cx="1662558" cy="566067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l" rtl="0"/>
              <a:r>
                <a:rPr lang="en-US" b="1" dirty="0" smtClean="0"/>
                <a:t>Olive Ash</a:t>
              </a:r>
              <a:endParaRPr lang="ar-SA" b="1" dirty="0"/>
            </a:p>
          </p:txBody>
        </p:sp>
      </p:grpSp>
      <p:pic>
        <p:nvPicPr>
          <p:cNvPr id="30" name="صورة 29" descr="beaker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000232" y="5214950"/>
            <a:ext cx="1000132" cy="115170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chemeClr val="tx1"/>
            </a:solidFill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31" name="صورة 30" descr="images.jp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000496" y="5000636"/>
            <a:ext cx="1008210" cy="160294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chemeClr val="tx1"/>
            </a:solidFill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32" name="سهم إلى اليمين 31"/>
          <p:cNvSpPr/>
          <p:nvPr/>
        </p:nvSpPr>
        <p:spPr>
          <a:xfrm>
            <a:off x="3357554" y="1928802"/>
            <a:ext cx="857256" cy="285752"/>
          </a:xfrm>
          <a:prstGeom prst="rightArrow">
            <a:avLst/>
          </a:prstGeom>
          <a:solidFill>
            <a:srgbClr val="9933FF"/>
          </a:solidFill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3" name="سهم إلى اليمين 32"/>
          <p:cNvSpPr/>
          <p:nvPr/>
        </p:nvSpPr>
        <p:spPr>
          <a:xfrm>
            <a:off x="1214414" y="5715016"/>
            <a:ext cx="714380" cy="285752"/>
          </a:xfrm>
          <a:prstGeom prst="rightArrow">
            <a:avLst/>
          </a:prstGeom>
          <a:solidFill>
            <a:srgbClr val="9933FF"/>
          </a:solidFill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4" name="سهم إلى اليمين 33"/>
          <p:cNvSpPr/>
          <p:nvPr/>
        </p:nvSpPr>
        <p:spPr>
          <a:xfrm>
            <a:off x="3143240" y="5715016"/>
            <a:ext cx="714380" cy="285752"/>
          </a:xfrm>
          <a:prstGeom prst="rightArrow">
            <a:avLst/>
          </a:prstGeom>
          <a:solidFill>
            <a:srgbClr val="9933FF"/>
          </a:solidFill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pic>
        <p:nvPicPr>
          <p:cNvPr id="36" name="صورة 35" descr="beaker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857884" y="5357826"/>
            <a:ext cx="1071570" cy="123397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chemeClr val="tx1"/>
            </a:solidFill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38" name="متقاطع 37"/>
          <p:cNvSpPr/>
          <p:nvPr/>
        </p:nvSpPr>
        <p:spPr>
          <a:xfrm>
            <a:off x="5214942" y="5643578"/>
            <a:ext cx="428628" cy="428628"/>
          </a:xfrm>
          <a:prstGeom prst="plus">
            <a:avLst>
              <a:gd name="adj" fmla="val 35920"/>
            </a:avLst>
          </a:prstGeom>
          <a:solidFill>
            <a:srgbClr val="9933FF"/>
          </a:solidFill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40" name="سهم إلى اليمين 39"/>
          <p:cNvSpPr/>
          <p:nvPr/>
        </p:nvSpPr>
        <p:spPr>
          <a:xfrm>
            <a:off x="5423975" y="2428868"/>
            <a:ext cx="1719793" cy="285752"/>
          </a:xfrm>
          <a:prstGeom prst="rightArrow">
            <a:avLst>
              <a:gd name="adj1" fmla="val 50000"/>
              <a:gd name="adj2" fmla="val 70713"/>
            </a:avLst>
          </a:prstGeom>
          <a:solidFill>
            <a:srgbClr val="9933FF"/>
          </a:solidFill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9" name="سهم إلى اليمين 38"/>
          <p:cNvSpPr/>
          <p:nvPr/>
        </p:nvSpPr>
        <p:spPr>
          <a:xfrm>
            <a:off x="3929058" y="3714752"/>
            <a:ext cx="3071834" cy="285752"/>
          </a:xfrm>
          <a:prstGeom prst="rightArrow">
            <a:avLst>
              <a:gd name="adj1" fmla="val 50000"/>
              <a:gd name="adj2" fmla="val 70713"/>
            </a:avLst>
          </a:prstGeom>
          <a:solidFill>
            <a:srgbClr val="9933FF"/>
          </a:solidFill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43" name="مربع نص 42"/>
          <p:cNvSpPr txBox="1"/>
          <p:nvPr/>
        </p:nvSpPr>
        <p:spPr>
          <a:xfrm>
            <a:off x="6000760" y="4929198"/>
            <a:ext cx="785818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 rtl="0"/>
            <a:r>
              <a:rPr lang="en-US" b="1" dirty="0" err="1" smtClean="0"/>
              <a:t>NaOH</a:t>
            </a:r>
            <a:endParaRPr lang="ar-SA" b="1" dirty="0"/>
          </a:p>
        </p:txBody>
      </p:sp>
      <p:sp>
        <p:nvSpPr>
          <p:cNvPr id="44" name="سهم منحني 43"/>
          <p:cNvSpPr/>
          <p:nvPr/>
        </p:nvSpPr>
        <p:spPr>
          <a:xfrm rot="16200000" flipV="1">
            <a:off x="6607983" y="4679165"/>
            <a:ext cx="1857387" cy="928695"/>
          </a:xfrm>
          <a:prstGeom prst="bentArrow">
            <a:avLst>
              <a:gd name="adj1" fmla="val 15995"/>
              <a:gd name="adj2" fmla="val 25000"/>
              <a:gd name="adj3" fmla="val 25000"/>
              <a:gd name="adj4" fmla="val 43750"/>
            </a:avLst>
          </a:prstGeom>
          <a:solidFill>
            <a:srgbClr val="9933FF"/>
          </a:solidFill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0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ستطيل 4"/>
          <p:cNvSpPr/>
          <p:nvPr/>
        </p:nvSpPr>
        <p:spPr>
          <a:xfrm>
            <a:off x="214282" y="285728"/>
            <a:ext cx="3393813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4400" b="1" dirty="0" smtClean="0">
                <a:ln w="38100"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</a:rPr>
              <a:t>Cement Work</a:t>
            </a:r>
            <a:endParaRPr lang="ar-SA" sz="4400" b="1" cap="none" spc="0" dirty="0">
              <a:ln w="38100">
                <a:solidFill>
                  <a:schemeClr val="tx1">
                    <a:lumMod val="65000"/>
                    <a:lumOff val="35000"/>
                  </a:schemeClr>
                </a:solidFill>
              </a:ln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glow rad="228600">
                  <a:schemeClr val="accent6">
                    <a:satMod val="175000"/>
                    <a:alpha val="40000"/>
                  </a:schemeClr>
                </a:glow>
              </a:effectLst>
            </a:endParaRPr>
          </a:p>
        </p:txBody>
      </p:sp>
      <p:grpSp>
        <p:nvGrpSpPr>
          <p:cNvPr id="9" name="مجموعة 8"/>
          <p:cNvGrpSpPr/>
          <p:nvPr/>
        </p:nvGrpSpPr>
        <p:grpSpPr>
          <a:xfrm>
            <a:off x="500034" y="2643182"/>
            <a:ext cx="1785950" cy="1357322"/>
            <a:chOff x="1142976" y="2571744"/>
            <a:chExt cx="1928826" cy="1500197"/>
          </a:xfrm>
        </p:grpSpPr>
        <p:pic>
          <p:nvPicPr>
            <p:cNvPr id="4" name="صورة 3" descr="wood-ashes-x.jpg"/>
            <p:cNvPicPr>
              <a:picLocks noChangeAspect="1"/>
            </p:cNvPicPr>
            <p:nvPr/>
          </p:nvPicPr>
          <p:blipFill>
            <a:blip r:embed="rId3"/>
            <a:srcRect l="10000" t="10000" r="11666" b="14999"/>
            <a:stretch>
              <a:fillRect/>
            </a:stretch>
          </p:blipFill>
          <p:spPr>
            <a:xfrm>
              <a:off x="1142976" y="2840776"/>
              <a:ext cx="1928826" cy="1231165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sp>
          <p:nvSpPr>
            <p:cNvPr id="6" name="مربع نص 5"/>
            <p:cNvSpPr txBox="1"/>
            <p:nvPr/>
          </p:nvSpPr>
          <p:spPr>
            <a:xfrm>
              <a:off x="1423012" y="2571744"/>
              <a:ext cx="1340177" cy="408209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l" rtl="0"/>
              <a:r>
                <a:rPr lang="en-US" b="1" dirty="0" smtClean="0"/>
                <a:t>Citrus Ash</a:t>
              </a:r>
              <a:endParaRPr lang="ar-SA" b="1" dirty="0"/>
            </a:p>
          </p:txBody>
        </p:sp>
      </p:grpSp>
      <p:grpSp>
        <p:nvGrpSpPr>
          <p:cNvPr id="10" name="مجموعة 9"/>
          <p:cNvGrpSpPr/>
          <p:nvPr/>
        </p:nvGrpSpPr>
        <p:grpSpPr>
          <a:xfrm>
            <a:off x="-32" y="3886146"/>
            <a:ext cx="1807921" cy="1471680"/>
            <a:chOff x="49435" y="3743270"/>
            <a:chExt cx="1902264" cy="1752652"/>
          </a:xfrm>
        </p:grpSpPr>
        <p:pic>
          <p:nvPicPr>
            <p:cNvPr id="2" name="صورة 1" descr="calcium_montmorillonite.jpg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9435" y="4071942"/>
              <a:ext cx="1902264" cy="1423980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sp>
          <p:nvSpPr>
            <p:cNvPr id="7" name="مربع نص 6"/>
            <p:cNvSpPr txBox="1"/>
            <p:nvPr/>
          </p:nvSpPr>
          <p:spPr>
            <a:xfrm>
              <a:off x="673879" y="3743270"/>
              <a:ext cx="707462" cy="454439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l" rtl="0"/>
              <a:r>
                <a:rPr lang="en-US" sz="2000" b="1" dirty="0" smtClean="0"/>
                <a:t>Clay</a:t>
              </a:r>
              <a:endParaRPr lang="ar-SA" sz="2000" b="1" dirty="0"/>
            </a:p>
          </p:txBody>
        </p:sp>
      </p:grpSp>
      <p:grpSp>
        <p:nvGrpSpPr>
          <p:cNvPr id="11" name="مجموعة 10"/>
          <p:cNvGrpSpPr/>
          <p:nvPr/>
        </p:nvGrpSpPr>
        <p:grpSpPr>
          <a:xfrm>
            <a:off x="642910" y="5214950"/>
            <a:ext cx="1643074" cy="1357298"/>
            <a:chOff x="1428728" y="5202808"/>
            <a:chExt cx="1927933" cy="1512340"/>
          </a:xfrm>
        </p:grpSpPr>
        <p:pic>
          <p:nvPicPr>
            <p:cNvPr id="3" name="صورة 2" descr="limestone-powder-1382654.jpg"/>
            <p:cNvPicPr>
              <a:picLocks noChangeAspect="1"/>
            </p:cNvPicPr>
            <p:nvPr/>
          </p:nvPicPr>
          <p:blipFill>
            <a:blip r:embed="rId5"/>
            <a:srcRect t="9000" b="9999"/>
            <a:stretch>
              <a:fillRect/>
            </a:stretch>
          </p:blipFill>
          <p:spPr>
            <a:xfrm>
              <a:off x="1428728" y="5500702"/>
              <a:ext cx="1927933" cy="1214446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sp>
          <p:nvSpPr>
            <p:cNvPr id="8" name="مربع نص 7"/>
            <p:cNvSpPr txBox="1"/>
            <p:nvPr/>
          </p:nvSpPr>
          <p:spPr>
            <a:xfrm>
              <a:off x="1680198" y="5202808"/>
              <a:ext cx="1399605" cy="411520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l" rtl="0"/>
              <a:r>
                <a:rPr lang="en-US" b="1" dirty="0" smtClean="0"/>
                <a:t>Limestone</a:t>
              </a:r>
              <a:endParaRPr lang="ar-SA" b="1" dirty="0"/>
            </a:p>
          </p:txBody>
        </p:sp>
      </p:grpSp>
      <p:pic>
        <p:nvPicPr>
          <p:cNvPr id="12" name="صورة 11" descr="6ml-Mini-Porcelain-font-b-Mortar-b-font-font-b-Pestle-b-font-Set-Mixing-Grinding.jpg"/>
          <p:cNvPicPr>
            <a:picLocks noChangeAspect="1"/>
          </p:cNvPicPr>
          <p:nvPr/>
        </p:nvPicPr>
        <p:blipFill>
          <a:blip r:embed="rId6" cstate="print"/>
          <a:srcRect b="9656"/>
          <a:stretch>
            <a:fillRect/>
          </a:stretch>
        </p:blipFill>
        <p:spPr>
          <a:xfrm>
            <a:off x="3071802" y="4071942"/>
            <a:ext cx="1581460" cy="14287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" name="صورة 12" descr="616GFzkr9LL._SL1500_.jpg"/>
          <p:cNvPicPr>
            <a:picLocks noChangeAspect="1"/>
          </p:cNvPicPr>
          <p:nvPr/>
        </p:nvPicPr>
        <p:blipFill>
          <a:blip r:embed="rId7" cstate="print"/>
          <a:srcRect r="-2045" b="309"/>
          <a:stretch>
            <a:fillRect/>
          </a:stretch>
        </p:blipFill>
        <p:spPr>
          <a:xfrm>
            <a:off x="5357818" y="4214818"/>
            <a:ext cx="857256" cy="72189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4" name="صورة 13" descr="XKL15.jp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 flipH="1">
            <a:off x="6715140" y="214290"/>
            <a:ext cx="2158841" cy="15716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7" name="صورة 16" descr="penny.gif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429520" y="2857496"/>
            <a:ext cx="1071570" cy="108513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8" name="صورة 17" descr="grav_260_g.jpg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147158" y="4786322"/>
            <a:ext cx="1782560" cy="19875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9" name="سهم إلى اليمين 18"/>
          <p:cNvSpPr/>
          <p:nvPr/>
        </p:nvSpPr>
        <p:spPr>
          <a:xfrm rot="19522944">
            <a:off x="2183117" y="5512882"/>
            <a:ext cx="1160042" cy="252136"/>
          </a:xfrm>
          <a:prstGeom prst="rightArrow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0" name="سهم إلى اليمين 19"/>
          <p:cNvSpPr/>
          <p:nvPr/>
        </p:nvSpPr>
        <p:spPr>
          <a:xfrm rot="5400000">
            <a:off x="7476578" y="2167496"/>
            <a:ext cx="1000133" cy="236994"/>
          </a:xfrm>
          <a:prstGeom prst="rightArrow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2" name="سهم إلى اليمين 21"/>
          <p:cNvSpPr/>
          <p:nvPr/>
        </p:nvSpPr>
        <p:spPr>
          <a:xfrm rot="5400000">
            <a:off x="7617012" y="4330872"/>
            <a:ext cx="828594" cy="225181"/>
          </a:xfrm>
          <a:prstGeom prst="rightArrow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4" name="سهم إلى اليمين 23"/>
          <p:cNvSpPr/>
          <p:nvPr/>
        </p:nvSpPr>
        <p:spPr>
          <a:xfrm>
            <a:off x="1843246" y="4681305"/>
            <a:ext cx="1228556" cy="247893"/>
          </a:xfrm>
          <a:prstGeom prst="rightArrow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5" name="سهم إلى اليمين 24"/>
          <p:cNvSpPr/>
          <p:nvPr/>
        </p:nvSpPr>
        <p:spPr>
          <a:xfrm rot="21448504">
            <a:off x="4579035" y="4679270"/>
            <a:ext cx="702519" cy="234567"/>
          </a:xfrm>
          <a:prstGeom prst="rightArrow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6" name="سهم منحني 25"/>
          <p:cNvSpPr/>
          <p:nvPr/>
        </p:nvSpPr>
        <p:spPr>
          <a:xfrm rot="512602">
            <a:off x="5939781" y="1288712"/>
            <a:ext cx="705585" cy="2915558"/>
          </a:xfrm>
          <a:prstGeom prst="bentArrow">
            <a:avLst>
              <a:gd name="adj1" fmla="val 15857"/>
              <a:gd name="adj2" fmla="val 14230"/>
              <a:gd name="adj3" fmla="val 25000"/>
              <a:gd name="adj4" fmla="val 63695"/>
            </a:avLst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>
              <a:solidFill>
                <a:schemeClr val="tx1"/>
              </a:solidFill>
            </a:endParaRPr>
          </a:p>
        </p:txBody>
      </p:sp>
      <p:sp>
        <p:nvSpPr>
          <p:cNvPr id="27" name="سهم إلى اليمين 26"/>
          <p:cNvSpPr/>
          <p:nvPr/>
        </p:nvSpPr>
        <p:spPr>
          <a:xfrm rot="2214247">
            <a:off x="2199312" y="3903284"/>
            <a:ext cx="1018852" cy="289215"/>
          </a:xfrm>
          <a:prstGeom prst="rightArrow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60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95548" y="71414"/>
            <a:ext cx="3619196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400" b="1" dirty="0" smtClean="0">
                <a:ln w="28575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Fertilizer Work</a:t>
            </a:r>
            <a:endParaRPr lang="ar-SA" sz="4400" b="1" cap="none" spc="0" dirty="0">
              <a:ln w="28575">
                <a:solidFill>
                  <a:schemeClr val="tx1">
                    <a:lumMod val="95000"/>
                    <a:lumOff val="5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pic>
        <p:nvPicPr>
          <p:cNvPr id="4" name="صورة 3" descr="545643123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03176" y="4501714"/>
            <a:ext cx="2569154" cy="170591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8" name="صورة 7" descr="Untitled-2.jpg"/>
          <p:cNvPicPr>
            <a:picLocks noChangeAspect="1"/>
          </p:cNvPicPr>
          <p:nvPr/>
        </p:nvPicPr>
        <p:blipFill>
          <a:blip r:embed="rId4"/>
          <a:srcRect l="38212" t="38542" r="35265" b="40624"/>
          <a:stretch>
            <a:fillRect/>
          </a:stretch>
        </p:blipFill>
        <p:spPr>
          <a:xfrm>
            <a:off x="6557976" y="1857364"/>
            <a:ext cx="1157296" cy="1285884"/>
          </a:xfrm>
          <a:prstGeom prst="rect">
            <a:avLst/>
          </a:prstGeom>
        </p:spPr>
      </p:pic>
      <p:pic>
        <p:nvPicPr>
          <p:cNvPr id="9" name="صورة 8" descr="Untitled-2.jpg"/>
          <p:cNvPicPr>
            <a:picLocks noChangeAspect="1"/>
          </p:cNvPicPr>
          <p:nvPr/>
        </p:nvPicPr>
        <p:blipFill>
          <a:blip r:embed="rId4"/>
          <a:srcRect l="38212" t="38542" r="35265" b="40624"/>
          <a:stretch>
            <a:fillRect/>
          </a:stretch>
        </p:blipFill>
        <p:spPr>
          <a:xfrm>
            <a:off x="7858148" y="1857364"/>
            <a:ext cx="1157296" cy="1285884"/>
          </a:xfrm>
          <a:prstGeom prst="rect">
            <a:avLst/>
          </a:prstGeom>
        </p:spPr>
      </p:pic>
      <p:pic>
        <p:nvPicPr>
          <p:cNvPr id="10" name="صورة 9" descr="Untitled-2.jpg"/>
          <p:cNvPicPr>
            <a:picLocks noChangeAspect="1"/>
          </p:cNvPicPr>
          <p:nvPr/>
        </p:nvPicPr>
        <p:blipFill>
          <a:blip r:embed="rId4"/>
          <a:srcRect l="38212" t="38542" r="35265" b="40624"/>
          <a:stretch>
            <a:fillRect/>
          </a:stretch>
        </p:blipFill>
        <p:spPr>
          <a:xfrm>
            <a:off x="5272092" y="1857364"/>
            <a:ext cx="1157296" cy="1285884"/>
          </a:xfrm>
          <a:prstGeom prst="rect">
            <a:avLst/>
          </a:prstGeom>
        </p:spPr>
      </p:pic>
      <p:grpSp>
        <p:nvGrpSpPr>
          <p:cNvPr id="16" name="مجموعة 15"/>
          <p:cNvGrpSpPr/>
          <p:nvPr/>
        </p:nvGrpSpPr>
        <p:grpSpPr>
          <a:xfrm>
            <a:off x="2571736" y="1142984"/>
            <a:ext cx="1714512" cy="2486898"/>
            <a:chOff x="1857356" y="1225343"/>
            <a:chExt cx="1643074" cy="2620710"/>
          </a:xfrm>
        </p:grpSpPr>
        <p:pic>
          <p:nvPicPr>
            <p:cNvPr id="7" name="صورة 6" descr="images.jpg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000232" y="1571612"/>
              <a:ext cx="1357322" cy="1990729"/>
            </a:xfrm>
            <a:prstGeom prst="rect">
              <a:avLst/>
            </a:prstGeom>
          </p:spPr>
        </p:pic>
        <p:sp>
          <p:nvSpPr>
            <p:cNvPr id="12" name="مربع نص 11"/>
            <p:cNvSpPr txBox="1"/>
            <p:nvPr/>
          </p:nvSpPr>
          <p:spPr>
            <a:xfrm>
              <a:off x="2143108" y="1225343"/>
              <a:ext cx="1071570" cy="369332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l" rtl="0"/>
              <a:r>
                <a:rPr lang="en-US" b="1" dirty="0" smtClean="0"/>
                <a:t>100 g ash</a:t>
              </a:r>
              <a:endParaRPr lang="ar-SA" b="1" dirty="0"/>
            </a:p>
          </p:txBody>
        </p:sp>
        <p:sp>
          <p:nvSpPr>
            <p:cNvPr id="13" name="مربع نص 12"/>
            <p:cNvSpPr txBox="1"/>
            <p:nvPr/>
          </p:nvSpPr>
          <p:spPr>
            <a:xfrm>
              <a:off x="1857356" y="3476721"/>
              <a:ext cx="1643074" cy="369332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l" rtl="0"/>
              <a:r>
                <a:rPr lang="en-US" b="1" dirty="0" smtClean="0"/>
                <a:t>1000 </a:t>
              </a:r>
              <a:r>
                <a:rPr lang="en-US" b="1" dirty="0" err="1" smtClean="0"/>
                <a:t>mL</a:t>
              </a:r>
              <a:r>
                <a:rPr lang="en-US" b="1" dirty="0" smtClean="0"/>
                <a:t> water</a:t>
              </a:r>
              <a:endParaRPr lang="ar-SA" b="1" dirty="0"/>
            </a:p>
          </p:txBody>
        </p:sp>
      </p:grpSp>
      <p:grpSp>
        <p:nvGrpSpPr>
          <p:cNvPr id="15" name="مجموعة 14"/>
          <p:cNvGrpSpPr/>
          <p:nvPr/>
        </p:nvGrpSpPr>
        <p:grpSpPr>
          <a:xfrm>
            <a:off x="-32" y="1643050"/>
            <a:ext cx="1821654" cy="1512340"/>
            <a:chOff x="35702" y="1916660"/>
            <a:chExt cx="1821654" cy="1512340"/>
          </a:xfrm>
        </p:grpSpPr>
        <p:pic>
          <p:nvPicPr>
            <p:cNvPr id="6" name="صورة 5" descr="wood-ashes-x.jpg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35702" y="2214564"/>
              <a:ext cx="1821654" cy="1214436"/>
            </a:xfrm>
            <a:prstGeom prst="ellipse">
              <a:avLst/>
            </a:prstGeom>
            <a:ln>
              <a:noFill/>
            </a:ln>
            <a:effectLst>
              <a:softEdge rad="112500"/>
            </a:effectLst>
          </p:spPr>
        </p:pic>
        <p:sp>
          <p:nvSpPr>
            <p:cNvPr id="14" name="مربع نص 13"/>
            <p:cNvSpPr txBox="1"/>
            <p:nvPr/>
          </p:nvSpPr>
          <p:spPr>
            <a:xfrm>
              <a:off x="357158" y="1916660"/>
              <a:ext cx="1214446" cy="369332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l" rtl="0"/>
              <a:r>
                <a:rPr lang="en-US" b="1" dirty="0" smtClean="0"/>
                <a:t>Citrus Ash</a:t>
              </a:r>
              <a:endParaRPr lang="ar-SA" b="1" dirty="0"/>
            </a:p>
          </p:txBody>
        </p:sp>
      </p:grpSp>
      <p:grpSp>
        <p:nvGrpSpPr>
          <p:cNvPr id="17" name="مجموعة 16"/>
          <p:cNvGrpSpPr/>
          <p:nvPr/>
        </p:nvGrpSpPr>
        <p:grpSpPr>
          <a:xfrm>
            <a:off x="250016" y="3857628"/>
            <a:ext cx="1821654" cy="1512340"/>
            <a:chOff x="35702" y="1916660"/>
            <a:chExt cx="1821654" cy="1512340"/>
          </a:xfrm>
        </p:grpSpPr>
        <p:pic>
          <p:nvPicPr>
            <p:cNvPr id="18" name="صورة 17" descr="wood-ashes-x.jpg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35702" y="2214564"/>
              <a:ext cx="1821654" cy="1214436"/>
            </a:xfrm>
            <a:prstGeom prst="ellipse">
              <a:avLst/>
            </a:prstGeom>
            <a:ln>
              <a:noFill/>
            </a:ln>
            <a:effectLst>
              <a:softEdge rad="112500"/>
            </a:effectLst>
          </p:spPr>
        </p:pic>
        <p:sp>
          <p:nvSpPr>
            <p:cNvPr id="19" name="مربع نص 18"/>
            <p:cNvSpPr txBox="1"/>
            <p:nvPr/>
          </p:nvSpPr>
          <p:spPr>
            <a:xfrm>
              <a:off x="357158" y="1916660"/>
              <a:ext cx="1214446" cy="369332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l" rtl="0"/>
              <a:r>
                <a:rPr lang="en-US" b="1" dirty="0" smtClean="0"/>
                <a:t>Citrus Ash</a:t>
              </a:r>
              <a:endParaRPr lang="ar-SA" b="1" dirty="0"/>
            </a:p>
          </p:txBody>
        </p:sp>
      </p:grpSp>
      <p:grpSp>
        <p:nvGrpSpPr>
          <p:cNvPr id="20" name="مجموعة 19"/>
          <p:cNvGrpSpPr/>
          <p:nvPr/>
        </p:nvGrpSpPr>
        <p:grpSpPr>
          <a:xfrm>
            <a:off x="142844" y="5286388"/>
            <a:ext cx="2214578" cy="1571636"/>
            <a:chOff x="-116698" y="1857364"/>
            <a:chExt cx="2214578" cy="1571636"/>
          </a:xfrm>
        </p:grpSpPr>
        <p:pic>
          <p:nvPicPr>
            <p:cNvPr id="21" name="صورة 20" descr="wood-ashes-x.jpg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35702" y="2214564"/>
              <a:ext cx="1821654" cy="1214436"/>
            </a:xfrm>
            <a:prstGeom prst="ellipse">
              <a:avLst/>
            </a:prstGeom>
            <a:ln>
              <a:noFill/>
            </a:ln>
            <a:effectLst>
              <a:softEdge rad="112500"/>
            </a:effectLst>
          </p:spPr>
        </p:pic>
        <p:sp>
          <p:nvSpPr>
            <p:cNvPr id="22" name="مربع نص 21"/>
            <p:cNvSpPr txBox="1"/>
            <p:nvPr/>
          </p:nvSpPr>
          <p:spPr>
            <a:xfrm>
              <a:off x="-116698" y="1857364"/>
              <a:ext cx="2214578" cy="369332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l" rtl="0"/>
              <a:r>
                <a:rPr lang="en-US" b="1" dirty="0" smtClean="0"/>
                <a:t>Olive-Olive cake Ash</a:t>
              </a:r>
              <a:endParaRPr lang="ar-SA" b="1" dirty="0"/>
            </a:p>
          </p:txBody>
        </p:sp>
      </p:grpSp>
      <p:sp>
        <p:nvSpPr>
          <p:cNvPr id="23" name="مربع نص 22"/>
          <p:cNvSpPr txBox="1"/>
          <p:nvPr/>
        </p:nvSpPr>
        <p:spPr>
          <a:xfrm>
            <a:off x="5286380" y="1142984"/>
            <a:ext cx="1071570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 rtl="0"/>
            <a:r>
              <a:rPr lang="en-US" b="1" dirty="0" smtClean="0"/>
              <a:t>5 </a:t>
            </a:r>
            <a:r>
              <a:rPr lang="en-US" b="1" dirty="0" err="1" smtClean="0"/>
              <a:t>mL</a:t>
            </a:r>
            <a:endParaRPr lang="en-US" b="1" dirty="0" smtClean="0"/>
          </a:p>
          <a:p>
            <a:pPr algn="ctr" rtl="0"/>
            <a:r>
              <a:rPr lang="en-US" b="1" dirty="0" smtClean="0"/>
              <a:t>10 </a:t>
            </a:r>
            <a:r>
              <a:rPr lang="en-US" b="1" dirty="0" err="1" smtClean="0"/>
              <a:t>mL</a:t>
            </a:r>
            <a:endParaRPr lang="ar-SA" b="1" dirty="0"/>
          </a:p>
        </p:txBody>
      </p:sp>
      <p:sp>
        <p:nvSpPr>
          <p:cNvPr id="24" name="مربع نص 23"/>
          <p:cNvSpPr txBox="1"/>
          <p:nvPr/>
        </p:nvSpPr>
        <p:spPr>
          <a:xfrm>
            <a:off x="6572264" y="1139595"/>
            <a:ext cx="1071570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 rtl="0"/>
            <a:r>
              <a:rPr lang="en-US" b="1" dirty="0" smtClean="0"/>
              <a:t>5 </a:t>
            </a:r>
            <a:r>
              <a:rPr lang="en-US" b="1" dirty="0" err="1" smtClean="0"/>
              <a:t>mL</a:t>
            </a:r>
            <a:endParaRPr lang="en-US" b="1" dirty="0" smtClean="0"/>
          </a:p>
          <a:p>
            <a:pPr algn="ctr" rtl="0"/>
            <a:r>
              <a:rPr lang="en-US" b="1" dirty="0" smtClean="0"/>
              <a:t>10 </a:t>
            </a:r>
            <a:r>
              <a:rPr lang="en-US" b="1" dirty="0" err="1" smtClean="0"/>
              <a:t>mL</a:t>
            </a:r>
            <a:endParaRPr lang="ar-SA" b="1" dirty="0"/>
          </a:p>
        </p:txBody>
      </p:sp>
      <p:sp>
        <p:nvSpPr>
          <p:cNvPr id="25" name="سهم إلى اليمين 24"/>
          <p:cNvSpPr/>
          <p:nvPr/>
        </p:nvSpPr>
        <p:spPr>
          <a:xfrm>
            <a:off x="1785918" y="2357430"/>
            <a:ext cx="857256" cy="285752"/>
          </a:xfrm>
          <a:prstGeom prst="rightArrow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6" name="سهم إلى اليمين 25"/>
          <p:cNvSpPr/>
          <p:nvPr/>
        </p:nvSpPr>
        <p:spPr>
          <a:xfrm>
            <a:off x="4286248" y="2357430"/>
            <a:ext cx="928694" cy="285752"/>
          </a:xfrm>
          <a:prstGeom prst="rightArrow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8" name="سهم منحني 27"/>
          <p:cNvSpPr/>
          <p:nvPr/>
        </p:nvSpPr>
        <p:spPr>
          <a:xfrm rot="865554">
            <a:off x="2192687" y="4758232"/>
            <a:ext cx="2000264" cy="428628"/>
          </a:xfrm>
          <a:prstGeom prst="bentArrow">
            <a:avLst>
              <a:gd name="adj1" fmla="val 25000"/>
              <a:gd name="adj2" fmla="val 45571"/>
              <a:gd name="adj3" fmla="val 50000"/>
              <a:gd name="adj4" fmla="val 66929"/>
            </a:avLst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>
              <a:solidFill>
                <a:schemeClr val="tx1"/>
              </a:solidFill>
            </a:endParaRPr>
          </a:p>
        </p:txBody>
      </p:sp>
      <p:sp>
        <p:nvSpPr>
          <p:cNvPr id="29" name="سهم منحني 28"/>
          <p:cNvSpPr/>
          <p:nvPr/>
        </p:nvSpPr>
        <p:spPr>
          <a:xfrm rot="20734446" flipV="1">
            <a:off x="2192687" y="5814544"/>
            <a:ext cx="2000264" cy="428628"/>
          </a:xfrm>
          <a:prstGeom prst="bentArrow">
            <a:avLst>
              <a:gd name="adj1" fmla="val 25000"/>
              <a:gd name="adj2" fmla="val 45571"/>
              <a:gd name="adj3" fmla="val 50000"/>
              <a:gd name="adj4" fmla="val 66929"/>
            </a:avLst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>
              <a:solidFill>
                <a:schemeClr val="tx1"/>
              </a:solidFill>
            </a:endParaRPr>
          </a:p>
        </p:txBody>
      </p:sp>
      <p:sp>
        <p:nvSpPr>
          <p:cNvPr id="30" name="مربع نص 29"/>
          <p:cNvSpPr txBox="1"/>
          <p:nvPr/>
        </p:nvSpPr>
        <p:spPr>
          <a:xfrm rot="878664">
            <a:off x="2894089" y="4487365"/>
            <a:ext cx="620994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b="1" dirty="0" smtClean="0"/>
              <a:t>10 g</a:t>
            </a:r>
            <a:endParaRPr lang="ar-SA" b="1" dirty="0"/>
          </a:p>
        </p:txBody>
      </p:sp>
      <p:sp>
        <p:nvSpPr>
          <p:cNvPr id="31" name="مربع نص 30"/>
          <p:cNvSpPr txBox="1"/>
          <p:nvPr/>
        </p:nvSpPr>
        <p:spPr>
          <a:xfrm rot="20631051">
            <a:off x="2840325" y="5623799"/>
            <a:ext cx="620994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b="1" dirty="0" smtClean="0"/>
              <a:t>10 g</a:t>
            </a:r>
            <a:endParaRPr lang="ar-SA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betfairtradingcommunity.com/wp-content/uploads/2015/03/result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714" y="0"/>
            <a:ext cx="9155429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785786" y="571480"/>
            <a:ext cx="7572428" cy="544764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 rtl="0">
              <a:lnSpc>
                <a:spcPct val="150000"/>
              </a:lnSpc>
            </a:pPr>
            <a:r>
              <a:rPr lang="en-US" sz="3600" b="1" u="sng" cap="none" spc="0" dirty="0" smtClean="0">
                <a:ln w="10541" cmpd="sng">
                  <a:solidFill>
                    <a:schemeClr val="tx1"/>
                  </a:solidFill>
                  <a:prstDash val="solid"/>
                </a:ln>
                <a:effectLst>
                  <a:glow rad="101600">
                    <a:schemeClr val="bg1">
                      <a:lumMod val="50000"/>
                      <a:alpha val="60000"/>
                    </a:schemeClr>
                  </a:glow>
                </a:effectLst>
              </a:rPr>
              <a:t>Outlines:</a:t>
            </a:r>
          </a:p>
          <a:p>
            <a:pPr algn="just" rtl="0">
              <a:lnSpc>
                <a:spcPct val="150000"/>
              </a:lnSpc>
            </a:pPr>
            <a:endParaRPr lang="en-US" sz="2800" b="1" u="sng" cap="none" spc="0" dirty="0" smtClean="0">
              <a:ln w="10541" cmpd="sng">
                <a:solidFill>
                  <a:schemeClr val="tx1"/>
                </a:solidFill>
                <a:prstDash val="solid"/>
              </a:ln>
              <a:effectLst>
                <a:glow rad="101600">
                  <a:schemeClr val="bg1">
                    <a:lumMod val="50000"/>
                    <a:alpha val="60000"/>
                  </a:schemeClr>
                </a:glow>
              </a:effectLst>
            </a:endParaRPr>
          </a:p>
          <a:p>
            <a:pPr algn="just" rtl="0">
              <a:lnSpc>
                <a:spcPct val="150000"/>
              </a:lnSpc>
              <a:buFontTx/>
              <a:buChar char="-"/>
            </a:pPr>
            <a:r>
              <a:rPr lang="en-US" sz="2800" b="1" cap="none" spc="0" dirty="0" smtClean="0">
                <a:ln w="10541" cmpd="sng">
                  <a:solidFill>
                    <a:schemeClr val="bg1">
                      <a:lumMod val="50000"/>
                    </a:schemeClr>
                  </a:solidFill>
                  <a:prstDash val="solid"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Introduction.</a:t>
            </a:r>
          </a:p>
          <a:p>
            <a:pPr algn="just" rtl="0">
              <a:lnSpc>
                <a:spcPct val="150000"/>
              </a:lnSpc>
              <a:buFontTx/>
              <a:buChar char="-"/>
            </a:pPr>
            <a:r>
              <a:rPr lang="en-US" sz="2800" b="1" dirty="0">
                <a:ln w="10541" cmpd="sng">
                  <a:solidFill>
                    <a:schemeClr val="bg1">
                      <a:lumMod val="50000"/>
                    </a:schemeClr>
                  </a:solidFill>
                  <a:prstDash val="solid"/>
                </a:ln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2800" b="1" dirty="0" smtClean="0">
                <a:ln w="10541" cmpd="sng">
                  <a:solidFill>
                    <a:schemeClr val="bg1">
                      <a:lumMod val="50000"/>
                    </a:schemeClr>
                  </a:solidFill>
                  <a:prstDash val="solid"/>
                </a:ln>
                <a:solidFill>
                  <a:schemeClr val="tx1">
                    <a:lumMod val="75000"/>
                    <a:lumOff val="25000"/>
                  </a:schemeClr>
                </a:solidFill>
              </a:rPr>
              <a:t>pH and solubility characterization.</a:t>
            </a:r>
          </a:p>
          <a:p>
            <a:pPr algn="just" rtl="0">
              <a:lnSpc>
                <a:spcPct val="150000"/>
              </a:lnSpc>
              <a:buFontTx/>
              <a:buChar char="-"/>
            </a:pPr>
            <a:r>
              <a:rPr lang="en-US" sz="2800" b="1" dirty="0" smtClean="0">
                <a:ln w="10541" cmpd="sng">
                  <a:solidFill>
                    <a:schemeClr val="bg1">
                      <a:lumMod val="50000"/>
                    </a:schemeClr>
                  </a:solidFill>
                  <a:prstDash val="solid"/>
                </a:ln>
                <a:solidFill>
                  <a:schemeClr val="tx1">
                    <a:lumMod val="75000"/>
                    <a:lumOff val="25000"/>
                  </a:schemeClr>
                </a:solidFill>
              </a:rPr>
              <a:t> Experimental work of products.</a:t>
            </a:r>
          </a:p>
          <a:p>
            <a:pPr algn="l" rtl="0">
              <a:lnSpc>
                <a:spcPct val="150000"/>
              </a:lnSpc>
              <a:buFontTx/>
              <a:buChar char="-"/>
            </a:pPr>
            <a:r>
              <a:rPr lang="en-US" sz="2800" b="1" cap="none" spc="0" dirty="0">
                <a:ln w="10541" cmpd="sng">
                  <a:solidFill>
                    <a:schemeClr val="bg1">
                      <a:lumMod val="50000"/>
                    </a:schemeClr>
                  </a:solidFill>
                  <a:prstDash val="solid"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2800" b="1" dirty="0" smtClean="0">
                <a:ln w="10541" cmpd="sng">
                  <a:solidFill>
                    <a:schemeClr val="bg1">
                      <a:lumMod val="50000"/>
                    </a:schemeClr>
                  </a:solidFill>
                  <a:prstDash val="solid"/>
                </a:ln>
                <a:solidFill>
                  <a:schemeClr val="tx1">
                    <a:lumMod val="75000"/>
                    <a:lumOff val="25000"/>
                  </a:schemeClr>
                </a:solidFill>
              </a:rPr>
              <a:t>Determination of elements concentration in ash.</a:t>
            </a:r>
          </a:p>
          <a:p>
            <a:pPr algn="l" rtl="0">
              <a:lnSpc>
                <a:spcPct val="150000"/>
              </a:lnSpc>
              <a:buFontTx/>
              <a:buChar char="-"/>
            </a:pPr>
            <a:r>
              <a:rPr lang="en-US" sz="2800" b="1" dirty="0" smtClean="0">
                <a:ln w="10541" cmpd="sng">
                  <a:solidFill>
                    <a:schemeClr val="bg1">
                      <a:lumMod val="50000"/>
                    </a:schemeClr>
                  </a:solidFill>
                  <a:prstDash val="solid"/>
                </a:ln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2800" b="1" dirty="0" smtClean="0">
                <a:ln w="10541" cmpd="sng">
                  <a:solidFill>
                    <a:schemeClr val="bg1">
                      <a:lumMod val="50000"/>
                    </a:schemeClr>
                  </a:solidFill>
                  <a:prstDash val="solid"/>
                </a:ln>
                <a:solidFill>
                  <a:schemeClr val="tx1">
                    <a:lumMod val="75000"/>
                    <a:lumOff val="25000"/>
                  </a:schemeClr>
                </a:solidFill>
              </a:rPr>
              <a:t>Results.</a:t>
            </a:r>
            <a:endParaRPr lang="en-US" sz="2800" b="1" dirty="0" smtClean="0">
              <a:ln w="10541" cmpd="sng">
                <a:solidFill>
                  <a:schemeClr val="bg1">
                    <a:lumMod val="50000"/>
                  </a:schemeClr>
                </a:solidFill>
                <a:prstDash val="solid"/>
              </a:ln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algn="l" rtl="0">
              <a:lnSpc>
                <a:spcPct val="150000"/>
              </a:lnSpc>
              <a:buFontTx/>
              <a:buChar char="-"/>
            </a:pPr>
            <a:r>
              <a:rPr lang="en-US" sz="2800" b="1" dirty="0">
                <a:ln w="10541" cmpd="sng">
                  <a:solidFill>
                    <a:schemeClr val="bg1">
                      <a:lumMod val="50000"/>
                    </a:schemeClr>
                  </a:solidFill>
                  <a:prstDash val="solid"/>
                </a:ln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2800" b="1" dirty="0" smtClean="0">
                <a:ln w="10541" cmpd="sng">
                  <a:solidFill>
                    <a:schemeClr val="bg1">
                      <a:lumMod val="50000"/>
                    </a:schemeClr>
                  </a:solidFill>
                  <a:prstDash val="solid"/>
                </a:ln>
                <a:solidFill>
                  <a:schemeClr val="tx1">
                    <a:lumMod val="75000"/>
                    <a:lumOff val="25000"/>
                  </a:schemeClr>
                </a:solidFill>
              </a:rPr>
              <a:t>Conclusions.</a:t>
            </a:r>
            <a:endParaRPr lang="ar-SA" sz="3600" b="1" cap="none" spc="0" dirty="0">
              <a:ln w="10541" cmpd="sng">
                <a:solidFill>
                  <a:schemeClr val="bg1">
                    <a:lumMod val="50000"/>
                  </a:schemeClr>
                </a:solidFill>
                <a:prstDash val="solid"/>
              </a:ln>
              <a:solidFill>
                <a:schemeClr val="tx1">
                  <a:lumMod val="75000"/>
                  <a:lumOff val="25000"/>
                </a:schemeClr>
              </a:soli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جدول 1"/>
          <p:cNvGraphicFramePr>
            <a:graphicFrameLocks noGrp="1"/>
          </p:cNvGraphicFramePr>
          <p:nvPr/>
        </p:nvGraphicFramePr>
        <p:xfrm>
          <a:off x="678629" y="2111380"/>
          <a:ext cx="7786743" cy="2389190"/>
        </p:xfrm>
        <a:graphic>
          <a:graphicData uri="http://schemas.openxmlformats.org/drawingml/2006/table">
            <a:tbl>
              <a:tblPr rtl="1" firstRow="1" bandRow="1">
                <a:tableStyleId>{5202B0CA-FC54-4496-8BCA-5EF66A818D29}</a:tableStyleId>
              </a:tblPr>
              <a:tblGrid>
                <a:gridCol w="2755142"/>
                <a:gridCol w="2857480"/>
                <a:gridCol w="2174121"/>
              </a:tblGrid>
              <a:tr h="674678">
                <a:tc>
                  <a:txBody>
                    <a:bodyPr/>
                    <a:lstStyle/>
                    <a:p>
                      <a:pPr algn="ctr" rtl="0"/>
                      <a:r>
                        <a:rPr lang="en-US" sz="2000" dirty="0" smtClean="0">
                          <a:solidFill>
                            <a:schemeClr val="tx1"/>
                          </a:solidFill>
                        </a:rPr>
                        <a:t>Hot Water Solubility (%)</a:t>
                      </a:r>
                      <a:endParaRPr lang="ar-SA" sz="20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2000" dirty="0" smtClean="0">
                          <a:solidFill>
                            <a:schemeClr val="tx1"/>
                          </a:solidFill>
                        </a:rPr>
                        <a:t>Cold Water Solubility (%)</a:t>
                      </a:r>
                      <a:endParaRPr lang="ar-SA" sz="20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2000" dirty="0" smtClean="0">
                          <a:solidFill>
                            <a:schemeClr val="tx1"/>
                          </a:solidFill>
                        </a:rPr>
                        <a:t>Ash Type</a:t>
                      </a:r>
                      <a:endParaRPr lang="ar-SA" sz="20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71504">
                <a:tc>
                  <a:txBody>
                    <a:bodyPr/>
                    <a:lstStyle/>
                    <a:p>
                      <a:pPr algn="ctr" rtl="0"/>
                      <a:r>
                        <a:rPr lang="en-US" b="1" dirty="0" smtClean="0">
                          <a:solidFill>
                            <a:schemeClr val="bg1"/>
                          </a:solidFill>
                        </a:rPr>
                        <a:t>3.40 </a:t>
                      </a:r>
                      <a:endParaRPr lang="ar-SA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33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b="1" dirty="0" smtClean="0">
                          <a:solidFill>
                            <a:schemeClr val="bg1"/>
                          </a:solidFill>
                        </a:rPr>
                        <a:t>4.80</a:t>
                      </a:r>
                      <a:endParaRPr lang="ar-SA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Citrus</a:t>
                      </a:r>
                      <a:r>
                        <a:rPr lang="en-US" b="1" baseline="0" dirty="0" smtClean="0">
                          <a:solidFill>
                            <a:schemeClr val="tx1"/>
                          </a:solidFill>
                        </a:rPr>
                        <a:t> Ash</a:t>
                      </a:r>
                      <a:endParaRPr lang="ar-SA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71504">
                <a:tc>
                  <a:txBody>
                    <a:bodyPr/>
                    <a:lstStyle/>
                    <a:p>
                      <a:pPr algn="ctr" rtl="0"/>
                      <a:r>
                        <a:rPr lang="en-US" b="1" dirty="0" smtClean="0">
                          <a:solidFill>
                            <a:schemeClr val="bg1"/>
                          </a:solidFill>
                        </a:rPr>
                        <a:t>9.60</a:t>
                      </a:r>
                      <a:endParaRPr lang="ar-SA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33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b="1" dirty="0" smtClean="0">
                          <a:solidFill>
                            <a:schemeClr val="bg1"/>
                          </a:solidFill>
                        </a:rPr>
                        <a:t>8.80</a:t>
                      </a:r>
                      <a:endParaRPr lang="ar-SA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Almonds</a:t>
                      </a:r>
                      <a:endParaRPr lang="ar-SA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71504">
                <a:tc>
                  <a:txBody>
                    <a:bodyPr/>
                    <a:lstStyle/>
                    <a:p>
                      <a:pPr algn="ctr" rtl="0"/>
                      <a:r>
                        <a:rPr lang="en-US" b="1" dirty="0" smtClean="0">
                          <a:solidFill>
                            <a:schemeClr val="bg1"/>
                          </a:solidFill>
                        </a:rPr>
                        <a:t>17.60</a:t>
                      </a:r>
                      <a:endParaRPr lang="ar-SA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33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b="1" dirty="0" smtClean="0">
                          <a:solidFill>
                            <a:schemeClr val="bg1"/>
                          </a:solidFill>
                        </a:rPr>
                        <a:t>19.20</a:t>
                      </a:r>
                      <a:endParaRPr lang="ar-SA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Olive</a:t>
                      </a:r>
                      <a:endParaRPr lang="ar-SA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3" name="مستطيل 2"/>
          <p:cNvSpPr/>
          <p:nvPr/>
        </p:nvSpPr>
        <p:spPr>
          <a:xfrm>
            <a:off x="2135403" y="214290"/>
            <a:ext cx="4873194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400" b="1" cap="none" spc="300" dirty="0" smtClean="0">
                <a:ln w="28575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CC3300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Solubility</a:t>
            </a:r>
            <a:r>
              <a:rPr lang="en-US" sz="4400" b="1" cap="none" spc="300" dirty="0" smtClean="0">
                <a:ln w="28575" cmpd="sng">
                  <a:solidFill>
                    <a:schemeClr val="tx1"/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</a:rPr>
              <a:t> </a:t>
            </a:r>
            <a:r>
              <a:rPr lang="en-US" sz="4400" b="1" cap="none" spc="300" dirty="0" smtClean="0">
                <a:ln w="28575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0070C0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</a:rPr>
              <a:t>Results</a:t>
            </a:r>
            <a:endParaRPr lang="ar-SA" sz="4400" b="1" cap="none" spc="300" dirty="0">
              <a:ln w="28575" cmpd="sng">
                <a:solidFill>
                  <a:schemeClr val="tx1"/>
                </a:solidFill>
                <a:prstDash val="solid"/>
                <a:miter lim="800000"/>
              </a:ln>
              <a:solidFill>
                <a:srgbClr val="0070C0"/>
              </a:solidFill>
              <a:effectLst>
                <a:glow rad="228600">
                  <a:schemeClr val="accent6">
                    <a:satMod val="175000"/>
                    <a:alpha val="40000"/>
                  </a:schemeClr>
                </a:glo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Picture 2"/>
          <p:cNvPicPr>
            <a:picLocks noChangeAspect="1" noChangeArrowheads="1"/>
          </p:cNvPicPr>
          <p:nvPr/>
        </p:nvPicPr>
        <p:blipFill>
          <a:blip r:embed="rId2"/>
          <a:srcRect l="29100" t="19531" r="29722" b="31640"/>
          <a:stretch>
            <a:fillRect/>
          </a:stretch>
        </p:blipFill>
        <p:spPr bwMode="auto">
          <a:xfrm>
            <a:off x="964381" y="785793"/>
            <a:ext cx="7215238" cy="4810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مربع نص 2"/>
          <p:cNvSpPr txBox="1"/>
          <p:nvPr/>
        </p:nvSpPr>
        <p:spPr>
          <a:xfrm>
            <a:off x="357158" y="5715016"/>
            <a:ext cx="8501122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 rtl="0"/>
            <a:r>
              <a:rPr lang="en-US" b="1" dirty="0" err="1" smtClean="0">
                <a:ln w="1905">
                  <a:solidFill>
                    <a:schemeClr val="bg1">
                      <a:lumMod val="5000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Solubilities</a:t>
            </a:r>
            <a:r>
              <a:rPr lang="en-US" b="1" dirty="0" smtClean="0">
                <a:ln w="1905">
                  <a:solidFill>
                    <a:schemeClr val="bg1">
                      <a:lumMod val="5000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of several inorganic and organic solids in </a:t>
            </a:r>
            <a:r>
              <a:rPr lang="en-US" b="1" dirty="0" smtClean="0">
                <a:ln w="1905">
                  <a:solidFill>
                    <a:schemeClr val="bg1">
                      <a:lumMod val="5000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water as a function of temperature </a:t>
            </a:r>
            <a:endParaRPr lang="ar-SA" b="1" dirty="0">
              <a:ln w="1905">
                <a:solidFill>
                  <a:schemeClr val="bg1">
                    <a:lumMod val="50000"/>
                  </a:schemeClr>
                </a:solidFill>
              </a:ln>
              <a:solidFill>
                <a:schemeClr val="tx1">
                  <a:lumMod val="95000"/>
                  <a:lumOff val="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جدول 1"/>
          <p:cNvGraphicFramePr>
            <a:graphicFrameLocks noGrp="1"/>
          </p:cNvGraphicFramePr>
          <p:nvPr/>
        </p:nvGraphicFramePr>
        <p:xfrm>
          <a:off x="1154893" y="2182820"/>
          <a:ext cx="6834214" cy="3032130"/>
        </p:xfrm>
        <a:graphic>
          <a:graphicData uri="http://schemas.openxmlformats.org/drawingml/2006/table">
            <a:tbl>
              <a:tblPr rtl="1" firstRow="1" bandRow="1">
                <a:tableStyleId>{073A0DAA-6AF3-43AB-8588-CEC1D06C72B9}</a:tableStyleId>
              </a:tblPr>
              <a:tblGrid>
                <a:gridCol w="3417107"/>
                <a:gridCol w="3417107"/>
              </a:tblGrid>
              <a:tr h="606426">
                <a:tc>
                  <a:txBody>
                    <a:bodyPr/>
                    <a:lstStyle/>
                    <a:p>
                      <a:pPr algn="ctr" rtl="0"/>
                      <a:r>
                        <a:rPr lang="en-US" b="1" dirty="0" smtClean="0"/>
                        <a:t>pH</a:t>
                      </a:r>
                      <a:endParaRPr lang="ar-SA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b="1" dirty="0" smtClean="0"/>
                        <a:t>Ash Type</a:t>
                      </a:r>
                      <a:endParaRPr lang="ar-SA" b="1" dirty="0"/>
                    </a:p>
                  </a:txBody>
                  <a:tcPr/>
                </a:tc>
              </a:tr>
              <a:tr h="606426">
                <a:tc>
                  <a:txBody>
                    <a:bodyPr/>
                    <a:lstStyle/>
                    <a:p>
                      <a:pPr algn="ctr" rtl="0"/>
                      <a:r>
                        <a:rPr lang="en-US" b="1" dirty="0" smtClean="0"/>
                        <a:t>12.95</a:t>
                      </a:r>
                      <a:endParaRPr lang="ar-SA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b="1" dirty="0" smtClean="0"/>
                        <a:t>Olive-Olive cake/Ramallah</a:t>
                      </a:r>
                      <a:endParaRPr lang="ar-SA" b="1" dirty="0"/>
                    </a:p>
                  </a:txBody>
                  <a:tcPr/>
                </a:tc>
              </a:tr>
              <a:tr h="606426">
                <a:tc>
                  <a:txBody>
                    <a:bodyPr/>
                    <a:lstStyle/>
                    <a:p>
                      <a:pPr algn="ctr" rtl="0"/>
                      <a:r>
                        <a:rPr lang="en-US" b="1" dirty="0" smtClean="0"/>
                        <a:t>12.90</a:t>
                      </a:r>
                      <a:endParaRPr lang="ar-SA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b="1" dirty="0" smtClean="0"/>
                        <a:t>Olive</a:t>
                      </a:r>
                      <a:endParaRPr lang="ar-SA" b="1" dirty="0"/>
                    </a:p>
                  </a:txBody>
                  <a:tcPr/>
                </a:tc>
              </a:tr>
              <a:tr h="606426">
                <a:tc>
                  <a:txBody>
                    <a:bodyPr/>
                    <a:lstStyle/>
                    <a:p>
                      <a:pPr algn="ctr" rtl="0"/>
                      <a:r>
                        <a:rPr lang="en-US" b="1" dirty="0" smtClean="0"/>
                        <a:t>10.23</a:t>
                      </a:r>
                      <a:endParaRPr lang="ar-SA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b="1" dirty="0" smtClean="0"/>
                        <a:t>Olive-Olive</a:t>
                      </a:r>
                      <a:r>
                        <a:rPr lang="en-US" b="1" baseline="0" dirty="0" smtClean="0"/>
                        <a:t> cake/Jenin</a:t>
                      </a:r>
                      <a:endParaRPr lang="ar-SA" b="1" dirty="0"/>
                    </a:p>
                  </a:txBody>
                  <a:tcPr/>
                </a:tc>
              </a:tr>
              <a:tr h="606426">
                <a:tc>
                  <a:txBody>
                    <a:bodyPr/>
                    <a:lstStyle/>
                    <a:p>
                      <a:pPr algn="ctr" rtl="0"/>
                      <a:r>
                        <a:rPr lang="en-US" b="1" dirty="0" smtClean="0"/>
                        <a:t>11.72</a:t>
                      </a:r>
                      <a:endParaRPr lang="ar-SA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b="1" dirty="0" smtClean="0"/>
                        <a:t>Almonds</a:t>
                      </a:r>
                      <a:endParaRPr lang="ar-SA" b="1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مستطيل 2"/>
          <p:cNvSpPr/>
          <p:nvPr/>
        </p:nvSpPr>
        <p:spPr>
          <a:xfrm>
            <a:off x="3247086" y="587857"/>
            <a:ext cx="2649828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400" b="1" cap="none" spc="0" dirty="0" smtClean="0">
                <a:ln w="28575" cmpd="sng">
                  <a:solidFill>
                    <a:schemeClr val="bg1">
                      <a:lumMod val="50000"/>
                    </a:schemeClr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</a:rPr>
              <a:t>pH Results</a:t>
            </a:r>
            <a:endParaRPr lang="ar-SA" sz="4400" b="1" cap="none" spc="0" dirty="0">
              <a:ln w="28575" cmpd="sng">
                <a:solidFill>
                  <a:schemeClr val="bg1">
                    <a:lumMod val="50000"/>
                  </a:schemeClr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75000"/>
            <a:lum/>
          </a:blip>
          <a:srcRect/>
          <a:stretch>
            <a:fillRect t="-7000" b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142844" y="71414"/>
            <a:ext cx="4212692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bliqueTopLeft"/>
              <a:lightRig rig="threePt" dir="t"/>
            </a:scene3d>
          </a:bodyPr>
          <a:lstStyle/>
          <a:p>
            <a:pPr algn="ctr"/>
            <a:r>
              <a:rPr lang="en-US" sz="4000" b="1" dirty="0" smtClean="0">
                <a:ln w="17780" cmpd="sng">
                  <a:solidFill>
                    <a:schemeClr val="accent5">
                      <a:lumMod val="50000"/>
                    </a:schemeClr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Glass Work Results</a:t>
            </a:r>
            <a:endParaRPr lang="ar-SA" sz="4000" b="1" dirty="0">
              <a:ln w="17780" cmpd="sng">
                <a:solidFill>
                  <a:schemeClr val="accent5">
                    <a:lumMod val="50000"/>
                  </a:schemeClr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3" name="مربع نص 2"/>
          <p:cNvSpPr txBox="1"/>
          <p:nvPr/>
        </p:nvSpPr>
        <p:spPr>
          <a:xfrm>
            <a:off x="142844" y="1546200"/>
            <a:ext cx="1643074" cy="83099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 rtl="0"/>
            <a:r>
              <a:rPr lang="en-US" sz="2400" b="1" dirty="0" err="1" smtClean="0">
                <a:ln>
                  <a:solidFill>
                    <a:schemeClr val="tx1"/>
                  </a:solidFill>
                </a:ln>
                <a:solidFill>
                  <a:schemeClr val="accent6">
                    <a:lumMod val="75000"/>
                  </a:schemeClr>
                </a:solidFill>
              </a:rPr>
              <a:t>Kafr-Laqif</a:t>
            </a:r>
            <a:r>
              <a:rPr lang="en-US" sz="2400" b="1" dirty="0" smtClean="0">
                <a:ln>
                  <a:solidFill>
                    <a:schemeClr val="tx1"/>
                  </a:solidFill>
                </a:ln>
                <a:solidFill>
                  <a:schemeClr val="accent6">
                    <a:lumMod val="75000"/>
                  </a:schemeClr>
                </a:solidFill>
              </a:rPr>
              <a:t> silica sand</a:t>
            </a:r>
            <a:endParaRPr lang="ar-SA" sz="2400" b="1" dirty="0">
              <a:ln>
                <a:solidFill>
                  <a:schemeClr val="tx1"/>
                </a:solidFill>
              </a:ln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4" name="زائد 3"/>
          <p:cNvSpPr/>
          <p:nvPr/>
        </p:nvSpPr>
        <p:spPr>
          <a:xfrm>
            <a:off x="1857356" y="1714488"/>
            <a:ext cx="654848" cy="482207"/>
          </a:xfrm>
          <a:prstGeom prst="mathPlus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5" name="مربع نص 4"/>
          <p:cNvSpPr txBox="1"/>
          <p:nvPr/>
        </p:nvSpPr>
        <p:spPr>
          <a:xfrm>
            <a:off x="4143372" y="1714488"/>
            <a:ext cx="1571636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 rtl="0"/>
            <a:r>
              <a:rPr lang="en-US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Limestone</a:t>
            </a:r>
            <a:endParaRPr lang="ar-SA" sz="2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6" name="مربع نص 5"/>
          <p:cNvSpPr txBox="1"/>
          <p:nvPr/>
        </p:nvSpPr>
        <p:spPr>
          <a:xfrm>
            <a:off x="2571736" y="1691334"/>
            <a:ext cx="785818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 rtl="0"/>
            <a:r>
              <a:rPr lang="en-US" sz="2800" b="1" dirty="0" smtClean="0">
                <a:ln w="10541" cmpd="sng">
                  <a:solidFill>
                    <a:schemeClr val="tx1"/>
                  </a:solidFill>
                  <a:prstDash val="solid"/>
                </a:ln>
                <a:solidFill>
                  <a:schemeClr val="tx1">
                    <a:lumMod val="50000"/>
                    <a:lumOff val="50000"/>
                  </a:schemeClr>
                </a:solidFill>
              </a:rPr>
              <a:t>Ash</a:t>
            </a:r>
            <a:endParaRPr lang="ar-SA" sz="2800" b="1" dirty="0" smtClean="0">
              <a:ln w="10541" cmpd="sng">
                <a:solidFill>
                  <a:schemeClr val="tx1"/>
                </a:solidFill>
                <a:prstDash val="solid"/>
              </a:ln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7" name="زائد 6"/>
          <p:cNvSpPr/>
          <p:nvPr/>
        </p:nvSpPr>
        <p:spPr>
          <a:xfrm>
            <a:off x="3428992" y="1714488"/>
            <a:ext cx="654848" cy="482207"/>
          </a:xfrm>
          <a:prstGeom prst="mathPlus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8" name="مربع نص 7"/>
          <p:cNvSpPr txBox="1"/>
          <p:nvPr/>
        </p:nvSpPr>
        <p:spPr>
          <a:xfrm>
            <a:off x="142844" y="2832084"/>
            <a:ext cx="1500198" cy="83099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 rtl="0"/>
            <a:r>
              <a:rPr lang="en-US" sz="2400" b="1" dirty="0" err="1" smtClean="0">
                <a:ln>
                  <a:solidFill>
                    <a:schemeClr val="tx1"/>
                  </a:solidFill>
                </a:ln>
                <a:solidFill>
                  <a:schemeClr val="accent6">
                    <a:lumMod val="75000"/>
                  </a:schemeClr>
                </a:solidFill>
              </a:rPr>
              <a:t>Kafr-Laqif</a:t>
            </a:r>
            <a:r>
              <a:rPr lang="en-US" sz="2400" b="1" dirty="0" smtClean="0">
                <a:ln>
                  <a:solidFill>
                    <a:schemeClr val="tx1"/>
                  </a:solidFill>
                </a:ln>
                <a:solidFill>
                  <a:schemeClr val="accent6">
                    <a:lumMod val="75000"/>
                  </a:schemeClr>
                </a:solidFill>
              </a:rPr>
              <a:t> silica sand</a:t>
            </a:r>
            <a:endParaRPr lang="ar-SA" sz="2400" b="1" dirty="0">
              <a:ln>
                <a:solidFill>
                  <a:schemeClr val="tx1"/>
                </a:solidFill>
              </a:ln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9" name="زائد 8"/>
          <p:cNvSpPr/>
          <p:nvPr/>
        </p:nvSpPr>
        <p:spPr>
          <a:xfrm>
            <a:off x="1857356" y="3000372"/>
            <a:ext cx="654848" cy="482207"/>
          </a:xfrm>
          <a:prstGeom prst="mathPlus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1" name="مربع نص 10"/>
          <p:cNvSpPr txBox="1"/>
          <p:nvPr/>
        </p:nvSpPr>
        <p:spPr>
          <a:xfrm>
            <a:off x="2571736" y="2977218"/>
            <a:ext cx="785818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 rtl="0"/>
            <a:r>
              <a:rPr lang="en-US" sz="2800" b="1" dirty="0" smtClean="0">
                <a:ln w="10541" cmpd="sng">
                  <a:solidFill>
                    <a:schemeClr val="tx1"/>
                  </a:solidFill>
                  <a:prstDash val="solid"/>
                </a:ln>
                <a:solidFill>
                  <a:schemeClr val="tx1">
                    <a:lumMod val="50000"/>
                    <a:lumOff val="50000"/>
                  </a:schemeClr>
                </a:solidFill>
              </a:rPr>
              <a:t>Ash</a:t>
            </a:r>
            <a:endParaRPr lang="ar-SA" sz="2800" b="1" dirty="0" smtClean="0">
              <a:ln w="10541" cmpd="sng">
                <a:solidFill>
                  <a:schemeClr val="tx1"/>
                </a:solidFill>
                <a:prstDash val="solid"/>
              </a:ln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13" name="صورة 12" descr="QuestionMark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72264" y="1571612"/>
            <a:ext cx="714380" cy="714380"/>
          </a:xfrm>
          <a:prstGeom prst="rect">
            <a:avLst/>
          </a:prstGeom>
        </p:spPr>
      </p:pic>
      <p:sp>
        <p:nvSpPr>
          <p:cNvPr id="14" name="يساوي 13"/>
          <p:cNvSpPr/>
          <p:nvPr/>
        </p:nvSpPr>
        <p:spPr>
          <a:xfrm>
            <a:off x="5738821" y="1714488"/>
            <a:ext cx="833443" cy="482207"/>
          </a:xfrm>
          <a:prstGeom prst="mathEqual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>
              <a:solidFill>
                <a:schemeClr val="tx1"/>
              </a:solidFill>
            </a:endParaRPr>
          </a:p>
        </p:txBody>
      </p:sp>
      <p:pic>
        <p:nvPicPr>
          <p:cNvPr id="15" name="صورة 14" descr="QuestionMark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86248" y="2857496"/>
            <a:ext cx="714380" cy="714380"/>
          </a:xfrm>
          <a:prstGeom prst="rect">
            <a:avLst/>
          </a:prstGeom>
        </p:spPr>
      </p:pic>
      <p:sp>
        <p:nvSpPr>
          <p:cNvPr id="16" name="يساوي 15"/>
          <p:cNvSpPr/>
          <p:nvPr/>
        </p:nvSpPr>
        <p:spPr>
          <a:xfrm>
            <a:off x="3452805" y="3000372"/>
            <a:ext cx="833443" cy="482207"/>
          </a:xfrm>
          <a:prstGeom prst="mathEqual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>
              <a:solidFill>
                <a:schemeClr val="tx1"/>
              </a:solidFill>
            </a:endParaRPr>
          </a:p>
        </p:txBody>
      </p:sp>
      <p:sp>
        <p:nvSpPr>
          <p:cNvPr id="17" name="مربع نص 16"/>
          <p:cNvSpPr txBox="1"/>
          <p:nvPr/>
        </p:nvSpPr>
        <p:spPr>
          <a:xfrm>
            <a:off x="142844" y="4189405"/>
            <a:ext cx="1714512" cy="95410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 rtl="0"/>
            <a:r>
              <a:rPr lang="en-US" sz="2800" b="1" dirty="0" err="1" smtClean="0">
                <a:ln>
                  <a:solidFill>
                    <a:schemeClr val="tx1"/>
                  </a:solidFill>
                </a:ln>
                <a:solidFill>
                  <a:schemeClr val="accent6">
                    <a:lumMod val="75000"/>
                  </a:schemeClr>
                </a:solidFill>
              </a:rPr>
              <a:t>Kafr-Laqif</a:t>
            </a:r>
            <a:r>
              <a:rPr lang="en-US" sz="2800" b="1" dirty="0" smtClean="0">
                <a:ln>
                  <a:solidFill>
                    <a:schemeClr val="tx1"/>
                  </a:solidFill>
                </a:ln>
                <a:solidFill>
                  <a:schemeClr val="accent6">
                    <a:lumMod val="75000"/>
                  </a:schemeClr>
                </a:solidFill>
              </a:rPr>
              <a:t> silica sand</a:t>
            </a:r>
            <a:endParaRPr lang="ar-SA" sz="2800" b="1" dirty="0">
              <a:ln>
                <a:solidFill>
                  <a:schemeClr val="tx1"/>
                </a:solidFill>
              </a:ln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8" name="زائد 17"/>
          <p:cNvSpPr/>
          <p:nvPr/>
        </p:nvSpPr>
        <p:spPr>
          <a:xfrm>
            <a:off x="1857356" y="4357694"/>
            <a:ext cx="785818" cy="642942"/>
          </a:xfrm>
          <a:prstGeom prst="mathPlus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9" name="مربع نص 18"/>
          <p:cNvSpPr txBox="1"/>
          <p:nvPr/>
        </p:nvSpPr>
        <p:spPr>
          <a:xfrm>
            <a:off x="2643174" y="4429132"/>
            <a:ext cx="785818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 rtl="0"/>
            <a:r>
              <a:rPr lang="en-US" sz="2800" b="1" dirty="0" smtClean="0">
                <a:ln w="10541" cmpd="sng">
                  <a:solidFill>
                    <a:schemeClr val="tx1"/>
                  </a:solidFill>
                  <a:prstDash val="solid"/>
                </a:ln>
                <a:solidFill>
                  <a:schemeClr val="tx1">
                    <a:lumMod val="50000"/>
                    <a:lumOff val="50000"/>
                  </a:schemeClr>
                </a:solidFill>
              </a:rPr>
              <a:t>Ash</a:t>
            </a:r>
            <a:endParaRPr lang="ar-SA" sz="2800" b="1" dirty="0">
              <a:ln w="10541" cmpd="sng">
                <a:solidFill>
                  <a:schemeClr val="tx1"/>
                </a:solidFill>
                <a:prstDash val="solid"/>
              </a:ln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1" name="يساوي 20"/>
          <p:cNvSpPr/>
          <p:nvPr/>
        </p:nvSpPr>
        <p:spPr>
          <a:xfrm>
            <a:off x="7000892" y="4357694"/>
            <a:ext cx="1000132" cy="642942"/>
          </a:xfrm>
          <a:prstGeom prst="mathEqual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>
              <a:solidFill>
                <a:schemeClr val="tx1"/>
              </a:solidFill>
            </a:endParaRPr>
          </a:p>
        </p:txBody>
      </p:sp>
      <p:sp>
        <p:nvSpPr>
          <p:cNvPr id="22" name="زائد 21"/>
          <p:cNvSpPr/>
          <p:nvPr/>
        </p:nvSpPr>
        <p:spPr>
          <a:xfrm>
            <a:off x="3428992" y="4357694"/>
            <a:ext cx="785818" cy="642942"/>
          </a:xfrm>
          <a:prstGeom prst="mathPlus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3" name="مربع نص 22"/>
          <p:cNvSpPr txBox="1"/>
          <p:nvPr/>
        </p:nvSpPr>
        <p:spPr>
          <a:xfrm>
            <a:off x="4143372" y="4429132"/>
            <a:ext cx="2919434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 rtl="0"/>
            <a:r>
              <a:rPr lang="en-US" sz="2800" b="1" dirty="0" smtClean="0">
                <a:ln w="3175" cmpd="sng">
                  <a:solidFill>
                    <a:schemeClr val="tx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Sodium Carbonate</a:t>
            </a:r>
            <a:endParaRPr lang="ar-SA" sz="2800" b="1" dirty="0">
              <a:ln w="3175" cmpd="sng">
                <a:solidFill>
                  <a:schemeClr val="tx1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24" name="مستطيل 23"/>
          <p:cNvSpPr/>
          <p:nvPr/>
        </p:nvSpPr>
        <p:spPr>
          <a:xfrm>
            <a:off x="535535" y="5214950"/>
            <a:ext cx="893193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 rtl="0"/>
            <a:r>
              <a:rPr lang="en-US" sz="2800" b="1" dirty="0" smtClean="0">
                <a:ln w="17780" cmpd="sng">
                  <a:solidFill>
                    <a:schemeClr val="tx1">
                      <a:lumMod val="50000"/>
                      <a:lumOff val="50000"/>
                    </a:schemeClr>
                  </a:solidFill>
                  <a:prstDash val="solid"/>
                  <a:miter lim="800000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40 %</a:t>
            </a:r>
            <a:endParaRPr lang="ar-SA" sz="2800" b="1" cap="none" spc="0" dirty="0">
              <a:ln w="17780" cmpd="sng">
                <a:solidFill>
                  <a:schemeClr val="tx1">
                    <a:lumMod val="50000"/>
                    <a:lumOff val="50000"/>
                  </a:schemeClr>
                </a:solidFill>
                <a:prstDash val="solid"/>
                <a:miter lim="800000"/>
              </a:ln>
              <a:solidFill>
                <a:schemeClr val="tx1">
                  <a:lumMod val="95000"/>
                  <a:lumOff val="5000"/>
                </a:schemeClr>
              </a:solidFill>
              <a:effectLst>
                <a:glow rad="2286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25" name="مستطيل 24"/>
          <p:cNvSpPr/>
          <p:nvPr/>
        </p:nvSpPr>
        <p:spPr>
          <a:xfrm>
            <a:off x="2535799" y="5214950"/>
            <a:ext cx="893193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 rtl="0"/>
            <a:r>
              <a:rPr lang="en-US" sz="2800" b="1" dirty="0" smtClean="0">
                <a:ln w="17780" cmpd="sng">
                  <a:solidFill>
                    <a:schemeClr val="tx1">
                      <a:lumMod val="50000"/>
                      <a:lumOff val="50000"/>
                    </a:schemeClr>
                  </a:solidFill>
                  <a:prstDash val="solid"/>
                  <a:miter lim="800000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30 %</a:t>
            </a:r>
            <a:endParaRPr lang="ar-SA" sz="2800" b="1" cap="none" spc="0" dirty="0">
              <a:ln w="17780" cmpd="sng">
                <a:solidFill>
                  <a:schemeClr val="tx1">
                    <a:lumMod val="50000"/>
                    <a:lumOff val="50000"/>
                  </a:schemeClr>
                </a:solidFill>
                <a:prstDash val="solid"/>
                <a:miter lim="800000"/>
              </a:ln>
              <a:solidFill>
                <a:schemeClr val="tx1">
                  <a:lumMod val="95000"/>
                  <a:lumOff val="5000"/>
                </a:schemeClr>
              </a:solidFill>
              <a:effectLst>
                <a:glow rad="2286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26" name="مستطيل 25"/>
          <p:cNvSpPr/>
          <p:nvPr/>
        </p:nvSpPr>
        <p:spPr>
          <a:xfrm>
            <a:off x="5036129" y="5214950"/>
            <a:ext cx="893193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 rtl="0"/>
            <a:r>
              <a:rPr lang="en-US" sz="2800" b="1" dirty="0" smtClean="0">
                <a:ln w="17780" cmpd="sng">
                  <a:solidFill>
                    <a:schemeClr val="tx1">
                      <a:lumMod val="50000"/>
                      <a:lumOff val="50000"/>
                    </a:schemeClr>
                  </a:solidFill>
                  <a:prstDash val="solid"/>
                  <a:miter lim="800000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30 %</a:t>
            </a:r>
            <a:endParaRPr lang="ar-SA" sz="2800" b="1" cap="none" spc="0" dirty="0">
              <a:ln w="17780" cmpd="sng">
                <a:solidFill>
                  <a:schemeClr val="tx1">
                    <a:lumMod val="50000"/>
                    <a:lumOff val="50000"/>
                  </a:schemeClr>
                </a:solidFill>
                <a:prstDash val="solid"/>
                <a:miter lim="800000"/>
              </a:ln>
              <a:solidFill>
                <a:schemeClr val="tx1">
                  <a:lumMod val="95000"/>
                  <a:lumOff val="5000"/>
                </a:schemeClr>
              </a:solidFill>
              <a:effectLst>
                <a:glow rad="2286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27" name="مخطط انسيابي: معالجة متعاقبة 26"/>
          <p:cNvSpPr/>
          <p:nvPr/>
        </p:nvSpPr>
        <p:spPr>
          <a:xfrm>
            <a:off x="8001024" y="4143380"/>
            <a:ext cx="785818" cy="1071570"/>
          </a:xfrm>
          <a:prstGeom prst="flowChartAlternateProcess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75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1" name="مجموعة 40"/>
          <p:cNvGrpSpPr/>
          <p:nvPr/>
        </p:nvGrpSpPr>
        <p:grpSpPr>
          <a:xfrm>
            <a:off x="214282" y="139463"/>
            <a:ext cx="8715436" cy="1451914"/>
            <a:chOff x="142844" y="357166"/>
            <a:chExt cx="8715436" cy="1451914"/>
          </a:xfrm>
        </p:grpSpPr>
        <p:sp>
          <p:nvSpPr>
            <p:cNvPr id="2" name="مربع نص 1"/>
            <p:cNvSpPr txBox="1"/>
            <p:nvPr/>
          </p:nvSpPr>
          <p:spPr>
            <a:xfrm>
              <a:off x="142844" y="403191"/>
              <a:ext cx="1785950" cy="954107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ctr" rtl="0"/>
              <a:r>
                <a:rPr lang="en-US" sz="2800" b="1" dirty="0" smtClean="0">
                  <a:ln>
                    <a:solidFill>
                      <a:schemeClr val="tx1"/>
                    </a:solidFill>
                  </a:ln>
                  <a:solidFill>
                    <a:srgbClr val="FFC000"/>
                  </a:solidFill>
                </a:rPr>
                <a:t>Desert </a:t>
              </a:r>
              <a:r>
                <a:rPr lang="en-US" sz="2800" b="1" dirty="0" smtClean="0">
                  <a:ln>
                    <a:solidFill>
                      <a:schemeClr val="tx1"/>
                    </a:solidFill>
                  </a:ln>
                  <a:solidFill>
                    <a:srgbClr val="FFC000"/>
                  </a:solidFill>
                </a:rPr>
                <a:t>S</a:t>
              </a:r>
              <a:r>
                <a:rPr lang="en-US" sz="2800" b="1" dirty="0" smtClean="0">
                  <a:ln>
                    <a:solidFill>
                      <a:schemeClr val="tx1"/>
                    </a:solidFill>
                  </a:ln>
                  <a:solidFill>
                    <a:srgbClr val="FFC000"/>
                  </a:solidFill>
                </a:rPr>
                <a:t>ilica Sand</a:t>
              </a:r>
              <a:endParaRPr lang="ar-SA" sz="2800" b="1" dirty="0">
                <a:ln>
                  <a:solidFill>
                    <a:schemeClr val="tx1"/>
                  </a:solidFill>
                </a:ln>
                <a:solidFill>
                  <a:srgbClr val="FFC000"/>
                </a:solidFill>
              </a:endParaRPr>
            </a:p>
          </p:txBody>
        </p:sp>
        <p:sp>
          <p:nvSpPr>
            <p:cNvPr id="3" name="زائد 2"/>
            <p:cNvSpPr/>
            <p:nvPr/>
          </p:nvSpPr>
          <p:spPr>
            <a:xfrm>
              <a:off x="1857356" y="571480"/>
              <a:ext cx="785818" cy="642942"/>
            </a:xfrm>
            <a:prstGeom prst="mathPlus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4" name="مربع نص 3"/>
            <p:cNvSpPr txBox="1"/>
            <p:nvPr/>
          </p:nvSpPr>
          <p:spPr>
            <a:xfrm>
              <a:off x="2643174" y="642918"/>
              <a:ext cx="785818" cy="523220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ctr" rtl="0"/>
              <a:r>
                <a:rPr lang="en-US" sz="2800" b="1" dirty="0" smtClean="0">
                  <a:ln w="10541" cmpd="sng">
                    <a:solidFill>
                      <a:schemeClr val="tx1"/>
                    </a:solidFill>
                    <a:prstDash val="solid"/>
                  </a:ln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Ash</a:t>
              </a:r>
              <a:endParaRPr lang="ar-SA" sz="2800" b="1" dirty="0">
                <a:ln w="10541" cmpd="sng">
                  <a:solidFill>
                    <a:schemeClr val="tx1"/>
                  </a:solidFill>
                  <a:prstDash val="solid"/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5" name="يساوي 4"/>
            <p:cNvSpPr/>
            <p:nvPr/>
          </p:nvSpPr>
          <p:spPr>
            <a:xfrm>
              <a:off x="7000892" y="571480"/>
              <a:ext cx="1000132" cy="642942"/>
            </a:xfrm>
            <a:prstGeom prst="mathEqual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>
                <a:solidFill>
                  <a:schemeClr val="tx1"/>
                </a:solidFill>
              </a:endParaRPr>
            </a:p>
          </p:txBody>
        </p:sp>
        <p:sp>
          <p:nvSpPr>
            <p:cNvPr id="6" name="زائد 5"/>
            <p:cNvSpPr/>
            <p:nvPr/>
          </p:nvSpPr>
          <p:spPr>
            <a:xfrm>
              <a:off x="3428992" y="571480"/>
              <a:ext cx="785818" cy="642942"/>
            </a:xfrm>
            <a:prstGeom prst="mathPlus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7" name="مربع نص 6"/>
            <p:cNvSpPr txBox="1"/>
            <p:nvPr/>
          </p:nvSpPr>
          <p:spPr>
            <a:xfrm>
              <a:off x="4143372" y="642918"/>
              <a:ext cx="2919434" cy="523220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ctr" rtl="0"/>
              <a:r>
                <a:rPr lang="en-US" sz="2800" b="1" dirty="0" smtClean="0">
                  <a:ln w="3175" cmpd="sng">
                    <a:solidFill>
                      <a:schemeClr val="tx1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</a:rPr>
                <a:t>Sodium Carbonate</a:t>
              </a:r>
              <a:endParaRPr lang="ar-SA" sz="2800" b="1" dirty="0">
                <a:ln w="3175" cmpd="sng">
                  <a:solidFill>
                    <a:schemeClr val="tx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</p:txBody>
        </p:sp>
        <p:sp>
          <p:nvSpPr>
            <p:cNvPr id="8" name="مخطط انسيابي: معالجة متعاقبة 7"/>
            <p:cNvSpPr/>
            <p:nvPr/>
          </p:nvSpPr>
          <p:spPr>
            <a:xfrm>
              <a:off x="8072462" y="357166"/>
              <a:ext cx="785818" cy="1071570"/>
            </a:xfrm>
            <a:prstGeom prst="flowChartAlternateProcess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9" name="مستطيل 8"/>
            <p:cNvSpPr/>
            <p:nvPr/>
          </p:nvSpPr>
          <p:spPr>
            <a:xfrm>
              <a:off x="606973" y="1285860"/>
              <a:ext cx="893193" cy="52322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 rtl="0"/>
              <a:r>
                <a:rPr lang="en-US" sz="2800" b="1" dirty="0" smtClean="0">
                  <a:ln w="17780" cmpd="sng">
                    <a:solidFill>
                      <a:schemeClr val="tx1">
                        <a:lumMod val="50000"/>
                        <a:lumOff val="50000"/>
                      </a:schemeClr>
                    </a:solidFill>
                    <a:prstDash val="solid"/>
                    <a:miter lim="800000"/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effectLst>
                    <a:glow rad="228600">
                      <a:schemeClr val="accent1">
                        <a:satMod val="175000"/>
                        <a:alpha val="40000"/>
                      </a:schemeClr>
                    </a:glow>
                  </a:effectLst>
                </a:rPr>
                <a:t>50 %</a:t>
              </a:r>
              <a:endParaRPr lang="ar-SA" sz="2800" b="1" cap="none" spc="0" dirty="0">
                <a:ln w="17780" cmpd="sng">
                  <a:solidFill>
                    <a:schemeClr val="tx1">
                      <a:lumMod val="50000"/>
                      <a:lumOff val="50000"/>
                    </a:schemeClr>
                  </a:solidFill>
                  <a:prstDash val="solid"/>
                  <a:miter lim="800000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a:endParaRPr>
            </a:p>
          </p:txBody>
        </p:sp>
        <p:sp>
          <p:nvSpPr>
            <p:cNvPr id="10" name="مستطيل 9"/>
            <p:cNvSpPr/>
            <p:nvPr/>
          </p:nvSpPr>
          <p:spPr>
            <a:xfrm>
              <a:off x="2549737" y="1285860"/>
              <a:ext cx="893193" cy="52322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 rtl="0"/>
              <a:r>
                <a:rPr lang="en-US" sz="2800" b="1" dirty="0" smtClean="0">
                  <a:ln w="17780" cmpd="sng">
                    <a:solidFill>
                      <a:schemeClr val="tx1">
                        <a:lumMod val="50000"/>
                        <a:lumOff val="50000"/>
                      </a:schemeClr>
                    </a:solidFill>
                    <a:prstDash val="solid"/>
                    <a:miter lim="800000"/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effectLst>
                    <a:glow rad="228600">
                      <a:schemeClr val="accent1">
                        <a:satMod val="175000"/>
                        <a:alpha val="40000"/>
                      </a:schemeClr>
                    </a:glow>
                  </a:effectLst>
                </a:rPr>
                <a:t>20 %</a:t>
              </a:r>
              <a:endParaRPr lang="ar-SA" sz="2800" b="1" cap="none" spc="0" dirty="0">
                <a:ln w="17780" cmpd="sng">
                  <a:solidFill>
                    <a:schemeClr val="tx1">
                      <a:lumMod val="50000"/>
                      <a:lumOff val="50000"/>
                    </a:schemeClr>
                  </a:solidFill>
                  <a:prstDash val="solid"/>
                  <a:miter lim="800000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a:endParaRPr>
            </a:p>
          </p:txBody>
        </p:sp>
        <p:sp>
          <p:nvSpPr>
            <p:cNvPr id="11" name="مستطيل 10"/>
            <p:cNvSpPr/>
            <p:nvPr/>
          </p:nvSpPr>
          <p:spPr>
            <a:xfrm>
              <a:off x="5072066" y="1266095"/>
              <a:ext cx="893193" cy="52322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 rtl="0"/>
              <a:r>
                <a:rPr lang="en-US" sz="2800" b="1" dirty="0" smtClean="0">
                  <a:ln w="17780" cmpd="sng">
                    <a:solidFill>
                      <a:schemeClr val="tx1">
                        <a:lumMod val="50000"/>
                        <a:lumOff val="50000"/>
                      </a:schemeClr>
                    </a:solidFill>
                    <a:prstDash val="solid"/>
                    <a:miter lim="800000"/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effectLst>
                    <a:glow rad="228600">
                      <a:schemeClr val="accent1">
                        <a:satMod val="175000"/>
                        <a:alpha val="40000"/>
                      </a:schemeClr>
                    </a:glow>
                  </a:effectLst>
                </a:rPr>
                <a:t>30 %</a:t>
              </a:r>
              <a:endParaRPr lang="ar-SA" sz="2800" b="1" cap="none" spc="0" dirty="0">
                <a:ln w="17780" cmpd="sng">
                  <a:solidFill>
                    <a:schemeClr val="tx1">
                      <a:lumMod val="50000"/>
                      <a:lumOff val="50000"/>
                    </a:schemeClr>
                  </a:solidFill>
                  <a:prstDash val="solid"/>
                  <a:miter lim="800000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a:endParaRPr>
            </a:p>
          </p:txBody>
        </p:sp>
      </p:grpSp>
      <p:grpSp>
        <p:nvGrpSpPr>
          <p:cNvPr id="38" name="مجموعة 37"/>
          <p:cNvGrpSpPr/>
          <p:nvPr/>
        </p:nvGrpSpPr>
        <p:grpSpPr>
          <a:xfrm>
            <a:off x="0" y="2285992"/>
            <a:ext cx="8286776" cy="714380"/>
            <a:chOff x="0" y="2500306"/>
            <a:chExt cx="8286776" cy="714380"/>
          </a:xfrm>
        </p:grpSpPr>
        <p:sp>
          <p:nvSpPr>
            <p:cNvPr id="12" name="مربع نص 11"/>
            <p:cNvSpPr txBox="1"/>
            <p:nvPr/>
          </p:nvSpPr>
          <p:spPr>
            <a:xfrm>
              <a:off x="0" y="2546331"/>
              <a:ext cx="2143108" cy="461665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ctr" rtl="0"/>
              <a:r>
                <a:rPr lang="en-US" sz="2400" b="1" dirty="0" smtClean="0">
                  <a:ln>
                    <a:solidFill>
                      <a:schemeClr val="tx1"/>
                    </a:solidFill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Sea </a:t>
              </a:r>
              <a:r>
                <a:rPr lang="en-US" sz="2400" b="1" dirty="0" smtClean="0">
                  <a:ln>
                    <a:solidFill>
                      <a:schemeClr val="tx1"/>
                    </a:solidFill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S</a:t>
              </a:r>
              <a:r>
                <a:rPr lang="en-US" sz="2400" b="1" dirty="0" smtClean="0">
                  <a:ln>
                    <a:solidFill>
                      <a:schemeClr val="tx1"/>
                    </a:solidFill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ilica Sand</a:t>
              </a:r>
              <a:endParaRPr lang="ar-SA" sz="2400" b="1" dirty="0">
                <a:ln>
                  <a:solidFill>
                    <a:schemeClr val="tx1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13" name="زائد 12"/>
            <p:cNvSpPr/>
            <p:nvPr/>
          </p:nvSpPr>
          <p:spPr>
            <a:xfrm>
              <a:off x="2143108" y="2571744"/>
              <a:ext cx="571504" cy="428628"/>
            </a:xfrm>
            <a:prstGeom prst="mathPlus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14" name="مربع نص 13"/>
            <p:cNvSpPr txBox="1"/>
            <p:nvPr/>
          </p:nvSpPr>
          <p:spPr>
            <a:xfrm>
              <a:off x="2714612" y="2538707"/>
              <a:ext cx="785818" cy="461665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ctr" rtl="0"/>
              <a:r>
                <a:rPr lang="en-US" sz="2400" b="1" dirty="0" smtClean="0">
                  <a:ln w="10541" cmpd="sng">
                    <a:solidFill>
                      <a:schemeClr val="tx1"/>
                    </a:solidFill>
                    <a:prstDash val="solid"/>
                  </a:ln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Ash</a:t>
              </a:r>
              <a:endParaRPr lang="ar-SA" sz="2400" b="1" dirty="0">
                <a:ln w="10541" cmpd="sng">
                  <a:solidFill>
                    <a:schemeClr val="tx1"/>
                  </a:solidFill>
                  <a:prstDash val="solid"/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5" name="يساوي 14"/>
            <p:cNvSpPr/>
            <p:nvPr/>
          </p:nvSpPr>
          <p:spPr>
            <a:xfrm>
              <a:off x="6715140" y="2643182"/>
              <a:ext cx="857256" cy="428628"/>
            </a:xfrm>
            <a:prstGeom prst="mathEqual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>
                <a:solidFill>
                  <a:schemeClr val="tx1"/>
                </a:solidFill>
              </a:endParaRPr>
            </a:p>
          </p:txBody>
        </p:sp>
        <p:sp>
          <p:nvSpPr>
            <p:cNvPr id="17" name="مربع نص 16"/>
            <p:cNvSpPr txBox="1"/>
            <p:nvPr/>
          </p:nvSpPr>
          <p:spPr>
            <a:xfrm>
              <a:off x="4071934" y="2571744"/>
              <a:ext cx="2643206" cy="461665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ctr" rtl="0"/>
              <a:r>
                <a:rPr lang="en-US" sz="2400" b="1" dirty="0" smtClean="0">
                  <a:ln w="3175" cmpd="sng">
                    <a:solidFill>
                      <a:schemeClr val="tx1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</a:rPr>
                <a:t>Sodium Carbonate</a:t>
              </a:r>
              <a:endParaRPr lang="ar-SA" sz="2400" b="1" dirty="0">
                <a:ln w="3175" cmpd="sng">
                  <a:solidFill>
                    <a:schemeClr val="tx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</p:txBody>
        </p:sp>
        <p:pic>
          <p:nvPicPr>
            <p:cNvPr id="22" name="صورة 21" descr="QuestionMark.png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572396" y="2500306"/>
              <a:ext cx="714380" cy="714380"/>
            </a:xfrm>
            <a:prstGeom prst="rect">
              <a:avLst/>
            </a:prstGeom>
          </p:spPr>
        </p:pic>
      </p:grpSp>
      <p:grpSp>
        <p:nvGrpSpPr>
          <p:cNvPr id="45" name="مجموعة 44"/>
          <p:cNvGrpSpPr/>
          <p:nvPr/>
        </p:nvGrpSpPr>
        <p:grpSpPr>
          <a:xfrm>
            <a:off x="-32" y="4643446"/>
            <a:ext cx="8929750" cy="1143008"/>
            <a:chOff x="-32" y="4929198"/>
            <a:chExt cx="8929750" cy="1143008"/>
          </a:xfrm>
        </p:grpSpPr>
        <p:grpSp>
          <p:nvGrpSpPr>
            <p:cNvPr id="43" name="مجموعة 42"/>
            <p:cNvGrpSpPr/>
            <p:nvPr/>
          </p:nvGrpSpPr>
          <p:grpSpPr>
            <a:xfrm>
              <a:off x="-32" y="5000636"/>
              <a:ext cx="8929750" cy="1071570"/>
              <a:chOff x="-32" y="4643446"/>
              <a:chExt cx="8929750" cy="1071570"/>
            </a:xfrm>
          </p:grpSpPr>
          <p:grpSp>
            <p:nvGrpSpPr>
              <p:cNvPr id="40" name="مجموعة 39"/>
              <p:cNvGrpSpPr/>
              <p:nvPr/>
            </p:nvGrpSpPr>
            <p:grpSpPr>
              <a:xfrm>
                <a:off x="-32" y="4689471"/>
                <a:ext cx="8072462" cy="954107"/>
                <a:chOff x="-32" y="5046661"/>
                <a:chExt cx="8072462" cy="954107"/>
              </a:xfrm>
            </p:grpSpPr>
            <p:sp>
              <p:nvSpPr>
                <p:cNvPr id="31" name="مربع نص 30"/>
                <p:cNvSpPr txBox="1"/>
                <p:nvPr/>
              </p:nvSpPr>
              <p:spPr>
                <a:xfrm>
                  <a:off x="-32" y="5046661"/>
                  <a:ext cx="2000232" cy="954107"/>
                </a:xfrm>
                <a:prstGeom prst="rect">
                  <a:avLst/>
                </a:prstGeom>
                <a:noFill/>
              </p:spPr>
              <p:txBody>
                <a:bodyPr wrap="square" rtlCol="1">
                  <a:spAutoFit/>
                </a:bodyPr>
                <a:lstStyle/>
                <a:p>
                  <a:pPr algn="ctr" rtl="0"/>
                  <a:r>
                    <a:rPr lang="en-US" sz="2800" b="1" dirty="0" smtClean="0">
                      <a:ln>
                        <a:solidFill>
                          <a:schemeClr val="tx1"/>
                        </a:solidFill>
                      </a:ln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</a:rPr>
                    <a:t>Purified Sea </a:t>
                  </a:r>
                  <a:r>
                    <a:rPr lang="en-US" sz="2800" b="1" dirty="0" smtClean="0">
                      <a:ln>
                        <a:solidFill>
                          <a:schemeClr val="tx1"/>
                        </a:solidFill>
                      </a:ln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</a:rPr>
                    <a:t>S</a:t>
                  </a:r>
                  <a:r>
                    <a:rPr lang="en-US" sz="2800" b="1" dirty="0" smtClean="0">
                      <a:ln>
                        <a:solidFill>
                          <a:schemeClr val="tx1"/>
                        </a:solidFill>
                      </a:ln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</a:rPr>
                    <a:t>ilica Sand</a:t>
                  </a:r>
                  <a:endParaRPr lang="ar-SA" sz="2800" b="1" dirty="0">
                    <a:ln>
                      <a:solidFill>
                        <a:schemeClr val="tx1"/>
                      </a:solidFill>
                    </a:ln>
                    <a:solidFill>
                      <a:schemeClr val="tx1">
                        <a:lumMod val="65000"/>
                        <a:lumOff val="35000"/>
                      </a:schemeClr>
                    </a:solidFill>
                  </a:endParaRPr>
                </a:p>
              </p:txBody>
            </p:sp>
            <p:sp>
              <p:nvSpPr>
                <p:cNvPr id="32" name="زائد 31"/>
                <p:cNvSpPr/>
                <p:nvPr/>
              </p:nvSpPr>
              <p:spPr>
                <a:xfrm>
                  <a:off x="1928762" y="5214950"/>
                  <a:ext cx="785818" cy="642942"/>
                </a:xfrm>
                <a:prstGeom prst="mathPlus">
                  <a:avLst/>
                </a:prstGeom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1" anchor="ctr"/>
                <a:lstStyle/>
                <a:p>
                  <a:pPr algn="ctr"/>
                  <a:endParaRPr lang="ar-SA"/>
                </a:p>
              </p:txBody>
            </p:sp>
            <p:sp>
              <p:nvSpPr>
                <p:cNvPr id="33" name="مربع نص 32"/>
                <p:cNvSpPr txBox="1"/>
                <p:nvPr/>
              </p:nvSpPr>
              <p:spPr>
                <a:xfrm>
                  <a:off x="2714580" y="5286388"/>
                  <a:ext cx="785818" cy="523220"/>
                </a:xfrm>
                <a:prstGeom prst="rect">
                  <a:avLst/>
                </a:prstGeom>
                <a:noFill/>
              </p:spPr>
              <p:txBody>
                <a:bodyPr wrap="square" rtlCol="1">
                  <a:spAutoFit/>
                </a:bodyPr>
                <a:lstStyle/>
                <a:p>
                  <a:pPr algn="ctr" rtl="0"/>
                  <a:r>
                    <a:rPr lang="en-US" sz="2800" b="1" dirty="0" smtClean="0">
                      <a:ln w="10541" cmpd="sng">
                        <a:solidFill>
                          <a:schemeClr val="tx1"/>
                        </a:solidFill>
                        <a:prstDash val="solid"/>
                      </a:ln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Ash</a:t>
                  </a:r>
                  <a:endParaRPr lang="ar-SA" sz="2800" b="1" dirty="0">
                    <a:ln w="10541" cmpd="sng">
                      <a:solidFill>
                        <a:schemeClr val="tx1"/>
                      </a:solidFill>
                      <a:prstDash val="solid"/>
                    </a:ln>
                    <a:solidFill>
                      <a:schemeClr val="tx1">
                        <a:lumMod val="50000"/>
                        <a:lumOff val="50000"/>
                      </a:schemeClr>
                    </a:solidFill>
                  </a:endParaRPr>
                </a:p>
              </p:txBody>
            </p:sp>
            <p:sp>
              <p:nvSpPr>
                <p:cNvPr id="34" name="يساوي 33"/>
                <p:cNvSpPr/>
                <p:nvPr/>
              </p:nvSpPr>
              <p:spPr>
                <a:xfrm>
                  <a:off x="7072298" y="5214950"/>
                  <a:ext cx="1000132" cy="642942"/>
                </a:xfrm>
                <a:prstGeom prst="mathEqual">
                  <a:avLst/>
                </a:prstGeom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1" anchor="ctr"/>
                <a:lstStyle/>
                <a:p>
                  <a:pPr algn="ctr"/>
                  <a:endParaRPr lang="ar-SA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5" name="زائد 34"/>
                <p:cNvSpPr/>
                <p:nvPr/>
              </p:nvSpPr>
              <p:spPr>
                <a:xfrm>
                  <a:off x="3500398" y="5214950"/>
                  <a:ext cx="785818" cy="642942"/>
                </a:xfrm>
                <a:prstGeom prst="mathPlus">
                  <a:avLst/>
                </a:prstGeom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1" anchor="ctr"/>
                <a:lstStyle/>
                <a:p>
                  <a:pPr algn="ctr"/>
                  <a:endParaRPr lang="ar-SA"/>
                </a:p>
              </p:txBody>
            </p:sp>
            <p:sp>
              <p:nvSpPr>
                <p:cNvPr id="36" name="مربع نص 35"/>
                <p:cNvSpPr txBox="1"/>
                <p:nvPr/>
              </p:nvSpPr>
              <p:spPr>
                <a:xfrm>
                  <a:off x="4214778" y="5286388"/>
                  <a:ext cx="2919434" cy="523220"/>
                </a:xfrm>
                <a:prstGeom prst="rect">
                  <a:avLst/>
                </a:prstGeom>
                <a:noFill/>
              </p:spPr>
              <p:txBody>
                <a:bodyPr wrap="square" rtlCol="1">
                  <a:spAutoFit/>
                </a:bodyPr>
                <a:lstStyle/>
                <a:p>
                  <a:pPr algn="ctr" rtl="0"/>
                  <a:r>
                    <a:rPr lang="en-US" sz="2800" b="1" dirty="0" smtClean="0">
                      <a:ln w="3175" cmpd="sng">
                        <a:solidFill>
                          <a:schemeClr val="tx1"/>
                        </a:solidFill>
                        <a:prstDash val="solid"/>
                      </a:ln>
                      <a:solidFill>
                        <a:srgbClr val="FFFFFF"/>
                      </a:solidFill>
                      <a:effectLst>
                        <a:outerShdw blurRad="63500" dir="3600000" algn="tl" rotWithShape="0">
                          <a:srgbClr val="000000">
                            <a:alpha val="70000"/>
                          </a:srgbClr>
                        </a:outerShdw>
                      </a:effectLst>
                    </a:rPr>
                    <a:t>Sodium Carbonate</a:t>
                  </a:r>
                  <a:endParaRPr lang="ar-SA" sz="2800" b="1" dirty="0">
                    <a:ln w="3175" cmpd="sng">
                      <a:solidFill>
                        <a:schemeClr val="tx1"/>
                      </a:solidFill>
                      <a:prstDash val="solid"/>
                    </a:ln>
                    <a:solidFill>
                      <a:srgbClr val="FFFFFF"/>
                    </a:solidFill>
                    <a:effectLst>
                      <a:outerShdw blurRad="63500" dir="3600000" algn="tl" rotWithShape="0">
                        <a:srgbClr val="000000">
                          <a:alpha val="70000"/>
                        </a:srgbClr>
                      </a:outerShdw>
                    </a:effectLst>
                  </a:endParaRPr>
                </a:p>
              </p:txBody>
            </p:sp>
          </p:grpSp>
          <p:sp>
            <p:nvSpPr>
              <p:cNvPr id="42" name="مخطط انسيابي: معالجة متعاقبة 41"/>
              <p:cNvSpPr/>
              <p:nvPr/>
            </p:nvSpPr>
            <p:spPr>
              <a:xfrm>
                <a:off x="8143900" y="4643446"/>
                <a:ext cx="785818" cy="1071570"/>
              </a:xfrm>
              <a:prstGeom prst="flowChartAlternateProcess">
                <a:avLst/>
              </a:prstGeom>
              <a:solidFill>
                <a:srgbClr val="FFC000"/>
              </a:solidFill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</p:grpSp>
        <p:sp>
          <p:nvSpPr>
            <p:cNvPr id="44" name="مربع نص 43"/>
            <p:cNvSpPr txBox="1"/>
            <p:nvPr/>
          </p:nvSpPr>
          <p:spPr>
            <a:xfrm>
              <a:off x="7072330" y="4929198"/>
              <a:ext cx="1000132" cy="400110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ctr" rtl="0"/>
              <a:r>
                <a:rPr lang="en-US" sz="2000" b="1" dirty="0" smtClean="0"/>
                <a:t>1100 °C</a:t>
              </a:r>
              <a:endParaRPr lang="ar-SA" sz="2000" b="1" dirty="0"/>
            </a:p>
          </p:txBody>
        </p:sp>
      </p:grpSp>
      <p:sp>
        <p:nvSpPr>
          <p:cNvPr id="46" name="مستطيل 45"/>
          <p:cNvSpPr/>
          <p:nvPr/>
        </p:nvSpPr>
        <p:spPr>
          <a:xfrm>
            <a:off x="347704" y="5929330"/>
            <a:ext cx="1438214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 rtl="0"/>
            <a:r>
              <a:rPr lang="en-US" sz="2800" b="1" dirty="0" smtClean="0">
                <a:ln w="17780" cmpd="sng">
                  <a:solidFill>
                    <a:schemeClr val="tx1">
                      <a:lumMod val="50000"/>
                      <a:lumOff val="50000"/>
                    </a:schemeClr>
                  </a:solidFill>
                  <a:prstDash val="solid"/>
                  <a:miter lim="800000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40~45 %</a:t>
            </a:r>
            <a:endParaRPr lang="ar-SA" sz="2800" b="1" cap="none" spc="0" dirty="0">
              <a:ln w="17780" cmpd="sng">
                <a:solidFill>
                  <a:schemeClr val="tx1">
                    <a:lumMod val="50000"/>
                    <a:lumOff val="50000"/>
                  </a:schemeClr>
                </a:solidFill>
                <a:prstDash val="solid"/>
                <a:miter lim="800000"/>
              </a:ln>
              <a:solidFill>
                <a:schemeClr val="tx1">
                  <a:lumMod val="95000"/>
                  <a:lumOff val="5000"/>
                </a:schemeClr>
              </a:solidFill>
              <a:effectLst>
                <a:glow rad="2286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47" name="مستطيل 46"/>
          <p:cNvSpPr/>
          <p:nvPr/>
        </p:nvSpPr>
        <p:spPr>
          <a:xfrm>
            <a:off x="2357422" y="5929330"/>
            <a:ext cx="1438215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 rtl="0"/>
            <a:r>
              <a:rPr lang="en-US" sz="2800" b="1" dirty="0" smtClean="0">
                <a:ln w="17780" cmpd="sng">
                  <a:solidFill>
                    <a:schemeClr val="tx1">
                      <a:lumMod val="50000"/>
                      <a:lumOff val="50000"/>
                    </a:schemeClr>
                  </a:solidFill>
                  <a:prstDash val="solid"/>
                  <a:miter lim="800000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27~30 %</a:t>
            </a:r>
            <a:endParaRPr lang="ar-SA" sz="2800" b="1" cap="none" spc="0" dirty="0">
              <a:ln w="17780" cmpd="sng">
                <a:solidFill>
                  <a:schemeClr val="tx1">
                    <a:lumMod val="50000"/>
                    <a:lumOff val="50000"/>
                  </a:schemeClr>
                </a:solidFill>
                <a:prstDash val="solid"/>
                <a:miter lim="800000"/>
              </a:ln>
              <a:solidFill>
                <a:schemeClr val="tx1">
                  <a:lumMod val="95000"/>
                  <a:lumOff val="5000"/>
                </a:schemeClr>
              </a:solidFill>
              <a:effectLst>
                <a:glow rad="2286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48" name="مستطيل 47"/>
          <p:cNvSpPr/>
          <p:nvPr/>
        </p:nvSpPr>
        <p:spPr>
          <a:xfrm>
            <a:off x="4776859" y="5929330"/>
            <a:ext cx="1438215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 rtl="0"/>
            <a:r>
              <a:rPr lang="en-US" sz="2800" b="1" dirty="0" smtClean="0">
                <a:ln w="17780" cmpd="sng">
                  <a:solidFill>
                    <a:schemeClr val="tx1">
                      <a:lumMod val="50000"/>
                      <a:lumOff val="50000"/>
                    </a:schemeClr>
                  </a:solidFill>
                  <a:prstDash val="solid"/>
                  <a:miter lim="800000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27~30 %</a:t>
            </a:r>
            <a:endParaRPr lang="ar-SA" sz="2800" b="1" cap="none" spc="0" dirty="0">
              <a:ln w="17780" cmpd="sng">
                <a:solidFill>
                  <a:schemeClr val="tx1">
                    <a:lumMod val="50000"/>
                    <a:lumOff val="50000"/>
                  </a:schemeClr>
                </a:solidFill>
                <a:prstDash val="solid"/>
                <a:miter lim="800000"/>
              </a:ln>
              <a:solidFill>
                <a:schemeClr val="tx1">
                  <a:lumMod val="95000"/>
                  <a:lumOff val="5000"/>
                </a:schemeClr>
              </a:solidFill>
              <a:effectLst>
                <a:glow rad="2286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49" name="زائد 48"/>
          <p:cNvSpPr/>
          <p:nvPr/>
        </p:nvSpPr>
        <p:spPr>
          <a:xfrm>
            <a:off x="3500430" y="2357430"/>
            <a:ext cx="571504" cy="428628"/>
          </a:xfrm>
          <a:prstGeom prst="mathPlus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grpSp>
        <p:nvGrpSpPr>
          <p:cNvPr id="50" name="مجموعة 49"/>
          <p:cNvGrpSpPr/>
          <p:nvPr/>
        </p:nvGrpSpPr>
        <p:grpSpPr>
          <a:xfrm>
            <a:off x="-32" y="3071810"/>
            <a:ext cx="8286776" cy="857256"/>
            <a:chOff x="0" y="2357430"/>
            <a:chExt cx="8286776" cy="857256"/>
          </a:xfrm>
        </p:grpSpPr>
        <p:sp>
          <p:nvSpPr>
            <p:cNvPr id="51" name="مربع نص 50"/>
            <p:cNvSpPr txBox="1"/>
            <p:nvPr/>
          </p:nvSpPr>
          <p:spPr>
            <a:xfrm>
              <a:off x="0" y="2357430"/>
              <a:ext cx="2143108" cy="830997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ctr" rtl="0"/>
              <a:r>
                <a:rPr lang="en-US" sz="2400" b="1" dirty="0" smtClean="0">
                  <a:ln>
                    <a:solidFill>
                      <a:schemeClr val="tx1"/>
                    </a:solidFill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Purified Sea </a:t>
              </a:r>
              <a:r>
                <a:rPr lang="en-US" sz="2400" b="1" dirty="0" smtClean="0">
                  <a:ln>
                    <a:solidFill>
                      <a:schemeClr val="tx1"/>
                    </a:solidFill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S</a:t>
              </a:r>
              <a:r>
                <a:rPr lang="en-US" sz="2400" b="1" dirty="0" smtClean="0">
                  <a:ln>
                    <a:solidFill>
                      <a:schemeClr val="tx1"/>
                    </a:solidFill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ilica Sand</a:t>
              </a:r>
              <a:endParaRPr lang="ar-SA" sz="2400" b="1" dirty="0">
                <a:ln>
                  <a:solidFill>
                    <a:schemeClr val="tx1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52" name="زائد 51"/>
            <p:cNvSpPr/>
            <p:nvPr/>
          </p:nvSpPr>
          <p:spPr>
            <a:xfrm>
              <a:off x="2143108" y="2571744"/>
              <a:ext cx="571504" cy="428628"/>
            </a:xfrm>
            <a:prstGeom prst="mathPlus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53" name="مربع نص 52"/>
            <p:cNvSpPr txBox="1"/>
            <p:nvPr/>
          </p:nvSpPr>
          <p:spPr>
            <a:xfrm>
              <a:off x="2714612" y="2538707"/>
              <a:ext cx="785818" cy="461665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ctr" rtl="0"/>
              <a:r>
                <a:rPr lang="en-US" sz="2400" b="1" dirty="0" smtClean="0">
                  <a:ln w="10541" cmpd="sng">
                    <a:solidFill>
                      <a:schemeClr val="tx1"/>
                    </a:solidFill>
                    <a:prstDash val="solid"/>
                  </a:ln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Ash</a:t>
              </a:r>
              <a:endParaRPr lang="ar-SA" sz="2400" b="1" dirty="0">
                <a:ln w="10541" cmpd="sng">
                  <a:solidFill>
                    <a:schemeClr val="tx1"/>
                  </a:solidFill>
                  <a:prstDash val="solid"/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54" name="يساوي 53"/>
            <p:cNvSpPr/>
            <p:nvPr/>
          </p:nvSpPr>
          <p:spPr>
            <a:xfrm>
              <a:off x="6715140" y="2643182"/>
              <a:ext cx="857256" cy="428628"/>
            </a:xfrm>
            <a:prstGeom prst="mathEqual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>
                <a:solidFill>
                  <a:schemeClr val="tx1"/>
                </a:solidFill>
              </a:endParaRPr>
            </a:p>
          </p:txBody>
        </p:sp>
        <p:sp>
          <p:nvSpPr>
            <p:cNvPr id="55" name="مربع نص 54"/>
            <p:cNvSpPr txBox="1"/>
            <p:nvPr/>
          </p:nvSpPr>
          <p:spPr>
            <a:xfrm>
              <a:off x="4071934" y="2571744"/>
              <a:ext cx="2643206" cy="461665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ctr" rtl="0"/>
              <a:r>
                <a:rPr lang="en-US" sz="2400" b="1" dirty="0" smtClean="0">
                  <a:ln w="3175" cmpd="sng">
                    <a:solidFill>
                      <a:schemeClr val="tx1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</a:rPr>
                <a:t>Sodium Carbonate</a:t>
              </a:r>
              <a:endParaRPr lang="ar-SA" sz="2400" b="1" dirty="0">
                <a:ln w="3175" cmpd="sng">
                  <a:solidFill>
                    <a:schemeClr val="tx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</p:txBody>
        </p:sp>
        <p:pic>
          <p:nvPicPr>
            <p:cNvPr id="56" name="صورة 55" descr="QuestionMark.png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572396" y="2500306"/>
              <a:ext cx="714380" cy="714380"/>
            </a:xfrm>
            <a:prstGeom prst="rect">
              <a:avLst/>
            </a:prstGeom>
          </p:spPr>
        </p:pic>
      </p:grpSp>
      <p:sp>
        <p:nvSpPr>
          <p:cNvPr id="57" name="زائد 56"/>
          <p:cNvSpPr/>
          <p:nvPr/>
        </p:nvSpPr>
        <p:spPr>
          <a:xfrm>
            <a:off x="3500398" y="3286124"/>
            <a:ext cx="571504" cy="428628"/>
          </a:xfrm>
          <a:prstGeom prst="mathPlus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70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142844" y="142852"/>
            <a:ext cx="5520037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400" b="1" spc="100" dirty="0" smtClean="0">
                <a:ln w="28575">
                  <a:solidFill>
                    <a:srgbClr val="7030A0"/>
                  </a:solidFill>
                  <a:prstDash val="solid"/>
                </a:ln>
                <a:solidFill>
                  <a:schemeClr val="accent4">
                    <a:lumMod val="60000"/>
                    <a:lumOff val="40000"/>
                  </a:schemeClr>
                </a:solidFill>
              </a:rPr>
              <a:t>Ceramic Work Results</a:t>
            </a:r>
            <a:endParaRPr lang="ar-SA" sz="4400" b="1" cap="all" spc="0" dirty="0">
              <a:ln w="28575">
                <a:solidFill>
                  <a:srgbClr val="7030A0"/>
                </a:solidFill>
                <a:prstDash val="solid"/>
              </a:ln>
              <a:solidFill>
                <a:schemeClr val="accent4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8" name="مستطيل 7"/>
          <p:cNvSpPr/>
          <p:nvPr/>
        </p:nvSpPr>
        <p:spPr>
          <a:xfrm>
            <a:off x="316803" y="2000240"/>
            <a:ext cx="3755131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200" b="1" cap="none" spc="0" dirty="0" smtClean="0">
                <a:ln w="17780" cmpd="sng">
                  <a:solidFill>
                    <a:schemeClr val="tx1">
                      <a:lumMod val="50000"/>
                      <a:lumOff val="50000"/>
                    </a:schemeClr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</a:rPr>
              <a:t>Slip Casted Ceramics </a:t>
            </a:r>
            <a:endParaRPr lang="ar-SA" sz="3200" b="1" cap="none" spc="0" dirty="0">
              <a:ln w="17780" cmpd="sng">
                <a:solidFill>
                  <a:schemeClr val="tx1">
                    <a:lumMod val="50000"/>
                    <a:lumOff val="50000"/>
                  </a:schemeClr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</a:endParaRPr>
          </a:p>
        </p:txBody>
      </p:sp>
      <p:sp>
        <p:nvSpPr>
          <p:cNvPr id="9" name="مستطيل 8"/>
          <p:cNvSpPr/>
          <p:nvPr/>
        </p:nvSpPr>
        <p:spPr>
          <a:xfrm>
            <a:off x="279253" y="4130109"/>
            <a:ext cx="4006995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200" b="1" cap="none" spc="0" dirty="0" smtClean="0">
                <a:ln w="17780" cmpd="sng">
                  <a:solidFill>
                    <a:schemeClr val="tx1">
                      <a:lumMod val="50000"/>
                      <a:lumOff val="50000"/>
                    </a:schemeClr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</a:rPr>
              <a:t>Plastic Paste Ceramics </a:t>
            </a:r>
            <a:endParaRPr lang="ar-SA" sz="3200" b="1" cap="none" spc="0" dirty="0">
              <a:ln w="17780" cmpd="sng">
                <a:solidFill>
                  <a:schemeClr val="tx1">
                    <a:lumMod val="50000"/>
                    <a:lumOff val="50000"/>
                  </a:schemeClr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</a:endParaRPr>
          </a:p>
        </p:txBody>
      </p:sp>
      <p:graphicFrame>
        <p:nvGraphicFramePr>
          <p:cNvPr id="10" name="جدول 9"/>
          <p:cNvGraphicFramePr>
            <a:graphicFrameLocks noGrp="1"/>
          </p:cNvGraphicFramePr>
          <p:nvPr/>
        </p:nvGraphicFramePr>
        <p:xfrm>
          <a:off x="5000628" y="2682886"/>
          <a:ext cx="3214710" cy="3460758"/>
        </p:xfrm>
        <a:graphic>
          <a:graphicData uri="http://schemas.openxmlformats.org/drawingml/2006/table">
            <a:tbl>
              <a:tblPr rtl="1" firstRow="1" bandRow="1">
                <a:tableStyleId>{C4B1156A-380E-4F78-BDF5-A606A8083BF9}</a:tableStyleId>
              </a:tblPr>
              <a:tblGrid>
                <a:gridCol w="3214710"/>
              </a:tblGrid>
              <a:tr h="576793">
                <a:tc>
                  <a:txBody>
                    <a:bodyPr/>
                    <a:lstStyle/>
                    <a:p>
                      <a:pPr algn="ctr" rtl="0"/>
                      <a:r>
                        <a:rPr lang="en-US" sz="2000" dirty="0" smtClean="0"/>
                        <a:t>0 % Ash + 100 % (clay-sand)</a:t>
                      </a:r>
                      <a:endParaRPr lang="ar-SA" sz="2000" dirty="0"/>
                    </a:p>
                  </a:txBody>
                  <a:tcPr anchor="ctr"/>
                </a:tc>
              </a:tr>
              <a:tr h="576793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dirty="0" smtClean="0"/>
                        <a:t>10 % Ash + 90 % (clay-sand)</a:t>
                      </a:r>
                      <a:endParaRPr lang="ar-SA" sz="2000" b="1" dirty="0" smtClean="0"/>
                    </a:p>
                  </a:txBody>
                  <a:tcPr anchor="ctr"/>
                </a:tc>
              </a:tr>
              <a:tr h="576793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dirty="0" smtClean="0"/>
                        <a:t>20 % Ash + 80 % (clay-sand)</a:t>
                      </a:r>
                      <a:endParaRPr lang="ar-SA" sz="2000" b="1" dirty="0" smtClean="0"/>
                    </a:p>
                  </a:txBody>
                  <a:tcPr anchor="ctr"/>
                </a:tc>
              </a:tr>
              <a:tr h="576793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dirty="0" smtClean="0"/>
                        <a:t>30 % Ash + 70 % (clay-sand)</a:t>
                      </a:r>
                      <a:endParaRPr lang="ar-SA" sz="2000" b="1" dirty="0" smtClean="0"/>
                    </a:p>
                  </a:txBody>
                  <a:tcPr anchor="ctr"/>
                </a:tc>
              </a:tr>
              <a:tr h="576793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dirty="0" smtClean="0"/>
                        <a:t>40 % Ash + 60 % (clay-sand)</a:t>
                      </a:r>
                      <a:endParaRPr lang="ar-SA" sz="2000" b="1" dirty="0" smtClean="0"/>
                    </a:p>
                  </a:txBody>
                  <a:tcPr anchor="ctr"/>
                </a:tc>
              </a:tr>
              <a:tr h="576793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dirty="0" smtClean="0"/>
                        <a:t>50 % Ash + 50 % (clay-sand)</a:t>
                      </a:r>
                      <a:endParaRPr lang="ar-SA" sz="2000" b="1" dirty="0" smtClean="0"/>
                    </a:p>
                  </a:txBody>
                  <a:tcPr anchor="ctr"/>
                </a:tc>
              </a:tr>
            </a:tbl>
          </a:graphicData>
        </a:graphic>
      </p:graphicFrame>
      <p:graphicFrame>
        <p:nvGraphicFramePr>
          <p:cNvPr id="12" name="جدول 11"/>
          <p:cNvGraphicFramePr>
            <a:graphicFrameLocks noGrp="1"/>
          </p:cNvGraphicFramePr>
          <p:nvPr/>
        </p:nvGraphicFramePr>
        <p:xfrm>
          <a:off x="4981572" y="2682886"/>
          <a:ext cx="3222628" cy="3448064"/>
        </p:xfrm>
        <a:graphic>
          <a:graphicData uri="http://schemas.openxmlformats.org/drawingml/2006/table">
            <a:tbl>
              <a:tblPr rtl="1"/>
              <a:tblGrid>
                <a:gridCol w="3222628"/>
              </a:tblGrid>
              <a:tr h="3448064"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>
                    <a:lnL w="38100" cmpd="sng">
                      <a:solidFill>
                        <a:srgbClr val="7030A0"/>
                      </a:solidFill>
                      <a:prstDash val="solid"/>
                    </a:lnL>
                    <a:lnR w="38100" cmpd="sng">
                      <a:solidFill>
                        <a:srgbClr val="7030A0"/>
                      </a:solidFill>
                      <a:prstDash val="solid"/>
                    </a:lnR>
                    <a:lnT w="38100" cmpd="sng">
                      <a:solidFill>
                        <a:srgbClr val="7030A0"/>
                      </a:solidFill>
                      <a:prstDash val="solid"/>
                    </a:lnT>
                    <a:lnB w="38100" cmpd="sng">
                      <a:solidFill>
                        <a:srgbClr val="7030A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pic>
        <p:nvPicPr>
          <p:cNvPr id="13" name="صورة 12" descr="QuestionMark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71934" y="1928802"/>
            <a:ext cx="714380" cy="7143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70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مجموعة 1"/>
          <p:cNvGrpSpPr/>
          <p:nvPr/>
        </p:nvGrpSpPr>
        <p:grpSpPr>
          <a:xfrm>
            <a:off x="1928794" y="3844357"/>
            <a:ext cx="5572164" cy="2585039"/>
            <a:chOff x="1500166" y="2558473"/>
            <a:chExt cx="5572164" cy="2585039"/>
          </a:xfrm>
        </p:grpSpPr>
        <p:pic>
          <p:nvPicPr>
            <p:cNvPr id="3" name="صورة 2" descr="12305418_739048672892079_1593112859_n.jpg"/>
            <p:cNvPicPr>
              <a:picLocks noChangeAspect="1"/>
            </p:cNvPicPr>
            <p:nvPr/>
          </p:nvPicPr>
          <p:blipFill>
            <a:blip r:embed="rId3"/>
            <a:srcRect l="16406" t="39584" r="22656" b="23958"/>
            <a:stretch>
              <a:fillRect/>
            </a:stretch>
          </p:blipFill>
          <p:spPr>
            <a:xfrm>
              <a:off x="1500166" y="3143248"/>
              <a:ext cx="5572164" cy="2000264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>
              <a:reflection blurRad="12700" stA="38000" endPos="28000" dist="5000" dir="5400000" sy="-100000" algn="bl" rotWithShape="0"/>
            </a:effectLst>
          </p:spPr>
        </p:pic>
        <p:sp>
          <p:nvSpPr>
            <p:cNvPr id="4" name="مستطيل 3"/>
            <p:cNvSpPr/>
            <p:nvPr/>
          </p:nvSpPr>
          <p:spPr>
            <a:xfrm>
              <a:off x="3643306" y="2558473"/>
              <a:ext cx="1527982" cy="52322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 rtl="0"/>
              <a:r>
                <a:rPr lang="en-US" sz="2800" b="1" cap="none" spc="0" dirty="0" smtClean="0">
                  <a:ln w="10541" cmpd="sng">
                    <a:solidFill>
                      <a:schemeClr val="bg1">
                        <a:lumMod val="75000"/>
                      </a:schemeClr>
                    </a:solidFill>
                    <a:prstDash val="solid"/>
                  </a:ln>
                  <a:solidFill>
                    <a:schemeClr val="accent4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10 % Ash</a:t>
              </a:r>
              <a:endParaRPr lang="ar-SA" sz="2800" b="1" cap="none" spc="0" dirty="0">
                <a:ln w="10541" cmpd="sng">
                  <a:solidFill>
                    <a:schemeClr val="bg1">
                      <a:lumMod val="75000"/>
                    </a:schemeClr>
                  </a:solidFill>
                  <a:prstDash val="solid"/>
                </a:ln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5" name="مستطيل 4"/>
            <p:cNvSpPr/>
            <p:nvPr/>
          </p:nvSpPr>
          <p:spPr>
            <a:xfrm>
              <a:off x="1686696" y="2558473"/>
              <a:ext cx="1527982" cy="52322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 rtl="0"/>
              <a:r>
                <a:rPr lang="en-US" sz="2800" b="1" cap="none" spc="0" dirty="0" smtClean="0">
                  <a:ln w="10541" cmpd="sng">
                    <a:solidFill>
                      <a:schemeClr val="bg1">
                        <a:lumMod val="75000"/>
                      </a:schemeClr>
                    </a:solidFill>
                    <a:prstDash val="solid"/>
                  </a:ln>
                  <a:solidFill>
                    <a:schemeClr val="accent4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20 % Ash</a:t>
              </a:r>
              <a:endParaRPr lang="ar-SA" sz="2800" b="1" cap="none" spc="0" dirty="0">
                <a:ln w="10541" cmpd="sng">
                  <a:solidFill>
                    <a:schemeClr val="bg1">
                      <a:lumMod val="75000"/>
                    </a:schemeClr>
                  </a:solidFill>
                  <a:prstDash val="solid"/>
                </a:ln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6" name="مستطيل 5"/>
            <p:cNvSpPr/>
            <p:nvPr/>
          </p:nvSpPr>
          <p:spPr>
            <a:xfrm>
              <a:off x="5572132" y="2558473"/>
              <a:ext cx="1345240" cy="52322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 rtl="0"/>
              <a:r>
                <a:rPr lang="en-US" sz="2800" b="1" cap="none" spc="0" dirty="0" smtClean="0">
                  <a:ln w="10541" cmpd="sng">
                    <a:solidFill>
                      <a:schemeClr val="bg1">
                        <a:lumMod val="75000"/>
                      </a:schemeClr>
                    </a:solidFill>
                    <a:prstDash val="solid"/>
                  </a:ln>
                  <a:solidFill>
                    <a:schemeClr val="accent4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0 % Ash</a:t>
              </a:r>
              <a:endParaRPr lang="ar-SA" sz="2800" b="1" cap="none" spc="0" dirty="0">
                <a:ln w="10541" cmpd="sng">
                  <a:solidFill>
                    <a:schemeClr val="bg1">
                      <a:lumMod val="75000"/>
                    </a:schemeClr>
                  </a:solidFill>
                  <a:prstDash val="solid"/>
                </a:ln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sp>
        <p:nvSpPr>
          <p:cNvPr id="7" name="مستطيل 6"/>
          <p:cNvSpPr/>
          <p:nvPr/>
        </p:nvSpPr>
        <p:spPr>
          <a:xfrm>
            <a:off x="2918342" y="285728"/>
            <a:ext cx="3307316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en-US" sz="4400" b="1" dirty="0" smtClean="0">
                <a:ln w="28575">
                  <a:solidFill>
                    <a:schemeClr val="accent2">
                      <a:lumMod val="50000"/>
                    </a:schemeClr>
                  </a:solidFill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Comparison !</a:t>
            </a:r>
            <a:endParaRPr lang="ar-SA" sz="4400" b="1" cap="none" spc="0" dirty="0">
              <a:ln w="28575">
                <a:solidFill>
                  <a:schemeClr val="accent2">
                    <a:lumMod val="50000"/>
                  </a:schemeClr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glow rad="139700">
                  <a:schemeClr val="accent4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8" name="مربع نص 7"/>
          <p:cNvSpPr txBox="1"/>
          <p:nvPr/>
        </p:nvSpPr>
        <p:spPr>
          <a:xfrm>
            <a:off x="357158" y="1652649"/>
            <a:ext cx="2071702" cy="2062103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0" lvl="1" algn="just" rtl="0">
              <a:buFontTx/>
              <a:buChar char="-"/>
            </a:pPr>
            <a:r>
              <a:rPr lang="en-US" sz="3200" b="1" dirty="0" smtClean="0">
                <a:ln w="10541" cmpd="sng">
                  <a:solidFill>
                    <a:schemeClr val="bg2">
                      <a:lumMod val="50000"/>
                    </a:schemeClr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Strength</a:t>
            </a:r>
          </a:p>
          <a:p>
            <a:pPr algn="just" rtl="0">
              <a:buFontTx/>
              <a:buChar char="-"/>
            </a:pPr>
            <a:r>
              <a:rPr lang="en-US" sz="3200" b="1" dirty="0" smtClean="0">
                <a:ln w="10541" cmpd="sng">
                  <a:solidFill>
                    <a:schemeClr val="bg2">
                      <a:lumMod val="50000"/>
                    </a:schemeClr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Cracking </a:t>
            </a:r>
          </a:p>
          <a:p>
            <a:pPr algn="just" rtl="0">
              <a:buFontTx/>
              <a:buChar char="-"/>
            </a:pPr>
            <a:r>
              <a:rPr lang="en-US" sz="3200" b="1" dirty="0" smtClean="0">
                <a:ln w="10541" cmpd="sng">
                  <a:solidFill>
                    <a:schemeClr val="bg2">
                      <a:lumMod val="50000"/>
                    </a:schemeClr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Color</a:t>
            </a:r>
          </a:p>
          <a:p>
            <a:pPr algn="just" rtl="0">
              <a:buFontTx/>
              <a:buChar char="-"/>
            </a:pPr>
            <a:r>
              <a:rPr lang="en-US" sz="3200" b="1" dirty="0" smtClean="0">
                <a:ln w="10541" cmpd="sng">
                  <a:solidFill>
                    <a:schemeClr val="bg2">
                      <a:lumMod val="50000"/>
                    </a:schemeClr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Weight</a:t>
            </a:r>
            <a:endParaRPr lang="ar-SA" sz="3200" b="1" dirty="0" smtClean="0">
              <a:ln w="10541" cmpd="sng">
                <a:solidFill>
                  <a:schemeClr val="bg2">
                    <a:lumMod val="50000"/>
                  </a:schemeClr>
                </a:solidFill>
                <a:prstDash val="solid"/>
              </a:ln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40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143569" y="71414"/>
            <a:ext cx="4642745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4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Soap Work Results</a:t>
            </a:r>
            <a:endParaRPr lang="ar-SA" sz="4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18" name="مجموعة 17"/>
          <p:cNvGrpSpPr/>
          <p:nvPr/>
        </p:nvGrpSpPr>
        <p:grpSpPr>
          <a:xfrm>
            <a:off x="142844" y="1714488"/>
            <a:ext cx="8001056" cy="714380"/>
            <a:chOff x="142844" y="1857364"/>
            <a:chExt cx="8001056" cy="714380"/>
          </a:xfrm>
        </p:grpSpPr>
        <p:sp>
          <p:nvSpPr>
            <p:cNvPr id="3" name="مستطيل 2"/>
            <p:cNvSpPr/>
            <p:nvPr/>
          </p:nvSpPr>
          <p:spPr>
            <a:xfrm>
              <a:off x="142844" y="1928802"/>
              <a:ext cx="737702" cy="52322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 rtl="0"/>
              <a:r>
                <a:rPr lang="en-US" sz="2800" b="1" dirty="0" smtClean="0">
                  <a:ln w="1905"/>
                  <a:solidFill>
                    <a:schemeClr val="accent2">
                      <a:lumMod val="50000"/>
                    </a:schemeClr>
                  </a:soli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</a:rPr>
                <a:t>Ash</a:t>
              </a:r>
              <a:endParaRPr lang="ar-SA" sz="2800" b="1" cap="none" spc="0" dirty="0">
                <a:ln w="1905"/>
                <a:solidFill>
                  <a:schemeClr val="accent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endParaRPr>
            </a:p>
          </p:txBody>
        </p:sp>
        <p:sp>
          <p:nvSpPr>
            <p:cNvPr id="4" name="زائد 3"/>
            <p:cNvSpPr/>
            <p:nvPr/>
          </p:nvSpPr>
          <p:spPr>
            <a:xfrm>
              <a:off x="928662" y="1928802"/>
              <a:ext cx="642942" cy="571504"/>
            </a:xfrm>
            <a:prstGeom prst="mathPlus">
              <a:avLst/>
            </a:prstGeom>
          </p:spPr>
          <p:style>
            <a:lnRef idx="0">
              <a:schemeClr val="dk1"/>
            </a:lnRef>
            <a:fillRef idx="3">
              <a:schemeClr val="dk1"/>
            </a:fillRef>
            <a:effectRef idx="3">
              <a:schemeClr val="dk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5" name="مستطيل 4"/>
            <p:cNvSpPr/>
            <p:nvPr/>
          </p:nvSpPr>
          <p:spPr>
            <a:xfrm>
              <a:off x="1571604" y="1928802"/>
              <a:ext cx="2966325" cy="52322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 rtl="0"/>
              <a:r>
                <a:rPr lang="en-US" sz="2800" b="1" dirty="0" smtClean="0">
                  <a:ln w="1905"/>
                  <a:solidFill>
                    <a:schemeClr val="accent2">
                      <a:lumMod val="50000"/>
                    </a:schemeClr>
                  </a:soli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</a:rPr>
                <a:t>Calcium Hydroxide</a:t>
              </a:r>
              <a:endParaRPr lang="ar-SA" sz="2800" b="1" cap="none" spc="0" dirty="0">
                <a:ln w="1905"/>
                <a:solidFill>
                  <a:schemeClr val="accent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endParaRPr>
            </a:p>
          </p:txBody>
        </p:sp>
        <p:sp>
          <p:nvSpPr>
            <p:cNvPr id="6" name="زائد 5"/>
            <p:cNvSpPr/>
            <p:nvPr/>
          </p:nvSpPr>
          <p:spPr>
            <a:xfrm>
              <a:off x="4572000" y="1928802"/>
              <a:ext cx="642942" cy="571504"/>
            </a:xfrm>
            <a:prstGeom prst="mathPlus">
              <a:avLst/>
            </a:prstGeom>
          </p:spPr>
          <p:style>
            <a:lnRef idx="0">
              <a:schemeClr val="dk1"/>
            </a:lnRef>
            <a:fillRef idx="3">
              <a:schemeClr val="dk1"/>
            </a:fillRef>
            <a:effectRef idx="3">
              <a:schemeClr val="dk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7" name="مستطيل 6"/>
            <p:cNvSpPr/>
            <p:nvPr/>
          </p:nvSpPr>
          <p:spPr>
            <a:xfrm>
              <a:off x="5214942" y="1928802"/>
              <a:ext cx="1450910" cy="52322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 rtl="0"/>
              <a:r>
                <a:rPr lang="en-US" sz="2800" b="1" dirty="0" smtClean="0">
                  <a:ln w="1905"/>
                  <a:solidFill>
                    <a:schemeClr val="accent2">
                      <a:lumMod val="50000"/>
                    </a:schemeClr>
                  </a:soli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</a:rPr>
                <a:t>Olive Oil</a:t>
              </a:r>
              <a:endParaRPr lang="ar-SA" sz="2800" b="1" cap="none" spc="0" dirty="0">
                <a:ln w="1905"/>
                <a:solidFill>
                  <a:schemeClr val="accent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endParaRPr>
            </a:p>
          </p:txBody>
        </p:sp>
        <p:sp>
          <p:nvSpPr>
            <p:cNvPr id="8" name="يساوي 7"/>
            <p:cNvSpPr/>
            <p:nvPr/>
          </p:nvSpPr>
          <p:spPr>
            <a:xfrm>
              <a:off x="6715140" y="2000240"/>
              <a:ext cx="642942" cy="428628"/>
            </a:xfrm>
            <a:prstGeom prst="mathEqual">
              <a:avLst/>
            </a:prstGeom>
          </p:spPr>
          <p:style>
            <a:lnRef idx="0">
              <a:schemeClr val="dk1"/>
            </a:lnRef>
            <a:fillRef idx="3">
              <a:schemeClr val="dk1"/>
            </a:fillRef>
            <a:effectRef idx="3">
              <a:schemeClr val="dk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>
                <a:solidFill>
                  <a:schemeClr val="tx1"/>
                </a:solidFill>
              </a:endParaRPr>
            </a:p>
          </p:txBody>
        </p:sp>
        <p:pic>
          <p:nvPicPr>
            <p:cNvPr id="9" name="صورة 8" descr="QuestionMark.png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429520" y="1857364"/>
              <a:ext cx="714380" cy="714380"/>
            </a:xfrm>
            <a:prstGeom prst="rect">
              <a:avLst/>
            </a:prstGeom>
          </p:spPr>
        </p:pic>
      </p:grpSp>
      <p:grpSp>
        <p:nvGrpSpPr>
          <p:cNvPr id="17" name="مجموعة 16"/>
          <p:cNvGrpSpPr/>
          <p:nvPr/>
        </p:nvGrpSpPr>
        <p:grpSpPr>
          <a:xfrm>
            <a:off x="500034" y="2500306"/>
            <a:ext cx="7000924" cy="714380"/>
            <a:chOff x="500034" y="3071810"/>
            <a:chExt cx="7000924" cy="714380"/>
          </a:xfrm>
        </p:grpSpPr>
        <p:sp>
          <p:nvSpPr>
            <p:cNvPr id="12" name="مستطيل 11"/>
            <p:cNvSpPr/>
            <p:nvPr/>
          </p:nvSpPr>
          <p:spPr>
            <a:xfrm>
              <a:off x="500034" y="3143248"/>
              <a:ext cx="3322705" cy="52322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 rtl="0"/>
              <a:r>
                <a:rPr lang="en-US" sz="2800" b="1" dirty="0" smtClean="0">
                  <a:ln w="1905"/>
                  <a:solidFill>
                    <a:schemeClr val="accent2">
                      <a:lumMod val="50000"/>
                    </a:schemeClr>
                  </a:soli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</a:rPr>
                <a:t>Caustic Soda + Water</a:t>
              </a:r>
              <a:endParaRPr lang="ar-SA" sz="2800" b="1" cap="none" spc="0" dirty="0">
                <a:ln w="1905"/>
                <a:solidFill>
                  <a:schemeClr val="accent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endParaRPr>
            </a:p>
          </p:txBody>
        </p:sp>
        <p:sp>
          <p:nvSpPr>
            <p:cNvPr id="13" name="زائد 12"/>
            <p:cNvSpPr/>
            <p:nvPr/>
          </p:nvSpPr>
          <p:spPr>
            <a:xfrm>
              <a:off x="3929058" y="3143248"/>
              <a:ext cx="642942" cy="571504"/>
            </a:xfrm>
            <a:prstGeom prst="mathPlus">
              <a:avLst/>
            </a:prstGeom>
          </p:spPr>
          <p:style>
            <a:lnRef idx="0">
              <a:schemeClr val="dk1"/>
            </a:lnRef>
            <a:fillRef idx="3">
              <a:schemeClr val="dk1"/>
            </a:fillRef>
            <a:effectRef idx="3">
              <a:schemeClr val="dk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14" name="مستطيل 13"/>
            <p:cNvSpPr/>
            <p:nvPr/>
          </p:nvSpPr>
          <p:spPr>
            <a:xfrm>
              <a:off x="4572000" y="3143248"/>
              <a:ext cx="1450910" cy="52322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 rtl="0"/>
              <a:r>
                <a:rPr lang="en-US" sz="2800" b="1" dirty="0" smtClean="0">
                  <a:ln w="1905"/>
                  <a:solidFill>
                    <a:schemeClr val="accent2">
                      <a:lumMod val="50000"/>
                    </a:schemeClr>
                  </a:soli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</a:rPr>
                <a:t>Olive Oil</a:t>
              </a:r>
              <a:endParaRPr lang="ar-SA" sz="2800" b="1" cap="none" spc="0" dirty="0">
                <a:ln w="1905"/>
                <a:solidFill>
                  <a:schemeClr val="accent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endParaRPr>
            </a:p>
          </p:txBody>
        </p:sp>
        <p:sp>
          <p:nvSpPr>
            <p:cNvPr id="15" name="يساوي 14"/>
            <p:cNvSpPr/>
            <p:nvPr/>
          </p:nvSpPr>
          <p:spPr>
            <a:xfrm>
              <a:off x="6072198" y="3214686"/>
              <a:ext cx="642942" cy="428628"/>
            </a:xfrm>
            <a:prstGeom prst="mathEqual">
              <a:avLst/>
            </a:prstGeom>
          </p:spPr>
          <p:style>
            <a:lnRef idx="0">
              <a:schemeClr val="dk1"/>
            </a:lnRef>
            <a:fillRef idx="3">
              <a:schemeClr val="dk1"/>
            </a:fillRef>
            <a:effectRef idx="3">
              <a:schemeClr val="dk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>
                <a:solidFill>
                  <a:schemeClr val="tx1"/>
                </a:solidFill>
              </a:endParaRPr>
            </a:p>
          </p:txBody>
        </p:sp>
        <p:pic>
          <p:nvPicPr>
            <p:cNvPr id="16" name="صورة 15" descr="QuestionMark.png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786578" y="3071810"/>
              <a:ext cx="714380" cy="714380"/>
            </a:xfrm>
            <a:prstGeom prst="rect">
              <a:avLst/>
            </a:prstGeom>
          </p:spPr>
        </p:pic>
      </p:grpSp>
      <p:grpSp>
        <p:nvGrpSpPr>
          <p:cNvPr id="38" name="مجموعة 37"/>
          <p:cNvGrpSpPr/>
          <p:nvPr/>
        </p:nvGrpSpPr>
        <p:grpSpPr>
          <a:xfrm>
            <a:off x="-23354" y="4214818"/>
            <a:ext cx="8953072" cy="546374"/>
            <a:chOff x="-23354" y="4834606"/>
            <a:chExt cx="8953072" cy="546374"/>
          </a:xfrm>
        </p:grpSpPr>
        <p:grpSp>
          <p:nvGrpSpPr>
            <p:cNvPr id="25" name="مجموعة 24"/>
            <p:cNvGrpSpPr/>
            <p:nvPr/>
          </p:nvGrpSpPr>
          <p:grpSpPr>
            <a:xfrm>
              <a:off x="-23354" y="4857760"/>
              <a:ext cx="8953072" cy="523220"/>
              <a:chOff x="-23354" y="1928802"/>
              <a:chExt cx="8953072" cy="523220"/>
            </a:xfrm>
          </p:grpSpPr>
          <p:sp>
            <p:nvSpPr>
              <p:cNvPr id="26" name="مستطيل 25"/>
              <p:cNvSpPr/>
              <p:nvPr/>
            </p:nvSpPr>
            <p:spPr>
              <a:xfrm>
                <a:off x="-23354" y="1928802"/>
                <a:ext cx="737702" cy="523220"/>
              </a:xfrm>
              <a:prstGeom prst="rect">
                <a:avLst/>
              </a:prstGeom>
              <a:noFill/>
            </p:spPr>
            <p:txBody>
              <a:bodyPr wrap="none" lIns="91440" tIns="45720" rIns="91440" bIns="45720">
                <a:spAutoFit/>
              </a:bodyPr>
              <a:lstStyle/>
              <a:p>
                <a:pPr algn="ctr" rtl="0"/>
                <a:r>
                  <a:rPr lang="en-US" sz="2800" b="1" dirty="0" smtClean="0">
                    <a:ln w="1905"/>
                    <a:solidFill>
                      <a:schemeClr val="accent2">
                        <a:lumMod val="50000"/>
                      </a:schemeClr>
                    </a:solidFill>
                    <a:effectLst>
                      <a:innerShdw blurRad="69850" dist="43180" dir="5400000">
                        <a:srgbClr val="000000">
                          <a:alpha val="65000"/>
                        </a:srgbClr>
                      </a:innerShdw>
                    </a:effectLst>
                  </a:rPr>
                  <a:t>Ash</a:t>
                </a:r>
                <a:endParaRPr lang="ar-SA" sz="2800" b="1" cap="none" spc="0" dirty="0">
                  <a:ln w="1905"/>
                  <a:solidFill>
                    <a:schemeClr val="accent2">
                      <a:lumMod val="50000"/>
                    </a:schemeClr>
                  </a:soli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</a:endParaRPr>
              </a:p>
            </p:txBody>
          </p:sp>
          <p:sp>
            <p:nvSpPr>
              <p:cNvPr id="27" name="زائد 26"/>
              <p:cNvSpPr/>
              <p:nvPr/>
            </p:nvSpPr>
            <p:spPr>
              <a:xfrm>
                <a:off x="714348" y="2071678"/>
                <a:ext cx="357190" cy="357190"/>
              </a:xfrm>
              <a:prstGeom prst="mathPlus">
                <a:avLst/>
              </a:prstGeom>
            </p:spPr>
            <p:style>
              <a:lnRef idx="0">
                <a:schemeClr val="dk1"/>
              </a:lnRef>
              <a:fillRef idx="3">
                <a:schemeClr val="dk1"/>
              </a:fillRef>
              <a:effectRef idx="3">
                <a:schemeClr val="dk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28" name="مستطيل 27"/>
              <p:cNvSpPr/>
              <p:nvPr/>
            </p:nvSpPr>
            <p:spPr>
              <a:xfrm>
                <a:off x="1000100" y="1928802"/>
                <a:ext cx="2966325" cy="523220"/>
              </a:xfrm>
              <a:prstGeom prst="rect">
                <a:avLst/>
              </a:prstGeom>
              <a:noFill/>
            </p:spPr>
            <p:txBody>
              <a:bodyPr wrap="none" lIns="91440" tIns="45720" rIns="91440" bIns="45720">
                <a:spAutoFit/>
              </a:bodyPr>
              <a:lstStyle/>
              <a:p>
                <a:pPr algn="ctr" rtl="0"/>
                <a:r>
                  <a:rPr lang="en-US" sz="2800" b="1" dirty="0" smtClean="0">
                    <a:ln w="1905"/>
                    <a:solidFill>
                      <a:schemeClr val="accent2">
                        <a:lumMod val="50000"/>
                      </a:schemeClr>
                    </a:solidFill>
                    <a:effectLst>
                      <a:innerShdw blurRad="69850" dist="43180" dir="5400000">
                        <a:srgbClr val="000000">
                          <a:alpha val="65000"/>
                        </a:srgbClr>
                      </a:innerShdw>
                    </a:effectLst>
                  </a:rPr>
                  <a:t>Calcium Hydroxide</a:t>
                </a:r>
                <a:endParaRPr lang="ar-SA" sz="2800" b="1" cap="none" spc="0" dirty="0">
                  <a:ln w="1905"/>
                  <a:solidFill>
                    <a:schemeClr val="accent2">
                      <a:lumMod val="50000"/>
                    </a:schemeClr>
                  </a:soli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</a:endParaRPr>
              </a:p>
            </p:txBody>
          </p:sp>
          <p:sp>
            <p:nvSpPr>
              <p:cNvPr id="30" name="مستطيل 29"/>
              <p:cNvSpPr/>
              <p:nvPr/>
            </p:nvSpPr>
            <p:spPr>
              <a:xfrm>
                <a:off x="6907304" y="1928802"/>
                <a:ext cx="1450910" cy="523220"/>
              </a:xfrm>
              <a:prstGeom prst="rect">
                <a:avLst/>
              </a:prstGeom>
              <a:noFill/>
            </p:spPr>
            <p:txBody>
              <a:bodyPr wrap="none" lIns="91440" tIns="45720" rIns="91440" bIns="45720">
                <a:spAutoFit/>
              </a:bodyPr>
              <a:lstStyle/>
              <a:p>
                <a:pPr algn="ctr" rtl="0"/>
                <a:r>
                  <a:rPr lang="en-US" sz="2800" b="1" dirty="0" smtClean="0">
                    <a:ln w="1905"/>
                    <a:solidFill>
                      <a:schemeClr val="accent2">
                        <a:lumMod val="50000"/>
                      </a:schemeClr>
                    </a:solidFill>
                    <a:effectLst>
                      <a:innerShdw blurRad="69850" dist="43180" dir="5400000">
                        <a:srgbClr val="000000">
                          <a:alpha val="65000"/>
                        </a:srgbClr>
                      </a:innerShdw>
                    </a:effectLst>
                  </a:rPr>
                  <a:t>Olive Oil</a:t>
                </a:r>
                <a:endParaRPr lang="ar-SA" sz="2800" b="1" cap="none" spc="0" dirty="0">
                  <a:ln w="1905"/>
                  <a:solidFill>
                    <a:schemeClr val="accent2">
                      <a:lumMod val="50000"/>
                    </a:schemeClr>
                  </a:soli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</a:endParaRPr>
              </a:p>
            </p:txBody>
          </p:sp>
          <p:sp>
            <p:nvSpPr>
              <p:cNvPr id="31" name="يساوي 30"/>
              <p:cNvSpPr/>
              <p:nvPr/>
            </p:nvSpPr>
            <p:spPr>
              <a:xfrm>
                <a:off x="8286776" y="2000240"/>
                <a:ext cx="642942" cy="428628"/>
              </a:xfrm>
              <a:prstGeom prst="mathEqual">
                <a:avLst/>
              </a:prstGeom>
            </p:spPr>
            <p:style>
              <a:lnRef idx="0">
                <a:schemeClr val="dk1"/>
              </a:lnRef>
              <a:fillRef idx="3">
                <a:schemeClr val="dk1"/>
              </a:fillRef>
              <a:effectRef idx="3">
                <a:schemeClr val="dk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34" name="مستطيل 33"/>
            <p:cNvSpPr/>
            <p:nvPr/>
          </p:nvSpPr>
          <p:spPr>
            <a:xfrm>
              <a:off x="4244191" y="4834606"/>
              <a:ext cx="2328073" cy="52322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 rtl="0"/>
              <a:r>
                <a:rPr lang="en-US" sz="2800" b="1" dirty="0" err="1" smtClean="0">
                  <a:ln w="1905"/>
                  <a:solidFill>
                    <a:schemeClr val="accent2">
                      <a:lumMod val="50000"/>
                    </a:schemeClr>
                  </a:soli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</a:rPr>
                <a:t>NaOH</a:t>
              </a:r>
              <a:r>
                <a:rPr lang="en-US" sz="2800" b="1" dirty="0" smtClean="0">
                  <a:ln w="1905"/>
                  <a:solidFill>
                    <a:schemeClr val="accent2">
                      <a:lumMod val="50000"/>
                    </a:schemeClr>
                  </a:soli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</a:rPr>
                <a:t> + Water</a:t>
              </a:r>
              <a:endParaRPr lang="ar-SA" sz="2800" b="1" cap="none" spc="0" dirty="0">
                <a:ln w="1905"/>
                <a:solidFill>
                  <a:schemeClr val="accent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endParaRPr>
            </a:p>
          </p:txBody>
        </p:sp>
        <p:sp>
          <p:nvSpPr>
            <p:cNvPr id="35" name="زائد 34"/>
            <p:cNvSpPr/>
            <p:nvPr/>
          </p:nvSpPr>
          <p:spPr>
            <a:xfrm>
              <a:off x="3929058" y="5000636"/>
              <a:ext cx="357190" cy="357190"/>
            </a:xfrm>
            <a:prstGeom prst="mathPlus">
              <a:avLst/>
            </a:prstGeom>
          </p:spPr>
          <p:style>
            <a:lnRef idx="0">
              <a:schemeClr val="dk1"/>
            </a:lnRef>
            <a:fillRef idx="3">
              <a:schemeClr val="dk1"/>
            </a:fillRef>
            <a:effectRef idx="3">
              <a:schemeClr val="dk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36" name="زائد 35"/>
            <p:cNvSpPr/>
            <p:nvPr/>
          </p:nvSpPr>
          <p:spPr>
            <a:xfrm>
              <a:off x="6572264" y="5000636"/>
              <a:ext cx="357190" cy="357190"/>
            </a:xfrm>
            <a:prstGeom prst="mathPlus">
              <a:avLst/>
            </a:prstGeom>
          </p:spPr>
          <p:style>
            <a:lnRef idx="0">
              <a:schemeClr val="dk1"/>
            </a:lnRef>
            <a:fillRef idx="3">
              <a:schemeClr val="dk1"/>
            </a:fillRef>
            <a:effectRef idx="3">
              <a:schemeClr val="dk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</p:grpSp>
      <p:pic>
        <p:nvPicPr>
          <p:cNvPr id="43010" name="Picture 2" descr="http://lu2lu2.com/wp-content/uploads/2013/01/599327_415474675165304_672392942_n.jpg"/>
          <p:cNvPicPr>
            <a:picLocks noChangeAspect="1" noChangeArrowheads="1"/>
          </p:cNvPicPr>
          <p:nvPr/>
        </p:nvPicPr>
        <p:blipFill>
          <a:blip r:embed="rId4"/>
          <a:srcRect t="23077"/>
          <a:stretch>
            <a:fillRect/>
          </a:stretch>
        </p:blipFill>
        <p:spPr bwMode="auto">
          <a:xfrm>
            <a:off x="6857984" y="5467738"/>
            <a:ext cx="2286016" cy="131884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9" name="مربع نص 38"/>
          <p:cNvSpPr txBox="1"/>
          <p:nvPr/>
        </p:nvSpPr>
        <p:spPr>
          <a:xfrm>
            <a:off x="7143768" y="4786322"/>
            <a:ext cx="1000132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60 g</a:t>
            </a:r>
            <a:endParaRPr lang="ar-SA" sz="24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40" name="مربع نص 39"/>
          <p:cNvSpPr txBox="1"/>
          <p:nvPr/>
        </p:nvSpPr>
        <p:spPr>
          <a:xfrm>
            <a:off x="5572132" y="4786322"/>
            <a:ext cx="1000132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25 </a:t>
            </a:r>
            <a:r>
              <a:rPr lang="en-US" sz="24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mL</a:t>
            </a:r>
            <a:endParaRPr lang="ar-SA" sz="24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41" name="مربع نص 40"/>
          <p:cNvSpPr txBox="1"/>
          <p:nvPr/>
        </p:nvSpPr>
        <p:spPr>
          <a:xfrm>
            <a:off x="4429124" y="4786322"/>
            <a:ext cx="1000132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7 </a:t>
            </a:r>
            <a:r>
              <a:rPr lang="en-US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g</a:t>
            </a:r>
            <a:endParaRPr lang="ar-SA" sz="24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42" name="مربع نص 41"/>
          <p:cNvSpPr txBox="1"/>
          <p:nvPr/>
        </p:nvSpPr>
        <p:spPr>
          <a:xfrm>
            <a:off x="2071670" y="4786322"/>
            <a:ext cx="1000132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30 </a:t>
            </a:r>
            <a:r>
              <a:rPr lang="en-US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g</a:t>
            </a:r>
            <a:endParaRPr lang="ar-SA" sz="24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43" name="مربع نص 42"/>
          <p:cNvSpPr txBox="1"/>
          <p:nvPr/>
        </p:nvSpPr>
        <p:spPr>
          <a:xfrm>
            <a:off x="-142908" y="4786322"/>
            <a:ext cx="1000132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30 </a:t>
            </a:r>
            <a:r>
              <a:rPr lang="en-US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g</a:t>
            </a:r>
            <a:endParaRPr lang="ar-SA" sz="24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0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357158" y="285728"/>
            <a:ext cx="5200142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4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Cement Work Results</a:t>
            </a:r>
            <a:endParaRPr lang="ar-SA" sz="4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</a:effectLst>
            </a:endParaRPr>
          </a:p>
        </p:txBody>
      </p:sp>
      <p:pic>
        <p:nvPicPr>
          <p:cNvPr id="4" name="صورة 3" descr="12325057_990014774396327_2093320448_n.jpg"/>
          <p:cNvPicPr>
            <a:picLocks noChangeAspect="1"/>
          </p:cNvPicPr>
          <p:nvPr/>
        </p:nvPicPr>
        <p:blipFill>
          <a:blip r:embed="rId3"/>
          <a:srcRect l="44176" t="54075" r="34319" b="8306"/>
          <a:stretch>
            <a:fillRect/>
          </a:stretch>
        </p:blipFill>
        <p:spPr>
          <a:xfrm>
            <a:off x="6215074" y="1857364"/>
            <a:ext cx="1785950" cy="157163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chemeClr val="tx1"/>
            </a:solidFill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صورة 4" descr="12325057_990014774396327_2093320448_n.jpg"/>
          <p:cNvPicPr>
            <a:picLocks noChangeAspect="1"/>
          </p:cNvPicPr>
          <p:nvPr/>
        </p:nvPicPr>
        <p:blipFill>
          <a:blip r:embed="rId3"/>
          <a:srcRect l="39964" t="18182" r="42562" b="60658"/>
          <a:stretch>
            <a:fillRect/>
          </a:stretch>
        </p:blipFill>
        <p:spPr>
          <a:xfrm>
            <a:off x="5072066" y="4214818"/>
            <a:ext cx="2095515" cy="164307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chemeClr val="tx1"/>
            </a:solidFill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صورة 5" descr="12325057_990014774396327_2093320448_n.jpg"/>
          <p:cNvPicPr>
            <a:picLocks noChangeAspect="1"/>
          </p:cNvPicPr>
          <p:nvPr/>
        </p:nvPicPr>
        <p:blipFill>
          <a:blip r:embed="rId3"/>
          <a:srcRect l="15592" t="15518" r="61558" b="53918"/>
          <a:stretch>
            <a:fillRect/>
          </a:stretch>
        </p:blipFill>
        <p:spPr>
          <a:xfrm>
            <a:off x="2214546" y="4214818"/>
            <a:ext cx="2071702" cy="164307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chemeClr val="tx1"/>
            </a:solidFill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7" name="صورة 6" descr="12325057_990014774396327_2093320448_n.jpg"/>
          <p:cNvPicPr>
            <a:picLocks noChangeAspect="1"/>
          </p:cNvPicPr>
          <p:nvPr/>
        </p:nvPicPr>
        <p:blipFill>
          <a:blip r:embed="rId3"/>
          <a:srcRect l="12724" t="64577" r="68459" b="2507"/>
          <a:stretch>
            <a:fillRect/>
          </a:stretch>
        </p:blipFill>
        <p:spPr>
          <a:xfrm>
            <a:off x="3643306" y="1857364"/>
            <a:ext cx="1785950" cy="157163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chemeClr val="tx1"/>
            </a:solidFill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8" name="صورة 7" descr="12325057_990014774396327_2093320448_n.jpg"/>
          <p:cNvPicPr>
            <a:picLocks noChangeAspect="1"/>
          </p:cNvPicPr>
          <p:nvPr/>
        </p:nvPicPr>
        <p:blipFill>
          <a:blip r:embed="rId3"/>
          <a:srcRect l="66309" t="14891" r="14874" b="55851"/>
          <a:stretch>
            <a:fillRect/>
          </a:stretch>
        </p:blipFill>
        <p:spPr>
          <a:xfrm>
            <a:off x="928662" y="1857364"/>
            <a:ext cx="1848458" cy="157163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chemeClr val="tx1"/>
            </a:solidFill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0" name="مستطيل 9"/>
          <p:cNvSpPr/>
          <p:nvPr/>
        </p:nvSpPr>
        <p:spPr>
          <a:xfrm>
            <a:off x="1246430" y="3429000"/>
            <a:ext cx="1253868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 rtl="0"/>
            <a:r>
              <a:rPr lang="en-US" sz="2800" b="1" dirty="0" smtClean="0">
                <a:ln w="3175" cmpd="sng">
                  <a:solidFill>
                    <a:srgbClr val="FF0000"/>
                  </a:solidFill>
                  <a:prstDash val="solid"/>
                </a:ln>
                <a:solidFill>
                  <a:srgbClr val="FFFFFF"/>
                </a:solidFill>
              </a:rPr>
              <a:t>5 g Ash</a:t>
            </a:r>
            <a:endParaRPr lang="ar-SA" sz="2800" b="1" dirty="0">
              <a:ln w="3175" cmpd="sng">
                <a:solidFill>
                  <a:srgbClr val="FF0000"/>
                </a:solidFill>
                <a:prstDash val="solid"/>
              </a:ln>
              <a:solidFill>
                <a:srgbClr val="FFFFFF"/>
              </a:solidFill>
            </a:endParaRPr>
          </a:p>
        </p:txBody>
      </p:sp>
      <p:sp>
        <p:nvSpPr>
          <p:cNvPr id="11" name="مستطيل 10"/>
          <p:cNvSpPr/>
          <p:nvPr/>
        </p:nvSpPr>
        <p:spPr>
          <a:xfrm>
            <a:off x="3849768" y="3429000"/>
            <a:ext cx="1436612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 rtl="0"/>
            <a:r>
              <a:rPr lang="en-US" sz="2800" b="1" dirty="0" smtClean="0">
                <a:ln w="3175" cmpd="sng">
                  <a:solidFill>
                    <a:srgbClr val="FF0000"/>
                  </a:solidFill>
                  <a:prstDash val="solid"/>
                </a:ln>
                <a:solidFill>
                  <a:srgbClr val="FFFFFF"/>
                </a:solidFill>
              </a:rPr>
              <a:t>10 g Ash</a:t>
            </a:r>
            <a:endParaRPr lang="ar-SA" sz="2800" b="1" dirty="0">
              <a:ln w="3175" cmpd="sng">
                <a:solidFill>
                  <a:srgbClr val="FF0000"/>
                </a:solidFill>
                <a:prstDash val="solid"/>
              </a:ln>
              <a:solidFill>
                <a:srgbClr val="FFFFFF"/>
              </a:solidFill>
            </a:endParaRPr>
          </a:p>
        </p:txBody>
      </p:sp>
      <p:sp>
        <p:nvSpPr>
          <p:cNvPr id="12" name="مستطيل 11"/>
          <p:cNvSpPr/>
          <p:nvPr/>
        </p:nvSpPr>
        <p:spPr>
          <a:xfrm>
            <a:off x="6429388" y="3429000"/>
            <a:ext cx="1436612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 rtl="0"/>
            <a:r>
              <a:rPr lang="en-US" sz="2800" b="1" dirty="0" smtClean="0">
                <a:ln w="3175" cmpd="sng">
                  <a:solidFill>
                    <a:srgbClr val="FF0000"/>
                  </a:solidFill>
                  <a:prstDash val="solid"/>
                </a:ln>
                <a:solidFill>
                  <a:srgbClr val="FFFFFF"/>
                </a:solidFill>
              </a:rPr>
              <a:t>15 g Ash</a:t>
            </a:r>
            <a:endParaRPr lang="ar-SA" sz="2800" b="1" dirty="0">
              <a:ln w="3175" cmpd="sng">
                <a:solidFill>
                  <a:srgbClr val="FF0000"/>
                </a:solidFill>
                <a:prstDash val="solid"/>
              </a:ln>
              <a:solidFill>
                <a:srgbClr val="FFFFFF"/>
              </a:solidFill>
            </a:endParaRPr>
          </a:p>
        </p:txBody>
      </p:sp>
      <p:sp>
        <p:nvSpPr>
          <p:cNvPr id="13" name="مستطيل 12"/>
          <p:cNvSpPr/>
          <p:nvPr/>
        </p:nvSpPr>
        <p:spPr>
          <a:xfrm>
            <a:off x="2563884" y="5857892"/>
            <a:ext cx="1436612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 rtl="0"/>
            <a:r>
              <a:rPr lang="en-US" sz="2800" b="1" dirty="0" smtClean="0">
                <a:ln w="3175" cmpd="sng">
                  <a:solidFill>
                    <a:srgbClr val="FF0000"/>
                  </a:solidFill>
                  <a:prstDash val="solid"/>
                </a:ln>
                <a:solidFill>
                  <a:srgbClr val="FFFFFF"/>
                </a:solidFill>
              </a:rPr>
              <a:t>20 g Ash</a:t>
            </a:r>
            <a:endParaRPr lang="ar-SA" sz="2800" b="1" dirty="0">
              <a:ln w="3175" cmpd="sng">
                <a:solidFill>
                  <a:srgbClr val="FF0000"/>
                </a:solidFill>
                <a:prstDash val="solid"/>
              </a:ln>
              <a:solidFill>
                <a:srgbClr val="FFFFFF"/>
              </a:solidFill>
            </a:endParaRPr>
          </a:p>
        </p:txBody>
      </p:sp>
      <p:sp>
        <p:nvSpPr>
          <p:cNvPr id="14" name="مستطيل 13"/>
          <p:cNvSpPr/>
          <p:nvPr/>
        </p:nvSpPr>
        <p:spPr>
          <a:xfrm>
            <a:off x="5421404" y="5857892"/>
            <a:ext cx="1436612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 rtl="0"/>
            <a:r>
              <a:rPr lang="en-US" sz="2800" b="1" dirty="0" smtClean="0">
                <a:ln w="3175" cmpd="sng">
                  <a:solidFill>
                    <a:srgbClr val="FF0000"/>
                  </a:solidFill>
                  <a:prstDash val="solid"/>
                </a:ln>
                <a:solidFill>
                  <a:srgbClr val="FFFFFF"/>
                </a:solidFill>
              </a:rPr>
              <a:t>25 g Ash</a:t>
            </a:r>
            <a:endParaRPr lang="ar-SA" sz="2800" b="1" dirty="0">
              <a:ln w="3175" cmpd="sng">
                <a:solidFill>
                  <a:srgbClr val="FF0000"/>
                </a:solidFill>
                <a:prstDash val="solid"/>
              </a:ln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142844" y="142852"/>
            <a:ext cx="5425523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 rtl="0"/>
            <a:r>
              <a:rPr lang="en-US" sz="4400" b="1" dirty="0" smtClean="0">
                <a:ln w="19050">
                  <a:solidFill>
                    <a:schemeClr val="bg2">
                      <a:lumMod val="50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Fertilizer Work Results</a:t>
            </a:r>
            <a:endParaRPr lang="ar-SA" sz="4400" b="1" cap="none" spc="0" dirty="0">
              <a:ln w="19050">
                <a:solidFill>
                  <a:schemeClr val="bg2">
                    <a:lumMod val="50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 descr="button_introduction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90794" y="142852"/>
            <a:ext cx="3962413" cy="857256"/>
          </a:xfrm>
          <a:prstGeom prst="rect">
            <a:avLst/>
          </a:prstGeom>
        </p:spPr>
      </p:pic>
      <p:sp>
        <p:nvSpPr>
          <p:cNvPr id="3" name="سهم للأسفل 2"/>
          <p:cNvSpPr/>
          <p:nvPr/>
        </p:nvSpPr>
        <p:spPr>
          <a:xfrm>
            <a:off x="4393405" y="1071546"/>
            <a:ext cx="357190" cy="1214446"/>
          </a:xfrm>
          <a:prstGeom prst="downArrow">
            <a:avLst>
              <a:gd name="adj1" fmla="val 50000"/>
              <a:gd name="adj2" fmla="val 82914"/>
            </a:avLst>
          </a:prstGeom>
          <a:gradFill flip="none" rotWithShape="1">
            <a:gsLst>
              <a:gs pos="0">
                <a:srgbClr val="CBCBCB"/>
              </a:gs>
              <a:gs pos="13000">
                <a:srgbClr val="5F5F5F"/>
              </a:gs>
              <a:gs pos="21001">
                <a:srgbClr val="5F5F5F"/>
              </a:gs>
              <a:gs pos="69000">
                <a:srgbClr val="292929"/>
              </a:gs>
              <a:gs pos="82001">
                <a:srgbClr val="777777"/>
              </a:gs>
              <a:gs pos="100000">
                <a:srgbClr val="EAEAEA"/>
              </a:gs>
            </a:gsLst>
            <a:path path="rect">
              <a:fillToRect l="100000" t="100000"/>
            </a:path>
            <a:tileRect r="-100000" b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4" name="مستطيل 3"/>
          <p:cNvSpPr/>
          <p:nvPr/>
        </p:nvSpPr>
        <p:spPr>
          <a:xfrm>
            <a:off x="3498020" y="2285992"/>
            <a:ext cx="2147960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600" b="1" dirty="0" smtClean="0">
                <a:ln w="28575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chemeClr val="bg1">
                    <a:lumMod val="6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Wood Ash</a:t>
            </a:r>
            <a:endParaRPr lang="ar-SA" sz="3600" b="1" dirty="0">
              <a:ln w="28575">
                <a:solidFill>
                  <a:schemeClr val="tx1">
                    <a:lumMod val="95000"/>
                    <a:lumOff val="5000"/>
                  </a:schemeClr>
                </a:solidFill>
                <a:prstDash val="solid"/>
              </a:ln>
              <a:solidFill>
                <a:schemeClr val="bg1">
                  <a:lumMod val="6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grpSp>
        <p:nvGrpSpPr>
          <p:cNvPr id="15" name="مجموعة 14"/>
          <p:cNvGrpSpPr/>
          <p:nvPr/>
        </p:nvGrpSpPr>
        <p:grpSpPr>
          <a:xfrm>
            <a:off x="1500166" y="3987233"/>
            <a:ext cx="1075936" cy="1870659"/>
            <a:chOff x="1285852" y="4357694"/>
            <a:chExt cx="1075936" cy="1870659"/>
          </a:xfrm>
        </p:grpSpPr>
        <p:sp>
          <p:nvSpPr>
            <p:cNvPr id="6" name="سهم للأسفل 5"/>
            <p:cNvSpPr/>
            <p:nvPr/>
          </p:nvSpPr>
          <p:spPr>
            <a:xfrm>
              <a:off x="1643042" y="4357694"/>
              <a:ext cx="357190" cy="1214446"/>
            </a:xfrm>
            <a:prstGeom prst="downArrow">
              <a:avLst>
                <a:gd name="adj1" fmla="val 50000"/>
                <a:gd name="adj2" fmla="val 82914"/>
              </a:avLst>
            </a:prstGeom>
            <a:gradFill flip="none" rotWithShape="1">
              <a:gsLst>
                <a:gs pos="0">
                  <a:srgbClr val="CBCBCB"/>
                </a:gs>
                <a:gs pos="13000">
                  <a:srgbClr val="5F5F5F"/>
                </a:gs>
                <a:gs pos="21001">
                  <a:srgbClr val="5F5F5F"/>
                </a:gs>
                <a:gs pos="69000">
                  <a:srgbClr val="292929"/>
                </a:gs>
                <a:gs pos="82001">
                  <a:srgbClr val="777777"/>
                </a:gs>
                <a:gs pos="100000">
                  <a:srgbClr val="EAEAEA"/>
                </a:gs>
              </a:gsLst>
              <a:path path="rect">
                <a:fillToRect l="100000" t="100000"/>
              </a:path>
              <a:tileRect r="-100000" b="-100000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10" name="مستطيل 9"/>
            <p:cNvSpPr/>
            <p:nvPr/>
          </p:nvSpPr>
          <p:spPr>
            <a:xfrm>
              <a:off x="1285852" y="5643578"/>
              <a:ext cx="1075936" cy="584775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n-US" sz="3200" b="1" dirty="0" smtClean="0">
                  <a:ln w="10541" cmpd="sng">
                    <a:solidFill>
                      <a:schemeClr val="tx1">
                        <a:lumMod val="95000"/>
                        <a:lumOff val="5000"/>
                      </a:schemeClr>
                    </a:solidFill>
                    <a:prstDash val="solid"/>
                  </a:ln>
                  <a:gradFill>
                    <a:gsLst>
                      <a:gs pos="0">
                        <a:srgbClr val="FFFFFF">
                          <a:tint val="40000"/>
                          <a:satMod val="250000"/>
                        </a:srgbClr>
                      </a:gs>
                      <a:gs pos="9000">
                        <a:srgbClr val="FFFFFF">
                          <a:tint val="52000"/>
                          <a:satMod val="300000"/>
                        </a:srgbClr>
                      </a:gs>
                      <a:gs pos="50000">
                        <a:srgbClr val="FFFFFF">
                          <a:shade val="20000"/>
                          <a:satMod val="300000"/>
                        </a:srgbClr>
                      </a:gs>
                      <a:gs pos="79000">
                        <a:srgbClr val="FFFFFF">
                          <a:tint val="52000"/>
                          <a:satMod val="300000"/>
                        </a:srgbClr>
                      </a:gs>
                      <a:gs pos="100000">
                        <a:srgbClr val="FFFFFF">
                          <a:tint val="40000"/>
                          <a:satMod val="250000"/>
                        </a:srgbClr>
                      </a:gs>
                    </a:gsLst>
                    <a:lin ang="5400000"/>
                  </a:gradFill>
                </a:rPr>
                <a:t>Glass</a:t>
              </a:r>
              <a:endParaRPr lang="ar-SA" sz="3200" b="1" cap="none" spc="0" dirty="0">
                <a:ln w="10541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</a:endParaRPr>
            </a:p>
          </p:txBody>
        </p:sp>
      </p:grpSp>
      <p:grpSp>
        <p:nvGrpSpPr>
          <p:cNvPr id="16" name="مجموعة 15"/>
          <p:cNvGrpSpPr/>
          <p:nvPr/>
        </p:nvGrpSpPr>
        <p:grpSpPr>
          <a:xfrm>
            <a:off x="2571736" y="3487167"/>
            <a:ext cx="1554207" cy="1870659"/>
            <a:chOff x="2571736" y="3643314"/>
            <a:chExt cx="1554207" cy="1870659"/>
          </a:xfrm>
        </p:grpSpPr>
        <p:sp>
          <p:nvSpPr>
            <p:cNvPr id="8" name="سهم للأسفل 7"/>
            <p:cNvSpPr/>
            <p:nvPr/>
          </p:nvSpPr>
          <p:spPr>
            <a:xfrm>
              <a:off x="3143240" y="3643314"/>
              <a:ext cx="357190" cy="1214446"/>
            </a:xfrm>
            <a:prstGeom prst="downArrow">
              <a:avLst>
                <a:gd name="adj1" fmla="val 50000"/>
                <a:gd name="adj2" fmla="val 82914"/>
              </a:avLst>
            </a:prstGeom>
            <a:gradFill flip="none" rotWithShape="1">
              <a:gsLst>
                <a:gs pos="0">
                  <a:srgbClr val="CBCBCB"/>
                </a:gs>
                <a:gs pos="13000">
                  <a:srgbClr val="5F5F5F"/>
                </a:gs>
                <a:gs pos="21001">
                  <a:srgbClr val="5F5F5F"/>
                </a:gs>
                <a:gs pos="69000">
                  <a:srgbClr val="292929"/>
                </a:gs>
                <a:gs pos="82001">
                  <a:srgbClr val="777777"/>
                </a:gs>
                <a:gs pos="100000">
                  <a:srgbClr val="EAEAEA"/>
                </a:gs>
              </a:gsLst>
              <a:path path="rect">
                <a:fillToRect l="100000" t="100000"/>
              </a:path>
              <a:tileRect r="-100000" b="-100000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11" name="مستطيل 10"/>
            <p:cNvSpPr/>
            <p:nvPr/>
          </p:nvSpPr>
          <p:spPr>
            <a:xfrm>
              <a:off x="2571736" y="4929198"/>
              <a:ext cx="1554207" cy="584775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n-US" sz="3200" b="1" dirty="0" smtClean="0">
                  <a:ln w="10541" cmpd="sng">
                    <a:solidFill>
                      <a:schemeClr val="tx1">
                        <a:lumMod val="95000"/>
                        <a:lumOff val="5000"/>
                      </a:schemeClr>
                    </a:solidFill>
                    <a:prstDash val="solid"/>
                  </a:ln>
                  <a:gradFill>
                    <a:gsLst>
                      <a:gs pos="0">
                        <a:srgbClr val="FFFFFF">
                          <a:tint val="40000"/>
                          <a:satMod val="250000"/>
                        </a:srgbClr>
                      </a:gs>
                      <a:gs pos="9000">
                        <a:srgbClr val="FFFFFF">
                          <a:tint val="52000"/>
                          <a:satMod val="300000"/>
                        </a:srgbClr>
                      </a:gs>
                      <a:gs pos="50000">
                        <a:srgbClr val="FFFFFF">
                          <a:shade val="20000"/>
                          <a:satMod val="300000"/>
                        </a:srgbClr>
                      </a:gs>
                      <a:gs pos="79000">
                        <a:srgbClr val="FFFFFF">
                          <a:tint val="52000"/>
                          <a:satMod val="300000"/>
                        </a:srgbClr>
                      </a:gs>
                      <a:gs pos="100000">
                        <a:srgbClr val="FFFFFF">
                          <a:tint val="40000"/>
                          <a:satMod val="250000"/>
                        </a:srgbClr>
                      </a:gs>
                    </a:gsLst>
                    <a:lin ang="5400000"/>
                  </a:gradFill>
                </a:rPr>
                <a:t>Ceramic</a:t>
              </a:r>
              <a:endParaRPr lang="ar-SA" sz="3200" b="1" cap="none" spc="0" dirty="0">
                <a:ln w="10541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</a:endParaRPr>
            </a:p>
          </p:txBody>
        </p:sp>
      </p:grpSp>
      <p:grpSp>
        <p:nvGrpSpPr>
          <p:cNvPr id="17" name="مجموعة 16"/>
          <p:cNvGrpSpPr/>
          <p:nvPr/>
        </p:nvGrpSpPr>
        <p:grpSpPr>
          <a:xfrm>
            <a:off x="4050633" y="3058539"/>
            <a:ext cx="1021433" cy="1870659"/>
            <a:chOff x="4071934" y="3286124"/>
            <a:chExt cx="1021433" cy="1870659"/>
          </a:xfrm>
        </p:grpSpPr>
        <p:sp>
          <p:nvSpPr>
            <p:cNvPr id="5" name="سهم للأسفل 4"/>
            <p:cNvSpPr/>
            <p:nvPr/>
          </p:nvSpPr>
          <p:spPr>
            <a:xfrm>
              <a:off x="4393405" y="3286124"/>
              <a:ext cx="357190" cy="1214446"/>
            </a:xfrm>
            <a:prstGeom prst="downArrow">
              <a:avLst>
                <a:gd name="adj1" fmla="val 50000"/>
                <a:gd name="adj2" fmla="val 82914"/>
              </a:avLst>
            </a:prstGeom>
            <a:gradFill flip="none" rotWithShape="1">
              <a:gsLst>
                <a:gs pos="0">
                  <a:srgbClr val="CBCBCB"/>
                </a:gs>
                <a:gs pos="13000">
                  <a:srgbClr val="5F5F5F"/>
                </a:gs>
                <a:gs pos="21001">
                  <a:srgbClr val="5F5F5F"/>
                </a:gs>
                <a:gs pos="69000">
                  <a:srgbClr val="292929"/>
                </a:gs>
                <a:gs pos="82001">
                  <a:srgbClr val="777777"/>
                </a:gs>
                <a:gs pos="100000">
                  <a:srgbClr val="EAEAEA"/>
                </a:gs>
              </a:gsLst>
              <a:path path="rect">
                <a:fillToRect l="100000" t="100000"/>
              </a:path>
              <a:tileRect r="-100000" b="-100000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12" name="مستطيل 11"/>
            <p:cNvSpPr/>
            <p:nvPr/>
          </p:nvSpPr>
          <p:spPr>
            <a:xfrm>
              <a:off x="4071934" y="4572008"/>
              <a:ext cx="1021433" cy="584775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n-US" sz="3200" b="1" dirty="0" smtClean="0">
                  <a:ln w="10541" cmpd="sng">
                    <a:solidFill>
                      <a:schemeClr val="tx1">
                        <a:lumMod val="95000"/>
                        <a:lumOff val="5000"/>
                      </a:schemeClr>
                    </a:solidFill>
                    <a:prstDash val="solid"/>
                  </a:ln>
                  <a:gradFill>
                    <a:gsLst>
                      <a:gs pos="0">
                        <a:srgbClr val="FFFFFF">
                          <a:tint val="40000"/>
                          <a:satMod val="250000"/>
                        </a:srgbClr>
                      </a:gs>
                      <a:gs pos="9000">
                        <a:srgbClr val="FFFFFF">
                          <a:tint val="52000"/>
                          <a:satMod val="300000"/>
                        </a:srgbClr>
                      </a:gs>
                      <a:gs pos="50000">
                        <a:srgbClr val="FFFFFF">
                          <a:shade val="20000"/>
                          <a:satMod val="300000"/>
                        </a:srgbClr>
                      </a:gs>
                      <a:gs pos="79000">
                        <a:srgbClr val="FFFFFF">
                          <a:tint val="52000"/>
                          <a:satMod val="300000"/>
                        </a:srgbClr>
                      </a:gs>
                      <a:gs pos="100000">
                        <a:srgbClr val="FFFFFF">
                          <a:tint val="40000"/>
                          <a:satMod val="250000"/>
                        </a:srgbClr>
                      </a:gs>
                    </a:gsLst>
                    <a:lin ang="5400000"/>
                  </a:gradFill>
                </a:rPr>
                <a:t>Soap</a:t>
              </a:r>
              <a:endParaRPr lang="ar-SA" sz="3200" b="1" cap="none" spc="0" dirty="0">
                <a:ln w="10541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</a:endParaRPr>
            </a:p>
          </p:txBody>
        </p:sp>
      </p:grpSp>
      <p:grpSp>
        <p:nvGrpSpPr>
          <p:cNvPr id="18" name="مجموعة 17"/>
          <p:cNvGrpSpPr/>
          <p:nvPr/>
        </p:nvGrpSpPr>
        <p:grpSpPr>
          <a:xfrm>
            <a:off x="5000628" y="3487167"/>
            <a:ext cx="1508169" cy="1870659"/>
            <a:chOff x="5000628" y="3643314"/>
            <a:chExt cx="1508169" cy="1870659"/>
          </a:xfrm>
        </p:grpSpPr>
        <p:sp>
          <p:nvSpPr>
            <p:cNvPr id="9" name="سهم للأسفل 8"/>
            <p:cNvSpPr/>
            <p:nvPr/>
          </p:nvSpPr>
          <p:spPr>
            <a:xfrm>
              <a:off x="5572132" y="3643314"/>
              <a:ext cx="357190" cy="1214446"/>
            </a:xfrm>
            <a:prstGeom prst="downArrow">
              <a:avLst>
                <a:gd name="adj1" fmla="val 50000"/>
                <a:gd name="adj2" fmla="val 82914"/>
              </a:avLst>
            </a:prstGeom>
            <a:gradFill flip="none" rotWithShape="1">
              <a:gsLst>
                <a:gs pos="0">
                  <a:srgbClr val="CBCBCB"/>
                </a:gs>
                <a:gs pos="13000">
                  <a:srgbClr val="5F5F5F"/>
                </a:gs>
                <a:gs pos="21001">
                  <a:srgbClr val="5F5F5F"/>
                </a:gs>
                <a:gs pos="69000">
                  <a:srgbClr val="292929"/>
                </a:gs>
                <a:gs pos="82001">
                  <a:srgbClr val="777777"/>
                </a:gs>
                <a:gs pos="100000">
                  <a:srgbClr val="EAEAEA"/>
                </a:gs>
              </a:gsLst>
              <a:path path="rect">
                <a:fillToRect l="100000" t="100000"/>
              </a:path>
              <a:tileRect r="-100000" b="-100000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13" name="مستطيل 12"/>
            <p:cNvSpPr/>
            <p:nvPr/>
          </p:nvSpPr>
          <p:spPr>
            <a:xfrm>
              <a:off x="5000628" y="4929198"/>
              <a:ext cx="1508169" cy="584775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n-US" sz="3200" b="1" dirty="0" smtClean="0">
                  <a:ln w="10541" cmpd="sng">
                    <a:solidFill>
                      <a:schemeClr val="tx1">
                        <a:lumMod val="95000"/>
                        <a:lumOff val="5000"/>
                      </a:schemeClr>
                    </a:solidFill>
                    <a:prstDash val="solid"/>
                  </a:ln>
                  <a:gradFill>
                    <a:gsLst>
                      <a:gs pos="0">
                        <a:srgbClr val="FFFFFF">
                          <a:tint val="40000"/>
                          <a:satMod val="250000"/>
                        </a:srgbClr>
                      </a:gs>
                      <a:gs pos="9000">
                        <a:srgbClr val="FFFFFF">
                          <a:tint val="52000"/>
                          <a:satMod val="300000"/>
                        </a:srgbClr>
                      </a:gs>
                      <a:gs pos="50000">
                        <a:srgbClr val="FFFFFF">
                          <a:shade val="20000"/>
                          <a:satMod val="300000"/>
                        </a:srgbClr>
                      </a:gs>
                      <a:gs pos="79000">
                        <a:srgbClr val="FFFFFF">
                          <a:tint val="52000"/>
                          <a:satMod val="300000"/>
                        </a:srgbClr>
                      </a:gs>
                      <a:gs pos="100000">
                        <a:srgbClr val="FFFFFF">
                          <a:tint val="40000"/>
                          <a:satMod val="250000"/>
                        </a:srgbClr>
                      </a:gs>
                    </a:gsLst>
                    <a:lin ang="5400000"/>
                  </a:gradFill>
                </a:rPr>
                <a:t>Cement</a:t>
              </a:r>
              <a:endParaRPr lang="ar-SA" sz="3200" b="1" cap="none" spc="0" dirty="0">
                <a:ln w="10541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</a:endParaRPr>
            </a:p>
          </p:txBody>
        </p:sp>
      </p:grpSp>
      <p:grpSp>
        <p:nvGrpSpPr>
          <p:cNvPr id="19" name="مجموعة 18"/>
          <p:cNvGrpSpPr/>
          <p:nvPr/>
        </p:nvGrpSpPr>
        <p:grpSpPr>
          <a:xfrm>
            <a:off x="6429388" y="3987233"/>
            <a:ext cx="1674625" cy="1870659"/>
            <a:chOff x="6500826" y="4357694"/>
            <a:chExt cx="1674625" cy="1870659"/>
          </a:xfrm>
        </p:grpSpPr>
        <p:sp>
          <p:nvSpPr>
            <p:cNvPr id="7" name="سهم للأسفل 6"/>
            <p:cNvSpPr/>
            <p:nvPr/>
          </p:nvSpPr>
          <p:spPr>
            <a:xfrm>
              <a:off x="7143768" y="4357694"/>
              <a:ext cx="357190" cy="1214446"/>
            </a:xfrm>
            <a:prstGeom prst="downArrow">
              <a:avLst>
                <a:gd name="adj1" fmla="val 50000"/>
                <a:gd name="adj2" fmla="val 82914"/>
              </a:avLst>
            </a:prstGeom>
            <a:gradFill flip="none" rotWithShape="1">
              <a:gsLst>
                <a:gs pos="0">
                  <a:srgbClr val="CBCBCB"/>
                </a:gs>
                <a:gs pos="13000">
                  <a:srgbClr val="5F5F5F"/>
                </a:gs>
                <a:gs pos="21001">
                  <a:srgbClr val="5F5F5F"/>
                </a:gs>
                <a:gs pos="69000">
                  <a:srgbClr val="292929"/>
                </a:gs>
                <a:gs pos="82001">
                  <a:srgbClr val="777777"/>
                </a:gs>
                <a:gs pos="100000">
                  <a:srgbClr val="EAEAEA"/>
                </a:gs>
              </a:gsLst>
              <a:path path="rect">
                <a:fillToRect l="100000" t="100000"/>
              </a:path>
              <a:tileRect r="-100000" b="-100000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14" name="مستطيل 13"/>
            <p:cNvSpPr/>
            <p:nvPr/>
          </p:nvSpPr>
          <p:spPr>
            <a:xfrm>
              <a:off x="6500826" y="5643578"/>
              <a:ext cx="1674625" cy="584775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n-US" sz="3200" b="1" dirty="0" smtClean="0">
                  <a:ln w="10541" cmpd="sng">
                    <a:solidFill>
                      <a:schemeClr val="tx1">
                        <a:lumMod val="95000"/>
                        <a:lumOff val="5000"/>
                      </a:schemeClr>
                    </a:solidFill>
                    <a:prstDash val="solid"/>
                  </a:ln>
                  <a:gradFill>
                    <a:gsLst>
                      <a:gs pos="0">
                        <a:srgbClr val="FFFFFF">
                          <a:tint val="40000"/>
                          <a:satMod val="250000"/>
                        </a:srgbClr>
                      </a:gs>
                      <a:gs pos="9000">
                        <a:srgbClr val="FFFFFF">
                          <a:tint val="52000"/>
                          <a:satMod val="300000"/>
                        </a:srgbClr>
                      </a:gs>
                      <a:gs pos="50000">
                        <a:srgbClr val="FFFFFF">
                          <a:shade val="20000"/>
                          <a:satMod val="300000"/>
                        </a:srgbClr>
                      </a:gs>
                      <a:gs pos="79000">
                        <a:srgbClr val="FFFFFF">
                          <a:tint val="52000"/>
                          <a:satMod val="300000"/>
                        </a:srgbClr>
                      </a:gs>
                      <a:gs pos="100000">
                        <a:srgbClr val="FFFFFF">
                          <a:tint val="40000"/>
                          <a:satMod val="250000"/>
                        </a:srgbClr>
                      </a:gs>
                    </a:gsLst>
                    <a:lin ang="5400000"/>
                  </a:gradFill>
                </a:rPr>
                <a:t>Fertilizer</a:t>
              </a:r>
              <a:endParaRPr lang="ar-SA" sz="3200" b="1" cap="none" spc="0" dirty="0">
                <a:ln w="10541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صورة 2" descr="19745042-phosphorus-material-on-the-periodic-table-part-of-a-series.jpg"/>
          <p:cNvPicPr>
            <a:picLocks noChangeAspect="1"/>
          </p:cNvPicPr>
          <p:nvPr/>
        </p:nvPicPr>
        <p:blipFill>
          <a:blip r:embed="rId2" cstate="print"/>
          <a:srcRect l="11673" t="7782" r="7911" b="15298"/>
          <a:stretch>
            <a:fillRect/>
          </a:stretch>
        </p:blipFill>
        <p:spPr>
          <a:xfrm>
            <a:off x="6143636" y="2071678"/>
            <a:ext cx="1419018" cy="1357322"/>
          </a:xfrm>
          <a:prstGeom prst="rect">
            <a:avLst/>
          </a:prstGeom>
        </p:spPr>
      </p:pic>
      <p:pic>
        <p:nvPicPr>
          <p:cNvPr id="4" name="صورة 3" descr="download.jpg"/>
          <p:cNvPicPr>
            <a:picLocks noChangeAspect="1"/>
          </p:cNvPicPr>
          <p:nvPr/>
        </p:nvPicPr>
        <p:blipFill>
          <a:blip r:embed="rId3"/>
          <a:srcRect l="21898" r="16978"/>
          <a:stretch>
            <a:fillRect/>
          </a:stretch>
        </p:blipFill>
        <p:spPr>
          <a:xfrm>
            <a:off x="7572396" y="3286124"/>
            <a:ext cx="1181120" cy="1285884"/>
          </a:xfrm>
          <a:prstGeom prst="rect">
            <a:avLst/>
          </a:prstGeom>
        </p:spPr>
      </p:pic>
      <p:pic>
        <p:nvPicPr>
          <p:cNvPr id="5" name="صورة 4" descr="Do-you-know-your-calcium-score.jpg"/>
          <p:cNvPicPr>
            <a:picLocks noChangeAspect="1"/>
          </p:cNvPicPr>
          <p:nvPr/>
        </p:nvPicPr>
        <p:blipFill>
          <a:blip r:embed="rId4"/>
          <a:srcRect l="8477" t="8477" r="6934" b="10318"/>
          <a:stretch>
            <a:fillRect/>
          </a:stretch>
        </p:blipFill>
        <p:spPr>
          <a:xfrm>
            <a:off x="2928926" y="1845935"/>
            <a:ext cx="1500198" cy="1440189"/>
          </a:xfrm>
          <a:prstGeom prst="rect">
            <a:avLst/>
          </a:prstGeom>
        </p:spPr>
      </p:pic>
      <p:pic>
        <p:nvPicPr>
          <p:cNvPr id="6" name="صورة 5" descr="images (1).jpg"/>
          <p:cNvPicPr>
            <a:picLocks noChangeAspect="1"/>
          </p:cNvPicPr>
          <p:nvPr/>
        </p:nvPicPr>
        <p:blipFill>
          <a:blip r:embed="rId5"/>
          <a:srcRect l="12451" t="8301" r="8689" b="8689"/>
          <a:stretch>
            <a:fillRect/>
          </a:stretch>
        </p:blipFill>
        <p:spPr>
          <a:xfrm>
            <a:off x="1428728" y="2500306"/>
            <a:ext cx="1357322" cy="1428760"/>
          </a:xfrm>
          <a:prstGeom prst="rect">
            <a:avLst/>
          </a:prstGeom>
        </p:spPr>
      </p:pic>
      <p:pic>
        <p:nvPicPr>
          <p:cNvPr id="7" name="صورة 6" descr="sodium-400x399.jpg"/>
          <p:cNvPicPr>
            <a:picLocks noChangeAspect="1"/>
          </p:cNvPicPr>
          <p:nvPr/>
        </p:nvPicPr>
        <p:blipFill>
          <a:blip r:embed="rId6"/>
          <a:srcRect l="11673" t="7021" r="8949" b="11061"/>
          <a:stretch>
            <a:fillRect/>
          </a:stretch>
        </p:blipFill>
        <p:spPr>
          <a:xfrm>
            <a:off x="757212" y="4000504"/>
            <a:ext cx="1457334" cy="1500197"/>
          </a:xfrm>
          <a:prstGeom prst="rect">
            <a:avLst/>
          </a:prstGeom>
        </p:spPr>
      </p:pic>
      <p:pic>
        <p:nvPicPr>
          <p:cNvPr id="8" name="صورة 7" descr="stock-photo-chlorine-material-on-the-periodic-table-part-of-a-series-139203920.jpg"/>
          <p:cNvPicPr>
            <a:picLocks noChangeAspect="1"/>
          </p:cNvPicPr>
          <p:nvPr/>
        </p:nvPicPr>
        <p:blipFill>
          <a:blip r:embed="rId7"/>
          <a:srcRect l="10114" t="5714" r="19090" b="15030"/>
          <a:stretch>
            <a:fillRect/>
          </a:stretch>
        </p:blipFill>
        <p:spPr>
          <a:xfrm>
            <a:off x="4572000" y="1643050"/>
            <a:ext cx="1428760" cy="1415449"/>
          </a:xfrm>
          <a:prstGeom prst="rect">
            <a:avLst/>
          </a:prstGeom>
        </p:spPr>
      </p:pic>
      <p:sp>
        <p:nvSpPr>
          <p:cNvPr id="9" name="مستطيل 8"/>
          <p:cNvSpPr/>
          <p:nvPr/>
        </p:nvSpPr>
        <p:spPr>
          <a:xfrm>
            <a:off x="701966" y="214290"/>
            <a:ext cx="7740068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 flip="none" rotWithShape="1">
                  <a:gsLst>
                    <a:gs pos="0">
                      <a:srgbClr val="003300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</a:rPr>
              <a:t>Elements’ Concentration Results</a:t>
            </a:r>
            <a:endParaRPr lang="ar-SA" sz="4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 flip="none" rotWithShape="1">
                <a:gsLst>
                  <a:gs pos="0">
                    <a:srgbClr val="003300"/>
                  </a:gs>
                  <a:gs pos="21001">
                    <a:srgbClr val="0819FB"/>
                  </a:gs>
                  <a:gs pos="35001">
                    <a:srgbClr val="1A8D48"/>
                  </a:gs>
                  <a:gs pos="52000">
                    <a:srgbClr val="FFFF00"/>
                  </a:gs>
                  <a:gs pos="73000">
                    <a:srgbClr val="EE3F17"/>
                  </a:gs>
                  <a:gs pos="88000">
                    <a:srgbClr val="E81766"/>
                  </a:gs>
                  <a:gs pos="100000">
                    <a:srgbClr val="A603AB"/>
                  </a:gs>
                </a:gsLst>
                <a:path path="circle">
                  <a:fillToRect l="50000" t="50000" r="50000" b="50000"/>
                </a:path>
                <a:tileRect/>
              </a:gradFill>
              <a:effectLst/>
            </a:endParaRPr>
          </a:p>
        </p:txBody>
      </p:sp>
      <p:pic>
        <p:nvPicPr>
          <p:cNvPr id="11" name="صورة 10" descr="ownership-society.jp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000496" y="3286124"/>
            <a:ext cx="1428750" cy="28575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1160836" y="285728"/>
            <a:ext cx="6822328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 rtl="0"/>
            <a:r>
              <a:rPr lang="en-US" sz="3200" b="1" dirty="0" smtClean="0">
                <a:ln w="1905"/>
                <a:solidFill>
                  <a:schemeClr val="tx1">
                    <a:lumMod val="95000"/>
                    <a:lumOff val="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Flame-photometry Analysis for Sodium</a:t>
            </a:r>
            <a:endParaRPr lang="ar-SA" sz="3200" b="1" dirty="0">
              <a:ln w="1905"/>
              <a:solidFill>
                <a:schemeClr val="tx1">
                  <a:lumMod val="95000"/>
                  <a:lumOff val="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graphicFrame>
        <p:nvGraphicFramePr>
          <p:cNvPr id="3" name="جدول 2"/>
          <p:cNvGraphicFramePr>
            <a:graphicFrameLocks noGrp="1"/>
          </p:cNvGraphicFramePr>
          <p:nvPr/>
        </p:nvGraphicFramePr>
        <p:xfrm>
          <a:off x="1524000" y="1912934"/>
          <a:ext cx="6096000" cy="3032132"/>
        </p:xfrm>
        <a:graphic>
          <a:graphicData uri="http://schemas.openxmlformats.org/drawingml/2006/table">
            <a:tbl>
              <a:tblPr rtl="1" firstRow="1" bandRow="1">
                <a:tableStyleId>{7DF18680-E054-41AD-8BC1-D1AEF772440D}</a:tableStyleId>
              </a:tblPr>
              <a:tblGrid>
                <a:gridCol w="3265486"/>
                <a:gridCol w="2830514"/>
              </a:tblGrid>
              <a:tr h="603240">
                <a:tc>
                  <a:txBody>
                    <a:bodyPr/>
                    <a:lstStyle/>
                    <a:p>
                      <a:pPr algn="ctr" rtl="1"/>
                      <a:r>
                        <a:rPr lang="en-US" sz="2000" dirty="0" smtClean="0"/>
                        <a:t>Sodium Concentration (</a:t>
                      </a:r>
                      <a:r>
                        <a:rPr lang="en-US" sz="2000" dirty="0" err="1" smtClean="0"/>
                        <a:t>ppm</a:t>
                      </a:r>
                      <a:r>
                        <a:rPr lang="en-US" sz="2000" dirty="0" smtClean="0"/>
                        <a:t>)</a:t>
                      </a:r>
                      <a:endParaRPr lang="ar-SA" sz="2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000" dirty="0" smtClean="0"/>
                        <a:t>Ash Type</a:t>
                      </a:r>
                      <a:endParaRPr lang="ar-SA" sz="2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71504">
                <a:tc>
                  <a:txBody>
                    <a:bodyPr/>
                    <a:lstStyle/>
                    <a:p>
                      <a:pPr algn="ctr" rtl="0"/>
                      <a:r>
                        <a:rPr lang="en-US" b="1" dirty="0" smtClean="0"/>
                        <a:t>50</a:t>
                      </a:r>
                      <a:endParaRPr lang="ar-SA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b="1" dirty="0" smtClean="0"/>
                        <a:t>Olive-cake</a:t>
                      </a:r>
                      <a:endParaRPr lang="ar-SA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71504">
                <a:tc>
                  <a:txBody>
                    <a:bodyPr/>
                    <a:lstStyle/>
                    <a:p>
                      <a:pPr algn="ctr" rtl="0"/>
                      <a:r>
                        <a:rPr lang="en-US" b="1" dirty="0" smtClean="0"/>
                        <a:t>50</a:t>
                      </a:r>
                      <a:endParaRPr lang="ar-SA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b="1" dirty="0" smtClean="0"/>
                        <a:t>Olive-Olive</a:t>
                      </a:r>
                      <a:r>
                        <a:rPr lang="en-US" b="1" baseline="0" dirty="0" smtClean="0"/>
                        <a:t> cake (Jenin)</a:t>
                      </a:r>
                      <a:endParaRPr lang="ar-SA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42942">
                <a:tc>
                  <a:txBody>
                    <a:bodyPr/>
                    <a:lstStyle/>
                    <a:p>
                      <a:pPr algn="ctr" rtl="0"/>
                      <a:r>
                        <a:rPr lang="en-US" b="1" dirty="0" smtClean="0"/>
                        <a:t>300</a:t>
                      </a:r>
                      <a:endParaRPr lang="ar-SA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b="1" dirty="0" smtClean="0"/>
                        <a:t>Almonds</a:t>
                      </a:r>
                      <a:endParaRPr lang="ar-SA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42942">
                <a:tc>
                  <a:txBody>
                    <a:bodyPr/>
                    <a:lstStyle/>
                    <a:p>
                      <a:pPr algn="ctr" rtl="0"/>
                      <a:r>
                        <a:rPr lang="en-US" b="1" dirty="0" smtClean="0"/>
                        <a:t>550</a:t>
                      </a:r>
                      <a:endParaRPr lang="ar-SA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b="1" dirty="0" smtClean="0"/>
                        <a:t>Olive</a:t>
                      </a:r>
                      <a:endParaRPr lang="ar-SA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مستطيل 3"/>
          <p:cNvSpPr/>
          <p:nvPr/>
        </p:nvSpPr>
        <p:spPr>
          <a:xfrm>
            <a:off x="2281790" y="5445641"/>
            <a:ext cx="4580421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600" b="1" cap="none" spc="0" dirty="0" smtClean="0">
                <a:ln w="1905"/>
                <a:solidFill>
                  <a:schemeClr val="accent5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Effect on: Glass &amp; Soap</a:t>
            </a:r>
            <a:endParaRPr lang="ar-SA" sz="3600" b="1" cap="none" spc="0" dirty="0">
              <a:ln w="1905"/>
              <a:solidFill>
                <a:schemeClr val="accent5">
                  <a:lumMod val="7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جدول 1"/>
          <p:cNvGraphicFramePr>
            <a:graphicFrameLocks noGrp="1"/>
          </p:cNvGraphicFramePr>
          <p:nvPr/>
        </p:nvGraphicFramePr>
        <p:xfrm>
          <a:off x="1524000" y="1912934"/>
          <a:ext cx="6096000" cy="3032132"/>
        </p:xfrm>
        <a:graphic>
          <a:graphicData uri="http://schemas.openxmlformats.org/drawingml/2006/table">
            <a:tbl>
              <a:tblPr rtl="1" firstRow="1" bandRow="1">
                <a:tableStyleId>{93296810-A885-4BE3-A3E7-6D5BEEA58F35}</a:tableStyleId>
              </a:tblPr>
              <a:tblGrid>
                <a:gridCol w="3538534"/>
                <a:gridCol w="2557466"/>
              </a:tblGrid>
              <a:tr h="603240">
                <a:tc>
                  <a:txBody>
                    <a:bodyPr/>
                    <a:lstStyle/>
                    <a:p>
                      <a:pPr algn="ctr" rtl="1"/>
                      <a:r>
                        <a:rPr lang="en-US" sz="2000" dirty="0" smtClean="0"/>
                        <a:t>Potassium Concentration (</a:t>
                      </a:r>
                      <a:r>
                        <a:rPr lang="en-US" sz="2000" dirty="0" err="1" smtClean="0"/>
                        <a:t>ppm</a:t>
                      </a:r>
                      <a:r>
                        <a:rPr lang="en-US" sz="2000" dirty="0" smtClean="0"/>
                        <a:t>)</a:t>
                      </a:r>
                      <a:endParaRPr lang="ar-SA" sz="2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000" dirty="0" smtClean="0"/>
                        <a:t>Ash Type</a:t>
                      </a:r>
                      <a:endParaRPr lang="ar-SA" sz="2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71504">
                <a:tc>
                  <a:txBody>
                    <a:bodyPr/>
                    <a:lstStyle/>
                    <a:p>
                      <a:pPr algn="ctr" rtl="0"/>
                      <a:r>
                        <a:rPr lang="en-US" b="1" dirty="0" smtClean="0"/>
                        <a:t>15</a:t>
                      </a:r>
                      <a:endParaRPr lang="ar-SA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b="1" dirty="0" smtClean="0"/>
                        <a:t>Olive Cake</a:t>
                      </a:r>
                      <a:endParaRPr lang="ar-SA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71504">
                <a:tc>
                  <a:txBody>
                    <a:bodyPr/>
                    <a:lstStyle/>
                    <a:p>
                      <a:pPr algn="ctr" rtl="0"/>
                      <a:r>
                        <a:rPr lang="en-US" b="1" dirty="0" smtClean="0"/>
                        <a:t>30</a:t>
                      </a:r>
                      <a:endParaRPr lang="ar-SA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b="1" dirty="0" smtClean="0"/>
                        <a:t>Citrus</a:t>
                      </a:r>
                      <a:endParaRPr lang="ar-SA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42942">
                <a:tc>
                  <a:txBody>
                    <a:bodyPr/>
                    <a:lstStyle/>
                    <a:p>
                      <a:pPr algn="ctr" rtl="0"/>
                      <a:r>
                        <a:rPr lang="en-US" b="1" dirty="0" smtClean="0"/>
                        <a:t>15000</a:t>
                      </a:r>
                      <a:endParaRPr lang="ar-SA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b="1" dirty="0" smtClean="0"/>
                        <a:t>Almonds-Olive</a:t>
                      </a:r>
                      <a:endParaRPr lang="ar-SA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42942">
                <a:tc>
                  <a:txBody>
                    <a:bodyPr/>
                    <a:lstStyle/>
                    <a:p>
                      <a:pPr algn="ctr" rtl="0"/>
                      <a:r>
                        <a:rPr lang="en-US" b="1" dirty="0" smtClean="0"/>
                        <a:t>15000</a:t>
                      </a:r>
                      <a:endParaRPr lang="ar-SA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b="1" dirty="0" smtClean="0"/>
                        <a:t>Olive-Olive cake</a:t>
                      </a:r>
                      <a:endParaRPr lang="ar-SA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مستطيل 2"/>
          <p:cNvSpPr/>
          <p:nvPr/>
        </p:nvSpPr>
        <p:spPr>
          <a:xfrm>
            <a:off x="937592" y="285728"/>
            <a:ext cx="7268816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 rtl="0"/>
            <a:r>
              <a:rPr lang="en-US" sz="3200" b="1" dirty="0" smtClean="0">
                <a:ln w="1905"/>
                <a:solidFill>
                  <a:schemeClr val="tx1">
                    <a:lumMod val="95000"/>
                    <a:lumOff val="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Flame-photometry Analysis for Potassium</a:t>
            </a:r>
            <a:endParaRPr lang="ar-SA" sz="3200" b="1" dirty="0">
              <a:ln w="1905"/>
              <a:solidFill>
                <a:schemeClr val="tx1">
                  <a:lumMod val="95000"/>
                  <a:lumOff val="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4" name="مستطيل 3"/>
          <p:cNvSpPr/>
          <p:nvPr/>
        </p:nvSpPr>
        <p:spPr>
          <a:xfrm>
            <a:off x="1948012" y="5445641"/>
            <a:ext cx="5247976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600" b="1" cap="none" spc="0" dirty="0" smtClean="0">
                <a:ln w="1905"/>
                <a:solidFill>
                  <a:schemeClr val="accent6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Effect on: Soa</a:t>
            </a:r>
            <a:r>
              <a:rPr lang="en-US" sz="3600" b="1" dirty="0" smtClean="0">
                <a:ln w="1905"/>
                <a:solidFill>
                  <a:schemeClr val="accent6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p &amp; Fertilizer</a:t>
            </a:r>
            <a:endParaRPr lang="ar-SA" sz="3600" b="1" cap="none" spc="0" dirty="0">
              <a:ln w="1905"/>
              <a:solidFill>
                <a:schemeClr val="accent6">
                  <a:lumMod val="7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جدول 1"/>
          <p:cNvGraphicFramePr>
            <a:graphicFrameLocks noGrp="1"/>
          </p:cNvGraphicFramePr>
          <p:nvPr/>
        </p:nvGraphicFramePr>
        <p:xfrm>
          <a:off x="1524000" y="1912934"/>
          <a:ext cx="6096000" cy="3032132"/>
        </p:xfrm>
        <a:graphic>
          <a:graphicData uri="http://schemas.openxmlformats.org/drawingml/2006/table">
            <a:tbl>
              <a:tblPr rtl="1" firstRow="1" bandRow="1">
                <a:tableStyleId>{21E4AEA4-8DFA-4A89-87EB-49C32662AFE0}</a:tableStyleId>
              </a:tblPr>
              <a:tblGrid>
                <a:gridCol w="3371848"/>
                <a:gridCol w="2724152"/>
              </a:tblGrid>
              <a:tr h="603240">
                <a:tc>
                  <a:txBody>
                    <a:bodyPr/>
                    <a:lstStyle/>
                    <a:p>
                      <a:pPr algn="ctr" rtl="0"/>
                      <a:r>
                        <a:rPr lang="en-US" sz="2000" dirty="0" smtClean="0"/>
                        <a:t>Calcium  Concentration (</a:t>
                      </a:r>
                      <a:r>
                        <a:rPr lang="en-US" sz="2000" dirty="0" err="1" smtClean="0"/>
                        <a:t>ppm</a:t>
                      </a:r>
                      <a:r>
                        <a:rPr lang="en-US" sz="2000" dirty="0" smtClean="0"/>
                        <a:t>)</a:t>
                      </a:r>
                      <a:endParaRPr lang="ar-SA" sz="2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2000" dirty="0" smtClean="0"/>
                        <a:t>Ash Type</a:t>
                      </a:r>
                      <a:endParaRPr lang="ar-SA" sz="2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71504">
                <a:tc>
                  <a:txBody>
                    <a:bodyPr/>
                    <a:lstStyle/>
                    <a:p>
                      <a:pPr algn="ctr" rtl="0"/>
                      <a:r>
                        <a:rPr lang="en-US" b="1" dirty="0" smtClean="0"/>
                        <a:t>42,000</a:t>
                      </a:r>
                      <a:endParaRPr lang="ar-SA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b="1" dirty="0" smtClean="0"/>
                        <a:t>Olive cake</a:t>
                      </a:r>
                      <a:endParaRPr lang="ar-SA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71504">
                <a:tc>
                  <a:txBody>
                    <a:bodyPr/>
                    <a:lstStyle/>
                    <a:p>
                      <a:pPr algn="ctr" rtl="0"/>
                      <a:r>
                        <a:rPr lang="en-US" b="1" dirty="0" smtClean="0"/>
                        <a:t>28,800</a:t>
                      </a:r>
                      <a:endParaRPr lang="ar-SA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b="1" dirty="0" smtClean="0"/>
                        <a:t>Almonds-Olive</a:t>
                      </a:r>
                      <a:endParaRPr lang="ar-SA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42942">
                <a:tc>
                  <a:txBody>
                    <a:bodyPr/>
                    <a:lstStyle/>
                    <a:p>
                      <a:pPr algn="ctr" rtl="0"/>
                      <a:r>
                        <a:rPr lang="en-US" b="1" dirty="0" smtClean="0"/>
                        <a:t>15,600</a:t>
                      </a:r>
                      <a:endParaRPr lang="ar-SA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b="1" dirty="0" smtClean="0"/>
                        <a:t>Olive</a:t>
                      </a:r>
                      <a:endParaRPr lang="ar-SA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42942">
                <a:tc>
                  <a:txBody>
                    <a:bodyPr/>
                    <a:lstStyle/>
                    <a:p>
                      <a:pPr algn="ctr" rtl="0"/>
                      <a:r>
                        <a:rPr lang="en-US" b="1" dirty="0" smtClean="0"/>
                        <a:t>12,000</a:t>
                      </a:r>
                      <a:endParaRPr lang="ar-SA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b="1" dirty="0" smtClean="0"/>
                        <a:t>Olive-Olive cake/Ramallah</a:t>
                      </a:r>
                      <a:endParaRPr lang="ar-SA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مستطيل 2"/>
          <p:cNvSpPr/>
          <p:nvPr/>
        </p:nvSpPr>
        <p:spPr>
          <a:xfrm>
            <a:off x="2080600" y="285728"/>
            <a:ext cx="4982800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 rtl="0"/>
            <a:r>
              <a:rPr lang="en-US" sz="3200" b="1" dirty="0" smtClean="0">
                <a:ln w="1905"/>
                <a:solidFill>
                  <a:schemeClr val="tx1">
                    <a:lumMod val="95000"/>
                    <a:lumOff val="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Titration Results for Calcium</a:t>
            </a:r>
            <a:endParaRPr lang="ar-SA" sz="3200" b="1" dirty="0">
              <a:ln w="1905"/>
              <a:solidFill>
                <a:schemeClr val="tx1">
                  <a:lumMod val="95000"/>
                  <a:lumOff val="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4" name="مستطيل 3"/>
          <p:cNvSpPr/>
          <p:nvPr/>
        </p:nvSpPr>
        <p:spPr>
          <a:xfrm>
            <a:off x="3019972" y="5445641"/>
            <a:ext cx="3104056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600" b="1" cap="none" spc="0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Effect on: Glass</a:t>
            </a:r>
            <a:endParaRPr lang="ar-SA" sz="3600" b="1" cap="none" spc="0" dirty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جدول 1"/>
          <p:cNvGraphicFramePr>
            <a:graphicFrameLocks noGrp="1"/>
          </p:cNvGraphicFramePr>
          <p:nvPr/>
        </p:nvGraphicFramePr>
        <p:xfrm>
          <a:off x="1524000" y="1912934"/>
          <a:ext cx="6096000" cy="3032132"/>
        </p:xfrm>
        <a:graphic>
          <a:graphicData uri="http://schemas.openxmlformats.org/drawingml/2006/table">
            <a:tbl>
              <a:tblPr rtl="1" firstRow="1" bandRow="1">
                <a:tableStyleId>{F5AB1C69-6EDB-4FF4-983F-18BD219EF322}</a:tableStyleId>
              </a:tblPr>
              <a:tblGrid>
                <a:gridCol w="3705220"/>
                <a:gridCol w="2390780"/>
              </a:tblGrid>
              <a:tr h="603240">
                <a:tc>
                  <a:txBody>
                    <a:bodyPr/>
                    <a:lstStyle/>
                    <a:p>
                      <a:pPr algn="ctr" rtl="1"/>
                      <a:r>
                        <a:rPr lang="en-US" sz="2000" dirty="0" smtClean="0"/>
                        <a:t>Magnesium Concentration (</a:t>
                      </a:r>
                      <a:r>
                        <a:rPr lang="en-US" sz="2000" dirty="0" err="1" smtClean="0"/>
                        <a:t>ppm</a:t>
                      </a:r>
                      <a:r>
                        <a:rPr lang="en-US" sz="2000" dirty="0" smtClean="0"/>
                        <a:t>)</a:t>
                      </a:r>
                      <a:endParaRPr lang="ar-SA" sz="2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000" dirty="0" smtClean="0"/>
                        <a:t>Ash Type</a:t>
                      </a:r>
                      <a:endParaRPr lang="ar-SA" sz="2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71504">
                <a:tc>
                  <a:txBody>
                    <a:bodyPr/>
                    <a:lstStyle/>
                    <a:p>
                      <a:pPr algn="ctr" rtl="0"/>
                      <a:r>
                        <a:rPr lang="en-US" b="1" dirty="0" smtClean="0"/>
                        <a:t>72,900</a:t>
                      </a:r>
                      <a:endParaRPr lang="ar-SA" b="1" dirty="0"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b="1" dirty="0" smtClean="0"/>
                        <a:t>Olive</a:t>
                      </a:r>
                      <a:r>
                        <a:rPr lang="en-US" b="1" baseline="0" dirty="0" smtClean="0"/>
                        <a:t> C</a:t>
                      </a:r>
                      <a:r>
                        <a:rPr lang="en-US" b="1" dirty="0" smtClean="0"/>
                        <a:t>ake</a:t>
                      </a:r>
                      <a:endParaRPr lang="ar-SA" b="1" dirty="0"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71504">
                <a:tc>
                  <a:txBody>
                    <a:bodyPr/>
                    <a:lstStyle/>
                    <a:p>
                      <a:pPr algn="ctr" rtl="0"/>
                      <a:r>
                        <a:rPr lang="en-US" b="1" dirty="0" smtClean="0"/>
                        <a:t>32,076</a:t>
                      </a:r>
                      <a:endParaRPr lang="ar-SA" b="1" dirty="0"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b="1" dirty="0" smtClean="0"/>
                        <a:t>Citrus</a:t>
                      </a:r>
                      <a:endParaRPr lang="ar-SA" b="1" dirty="0"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42942">
                <a:tc>
                  <a:txBody>
                    <a:bodyPr/>
                    <a:lstStyle/>
                    <a:p>
                      <a:pPr algn="ctr" rtl="0"/>
                      <a:r>
                        <a:rPr lang="en-US" b="1" dirty="0" smtClean="0"/>
                        <a:t>4,374</a:t>
                      </a:r>
                      <a:endParaRPr lang="ar-SA" b="1" dirty="0"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b="1" dirty="0" smtClean="0"/>
                        <a:t>Olive</a:t>
                      </a:r>
                      <a:endParaRPr lang="ar-SA" b="1" dirty="0"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42942">
                <a:tc>
                  <a:txBody>
                    <a:bodyPr/>
                    <a:lstStyle/>
                    <a:p>
                      <a:pPr algn="ctr" rtl="0"/>
                      <a:r>
                        <a:rPr lang="en-US" b="1" dirty="0" smtClean="0"/>
                        <a:t>7,290</a:t>
                      </a:r>
                      <a:endParaRPr lang="ar-SA" b="1" dirty="0"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b="1" dirty="0" smtClean="0"/>
                        <a:t>Almonds-Olive</a:t>
                      </a:r>
                      <a:endParaRPr lang="ar-SA" b="1" dirty="0"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مستطيل 2"/>
          <p:cNvSpPr/>
          <p:nvPr/>
        </p:nvSpPr>
        <p:spPr>
          <a:xfrm>
            <a:off x="1754664" y="285728"/>
            <a:ext cx="5634672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 rtl="0"/>
            <a:r>
              <a:rPr lang="en-US" sz="3200" b="1" dirty="0" smtClean="0">
                <a:ln w="1905"/>
                <a:solidFill>
                  <a:schemeClr val="tx1">
                    <a:lumMod val="95000"/>
                    <a:lumOff val="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Titration Results for Magnesium</a:t>
            </a:r>
            <a:endParaRPr lang="ar-SA" sz="3200" b="1" dirty="0">
              <a:ln w="1905"/>
              <a:solidFill>
                <a:schemeClr val="tx1">
                  <a:lumMod val="95000"/>
                  <a:lumOff val="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4" name="مستطيل 3"/>
          <p:cNvSpPr/>
          <p:nvPr/>
        </p:nvSpPr>
        <p:spPr>
          <a:xfrm>
            <a:off x="3019972" y="5445641"/>
            <a:ext cx="3104056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600" b="1" cap="none" spc="0" dirty="0" smtClean="0">
                <a:ln w="1905"/>
                <a:solidFill>
                  <a:schemeClr val="accent3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Effect on: Glass</a:t>
            </a:r>
            <a:endParaRPr lang="ar-SA" sz="3600" b="1" cap="none" spc="0" dirty="0">
              <a:ln w="1905"/>
              <a:solidFill>
                <a:schemeClr val="accent3">
                  <a:lumMod val="7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جدول 1"/>
          <p:cNvGraphicFramePr>
            <a:graphicFrameLocks noGrp="1"/>
          </p:cNvGraphicFramePr>
          <p:nvPr/>
        </p:nvGraphicFramePr>
        <p:xfrm>
          <a:off x="1524000" y="1912934"/>
          <a:ext cx="6096000" cy="3032132"/>
        </p:xfrm>
        <a:graphic>
          <a:graphicData uri="http://schemas.openxmlformats.org/drawingml/2006/table">
            <a:tbl>
              <a:tblPr rtl="1" firstRow="1" bandRow="1">
                <a:tableStyleId>{00A15C55-8517-42AA-B614-E9B94910E393}</a:tableStyleId>
              </a:tblPr>
              <a:tblGrid>
                <a:gridCol w="3351210"/>
                <a:gridCol w="2744790"/>
              </a:tblGrid>
              <a:tr h="603240">
                <a:tc>
                  <a:txBody>
                    <a:bodyPr/>
                    <a:lstStyle/>
                    <a:p>
                      <a:pPr algn="ctr" rtl="1"/>
                      <a:r>
                        <a:rPr lang="en-US" sz="2000" dirty="0" smtClean="0"/>
                        <a:t>Chlorine Concentration (</a:t>
                      </a:r>
                      <a:r>
                        <a:rPr lang="en-US" sz="2000" dirty="0" err="1" smtClean="0"/>
                        <a:t>ppm</a:t>
                      </a:r>
                      <a:r>
                        <a:rPr lang="en-US" sz="2000" dirty="0" smtClean="0"/>
                        <a:t>)</a:t>
                      </a:r>
                      <a:endParaRPr lang="ar-SA" sz="2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000" dirty="0" smtClean="0"/>
                        <a:t>Ash Type</a:t>
                      </a:r>
                      <a:endParaRPr lang="ar-SA" sz="2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71504">
                <a:tc>
                  <a:txBody>
                    <a:bodyPr/>
                    <a:lstStyle/>
                    <a:p>
                      <a:pPr algn="ctr" rtl="0"/>
                      <a:r>
                        <a:rPr lang="en-US" b="1" dirty="0" smtClean="0"/>
                        <a:t>68,160</a:t>
                      </a:r>
                      <a:endParaRPr lang="ar-SA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b="1" dirty="0" smtClean="0"/>
                        <a:t>Olive-Olive cake/Ramallah</a:t>
                      </a:r>
                      <a:endParaRPr lang="ar-SA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71504">
                <a:tc>
                  <a:txBody>
                    <a:bodyPr/>
                    <a:lstStyle/>
                    <a:p>
                      <a:pPr algn="ctr" rtl="0"/>
                      <a:r>
                        <a:rPr lang="en-US" b="1" dirty="0" smtClean="0"/>
                        <a:t>58,575</a:t>
                      </a:r>
                      <a:endParaRPr lang="ar-SA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 smtClean="0"/>
                        <a:t>Olive-Olive cake/Jenin</a:t>
                      </a:r>
                      <a:endParaRPr lang="ar-SA" b="1" dirty="0" smtClean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42942">
                <a:tc>
                  <a:txBody>
                    <a:bodyPr/>
                    <a:lstStyle/>
                    <a:p>
                      <a:pPr algn="ctr" rtl="0"/>
                      <a:r>
                        <a:rPr lang="en-US" b="1" dirty="0" smtClean="0"/>
                        <a:t>20,235</a:t>
                      </a:r>
                      <a:endParaRPr lang="ar-SA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b="1" dirty="0" smtClean="0"/>
                        <a:t>Citrus</a:t>
                      </a:r>
                      <a:endParaRPr lang="ar-SA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42942">
                <a:tc>
                  <a:txBody>
                    <a:bodyPr/>
                    <a:lstStyle/>
                    <a:p>
                      <a:pPr algn="ctr" rtl="0"/>
                      <a:r>
                        <a:rPr lang="en-US" b="1" dirty="0" smtClean="0"/>
                        <a:t>36,210</a:t>
                      </a:r>
                      <a:endParaRPr lang="ar-SA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b="1" dirty="0" smtClean="0"/>
                        <a:t>Almonds</a:t>
                      </a:r>
                      <a:endParaRPr lang="ar-SA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مستطيل 2"/>
          <p:cNvSpPr/>
          <p:nvPr/>
        </p:nvSpPr>
        <p:spPr>
          <a:xfrm>
            <a:off x="2040416" y="285728"/>
            <a:ext cx="5063168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 rtl="0"/>
            <a:r>
              <a:rPr lang="en-US" sz="3200" b="1" dirty="0" smtClean="0">
                <a:ln w="1905"/>
                <a:solidFill>
                  <a:schemeClr val="tx1">
                    <a:lumMod val="95000"/>
                    <a:lumOff val="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Titration Results for Chlorine</a:t>
            </a:r>
            <a:endParaRPr lang="ar-SA" sz="3200" b="1" dirty="0">
              <a:ln w="1905"/>
              <a:solidFill>
                <a:schemeClr val="tx1">
                  <a:lumMod val="95000"/>
                  <a:lumOff val="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4" name="مستطيل 3"/>
          <p:cNvSpPr/>
          <p:nvPr/>
        </p:nvSpPr>
        <p:spPr>
          <a:xfrm>
            <a:off x="2014345" y="5445641"/>
            <a:ext cx="5115310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600" b="1" cap="none" spc="0" dirty="0" smtClean="0">
                <a:ln w="1905"/>
                <a:solidFill>
                  <a:srgbClr val="7030A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Effect on: Soap &amp; Ceramic</a:t>
            </a:r>
            <a:endParaRPr lang="ar-SA" sz="3600" b="1" cap="none" spc="0" dirty="0">
              <a:ln w="1905"/>
              <a:solidFill>
                <a:srgbClr val="7030A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جدول 2"/>
          <p:cNvGraphicFramePr>
            <a:graphicFrameLocks noGrp="1"/>
          </p:cNvGraphicFramePr>
          <p:nvPr/>
        </p:nvGraphicFramePr>
        <p:xfrm>
          <a:off x="1354929" y="1912934"/>
          <a:ext cx="6434142" cy="3032132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3729323"/>
                <a:gridCol w="2704819"/>
              </a:tblGrid>
              <a:tr h="603240">
                <a:tc>
                  <a:txBody>
                    <a:bodyPr/>
                    <a:lstStyle/>
                    <a:p>
                      <a:pPr algn="ctr" rtl="1"/>
                      <a:r>
                        <a:rPr lang="en-US" sz="2000" dirty="0" smtClean="0"/>
                        <a:t>Phosphorus Concentration (</a:t>
                      </a:r>
                      <a:r>
                        <a:rPr lang="en-US" sz="2000" dirty="0" err="1" smtClean="0"/>
                        <a:t>ppm</a:t>
                      </a:r>
                      <a:r>
                        <a:rPr lang="en-US" sz="2000" dirty="0" smtClean="0"/>
                        <a:t>)</a:t>
                      </a:r>
                      <a:endParaRPr lang="ar-SA" sz="2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000" dirty="0" smtClean="0"/>
                        <a:t>Ash Type</a:t>
                      </a:r>
                      <a:endParaRPr lang="ar-SA" sz="2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71504">
                <a:tc>
                  <a:txBody>
                    <a:bodyPr/>
                    <a:lstStyle/>
                    <a:p>
                      <a:pPr algn="ctr" rtl="0"/>
                      <a:r>
                        <a:rPr lang="en-US" b="1" dirty="0" smtClean="0"/>
                        <a:t>22.61</a:t>
                      </a:r>
                      <a:endParaRPr lang="ar-SA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b="1" dirty="0" smtClean="0"/>
                        <a:t>Olive-Olive cake/Ramallah</a:t>
                      </a:r>
                      <a:endParaRPr lang="ar-SA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71504">
                <a:tc>
                  <a:txBody>
                    <a:bodyPr/>
                    <a:lstStyle/>
                    <a:p>
                      <a:pPr algn="ctr" rtl="0"/>
                      <a:r>
                        <a:rPr lang="en-US" b="1" dirty="0" smtClean="0"/>
                        <a:t>39.56</a:t>
                      </a:r>
                      <a:endParaRPr lang="ar-SA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 smtClean="0"/>
                        <a:t>Olive-Olive cake/Jenin</a:t>
                      </a:r>
                      <a:endParaRPr lang="ar-SA" b="1" dirty="0" smtClean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42942">
                <a:tc>
                  <a:txBody>
                    <a:bodyPr/>
                    <a:lstStyle/>
                    <a:p>
                      <a:pPr algn="ctr" rtl="0"/>
                      <a:r>
                        <a:rPr lang="en-US" b="1" dirty="0" smtClean="0"/>
                        <a:t>1,283</a:t>
                      </a:r>
                      <a:endParaRPr lang="ar-SA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b="1" dirty="0" smtClean="0"/>
                        <a:t>Olive</a:t>
                      </a:r>
                      <a:endParaRPr lang="ar-SA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42942">
                <a:tc>
                  <a:txBody>
                    <a:bodyPr/>
                    <a:lstStyle/>
                    <a:p>
                      <a:pPr algn="ctr" rtl="0"/>
                      <a:r>
                        <a:rPr lang="en-US" b="1" dirty="0" smtClean="0"/>
                        <a:t>424</a:t>
                      </a:r>
                      <a:endParaRPr lang="ar-SA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b="1" dirty="0" smtClean="0"/>
                        <a:t>Olive</a:t>
                      </a:r>
                      <a:r>
                        <a:rPr lang="en-US" b="1" baseline="0" dirty="0" smtClean="0"/>
                        <a:t> Cake</a:t>
                      </a:r>
                      <a:endParaRPr lang="ar-SA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مستطيل 3"/>
          <p:cNvSpPr/>
          <p:nvPr/>
        </p:nvSpPr>
        <p:spPr>
          <a:xfrm>
            <a:off x="687559" y="285728"/>
            <a:ext cx="7768882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 rtl="0"/>
            <a:r>
              <a:rPr lang="en-US" sz="3200" b="1" dirty="0" err="1" smtClean="0">
                <a:ln w="1905"/>
                <a:solidFill>
                  <a:schemeClr val="tx1">
                    <a:lumMod val="95000"/>
                    <a:lumOff val="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Spectro</a:t>
            </a:r>
            <a:r>
              <a:rPr lang="en-US" sz="3200" b="1" dirty="0" smtClean="0">
                <a:ln w="1905"/>
                <a:solidFill>
                  <a:schemeClr val="tx1">
                    <a:lumMod val="95000"/>
                    <a:lumOff val="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-photometry Analysis for Phosphorus</a:t>
            </a:r>
            <a:endParaRPr lang="ar-SA" sz="3200" b="1" dirty="0">
              <a:ln w="1905"/>
              <a:solidFill>
                <a:schemeClr val="tx1">
                  <a:lumMod val="95000"/>
                  <a:lumOff val="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5" name="مستطيل 4"/>
          <p:cNvSpPr/>
          <p:nvPr/>
        </p:nvSpPr>
        <p:spPr>
          <a:xfrm>
            <a:off x="2686195" y="5445641"/>
            <a:ext cx="3771610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600" b="1" cap="none" spc="0" dirty="0" smtClean="0">
                <a:ln w="1905">
                  <a:noFill/>
                </a:ln>
                <a:solidFill>
                  <a:schemeClr val="accent1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Effect on: Fertilizer</a:t>
            </a:r>
            <a:endParaRPr lang="ar-SA" sz="3600" b="1" cap="none" spc="0" dirty="0">
              <a:ln w="1905">
                <a:noFill/>
              </a:ln>
              <a:solidFill>
                <a:schemeClr val="accent1">
                  <a:lumMod val="7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2775675" y="0"/>
            <a:ext cx="359265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flip="none" rotWithShape="1">
                  <a:gsLst>
                    <a:gs pos="0">
                      <a:srgbClr val="FF3399"/>
                    </a:gs>
                    <a:gs pos="25000">
                      <a:srgbClr val="FF6633"/>
                    </a:gs>
                    <a:gs pos="50000">
                      <a:srgbClr val="FFFF00"/>
                    </a:gs>
                    <a:gs pos="75000">
                      <a:srgbClr val="01A78F"/>
                    </a:gs>
                    <a:gs pos="100000">
                      <a:srgbClr val="3366FF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Conclusions</a:t>
            </a:r>
            <a:endParaRPr lang="ar-SA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flip="none" rotWithShape="1">
                <a:gsLst>
                  <a:gs pos="0">
                    <a:srgbClr val="FF3399"/>
                  </a:gs>
                  <a:gs pos="25000">
                    <a:srgbClr val="FF6633"/>
                  </a:gs>
                  <a:gs pos="50000">
                    <a:srgbClr val="FFFF00"/>
                  </a:gs>
                  <a:gs pos="75000">
                    <a:srgbClr val="01A78F"/>
                  </a:gs>
                  <a:gs pos="100000">
                    <a:srgbClr val="3366FF"/>
                  </a:gs>
                </a:gsLst>
                <a:path path="circle">
                  <a:fillToRect l="50000" t="50000" r="50000" b="50000"/>
                </a:path>
                <a:tileRect/>
              </a:gra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3" name="مستطيل 2"/>
          <p:cNvSpPr/>
          <p:nvPr/>
        </p:nvSpPr>
        <p:spPr>
          <a:xfrm>
            <a:off x="21053" y="1571612"/>
            <a:ext cx="7870809" cy="518347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just" rtl="0">
              <a:lnSpc>
                <a:spcPct val="150000"/>
              </a:lnSpc>
              <a:buFontTx/>
              <a:buChar char="-"/>
            </a:pPr>
            <a:r>
              <a:rPr lang="en-US" sz="3200" b="1" cap="none" spc="0" dirty="0" smtClean="0">
                <a:ln w="11430"/>
                <a:solidFill>
                  <a:schemeClr val="accent1">
                    <a:lumMod val="50000"/>
                  </a:schemeClr>
                </a:solidFill>
              </a:rPr>
              <a:t> pH and solubility of ash ?</a:t>
            </a:r>
          </a:p>
          <a:p>
            <a:pPr algn="just" rtl="0">
              <a:lnSpc>
                <a:spcPct val="150000"/>
              </a:lnSpc>
              <a:buFontTx/>
              <a:buChar char="-"/>
            </a:pPr>
            <a:r>
              <a:rPr lang="en-US" sz="3200" b="1" dirty="0" smtClean="0">
                <a:ln w="11430"/>
                <a:solidFill>
                  <a:srgbClr val="92D050"/>
                </a:solidFill>
              </a:rPr>
              <a:t> </a:t>
            </a:r>
            <a:r>
              <a:rPr lang="en-US" sz="3200" b="1" dirty="0" smtClean="0">
                <a:ln w="11430"/>
                <a:solidFill>
                  <a:srgbClr val="92D050"/>
                </a:solidFill>
              </a:rPr>
              <a:t>Using ash in glass preparation ?</a:t>
            </a:r>
          </a:p>
          <a:p>
            <a:pPr algn="just" rtl="0">
              <a:lnSpc>
                <a:spcPct val="150000"/>
              </a:lnSpc>
              <a:buFontTx/>
              <a:buChar char="-"/>
            </a:pPr>
            <a:r>
              <a:rPr lang="en-US" sz="3200" b="1" cap="none" spc="0" dirty="0" smtClean="0">
                <a:ln w="11430"/>
                <a:solidFill>
                  <a:srgbClr val="FF33CC"/>
                </a:solidFill>
              </a:rPr>
              <a:t> </a:t>
            </a:r>
            <a:r>
              <a:rPr lang="en-US" sz="3200" b="1" dirty="0" smtClean="0">
                <a:ln w="11430"/>
                <a:solidFill>
                  <a:srgbClr val="FF33CC"/>
                </a:solidFill>
              </a:rPr>
              <a:t>Using ash in </a:t>
            </a:r>
            <a:r>
              <a:rPr lang="en-US" sz="3200" b="1" dirty="0" smtClean="0">
                <a:ln w="11430"/>
                <a:solidFill>
                  <a:srgbClr val="FF33CC"/>
                </a:solidFill>
              </a:rPr>
              <a:t>ceramic </a:t>
            </a:r>
            <a:r>
              <a:rPr lang="en-US" sz="3200" b="1" dirty="0" smtClean="0">
                <a:ln w="11430"/>
                <a:solidFill>
                  <a:srgbClr val="FF33CC"/>
                </a:solidFill>
              </a:rPr>
              <a:t>preparation </a:t>
            </a:r>
            <a:r>
              <a:rPr lang="en-US" sz="3200" b="1" dirty="0" smtClean="0">
                <a:ln w="11430"/>
                <a:solidFill>
                  <a:srgbClr val="FF33CC"/>
                </a:solidFill>
              </a:rPr>
              <a:t>?</a:t>
            </a:r>
          </a:p>
          <a:p>
            <a:pPr algn="just" rtl="0">
              <a:lnSpc>
                <a:spcPct val="150000"/>
              </a:lnSpc>
              <a:buFontTx/>
              <a:buChar char="-"/>
            </a:pPr>
            <a:r>
              <a:rPr lang="en-US" sz="3200" b="1" cap="none" spc="0" dirty="0" smtClean="0">
                <a:ln w="11430"/>
                <a:solidFill>
                  <a:srgbClr val="FFC000"/>
                </a:solidFill>
              </a:rPr>
              <a:t> </a:t>
            </a:r>
            <a:r>
              <a:rPr lang="en-US" sz="3200" b="1" dirty="0" smtClean="0">
                <a:ln w="11430"/>
                <a:solidFill>
                  <a:srgbClr val="FFC000"/>
                </a:solidFill>
              </a:rPr>
              <a:t>Using ash in </a:t>
            </a:r>
            <a:r>
              <a:rPr lang="en-US" sz="3200" b="1" dirty="0" smtClean="0">
                <a:ln w="11430"/>
                <a:solidFill>
                  <a:srgbClr val="FFC000"/>
                </a:solidFill>
              </a:rPr>
              <a:t>soap making ?</a:t>
            </a:r>
          </a:p>
          <a:p>
            <a:pPr algn="just" rtl="0">
              <a:lnSpc>
                <a:spcPct val="150000"/>
              </a:lnSpc>
              <a:buFontTx/>
              <a:buChar char="-"/>
            </a:pPr>
            <a:r>
              <a:rPr lang="en-US" sz="3200" b="1" cap="none" spc="0" dirty="0" smtClean="0">
                <a:ln w="11430"/>
                <a:solidFill>
                  <a:srgbClr val="9933FF"/>
                </a:solidFill>
              </a:rPr>
              <a:t> </a:t>
            </a:r>
            <a:r>
              <a:rPr lang="en-US" sz="3200" b="1" dirty="0" smtClean="0">
                <a:ln w="11430"/>
                <a:solidFill>
                  <a:srgbClr val="9933FF"/>
                </a:solidFill>
              </a:rPr>
              <a:t>Using ash in </a:t>
            </a:r>
            <a:r>
              <a:rPr lang="en-US" sz="3200" b="1" dirty="0" smtClean="0">
                <a:ln w="11430"/>
                <a:solidFill>
                  <a:srgbClr val="9933FF"/>
                </a:solidFill>
              </a:rPr>
              <a:t>cement </a:t>
            </a:r>
            <a:r>
              <a:rPr lang="en-US" sz="3200" b="1" dirty="0" smtClean="0">
                <a:ln w="11430"/>
                <a:solidFill>
                  <a:srgbClr val="9933FF"/>
                </a:solidFill>
              </a:rPr>
              <a:t>preparation </a:t>
            </a:r>
            <a:r>
              <a:rPr lang="en-US" sz="3200" b="1" dirty="0" smtClean="0">
                <a:ln w="11430"/>
                <a:solidFill>
                  <a:srgbClr val="9933FF"/>
                </a:solidFill>
              </a:rPr>
              <a:t>?</a:t>
            </a:r>
          </a:p>
          <a:p>
            <a:pPr algn="just" rtl="0">
              <a:lnSpc>
                <a:spcPct val="150000"/>
              </a:lnSpc>
              <a:buFontTx/>
              <a:buChar char="-"/>
            </a:pPr>
            <a:r>
              <a:rPr lang="en-US" sz="3200" b="1" cap="none" spc="0" dirty="0" smtClean="0">
                <a:ln w="11430"/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3200" b="1" dirty="0" smtClean="0">
                <a:ln w="11430"/>
                <a:solidFill>
                  <a:schemeClr val="bg1">
                    <a:lumMod val="50000"/>
                  </a:schemeClr>
                </a:solidFill>
              </a:rPr>
              <a:t>Using ash </a:t>
            </a:r>
            <a:r>
              <a:rPr lang="en-US" sz="3200" b="1" dirty="0" smtClean="0">
                <a:ln w="11430"/>
                <a:solidFill>
                  <a:schemeClr val="bg1">
                    <a:lumMod val="50000"/>
                  </a:schemeClr>
                </a:solidFill>
              </a:rPr>
              <a:t>as fertilizer?</a:t>
            </a:r>
            <a:endParaRPr lang="en-US" sz="3200" b="1" cap="none" spc="0" dirty="0" smtClean="0">
              <a:ln w="11430"/>
              <a:solidFill>
                <a:schemeClr val="bg1">
                  <a:lumMod val="50000"/>
                </a:schemeClr>
              </a:solidFill>
            </a:endParaRPr>
          </a:p>
          <a:p>
            <a:pPr algn="just" rtl="0">
              <a:lnSpc>
                <a:spcPct val="150000"/>
              </a:lnSpc>
              <a:buFontTx/>
              <a:buChar char="-"/>
            </a:pPr>
            <a:r>
              <a:rPr lang="en-US" sz="3200" b="1" dirty="0" smtClean="0">
                <a:ln w="11430"/>
                <a:solidFill>
                  <a:schemeClr val="accent2"/>
                </a:solidFill>
              </a:rPr>
              <a:t> </a:t>
            </a:r>
            <a:r>
              <a:rPr lang="en-US" sz="3200" b="1" dirty="0" smtClean="0">
                <a:ln w="11430"/>
                <a:solidFill>
                  <a:schemeClr val="accent2"/>
                </a:solidFill>
              </a:rPr>
              <a:t>Chemical composition of ash and its effect ?</a:t>
            </a:r>
            <a:endParaRPr lang="ar-SA" sz="3200" b="1" cap="none" spc="0" dirty="0">
              <a:ln w="11430"/>
              <a:solidFill>
                <a:schemeClr val="accent2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42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3390042" y="142852"/>
            <a:ext cx="2363917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000" b="1" cap="none" spc="0" dirty="0" smtClean="0">
                <a:ln w="1905"/>
                <a:solidFill>
                  <a:schemeClr val="accent6">
                    <a:lumMod val="50000"/>
                  </a:schemeClr>
                </a:solidFill>
                <a:effectLst>
                  <a:glow rad="101600">
                    <a:schemeClr val="accent6">
                      <a:lumMod val="50000"/>
                      <a:alpha val="6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Wood Ash</a:t>
            </a:r>
            <a:endParaRPr lang="ar-SA" sz="4000" b="1" cap="none" spc="0" dirty="0">
              <a:ln w="1905"/>
              <a:solidFill>
                <a:schemeClr val="accent6">
                  <a:lumMod val="50000"/>
                </a:schemeClr>
              </a:solidFill>
              <a:effectLst>
                <a:glow rad="101600">
                  <a:schemeClr val="accent6">
                    <a:lumMod val="50000"/>
                    <a:alpha val="60000"/>
                  </a:schemeClr>
                </a:glow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مستطيل 2"/>
          <p:cNvSpPr/>
          <p:nvPr/>
        </p:nvSpPr>
        <p:spPr>
          <a:xfrm>
            <a:off x="0" y="1186749"/>
            <a:ext cx="9144000" cy="11406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 rtl="0">
              <a:lnSpc>
                <a:spcPct val="150000"/>
              </a:lnSpc>
            </a:pPr>
            <a:r>
              <a:rPr lang="en-US" sz="2400" b="1" u="sng" cap="none" spc="0" dirty="0" smtClean="0">
                <a:ln w="3175">
                  <a:solidFill>
                    <a:schemeClr val="accent6">
                      <a:lumMod val="50000"/>
                    </a:schemeClr>
                  </a:solidFill>
                </a:ln>
                <a:solidFill>
                  <a:srgbClr val="6633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Definition: </a:t>
            </a:r>
            <a:r>
              <a:rPr lang="en-US" sz="2400" b="1" dirty="0">
                <a:ln w="3175">
                  <a:solidFill>
                    <a:schemeClr val="accent6">
                      <a:lumMod val="50000"/>
                    </a:schemeClr>
                  </a:solidFill>
                </a:ln>
                <a:solidFill>
                  <a:srgbClr val="6633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residue </a:t>
            </a:r>
            <a:r>
              <a:rPr lang="en-US" sz="2400" b="1" dirty="0" smtClean="0">
                <a:ln w="3175">
                  <a:solidFill>
                    <a:schemeClr val="accent6">
                      <a:lumMod val="50000"/>
                    </a:schemeClr>
                  </a:solidFill>
                </a:ln>
                <a:solidFill>
                  <a:srgbClr val="6633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from </a:t>
            </a:r>
            <a:r>
              <a:rPr lang="en-US" sz="2400" b="1" dirty="0">
                <a:ln w="3175">
                  <a:solidFill>
                    <a:schemeClr val="accent6">
                      <a:lumMod val="50000"/>
                    </a:schemeClr>
                  </a:solidFill>
                </a:ln>
                <a:solidFill>
                  <a:srgbClr val="6633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burning of wood or its products such as: chips, saw dust, bark, etc. It consists of organic and inorganic compounds. </a:t>
            </a:r>
            <a:endParaRPr lang="ar-SA" sz="2400" b="1" dirty="0">
              <a:ln w="3175">
                <a:solidFill>
                  <a:schemeClr val="accent6">
                    <a:lumMod val="50000"/>
                  </a:schemeClr>
                </a:solidFill>
              </a:ln>
              <a:solidFill>
                <a:srgbClr val="6633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4" name="مستطيل 3"/>
          <p:cNvSpPr/>
          <p:nvPr/>
        </p:nvSpPr>
        <p:spPr>
          <a:xfrm>
            <a:off x="0" y="2549436"/>
            <a:ext cx="9144000" cy="230832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 rtl="0">
              <a:lnSpc>
                <a:spcPct val="150000"/>
              </a:lnSpc>
            </a:pPr>
            <a:r>
              <a:rPr lang="en-US" sz="2400" b="1" u="sng" cap="none" spc="0" dirty="0" smtClean="0">
                <a:ln w="1905"/>
                <a:solidFill>
                  <a:srgbClr val="6633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</a:t>
            </a:r>
            <a:r>
              <a:rPr lang="en-US" sz="2400" b="1" u="sng" dirty="0">
                <a:ln w="3175">
                  <a:solidFill>
                    <a:schemeClr val="accent6">
                      <a:lumMod val="50000"/>
                    </a:schemeClr>
                  </a:solidFill>
                </a:ln>
                <a:solidFill>
                  <a:srgbClr val="6633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Factors affecting ash properties:</a:t>
            </a:r>
          </a:p>
          <a:p>
            <a:pPr algn="just" rtl="0">
              <a:lnSpc>
                <a:spcPct val="150000"/>
              </a:lnSpc>
              <a:buFontTx/>
              <a:buChar char="-"/>
            </a:pPr>
            <a:r>
              <a:rPr lang="en-US" sz="2400" b="1" dirty="0">
                <a:ln w="3175">
                  <a:solidFill>
                    <a:schemeClr val="accent6">
                      <a:lumMod val="50000"/>
                    </a:schemeClr>
                  </a:solidFill>
                </a:ln>
                <a:solidFill>
                  <a:srgbClr val="6633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Constituents of the wood.</a:t>
            </a:r>
          </a:p>
          <a:p>
            <a:pPr algn="just" rtl="0">
              <a:lnSpc>
                <a:spcPct val="150000"/>
              </a:lnSpc>
              <a:buFontTx/>
              <a:buChar char="-"/>
            </a:pPr>
            <a:r>
              <a:rPr lang="en-US" sz="2400" b="1" dirty="0">
                <a:ln w="3175">
                  <a:solidFill>
                    <a:schemeClr val="accent6">
                      <a:lumMod val="50000"/>
                    </a:schemeClr>
                  </a:solidFill>
                </a:ln>
                <a:solidFill>
                  <a:srgbClr val="6633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The burning method (temperature, oven’s efficiency, fuels).</a:t>
            </a:r>
          </a:p>
          <a:p>
            <a:pPr algn="just" rtl="0">
              <a:lnSpc>
                <a:spcPct val="150000"/>
              </a:lnSpc>
              <a:buFontTx/>
              <a:buChar char="-"/>
            </a:pPr>
            <a:r>
              <a:rPr lang="en-US" sz="2400" b="1" dirty="0">
                <a:ln w="3175">
                  <a:solidFill>
                    <a:schemeClr val="accent6">
                      <a:lumMod val="50000"/>
                    </a:schemeClr>
                  </a:solidFill>
                </a:ln>
                <a:solidFill>
                  <a:srgbClr val="6633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Soil and irrigation water chemistry.</a:t>
            </a:r>
            <a:endParaRPr lang="ar-SA" sz="2400" b="1" dirty="0">
              <a:ln w="3175">
                <a:solidFill>
                  <a:schemeClr val="accent6">
                    <a:lumMod val="50000"/>
                  </a:schemeClr>
                </a:solidFill>
              </a:ln>
              <a:solidFill>
                <a:srgbClr val="6633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5" name="مستطيل 4"/>
          <p:cNvSpPr/>
          <p:nvPr/>
        </p:nvSpPr>
        <p:spPr>
          <a:xfrm>
            <a:off x="142876" y="5598399"/>
            <a:ext cx="8858280" cy="830997"/>
          </a:xfrm>
          <a:prstGeom prst="rect">
            <a:avLst/>
          </a:prstGeom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just" rtl="0"/>
            <a:r>
              <a:rPr lang="en-US" sz="2400" b="1" cap="none" spc="50" dirty="0" smtClean="0">
                <a:ln w="11430"/>
                <a:solidFill>
                  <a:schemeClr val="bg2">
                    <a:lumMod val="25000"/>
                  </a:schemeClr>
                </a:solidFill>
              </a:rPr>
              <a:t>Wood ash in this project is used as ingredient in industrial applications including: glass, ceramic, soap, cement and fertilizer. </a:t>
            </a:r>
            <a:endParaRPr lang="ar-SA" sz="2400" b="1" cap="none" spc="50" dirty="0">
              <a:ln w="11430"/>
              <a:solidFill>
                <a:schemeClr val="bg2">
                  <a:lumMod val="2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74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214282" y="357166"/>
            <a:ext cx="1409360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en-US" sz="4400" b="1" dirty="0" smtClean="0">
                <a:ln w="17780" cmpd="sng">
                  <a:solidFill>
                    <a:srgbClr val="FFC000"/>
                  </a:solidFill>
                  <a:prstDash val="solid"/>
                  <a:miter lim="800000"/>
                </a:ln>
                <a:solidFill>
                  <a:schemeClr val="accent6">
                    <a:lumMod val="75000"/>
                  </a:schemeClr>
                </a:solidFill>
                <a:effectLst>
                  <a:glow rad="228600">
                    <a:schemeClr val="bg1"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</a:rPr>
              <a:t>Glass</a:t>
            </a:r>
            <a:endParaRPr lang="ar-SA" sz="4400" b="1" dirty="0">
              <a:ln w="17780" cmpd="sng">
                <a:solidFill>
                  <a:srgbClr val="FFC000"/>
                </a:solidFill>
                <a:prstDash val="solid"/>
                <a:miter lim="800000"/>
              </a:ln>
              <a:solidFill>
                <a:schemeClr val="accent6">
                  <a:lumMod val="75000"/>
                </a:schemeClr>
              </a:solidFill>
              <a:effectLst>
                <a:glow rad="228600">
                  <a:schemeClr val="bg1">
                    <a:alpha val="40000"/>
                  </a:schemeClr>
                </a:glow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5" name="مستطيل 4"/>
          <p:cNvSpPr/>
          <p:nvPr/>
        </p:nvSpPr>
        <p:spPr>
          <a:xfrm>
            <a:off x="214282" y="1603236"/>
            <a:ext cx="8715436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 rtl="0">
              <a:lnSpc>
                <a:spcPct val="150000"/>
              </a:lnSpc>
            </a:pPr>
            <a:r>
              <a:rPr lang="en-US" sz="2400" b="1" u="sng" dirty="0" smtClean="0">
                <a:ln w="1905"/>
                <a:solidFill>
                  <a:schemeClr val="tx1">
                    <a:lumMod val="95000"/>
                    <a:lumOff val="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Definition:</a:t>
            </a:r>
            <a:r>
              <a:rPr lang="en-US" sz="2400" b="1" dirty="0" smtClean="0">
                <a:ln w="1905"/>
                <a:solidFill>
                  <a:schemeClr val="tx1">
                    <a:lumMod val="95000"/>
                    <a:lumOff val="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an </a:t>
            </a:r>
            <a:r>
              <a:rPr lang="en-US" sz="2400" b="1" dirty="0">
                <a:ln w="1905"/>
                <a:solidFill>
                  <a:schemeClr val="tx1">
                    <a:lumMod val="95000"/>
                    <a:lumOff val="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amorphous substance, inorganic product which obtained either as a solid from the melt or by other methods in a compact form, or as a thin coherent films, wires, or fibers.</a:t>
            </a:r>
            <a:endParaRPr lang="ar-SA" sz="2400" b="1" dirty="0">
              <a:ln w="1905"/>
              <a:solidFill>
                <a:schemeClr val="tx1">
                  <a:lumMod val="95000"/>
                  <a:lumOff val="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6" name="صورة 5" descr="amorphous-solid.gif"/>
          <p:cNvPicPr>
            <a:picLocks noChangeAspect="1"/>
          </p:cNvPicPr>
          <p:nvPr/>
        </p:nvPicPr>
        <p:blipFill>
          <a:blip r:embed="rId3"/>
          <a:srcRect l="53132" t="11929" r="3027" b="15736"/>
          <a:stretch>
            <a:fillRect/>
          </a:stretch>
        </p:blipFill>
        <p:spPr>
          <a:xfrm>
            <a:off x="6858016" y="214290"/>
            <a:ext cx="2105541" cy="14287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صورة 6" descr="dsc_1972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929454" y="5143512"/>
            <a:ext cx="2000264" cy="1297046"/>
          </a:xfrm>
          <a:prstGeom prst="rect">
            <a:avLst/>
          </a:prstGeom>
          <a:ln>
            <a:noFill/>
          </a:ln>
          <a:effectLst>
            <a:glow rad="228600">
              <a:schemeClr val="accent1">
                <a:satMod val="175000"/>
                <a:alpha val="40000"/>
              </a:schemeClr>
            </a:glow>
            <a:softEdge rad="112500"/>
          </a:effectLst>
        </p:spPr>
      </p:pic>
      <p:sp>
        <p:nvSpPr>
          <p:cNvPr id="8" name="مستطيل 7"/>
          <p:cNvSpPr/>
          <p:nvPr/>
        </p:nvSpPr>
        <p:spPr>
          <a:xfrm>
            <a:off x="0" y="4357694"/>
            <a:ext cx="4487254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en-US" sz="4000" b="1" cap="none" spc="0" dirty="0" smtClean="0">
                <a:ln w="17780" cmpd="sng">
                  <a:solidFill>
                    <a:srgbClr val="FFC000"/>
                  </a:solidFill>
                  <a:prstDash val="solid"/>
                  <a:miter lim="800000"/>
                </a:ln>
                <a:solidFill>
                  <a:schemeClr val="accent6">
                    <a:lumMod val="75000"/>
                  </a:schemeClr>
                </a:solidFill>
                <a:effectLst>
                  <a:glow rad="228600">
                    <a:schemeClr val="bg1"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</a:rPr>
              <a:t>Glass in this project:</a:t>
            </a:r>
            <a:endParaRPr lang="ar-SA" sz="4000" b="1" cap="none" spc="0" dirty="0">
              <a:ln w="17780" cmpd="sng">
                <a:solidFill>
                  <a:srgbClr val="FFC000"/>
                </a:solidFill>
                <a:prstDash val="solid"/>
                <a:miter lim="800000"/>
              </a:ln>
              <a:solidFill>
                <a:schemeClr val="accent6">
                  <a:lumMod val="75000"/>
                </a:schemeClr>
              </a:solidFill>
              <a:effectLst>
                <a:glow rad="228600">
                  <a:schemeClr val="bg1">
                    <a:alpha val="40000"/>
                  </a:schemeClr>
                </a:glow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9" name="مستطيل 8"/>
          <p:cNvSpPr/>
          <p:nvPr/>
        </p:nvSpPr>
        <p:spPr>
          <a:xfrm>
            <a:off x="214282" y="5214950"/>
            <a:ext cx="4602670" cy="114307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just" rtl="0">
              <a:lnSpc>
                <a:spcPct val="150000"/>
              </a:lnSpc>
              <a:buFontTx/>
              <a:buChar char="-"/>
            </a:pPr>
            <a:r>
              <a:rPr lang="en-US" sz="2400" b="1" cap="none" spc="0" dirty="0" smtClean="0">
                <a:ln w="1905"/>
                <a:solidFill>
                  <a:schemeClr val="tx1">
                    <a:lumMod val="95000"/>
                    <a:lumOff val="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Soda-Lime-Silica Glass</a:t>
            </a:r>
            <a:r>
              <a:rPr lang="en-US" sz="2400" b="1" dirty="0" smtClean="0">
                <a:ln w="1905"/>
                <a:solidFill>
                  <a:schemeClr val="tx1">
                    <a:lumMod val="95000"/>
                    <a:lumOff val="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at °1000 C.</a:t>
            </a:r>
          </a:p>
          <a:p>
            <a:pPr algn="just" rtl="0">
              <a:lnSpc>
                <a:spcPct val="150000"/>
              </a:lnSpc>
              <a:buFontTx/>
              <a:buChar char="-"/>
            </a:pPr>
            <a:r>
              <a:rPr lang="en-US" sz="2400" b="1" cap="none" spc="0" dirty="0">
                <a:ln w="1905"/>
                <a:solidFill>
                  <a:schemeClr val="tx1">
                    <a:lumMod val="95000"/>
                    <a:lumOff val="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en-US" sz="2400" b="1" cap="none" spc="0" dirty="0" smtClean="0">
                <a:ln w="1905"/>
                <a:solidFill>
                  <a:schemeClr val="tx1">
                    <a:lumMod val="95000"/>
                    <a:lumOff val="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Quenching from the melt.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71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357158" y="357166"/>
            <a:ext cx="2110321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4400" b="1" cap="none" spc="50" dirty="0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glow rad="101600">
                    <a:schemeClr val="bg2">
                      <a:lumMod val="50000"/>
                      <a:alpha val="6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Ceramic</a:t>
            </a:r>
            <a:endParaRPr lang="ar-SA" sz="4400" b="1" cap="none" spc="50" dirty="0">
              <a:ln w="11430"/>
              <a:solidFill>
                <a:schemeClr val="accent6">
                  <a:lumMod val="50000"/>
                </a:schemeClr>
              </a:solidFill>
              <a:effectLst>
                <a:glow rad="101600">
                  <a:schemeClr val="bg2">
                    <a:lumMod val="50000"/>
                    <a:alpha val="60000"/>
                  </a:schemeClr>
                </a:glow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مستطيل 2"/>
          <p:cNvSpPr/>
          <p:nvPr/>
        </p:nvSpPr>
        <p:spPr>
          <a:xfrm>
            <a:off x="285720" y="1714488"/>
            <a:ext cx="8643998" cy="11406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 rtl="0">
              <a:lnSpc>
                <a:spcPct val="150000"/>
              </a:lnSpc>
            </a:pPr>
            <a:r>
              <a:rPr lang="en-US" sz="2400" b="1" u="sng" dirty="0">
                <a:ln w="1905"/>
                <a:solidFill>
                  <a:schemeClr val="tx1">
                    <a:lumMod val="95000"/>
                    <a:lumOff val="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Definition:</a:t>
            </a:r>
            <a:r>
              <a:rPr lang="en-US" sz="2400" b="1" dirty="0">
                <a:ln w="1905"/>
                <a:solidFill>
                  <a:schemeClr val="tx1">
                    <a:lumMod val="95000"/>
                    <a:lumOff val="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inorganic, non-metallic material of crystalline nature, insoluble in water and formed by heating to high temperatures.</a:t>
            </a:r>
            <a:endParaRPr lang="ar-SA" sz="2400" b="1" dirty="0">
              <a:ln w="1905"/>
              <a:solidFill>
                <a:schemeClr val="tx1">
                  <a:lumMod val="95000"/>
                  <a:lumOff val="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4" name="صورة 3" descr="chap3_slide3.gif"/>
          <p:cNvPicPr>
            <a:picLocks noChangeAspect="1"/>
          </p:cNvPicPr>
          <p:nvPr/>
        </p:nvPicPr>
        <p:blipFill>
          <a:blip r:embed="rId3"/>
          <a:srcRect l="65904" t="7865" r="6357" b="61009"/>
          <a:stretch>
            <a:fillRect/>
          </a:stretch>
        </p:blipFill>
        <p:spPr>
          <a:xfrm>
            <a:off x="7286644" y="500042"/>
            <a:ext cx="1714480" cy="147599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مستطيل 4"/>
          <p:cNvSpPr/>
          <p:nvPr/>
        </p:nvSpPr>
        <p:spPr>
          <a:xfrm>
            <a:off x="142844" y="3786190"/>
            <a:ext cx="5235792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4000" b="1" cap="none" spc="50" dirty="0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glow rad="101600">
                    <a:schemeClr val="bg2">
                      <a:lumMod val="50000"/>
                      <a:alpha val="6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Ceramic in this project:</a:t>
            </a:r>
            <a:endParaRPr lang="ar-SA" sz="4800" b="1" cap="none" spc="50" dirty="0">
              <a:ln w="11430"/>
              <a:solidFill>
                <a:schemeClr val="accent6">
                  <a:lumMod val="50000"/>
                </a:schemeClr>
              </a:solidFill>
              <a:effectLst>
                <a:glow rad="101600">
                  <a:schemeClr val="bg2">
                    <a:lumMod val="50000"/>
                    <a:alpha val="60000"/>
                  </a:schemeClr>
                </a:glow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6" name="مستطيل 5"/>
          <p:cNvSpPr/>
          <p:nvPr/>
        </p:nvSpPr>
        <p:spPr>
          <a:xfrm>
            <a:off x="-32" y="4586125"/>
            <a:ext cx="7715272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 rtl="0">
              <a:lnSpc>
                <a:spcPct val="150000"/>
              </a:lnSpc>
            </a:pPr>
            <a:r>
              <a:rPr lang="en-US" sz="2400" b="1" dirty="0">
                <a:ln w="1905"/>
                <a:solidFill>
                  <a:schemeClr val="tx1">
                    <a:lumMod val="95000"/>
                    <a:lumOff val="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- Traditional ceramic using clay and sand.</a:t>
            </a:r>
          </a:p>
          <a:p>
            <a:pPr algn="just" rtl="0">
              <a:lnSpc>
                <a:spcPct val="150000"/>
              </a:lnSpc>
            </a:pPr>
            <a:r>
              <a:rPr lang="en-US" sz="2400" b="1" dirty="0">
                <a:ln w="1905"/>
                <a:solidFill>
                  <a:schemeClr val="tx1">
                    <a:lumMod val="95000"/>
                    <a:lumOff val="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- Hand-forming method by adding ash to improve strength.</a:t>
            </a:r>
          </a:p>
        </p:txBody>
      </p:sp>
      <p:pic>
        <p:nvPicPr>
          <p:cNvPr id="7" name="صورة 6" descr="pottery-174453_640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544752" y="5214950"/>
            <a:ext cx="1275931" cy="16430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60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 descr="saponificationformula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43438" y="357166"/>
            <a:ext cx="4214802" cy="14049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مستطيل 2"/>
          <p:cNvSpPr/>
          <p:nvPr/>
        </p:nvSpPr>
        <p:spPr>
          <a:xfrm>
            <a:off x="307420" y="516419"/>
            <a:ext cx="1335622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en-US" sz="4400" b="1" dirty="0" smtClean="0">
                <a:ln>
                  <a:solidFill>
                    <a:schemeClr val="accent3">
                      <a:lumMod val="50000"/>
                    </a:schemeClr>
                  </a:solidFill>
                </a:ln>
                <a:solidFill>
                  <a:schemeClr val="accent3">
                    <a:lumMod val="50000"/>
                  </a:schemeClr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Soap</a:t>
            </a:r>
            <a:endParaRPr lang="ar-SA" sz="4400" b="1" dirty="0">
              <a:ln>
                <a:solidFill>
                  <a:schemeClr val="accent3">
                    <a:lumMod val="50000"/>
                  </a:schemeClr>
                </a:solidFill>
              </a:ln>
              <a:solidFill>
                <a:schemeClr val="accent3">
                  <a:lumMod val="50000"/>
                </a:schemeClr>
              </a:soli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4" name="مستطيل 3"/>
          <p:cNvSpPr/>
          <p:nvPr/>
        </p:nvSpPr>
        <p:spPr>
          <a:xfrm>
            <a:off x="142876" y="1643050"/>
            <a:ext cx="8858280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 rtl="0">
              <a:lnSpc>
                <a:spcPct val="150000"/>
              </a:lnSpc>
            </a:pPr>
            <a:r>
              <a:rPr lang="en-US" sz="2400" b="1" u="sng" dirty="0" smtClean="0">
                <a:ln w="1905"/>
                <a:solidFill>
                  <a:schemeClr val="tx1">
                    <a:lumMod val="95000"/>
                    <a:lumOff val="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Definition:</a:t>
            </a:r>
            <a:r>
              <a:rPr lang="en-US" sz="2400" b="1" dirty="0" smtClean="0">
                <a:ln w="1905"/>
                <a:solidFill>
                  <a:schemeClr val="tx1">
                    <a:lumMod val="95000"/>
                    <a:lumOff val="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any salt of fatty acid and usually made by </a:t>
            </a:r>
            <a:r>
              <a:rPr lang="en-US" sz="2400" b="1" dirty="0" err="1" smtClean="0">
                <a:ln w="1905"/>
                <a:solidFill>
                  <a:schemeClr val="tx1">
                    <a:lumMod val="95000"/>
                    <a:lumOff val="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saponification</a:t>
            </a:r>
            <a:r>
              <a:rPr lang="en-US" sz="2400" b="1" dirty="0" smtClean="0">
                <a:ln w="1905"/>
                <a:solidFill>
                  <a:schemeClr val="tx1">
                    <a:lumMod val="95000"/>
                    <a:lumOff val="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of fatty oil with caustic soda.</a:t>
            </a:r>
            <a:endParaRPr lang="en-US" sz="2400" b="1" dirty="0">
              <a:ln w="1905"/>
              <a:solidFill>
                <a:schemeClr val="tx1">
                  <a:lumMod val="95000"/>
                  <a:lumOff val="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5" name="صورة 4" descr="Soap-Making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43702" y="4643446"/>
            <a:ext cx="2218029" cy="148107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مستطيل 5"/>
          <p:cNvSpPr/>
          <p:nvPr/>
        </p:nvSpPr>
        <p:spPr>
          <a:xfrm>
            <a:off x="142844" y="3792684"/>
            <a:ext cx="4416722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en-US" sz="4000" b="1" dirty="0" smtClean="0">
                <a:ln>
                  <a:solidFill>
                    <a:schemeClr val="accent3">
                      <a:lumMod val="50000"/>
                    </a:schemeClr>
                  </a:solidFill>
                </a:ln>
                <a:solidFill>
                  <a:schemeClr val="accent3">
                    <a:lumMod val="50000"/>
                  </a:schemeClr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Soap in this project:</a:t>
            </a:r>
            <a:endParaRPr lang="ar-SA" sz="4000" b="1" dirty="0">
              <a:ln>
                <a:solidFill>
                  <a:schemeClr val="accent3">
                    <a:lumMod val="50000"/>
                  </a:schemeClr>
                </a:solidFill>
              </a:ln>
              <a:solidFill>
                <a:schemeClr val="accent3">
                  <a:lumMod val="50000"/>
                </a:schemeClr>
              </a:soli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7" name="مستطيل 6"/>
          <p:cNvSpPr/>
          <p:nvPr/>
        </p:nvSpPr>
        <p:spPr>
          <a:xfrm>
            <a:off x="0" y="4586125"/>
            <a:ext cx="6572264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 rtl="0">
              <a:lnSpc>
                <a:spcPct val="150000"/>
              </a:lnSpc>
              <a:buFontTx/>
              <a:buChar char="-"/>
            </a:pPr>
            <a:r>
              <a:rPr lang="en-US" sz="2400" b="1" dirty="0" smtClean="0">
                <a:ln w="1905"/>
                <a:solidFill>
                  <a:schemeClr val="tx1">
                    <a:lumMod val="95000"/>
                    <a:lumOff val="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Hard olive-oil soap using soluble part of ash.</a:t>
            </a:r>
          </a:p>
          <a:p>
            <a:pPr algn="just" rtl="0">
              <a:lnSpc>
                <a:spcPct val="150000"/>
              </a:lnSpc>
              <a:buFontTx/>
              <a:buChar char="-"/>
            </a:pPr>
            <a:r>
              <a:rPr lang="en-US" sz="2400" b="1" dirty="0" smtClean="0">
                <a:ln w="1905"/>
                <a:solidFill>
                  <a:schemeClr val="tx1">
                    <a:lumMod val="95000"/>
                    <a:lumOff val="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Using hot method. </a:t>
            </a:r>
            <a:endParaRPr lang="en-US" sz="2400" b="1" dirty="0">
              <a:ln w="1905"/>
              <a:solidFill>
                <a:schemeClr val="tx1">
                  <a:lumMod val="95000"/>
                  <a:lumOff val="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7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 descr="bag_cement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15206" y="357166"/>
            <a:ext cx="1357322" cy="15066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مستطيل 2"/>
          <p:cNvSpPr/>
          <p:nvPr/>
        </p:nvSpPr>
        <p:spPr>
          <a:xfrm>
            <a:off x="214282" y="285728"/>
            <a:ext cx="2002023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 rtl="0"/>
            <a:r>
              <a:rPr lang="en-US" sz="4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Cement</a:t>
            </a:r>
            <a:endParaRPr lang="ar-SA" sz="4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>
                <a:glow rad="2286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4" name="مربع نص 3"/>
          <p:cNvSpPr txBox="1"/>
          <p:nvPr/>
        </p:nvSpPr>
        <p:spPr>
          <a:xfrm>
            <a:off x="142876" y="1714488"/>
            <a:ext cx="8858280" cy="175432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just" rtl="0">
              <a:lnSpc>
                <a:spcPct val="150000"/>
              </a:lnSpc>
            </a:pPr>
            <a:r>
              <a:rPr lang="en-US" sz="2400" b="1" u="sng" dirty="0" smtClean="0">
                <a:ln w="1905"/>
                <a:solidFill>
                  <a:schemeClr val="tx1">
                    <a:lumMod val="95000"/>
                    <a:lumOff val="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Definition:</a:t>
            </a:r>
            <a:r>
              <a:rPr lang="en-US" sz="2400" b="1" dirty="0" smtClean="0">
                <a:ln w="1905"/>
                <a:solidFill>
                  <a:schemeClr val="tx1">
                    <a:lumMod val="95000"/>
                    <a:lumOff val="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en-US" sz="2400" b="1" dirty="0">
                <a:ln w="1905"/>
                <a:solidFill>
                  <a:schemeClr val="tx1">
                    <a:lumMod val="95000"/>
                    <a:lumOff val="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is a material which binds together solid bodies by hardening from a plastic state. </a:t>
            </a:r>
            <a:r>
              <a:rPr lang="en-US" sz="2400" b="1" dirty="0" smtClean="0">
                <a:ln w="1905"/>
                <a:solidFill>
                  <a:schemeClr val="tx1">
                    <a:lumMod val="95000"/>
                    <a:lumOff val="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It </a:t>
            </a:r>
            <a:r>
              <a:rPr lang="en-US" sz="2400" b="1" dirty="0">
                <a:ln w="1905"/>
                <a:solidFill>
                  <a:schemeClr val="tx1">
                    <a:lumMod val="95000"/>
                    <a:lumOff val="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is a fine powder produced by grinding Portland cement </a:t>
            </a:r>
            <a:r>
              <a:rPr lang="en-US" sz="2400" b="1" dirty="0" smtClean="0">
                <a:ln w="1905"/>
                <a:solidFill>
                  <a:schemeClr val="tx1">
                    <a:lumMod val="95000"/>
                    <a:lumOff val="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clinker.</a:t>
            </a:r>
            <a:endParaRPr lang="ar-SA" sz="2400" b="1" dirty="0">
              <a:ln w="1905"/>
              <a:solidFill>
                <a:schemeClr val="tx1">
                  <a:lumMod val="95000"/>
                  <a:lumOff val="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5" name="صورة 4" descr="concrete-shovel-heap-hand-mixed-34481045.jpg"/>
          <p:cNvPicPr>
            <a:picLocks noChangeAspect="1"/>
          </p:cNvPicPr>
          <p:nvPr/>
        </p:nvPicPr>
        <p:blipFill>
          <a:blip r:embed="rId4" cstate="print"/>
          <a:srcRect b="8689"/>
          <a:stretch>
            <a:fillRect/>
          </a:stretch>
        </p:blipFill>
        <p:spPr>
          <a:xfrm>
            <a:off x="7215206" y="4286256"/>
            <a:ext cx="1682917" cy="164307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مستطيل 5"/>
          <p:cNvSpPr/>
          <p:nvPr/>
        </p:nvSpPr>
        <p:spPr>
          <a:xfrm>
            <a:off x="214282" y="3864122"/>
            <a:ext cx="5022722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 rtl="0"/>
            <a:r>
              <a:rPr lang="en-US" sz="4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Cement in this project:</a:t>
            </a:r>
            <a:endParaRPr lang="ar-SA" sz="4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>
                <a:glow rad="2286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7" name="مستطيل 6"/>
          <p:cNvSpPr/>
          <p:nvPr/>
        </p:nvSpPr>
        <p:spPr>
          <a:xfrm>
            <a:off x="71438" y="4714884"/>
            <a:ext cx="7500958" cy="114307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 rtl="0">
              <a:lnSpc>
                <a:spcPct val="150000"/>
              </a:lnSpc>
              <a:buFontTx/>
              <a:buChar char="-"/>
            </a:pPr>
            <a:r>
              <a:rPr lang="en-US" sz="2400" b="1" dirty="0" smtClean="0">
                <a:ln w="1905"/>
                <a:solidFill>
                  <a:schemeClr val="tx1">
                    <a:lumMod val="95000"/>
                    <a:lumOff val="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Portland cement using ash to improve strength.</a:t>
            </a:r>
          </a:p>
          <a:p>
            <a:pPr algn="just" rtl="0">
              <a:lnSpc>
                <a:spcPct val="150000"/>
              </a:lnSpc>
              <a:buFontTx/>
              <a:buChar char="-"/>
            </a:pPr>
            <a:r>
              <a:rPr lang="en-US" sz="2400" b="1" dirty="0" smtClean="0">
                <a:ln w="1905"/>
                <a:solidFill>
                  <a:schemeClr val="tx1">
                    <a:lumMod val="95000"/>
                    <a:lumOff val="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Preparation from powder at 1000 °C.</a:t>
            </a:r>
            <a:endParaRPr lang="en-US" sz="2400" b="1" dirty="0">
              <a:ln w="1905"/>
              <a:solidFill>
                <a:schemeClr val="tx1">
                  <a:lumMod val="95000"/>
                  <a:lumOff val="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49000"/>
            <a:lum/>
          </a:blip>
          <a:srcRect/>
          <a:stretch>
            <a:fillRect l="-14000" r="-1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 descr="normal_ian-symbol-fertilizer-factory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000892" y="142852"/>
            <a:ext cx="1500198" cy="1648569"/>
          </a:xfrm>
          <a:prstGeom prst="rect">
            <a:avLst/>
          </a:prstGeom>
        </p:spPr>
      </p:pic>
      <p:sp>
        <p:nvSpPr>
          <p:cNvPr id="3" name="مستطيل 2"/>
          <p:cNvSpPr/>
          <p:nvPr/>
        </p:nvSpPr>
        <p:spPr>
          <a:xfrm>
            <a:off x="285720" y="285728"/>
            <a:ext cx="2355645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 rtl="0"/>
            <a:r>
              <a:rPr lang="en-US" sz="4400" b="1" cap="none" spc="0" dirty="0" smtClean="0">
                <a:ln w="3175">
                  <a:solidFill>
                    <a:srgbClr val="663300"/>
                  </a:solidFill>
                </a:ln>
                <a:solidFill>
                  <a:schemeClr val="bg2">
                    <a:lumMod val="50000"/>
                  </a:schemeClr>
                </a:solidFill>
                <a:effectLst>
                  <a:glow rad="101600">
                    <a:schemeClr val="accent6">
                      <a:lumMod val="50000"/>
                      <a:alpha val="6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Fertilizer </a:t>
            </a:r>
            <a:endParaRPr lang="ar-SA" sz="4400" b="1" cap="none" spc="0" dirty="0">
              <a:ln w="3175">
                <a:solidFill>
                  <a:srgbClr val="663300"/>
                </a:solidFill>
              </a:ln>
              <a:solidFill>
                <a:schemeClr val="bg2">
                  <a:lumMod val="50000"/>
                </a:schemeClr>
              </a:solidFill>
              <a:effectLst>
                <a:glow rad="101600">
                  <a:schemeClr val="accent6">
                    <a:lumMod val="50000"/>
                    <a:alpha val="60000"/>
                  </a:schemeClr>
                </a:glow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4" name="مربع نص 3"/>
          <p:cNvSpPr txBox="1"/>
          <p:nvPr/>
        </p:nvSpPr>
        <p:spPr>
          <a:xfrm>
            <a:off x="142844" y="1734305"/>
            <a:ext cx="8643998" cy="169469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just" rtl="0">
              <a:lnSpc>
                <a:spcPct val="150000"/>
              </a:lnSpc>
            </a:pPr>
            <a:r>
              <a:rPr lang="en-US" sz="2400" b="1" u="sng" dirty="0">
                <a:ln w="1905"/>
                <a:solidFill>
                  <a:schemeClr val="tx1">
                    <a:lumMod val="95000"/>
                    <a:lumOff val="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Definition:</a:t>
            </a:r>
            <a:r>
              <a:rPr lang="en-US" sz="2400" b="1" dirty="0">
                <a:ln w="1905"/>
                <a:solidFill>
                  <a:schemeClr val="tx1">
                    <a:lumMod val="95000"/>
                    <a:lumOff val="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is a material </a:t>
            </a:r>
            <a:r>
              <a:rPr lang="en-US" sz="2400" b="1" dirty="0" smtClean="0">
                <a:ln w="1905"/>
                <a:solidFill>
                  <a:schemeClr val="tx1">
                    <a:lumMod val="95000"/>
                    <a:lumOff val="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for </a:t>
            </a:r>
            <a:r>
              <a:rPr lang="en-US" sz="2400" b="1" dirty="0">
                <a:ln w="1905"/>
                <a:solidFill>
                  <a:schemeClr val="tx1">
                    <a:lumMod val="95000"/>
                    <a:lumOff val="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plant growth and development by providing </a:t>
            </a:r>
            <a:r>
              <a:rPr lang="en-US" sz="2400" b="1" dirty="0" smtClean="0">
                <a:ln w="1905"/>
                <a:solidFill>
                  <a:schemeClr val="tx1">
                    <a:lumMod val="95000"/>
                    <a:lumOff val="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essential </a:t>
            </a:r>
            <a:r>
              <a:rPr lang="en-US" sz="2400" b="1" dirty="0">
                <a:ln w="1905"/>
                <a:solidFill>
                  <a:schemeClr val="tx1">
                    <a:lumMod val="95000"/>
                    <a:lumOff val="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plant nutrient elements, such as: nitrogen, phosphorus, and </a:t>
            </a:r>
            <a:r>
              <a:rPr lang="en-US" sz="2400" b="1" dirty="0" smtClean="0">
                <a:ln w="1905"/>
                <a:solidFill>
                  <a:schemeClr val="tx1">
                    <a:lumMod val="95000"/>
                    <a:lumOff val="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potassium.</a:t>
            </a:r>
            <a:endParaRPr lang="ar-SA" sz="2400" b="1" dirty="0">
              <a:ln w="1905"/>
              <a:solidFill>
                <a:schemeClr val="tx1">
                  <a:lumMod val="95000"/>
                  <a:lumOff val="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5" name="صورة 4" descr="حاجة النبتة إلى الماء والأملاح المعدنية1.jpg"/>
          <p:cNvPicPr>
            <a:picLocks noChangeAspect="1"/>
          </p:cNvPicPr>
          <p:nvPr/>
        </p:nvPicPr>
        <p:blipFill>
          <a:blip r:embed="rId4"/>
          <a:srcRect r="55104" b="24348"/>
          <a:stretch>
            <a:fillRect/>
          </a:stretch>
        </p:blipFill>
        <p:spPr>
          <a:xfrm>
            <a:off x="6929454" y="4357694"/>
            <a:ext cx="1930064" cy="186239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مستطيل 5"/>
          <p:cNvSpPr/>
          <p:nvPr/>
        </p:nvSpPr>
        <p:spPr>
          <a:xfrm>
            <a:off x="142844" y="4006998"/>
            <a:ext cx="5347105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 rtl="0"/>
            <a:r>
              <a:rPr lang="en-US" sz="4000" b="1" dirty="0" smtClean="0">
                <a:ln w="3175">
                  <a:solidFill>
                    <a:srgbClr val="663300"/>
                  </a:solidFill>
                </a:ln>
                <a:solidFill>
                  <a:schemeClr val="bg2">
                    <a:lumMod val="50000"/>
                  </a:schemeClr>
                </a:solidFill>
                <a:effectLst>
                  <a:glow rad="101600">
                    <a:schemeClr val="accent6">
                      <a:lumMod val="50000"/>
                      <a:alpha val="6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Fertilizer in this project:</a:t>
            </a:r>
            <a:r>
              <a:rPr lang="en-US" sz="4000" b="1" cap="none" spc="0" dirty="0" smtClean="0">
                <a:ln w="3175">
                  <a:solidFill>
                    <a:srgbClr val="663300"/>
                  </a:solidFill>
                </a:ln>
                <a:solidFill>
                  <a:schemeClr val="bg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endParaRPr lang="ar-SA" sz="4000" b="1" cap="none" spc="0" dirty="0">
              <a:ln w="3175">
                <a:solidFill>
                  <a:srgbClr val="663300"/>
                </a:solidFill>
              </a:ln>
              <a:solidFill>
                <a:schemeClr val="bg2">
                  <a:lumMod val="50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7" name="مربع نص 6"/>
          <p:cNvSpPr txBox="1"/>
          <p:nvPr/>
        </p:nvSpPr>
        <p:spPr>
          <a:xfrm>
            <a:off x="214282" y="4943315"/>
            <a:ext cx="5143536" cy="120032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just" rtl="0">
              <a:lnSpc>
                <a:spcPct val="150000"/>
              </a:lnSpc>
              <a:buFontTx/>
              <a:buChar char="-"/>
            </a:pPr>
            <a:r>
              <a:rPr lang="en-US" sz="2400" b="1" dirty="0" smtClean="0">
                <a:ln w="1905"/>
                <a:solidFill>
                  <a:schemeClr val="tx1">
                    <a:lumMod val="95000"/>
                    <a:lumOff val="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Using the soluble part of ash.</a:t>
            </a:r>
          </a:p>
          <a:p>
            <a:pPr algn="just" rtl="0">
              <a:lnSpc>
                <a:spcPct val="150000"/>
              </a:lnSpc>
              <a:buFontTx/>
              <a:buChar char="-"/>
            </a:pPr>
            <a:r>
              <a:rPr lang="en-US" sz="2400" b="1" dirty="0" smtClean="0">
                <a:ln w="1905"/>
                <a:solidFill>
                  <a:schemeClr val="tx1">
                    <a:lumMod val="95000"/>
                    <a:lumOff val="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Using total part of ash.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3499</TotalTime>
  <Words>988</Words>
  <Application>Microsoft Office PowerPoint</Application>
  <PresentationFormat>عرض على الشاشة (3:4)‏</PresentationFormat>
  <Paragraphs>290</Paragraphs>
  <Slides>37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37</vt:i4>
      </vt:variant>
    </vt:vector>
  </HeadingPairs>
  <TitlesOfParts>
    <vt:vector size="38" baseType="lpstr">
      <vt:lpstr>سمة Office</vt:lpstr>
      <vt:lpstr>الشريحة 1</vt:lpstr>
      <vt:lpstr>الشريحة 2</vt:lpstr>
      <vt:lpstr>الشريحة 3</vt:lpstr>
      <vt:lpstr>الشريحة 4</vt:lpstr>
      <vt:lpstr>الشريحة 5</vt:lpstr>
      <vt:lpstr>الشريحة 6</vt:lpstr>
      <vt:lpstr>الشريحة 7</vt:lpstr>
      <vt:lpstr>الشريحة 8</vt:lpstr>
      <vt:lpstr>الشريحة 9</vt:lpstr>
      <vt:lpstr>الشريحة 10</vt:lpstr>
      <vt:lpstr>الشريحة 11</vt:lpstr>
      <vt:lpstr>الشريحة 12</vt:lpstr>
      <vt:lpstr>الشريحة 13</vt:lpstr>
      <vt:lpstr>الشريحة 14</vt:lpstr>
      <vt:lpstr>الشريحة 15</vt:lpstr>
      <vt:lpstr>الشريحة 16</vt:lpstr>
      <vt:lpstr>الشريحة 17</vt:lpstr>
      <vt:lpstr>الشريحة 18</vt:lpstr>
      <vt:lpstr>الشريحة 19</vt:lpstr>
      <vt:lpstr>الشريحة 20</vt:lpstr>
      <vt:lpstr>الشريحة 21</vt:lpstr>
      <vt:lpstr>الشريحة 22</vt:lpstr>
      <vt:lpstr>الشريحة 23</vt:lpstr>
      <vt:lpstr>الشريحة 24</vt:lpstr>
      <vt:lpstr>الشريحة 25</vt:lpstr>
      <vt:lpstr>الشريحة 26</vt:lpstr>
      <vt:lpstr>الشريحة 27</vt:lpstr>
      <vt:lpstr>الشريحة 28</vt:lpstr>
      <vt:lpstr>الشريحة 29</vt:lpstr>
      <vt:lpstr>الشريحة 30</vt:lpstr>
      <vt:lpstr>الشريحة 31</vt:lpstr>
      <vt:lpstr>الشريحة 32</vt:lpstr>
      <vt:lpstr>الشريحة 33</vt:lpstr>
      <vt:lpstr>الشريحة 34</vt:lpstr>
      <vt:lpstr>الشريحة 35</vt:lpstr>
      <vt:lpstr>الشريحة 36</vt:lpstr>
      <vt:lpstr>الشريحة 37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الشريحة 1</dc:title>
  <dc:creator>HP</dc:creator>
  <cp:lastModifiedBy>HP</cp:lastModifiedBy>
  <cp:revision>246</cp:revision>
  <dcterms:created xsi:type="dcterms:W3CDTF">2015-12-02T17:20:36Z</dcterms:created>
  <dcterms:modified xsi:type="dcterms:W3CDTF">2015-12-07T19:43:40Z</dcterms:modified>
</cp:coreProperties>
</file>