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608" r:id="rId1"/>
  </p:sldMasterIdLst>
  <p:notesMasterIdLst>
    <p:notesMasterId r:id="rId29"/>
  </p:notesMasterIdLst>
  <p:sldIdLst>
    <p:sldId id="256" r:id="rId2"/>
    <p:sldId id="257" r:id="rId3"/>
    <p:sldId id="283" r:id="rId4"/>
    <p:sldId id="258" r:id="rId5"/>
    <p:sldId id="302" r:id="rId6"/>
    <p:sldId id="267" r:id="rId7"/>
    <p:sldId id="268" r:id="rId8"/>
    <p:sldId id="272" r:id="rId9"/>
    <p:sldId id="270" r:id="rId10"/>
    <p:sldId id="265" r:id="rId11"/>
    <p:sldId id="280" r:id="rId12"/>
    <p:sldId id="273" r:id="rId13"/>
    <p:sldId id="274" r:id="rId14"/>
    <p:sldId id="291" r:id="rId15"/>
    <p:sldId id="292" r:id="rId16"/>
    <p:sldId id="293" r:id="rId17"/>
    <p:sldId id="294" r:id="rId18"/>
    <p:sldId id="303" r:id="rId19"/>
    <p:sldId id="295" r:id="rId20"/>
    <p:sldId id="296" r:id="rId21"/>
    <p:sldId id="299" r:id="rId22"/>
    <p:sldId id="300" r:id="rId23"/>
    <p:sldId id="304" r:id="rId24"/>
    <p:sldId id="297" r:id="rId25"/>
    <p:sldId id="278" r:id="rId26"/>
    <p:sldId id="289" r:id="rId27"/>
    <p:sldId id="290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The percentages of demand for all types</c:v>
                </c:pt>
              </c:strCache>
            </c:strRef>
          </c:tx>
          <c:dLbls>
            <c:dLbl>
              <c:idx val="0"/>
              <c:layout>
                <c:manualLayout>
                  <c:x val="-0.12597671942792865"/>
                  <c:y val="-0.184909161745406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646-463B-8773-00FC9F38B5C9}"/>
                </c:ext>
              </c:extLst>
            </c:dLbl>
            <c:dLbl>
              <c:idx val="8"/>
              <c:layout>
                <c:manualLayout>
                  <c:x val="1.1426864052707698E-2"/>
                  <c:y val="-7.7114911417322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646-463B-8773-00FC9F38B5C9}"/>
                </c:ext>
              </c:extLst>
            </c:dLbl>
            <c:dLbl>
              <c:idx val="10"/>
              <c:layout>
                <c:manualLayout>
                  <c:x val="-5.7239972407295295E-2"/>
                  <c:y val="-9.71121430938096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21-48FE-840C-D289CBD4267F}"/>
                </c:ext>
              </c:extLst>
            </c:dLbl>
            <c:dLbl>
              <c:idx val="11"/>
              <c:layout>
                <c:manualLayout>
                  <c:x val="9.3682868968302468E-2"/>
                  <c:y val="7.3784717656897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21-48FE-840C-D289CBD426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Sheet1!$A$2:$A$13</c:f>
              <c:strCache>
                <c:ptCount val="12"/>
                <c:pt idx="0">
                  <c:v>GAUSE and LAPROTOMY SPONGE </c:v>
                </c:pt>
                <c:pt idx="1">
                  <c:v>GAUSE EYE BAD</c:v>
                </c:pt>
                <c:pt idx="2">
                  <c:v>GAUSE COTTON PAD</c:v>
                </c:pt>
                <c:pt idx="3">
                  <c:v>GAUZE FOLDED</c:v>
                </c:pt>
                <c:pt idx="4">
                  <c:v>ROLL BANDAGE</c:v>
                </c:pt>
                <c:pt idx="5">
                  <c:v>BANDAGE PLASTER OF PARIS</c:v>
                </c:pt>
                <c:pt idx="6">
                  <c:v>COTTON WEBRIL BANDAGE</c:v>
                </c:pt>
                <c:pt idx="7">
                  <c:v>FRAMYCETIN SULPHATE</c:v>
                </c:pt>
                <c:pt idx="8">
                  <c:v>SORATOL GUASE STERIL</c:v>
                </c:pt>
                <c:pt idx="9">
                  <c:v>ELASTIC CREPE BANDGE</c:v>
                </c:pt>
                <c:pt idx="10">
                  <c:v>STERILE STRIP</c:v>
                </c:pt>
                <c:pt idx="11">
                  <c:v>NET BANDAGE SMALL SIZE</c:v>
                </c:pt>
              </c:strCache>
            </c:strRef>
          </c:cat>
          <c:val>
            <c:numRef>
              <c:f>Sheet1!$B$2:$B$13</c:f>
              <c:numCache>
                <c:formatCode>0.00%</c:formatCode>
                <c:ptCount val="12"/>
                <c:pt idx="0">
                  <c:v>0.69232600000000055</c:v>
                </c:pt>
                <c:pt idx="1">
                  <c:v>4.3200000000000063E-4</c:v>
                </c:pt>
                <c:pt idx="2">
                  <c:v>0.10098500000000002</c:v>
                </c:pt>
                <c:pt idx="3">
                  <c:v>7.2132000000000168E-2</c:v>
                </c:pt>
                <c:pt idx="4">
                  <c:v>8.2950000000000228E-3</c:v>
                </c:pt>
                <c:pt idx="5">
                  <c:v>6.6649999999999964E-3</c:v>
                </c:pt>
                <c:pt idx="6">
                  <c:v>2.6688000000000059E-2</c:v>
                </c:pt>
                <c:pt idx="7">
                  <c:v>4.0390000000000183E-3</c:v>
                </c:pt>
                <c:pt idx="8">
                  <c:v>2.4520000000000002E-3</c:v>
                </c:pt>
                <c:pt idx="9">
                  <c:v>8.5549000000000028E-2</c:v>
                </c:pt>
                <c:pt idx="10">
                  <c:v>2.1600000000000089E-4</c:v>
                </c:pt>
                <c:pt idx="11">
                  <c:v>2.1600000000000089E-4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21-48FE-840C-D289CBD42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986D6-F61C-4A1C-A859-C5DB45A925BA}" type="doc">
      <dgm:prSet loTypeId="urn:microsoft.com/office/officeart/2005/8/layout/chevron1" loCatId="process" qsTypeId="urn:microsoft.com/office/officeart/2005/8/quickstyle/simple5" qsCatId="simple" csTypeId="urn:microsoft.com/office/officeart/2005/8/colors/accent3_3" csCatId="accent3" phldr="1"/>
      <dgm:spPr/>
    </dgm:pt>
    <dgm:pt modelId="{83039BE8-01ED-40B6-A7B2-FB1EB7F184CE}">
      <dgm:prSet phldrT="[Text]" custT="1"/>
      <dgm:spPr/>
      <dgm:t>
        <a:bodyPr/>
        <a:lstStyle/>
        <a:p>
          <a:r>
            <a:rPr lang="en-US" sz="2400" b="1" dirty="0">
              <a:latin typeface="Times New Roman" pitchFamily="18" charset="0"/>
              <a:cs typeface="Times New Roman" pitchFamily="18" charset="0"/>
            </a:rPr>
            <a:t>Gauze slitting and rolling machine</a:t>
          </a:r>
        </a:p>
      </dgm:t>
    </dgm:pt>
    <dgm:pt modelId="{1C410AA2-C2E4-4E0D-A0C3-C77009239B41}" type="parTrans" cxnId="{37261E5C-4B29-49A6-974E-9B7FC6F2C799}">
      <dgm:prSet/>
      <dgm:spPr/>
      <dgm:t>
        <a:bodyPr/>
        <a:lstStyle/>
        <a:p>
          <a:endParaRPr lang="en-US"/>
        </a:p>
      </dgm:t>
    </dgm:pt>
    <dgm:pt modelId="{990111CE-79E5-4956-93EF-58580330BD71}" type="sibTrans" cxnId="{37261E5C-4B29-49A6-974E-9B7FC6F2C799}">
      <dgm:prSet/>
      <dgm:spPr/>
      <dgm:t>
        <a:bodyPr/>
        <a:lstStyle/>
        <a:p>
          <a:endParaRPr lang="en-US"/>
        </a:p>
      </dgm:t>
    </dgm:pt>
    <dgm:pt modelId="{504A8ADA-621B-4DBA-B0F4-4B871799838A}">
      <dgm:prSet phldrT="[Text]" custT="1"/>
      <dgm:spPr/>
      <dgm:t>
        <a:bodyPr/>
        <a:lstStyle/>
        <a:p>
          <a:r>
            <a:rPr lang="en-US" sz="2400" b="1" dirty="0">
              <a:latin typeface="Times New Roman" pitchFamily="18" charset="0"/>
              <a:cs typeface="Times New Roman" pitchFamily="18" charset="0"/>
            </a:rPr>
            <a:t>Gauze sponge folding machine</a:t>
          </a:r>
        </a:p>
      </dgm:t>
    </dgm:pt>
    <dgm:pt modelId="{0306775F-54EF-483A-B897-AAF6DC4F976A}" type="parTrans" cxnId="{1D9CAC69-52FD-495A-96FC-C04293433A3D}">
      <dgm:prSet/>
      <dgm:spPr/>
      <dgm:t>
        <a:bodyPr/>
        <a:lstStyle/>
        <a:p>
          <a:endParaRPr lang="en-US"/>
        </a:p>
      </dgm:t>
    </dgm:pt>
    <dgm:pt modelId="{170C169D-BE28-4C94-8E88-60C2377B0252}" type="sibTrans" cxnId="{1D9CAC69-52FD-495A-96FC-C04293433A3D}">
      <dgm:prSet/>
      <dgm:spPr/>
      <dgm:t>
        <a:bodyPr/>
        <a:lstStyle/>
        <a:p>
          <a:endParaRPr lang="en-US"/>
        </a:p>
      </dgm:t>
    </dgm:pt>
    <dgm:pt modelId="{66553978-653A-4BA1-86AC-B2BFAA39A55E}" type="pres">
      <dgm:prSet presAssocID="{A50986D6-F61C-4A1C-A859-C5DB45A925BA}" presName="Name0" presStyleCnt="0">
        <dgm:presLayoutVars>
          <dgm:dir/>
          <dgm:animLvl val="lvl"/>
          <dgm:resizeHandles val="exact"/>
        </dgm:presLayoutVars>
      </dgm:prSet>
      <dgm:spPr/>
    </dgm:pt>
    <dgm:pt modelId="{3C21D8B1-7436-4C0D-90CE-C8D1F1EC4E64}" type="pres">
      <dgm:prSet presAssocID="{83039BE8-01ED-40B6-A7B2-FB1EB7F184CE}" presName="parTxOnly" presStyleLbl="node1" presStyleIdx="0" presStyleCnt="2" custScaleY="79507" custLinFactNeighborX="-1673" custLinFactNeighborY="893">
        <dgm:presLayoutVars>
          <dgm:chMax val="0"/>
          <dgm:chPref val="0"/>
          <dgm:bulletEnabled val="1"/>
        </dgm:presLayoutVars>
      </dgm:prSet>
      <dgm:spPr/>
    </dgm:pt>
    <dgm:pt modelId="{BAAF8DE7-176D-4A08-AA76-AEE43FEFA067}" type="pres">
      <dgm:prSet presAssocID="{990111CE-79E5-4956-93EF-58580330BD71}" presName="parTxOnlySpace" presStyleCnt="0"/>
      <dgm:spPr/>
    </dgm:pt>
    <dgm:pt modelId="{5BCDAC36-CF78-4198-B2DD-DF2C9F4F5B94}" type="pres">
      <dgm:prSet presAssocID="{504A8ADA-621B-4DBA-B0F4-4B871799838A}" presName="parTxOnly" presStyleLbl="node1" presStyleIdx="1" presStyleCnt="2" custScaleY="76194">
        <dgm:presLayoutVars>
          <dgm:chMax val="0"/>
          <dgm:chPref val="0"/>
          <dgm:bulletEnabled val="1"/>
        </dgm:presLayoutVars>
      </dgm:prSet>
      <dgm:spPr/>
    </dgm:pt>
  </dgm:ptLst>
  <dgm:cxnLst>
    <dgm:cxn modelId="{EED7DA5B-E203-4997-942B-7D4519BF405F}" type="presOf" srcId="{83039BE8-01ED-40B6-A7B2-FB1EB7F184CE}" destId="{3C21D8B1-7436-4C0D-90CE-C8D1F1EC4E64}" srcOrd="0" destOrd="0" presId="urn:microsoft.com/office/officeart/2005/8/layout/chevron1"/>
    <dgm:cxn modelId="{37261E5C-4B29-49A6-974E-9B7FC6F2C799}" srcId="{A50986D6-F61C-4A1C-A859-C5DB45A925BA}" destId="{83039BE8-01ED-40B6-A7B2-FB1EB7F184CE}" srcOrd="0" destOrd="0" parTransId="{1C410AA2-C2E4-4E0D-A0C3-C77009239B41}" sibTransId="{990111CE-79E5-4956-93EF-58580330BD71}"/>
    <dgm:cxn modelId="{1D9CAC69-52FD-495A-96FC-C04293433A3D}" srcId="{A50986D6-F61C-4A1C-A859-C5DB45A925BA}" destId="{504A8ADA-621B-4DBA-B0F4-4B871799838A}" srcOrd="1" destOrd="0" parTransId="{0306775F-54EF-483A-B897-AAF6DC4F976A}" sibTransId="{170C169D-BE28-4C94-8E88-60C2377B0252}"/>
    <dgm:cxn modelId="{B37C984E-BCE8-4013-A9F9-8384400A7B5C}" type="presOf" srcId="{A50986D6-F61C-4A1C-A859-C5DB45A925BA}" destId="{66553978-653A-4BA1-86AC-B2BFAA39A55E}" srcOrd="0" destOrd="0" presId="urn:microsoft.com/office/officeart/2005/8/layout/chevron1"/>
    <dgm:cxn modelId="{3C2A6484-A4C9-4008-B242-CF47214FFCC1}" type="presOf" srcId="{504A8ADA-621B-4DBA-B0F4-4B871799838A}" destId="{5BCDAC36-CF78-4198-B2DD-DF2C9F4F5B94}" srcOrd="0" destOrd="0" presId="urn:microsoft.com/office/officeart/2005/8/layout/chevron1"/>
    <dgm:cxn modelId="{C8861E19-084A-4634-B4B0-C87B3AC0BEA3}" type="presParOf" srcId="{66553978-653A-4BA1-86AC-B2BFAA39A55E}" destId="{3C21D8B1-7436-4C0D-90CE-C8D1F1EC4E64}" srcOrd="0" destOrd="0" presId="urn:microsoft.com/office/officeart/2005/8/layout/chevron1"/>
    <dgm:cxn modelId="{DC2DDE4F-505C-4C24-8EB8-8E021F4DB8F9}" type="presParOf" srcId="{66553978-653A-4BA1-86AC-B2BFAA39A55E}" destId="{BAAF8DE7-176D-4A08-AA76-AEE43FEFA067}" srcOrd="1" destOrd="0" presId="urn:microsoft.com/office/officeart/2005/8/layout/chevron1"/>
    <dgm:cxn modelId="{38142A03-41DF-41EA-BD27-6C4948E3DE08}" type="presParOf" srcId="{66553978-653A-4BA1-86AC-B2BFAA39A55E}" destId="{5BCDAC36-CF78-4198-B2DD-DF2C9F4F5B94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0986D6-F61C-4A1C-A859-C5DB45A925BA}" type="doc">
      <dgm:prSet loTypeId="urn:microsoft.com/office/officeart/2005/8/layout/chevron1" loCatId="process" qsTypeId="urn:microsoft.com/office/officeart/2005/8/quickstyle/simple5" qsCatId="simple" csTypeId="urn:microsoft.com/office/officeart/2005/8/colors/accent3_3" csCatId="accent3" phldr="1"/>
      <dgm:spPr/>
    </dgm:pt>
    <dgm:pt modelId="{504A8ADA-621B-4DBA-B0F4-4B871799838A}">
      <dgm:prSet phldrT="[Text]" custT="1"/>
      <dgm:spPr/>
      <dgm:t>
        <a:bodyPr/>
        <a:lstStyle/>
        <a:p>
          <a:r>
            <a:rPr lang="en-US" sz="2400" b="1" dirty="0">
              <a:latin typeface="Times New Roman" pitchFamily="18" charset="0"/>
              <a:cs typeface="Times New Roman" pitchFamily="18" charset="0"/>
            </a:rPr>
            <a:t>Sterilizing machine</a:t>
          </a:r>
        </a:p>
      </dgm:t>
    </dgm:pt>
    <dgm:pt modelId="{0306775F-54EF-483A-B897-AAF6DC4F976A}" type="parTrans" cxnId="{1D9CAC69-52FD-495A-96FC-C04293433A3D}">
      <dgm:prSet/>
      <dgm:spPr/>
      <dgm:t>
        <a:bodyPr/>
        <a:lstStyle/>
        <a:p>
          <a:endParaRPr lang="en-US"/>
        </a:p>
      </dgm:t>
    </dgm:pt>
    <dgm:pt modelId="{170C169D-BE28-4C94-8E88-60C2377B0252}" type="sibTrans" cxnId="{1D9CAC69-52FD-495A-96FC-C04293433A3D}">
      <dgm:prSet/>
      <dgm:spPr/>
      <dgm:t>
        <a:bodyPr/>
        <a:lstStyle/>
        <a:p>
          <a:endParaRPr lang="en-US"/>
        </a:p>
      </dgm:t>
    </dgm:pt>
    <dgm:pt modelId="{83039BE8-01ED-40B6-A7B2-FB1EB7F184CE}">
      <dgm:prSet phldrT="[Text]" custT="1"/>
      <dgm:spPr/>
      <dgm:t>
        <a:bodyPr/>
        <a:lstStyle/>
        <a:p>
          <a:r>
            <a:rPr lang="en-US" sz="2400" b="1" dirty="0">
              <a:latin typeface="Times New Roman" pitchFamily="18" charset="0"/>
              <a:cs typeface="Times New Roman" pitchFamily="18" charset="0"/>
            </a:rPr>
            <a:t>Blister</a:t>
          </a:r>
          <a:r>
            <a:rPr lang="en-US" sz="2400" b="1" baseline="0" dirty="0">
              <a:latin typeface="Times New Roman" pitchFamily="18" charset="0"/>
              <a:cs typeface="Times New Roman" pitchFamily="18" charset="0"/>
            </a:rPr>
            <a:t> packaging machine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990111CE-79E5-4956-93EF-58580330BD71}" type="sibTrans" cxnId="{37261E5C-4B29-49A6-974E-9B7FC6F2C799}">
      <dgm:prSet/>
      <dgm:spPr/>
      <dgm:t>
        <a:bodyPr/>
        <a:lstStyle/>
        <a:p>
          <a:endParaRPr lang="en-US"/>
        </a:p>
      </dgm:t>
    </dgm:pt>
    <dgm:pt modelId="{1C410AA2-C2E4-4E0D-A0C3-C77009239B41}" type="parTrans" cxnId="{37261E5C-4B29-49A6-974E-9B7FC6F2C799}">
      <dgm:prSet/>
      <dgm:spPr/>
      <dgm:t>
        <a:bodyPr/>
        <a:lstStyle/>
        <a:p>
          <a:endParaRPr lang="en-US"/>
        </a:p>
      </dgm:t>
    </dgm:pt>
    <dgm:pt modelId="{66553978-653A-4BA1-86AC-B2BFAA39A55E}" type="pres">
      <dgm:prSet presAssocID="{A50986D6-F61C-4A1C-A859-C5DB45A925BA}" presName="Name0" presStyleCnt="0">
        <dgm:presLayoutVars>
          <dgm:dir/>
          <dgm:animLvl val="lvl"/>
          <dgm:resizeHandles val="exact"/>
        </dgm:presLayoutVars>
      </dgm:prSet>
      <dgm:spPr/>
    </dgm:pt>
    <dgm:pt modelId="{3C21D8B1-7436-4C0D-90CE-C8D1F1EC4E64}" type="pres">
      <dgm:prSet presAssocID="{83039BE8-01ED-40B6-A7B2-FB1EB7F184CE}" presName="parTxOnly" presStyleLbl="node1" presStyleIdx="0" presStyleCnt="2" custScaleY="79823" custLinFactNeighborX="-1673" custLinFactNeighborY="2458">
        <dgm:presLayoutVars>
          <dgm:chMax val="0"/>
          <dgm:chPref val="0"/>
          <dgm:bulletEnabled val="1"/>
        </dgm:presLayoutVars>
      </dgm:prSet>
      <dgm:spPr/>
    </dgm:pt>
    <dgm:pt modelId="{BAAF8DE7-176D-4A08-AA76-AEE43FEFA067}" type="pres">
      <dgm:prSet presAssocID="{990111CE-79E5-4956-93EF-58580330BD71}" presName="parTxOnlySpace" presStyleCnt="0"/>
      <dgm:spPr/>
    </dgm:pt>
    <dgm:pt modelId="{5BCDAC36-CF78-4198-B2DD-DF2C9F4F5B94}" type="pres">
      <dgm:prSet presAssocID="{504A8ADA-621B-4DBA-B0F4-4B871799838A}" presName="parTxOnly" presStyleLbl="node1" presStyleIdx="1" presStyleCnt="2" custScaleY="77305" custLinFactNeighborX="60180">
        <dgm:presLayoutVars>
          <dgm:chMax val="0"/>
          <dgm:chPref val="0"/>
          <dgm:bulletEnabled val="1"/>
        </dgm:presLayoutVars>
      </dgm:prSet>
      <dgm:spPr/>
    </dgm:pt>
  </dgm:ptLst>
  <dgm:cxnLst>
    <dgm:cxn modelId="{4265650A-8F8E-439C-9F17-77907DB64729}" type="presOf" srcId="{83039BE8-01ED-40B6-A7B2-FB1EB7F184CE}" destId="{3C21D8B1-7436-4C0D-90CE-C8D1F1EC4E64}" srcOrd="0" destOrd="0" presId="urn:microsoft.com/office/officeart/2005/8/layout/chevron1"/>
    <dgm:cxn modelId="{37261E5C-4B29-49A6-974E-9B7FC6F2C799}" srcId="{A50986D6-F61C-4A1C-A859-C5DB45A925BA}" destId="{83039BE8-01ED-40B6-A7B2-FB1EB7F184CE}" srcOrd="0" destOrd="0" parTransId="{1C410AA2-C2E4-4E0D-A0C3-C77009239B41}" sibTransId="{990111CE-79E5-4956-93EF-58580330BD71}"/>
    <dgm:cxn modelId="{7C136C44-E333-4D8D-9550-2F0B0BA83A00}" type="presOf" srcId="{504A8ADA-621B-4DBA-B0F4-4B871799838A}" destId="{5BCDAC36-CF78-4198-B2DD-DF2C9F4F5B94}" srcOrd="0" destOrd="0" presId="urn:microsoft.com/office/officeart/2005/8/layout/chevron1"/>
    <dgm:cxn modelId="{1D9CAC69-52FD-495A-96FC-C04293433A3D}" srcId="{A50986D6-F61C-4A1C-A859-C5DB45A925BA}" destId="{504A8ADA-621B-4DBA-B0F4-4B871799838A}" srcOrd="1" destOrd="0" parTransId="{0306775F-54EF-483A-B897-AAF6DC4F976A}" sibTransId="{170C169D-BE28-4C94-8E88-60C2377B0252}"/>
    <dgm:cxn modelId="{0A50ADC8-46FC-4475-A530-3591EA3FAB4E}" type="presOf" srcId="{A50986D6-F61C-4A1C-A859-C5DB45A925BA}" destId="{66553978-653A-4BA1-86AC-B2BFAA39A55E}" srcOrd="0" destOrd="0" presId="urn:microsoft.com/office/officeart/2005/8/layout/chevron1"/>
    <dgm:cxn modelId="{718FD3B3-74DA-4DBE-AD58-A2E2B191E838}" type="presParOf" srcId="{66553978-653A-4BA1-86AC-B2BFAA39A55E}" destId="{3C21D8B1-7436-4C0D-90CE-C8D1F1EC4E64}" srcOrd="0" destOrd="0" presId="urn:microsoft.com/office/officeart/2005/8/layout/chevron1"/>
    <dgm:cxn modelId="{CFB8BD66-7640-423A-A961-024E2B9FCD85}" type="presParOf" srcId="{66553978-653A-4BA1-86AC-B2BFAA39A55E}" destId="{BAAF8DE7-176D-4A08-AA76-AEE43FEFA067}" srcOrd="1" destOrd="0" presId="urn:microsoft.com/office/officeart/2005/8/layout/chevron1"/>
    <dgm:cxn modelId="{B70EF254-827A-4610-AB43-98DEF2BCD0A3}" type="presParOf" srcId="{66553978-653A-4BA1-86AC-B2BFAA39A55E}" destId="{5BCDAC36-CF78-4198-B2DD-DF2C9F4F5B94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C6C74D-332D-46B1-B52A-030186FA7E2E}" type="doc">
      <dgm:prSet loTypeId="urn:microsoft.com/office/officeart/2005/8/layout/list1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2CF15F73-BD59-44F1-9165-5117E571B996}">
      <dgm:prSet custT="1"/>
      <dgm:spPr/>
      <dgm:t>
        <a:bodyPr/>
        <a:lstStyle/>
        <a:p>
          <a:r>
            <a:rPr lang="en-US" sz="2400" b="0" dirty="0">
              <a:latin typeface="Times New Roman" pitchFamily="18" charset="0"/>
              <a:cs typeface="Times New Roman" pitchFamily="18" charset="0"/>
            </a:rPr>
            <a:t>The most important information regarding medical gauze has been clarified in a detailed and comprehensive way. </a:t>
          </a:r>
        </a:p>
      </dgm:t>
    </dgm:pt>
    <dgm:pt modelId="{9000531F-BEFA-4D02-BCAB-3ADA91A32C14}" type="parTrans" cxnId="{5F7F47B8-A340-40A2-83B8-9A631F00585D}">
      <dgm:prSet/>
      <dgm:spPr/>
      <dgm:t>
        <a:bodyPr/>
        <a:lstStyle/>
        <a:p>
          <a:endParaRPr lang="en-US"/>
        </a:p>
      </dgm:t>
    </dgm:pt>
    <dgm:pt modelId="{5AFE8E27-7B62-43C4-86AC-75F66D650FB2}" type="sibTrans" cxnId="{5F7F47B8-A340-40A2-83B8-9A631F00585D}">
      <dgm:prSet/>
      <dgm:spPr/>
      <dgm:t>
        <a:bodyPr/>
        <a:lstStyle/>
        <a:p>
          <a:endParaRPr lang="en-US"/>
        </a:p>
      </dgm:t>
    </dgm:pt>
    <dgm:pt modelId="{943C0E93-50FF-4AF9-AD6F-6B20FA569E94}">
      <dgm:prSet custT="1"/>
      <dgm:spPr/>
      <dgm:t>
        <a:bodyPr/>
        <a:lstStyle/>
        <a:p>
          <a:r>
            <a:rPr lang="en-US" sz="2400" b="0" dirty="0">
              <a:latin typeface="Times New Roman" pitchFamily="18" charset="0"/>
              <a:cs typeface="Times New Roman" pitchFamily="18" charset="0"/>
            </a:rPr>
            <a:t>This project is economically feasible</a:t>
          </a:r>
        </a:p>
      </dgm:t>
    </dgm:pt>
    <dgm:pt modelId="{2A9C28E8-655A-4D9A-95DD-689777A6202E}" type="parTrans" cxnId="{AA1D62A9-61B2-4743-854D-9FAB9E00BA0C}">
      <dgm:prSet/>
      <dgm:spPr/>
      <dgm:t>
        <a:bodyPr/>
        <a:lstStyle/>
        <a:p>
          <a:endParaRPr lang="en-US"/>
        </a:p>
      </dgm:t>
    </dgm:pt>
    <dgm:pt modelId="{60CF76AB-A84B-47F1-91EF-B5C8829EC4C9}" type="sibTrans" cxnId="{AA1D62A9-61B2-4743-854D-9FAB9E00BA0C}">
      <dgm:prSet/>
      <dgm:spPr/>
      <dgm:t>
        <a:bodyPr/>
        <a:lstStyle/>
        <a:p>
          <a:endParaRPr lang="en-US"/>
        </a:p>
      </dgm:t>
    </dgm:pt>
    <dgm:pt modelId="{ECE7C6D2-122A-404B-81DF-CAD539F77C82}" type="pres">
      <dgm:prSet presAssocID="{20C6C74D-332D-46B1-B52A-030186FA7E2E}" presName="linear" presStyleCnt="0">
        <dgm:presLayoutVars>
          <dgm:dir/>
          <dgm:animLvl val="lvl"/>
          <dgm:resizeHandles val="exact"/>
        </dgm:presLayoutVars>
      </dgm:prSet>
      <dgm:spPr/>
    </dgm:pt>
    <dgm:pt modelId="{E73DE7EF-6632-491F-B43C-425713348DB3}" type="pres">
      <dgm:prSet presAssocID="{2CF15F73-BD59-44F1-9165-5117E571B996}" presName="parentLin" presStyleCnt="0"/>
      <dgm:spPr/>
    </dgm:pt>
    <dgm:pt modelId="{3A1E761F-D04D-4C9A-9396-0667BAA58F8B}" type="pres">
      <dgm:prSet presAssocID="{2CF15F73-BD59-44F1-9165-5117E571B996}" presName="parentLeftMargin" presStyleLbl="node1" presStyleIdx="0" presStyleCnt="2"/>
      <dgm:spPr/>
    </dgm:pt>
    <dgm:pt modelId="{6684A2EA-AA05-4C24-9074-1763615CC924}" type="pres">
      <dgm:prSet presAssocID="{2CF15F73-BD59-44F1-9165-5117E571B996}" presName="parentText" presStyleLbl="node1" presStyleIdx="0" presStyleCnt="2" custScaleX="132005" custScaleY="86397">
        <dgm:presLayoutVars>
          <dgm:chMax val="0"/>
          <dgm:bulletEnabled val="1"/>
        </dgm:presLayoutVars>
      </dgm:prSet>
      <dgm:spPr/>
    </dgm:pt>
    <dgm:pt modelId="{815EED16-1A8D-41FE-9CC1-76722B295895}" type="pres">
      <dgm:prSet presAssocID="{2CF15F73-BD59-44F1-9165-5117E571B996}" presName="negativeSpace" presStyleCnt="0"/>
      <dgm:spPr/>
    </dgm:pt>
    <dgm:pt modelId="{EE40181E-D574-45DA-A196-6DCB9A32C157}" type="pres">
      <dgm:prSet presAssocID="{2CF15F73-BD59-44F1-9165-5117E571B996}" presName="childText" presStyleLbl="conFgAcc1" presStyleIdx="0" presStyleCnt="2">
        <dgm:presLayoutVars>
          <dgm:bulletEnabled val="1"/>
        </dgm:presLayoutVars>
      </dgm:prSet>
      <dgm:spPr/>
    </dgm:pt>
    <dgm:pt modelId="{BD0CEA37-B557-4E34-AD72-8A1738C5B77A}" type="pres">
      <dgm:prSet presAssocID="{5AFE8E27-7B62-43C4-86AC-75F66D650FB2}" presName="spaceBetweenRectangles" presStyleCnt="0"/>
      <dgm:spPr/>
    </dgm:pt>
    <dgm:pt modelId="{81C677F6-2570-4DF4-BCAC-66CA6AA945C5}" type="pres">
      <dgm:prSet presAssocID="{943C0E93-50FF-4AF9-AD6F-6B20FA569E94}" presName="parentLin" presStyleCnt="0"/>
      <dgm:spPr/>
    </dgm:pt>
    <dgm:pt modelId="{3F8F3AAD-2EF4-4C79-B8F1-00878F542E02}" type="pres">
      <dgm:prSet presAssocID="{943C0E93-50FF-4AF9-AD6F-6B20FA569E94}" presName="parentLeftMargin" presStyleLbl="node1" presStyleIdx="0" presStyleCnt="2"/>
      <dgm:spPr/>
    </dgm:pt>
    <dgm:pt modelId="{9BB19971-3029-44F5-9BD8-741E87C7EE01}" type="pres">
      <dgm:prSet presAssocID="{943C0E93-50FF-4AF9-AD6F-6B20FA569E94}" presName="parentText" presStyleLbl="node1" presStyleIdx="1" presStyleCnt="2" custScaleX="132372" custScaleY="80298">
        <dgm:presLayoutVars>
          <dgm:chMax val="0"/>
          <dgm:bulletEnabled val="1"/>
        </dgm:presLayoutVars>
      </dgm:prSet>
      <dgm:spPr/>
    </dgm:pt>
    <dgm:pt modelId="{7235BE2C-6EA1-46C8-85DC-80AF2FAB4EDB}" type="pres">
      <dgm:prSet presAssocID="{943C0E93-50FF-4AF9-AD6F-6B20FA569E94}" presName="negativeSpace" presStyleCnt="0"/>
      <dgm:spPr/>
    </dgm:pt>
    <dgm:pt modelId="{779DCCDD-826E-440F-9AE7-C0530B67E7B1}" type="pres">
      <dgm:prSet presAssocID="{943C0E93-50FF-4AF9-AD6F-6B20FA569E9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E131038-EB9D-476A-B3CB-5EE36E5023CF}" type="presOf" srcId="{20C6C74D-332D-46B1-B52A-030186FA7E2E}" destId="{ECE7C6D2-122A-404B-81DF-CAD539F77C82}" srcOrd="0" destOrd="0" presId="urn:microsoft.com/office/officeart/2005/8/layout/list1"/>
    <dgm:cxn modelId="{51C6E478-A1C1-47A3-B997-3E4A836E1491}" type="presOf" srcId="{2CF15F73-BD59-44F1-9165-5117E571B996}" destId="{6684A2EA-AA05-4C24-9074-1763615CC924}" srcOrd="1" destOrd="0" presId="urn:microsoft.com/office/officeart/2005/8/layout/list1"/>
    <dgm:cxn modelId="{7B6BB794-A1F2-459A-ACB8-A965594997B5}" type="presOf" srcId="{2CF15F73-BD59-44F1-9165-5117E571B996}" destId="{3A1E761F-D04D-4C9A-9396-0667BAA58F8B}" srcOrd="0" destOrd="0" presId="urn:microsoft.com/office/officeart/2005/8/layout/list1"/>
    <dgm:cxn modelId="{AA1D62A9-61B2-4743-854D-9FAB9E00BA0C}" srcId="{20C6C74D-332D-46B1-B52A-030186FA7E2E}" destId="{943C0E93-50FF-4AF9-AD6F-6B20FA569E94}" srcOrd="1" destOrd="0" parTransId="{2A9C28E8-655A-4D9A-95DD-689777A6202E}" sibTransId="{60CF76AB-A84B-47F1-91EF-B5C8829EC4C9}"/>
    <dgm:cxn modelId="{442134B4-A57D-4C6F-B954-80A6401D5127}" type="presOf" srcId="{943C0E93-50FF-4AF9-AD6F-6B20FA569E94}" destId="{9BB19971-3029-44F5-9BD8-741E87C7EE01}" srcOrd="1" destOrd="0" presId="urn:microsoft.com/office/officeart/2005/8/layout/list1"/>
    <dgm:cxn modelId="{5F7F47B8-A340-40A2-83B8-9A631F00585D}" srcId="{20C6C74D-332D-46B1-B52A-030186FA7E2E}" destId="{2CF15F73-BD59-44F1-9165-5117E571B996}" srcOrd="0" destOrd="0" parTransId="{9000531F-BEFA-4D02-BCAB-3ADA91A32C14}" sibTransId="{5AFE8E27-7B62-43C4-86AC-75F66D650FB2}"/>
    <dgm:cxn modelId="{34C8B3F4-F1E1-4C00-A850-BE07D3DE3E1D}" type="presOf" srcId="{943C0E93-50FF-4AF9-AD6F-6B20FA569E94}" destId="{3F8F3AAD-2EF4-4C79-B8F1-00878F542E02}" srcOrd="0" destOrd="0" presId="urn:microsoft.com/office/officeart/2005/8/layout/list1"/>
    <dgm:cxn modelId="{313BC35F-F8FB-40D9-80FE-E8340F6B9B46}" type="presParOf" srcId="{ECE7C6D2-122A-404B-81DF-CAD539F77C82}" destId="{E73DE7EF-6632-491F-B43C-425713348DB3}" srcOrd="0" destOrd="0" presId="urn:microsoft.com/office/officeart/2005/8/layout/list1"/>
    <dgm:cxn modelId="{6B83299D-AF33-4938-9163-33F5CE395CFF}" type="presParOf" srcId="{E73DE7EF-6632-491F-B43C-425713348DB3}" destId="{3A1E761F-D04D-4C9A-9396-0667BAA58F8B}" srcOrd="0" destOrd="0" presId="urn:microsoft.com/office/officeart/2005/8/layout/list1"/>
    <dgm:cxn modelId="{80E19D1D-7980-45E3-83E0-6DFE5B8B0970}" type="presParOf" srcId="{E73DE7EF-6632-491F-B43C-425713348DB3}" destId="{6684A2EA-AA05-4C24-9074-1763615CC924}" srcOrd="1" destOrd="0" presId="urn:microsoft.com/office/officeart/2005/8/layout/list1"/>
    <dgm:cxn modelId="{A524AA9A-BE65-47E5-B098-EDBD7AECFFBA}" type="presParOf" srcId="{ECE7C6D2-122A-404B-81DF-CAD539F77C82}" destId="{815EED16-1A8D-41FE-9CC1-76722B295895}" srcOrd="1" destOrd="0" presId="urn:microsoft.com/office/officeart/2005/8/layout/list1"/>
    <dgm:cxn modelId="{D2321833-6552-45F7-A7DB-DE50C0623636}" type="presParOf" srcId="{ECE7C6D2-122A-404B-81DF-CAD539F77C82}" destId="{EE40181E-D574-45DA-A196-6DCB9A32C157}" srcOrd="2" destOrd="0" presId="urn:microsoft.com/office/officeart/2005/8/layout/list1"/>
    <dgm:cxn modelId="{54A57BD6-FA17-4C2E-A4ED-61E7DB227A11}" type="presParOf" srcId="{ECE7C6D2-122A-404B-81DF-CAD539F77C82}" destId="{BD0CEA37-B557-4E34-AD72-8A1738C5B77A}" srcOrd="3" destOrd="0" presId="urn:microsoft.com/office/officeart/2005/8/layout/list1"/>
    <dgm:cxn modelId="{0672294C-D9A3-4638-8318-ACF422556B4D}" type="presParOf" srcId="{ECE7C6D2-122A-404B-81DF-CAD539F77C82}" destId="{81C677F6-2570-4DF4-BCAC-66CA6AA945C5}" srcOrd="4" destOrd="0" presId="urn:microsoft.com/office/officeart/2005/8/layout/list1"/>
    <dgm:cxn modelId="{F4A61061-3696-4E1E-803B-E8DF5CFE37A1}" type="presParOf" srcId="{81C677F6-2570-4DF4-BCAC-66CA6AA945C5}" destId="{3F8F3AAD-2EF4-4C79-B8F1-00878F542E02}" srcOrd="0" destOrd="0" presId="urn:microsoft.com/office/officeart/2005/8/layout/list1"/>
    <dgm:cxn modelId="{0761FC2E-2299-4317-8321-F193EB44A7EC}" type="presParOf" srcId="{81C677F6-2570-4DF4-BCAC-66CA6AA945C5}" destId="{9BB19971-3029-44F5-9BD8-741E87C7EE01}" srcOrd="1" destOrd="0" presId="urn:microsoft.com/office/officeart/2005/8/layout/list1"/>
    <dgm:cxn modelId="{563FC007-BDE6-4E01-8017-CA0A5A05D6C9}" type="presParOf" srcId="{ECE7C6D2-122A-404B-81DF-CAD539F77C82}" destId="{7235BE2C-6EA1-46C8-85DC-80AF2FAB4EDB}" srcOrd="5" destOrd="0" presId="urn:microsoft.com/office/officeart/2005/8/layout/list1"/>
    <dgm:cxn modelId="{CBE457B0-77C4-499E-86D4-1B64CF9F576B}" type="presParOf" srcId="{ECE7C6D2-122A-404B-81DF-CAD539F77C82}" destId="{779DCCDD-826E-440F-9AE7-C0530B67E7B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1D8B1-7436-4C0D-90CE-C8D1F1EC4E64}">
      <dsp:nvSpPr>
        <dsp:cNvPr id="0" name=""/>
        <dsp:cNvSpPr/>
      </dsp:nvSpPr>
      <dsp:spPr>
        <a:xfrm>
          <a:off x="0" y="436680"/>
          <a:ext cx="4270374" cy="1358098"/>
        </a:xfrm>
        <a:prstGeom prst="chevron">
          <a:avLst/>
        </a:prstGeom>
        <a:blipFill>
          <a:blip xmlns:r="http://schemas.openxmlformats.org/officeDocument/2006/relationships" r:embed="rId1">
            <a:duotone>
              <a:schemeClr val="accent3">
                <a:shade val="8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shade val="8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itchFamily="18" charset="0"/>
              <a:cs typeface="Times New Roman" pitchFamily="18" charset="0"/>
            </a:rPr>
            <a:t>Gauze slitting and rolling machine</a:t>
          </a:r>
        </a:p>
      </dsp:txBody>
      <dsp:txXfrm>
        <a:off x="679049" y="436680"/>
        <a:ext cx="2912276" cy="1358098"/>
      </dsp:txXfrm>
    </dsp:sp>
    <dsp:sp modelId="{5BCDAC36-CF78-4198-B2DD-DF2C9F4F5B94}">
      <dsp:nvSpPr>
        <dsp:cNvPr id="0" name=""/>
        <dsp:cNvSpPr/>
      </dsp:nvSpPr>
      <dsp:spPr>
        <a:xfrm>
          <a:off x="3850480" y="449722"/>
          <a:ext cx="4270374" cy="1301507"/>
        </a:xfrm>
        <a:prstGeom prst="chevron">
          <a:avLst/>
        </a:prstGeom>
        <a:blipFill>
          <a:blip xmlns:r="http://schemas.openxmlformats.org/officeDocument/2006/relationships" r:embed="rId1">
            <a:duotone>
              <a:schemeClr val="accent3">
                <a:shade val="80000"/>
                <a:hueOff val="322512"/>
                <a:satOff val="-17538"/>
                <a:lumOff val="29138"/>
                <a:alphaOff val="0"/>
                <a:shade val="74000"/>
                <a:satMod val="130000"/>
                <a:lumMod val="90000"/>
              </a:schemeClr>
              <a:schemeClr val="accent3">
                <a:shade val="80000"/>
                <a:hueOff val="322512"/>
                <a:satOff val="-17538"/>
                <a:lumOff val="2913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itchFamily="18" charset="0"/>
              <a:cs typeface="Times New Roman" pitchFamily="18" charset="0"/>
            </a:rPr>
            <a:t>Gauze sponge folding machine</a:t>
          </a:r>
        </a:p>
      </dsp:txBody>
      <dsp:txXfrm>
        <a:off x="4501234" y="449722"/>
        <a:ext cx="2968867" cy="13015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1D8B1-7436-4C0D-90CE-C8D1F1EC4E64}">
      <dsp:nvSpPr>
        <dsp:cNvPr id="0" name=""/>
        <dsp:cNvSpPr/>
      </dsp:nvSpPr>
      <dsp:spPr>
        <a:xfrm>
          <a:off x="0" y="502984"/>
          <a:ext cx="3988224" cy="1273408"/>
        </a:xfrm>
        <a:prstGeom prst="chevron">
          <a:avLst/>
        </a:prstGeom>
        <a:blipFill>
          <a:blip xmlns:r="http://schemas.openxmlformats.org/officeDocument/2006/relationships" r:embed="rId1">
            <a:duotone>
              <a:schemeClr val="accent3">
                <a:shade val="8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shade val="8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itchFamily="18" charset="0"/>
              <a:cs typeface="Times New Roman" pitchFamily="18" charset="0"/>
            </a:rPr>
            <a:t>Blister</a:t>
          </a:r>
          <a:r>
            <a:rPr lang="en-US" sz="2400" b="1" kern="1200" baseline="0" dirty="0">
              <a:latin typeface="Times New Roman" pitchFamily="18" charset="0"/>
              <a:cs typeface="Times New Roman" pitchFamily="18" charset="0"/>
            </a:rPr>
            <a:t> packaging machine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6704" y="502984"/>
        <a:ext cx="2714816" cy="1273408"/>
      </dsp:txXfrm>
    </dsp:sp>
    <dsp:sp modelId="{5BCDAC36-CF78-4198-B2DD-DF2C9F4F5B94}">
      <dsp:nvSpPr>
        <dsp:cNvPr id="0" name=""/>
        <dsp:cNvSpPr/>
      </dsp:nvSpPr>
      <dsp:spPr>
        <a:xfrm>
          <a:off x="3602746" y="483857"/>
          <a:ext cx="3988224" cy="1233238"/>
        </a:xfrm>
        <a:prstGeom prst="chevron">
          <a:avLst/>
        </a:prstGeom>
        <a:blipFill>
          <a:blip xmlns:r="http://schemas.openxmlformats.org/officeDocument/2006/relationships" r:embed="rId1">
            <a:duotone>
              <a:schemeClr val="accent3">
                <a:shade val="80000"/>
                <a:hueOff val="322512"/>
                <a:satOff val="-17538"/>
                <a:lumOff val="29138"/>
                <a:alphaOff val="0"/>
                <a:shade val="74000"/>
                <a:satMod val="130000"/>
                <a:lumMod val="90000"/>
              </a:schemeClr>
              <a:schemeClr val="accent3">
                <a:shade val="80000"/>
                <a:hueOff val="322512"/>
                <a:satOff val="-17538"/>
                <a:lumOff val="2913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itchFamily="18" charset="0"/>
              <a:cs typeface="Times New Roman" pitchFamily="18" charset="0"/>
            </a:rPr>
            <a:t>Sterilizing machine</a:t>
          </a:r>
        </a:p>
      </dsp:txBody>
      <dsp:txXfrm>
        <a:off x="4219365" y="483857"/>
        <a:ext cx="2754986" cy="12332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0181E-D574-45DA-A196-6DCB9A32C157}">
      <dsp:nvSpPr>
        <dsp:cNvPr id="0" name=""/>
        <dsp:cNvSpPr/>
      </dsp:nvSpPr>
      <dsp:spPr>
        <a:xfrm>
          <a:off x="0" y="548290"/>
          <a:ext cx="8679977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4A2EA-AA05-4C24-9074-1763615CC924}">
      <dsp:nvSpPr>
        <dsp:cNvPr id="0" name=""/>
        <dsp:cNvSpPr/>
      </dsp:nvSpPr>
      <dsp:spPr>
        <a:xfrm>
          <a:off x="433998" y="32559"/>
          <a:ext cx="8020602" cy="122421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9658" tIns="0" rIns="22965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Times New Roman" pitchFamily="18" charset="0"/>
              <a:cs typeface="Times New Roman" pitchFamily="18" charset="0"/>
            </a:rPr>
            <a:t>The most important information regarding medical gauze has been clarified in a detailed and comprehensive way. </a:t>
          </a:r>
        </a:p>
      </dsp:txBody>
      <dsp:txXfrm>
        <a:off x="493759" y="92320"/>
        <a:ext cx="7901080" cy="1104688"/>
      </dsp:txXfrm>
    </dsp:sp>
    <dsp:sp modelId="{779DCCDD-826E-440F-9AE7-C0530B67E7B1}">
      <dsp:nvSpPr>
        <dsp:cNvPr id="0" name=""/>
        <dsp:cNvSpPr/>
      </dsp:nvSpPr>
      <dsp:spPr>
        <a:xfrm>
          <a:off x="0" y="2446401"/>
          <a:ext cx="8679977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322512"/>
              <a:satOff val="-17538"/>
              <a:lumOff val="291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19971-3029-44F5-9BD8-741E87C7EE01}">
      <dsp:nvSpPr>
        <dsp:cNvPr id="0" name=""/>
        <dsp:cNvSpPr/>
      </dsp:nvSpPr>
      <dsp:spPr>
        <a:xfrm>
          <a:off x="433998" y="2017090"/>
          <a:ext cx="8042901" cy="113779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322512"/>
                <a:satOff val="-17538"/>
                <a:lumOff val="29138"/>
                <a:alphaOff val="0"/>
                <a:tint val="60000"/>
                <a:lumMod val="110000"/>
              </a:schemeClr>
            </a:gs>
            <a:gs pos="100000">
              <a:schemeClr val="accent3">
                <a:shade val="80000"/>
                <a:hueOff val="322512"/>
                <a:satOff val="-17538"/>
                <a:lumOff val="29138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9658" tIns="0" rIns="22965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Times New Roman" pitchFamily="18" charset="0"/>
              <a:cs typeface="Times New Roman" pitchFamily="18" charset="0"/>
            </a:rPr>
            <a:t>This project is economically feasible</a:t>
          </a:r>
        </a:p>
      </dsp:txBody>
      <dsp:txXfrm>
        <a:off x="489540" y="2072632"/>
        <a:ext cx="7931817" cy="1026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4D8CD-3ACC-4F29-ABE3-C24402299F0D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7C653-19C3-462C-8164-4D59B41FE9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40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E7C653-19C3-462C-8164-4D59B41FE91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681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45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0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158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692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090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311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25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733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3B47EE6-EDE6-4881-B456-B37D9C1ADE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SUBTITLE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0450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537" userDrawn="1">
          <p15:clr>
            <a:srgbClr val="FBAE40"/>
          </p15:clr>
        </p15:guide>
        <p15:guide id="3" pos="138" userDrawn="1">
          <p15:clr>
            <a:srgbClr val="FBAE40"/>
          </p15:clr>
        </p15:guide>
        <p15:guide id="4" orient="horz" pos="4178" userDrawn="1">
          <p15:clr>
            <a:srgbClr val="FBAE40"/>
          </p15:clr>
        </p15:guide>
        <p15:guide id="5" orient="horz" pos="142" userDrawn="1">
          <p15:clr>
            <a:srgbClr val="FBAE40"/>
          </p15:clr>
        </p15:guide>
        <p15:guide id="6" pos="2457" userDrawn="1">
          <p15:clr>
            <a:srgbClr val="FBAE40"/>
          </p15:clr>
        </p15:guide>
        <p15:guide id="7" pos="43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2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53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82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21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47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5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768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84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3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F406E5-C074-4008-97EE-058773B7D62F}" type="datetimeFigureOut">
              <a:rPr lang="en-US" smtClean="0"/>
              <a:pPr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5B9B22-C44D-4960-B85C-D66FF393D7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69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09" r:id="rId1"/>
    <p:sldLayoutId id="2147485610" r:id="rId2"/>
    <p:sldLayoutId id="2147485611" r:id="rId3"/>
    <p:sldLayoutId id="2147485612" r:id="rId4"/>
    <p:sldLayoutId id="2147485613" r:id="rId5"/>
    <p:sldLayoutId id="2147485614" r:id="rId6"/>
    <p:sldLayoutId id="2147485615" r:id="rId7"/>
    <p:sldLayoutId id="2147485616" r:id="rId8"/>
    <p:sldLayoutId id="2147485617" r:id="rId9"/>
    <p:sldLayoutId id="2147485618" r:id="rId10"/>
    <p:sldLayoutId id="2147485619" r:id="rId11"/>
    <p:sldLayoutId id="2147485620" r:id="rId12"/>
    <p:sldLayoutId id="2147485621" r:id="rId13"/>
    <p:sldLayoutId id="2147485622" r:id="rId14"/>
    <p:sldLayoutId id="2147485623" r:id="rId15"/>
    <p:sldLayoutId id="2147485624" r:id="rId16"/>
    <p:sldLayoutId id="2147485625" r:id="rId17"/>
    <p:sldLayoutId id="2147485679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170D9B-68DA-4FA9-9EBA-4B95016375B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529034" y="1933381"/>
            <a:ext cx="701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014E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sz="2000" b="1" i="1" dirty="0">
                <a:solidFill>
                  <a:srgbClr val="014E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rgbClr val="014E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  <a:br>
              <a:rPr lang="en-US" sz="2000" b="1" i="1" dirty="0">
                <a:solidFill>
                  <a:srgbClr val="014E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rgbClr val="014E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Industrial Engineering Department</a:t>
            </a:r>
          </a:p>
          <a:p>
            <a:endParaRPr lang="en-US" sz="200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8AFE1F0-F574-42E9-B9D8-FDC971610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1768" y="4230922"/>
            <a:ext cx="6961377" cy="1113695"/>
          </a:xfrm>
        </p:spPr>
        <p:txBody>
          <a:bodyPr>
            <a:normAutofit/>
          </a:bodyPr>
          <a:lstStyle/>
          <a:p>
            <a:pPr algn="ctr"/>
            <a:r>
              <a:rPr lang="en-US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Comprehensive study for medical gauze factory in west bank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E69FEFC-F081-44D6-9218-4CD462F33B26}"/>
              </a:ext>
            </a:extLst>
          </p:cNvPr>
          <p:cNvSpPr txBox="1">
            <a:spLocks/>
          </p:cNvSpPr>
          <p:nvPr/>
        </p:nvSpPr>
        <p:spPr>
          <a:xfrm>
            <a:off x="3078237" y="3472229"/>
            <a:ext cx="5585138" cy="6639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[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IⅠ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  <p:sp>
        <p:nvSpPr>
          <p:cNvPr id="9" name="Hexagon 11" descr="Solid dark colored hexagon in the middle of image accent">
            <a:extLst>
              <a:ext uri="{FF2B5EF4-FFF2-40B4-BE49-F238E27FC236}">
                <a16:creationId xmlns:a16="http://schemas.microsoft.com/office/drawing/2014/main" id="{9B8068A2-9ECA-4ADD-A3C8-19CDCF1B7FA8}"/>
              </a:ext>
            </a:extLst>
          </p:cNvPr>
          <p:cNvSpPr/>
          <p:nvPr/>
        </p:nvSpPr>
        <p:spPr>
          <a:xfrm rot="16200000">
            <a:off x="614150" y="4367281"/>
            <a:ext cx="1446665" cy="139207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صورة 2">
            <a:extLst>
              <a:ext uri="{FF2B5EF4-FFF2-40B4-BE49-F238E27FC236}">
                <a16:creationId xmlns:a16="http://schemas.microsoft.com/office/drawing/2014/main" id="{E0B5A6CE-A50C-4745-AD7E-AC4623FD71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117" y="1777457"/>
            <a:ext cx="1727633" cy="155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03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4526" y="764276"/>
            <a:ext cx="5090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Production 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1002" y="1610435"/>
            <a:ext cx="3957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first type : </a:t>
            </a:r>
            <a:r>
              <a:rPr lang="en-US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Gauze Swab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Process flow chart: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553377"/>
              </p:ext>
            </p:extLst>
          </p:nvPr>
        </p:nvGraphicFramePr>
        <p:xfrm>
          <a:off x="1103086" y="2984953"/>
          <a:ext cx="10000343" cy="1601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Visio" r:id="rId3" imgW="8797024" imgH="739101" progId="Visio.Drawing.11">
                  <p:embed/>
                </p:oleObj>
              </mc:Choice>
              <mc:Fallback>
                <p:oleObj name="Visio" r:id="rId3" imgW="8797024" imgH="739101" progId="Visio.Drawing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086" y="2984953"/>
                        <a:ext cx="10000343" cy="16015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2219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522736-642C-4028-90F3-91306315A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397" y="2859098"/>
            <a:ext cx="3484769" cy="3276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BFBC0B-FC12-4D77-9291-52CA7E02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115" y="2907146"/>
            <a:ext cx="3835021" cy="3267239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2235200" y="774259"/>
          <a:ext cx="8127999" cy="220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97392A-D1C1-4B88-AF38-A233A0799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835" y="2753384"/>
            <a:ext cx="3343702" cy="30741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13852A-E4D8-4BFE-A24D-D54F65BE1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873" y="2812975"/>
            <a:ext cx="4012443" cy="3014582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98688455"/>
              </p:ext>
            </p:extLst>
          </p:nvPr>
        </p:nvGraphicFramePr>
        <p:xfrm>
          <a:off x="2119086" y="719668"/>
          <a:ext cx="7590971" cy="220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20382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E088111-895D-43CD-9EE8-5CE9321CD1CE}"/>
              </a:ext>
            </a:extLst>
          </p:cNvPr>
          <p:cNvSpPr txBox="1"/>
          <p:nvPr/>
        </p:nvSpPr>
        <p:spPr>
          <a:xfrm>
            <a:off x="772160" y="887214"/>
            <a:ext cx="61163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For second type: </a:t>
            </a:r>
            <a:endParaRPr lang="ar-SA" sz="2400" dirty="0"/>
          </a:p>
          <a:p>
            <a:r>
              <a:rPr lang="en-US" sz="2400" u="sng" dirty="0">
                <a:solidFill>
                  <a:schemeClr val="accent3">
                    <a:lumMod val="75000"/>
                  </a:schemeClr>
                </a:solidFill>
              </a:rPr>
              <a:t>Laparotomy Sponge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214563-918E-4886-971B-F736A6009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268" y="1930400"/>
            <a:ext cx="6593219" cy="33690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84B3C5-38FF-4D3A-839E-93E4F7DECFBF}"/>
              </a:ext>
            </a:extLst>
          </p:cNvPr>
          <p:cNvSpPr txBox="1"/>
          <p:nvPr/>
        </p:nvSpPr>
        <p:spPr>
          <a:xfrm>
            <a:off x="3214395" y="5427766"/>
            <a:ext cx="6116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Lap sponge folding machine</a:t>
            </a:r>
          </a:p>
        </p:txBody>
      </p:sp>
    </p:spTree>
    <p:extLst>
      <p:ext uri="{BB962C8B-B14F-4D97-AF65-F5344CB8AC3E}">
        <p14:creationId xmlns:p14="http://schemas.microsoft.com/office/powerpoint/2010/main" val="1766601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944D3B-F224-499F-A5D1-D45F462D0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2857" y="493486"/>
            <a:ext cx="2612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Layout</a:t>
            </a:r>
          </a:p>
        </p:txBody>
      </p:sp>
    </p:spTree>
    <p:extLst>
      <p:ext uri="{BB962C8B-B14F-4D97-AF65-F5344CB8AC3E}">
        <p14:creationId xmlns:p14="http://schemas.microsoft.com/office/powerpoint/2010/main" val="2155717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6979" y="751840"/>
            <a:ext cx="5841242" cy="50348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area of the sternum = 172.66 m</a:t>
            </a:r>
          </a:p>
          <a:p>
            <a:endParaRPr lang="ar-SA" dirty="0"/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So, the total area for factory = 606 m^2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944D3B-F224-499F-A5D1-D45F462D0F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94" t="13156" r="11769" b="32234"/>
          <a:stretch/>
        </p:blipFill>
        <p:spPr>
          <a:xfrm>
            <a:off x="6755641" y="846161"/>
            <a:ext cx="4657977" cy="49404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18319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1490" y="719497"/>
            <a:ext cx="34291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</a:rPr>
              <a:t>Feasibility study</a:t>
            </a:r>
            <a:endParaRPr lang="ar-SA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C8B9FB1-C7C9-4BF2-9146-A9FE5AAA5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758464"/>
              </p:ext>
            </p:extLst>
          </p:nvPr>
        </p:nvGraphicFramePr>
        <p:xfrm>
          <a:off x="1248230" y="2328546"/>
          <a:ext cx="9608456" cy="3217291"/>
        </p:xfrm>
        <a:graphic>
          <a:graphicData uri="http://schemas.openxmlformats.org/drawingml/2006/table">
            <a:tbl>
              <a:tblPr firstRow="1" firstCol="1" bandRow="1"/>
              <a:tblGrid>
                <a:gridCol w="941406">
                  <a:extLst>
                    <a:ext uri="{9D8B030D-6E8A-4147-A177-3AD203B41FA5}">
                      <a16:colId xmlns:a16="http://schemas.microsoft.com/office/drawing/2014/main" val="333570299"/>
                    </a:ext>
                  </a:extLst>
                </a:gridCol>
                <a:gridCol w="5463867">
                  <a:extLst>
                    <a:ext uri="{9D8B030D-6E8A-4147-A177-3AD203B41FA5}">
                      <a16:colId xmlns:a16="http://schemas.microsoft.com/office/drawing/2014/main" val="2552188476"/>
                    </a:ext>
                  </a:extLst>
                </a:gridCol>
                <a:gridCol w="3203183">
                  <a:extLst>
                    <a:ext uri="{9D8B030D-6E8A-4147-A177-3AD203B41FA5}">
                      <a16:colId xmlns:a16="http://schemas.microsoft.com/office/drawing/2014/main" val="4119897038"/>
                    </a:ext>
                  </a:extLst>
                </a:gridCol>
              </a:tblGrid>
              <a:tr h="410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Type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Cost (Nis)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298816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cost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200,000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5183333"/>
                  </a:ext>
                </a:extLst>
              </a:tr>
              <a:tr h="4233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factory infrastructure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495,506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7166639"/>
                  </a:ext>
                </a:extLst>
              </a:tr>
              <a:tr h="410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Machine (production line)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691,435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43008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Handling system and tools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30,100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608666"/>
                  </a:ext>
                </a:extLst>
              </a:tr>
              <a:tr h="410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Vehicles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100,000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98005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cost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1,517,041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92" marR="51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0390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F4B639D-1CCF-4E1D-935D-7BC79BE3A964}"/>
              </a:ext>
            </a:extLst>
          </p:cNvPr>
          <p:cNvSpPr txBox="1"/>
          <p:nvPr/>
        </p:nvSpPr>
        <p:spPr>
          <a:xfrm>
            <a:off x="1171876" y="1625780"/>
            <a:ext cx="6116854" cy="490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Initial setup costs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98E95B8-7F2E-43CF-BBC6-3E23C2CE78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815893"/>
              </p:ext>
            </p:extLst>
          </p:nvPr>
        </p:nvGraphicFramePr>
        <p:xfrm>
          <a:off x="849086" y="991389"/>
          <a:ext cx="10493828" cy="5070152"/>
        </p:xfrm>
        <a:graphic>
          <a:graphicData uri="http://schemas.openxmlformats.org/drawingml/2006/table">
            <a:tbl>
              <a:tblPr firstRow="1" firstCol="1" bandRow="1"/>
              <a:tblGrid>
                <a:gridCol w="918062">
                  <a:extLst>
                    <a:ext uri="{9D8B030D-6E8A-4147-A177-3AD203B41FA5}">
                      <a16:colId xmlns:a16="http://schemas.microsoft.com/office/drawing/2014/main" val="716241509"/>
                    </a:ext>
                  </a:extLst>
                </a:gridCol>
                <a:gridCol w="2485443">
                  <a:extLst>
                    <a:ext uri="{9D8B030D-6E8A-4147-A177-3AD203B41FA5}">
                      <a16:colId xmlns:a16="http://schemas.microsoft.com/office/drawing/2014/main" val="2900339228"/>
                    </a:ext>
                  </a:extLst>
                </a:gridCol>
                <a:gridCol w="3016820">
                  <a:extLst>
                    <a:ext uri="{9D8B030D-6E8A-4147-A177-3AD203B41FA5}">
                      <a16:colId xmlns:a16="http://schemas.microsoft.com/office/drawing/2014/main" val="901932162"/>
                    </a:ext>
                  </a:extLst>
                </a:gridCol>
                <a:gridCol w="4073503">
                  <a:extLst>
                    <a:ext uri="{9D8B030D-6E8A-4147-A177-3AD203B41FA5}">
                      <a16:colId xmlns:a16="http://schemas.microsoft.com/office/drawing/2014/main" val="4069375075"/>
                    </a:ext>
                  </a:extLst>
                </a:gridCol>
              </a:tblGrid>
              <a:tr h="238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ID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Cost type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Type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Annual cost (Nis)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898254"/>
                  </a:ext>
                </a:extLst>
              </a:tr>
              <a:tr h="9752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Fixed running cost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Salaries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JO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381,600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5805716"/>
                  </a:ext>
                </a:extLst>
              </a:tr>
              <a:tr h="1092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Electricity consumption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71,376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1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221256"/>
                  </a:ext>
                </a:extLst>
              </a:tr>
              <a:tr h="878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Water consumption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1,800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9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556063"/>
                  </a:ext>
                </a:extLst>
              </a:tr>
              <a:tr h="602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4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Internet and phone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6,000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3827678"/>
                  </a:ext>
                </a:extLst>
              </a:tr>
              <a:tr h="602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Fuel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36,000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13638"/>
                  </a:ext>
                </a:extLst>
              </a:tr>
              <a:tr h="602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Maintenance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27,569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288255"/>
                  </a:ext>
                </a:extLst>
              </a:tr>
              <a:tr h="602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7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Insurance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5,613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908772"/>
                  </a:ext>
                </a:extLst>
              </a:tr>
              <a:tr h="602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8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Depreciation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30,320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277768"/>
                  </a:ext>
                </a:extLst>
              </a:tr>
              <a:tr h="229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Waste (defect)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79,993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68599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B8671AE-B570-4D4D-8F7C-8B8646EBA5DA}"/>
              </a:ext>
            </a:extLst>
          </p:cNvPr>
          <p:cNvSpPr txBox="1"/>
          <p:nvPr/>
        </p:nvSpPr>
        <p:spPr>
          <a:xfrm>
            <a:off x="632862" y="529724"/>
            <a:ext cx="6116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Running cost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4481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396100"/>
              </p:ext>
            </p:extLst>
          </p:nvPr>
        </p:nvGraphicFramePr>
        <p:xfrm>
          <a:off x="957942" y="2336800"/>
          <a:ext cx="10305143" cy="2101289"/>
        </p:xfrm>
        <a:graphic>
          <a:graphicData uri="http://schemas.openxmlformats.org/drawingml/2006/table">
            <a:tbl>
              <a:tblPr firstRow="1" firstCol="1" bandRow="1"/>
              <a:tblGrid>
                <a:gridCol w="901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0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2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00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8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Variable running cost 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Raw materials (Jumbo roll)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1,999,830.85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Packaging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106,026.76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62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Total running cot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b="1" u="sng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2,746,129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2123" marR="42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6628" y="1320801"/>
            <a:ext cx="3904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1A0847-808D-4184-BF10-114A0462E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597100"/>
              </p:ext>
            </p:extLst>
          </p:nvPr>
        </p:nvGraphicFramePr>
        <p:xfrm>
          <a:off x="1103085" y="1540042"/>
          <a:ext cx="9942287" cy="4603268"/>
        </p:xfrm>
        <a:graphic>
          <a:graphicData uri="http://schemas.openxmlformats.org/drawingml/2006/table">
            <a:tbl>
              <a:tblPr firstRow="1" firstCol="1" bandRow="1"/>
              <a:tblGrid>
                <a:gridCol w="533737">
                  <a:extLst>
                    <a:ext uri="{9D8B030D-6E8A-4147-A177-3AD203B41FA5}">
                      <a16:colId xmlns:a16="http://schemas.microsoft.com/office/drawing/2014/main" val="118130485"/>
                    </a:ext>
                  </a:extLst>
                </a:gridCol>
                <a:gridCol w="2680046">
                  <a:extLst>
                    <a:ext uri="{9D8B030D-6E8A-4147-A177-3AD203B41FA5}">
                      <a16:colId xmlns:a16="http://schemas.microsoft.com/office/drawing/2014/main" val="490890945"/>
                    </a:ext>
                  </a:extLst>
                </a:gridCol>
                <a:gridCol w="1695469">
                  <a:extLst>
                    <a:ext uri="{9D8B030D-6E8A-4147-A177-3AD203B41FA5}">
                      <a16:colId xmlns:a16="http://schemas.microsoft.com/office/drawing/2014/main" val="1125291912"/>
                    </a:ext>
                  </a:extLst>
                </a:gridCol>
                <a:gridCol w="2031611">
                  <a:extLst>
                    <a:ext uri="{9D8B030D-6E8A-4147-A177-3AD203B41FA5}">
                      <a16:colId xmlns:a16="http://schemas.microsoft.com/office/drawing/2014/main" val="2500900906"/>
                    </a:ext>
                  </a:extLst>
                </a:gridCol>
                <a:gridCol w="1459262">
                  <a:extLst>
                    <a:ext uri="{9D8B030D-6E8A-4147-A177-3AD203B41FA5}">
                      <a16:colId xmlns:a16="http://schemas.microsoft.com/office/drawing/2014/main" val="324295401"/>
                    </a:ext>
                  </a:extLst>
                </a:gridCol>
                <a:gridCol w="1542162">
                  <a:extLst>
                    <a:ext uri="{9D8B030D-6E8A-4147-A177-3AD203B41FA5}">
                      <a16:colId xmlns:a16="http://schemas.microsoft.com/office/drawing/2014/main" val="831958898"/>
                    </a:ext>
                  </a:extLst>
                </a:gridCol>
              </a:tblGrid>
              <a:tr h="589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ID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Type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Cost of raw material (Unit)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Cost of packaging (Unit)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Fixed running cost (Unit)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Total cost (Unit)</a:t>
                      </a:r>
                      <a:endParaRPr lang="en-US" sz="1400" b="1" i="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376973"/>
                  </a:ext>
                </a:extLst>
              </a:tr>
              <a:tr h="744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10 *10 Cm (12ply, 100pcs/pack)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6.203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0.200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1.986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u="non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8.390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862140"/>
                  </a:ext>
                </a:extLst>
              </a:tr>
              <a:tr h="514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2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7.5 * 7.5 Cm (8ply, 4pcs/pack)</a:t>
                      </a:r>
                    </a:p>
                    <a:p>
                      <a:pPr marL="2286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0.093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0.018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0.029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0.141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938034"/>
                  </a:ext>
                </a:extLst>
              </a:tr>
              <a:tr h="585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3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10 *10 Cm (12ply, 10pcs/pack)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0.620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0.102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0.198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0.921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76482"/>
                  </a:ext>
                </a:extLst>
              </a:tr>
              <a:tr h="496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LAPRATOMY SPONGE 30 X30Cm (4ply, 5pcs/pack)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1.087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0.174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0.347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1.609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2295327"/>
                  </a:ext>
                </a:extLst>
              </a:tr>
              <a:tr h="589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5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Laparotomy sponge 45 *45 Cm (4ply, 5pcs/pack)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2.095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0.152</a:t>
                      </a: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0.670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2.918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0479" marR="50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07013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30B9F1E-582C-4EAA-AA53-47B5F407F136}"/>
              </a:ext>
            </a:extLst>
          </p:cNvPr>
          <p:cNvSpPr txBox="1"/>
          <p:nvPr/>
        </p:nvSpPr>
        <p:spPr>
          <a:xfrm>
            <a:off x="1113666" y="839584"/>
            <a:ext cx="6116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Production cost for each type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97586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1A6B8F4F-9D87-49B6-8E4A-0F655C191DF9}"/>
              </a:ext>
            </a:extLst>
          </p:cNvPr>
          <p:cNvSpPr txBox="1">
            <a:spLocks/>
          </p:cNvSpPr>
          <p:nvPr/>
        </p:nvSpPr>
        <p:spPr>
          <a:xfrm>
            <a:off x="1634445" y="640529"/>
            <a:ext cx="7342622" cy="821143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Authors: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33C020A2-DDF8-4570-A349-F2087C383A1A}"/>
              </a:ext>
            </a:extLst>
          </p:cNvPr>
          <p:cNvSpPr txBox="1">
            <a:spLocks/>
          </p:cNvSpPr>
          <p:nvPr/>
        </p:nvSpPr>
        <p:spPr>
          <a:xfrm>
            <a:off x="1507835" y="1525540"/>
            <a:ext cx="4942829" cy="2510797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Farah Najjar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Moath Abu Saleh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AbdulHadi Al-</a:t>
            </a:r>
            <a:r>
              <a:rPr lang="ar-SA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Berawi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Raghad Surakji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Abdullah Awad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742AD34-C107-439A-BA06-EBBAC0BC90B1}"/>
              </a:ext>
            </a:extLst>
          </p:cNvPr>
          <p:cNvSpPr txBox="1">
            <a:spLocks/>
          </p:cNvSpPr>
          <p:nvPr/>
        </p:nvSpPr>
        <p:spPr>
          <a:xfrm>
            <a:off x="1634445" y="4046806"/>
            <a:ext cx="7342622" cy="821144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Supervisor:</a:t>
            </a:r>
            <a:endParaRPr lang="en-US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58B6C408-4E67-4076-96E9-F1585E795A61}"/>
              </a:ext>
            </a:extLst>
          </p:cNvPr>
          <p:cNvSpPr txBox="1">
            <a:spLocks/>
          </p:cNvSpPr>
          <p:nvPr/>
        </p:nvSpPr>
        <p:spPr>
          <a:xfrm>
            <a:off x="1465632" y="4964427"/>
            <a:ext cx="4942829" cy="113207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I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Dr. Muawia Ramadan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5D0D2BD7-800A-46E3-98E7-1A719F53BD63}"/>
              </a:ext>
            </a:extLst>
          </p:cNvPr>
          <p:cNvGrpSpPr/>
          <p:nvPr/>
        </p:nvGrpSpPr>
        <p:grpSpPr>
          <a:xfrm>
            <a:off x="4965721" y="1098449"/>
            <a:ext cx="1249363" cy="1079500"/>
            <a:chOff x="5593531" y="1652409"/>
            <a:chExt cx="1249363" cy="1079500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CC4BC19F-091D-4AC1-84A3-AF0CF8BD8D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531" y="1652409"/>
              <a:ext cx="1249363" cy="1079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3">
              <a:extLst>
                <a:ext uri="{FF2B5EF4-FFF2-40B4-BE49-F238E27FC236}">
                  <a16:creationId xmlns:a16="http://schemas.microsoft.com/office/drawing/2014/main" id="{177683B2-77B4-42C0-A370-A39A754BC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6376" y="1692797"/>
              <a:ext cx="943673" cy="94367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573507-37DC-42A9-912A-58E880E50B3B}"/>
              </a:ext>
            </a:extLst>
          </p:cNvPr>
          <p:cNvGrpSpPr/>
          <p:nvPr/>
        </p:nvGrpSpPr>
        <p:grpSpPr>
          <a:xfrm>
            <a:off x="5074903" y="4292162"/>
            <a:ext cx="1249729" cy="1080120"/>
            <a:chOff x="624978" y="1557586"/>
            <a:chExt cx="1249729" cy="108012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51B203-9AC3-40A2-9E94-16F48F9FD126}"/>
                </a:ext>
              </a:extLst>
            </p:cNvPr>
            <p:cNvSpPr/>
            <p:nvPr/>
          </p:nvSpPr>
          <p:spPr>
            <a:xfrm>
              <a:off x="624978" y="1557586"/>
              <a:ext cx="1249729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A959B8B-D7AD-40BE-92BB-3E35491BC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368" y="1591222"/>
              <a:ext cx="1040949" cy="1040949"/>
            </a:xfrm>
            <a:prstGeom prst="rect">
              <a:avLst/>
            </a:prstGeom>
          </p:spPr>
        </p:pic>
      </p:grpSp>
      <p:pic>
        <p:nvPicPr>
          <p:cNvPr id="20" name="صورة 19" descr="image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1158" y="1568211"/>
            <a:ext cx="3956926" cy="3536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75939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4C39006-6F64-4C49-B8A0-04DDFCA63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063101"/>
              </p:ext>
            </p:extLst>
          </p:nvPr>
        </p:nvGraphicFramePr>
        <p:xfrm>
          <a:off x="767443" y="1195203"/>
          <a:ext cx="10657113" cy="5045638"/>
        </p:xfrm>
        <a:graphic>
          <a:graphicData uri="http://schemas.openxmlformats.org/drawingml/2006/table">
            <a:tbl>
              <a:tblPr firstRow="1" firstCol="1" bandRow="1"/>
              <a:tblGrid>
                <a:gridCol w="699384">
                  <a:extLst>
                    <a:ext uri="{9D8B030D-6E8A-4147-A177-3AD203B41FA5}">
                      <a16:colId xmlns:a16="http://schemas.microsoft.com/office/drawing/2014/main" val="3206755909"/>
                    </a:ext>
                  </a:extLst>
                </a:gridCol>
                <a:gridCol w="1909515">
                  <a:extLst>
                    <a:ext uri="{9D8B030D-6E8A-4147-A177-3AD203B41FA5}">
                      <a16:colId xmlns:a16="http://schemas.microsoft.com/office/drawing/2014/main" val="2156956892"/>
                    </a:ext>
                  </a:extLst>
                </a:gridCol>
                <a:gridCol w="1427786">
                  <a:extLst>
                    <a:ext uri="{9D8B030D-6E8A-4147-A177-3AD203B41FA5}">
                      <a16:colId xmlns:a16="http://schemas.microsoft.com/office/drawing/2014/main" val="3269315343"/>
                    </a:ext>
                  </a:extLst>
                </a:gridCol>
                <a:gridCol w="1212069">
                  <a:extLst>
                    <a:ext uri="{9D8B030D-6E8A-4147-A177-3AD203B41FA5}">
                      <a16:colId xmlns:a16="http://schemas.microsoft.com/office/drawing/2014/main" val="2414644204"/>
                    </a:ext>
                  </a:extLst>
                </a:gridCol>
                <a:gridCol w="1046653">
                  <a:extLst>
                    <a:ext uri="{9D8B030D-6E8A-4147-A177-3AD203B41FA5}">
                      <a16:colId xmlns:a16="http://schemas.microsoft.com/office/drawing/2014/main" val="943058435"/>
                    </a:ext>
                  </a:extLst>
                </a:gridCol>
                <a:gridCol w="1138552">
                  <a:extLst>
                    <a:ext uri="{9D8B030D-6E8A-4147-A177-3AD203B41FA5}">
                      <a16:colId xmlns:a16="http://schemas.microsoft.com/office/drawing/2014/main" val="3285536572"/>
                    </a:ext>
                  </a:extLst>
                </a:gridCol>
                <a:gridCol w="1611577">
                  <a:extLst>
                    <a:ext uri="{9D8B030D-6E8A-4147-A177-3AD203B41FA5}">
                      <a16:colId xmlns:a16="http://schemas.microsoft.com/office/drawing/2014/main" val="3064078089"/>
                    </a:ext>
                  </a:extLst>
                </a:gridCol>
                <a:gridCol w="1611577">
                  <a:extLst>
                    <a:ext uri="{9D8B030D-6E8A-4147-A177-3AD203B41FA5}">
                      <a16:colId xmlns:a16="http://schemas.microsoft.com/office/drawing/2014/main" val="2737799554"/>
                    </a:ext>
                  </a:extLst>
                </a:gridCol>
              </a:tblGrid>
              <a:tr h="437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ID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Type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Demand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Cost per unit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Selling price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Cost(Nis)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Revenue(Nis)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Profit(Nis) 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281766"/>
                  </a:ext>
                </a:extLst>
              </a:tr>
              <a:tr h="714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10 *10 Cm (12ply, 100pcs/pack)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253,500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u="non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8.390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8.5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2,127,004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2,154,750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27,746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955312"/>
                  </a:ext>
                </a:extLst>
              </a:tr>
              <a:tr h="576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7.5 * 7.5 Cm (8ply, 4pcs/pack)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1,404,000.00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0.141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0.27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198,013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379,080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181,067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768219"/>
                  </a:ext>
                </a:extLst>
              </a:tr>
              <a:tr h="575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10 *10 Cm (12ply, 10pcs/pack)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78,000.00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0.921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1.62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71,908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126,360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54,452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623663"/>
                  </a:ext>
                </a:extLst>
              </a:tr>
              <a:tr h="428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LAPRATOMY SPONGE 30 X30Cm (4ply, 5pcs/pack)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36,660.00</a:t>
                      </a:r>
                      <a:endParaRPr lang="en-US" sz="1600" b="1" u="none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1.609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3.5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59,004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128,310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69,306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158535"/>
                  </a:ext>
                </a:extLst>
              </a:tr>
              <a:tr h="51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Laparatomy sponge 45 *45 Cm (4ply, 5pcs/pack)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99,450.00</a:t>
                      </a:r>
                      <a:endParaRPr lang="en-US" sz="1600" b="1" u="none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2.918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4.5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290,259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447,525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157,266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591798"/>
                  </a:ext>
                </a:extLst>
              </a:tr>
              <a:tr h="41580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Total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2,746,129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3,236,025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489,896</a:t>
                      </a:r>
                    </a:p>
                  </a:txBody>
                  <a:tcPr marL="44396" marR="44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8254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C0598E0-BD06-4B79-B689-838581D6CB8C}"/>
              </a:ext>
            </a:extLst>
          </p:cNvPr>
          <p:cNvSpPr txBox="1"/>
          <p:nvPr/>
        </p:nvSpPr>
        <p:spPr>
          <a:xfrm>
            <a:off x="1203807" y="761865"/>
            <a:ext cx="6116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Cost analysis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92513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3A5BC26-EBAA-454D-87BB-C4358F9E0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710167"/>
              </p:ext>
            </p:extLst>
          </p:nvPr>
        </p:nvGraphicFramePr>
        <p:xfrm>
          <a:off x="1509486" y="1870738"/>
          <a:ext cx="8839199" cy="3515901"/>
        </p:xfrm>
        <a:graphic>
          <a:graphicData uri="http://schemas.openxmlformats.org/drawingml/2006/table">
            <a:tbl>
              <a:tblPr firstRow="1" firstCol="1" bandRow="1"/>
              <a:tblGrid>
                <a:gridCol w="3029484">
                  <a:extLst>
                    <a:ext uri="{9D8B030D-6E8A-4147-A177-3AD203B41FA5}">
                      <a16:colId xmlns:a16="http://schemas.microsoft.com/office/drawing/2014/main" val="2804768956"/>
                    </a:ext>
                  </a:extLst>
                </a:gridCol>
                <a:gridCol w="2914138">
                  <a:extLst>
                    <a:ext uri="{9D8B030D-6E8A-4147-A177-3AD203B41FA5}">
                      <a16:colId xmlns:a16="http://schemas.microsoft.com/office/drawing/2014/main" val="4267521255"/>
                    </a:ext>
                  </a:extLst>
                </a:gridCol>
                <a:gridCol w="2895577">
                  <a:extLst>
                    <a:ext uri="{9D8B030D-6E8A-4147-A177-3AD203B41FA5}">
                      <a16:colId xmlns:a16="http://schemas.microsoft.com/office/drawing/2014/main" val="3131518289"/>
                    </a:ext>
                  </a:extLst>
                </a:gridCol>
              </a:tblGrid>
              <a:tr h="48761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30202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30202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Demand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Breakeven point (in Unit)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174720"/>
                  </a:ext>
                </a:extLst>
              </a:tr>
              <a:tr h="60256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Gauze swab 10 *10 Cm (12ply, 100pcs/pack)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253,500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125,679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663304"/>
                  </a:ext>
                </a:extLst>
              </a:tr>
              <a:tr h="48761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Gauze swab 7.5 * 7.5 Cm (8ply, 4pcs/pack)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1,404,000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696,068 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883957"/>
                  </a:ext>
                </a:extLst>
              </a:tr>
              <a:tr h="73142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Gauze swab 10 *10 Cm (12ply, 10pcs/pack)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78,000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38,670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404692"/>
                  </a:ext>
                </a:extLst>
              </a:tr>
              <a:tr h="59702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LAPRATOMY SPONGE 30 X30Cm (4ply, 5pcs/pack)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36,660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18,175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85538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Laparatomy sponge 45 *45 Cm (4ply, 5pcs/pack)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99,450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49,305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9149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8E5AC68-2934-49D3-9082-5858932E4C79}"/>
              </a:ext>
            </a:extLst>
          </p:cNvPr>
          <p:cNvSpPr txBox="1"/>
          <p:nvPr/>
        </p:nvSpPr>
        <p:spPr>
          <a:xfrm>
            <a:off x="1434356" y="872250"/>
            <a:ext cx="6116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Break-even point  for multiproduct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7743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6E4976-A8F7-433D-993D-3BCD4D590F18}"/>
              </a:ext>
            </a:extLst>
          </p:cNvPr>
          <p:cNvSpPr txBox="1"/>
          <p:nvPr/>
        </p:nvSpPr>
        <p:spPr>
          <a:xfrm>
            <a:off x="1007789" y="773047"/>
            <a:ext cx="6116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Sensitivity analysis</a:t>
            </a:r>
            <a:endParaRPr lang="en-US" sz="24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C6840BF-9DFB-4104-8713-3F7C7A084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114988"/>
              </p:ext>
            </p:extLst>
          </p:nvPr>
        </p:nvGraphicFramePr>
        <p:xfrm>
          <a:off x="972459" y="1574292"/>
          <a:ext cx="10218057" cy="4216908"/>
        </p:xfrm>
        <a:graphic>
          <a:graphicData uri="http://schemas.openxmlformats.org/drawingml/2006/table">
            <a:tbl>
              <a:tblPr firstRow="1" firstCol="1" bandRow="1"/>
              <a:tblGrid>
                <a:gridCol w="507500">
                  <a:extLst>
                    <a:ext uri="{9D8B030D-6E8A-4147-A177-3AD203B41FA5}">
                      <a16:colId xmlns:a16="http://schemas.microsoft.com/office/drawing/2014/main" val="1030958365"/>
                    </a:ext>
                  </a:extLst>
                </a:gridCol>
                <a:gridCol w="1820330">
                  <a:extLst>
                    <a:ext uri="{9D8B030D-6E8A-4147-A177-3AD203B41FA5}">
                      <a16:colId xmlns:a16="http://schemas.microsoft.com/office/drawing/2014/main" val="3553378046"/>
                    </a:ext>
                  </a:extLst>
                </a:gridCol>
                <a:gridCol w="1570793">
                  <a:extLst>
                    <a:ext uri="{9D8B030D-6E8A-4147-A177-3AD203B41FA5}">
                      <a16:colId xmlns:a16="http://schemas.microsoft.com/office/drawing/2014/main" val="1638487064"/>
                    </a:ext>
                  </a:extLst>
                </a:gridCol>
                <a:gridCol w="1187960">
                  <a:extLst>
                    <a:ext uri="{9D8B030D-6E8A-4147-A177-3AD203B41FA5}">
                      <a16:colId xmlns:a16="http://schemas.microsoft.com/office/drawing/2014/main" val="2723588473"/>
                    </a:ext>
                  </a:extLst>
                </a:gridCol>
                <a:gridCol w="954419">
                  <a:extLst>
                    <a:ext uri="{9D8B030D-6E8A-4147-A177-3AD203B41FA5}">
                      <a16:colId xmlns:a16="http://schemas.microsoft.com/office/drawing/2014/main" val="2064990369"/>
                    </a:ext>
                  </a:extLst>
                </a:gridCol>
                <a:gridCol w="1225284">
                  <a:extLst>
                    <a:ext uri="{9D8B030D-6E8A-4147-A177-3AD203B41FA5}">
                      <a16:colId xmlns:a16="http://schemas.microsoft.com/office/drawing/2014/main" val="678318246"/>
                    </a:ext>
                  </a:extLst>
                </a:gridCol>
                <a:gridCol w="1475885">
                  <a:extLst>
                    <a:ext uri="{9D8B030D-6E8A-4147-A177-3AD203B41FA5}">
                      <a16:colId xmlns:a16="http://schemas.microsoft.com/office/drawing/2014/main" val="2557248903"/>
                    </a:ext>
                  </a:extLst>
                </a:gridCol>
                <a:gridCol w="1475886">
                  <a:extLst>
                    <a:ext uri="{9D8B030D-6E8A-4147-A177-3AD203B41FA5}">
                      <a16:colId xmlns:a16="http://schemas.microsoft.com/office/drawing/2014/main" val="2775151734"/>
                    </a:ext>
                  </a:extLst>
                </a:gridCol>
              </a:tblGrid>
              <a:tr h="487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ID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Type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Demand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Cost per unit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Selling price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Cost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Revenue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Profit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697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10 *10 Cm (12ply, 100pcs/pack)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253,500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9.383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9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2,378,590.5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2,281,500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-97,091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028029"/>
                  </a:ext>
                </a:extLst>
              </a:tr>
              <a:tr h="558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7.5 * 7.5 Cm (8ply, 4pcs/pack)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1,404,000.00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0.155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0.27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218,807.7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379,080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160,272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8083"/>
                  </a:ext>
                </a:extLst>
              </a:tr>
              <a:tr h="6456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Gauze swab 10 *10 Cm (12ply, 10pcs/pack)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78,000.00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1.021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1.62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79,649.7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126,360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46,710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714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417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652802"/>
              </p:ext>
            </p:extLst>
          </p:nvPr>
        </p:nvGraphicFramePr>
        <p:xfrm>
          <a:off x="864516" y="1949751"/>
          <a:ext cx="10462967" cy="3982784"/>
        </p:xfrm>
        <a:graphic>
          <a:graphicData uri="http://schemas.openxmlformats.org/drawingml/2006/table">
            <a:tbl>
              <a:tblPr firstRow="1" firstCol="1" bandRow="1"/>
              <a:tblGrid>
                <a:gridCol w="519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46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12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112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494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LAPRATOMY SPONGE 30 X30Cm (4ply, 5pcs/pack)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36,660.00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b="1" u="non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1.783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3.5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65,378.4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128,310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62,932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Laparatomy sponge 45 *45 Cm (4ply, 5pcs/pack)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99,450.00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3.253</a:t>
                      </a:r>
                      <a:endParaRPr lang="en-US" sz="1600" b="1" u="none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4.89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323,600.3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486,310.5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162,710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3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3,066,026.8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3,401,560.5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335,534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8349" marR="3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5029" y="1030514"/>
            <a:ext cx="3643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Cont.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867081"/>
              </p:ext>
            </p:extLst>
          </p:nvPr>
        </p:nvGraphicFramePr>
        <p:xfrm>
          <a:off x="849086" y="1915885"/>
          <a:ext cx="10450287" cy="262345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79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2167">
                  <a:extLst>
                    <a:ext uri="{9D8B030D-6E8A-4147-A177-3AD203B41FA5}">
                      <a16:colId xmlns:a16="http://schemas.microsoft.com/office/drawing/2014/main" val="3156856780"/>
                    </a:ext>
                  </a:extLst>
                </a:gridCol>
                <a:gridCol w="1572167">
                  <a:extLst>
                    <a:ext uri="{9D8B030D-6E8A-4147-A177-3AD203B41FA5}">
                      <a16:colId xmlns:a16="http://schemas.microsoft.com/office/drawing/2014/main" val="3054744662"/>
                    </a:ext>
                  </a:extLst>
                </a:gridCol>
                <a:gridCol w="1775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5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5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06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Shipping</a:t>
                      </a:r>
                    </a:p>
                    <a:p>
                      <a:pPr algn="ctr"/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Cost for one container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Cost for one roll ($)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Net profit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Profit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Payback period</a:t>
                      </a:r>
                    </a:p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(PBP)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44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 Old shipping cost</a:t>
                      </a:r>
                    </a:p>
                    <a:p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2,700$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145.4$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489,896</a:t>
                      </a:r>
                      <a:r>
                        <a:rPr lang="en-US" sz="18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Nis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15.1%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3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7412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 New shipping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15,000$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167.7$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335,534 Nis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9.86%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4.5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9960129-5221-47F6-8383-A40C2E134E85}"/>
              </a:ext>
            </a:extLst>
          </p:cNvPr>
          <p:cNvSpPr txBox="1"/>
          <p:nvPr/>
        </p:nvSpPr>
        <p:spPr>
          <a:xfrm>
            <a:off x="1007789" y="773047"/>
            <a:ext cx="6116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Sensitivity analysis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03683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D9926-EA86-47B1-AF27-6204580DB0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3708" y="536932"/>
            <a:ext cx="9601200" cy="1304925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 and 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mmendation</a:t>
            </a:r>
            <a:endParaRPr lang="en-US" sz="36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24082110"/>
              </p:ext>
            </p:extLst>
          </p:nvPr>
        </p:nvGraphicFramePr>
        <p:xfrm>
          <a:off x="1446662" y="1866078"/>
          <a:ext cx="8679977" cy="3688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3631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stockphoto-472002607-170667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93" y="464872"/>
            <a:ext cx="10822674" cy="5768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ny-questi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27" y="723331"/>
            <a:ext cx="10863618" cy="5520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2239" y="884506"/>
            <a:ext cx="6482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5562" y="1842726"/>
            <a:ext cx="6974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783" y="1396450"/>
            <a:ext cx="60319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Methodology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Production line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Layout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Feasibility study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Conclusion and 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mmendation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bandage-cloth-500x500-500x500.jpg">
            <a:extLst>
              <a:ext uri="{FF2B5EF4-FFF2-40B4-BE49-F238E27FC236}">
                <a16:creationId xmlns:a16="http://schemas.microsoft.com/office/drawing/2014/main" id="{9BAE1C5D-79C1-4D92-A2DD-491056B0C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1942" y="987094"/>
            <a:ext cx="3847186" cy="38471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2C24EB-9933-46F1-90F5-F8FBF86D0385}"/>
              </a:ext>
            </a:extLst>
          </p:cNvPr>
          <p:cNvSpPr txBox="1"/>
          <p:nvPr/>
        </p:nvSpPr>
        <p:spPr>
          <a:xfrm>
            <a:off x="794211" y="63639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1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E4D488-5CAE-4FDA-B812-2F1A28B8F3E1}"/>
              </a:ext>
            </a:extLst>
          </p:cNvPr>
          <p:cNvSpPr txBox="1"/>
          <p:nvPr/>
        </p:nvSpPr>
        <p:spPr>
          <a:xfrm>
            <a:off x="900430" y="1450647"/>
            <a:ext cx="958759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Definition </a:t>
            </a:r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Medical gauze is a thin, knit tissue that is applied over a wound to keep it clean while allowing air to pass in and aiding healing.</a:t>
            </a:r>
          </a:p>
        </p:txBody>
      </p:sp>
      <p:sp>
        <p:nvSpPr>
          <p:cNvPr id="9218" name="AutoShape 2" descr="Image result for gauze sw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0" name="AutoShape 4" descr="Image result for gauze sw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لا يتوفر وصف.">
            <a:extLst>
              <a:ext uri="{FF2B5EF4-FFF2-40B4-BE49-F238E27FC236}">
                <a16:creationId xmlns:a16="http://schemas.microsoft.com/office/drawing/2014/main" id="{8C083E21-404B-4385-A89A-BABBC9BD2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465" y="3429000"/>
            <a:ext cx="375780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لا يتوفر وصف.">
            <a:extLst>
              <a:ext uri="{FF2B5EF4-FFF2-40B4-BE49-F238E27FC236}">
                <a16:creationId xmlns:a16="http://schemas.microsoft.com/office/drawing/2014/main" id="{054D955D-7C34-451C-BED0-FAE0AE8FF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26" y="3429000"/>
            <a:ext cx="4991100" cy="25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58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D0367DD-DAF3-4CDE-A670-08FDA131D2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1247032"/>
              </p:ext>
            </p:extLst>
          </p:nvPr>
        </p:nvGraphicFramePr>
        <p:xfrm>
          <a:off x="1161143" y="1378857"/>
          <a:ext cx="995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AEFDA8A-4217-47F0-9D40-2E97F8F95BB0}"/>
              </a:ext>
            </a:extLst>
          </p:cNvPr>
          <p:cNvSpPr txBox="1"/>
          <p:nvPr/>
        </p:nvSpPr>
        <p:spPr>
          <a:xfrm>
            <a:off x="726630" y="575428"/>
            <a:ext cx="6101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306595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07B55F-689A-406D-B1C3-C60AE90ED33E}"/>
              </a:ext>
            </a:extLst>
          </p:cNvPr>
          <p:cNvSpPr txBox="1"/>
          <p:nvPr/>
        </p:nvSpPr>
        <p:spPr>
          <a:xfrm>
            <a:off x="1119230" y="684115"/>
            <a:ext cx="68294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selected medical gauze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586FC691-4623-42DD-99C6-2160C2AFC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353136"/>
              </p:ext>
            </p:extLst>
          </p:nvPr>
        </p:nvGraphicFramePr>
        <p:xfrm>
          <a:off x="1111350" y="1913934"/>
          <a:ext cx="9988059" cy="42412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4312">
                  <a:extLst>
                    <a:ext uri="{9D8B030D-6E8A-4147-A177-3AD203B41FA5}">
                      <a16:colId xmlns:a16="http://schemas.microsoft.com/office/drawing/2014/main" val="736048975"/>
                    </a:ext>
                  </a:extLst>
                </a:gridCol>
                <a:gridCol w="2619052">
                  <a:extLst>
                    <a:ext uri="{9D8B030D-6E8A-4147-A177-3AD203B41FA5}">
                      <a16:colId xmlns:a16="http://schemas.microsoft.com/office/drawing/2014/main" val="2746670924"/>
                    </a:ext>
                  </a:extLst>
                </a:gridCol>
                <a:gridCol w="2799471">
                  <a:extLst>
                    <a:ext uri="{9D8B030D-6E8A-4147-A177-3AD203B41FA5}">
                      <a16:colId xmlns:a16="http://schemas.microsoft.com/office/drawing/2014/main" val="1983465245"/>
                    </a:ext>
                  </a:extLst>
                </a:gridCol>
                <a:gridCol w="1997612">
                  <a:extLst>
                    <a:ext uri="{9D8B030D-6E8A-4147-A177-3AD203B41FA5}">
                      <a16:colId xmlns:a16="http://schemas.microsoft.com/office/drawing/2014/main" val="2636110133"/>
                    </a:ext>
                  </a:extLst>
                </a:gridCol>
                <a:gridCol w="1997612">
                  <a:extLst>
                    <a:ext uri="{9D8B030D-6E8A-4147-A177-3AD203B41FA5}">
                      <a16:colId xmlns:a16="http://schemas.microsoft.com/office/drawing/2014/main" val="362967799"/>
                    </a:ext>
                  </a:extLst>
                </a:gridCol>
              </a:tblGrid>
              <a:tr h="4251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"/>
                        </a:spcBef>
                      </a:pPr>
                      <a:r>
                        <a:rPr lang="en-US" sz="1800" dirty="0">
                          <a:effectLst/>
                        </a:rPr>
                        <a:t> No.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"/>
                        </a:spcBef>
                      </a:pPr>
                      <a:r>
                        <a:rPr lang="en-US" sz="1800" dirty="0">
                          <a:effectLst/>
                        </a:rPr>
                        <a:t> SIZES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"/>
                        </a:spcBef>
                      </a:pPr>
                      <a:r>
                        <a:rPr lang="en-US" sz="1800" dirty="0">
                          <a:effectLst/>
                        </a:rPr>
                        <a:t> Pictures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100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Price per unit (NIS)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"/>
                        </a:spcBef>
                      </a:pPr>
                      <a:r>
                        <a:rPr lang="en-US" sz="1800" dirty="0">
                          <a:effectLst/>
                        </a:rPr>
                        <a:t> PACKING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816350"/>
                  </a:ext>
                </a:extLst>
              </a:tr>
              <a:tr h="10444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5"/>
                        </a:spcBef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17780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44450" marR="29845" algn="ctr">
                        <a:lnSpc>
                          <a:spcPct val="1150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7.5x7.5cm,</a:t>
                      </a:r>
                    </a:p>
                    <a:p>
                      <a:pPr marL="46990" marR="29845" algn="ctr">
                        <a:lnSpc>
                          <a:spcPct val="111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17threads,8plys, without X-ray thread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"/>
                        </a:spcBef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5"/>
                        </a:spcBef>
                      </a:pPr>
                      <a:r>
                        <a:rPr lang="en-US" sz="1800" dirty="0">
                          <a:effectLst/>
                        </a:rPr>
                        <a:t>0.27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45"/>
                        </a:spcBef>
                      </a:pPr>
                      <a:r>
                        <a:rPr lang="en-US" sz="1800" dirty="0">
                          <a:effectLst/>
                        </a:rPr>
                        <a:t> 4PCS/pouch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04094212"/>
                  </a:ext>
                </a:extLst>
              </a:tr>
              <a:tr h="20553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marL="44450" marR="29845" algn="ctr">
                        <a:lnSpc>
                          <a:spcPct val="1150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0035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280035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 1.62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5"/>
                        </a:spcBef>
                      </a:pPr>
                      <a:r>
                        <a:rPr lang="en-US" sz="1800" dirty="0">
                          <a:effectLst/>
                        </a:rPr>
                        <a:t> 10PCS/pouch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47775342"/>
                  </a:ext>
                </a:extLst>
              </a:tr>
              <a:tr h="1208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5"/>
                        </a:spcBef>
                      </a:pPr>
                      <a:r>
                        <a:rPr lang="en-US" sz="1800" dirty="0">
                          <a:effectLst/>
                        </a:rPr>
                        <a:t> 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0" marR="29845" algn="ctr">
                        <a:lnSpc>
                          <a:spcPct val="1150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10x10cm,</a:t>
                      </a:r>
                    </a:p>
                    <a:p>
                      <a:pPr marL="46990" marR="29845" algn="ctr">
                        <a:lnSpc>
                          <a:spcPct val="111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17threads,12plys, with X-ray thread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7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10x10cm,</a:t>
                      </a:r>
                    </a:p>
                    <a:p>
                      <a:pPr marL="44450" marR="29845" algn="ctr">
                        <a:lnSpc>
                          <a:spcPct val="1150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17threads ,12plys, with X-ray thread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 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8.5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100PCS/Pack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97395389"/>
                  </a:ext>
                </a:extLst>
              </a:tr>
            </a:tbl>
          </a:graphicData>
        </a:graphic>
      </p:graphicFrame>
      <p:pic>
        <p:nvPicPr>
          <p:cNvPr id="14" name="image3.jpeg">
            <a:extLst>
              <a:ext uri="{FF2B5EF4-FFF2-40B4-BE49-F238E27FC236}">
                <a16:creationId xmlns:a16="http://schemas.microsoft.com/office/drawing/2014/main" id="{3E872E8D-0523-4944-9E99-6FB181FA6B9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02922" y="2784930"/>
            <a:ext cx="2349304" cy="13736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42FA4E-950D-4923-9485-EC25F999FD7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03759" y="4956597"/>
            <a:ext cx="2363374" cy="11827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EB33AA-1092-4D21-B7F8-D383C38231FD}"/>
              </a:ext>
            </a:extLst>
          </p:cNvPr>
          <p:cNvSpPr txBox="1"/>
          <p:nvPr/>
        </p:nvSpPr>
        <p:spPr>
          <a:xfrm>
            <a:off x="1132357" y="1370206"/>
            <a:ext cx="61010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1- Gauze Swab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73075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E0EC67B-F18F-402A-A8C3-967D6BBE6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39674"/>
              </p:ext>
            </p:extLst>
          </p:nvPr>
        </p:nvGraphicFramePr>
        <p:xfrm>
          <a:off x="1336432" y="1932745"/>
          <a:ext cx="9439420" cy="37087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3129">
                  <a:extLst>
                    <a:ext uri="{9D8B030D-6E8A-4147-A177-3AD203B41FA5}">
                      <a16:colId xmlns:a16="http://schemas.microsoft.com/office/drawing/2014/main" val="1923166962"/>
                    </a:ext>
                  </a:extLst>
                </a:gridCol>
                <a:gridCol w="2153560">
                  <a:extLst>
                    <a:ext uri="{9D8B030D-6E8A-4147-A177-3AD203B41FA5}">
                      <a16:colId xmlns:a16="http://schemas.microsoft.com/office/drawing/2014/main" val="3564146205"/>
                    </a:ext>
                  </a:extLst>
                </a:gridCol>
                <a:gridCol w="2566963">
                  <a:extLst>
                    <a:ext uri="{9D8B030D-6E8A-4147-A177-3AD203B41FA5}">
                      <a16:colId xmlns:a16="http://schemas.microsoft.com/office/drawing/2014/main" val="2832217638"/>
                    </a:ext>
                  </a:extLst>
                </a:gridCol>
                <a:gridCol w="1887884">
                  <a:extLst>
                    <a:ext uri="{9D8B030D-6E8A-4147-A177-3AD203B41FA5}">
                      <a16:colId xmlns:a16="http://schemas.microsoft.com/office/drawing/2014/main" val="4030322996"/>
                    </a:ext>
                  </a:extLst>
                </a:gridCol>
                <a:gridCol w="1887884">
                  <a:extLst>
                    <a:ext uri="{9D8B030D-6E8A-4147-A177-3AD203B41FA5}">
                      <a16:colId xmlns:a16="http://schemas.microsoft.com/office/drawing/2014/main" val="1985381015"/>
                    </a:ext>
                  </a:extLst>
                </a:gridCol>
              </a:tblGrid>
              <a:tr h="732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26670" marR="107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No.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46355" marR="298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SIZES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marL="285750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Picture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0640" algn="ctr">
                        <a:lnSpc>
                          <a:spcPct val="11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R="40640" algn="ctr">
                        <a:lnSpc>
                          <a:spcPct val="11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Price per unit (NIS)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PACKING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57379677"/>
                  </a:ext>
                </a:extLst>
              </a:tr>
              <a:tr h="1389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17780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0" marR="29845" algn="ctr">
                        <a:lnSpc>
                          <a:spcPct val="115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30x30cm, ,4plys, </a:t>
                      </a:r>
                      <a:r>
                        <a:rPr lang="en-US" sz="1800" dirty="0" err="1">
                          <a:effectLst/>
                        </a:rPr>
                        <a:t>withX</a:t>
                      </a:r>
                      <a:r>
                        <a:rPr lang="en-US" sz="1800" dirty="0">
                          <a:effectLst/>
                        </a:rPr>
                        <a:t>-ray thread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5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36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3136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5"/>
                        </a:spcBef>
                      </a:pPr>
                      <a:r>
                        <a:rPr lang="en-US" sz="1800" dirty="0">
                          <a:effectLst/>
                        </a:rPr>
                        <a:t>3.5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19050" marR="86360" algn="ctr">
                        <a:lnSpc>
                          <a:spcPct val="11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5PCS/sterile pack(double)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9582330"/>
                  </a:ext>
                </a:extLst>
              </a:tr>
              <a:tr h="1389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17780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0" marR="29845" algn="ctr">
                        <a:lnSpc>
                          <a:spcPct val="115000"/>
                        </a:lnSpc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45x45cm, ,4plys, with </a:t>
                      </a:r>
                    </a:p>
                    <a:p>
                      <a:pPr marL="55880" marR="40005" algn="ctr">
                        <a:lnSpc>
                          <a:spcPct val="1110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X-ray thread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13690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313690"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800" dirty="0">
                          <a:effectLst/>
                        </a:rPr>
                        <a:t>4.5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86360" algn="ctr">
                        <a:lnSpc>
                          <a:spcPct val="110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5PCS/sterile pack(double)</a:t>
                      </a:r>
                    </a:p>
                    <a:p>
                      <a:pPr marL="19050" marR="362585" algn="ctr">
                        <a:lnSpc>
                          <a:spcPct val="11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23507188"/>
                  </a:ext>
                </a:extLst>
              </a:tr>
            </a:tbl>
          </a:graphicData>
        </a:graphic>
      </p:graphicFrame>
      <p:pic>
        <p:nvPicPr>
          <p:cNvPr id="3" name="image7.jpeg">
            <a:extLst>
              <a:ext uri="{FF2B5EF4-FFF2-40B4-BE49-F238E27FC236}">
                <a16:creationId xmlns:a16="http://schemas.microsoft.com/office/drawing/2014/main" id="{612ADA90-53B1-404B-A097-622D29BD16D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0135" y="3022951"/>
            <a:ext cx="2250831" cy="22704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8930FD-0FEB-48F8-9B3C-C51936869BAB}"/>
              </a:ext>
            </a:extLst>
          </p:cNvPr>
          <p:cNvSpPr txBox="1"/>
          <p:nvPr/>
        </p:nvSpPr>
        <p:spPr>
          <a:xfrm>
            <a:off x="1316697" y="601432"/>
            <a:ext cx="61010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2- Laparotomy Sponge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88076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754366"/>
              </p:ext>
            </p:extLst>
          </p:nvPr>
        </p:nvGraphicFramePr>
        <p:xfrm>
          <a:off x="1486110" y="2107933"/>
          <a:ext cx="9123833" cy="34573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3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6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18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1862">
                  <a:extLst>
                    <a:ext uri="{9D8B030D-6E8A-4147-A177-3AD203B41FA5}">
                      <a16:colId xmlns:a16="http://schemas.microsoft.com/office/drawing/2014/main" val="3678519290"/>
                    </a:ext>
                  </a:extLst>
                </a:gridCol>
              </a:tblGrid>
              <a:tr h="70365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Types</a:t>
                      </a:r>
                    </a:p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Dimension's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Annual Demand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30% Annual Demand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434">
                <a:tc rowSpan="3"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Gauze swab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7.5X 7.5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4,680,000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1,404,000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97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10 X 10cm(10PCS/pack)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260,000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78,000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43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10 X 10cm (100PCS/Pack)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845,000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253500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434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Laparotomy sponge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30 X 30cm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122,200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36,660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43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45 X 45cm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331,500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99,450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7934557-9981-43AD-B9BB-7AC412CEFA1A}"/>
              </a:ext>
            </a:extLst>
          </p:cNvPr>
          <p:cNvSpPr txBox="1"/>
          <p:nvPr/>
        </p:nvSpPr>
        <p:spPr>
          <a:xfrm>
            <a:off x="1499402" y="1000628"/>
            <a:ext cx="4494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Annual demand</a:t>
            </a:r>
          </a:p>
        </p:txBody>
      </p:sp>
    </p:spTree>
    <p:extLst>
      <p:ext uri="{BB962C8B-B14F-4D97-AF65-F5344CB8AC3E}">
        <p14:creationId xmlns:p14="http://schemas.microsoft.com/office/powerpoint/2010/main" val="2473997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FB1DB81-059D-4D13-8211-7A5833FE721F}"/>
              </a:ext>
            </a:extLst>
          </p:cNvPr>
          <p:cNvSpPr txBox="1"/>
          <p:nvPr/>
        </p:nvSpPr>
        <p:spPr>
          <a:xfrm>
            <a:off x="676227" y="703942"/>
            <a:ext cx="30769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Raw materials 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D6CB31-98D7-44B3-A2CE-40DFAB2AD8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76584"/>
              </p:ext>
            </p:extLst>
          </p:nvPr>
        </p:nvGraphicFramePr>
        <p:xfrm>
          <a:off x="3976916" y="1611086"/>
          <a:ext cx="7345679" cy="380274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514989">
                  <a:extLst>
                    <a:ext uri="{9D8B030D-6E8A-4147-A177-3AD203B41FA5}">
                      <a16:colId xmlns:a16="http://schemas.microsoft.com/office/drawing/2014/main" val="3576547206"/>
                    </a:ext>
                  </a:extLst>
                </a:gridCol>
                <a:gridCol w="2479772">
                  <a:extLst>
                    <a:ext uri="{9D8B030D-6E8A-4147-A177-3AD203B41FA5}">
                      <a16:colId xmlns:a16="http://schemas.microsoft.com/office/drawing/2014/main" val="2481145003"/>
                    </a:ext>
                  </a:extLst>
                </a:gridCol>
                <a:gridCol w="1668774">
                  <a:extLst>
                    <a:ext uri="{9D8B030D-6E8A-4147-A177-3AD203B41FA5}">
                      <a16:colId xmlns:a16="http://schemas.microsoft.com/office/drawing/2014/main" val="305526010"/>
                    </a:ext>
                  </a:extLst>
                </a:gridCol>
                <a:gridCol w="1682144">
                  <a:extLst>
                    <a:ext uri="{9D8B030D-6E8A-4147-A177-3AD203B41FA5}">
                      <a16:colId xmlns:a16="http://schemas.microsoft.com/office/drawing/2014/main" val="3668553091"/>
                    </a:ext>
                  </a:extLst>
                </a:gridCol>
              </a:tblGrid>
              <a:tr h="903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Types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Dimensions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Rolls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Number of products per one roll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extLst>
                  <a:ext uri="{0D108BD9-81ED-4DB2-BD59-A6C34878D82A}">
                    <a16:rowId xmlns:a16="http://schemas.microsoft.com/office/drawing/2014/main" val="1138739929"/>
                  </a:ext>
                </a:extLst>
              </a:tr>
              <a:tr h="55159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Gauze swab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cs typeface="+mn-cs"/>
                        </a:rPr>
                        <a:t>7.5x7.5cm(4PCS/Pack)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5000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489241"/>
                  </a:ext>
                </a:extLst>
              </a:tr>
              <a:tr h="6239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cs typeface="+mn-cs"/>
                        </a:rPr>
                        <a:t>10x10cm(10PCS/pouch)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750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1538295"/>
                  </a:ext>
                </a:extLst>
              </a:tr>
              <a:tr h="6239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cs typeface="+mn-cs"/>
                        </a:rPr>
                        <a:t>10x10cm (100PCS/Pack)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75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2560622"/>
                  </a:ext>
                </a:extLst>
              </a:tr>
              <a:tr h="4237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LAPAROTOMY SPONGE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cs typeface="+mn-cs"/>
                        </a:rPr>
                        <a:t>30x30cm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(4ply, 5pcs/pack)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428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9415145"/>
                  </a:ext>
                </a:extLst>
              </a:tr>
              <a:tr h="6761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cs typeface="+mn-cs"/>
                        </a:rPr>
                        <a:t>45X45cm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(4ply, 5pcs/pack)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cs typeface="+mn-cs"/>
                        </a:rPr>
                        <a:t>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6841" marR="6684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222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242379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16AF10A8-5E3C-423A-AB27-CD7991E2E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504" y="1452880"/>
            <a:ext cx="2719892" cy="41179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3707" y="5663822"/>
            <a:ext cx="2224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Jumbo Gauze Roll</a:t>
            </a:r>
          </a:p>
        </p:txBody>
      </p:sp>
    </p:spTree>
    <p:extLst>
      <p:ext uri="{BB962C8B-B14F-4D97-AF65-F5344CB8AC3E}">
        <p14:creationId xmlns:p14="http://schemas.microsoft.com/office/powerpoint/2010/main" val="3139024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3731</TotalTime>
  <Words>1096</Words>
  <Application>Microsoft Office PowerPoint</Application>
  <PresentationFormat>Widescreen</PresentationFormat>
  <Paragraphs>462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Garamond</vt:lpstr>
      <vt:lpstr>Times New Roman</vt:lpstr>
      <vt:lpstr>Wingdings</vt:lpstr>
      <vt:lpstr>Organic</vt:lpstr>
      <vt:lpstr>Visio</vt:lpstr>
      <vt:lpstr>An-Najah National University Faculty of Engineering &amp; Information Technology Industrial Engineering Department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and Recommendation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&amp; Information Technology Industrial Engineering Department </dc:title>
  <dc:creator>USER</dc:creator>
  <cp:lastModifiedBy>USER</cp:lastModifiedBy>
  <cp:revision>140</cp:revision>
  <dcterms:created xsi:type="dcterms:W3CDTF">2021-05-24T10:44:54Z</dcterms:created>
  <dcterms:modified xsi:type="dcterms:W3CDTF">2021-12-30T11:11:22Z</dcterms:modified>
</cp:coreProperties>
</file>