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7" r:id="rId1"/>
  </p:sldMasterIdLst>
  <p:notesMasterIdLst>
    <p:notesMasterId r:id="rId78"/>
  </p:notesMasterIdLst>
  <p:sldIdLst>
    <p:sldId id="256" r:id="rId2"/>
    <p:sldId id="257" r:id="rId3"/>
    <p:sldId id="261" r:id="rId4"/>
    <p:sldId id="366" r:id="rId5"/>
    <p:sldId id="259" r:id="rId6"/>
    <p:sldId id="258" r:id="rId7"/>
    <p:sldId id="326" r:id="rId8"/>
    <p:sldId id="314" r:id="rId9"/>
    <p:sldId id="308" r:id="rId10"/>
    <p:sldId id="327" r:id="rId11"/>
    <p:sldId id="311" r:id="rId12"/>
    <p:sldId id="262" r:id="rId13"/>
    <p:sldId id="263" r:id="rId14"/>
    <p:sldId id="264" r:id="rId15"/>
    <p:sldId id="266" r:id="rId16"/>
    <p:sldId id="267" r:id="rId17"/>
    <p:sldId id="317" r:id="rId18"/>
    <p:sldId id="269" r:id="rId19"/>
    <p:sldId id="383" r:id="rId20"/>
    <p:sldId id="384" r:id="rId21"/>
    <p:sldId id="279" r:id="rId22"/>
    <p:sldId id="294" r:id="rId23"/>
    <p:sldId id="385" r:id="rId24"/>
    <p:sldId id="280" r:id="rId25"/>
    <p:sldId id="281" r:id="rId26"/>
    <p:sldId id="282" r:id="rId27"/>
    <p:sldId id="270" r:id="rId28"/>
    <p:sldId id="271" r:id="rId29"/>
    <p:sldId id="276" r:id="rId30"/>
    <p:sldId id="329" r:id="rId31"/>
    <p:sldId id="330" r:id="rId32"/>
    <p:sldId id="332" r:id="rId33"/>
    <p:sldId id="333" r:id="rId34"/>
    <p:sldId id="336" r:id="rId35"/>
    <p:sldId id="334" r:id="rId36"/>
    <p:sldId id="388" r:id="rId37"/>
    <p:sldId id="338" r:id="rId38"/>
    <p:sldId id="339" r:id="rId39"/>
    <p:sldId id="340" r:id="rId40"/>
    <p:sldId id="389" r:id="rId41"/>
    <p:sldId id="341" r:id="rId42"/>
    <p:sldId id="390" r:id="rId43"/>
    <p:sldId id="328" r:id="rId44"/>
    <p:sldId id="386" r:id="rId45"/>
    <p:sldId id="387" r:id="rId46"/>
    <p:sldId id="347" r:id="rId47"/>
    <p:sldId id="348" r:id="rId48"/>
    <p:sldId id="391" r:id="rId49"/>
    <p:sldId id="353" r:id="rId50"/>
    <p:sldId id="354" r:id="rId51"/>
    <p:sldId id="350" r:id="rId52"/>
    <p:sldId id="351" r:id="rId53"/>
    <p:sldId id="356" r:id="rId54"/>
    <p:sldId id="392" r:id="rId55"/>
    <p:sldId id="355" r:id="rId56"/>
    <p:sldId id="365" r:id="rId57"/>
    <p:sldId id="379" r:id="rId58"/>
    <p:sldId id="381" r:id="rId59"/>
    <p:sldId id="380" r:id="rId60"/>
    <p:sldId id="307" r:id="rId61"/>
    <p:sldId id="296" r:id="rId62"/>
    <p:sldId id="367" r:id="rId63"/>
    <p:sldId id="323" r:id="rId64"/>
    <p:sldId id="368" r:id="rId65"/>
    <p:sldId id="363" r:id="rId66"/>
    <p:sldId id="371" r:id="rId67"/>
    <p:sldId id="370" r:id="rId68"/>
    <p:sldId id="369" r:id="rId69"/>
    <p:sldId id="375" r:id="rId70"/>
    <p:sldId id="374" r:id="rId71"/>
    <p:sldId id="373" r:id="rId72"/>
    <p:sldId id="372" r:id="rId73"/>
    <p:sldId id="378" r:id="rId74"/>
    <p:sldId id="377" r:id="rId75"/>
    <p:sldId id="357" r:id="rId76"/>
    <p:sldId id="321" r:id="rId7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287DCB1-F152-4DFD-80C1-4F461086E6AF}">
          <p14:sldIdLst>
            <p14:sldId id="256"/>
            <p14:sldId id="257"/>
            <p14:sldId id="261"/>
            <p14:sldId id="366"/>
            <p14:sldId id="259"/>
            <p14:sldId id="258"/>
            <p14:sldId id="326"/>
            <p14:sldId id="314"/>
            <p14:sldId id="308"/>
            <p14:sldId id="327"/>
            <p14:sldId id="311"/>
            <p14:sldId id="262"/>
            <p14:sldId id="263"/>
            <p14:sldId id="264"/>
            <p14:sldId id="266"/>
            <p14:sldId id="267"/>
            <p14:sldId id="317"/>
            <p14:sldId id="269"/>
            <p14:sldId id="383"/>
            <p14:sldId id="384"/>
            <p14:sldId id="279"/>
            <p14:sldId id="294"/>
            <p14:sldId id="385"/>
            <p14:sldId id="280"/>
            <p14:sldId id="281"/>
            <p14:sldId id="282"/>
            <p14:sldId id="270"/>
            <p14:sldId id="271"/>
            <p14:sldId id="276"/>
            <p14:sldId id="329"/>
            <p14:sldId id="330"/>
            <p14:sldId id="332"/>
            <p14:sldId id="333"/>
            <p14:sldId id="336"/>
            <p14:sldId id="334"/>
            <p14:sldId id="388"/>
            <p14:sldId id="338"/>
            <p14:sldId id="339"/>
            <p14:sldId id="340"/>
            <p14:sldId id="389"/>
            <p14:sldId id="341"/>
            <p14:sldId id="390"/>
            <p14:sldId id="328"/>
            <p14:sldId id="386"/>
            <p14:sldId id="387"/>
            <p14:sldId id="347"/>
            <p14:sldId id="348"/>
            <p14:sldId id="391"/>
            <p14:sldId id="353"/>
            <p14:sldId id="354"/>
            <p14:sldId id="350"/>
            <p14:sldId id="351"/>
            <p14:sldId id="356"/>
            <p14:sldId id="392"/>
            <p14:sldId id="355"/>
            <p14:sldId id="365"/>
            <p14:sldId id="379"/>
            <p14:sldId id="381"/>
            <p14:sldId id="380"/>
            <p14:sldId id="307"/>
            <p14:sldId id="296"/>
            <p14:sldId id="367"/>
            <p14:sldId id="323"/>
            <p14:sldId id="368"/>
            <p14:sldId id="363"/>
            <p14:sldId id="371"/>
            <p14:sldId id="370"/>
            <p14:sldId id="369"/>
            <p14:sldId id="375"/>
            <p14:sldId id="374"/>
            <p14:sldId id="373"/>
            <p14:sldId id="372"/>
            <p14:sldId id="378"/>
            <p14:sldId id="377"/>
            <p14:sldId id="357"/>
          </p14:sldIdLst>
        </p14:section>
        <p14:section name="Untitled Section" id="{25DBCD9C-FF6D-4B3B-AF11-9CF68AE29F33}">
          <p14:sldIdLst>
            <p14:sldId id="32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97" autoAdjust="0"/>
    <p:restoredTop sz="94660"/>
  </p:normalViewPr>
  <p:slideViewPr>
    <p:cSldViewPr snapToGrid="0">
      <p:cViewPr varScale="1">
        <p:scale>
          <a:sx n="68" d="100"/>
          <a:sy n="68" d="100"/>
        </p:scale>
        <p:origin x="2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F184E-554B-4BA0-BFB2-E5A02808C716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0086AC-76E5-438C-8FA9-136485EC9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397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5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69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248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1818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409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146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737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240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7110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52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515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815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3444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580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056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9738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15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C5F8B47-0C89-49E9-9356-CA23F78C4493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651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  <p:sldLayoutId id="2147483959" r:id="rId12"/>
    <p:sldLayoutId id="2147483960" r:id="rId13"/>
    <p:sldLayoutId id="2147483961" r:id="rId14"/>
    <p:sldLayoutId id="2147483962" r:id="rId15"/>
    <p:sldLayoutId id="2147483963" r:id="rId16"/>
    <p:sldLayoutId id="214748396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tmp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tmp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tmp"/><Relationship Id="rId4" Type="http://schemas.openxmlformats.org/officeDocument/2006/relationships/image" Target="../media/image54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tmp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tmp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tmp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tmp"/><Relationship Id="rId2" Type="http://schemas.openxmlformats.org/officeDocument/2006/relationships/image" Target="../media/image60.tmp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tmp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mp"/><Relationship Id="rId2" Type="http://schemas.openxmlformats.org/officeDocument/2006/relationships/image" Target="../media/image55.tmp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tmp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EBA2A-3CE9-47F8-8B7C-616036FCD7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3077" y="347042"/>
            <a:ext cx="11605846" cy="1073796"/>
          </a:xfrm>
        </p:spPr>
        <p:txBody>
          <a:bodyPr>
            <a:normAutofit fontScale="90000"/>
          </a:bodyPr>
          <a:lstStyle/>
          <a:p>
            <a:r>
              <a:rPr lang="en-US" sz="4400" b="1" dirty="0"/>
              <a:t>Analysis and design of the conference center of the Islamic university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0B5BC5-CDC6-4C1D-B7B6-8F9FCBE77E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640" y="5669279"/>
            <a:ext cx="10696841" cy="841679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/>
              <a:t>Abd </a:t>
            </a:r>
            <a:r>
              <a:rPr lang="en-US" dirty="0" err="1"/>
              <a:t>Alrahman</a:t>
            </a:r>
            <a:r>
              <a:rPr lang="en-US" dirty="0"/>
              <a:t> </a:t>
            </a:r>
            <a:r>
              <a:rPr lang="en-US" dirty="0" err="1"/>
              <a:t>Qadri</a:t>
            </a:r>
            <a:r>
              <a:rPr lang="en-US" dirty="0"/>
              <a:t> Abu Eideh     </a:t>
            </a:r>
            <a:r>
              <a:rPr lang="en-US" dirty="0" err="1"/>
              <a:t>Izzideen</a:t>
            </a:r>
            <a:r>
              <a:rPr lang="en-US" dirty="0"/>
              <a:t> </a:t>
            </a:r>
            <a:r>
              <a:rPr lang="en-US" dirty="0" err="1"/>
              <a:t>Qaysar</a:t>
            </a:r>
            <a:r>
              <a:rPr lang="en-US" dirty="0"/>
              <a:t> </a:t>
            </a:r>
            <a:r>
              <a:rPr lang="en-US" dirty="0" err="1"/>
              <a:t>Yaish</a:t>
            </a:r>
            <a:r>
              <a:rPr lang="en-US" dirty="0"/>
              <a:t>    </a:t>
            </a:r>
            <a:r>
              <a:rPr lang="en-US" dirty="0" err="1"/>
              <a:t>Manar</a:t>
            </a:r>
            <a:r>
              <a:rPr lang="en-US" dirty="0"/>
              <a:t> Abd </a:t>
            </a:r>
            <a:r>
              <a:rPr lang="en-US" dirty="0" err="1"/>
              <a:t>Alhameed</a:t>
            </a:r>
            <a:r>
              <a:rPr lang="en-US" dirty="0"/>
              <a:t> Abu Zahra</a:t>
            </a:r>
          </a:p>
          <a:p>
            <a:pPr algn="l"/>
            <a:r>
              <a:rPr lang="en-US" dirty="0"/>
              <a:t>          Mohammed </a:t>
            </a:r>
            <a:r>
              <a:rPr lang="en-US" dirty="0" err="1"/>
              <a:t>Zidan</a:t>
            </a:r>
            <a:r>
              <a:rPr lang="en-US" dirty="0"/>
              <a:t> </a:t>
            </a:r>
            <a:r>
              <a:rPr lang="en-US" dirty="0" err="1"/>
              <a:t>Masri</a:t>
            </a:r>
            <a:r>
              <a:rPr lang="en-US" dirty="0"/>
              <a:t>      </a:t>
            </a:r>
            <a:r>
              <a:rPr lang="en-US" dirty="0" err="1"/>
              <a:t>Sabeeh</a:t>
            </a:r>
            <a:r>
              <a:rPr lang="en-US" dirty="0"/>
              <a:t> </a:t>
            </a:r>
            <a:r>
              <a:rPr lang="en-US" dirty="0" err="1"/>
              <a:t>Zidan</a:t>
            </a:r>
            <a:r>
              <a:rPr lang="en-US" dirty="0"/>
              <a:t> </a:t>
            </a:r>
            <a:r>
              <a:rPr lang="en-US" dirty="0" err="1"/>
              <a:t>Masri</a:t>
            </a:r>
            <a:endParaRPr lang="en-US" dirty="0"/>
          </a:p>
        </p:txBody>
      </p:sp>
      <p:pic>
        <p:nvPicPr>
          <p:cNvPr id="9" name="صورة 1">
            <a:extLst>
              <a:ext uri="{FF2B5EF4-FFF2-40B4-BE49-F238E27FC236}">
                <a16:creationId xmlns:a16="http://schemas.microsoft.com/office/drawing/2014/main" id="{9EAA3E50-DFCC-49D8-B86C-B725061CD0E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628" y="1420837"/>
            <a:ext cx="7779435" cy="410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989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1624F-DAE0-43C1-A5B7-5657EA75B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 Load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7B158-6634-4D75-B9D9-B2FE46288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3123" y="2556932"/>
            <a:ext cx="5887277" cy="3318936"/>
          </a:xfrm>
        </p:spPr>
        <p:txBody>
          <a:bodyPr/>
          <a:lstStyle/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dirty="0" err="1"/>
              <a:t>K</a:t>
            </a:r>
            <a:r>
              <a:rPr lang="en-US" baseline="-25000" dirty="0" err="1"/>
              <a:t>d</a:t>
            </a:r>
            <a:r>
              <a:rPr lang="en-US" dirty="0"/>
              <a:t> = 0.85</a:t>
            </a:r>
            <a:br>
              <a:rPr lang="en-US" dirty="0"/>
            </a:br>
            <a:r>
              <a:rPr lang="en-US" dirty="0" err="1"/>
              <a:t>K</a:t>
            </a:r>
            <a:r>
              <a:rPr lang="en-US" baseline="-25000" dirty="0" err="1"/>
              <a:t>zt</a:t>
            </a:r>
            <a:r>
              <a:rPr lang="en-US" dirty="0"/>
              <a:t> = 1</a:t>
            </a:r>
            <a:br>
              <a:rPr lang="en-US" dirty="0"/>
            </a:br>
            <a:r>
              <a:rPr lang="en-US" dirty="0"/>
              <a:t>v = 140 km/</a:t>
            </a:r>
            <a:r>
              <a:rPr lang="en-US" dirty="0" err="1"/>
              <a:t>hr</a:t>
            </a:r>
            <a:r>
              <a:rPr lang="en-US" dirty="0"/>
              <a:t> = 36.11 m/sec</a:t>
            </a:r>
            <a:br>
              <a:rPr lang="en-US" dirty="0"/>
            </a:br>
            <a:r>
              <a:rPr lang="en-US" dirty="0"/>
              <a:t>I = 1.25 </a:t>
            </a:r>
          </a:p>
          <a:p>
            <a:pPr marL="0" indent="0">
              <a:buNone/>
            </a:pPr>
            <a:r>
              <a:rPr lang="en-US" dirty="0" err="1"/>
              <a:t>K</a:t>
            </a:r>
            <a:r>
              <a:rPr lang="en-US" baseline="-25000" dirty="0" err="1"/>
              <a:t>z</a:t>
            </a:r>
            <a:r>
              <a:rPr lang="en-US" dirty="0"/>
              <a:t>= 1.25 (Roughness C and Exposure C)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D03AFE9-7E69-4C28-B09C-ACB7E97AA7D2}"/>
              </a:ext>
            </a:extLst>
          </p:cNvPr>
          <p:cNvSpPr txBox="1">
            <a:spLocks/>
          </p:cNvSpPr>
          <p:nvPr/>
        </p:nvSpPr>
        <p:spPr>
          <a:xfrm>
            <a:off x="6834809" y="2556932"/>
            <a:ext cx="3740425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P </a:t>
            </a:r>
            <a:r>
              <a:rPr lang="en-US" b="1" baseline="-25000" dirty="0"/>
              <a:t>design</a:t>
            </a:r>
            <a:r>
              <a:rPr lang="en-US" b="1" dirty="0"/>
              <a:t> = P </a:t>
            </a:r>
            <a:r>
              <a:rPr lang="en-US" b="1" baseline="-25000" dirty="0" err="1"/>
              <a:t>ext</a:t>
            </a:r>
            <a:r>
              <a:rPr lang="en-US" b="1" baseline="-25000" dirty="0"/>
              <a:t> </a:t>
            </a:r>
            <a:r>
              <a:rPr lang="en-US" b="1" dirty="0"/>
              <a:t>- P </a:t>
            </a:r>
            <a:r>
              <a:rPr lang="en-US" b="1" baseline="-25000" dirty="0" err="1"/>
              <a:t>int</a:t>
            </a:r>
            <a:endParaRPr lang="en-US" b="1" baseline="-25000" dirty="0"/>
          </a:p>
          <a:p>
            <a:pPr marL="0" indent="0">
              <a:buNone/>
            </a:pPr>
            <a:r>
              <a:rPr lang="en-US" dirty="0"/>
              <a:t>P</a:t>
            </a:r>
            <a:r>
              <a:rPr lang="en-US" baseline="-25000" dirty="0"/>
              <a:t>int or </a:t>
            </a:r>
            <a:r>
              <a:rPr lang="en-US" baseline="-25000" dirty="0" err="1"/>
              <a:t>ext</a:t>
            </a:r>
            <a:r>
              <a:rPr lang="en-US" dirty="0"/>
              <a:t> = </a:t>
            </a:r>
            <a:r>
              <a:rPr lang="en-US" dirty="0" err="1"/>
              <a:t>q</a:t>
            </a:r>
            <a:r>
              <a:rPr lang="en-US" baseline="-25000" dirty="0" err="1"/>
              <a:t>z</a:t>
            </a:r>
            <a:r>
              <a:rPr lang="en-US" dirty="0"/>
              <a:t>* G * </a:t>
            </a:r>
            <a:r>
              <a:rPr lang="en-US" dirty="0" err="1"/>
              <a:t>C</a:t>
            </a:r>
            <a:r>
              <a:rPr lang="en-US" baseline="-25000" dirty="0" err="1"/>
              <a:t>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G: Gust factor.</a:t>
            </a:r>
          </a:p>
          <a:p>
            <a:pPr marL="0" indent="0">
              <a:buNone/>
            </a:pPr>
            <a:r>
              <a:rPr lang="en-US" dirty="0" err="1"/>
              <a:t>C</a:t>
            </a:r>
            <a:r>
              <a:rPr lang="en-US" baseline="-25000" dirty="0" err="1"/>
              <a:t>p</a:t>
            </a:r>
            <a:r>
              <a:rPr lang="en-US" dirty="0"/>
              <a:t>: pressure coefficient.</a:t>
            </a:r>
          </a:p>
        </p:txBody>
      </p:sp>
    </p:spTree>
    <p:extLst>
      <p:ext uri="{BB962C8B-B14F-4D97-AF65-F5344CB8AC3E}">
        <p14:creationId xmlns:p14="http://schemas.microsoft.com/office/powerpoint/2010/main" val="3685239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B845C-5D43-43CF-B121-E8DA0688B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Loads values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1639E-9456-45CA-AA7E-612E17DFB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4094" y="2611084"/>
            <a:ext cx="3965713" cy="363183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Superimposed dead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4 </a:t>
            </a:r>
            <a:r>
              <a:rPr lang="en-US" sz="2000" dirty="0" err="1"/>
              <a:t>kN</a:t>
            </a:r>
            <a:r>
              <a:rPr lang="en-US" sz="2000" dirty="0"/>
              <a:t>/m2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b="1" dirty="0"/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CCA1BC3-CA4E-40E3-ACF1-E73F9E0284E4}"/>
              </a:ext>
            </a:extLst>
          </p:cNvPr>
          <p:cNvSpPr txBox="1">
            <a:spLocks/>
          </p:cNvSpPr>
          <p:nvPr/>
        </p:nvSpPr>
        <p:spPr>
          <a:xfrm>
            <a:off x="4873489" y="2611490"/>
            <a:ext cx="3210338" cy="37724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Live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Slabs = 4.8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  <a:r>
              <a:rPr lang="en-US" sz="2000" baseline="30000" dirty="0"/>
              <a:t>2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Stadium = 5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  <a:r>
              <a:rPr lang="en-US" sz="2000" baseline="30000" dirty="0"/>
              <a:t>2</a:t>
            </a:r>
            <a:endParaRPr lang="en-US" sz="2000" dirty="0"/>
          </a:p>
          <a:p>
            <a:r>
              <a:rPr lang="en-US" sz="2000" dirty="0"/>
              <a:t>Steel roof = </a:t>
            </a:r>
            <a:r>
              <a:rPr lang="ar-SA" sz="2000" dirty="0"/>
              <a:t>1</a:t>
            </a:r>
            <a:r>
              <a:rPr lang="en-US" sz="2000" dirty="0"/>
              <a:t>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  <a:r>
              <a:rPr lang="en-US" sz="2000" baseline="30000" dirty="0"/>
              <a:t>2</a:t>
            </a:r>
            <a:endParaRPr lang="en-US" sz="2000" dirty="0"/>
          </a:p>
          <a:p>
            <a:r>
              <a:rPr lang="en-US" b="1" dirty="0"/>
              <a:t>Snow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Steel roof = 1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  <a:r>
              <a:rPr lang="en-US" sz="2000" baseline="30000" dirty="0"/>
              <a:t>2</a:t>
            </a: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endParaRPr lang="en-US" b="1" dirty="0"/>
          </a:p>
          <a:p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9BC54C2-228A-4CE0-8337-464BF7534EC1}"/>
              </a:ext>
            </a:extLst>
          </p:cNvPr>
          <p:cNvSpPr txBox="1">
            <a:spLocks/>
          </p:cNvSpPr>
          <p:nvPr/>
        </p:nvSpPr>
        <p:spPr>
          <a:xfrm>
            <a:off x="7947999" y="2786913"/>
            <a:ext cx="3727171" cy="294731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Wind X-direction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Walls = -0.95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  <a:r>
              <a:rPr lang="en-US" sz="2000" baseline="30000" dirty="0"/>
              <a:t>2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Roof = -1.16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  <a:r>
              <a:rPr lang="en-US" sz="2000" baseline="30000" dirty="0"/>
              <a:t>2</a:t>
            </a:r>
            <a:endParaRPr lang="en-US" sz="20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Wind Y-direction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Wind ward = 1.06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Lee ward = -0.64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Roof =-0.75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696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AE4C8-2ADC-48C5-B25E-9966EDD32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595CB9-6EF1-41D1-BDDF-8EA1A78E3C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6" y="3208865"/>
            <a:ext cx="5265707" cy="27836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D40E96-EB04-4B7F-8D55-EDFF6C32C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5378" y="3169108"/>
            <a:ext cx="4651541" cy="278369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83BAD95-1243-466A-992F-7EDB503BC902}"/>
              </a:ext>
            </a:extLst>
          </p:cNvPr>
          <p:cNvSpPr txBox="1">
            <a:spLocks/>
          </p:cNvSpPr>
          <p:nvPr/>
        </p:nvSpPr>
        <p:spPr>
          <a:xfrm>
            <a:off x="1295401" y="2630550"/>
            <a:ext cx="4335491" cy="5915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Strength Combinations</a:t>
            </a:r>
            <a:r>
              <a:rPr lang="en-US" dirty="0"/>
              <a:t> </a:t>
            </a:r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DCE9F09-D2FE-490A-A8CC-B22F8A5AD6F6}"/>
              </a:ext>
            </a:extLst>
          </p:cNvPr>
          <p:cNvSpPr txBox="1">
            <a:spLocks/>
          </p:cNvSpPr>
          <p:nvPr/>
        </p:nvSpPr>
        <p:spPr>
          <a:xfrm>
            <a:off x="6561108" y="2630550"/>
            <a:ext cx="4106888" cy="5915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Service Combinations</a:t>
            </a:r>
            <a:r>
              <a:rPr lang="en-US" dirty="0"/>
              <a:t> </a:t>
            </a:r>
          </a:p>
          <a:p>
            <a:pPr marL="0" indent="0">
              <a:buFont typeface="Arial"/>
              <a:buNone/>
            </a:pPr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346981-EF33-4E16-AEA1-4C5B781BDC61}"/>
              </a:ext>
            </a:extLst>
          </p:cNvPr>
          <p:cNvCxnSpPr/>
          <p:nvPr/>
        </p:nvCxnSpPr>
        <p:spPr>
          <a:xfrm>
            <a:off x="6243061" y="2657054"/>
            <a:ext cx="0" cy="33752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6856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0C9B5-16AB-4C6B-8FDD-FE65B2A3B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Preliminary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B51E3-C88E-4B8C-AA52-9AC3A78AC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91534"/>
            <a:ext cx="2720008" cy="33189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Slabs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38EDE19-5B91-4E85-98BA-916B2B252624}"/>
              </a:ext>
            </a:extLst>
          </p:cNvPr>
          <p:cNvSpPr txBox="1">
            <a:spLocks/>
          </p:cNvSpPr>
          <p:nvPr/>
        </p:nvSpPr>
        <p:spPr>
          <a:xfrm>
            <a:off x="6331228" y="2591534"/>
            <a:ext cx="2720008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Columns</a:t>
            </a:r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D01C82A-0897-4970-87EE-89713278E683}"/>
              </a:ext>
            </a:extLst>
          </p:cNvPr>
          <p:cNvSpPr txBox="1">
            <a:spLocks/>
          </p:cNvSpPr>
          <p:nvPr/>
        </p:nvSpPr>
        <p:spPr>
          <a:xfrm>
            <a:off x="3760306" y="2595951"/>
            <a:ext cx="2720008" cy="270491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Beams</a:t>
            </a:r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2A3BF19-0462-4DE7-8664-19A0CD54A7BE}"/>
              </a:ext>
            </a:extLst>
          </p:cNvPr>
          <p:cNvSpPr txBox="1">
            <a:spLocks/>
          </p:cNvSpPr>
          <p:nvPr/>
        </p:nvSpPr>
        <p:spPr>
          <a:xfrm>
            <a:off x="8796133" y="2591534"/>
            <a:ext cx="2720008" cy="13038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03797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E6711-DAB1-4D8B-8331-539DD4200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F943E-8BE6-49C0-AA96-29B7299513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8653" y="2570184"/>
            <a:ext cx="5781464" cy="3318936"/>
          </a:xfrm>
        </p:spPr>
        <p:txBody>
          <a:bodyPr/>
          <a:lstStyle/>
          <a:p>
            <a:r>
              <a:rPr lang="en-US" dirty="0"/>
              <a:t>Critical span is 9.6 m long.</a:t>
            </a:r>
          </a:p>
          <a:p>
            <a:r>
              <a:rPr lang="en-GB" dirty="0"/>
              <a:t>h (beams) = 9.6/18.5 = 0.51 m.</a:t>
            </a:r>
            <a:endParaRPr lang="en-US" dirty="0"/>
          </a:p>
          <a:p>
            <a:r>
              <a:rPr lang="en-US" dirty="0"/>
              <a:t>but due to deflection requirements, the selected depth of the beam is 800 mm.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42DF8F5-74BD-4943-BFDE-80CB4659377A}"/>
              </a:ext>
            </a:extLst>
          </p:cNvPr>
          <p:cNvSpPr txBox="1">
            <a:spLocks/>
          </p:cNvSpPr>
          <p:nvPr/>
        </p:nvSpPr>
        <p:spPr>
          <a:xfrm>
            <a:off x="7315200" y="2822714"/>
            <a:ext cx="2123658" cy="6062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21A263-9F86-45FE-8265-6D0FB80444A0}"/>
              </a:ext>
            </a:extLst>
          </p:cNvPr>
          <p:cNvPicPr/>
          <p:nvPr/>
        </p:nvPicPr>
        <p:blipFill rotWithShape="1">
          <a:blip r:embed="rId2"/>
          <a:srcRect l="4832" t="2769" r="4602" b="2441"/>
          <a:stretch/>
        </p:blipFill>
        <p:spPr bwMode="auto">
          <a:xfrm>
            <a:off x="6499274" y="2570184"/>
            <a:ext cx="4783015" cy="35127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979683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E3BDF-91E7-4C8F-BE7A-CCDEAC9EB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Slab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22E4718-47AB-48A5-8AA3-5A4276931A4C}"/>
              </a:ext>
            </a:extLst>
          </p:cNvPr>
          <p:cNvSpPr txBox="1">
            <a:spLocks/>
          </p:cNvSpPr>
          <p:nvPr/>
        </p:nvSpPr>
        <p:spPr>
          <a:xfrm>
            <a:off x="1295400" y="2557946"/>
            <a:ext cx="5963529" cy="33179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Starting by 25 cm thickness solid slab.</a:t>
            </a:r>
          </a:p>
          <a:p>
            <a:r>
              <a:rPr lang="en-US" dirty="0"/>
              <a:t>For deflection requirements, the depth of the slab is 36 cm.</a:t>
            </a:r>
          </a:p>
          <a:p>
            <a:r>
              <a:rPr lang="en-US" dirty="0"/>
              <a:t>For practical application, the slab is decided to be U-boot slab with total thickness of 40 cm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Font typeface="Arial"/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955B15-0467-4532-BC54-E13C768768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929" y="2557946"/>
            <a:ext cx="4121834" cy="24916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3363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DC7A6-C134-433A-B59D-284096784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Columns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B10DC9B-6BCA-4139-9D24-55B8273BE07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5401" y="2556932"/>
                <a:ext cx="7454704" cy="3101746"/>
              </a:xfrm>
            </p:spPr>
            <p:txBody>
              <a:bodyPr/>
              <a:lstStyle/>
              <a:p>
                <a:r>
                  <a:rPr lang="en-US" dirty="0"/>
                  <a:t>Assume </a:t>
                </a:r>
                <a:r>
                  <a:rPr lang="el-GR" dirty="0">
                    <a:latin typeface="Calibri" panose="020F0502020204030204" pitchFamily="34" charset="0"/>
                    <a:cs typeface="Calibri" panose="020F0502020204030204" pitchFamily="34" charset="0"/>
                  </a:rPr>
                  <a:t>ρ</a:t>
                </a:r>
                <a:r>
                  <a:rPr lang="en-US" dirty="0"/>
                  <a:t> = 1%</a:t>
                </a:r>
              </a:p>
              <a:p>
                <a:r>
                  <a:rPr lang="en-US" dirty="0" err="1"/>
                  <a:t>P</a:t>
                </a:r>
                <a:r>
                  <a:rPr lang="en-US" baseline="-25000" dirty="0" err="1"/>
                  <a:t>ult</a:t>
                </a:r>
                <a:r>
                  <a:rPr lang="en-US" dirty="0"/>
                  <a:t> =9900 </a:t>
                </a:r>
                <a:r>
                  <a:rPr lang="en-US" dirty="0" err="1"/>
                  <a:t>kN</a:t>
                </a:r>
                <a:endParaRPr lang="en-US" dirty="0"/>
              </a:p>
              <a:p>
                <a:r>
                  <a:rPr lang="en-US" dirty="0"/>
                  <a:t>Area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9900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1000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0.65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0.8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[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0.85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28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0.01</m:t>
                                </m:r>
                              </m:e>
                            </m:d>
                          </m:e>
                        </m:d>
                        <m:r>
                          <a:rPr lang="en-US">
                            <a:latin typeface="Cambria Math" panose="02040503050406030204" pitchFamily="18" charset="0"/>
                          </a:rPr>
                          <m:t>+420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0.01]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=685774mm</a:t>
                </a:r>
                <a:r>
                  <a:rPr lang="en-US" baseline="30000" dirty="0"/>
                  <a:t>2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 1000*800 mm rectangular column </a:t>
                </a:r>
                <a:endParaRPr lang="en-US" dirty="0">
                  <a:solidFill>
                    <a:schemeClr val="accent1"/>
                  </a:solidFill>
                </a:endParaRPr>
              </a:p>
              <a:p>
                <a:pPr marL="0" indent="0">
                  <a:buNone/>
                </a:pPr>
                <a:endParaRPr lang="en-US" b="1" dirty="0"/>
              </a:p>
              <a:p>
                <a:pPr marL="0" indent="0">
                  <a:buNone/>
                </a:pPr>
                <a:endParaRPr lang="en-US" b="1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B10DC9B-6BCA-4139-9D24-55B8273BE0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5401" y="2556932"/>
                <a:ext cx="7454704" cy="3101746"/>
              </a:xfrm>
              <a:blipFill>
                <a:blip r:embed="rId2"/>
                <a:stretch>
                  <a:fillRect l="-1473" t="-3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BBA6C7F-85C8-48FA-B99B-8A94D010A27C}"/>
              </a:ext>
            </a:extLst>
          </p:cNvPr>
          <p:cNvSpPr txBox="1">
            <a:spLocks/>
          </p:cNvSpPr>
          <p:nvPr/>
        </p:nvSpPr>
        <p:spPr>
          <a:xfrm>
            <a:off x="6400800" y="2556932"/>
            <a:ext cx="4323521" cy="310174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9098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729C0-3136-4DFF-953E-524515DA6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3D Static Analysis and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A5C48-AB4C-4E97-B169-9D6CC3C5B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Modeling in SAP2000 and </a:t>
            </a:r>
            <a:r>
              <a:rPr lang="en-US" dirty="0" err="1"/>
              <a:t>Etabs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Analysis Verifications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Deflection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4088578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738FC-050B-4244-9366-E4C49ACB5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1882" y="1097672"/>
            <a:ext cx="2475835" cy="225043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Modeling</a:t>
            </a:r>
          </a:p>
        </p:txBody>
      </p:sp>
      <p:sp>
        <p:nvSpPr>
          <p:cNvPr id="4" name="عنصر نائب للنص 2"/>
          <p:cNvSpPr txBox="1">
            <a:spLocks/>
          </p:cNvSpPr>
          <p:nvPr/>
        </p:nvSpPr>
        <p:spPr>
          <a:xfrm>
            <a:off x="851095" y="5367997"/>
            <a:ext cx="3355145" cy="5404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blocks 1&amp;3</a:t>
            </a:r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عنصر نائب للنص 3"/>
          <p:cNvSpPr txBox="1">
            <a:spLocks/>
          </p:cNvSpPr>
          <p:nvPr/>
        </p:nvSpPr>
        <p:spPr>
          <a:xfrm>
            <a:off x="4645026" y="5410200"/>
            <a:ext cx="4041775" cy="762000"/>
          </a:xfrm>
          <a:prstGeom prst="rect">
            <a:avLst/>
          </a:prstGeom>
        </p:spPr>
        <p:txBody>
          <a:bodyPr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block4</a:t>
            </a:r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عنصر نائب للمحتوى 6"/>
          <p:cNvPicPr>
            <a:picLocks noGrp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108" y="1842247"/>
            <a:ext cx="4041775" cy="3335286"/>
          </a:xfrm>
          <a:prstGeom prst="rect">
            <a:avLst/>
          </a:prstGeom>
        </p:spPr>
      </p:pic>
      <p:pic>
        <p:nvPicPr>
          <p:cNvPr id="7" name="عنصر نائب للمحتوى 7"/>
          <p:cNvPicPr>
            <a:picLocks noGrp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283" y="1820126"/>
            <a:ext cx="4040188" cy="305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5355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لمحتوى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عنصر نائب للنص 2"/>
          <p:cNvSpPr txBox="1">
            <a:spLocks/>
          </p:cNvSpPr>
          <p:nvPr/>
        </p:nvSpPr>
        <p:spPr>
          <a:xfrm>
            <a:off x="1709225" y="5048447"/>
            <a:ext cx="3369212" cy="55318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Block 2</a:t>
            </a:r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عنصر نائب للنص 3"/>
          <p:cNvSpPr txBox="1">
            <a:spLocks/>
          </p:cNvSpPr>
          <p:nvPr/>
        </p:nvSpPr>
        <p:spPr>
          <a:xfrm>
            <a:off x="6473827" y="5245394"/>
            <a:ext cx="3370535" cy="553188"/>
          </a:xfrm>
          <a:prstGeom prst="rect">
            <a:avLst/>
          </a:prstGeom>
        </p:spPr>
        <p:txBody>
          <a:bodyPr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block 6</a:t>
            </a:r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1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03" y="2588454"/>
            <a:ext cx="3370535" cy="2710060"/>
          </a:xfrm>
          <a:prstGeom prst="rect">
            <a:avLst/>
          </a:prstGeom>
        </p:spPr>
      </p:pic>
      <p:pic>
        <p:nvPicPr>
          <p:cNvPr id="12" name="عنصر نائب للمحتوى 7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751" y="2653931"/>
            <a:ext cx="3369212" cy="193213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3865C-636D-434F-B2B8-DAA5B9C90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42076-80F9-4A37-9C05-4119689A0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5635486" cy="3318936"/>
          </a:xfrm>
        </p:spPr>
        <p:txBody>
          <a:bodyPr>
            <a:normAutofit/>
          </a:bodyPr>
          <a:lstStyle/>
          <a:p>
            <a:r>
              <a:rPr lang="en-US" sz="2600" b="1" dirty="0"/>
              <a:t>Introduction</a:t>
            </a:r>
            <a:endParaRPr lang="ar-SA" b="1" dirty="0"/>
          </a:p>
          <a:p>
            <a:r>
              <a:rPr lang="en-US" sz="2600" b="1" dirty="0"/>
              <a:t>Preliminary Design</a:t>
            </a:r>
          </a:p>
          <a:p>
            <a:r>
              <a:rPr lang="en-US" sz="2600" b="1" dirty="0"/>
              <a:t>3D Static Analysis and Design</a:t>
            </a:r>
          </a:p>
          <a:p>
            <a:r>
              <a:rPr lang="en-US" sz="2600" b="1" dirty="0"/>
              <a:t>3D Dynamic Analysis and Design</a:t>
            </a:r>
          </a:p>
          <a:p>
            <a:pPr>
              <a:buFont typeface="Garamond" panose="02020404030301010803" pitchFamily="18" charset="0"/>
              <a:buChar char="–"/>
            </a:pPr>
            <a:r>
              <a:rPr lang="en-US" sz="2600" b="1" dirty="0"/>
              <a:t>Concrete design</a:t>
            </a:r>
          </a:p>
          <a:p>
            <a:pPr>
              <a:buFont typeface="Garamond" panose="02020404030301010803" pitchFamily="18" charset="0"/>
              <a:buChar char="–"/>
            </a:pPr>
            <a:r>
              <a:rPr lang="en-US" sz="2600" b="1" dirty="0"/>
              <a:t>Steel design</a:t>
            </a:r>
          </a:p>
        </p:txBody>
      </p:sp>
    </p:spTree>
    <p:extLst>
      <p:ext uri="{BB962C8B-B14F-4D97-AF65-F5344CB8AC3E}">
        <p14:creationId xmlns:p14="http://schemas.microsoft.com/office/powerpoint/2010/main" val="7150104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68419" y="2557463"/>
            <a:ext cx="5055161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1752114" y="5101269"/>
            <a:ext cx="10473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Block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5</a:t>
            </a:r>
            <a:endParaRPr lang="ar-SA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9A1AD-D0FD-401B-AC46-5FDE8BD1C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Verifications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95B97-8B99-4BF6-8DC6-784EAE5D3B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4972877" cy="33189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 Compatibility check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 Deflection</a:t>
            </a:r>
            <a:endParaRPr lang="ar-SA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 Equilibrium check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 Internal Forces</a:t>
            </a:r>
            <a:endParaRPr lang="ar-SA" b="1" dirty="0"/>
          </a:p>
          <a:p>
            <a:pPr marL="0" indent="0">
              <a:buNone/>
            </a:pPr>
            <a:endParaRPr lang="ar-SA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4D0DB10-24E7-4415-A342-888569B86504}"/>
              </a:ext>
            </a:extLst>
          </p:cNvPr>
          <p:cNvSpPr txBox="1">
            <a:spLocks/>
          </p:cNvSpPr>
          <p:nvPr/>
        </p:nvSpPr>
        <p:spPr>
          <a:xfrm>
            <a:off x="6640995" y="3296847"/>
            <a:ext cx="4800599" cy="25201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Dead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Superimposed Dead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Live Load</a:t>
            </a: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8E28B634-A7BF-48E6-A65B-C91DCE3151CE}"/>
              </a:ext>
            </a:extLst>
          </p:cNvPr>
          <p:cNvCxnSpPr>
            <a:cxnSpLocks/>
          </p:cNvCxnSpPr>
          <p:nvPr/>
        </p:nvCxnSpPr>
        <p:spPr>
          <a:xfrm>
            <a:off x="4280452" y="3787177"/>
            <a:ext cx="4230502" cy="105210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46606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8DD32-EBC5-4D11-9654-3D281D898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7528" y="982132"/>
            <a:ext cx="4094017" cy="28238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>
                <a:solidFill>
                  <a:srgbClr val="262626"/>
                </a:solidFill>
              </a:rPr>
              <a:t>Compatibility check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7A31F-2D5C-4799-B360-949C47031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7528" y="4076944"/>
            <a:ext cx="4094017" cy="16796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2100" kern="1200" cap="none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From the figure, it is clear that the component of the structure looks compatible with each other.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E4E8841-3EBF-4D86-8633-88819E769EF9}"/>
              </a:ext>
            </a:extLst>
          </p:cNvPr>
          <p:cNvCxnSpPr/>
          <p:nvPr/>
        </p:nvCxnSpPr>
        <p:spPr>
          <a:xfrm>
            <a:off x="1011596" y="3834148"/>
            <a:ext cx="40940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عنصر نائب للنص 2"/>
          <p:cNvSpPr>
            <a:spLocks noGrp="1"/>
          </p:cNvSpPr>
          <p:nvPr/>
        </p:nvSpPr>
        <p:spPr>
          <a:xfrm>
            <a:off x="6390213" y="5083662"/>
            <a:ext cx="1839801" cy="374625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vert="horz" lIns="182880" anchor="ctr">
            <a:normAutofit fontScale="92500" lnSpcReduction="20000"/>
          </a:bodyPr>
          <a:lstStyle>
            <a:lvl1pPr marL="0" indent="0" algn="r" rtl="1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1792" indent="-228600" algn="r" rtl="1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/>
            <a:r>
              <a:rPr lang="en-US" dirty="0"/>
              <a:t> blocks 1&amp;3</a:t>
            </a:r>
            <a:endParaRPr lang="ar-SA" dirty="0"/>
          </a:p>
        </p:txBody>
      </p:sp>
      <p:sp>
        <p:nvSpPr>
          <p:cNvPr id="7" name="عنصر نائب للنص 3"/>
          <p:cNvSpPr>
            <a:spLocks noGrp="1"/>
          </p:cNvSpPr>
          <p:nvPr/>
        </p:nvSpPr>
        <p:spPr>
          <a:xfrm>
            <a:off x="9017392" y="5097730"/>
            <a:ext cx="1840523" cy="374625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vert="horz" lIns="182880" anchor="ctr">
            <a:normAutofit fontScale="92500" lnSpcReduction="20000"/>
          </a:bodyPr>
          <a:lstStyle>
            <a:lvl1pPr marL="0" indent="0" algn="r" rtl="1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1792" indent="-228600" algn="r" rtl="1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/>
            <a:r>
              <a:rPr lang="en-US" dirty="0"/>
              <a:t>block4</a:t>
            </a:r>
            <a:endParaRPr lang="ar-SA" dirty="0"/>
          </a:p>
        </p:txBody>
      </p:sp>
      <p:pic>
        <p:nvPicPr>
          <p:cNvPr id="8" name="عنصر نائب للمحتوى 6"/>
          <p:cNvPicPr>
            <a:picLocks noGr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632" y="2841674"/>
            <a:ext cx="2164080" cy="1822984"/>
          </a:xfrm>
          <a:prstGeom prst="rect">
            <a:avLst/>
          </a:prstGeom>
          <a:ln>
            <a:noFill/>
            <a:prstDash val="sysDash"/>
            <a:miter lim="800000"/>
          </a:ln>
        </p:spPr>
      </p:pic>
      <p:pic>
        <p:nvPicPr>
          <p:cNvPr id="11" name="عنصر نائب للمحتوى 7"/>
          <p:cNvPicPr>
            <a:picLocks noGr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077" y="2574388"/>
            <a:ext cx="2926495" cy="2293034"/>
          </a:xfrm>
          <a:prstGeom prst="rect">
            <a:avLst/>
          </a:prstGeom>
          <a:ln>
            <a:noFill/>
            <a:prstDash val="sysDash"/>
            <a:miter lim="800000"/>
          </a:ln>
        </p:spPr>
      </p:pic>
    </p:spTree>
    <p:extLst>
      <p:ext uri="{BB962C8B-B14F-4D97-AF65-F5344CB8AC3E}">
        <p14:creationId xmlns:p14="http://schemas.microsoft.com/office/powerpoint/2010/main" val="2521162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62626"/>
                </a:solidFill>
              </a:rPr>
              <a:t>Compatibility check</a:t>
            </a:r>
            <a:endParaRPr lang="en-GB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عنصر نائب للنص 2"/>
          <p:cNvSpPr>
            <a:spLocks noGrp="1"/>
          </p:cNvSpPr>
          <p:nvPr/>
        </p:nvSpPr>
        <p:spPr>
          <a:xfrm>
            <a:off x="1463040" y="5121815"/>
            <a:ext cx="2799885" cy="478111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vert="horz" lIns="182880" anchor="ctr">
            <a:normAutofit/>
          </a:bodyPr>
          <a:lstStyle>
            <a:lvl1pPr marL="0" indent="0" algn="r" rtl="1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1792" indent="-228600" algn="r" rtl="1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/>
            <a:r>
              <a:rPr lang="en-US" dirty="0"/>
              <a:t>Block 2</a:t>
            </a:r>
            <a:endParaRPr lang="ar-SA" dirty="0"/>
          </a:p>
        </p:txBody>
      </p:sp>
      <p:sp>
        <p:nvSpPr>
          <p:cNvPr id="5" name="عنصر نائب للنص 3"/>
          <p:cNvSpPr>
            <a:spLocks noGrp="1"/>
          </p:cNvSpPr>
          <p:nvPr/>
        </p:nvSpPr>
        <p:spPr>
          <a:xfrm>
            <a:off x="4807293" y="5121815"/>
            <a:ext cx="2800985" cy="478111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vert="horz" lIns="182880" anchor="ctr">
            <a:normAutofit/>
          </a:bodyPr>
          <a:lstStyle>
            <a:lvl1pPr marL="0" indent="0" algn="r" rtl="1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1792" indent="-228600" algn="r" rtl="1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/>
            <a:r>
              <a:rPr lang="en-US" dirty="0"/>
              <a:t>block 6</a:t>
            </a:r>
            <a:endParaRPr lang="ar-SA" dirty="0"/>
          </a:p>
        </p:txBody>
      </p:sp>
      <p:pic>
        <p:nvPicPr>
          <p:cNvPr id="6" name="Picture 11"/>
          <p:cNvPicPr>
            <a:picLocks noGr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885" y="2451892"/>
            <a:ext cx="2800985" cy="2342262"/>
          </a:xfrm>
          <a:prstGeom prst="rect">
            <a:avLst/>
          </a:prstGeom>
          <a:ln>
            <a:noFill/>
            <a:prstDash val="sysDash"/>
            <a:miter lim="800000"/>
          </a:ln>
        </p:spPr>
      </p:pic>
      <p:pic>
        <p:nvPicPr>
          <p:cNvPr id="7" name="عنصر نائب للمحتوى 7"/>
          <p:cNvPicPr>
            <a:picLocks noGr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717" y="2630658"/>
            <a:ext cx="2799885" cy="1669916"/>
          </a:xfrm>
          <a:prstGeom prst="rect">
            <a:avLst/>
          </a:prstGeom>
          <a:ln>
            <a:noFill/>
            <a:prstDash val="sysDash"/>
            <a:miter lim="800000"/>
          </a:ln>
        </p:spPr>
      </p:pic>
      <p:pic>
        <p:nvPicPr>
          <p:cNvPr id="8" name="Picture 2"/>
          <p:cNvPicPr>
            <a:picLocks noGrp="1"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84351" y="2715064"/>
            <a:ext cx="3100933" cy="2035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عنصر نائب للنص 3"/>
          <p:cNvSpPr>
            <a:spLocks noGrp="1"/>
          </p:cNvSpPr>
          <p:nvPr/>
        </p:nvSpPr>
        <p:spPr>
          <a:xfrm>
            <a:off x="7843570" y="5119471"/>
            <a:ext cx="2800985" cy="478111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vert="horz" lIns="182880" anchor="ctr">
            <a:normAutofit/>
          </a:bodyPr>
          <a:lstStyle>
            <a:lvl1pPr marL="0" indent="0" algn="r" rtl="1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1792" indent="-228600" algn="r" rtl="1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/>
            <a:r>
              <a:rPr lang="en-US" dirty="0"/>
              <a:t>block 5</a:t>
            </a:r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23574-64C2-4CEE-9F76-E5E392AD4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Deflection Computations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Block 4</a:t>
            </a:r>
            <a:endParaRPr lang="en-GB" dirty="0"/>
          </a:p>
          <a:p>
            <a:r>
              <a:rPr lang="en-US" dirty="0"/>
              <a:t>-Critical slab is 9.96 m long.</a:t>
            </a:r>
            <a:endParaRPr lang="en-GB" dirty="0"/>
          </a:p>
          <a:p>
            <a:r>
              <a:rPr lang="en-US" dirty="0"/>
              <a:t>-Max Deflection = 35.9 mm</a:t>
            </a:r>
            <a:endParaRPr lang="en-GB" dirty="0"/>
          </a:p>
          <a:p>
            <a:r>
              <a:rPr lang="en-US" dirty="0"/>
              <a:t>-Allowable deflection = L/240 </a:t>
            </a:r>
            <a:endParaRPr lang="en-GB" dirty="0"/>
          </a:p>
          <a:p>
            <a:r>
              <a:rPr lang="en-US" dirty="0"/>
              <a:t>                                    =9960/240 = 41.5 mm </a:t>
            </a:r>
            <a:endParaRPr lang="en-GB" dirty="0"/>
          </a:p>
          <a:p>
            <a:r>
              <a:rPr lang="en-US" dirty="0"/>
              <a:t>-Max &lt; allowable (OK)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98208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7FB00-F9D3-45C6-A3CC-E5E33DDC5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Deflection Computations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96BCE5-AEA9-488B-B12C-46B87348D98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b="1" dirty="0"/>
                  <a:t> Steel deflection limit:</a:t>
                </a:r>
              </a:p>
              <a:p>
                <a:r>
                  <a:rPr lang="en-US" dirty="0"/>
                  <a:t>Live load deflection </a:t>
                </a:r>
                <a:r>
                  <a:rPr lang="en-US" i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180</m:t>
                        </m:r>
                      </m:den>
                    </m:f>
                  </m:oMath>
                </a14:m>
                <a:endParaRPr lang="en-US" i="1" dirty="0"/>
              </a:p>
              <a:p>
                <a:r>
                  <a:rPr lang="en-US" dirty="0"/>
                  <a:t>Snow and wind load deflection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180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Dead +Live deflection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120</m:t>
                        </m:r>
                      </m:den>
                    </m:f>
                  </m:oMath>
                </a14:m>
                <a:endParaRPr lang="en-US" dirty="0"/>
              </a:p>
              <a:p>
                <a:endParaRPr lang="en-US" i="1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B396BCE5-AEA9-488B-B12C-46B87348D9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4" t="-2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1449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90711-7A1F-4124-BA0E-9B69B2597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Deflection Computations</a:t>
            </a:r>
            <a:br>
              <a:rPr lang="en-US" dirty="0"/>
            </a:br>
            <a:r>
              <a:rPr lang="en-US" dirty="0"/>
              <a:t>for large truss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6DA76-D098-4C3D-B115-F5BA46917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4800599" cy="3565572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Live load deflection :</a:t>
            </a:r>
          </a:p>
          <a:p>
            <a:pPr marL="0" indent="0">
              <a:buNone/>
            </a:pPr>
            <a:r>
              <a:rPr lang="en-US" dirty="0" err="1"/>
              <a:t>Δ</a:t>
            </a:r>
            <a:r>
              <a:rPr lang="en-US" baseline="-25000" dirty="0" err="1"/>
              <a:t>allowable</a:t>
            </a:r>
            <a:r>
              <a:rPr lang="en-US" baseline="-25000" dirty="0"/>
              <a:t>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= 319</a:t>
            </a:r>
            <a:r>
              <a:rPr lang="en-US" dirty="0"/>
              <a:t> mm.</a:t>
            </a:r>
          </a:p>
          <a:p>
            <a:pPr marL="0" indent="0">
              <a:buNone/>
            </a:pPr>
            <a:r>
              <a:rPr lang="en-US" dirty="0"/>
              <a:t>From SAP </a:t>
            </a: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 </a:t>
            </a:r>
            <a:r>
              <a:rPr lang="en-US" dirty="0"/>
              <a:t>Δ </a:t>
            </a:r>
            <a:r>
              <a:rPr lang="en-US" dirty="0">
                <a:sym typeface="Wingdings" panose="05000000000000000000" pitchFamily="2" charset="2"/>
              </a:rPr>
              <a:t>=</a:t>
            </a: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 29 mm (OK)</a:t>
            </a:r>
          </a:p>
          <a:p>
            <a:pPr marL="0" indent="0">
              <a:buNone/>
            </a:pPr>
            <a:endParaRPr lang="en-US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r>
              <a:rPr lang="en-US" b="1" dirty="0"/>
              <a:t>Snow and wind load deflection :</a:t>
            </a:r>
          </a:p>
          <a:p>
            <a:pPr marL="0" indent="0">
              <a:buNone/>
            </a:pPr>
            <a:r>
              <a:rPr lang="en-US" dirty="0" err="1"/>
              <a:t>Δ</a:t>
            </a:r>
            <a:r>
              <a:rPr lang="en-US" baseline="-25000" dirty="0" err="1"/>
              <a:t>allowable</a:t>
            </a:r>
            <a:r>
              <a:rPr lang="en-US" baseline="-25000" dirty="0"/>
              <a:t> </a:t>
            </a:r>
            <a:r>
              <a:rPr lang="en-US" dirty="0"/>
              <a:t>= 319 mm.</a:t>
            </a:r>
          </a:p>
          <a:p>
            <a:pPr marL="0" indent="0">
              <a:buNone/>
            </a:pPr>
            <a:r>
              <a:rPr lang="en-US" dirty="0"/>
              <a:t>From SAP </a:t>
            </a: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 </a:t>
            </a:r>
            <a:r>
              <a:rPr lang="en-US" dirty="0" err="1"/>
              <a:t>Δsnow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=</a:t>
            </a: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 30 mm (OK)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                       </a:t>
            </a:r>
            <a:r>
              <a:rPr lang="en-US" dirty="0" err="1"/>
              <a:t>Δwind</a:t>
            </a:r>
            <a:r>
              <a:rPr lang="en-US" dirty="0"/>
              <a:t> = </a:t>
            </a: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22.80 mm (OK)</a:t>
            </a:r>
          </a:p>
          <a:p>
            <a:pPr marL="0" indent="0">
              <a:buNone/>
            </a:pPr>
            <a:endParaRPr lang="en-US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10F23ED-5B30-491E-975C-28930E94568D}"/>
              </a:ext>
            </a:extLst>
          </p:cNvPr>
          <p:cNvSpPr txBox="1">
            <a:spLocks/>
          </p:cNvSpPr>
          <p:nvPr/>
        </p:nvSpPr>
        <p:spPr>
          <a:xfrm>
            <a:off x="6410739" y="2556932"/>
            <a:ext cx="4800599" cy="35655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1" dirty="0"/>
              <a:t>(Dead + Live) deflection :</a:t>
            </a:r>
          </a:p>
          <a:p>
            <a:pPr marL="0" indent="0">
              <a:buFont typeface="Arial"/>
              <a:buNone/>
            </a:pPr>
            <a:r>
              <a:rPr lang="en-US" sz="2200" dirty="0" err="1"/>
              <a:t>Δ</a:t>
            </a:r>
            <a:r>
              <a:rPr lang="en-US" sz="2200" baseline="-25000" dirty="0" err="1"/>
              <a:t>allowable</a:t>
            </a:r>
            <a:r>
              <a:rPr lang="en-US" sz="2200" baseline="-25000" dirty="0"/>
              <a:t> </a:t>
            </a:r>
            <a:r>
              <a:rPr lang="en-US" sz="2200" dirty="0"/>
              <a:t>= 479 mm.</a:t>
            </a:r>
          </a:p>
          <a:p>
            <a:pPr marL="0" indent="0">
              <a:buFont typeface="Arial"/>
              <a:buNone/>
            </a:pPr>
            <a:r>
              <a:rPr lang="en-US" sz="2200" dirty="0"/>
              <a:t>From SAP </a:t>
            </a:r>
            <a:r>
              <a:rPr lang="en-US" sz="2200" dirty="0">
                <a:solidFill>
                  <a:schemeClr val="accent1"/>
                </a:solidFill>
                <a:sym typeface="Wingdings" panose="05000000000000000000" pitchFamily="2" charset="2"/>
              </a:rPr>
              <a:t> </a:t>
            </a:r>
            <a:r>
              <a:rPr lang="en-US" sz="2200" dirty="0"/>
              <a:t>Δ </a:t>
            </a:r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=</a:t>
            </a:r>
            <a:r>
              <a:rPr lang="en-US" sz="2200" dirty="0">
                <a:solidFill>
                  <a:schemeClr val="accent1"/>
                </a:solidFill>
                <a:sym typeface="Wingdings" panose="05000000000000000000" pitchFamily="2" charset="2"/>
              </a:rPr>
              <a:t> 53 mm (OK)</a:t>
            </a:r>
          </a:p>
          <a:p>
            <a:pPr marL="0" indent="0">
              <a:buFont typeface="Arial"/>
              <a:buNone/>
            </a:pPr>
            <a:endParaRPr lang="en-US" sz="2200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Font typeface="Arial"/>
              <a:buNone/>
            </a:pPr>
            <a:endParaRPr lang="en-US" sz="2200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Font typeface="Arial"/>
              <a:buNone/>
            </a:pPr>
            <a:endParaRPr lang="en-US" sz="22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6ADA63B-705B-4C46-8B02-31E84285915A}"/>
              </a:ext>
            </a:extLst>
          </p:cNvPr>
          <p:cNvCxnSpPr/>
          <p:nvPr/>
        </p:nvCxnSpPr>
        <p:spPr>
          <a:xfrm>
            <a:off x="6095999" y="2676939"/>
            <a:ext cx="0" cy="3101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9916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914A2-D6D2-4FB1-8045-190ADF52C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Check For Equilibrium</a:t>
            </a: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/>
              <a:t>All blocks satisfy the equilibrium check </a:t>
            </a:r>
            <a:endParaRPr lang="ar-SA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72378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D0190-CC83-40FB-9AE3-BF3B31941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block 1 &amp; 3 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0960" y="2672862"/>
            <a:ext cx="6014484" cy="3027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320810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95319-D384-40FA-8C86-6791C8747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2" algn="ctr"/>
            <a:r>
              <a:rPr lang="en-US" sz="4900" b="1" dirty="0">
                <a:latin typeface="+mn-lt"/>
              </a:rPr>
              <a:t>Internal forces</a:t>
            </a:r>
            <a:r>
              <a:rPr lang="ar-JO" sz="4900" b="1" dirty="0">
                <a:latin typeface="+mn-lt"/>
              </a:rPr>
              <a:t> </a:t>
            </a:r>
            <a:br>
              <a:rPr lang="ar-JO" sz="4400" dirty="0">
                <a:latin typeface="+mn-lt"/>
              </a:rPr>
            </a:br>
            <a:r>
              <a:rPr lang="ar-JO" sz="4000" dirty="0">
                <a:latin typeface="+mn-lt"/>
              </a:rPr>
              <a:t>F</a:t>
            </a:r>
            <a:r>
              <a:rPr lang="en-GB" sz="4000" dirty="0">
                <a:latin typeface="+mn-lt"/>
              </a:rPr>
              <a:t>or block 5</a:t>
            </a:r>
            <a:endParaRPr lang="en-US" sz="4000" dirty="0">
              <a:latin typeface="+mn-lt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E425CD6-C8A7-4E66-9B83-A4C0708E2490}"/>
              </a:ext>
            </a:extLst>
          </p:cNvPr>
          <p:cNvCxnSpPr/>
          <p:nvPr/>
        </p:nvCxnSpPr>
        <p:spPr>
          <a:xfrm>
            <a:off x="6109252" y="2650435"/>
            <a:ext cx="0" cy="3101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83859" y="2982352"/>
            <a:ext cx="3675605" cy="1981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06451" y="3042334"/>
            <a:ext cx="3738519" cy="2007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68039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D2CA3-0E29-4A62-AD28-9A752E3FE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Description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45F3C-4C4C-43B8-BFF2-E11644BDD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b="1" dirty="0"/>
              <a:t>Location</a:t>
            </a:r>
          </a:p>
          <a:p>
            <a:pPr marL="0" indent="0">
              <a:buNone/>
            </a:pPr>
            <a:r>
              <a:rPr lang="en-US" dirty="0"/>
              <a:t>It is located at west of Nablus at 800 m elevation above mean sea level. It’s extended over an area 7800 m</a:t>
            </a:r>
            <a:r>
              <a:rPr lang="en-US" baseline="30000" dirty="0"/>
              <a:t>2</a:t>
            </a:r>
            <a:endParaRPr lang="en-US" sz="11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b="1" dirty="0"/>
              <a:t>Stories and usage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9DD52CA4-F37B-4D45-AAA9-909E30A5A4D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349895"/>
                  </p:ext>
                </p:extLst>
              </p:nvPr>
            </p:nvGraphicFramePr>
            <p:xfrm>
              <a:off x="1581834" y="4564967"/>
              <a:ext cx="8128000" cy="1508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3843246836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1076861291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1808685651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311442725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Floor Name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Function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Area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Hieght</a:t>
                          </a:r>
                          <a:r>
                            <a:rPr lang="en-US" dirty="0"/>
                            <a:t> (m)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307379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Basement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VIP Restaurant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7820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6.3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17092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main conference hall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7679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41344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First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Manager Secretarial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7409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4.7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53994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9DD52CA4-F37B-4D45-AAA9-909E30A5A4D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349895"/>
                  </p:ext>
                </p:extLst>
              </p:nvPr>
            </p:nvGraphicFramePr>
            <p:xfrm>
              <a:off x="1581834" y="4564967"/>
              <a:ext cx="8128000" cy="1508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3843246836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1076861291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1808685651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3114427256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Floor Name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Function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7692" r="-100898" b="-30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Hieght</a:t>
                          </a:r>
                          <a:r>
                            <a:rPr lang="en-US" dirty="0"/>
                            <a:t> (m)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307379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Basement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VIP Restaurant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7820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6.3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17092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main conference hall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7679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41344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First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Manager Secretarial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7409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4.7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539948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884190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729C0-3136-4DFF-953E-524515DA6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3D Dynamic Analysis and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A5C48-AB4C-4E97-B169-9D6CC3C5B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Mass source definition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Mass participation ratio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Period check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Seismic analysis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Seismic checks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25776246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9FDDE-56A1-4F7E-B52B-7C60D8E9D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849611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/>
              <a:t>Mass source definition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FE991F-5E81-43B0-A857-5D777A8A30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398" y="2715956"/>
            <a:ext cx="4668079" cy="33189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 </a:t>
            </a:r>
            <a:r>
              <a:rPr lang="en-US" dirty="0"/>
              <a:t>All SD load and 25% of live load </a:t>
            </a:r>
            <a:br>
              <a:rPr lang="en-US" dirty="0"/>
            </a:br>
            <a:r>
              <a:rPr lang="en-US" dirty="0"/>
              <a:t> considered as permanent mass.</a:t>
            </a:r>
          </a:p>
          <a:p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640" y="2436812"/>
            <a:ext cx="4963160" cy="374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3363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3DCD9-8C98-4328-86F3-EB393169F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060028"/>
          </a:xfrm>
        </p:spPr>
        <p:txBody>
          <a:bodyPr>
            <a:normAutofit/>
          </a:bodyPr>
          <a:lstStyle/>
          <a:p>
            <a:r>
              <a:rPr lang="en-US" dirty="0"/>
              <a:t>Mass participation ratio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4D5F1-45E1-467E-A0F8-F52740E3D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5010" y="2361462"/>
            <a:ext cx="9601195" cy="3318936"/>
          </a:xfrm>
        </p:spPr>
        <p:txBody>
          <a:bodyPr/>
          <a:lstStyle/>
          <a:p>
            <a:r>
              <a:rPr lang="en-US" dirty="0"/>
              <a:t>the modal participation mass ratio in X and Y more than 90% after 46 Modes.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305" y="2885440"/>
            <a:ext cx="7414895" cy="3271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57580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15261-7B67-4B29-9AD4-E7B62BB20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Period check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0763AF5-994A-4157-80DF-37818F975A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044860"/>
              </p:ext>
            </p:extLst>
          </p:nvPr>
        </p:nvGraphicFramePr>
        <p:xfrm>
          <a:off x="1621624" y="2487669"/>
          <a:ext cx="8582992" cy="364897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145748">
                  <a:extLst>
                    <a:ext uri="{9D8B030D-6E8A-4147-A177-3AD203B41FA5}">
                      <a16:colId xmlns:a16="http://schemas.microsoft.com/office/drawing/2014/main" val="1607228271"/>
                    </a:ext>
                  </a:extLst>
                </a:gridCol>
                <a:gridCol w="2145748">
                  <a:extLst>
                    <a:ext uri="{9D8B030D-6E8A-4147-A177-3AD203B41FA5}">
                      <a16:colId xmlns:a16="http://schemas.microsoft.com/office/drawing/2014/main" val="8028163"/>
                    </a:ext>
                  </a:extLst>
                </a:gridCol>
                <a:gridCol w="2145748">
                  <a:extLst>
                    <a:ext uri="{9D8B030D-6E8A-4147-A177-3AD203B41FA5}">
                      <a16:colId xmlns:a16="http://schemas.microsoft.com/office/drawing/2014/main" val="2180441217"/>
                    </a:ext>
                  </a:extLst>
                </a:gridCol>
                <a:gridCol w="2145748">
                  <a:extLst>
                    <a:ext uri="{9D8B030D-6E8A-4147-A177-3AD203B41FA5}">
                      <a16:colId xmlns:a16="http://schemas.microsoft.com/office/drawing/2014/main" val="1571877931"/>
                    </a:ext>
                  </a:extLst>
                </a:gridCol>
              </a:tblGrid>
              <a:tr h="72979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SAP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manual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7498951"/>
                  </a:ext>
                </a:extLst>
              </a:tr>
              <a:tr h="729794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Block 1 &amp;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0.43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0.75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3784359"/>
                  </a:ext>
                </a:extLst>
              </a:tr>
              <a:tr h="729794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Block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0.64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0.75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9794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Block 4 &amp; 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0.52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0.75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9478387"/>
                  </a:ext>
                </a:extLst>
              </a:tr>
              <a:tr h="729794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Block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0.54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0.75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97074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97A36-1840-4009-8078-B47F90B5F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Seismic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8C3F9-6298-4C6F-B048-57E9FED45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636444"/>
            <a:ext cx="9601196" cy="3318936"/>
          </a:xfrm>
        </p:spPr>
        <p:txBody>
          <a:bodyPr/>
          <a:lstStyle/>
          <a:p>
            <a:r>
              <a:rPr lang="en-US" dirty="0"/>
              <a:t>Seismic parameters</a:t>
            </a:r>
          </a:p>
          <a:p>
            <a:r>
              <a:rPr lang="en-US" dirty="0"/>
              <a:t>Equivalent static definition</a:t>
            </a:r>
          </a:p>
          <a:p>
            <a:r>
              <a:rPr lang="en-US" dirty="0"/>
              <a:t>Response spectrum definition</a:t>
            </a:r>
          </a:p>
        </p:txBody>
      </p:sp>
    </p:spTree>
    <p:extLst>
      <p:ext uri="{BB962C8B-B14F-4D97-AF65-F5344CB8AC3E}">
        <p14:creationId xmlns:p14="http://schemas.microsoft.com/office/powerpoint/2010/main" val="7721131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381C7-4060-4D9C-9319-977D854D9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Seismic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109003-20EB-4B97-8614-785D56533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967750"/>
            <a:ext cx="4946373" cy="3318936"/>
          </a:xfrm>
        </p:spPr>
        <p:txBody>
          <a:bodyPr/>
          <a:lstStyle/>
          <a:p>
            <a:pPr>
              <a:buFontTx/>
              <a:buChar char="-"/>
            </a:pPr>
            <a:r>
              <a:rPr lang="en-US" dirty="0"/>
              <a:t>Site classification “B”</a:t>
            </a:r>
          </a:p>
          <a:p>
            <a:pPr>
              <a:buFontTx/>
              <a:buChar char="-"/>
            </a:pPr>
            <a:r>
              <a:rPr lang="en-US" dirty="0"/>
              <a:t>Seismic importance factor I = 1.25</a:t>
            </a:r>
          </a:p>
          <a:p>
            <a:pPr>
              <a:buFontTx/>
              <a:buChar char="-"/>
            </a:pPr>
            <a:r>
              <a:rPr lang="en-US" dirty="0"/>
              <a:t>Response modification factor R = 5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6B87122-AD06-47BA-A956-D198CE89C469}"/>
              </a:ext>
            </a:extLst>
          </p:cNvPr>
          <p:cNvSpPr txBox="1">
            <a:spLocks/>
          </p:cNvSpPr>
          <p:nvPr/>
        </p:nvSpPr>
        <p:spPr>
          <a:xfrm>
            <a:off x="6450499" y="2609939"/>
            <a:ext cx="4946373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Based on S</a:t>
            </a:r>
            <a:r>
              <a:rPr lang="en-US" baseline="-25000" dirty="0"/>
              <a:t>s</a:t>
            </a:r>
            <a:r>
              <a:rPr lang="en-US" dirty="0"/>
              <a:t> = 0.375, S</a:t>
            </a:r>
            <a:r>
              <a:rPr lang="en-US" baseline="-25000" dirty="0"/>
              <a:t>1</a:t>
            </a:r>
            <a:r>
              <a:rPr lang="en-US" dirty="0"/>
              <a:t> = 0.1875</a:t>
            </a:r>
          </a:p>
          <a:p>
            <a:pPr>
              <a:buFontTx/>
              <a:buChar char="-"/>
            </a:pPr>
            <a:r>
              <a:rPr lang="en-US" dirty="0"/>
              <a:t>F</a:t>
            </a:r>
            <a:r>
              <a:rPr lang="en-US" baseline="-25000" dirty="0"/>
              <a:t>a</a:t>
            </a:r>
            <a:r>
              <a:rPr lang="en-US" dirty="0"/>
              <a:t> = 1.2</a:t>
            </a:r>
          </a:p>
          <a:p>
            <a:pPr>
              <a:buFontTx/>
              <a:buChar char="-"/>
            </a:pPr>
            <a:r>
              <a:rPr lang="en-US" dirty="0" err="1"/>
              <a:t>F</a:t>
            </a:r>
            <a:r>
              <a:rPr lang="en-US" baseline="-25000" dirty="0" err="1"/>
              <a:t>v</a:t>
            </a:r>
            <a:r>
              <a:rPr lang="en-US" dirty="0"/>
              <a:t> = 1.6125</a:t>
            </a:r>
          </a:p>
          <a:p>
            <a:pPr>
              <a:buFontTx/>
              <a:buChar char="-"/>
            </a:pPr>
            <a:r>
              <a:rPr lang="en-US" dirty="0"/>
              <a:t>S</a:t>
            </a:r>
            <a:r>
              <a:rPr lang="en-US" baseline="-25000" dirty="0"/>
              <a:t>DS</a:t>
            </a:r>
            <a:r>
              <a:rPr lang="en-US" dirty="0"/>
              <a:t> = 0.25</a:t>
            </a:r>
          </a:p>
          <a:p>
            <a:pPr>
              <a:buFontTx/>
              <a:buChar char="-"/>
            </a:pPr>
            <a:r>
              <a:rPr lang="en-US" dirty="0"/>
              <a:t>S</a:t>
            </a:r>
            <a:r>
              <a:rPr lang="en-US" baseline="-25000" dirty="0"/>
              <a:t>D1</a:t>
            </a:r>
            <a:r>
              <a:rPr lang="en-US" dirty="0"/>
              <a:t> = 0.05</a:t>
            </a:r>
          </a:p>
          <a:p>
            <a:pPr>
              <a:buFontTx/>
              <a:buChar char="-"/>
            </a:pPr>
            <a:r>
              <a:rPr lang="en-US" dirty="0"/>
              <a:t>Seismic design category “B”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33F9C5C-54E1-492A-AFFC-9E88C02FAA8F}"/>
              </a:ext>
            </a:extLst>
          </p:cNvPr>
          <p:cNvCxnSpPr>
            <a:cxnSpLocks/>
          </p:cNvCxnSpPr>
          <p:nvPr/>
        </p:nvCxnSpPr>
        <p:spPr>
          <a:xfrm>
            <a:off x="6241774" y="2808720"/>
            <a:ext cx="0" cy="2863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072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120" y="1149509"/>
            <a:ext cx="8158480" cy="504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35792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738FC-050B-4244-9366-E4C49ACB5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5947" y="1083910"/>
            <a:ext cx="3872579" cy="167622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900" dirty="0"/>
              <a:t>Equivalent static definition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D109D8-DDD9-4DBB-B528-B4AB8FDFA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According to IBC-2012</a:t>
            </a: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944" y="1300937"/>
            <a:ext cx="5815359" cy="4805223"/>
          </a:xfrm>
        </p:spPr>
      </p:pic>
    </p:spTree>
    <p:extLst>
      <p:ext uri="{BB962C8B-B14F-4D97-AF65-F5344CB8AC3E}">
        <p14:creationId xmlns:p14="http://schemas.microsoft.com/office/powerpoint/2010/main" val="23360070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738FC-050B-4244-9366-E4C49ACB5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1272211"/>
            <a:ext cx="9601196" cy="84151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Response spectrum definition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960" y="2560318"/>
            <a:ext cx="5496242" cy="3642995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" y="2479040"/>
            <a:ext cx="5403850" cy="384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3568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FCC8B-AA5C-43E5-815D-AA40D7444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Seismic checks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3A1014D-C1D8-4E8F-B146-749A63DD6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689452"/>
            <a:ext cx="9601196" cy="3318936"/>
          </a:xfrm>
        </p:spPr>
        <p:txBody>
          <a:bodyPr/>
          <a:lstStyle/>
          <a:p>
            <a:r>
              <a:rPr lang="en-US" b="1" dirty="0"/>
              <a:t>Base shear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36C4D5A-F525-43B1-84C6-4E3004A6D16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01911" y="3474940"/>
          <a:ext cx="7620768" cy="2173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192">
                  <a:extLst>
                    <a:ext uri="{9D8B030D-6E8A-4147-A177-3AD203B41FA5}">
                      <a16:colId xmlns:a16="http://schemas.microsoft.com/office/drawing/2014/main" val="164628311"/>
                    </a:ext>
                  </a:extLst>
                </a:gridCol>
                <a:gridCol w="1905192">
                  <a:extLst>
                    <a:ext uri="{9D8B030D-6E8A-4147-A177-3AD203B41FA5}">
                      <a16:colId xmlns:a16="http://schemas.microsoft.com/office/drawing/2014/main" val="3025345773"/>
                    </a:ext>
                  </a:extLst>
                </a:gridCol>
                <a:gridCol w="1905192">
                  <a:extLst>
                    <a:ext uri="{9D8B030D-6E8A-4147-A177-3AD203B41FA5}">
                      <a16:colId xmlns:a16="http://schemas.microsoft.com/office/drawing/2014/main" val="2323978514"/>
                    </a:ext>
                  </a:extLst>
                </a:gridCol>
                <a:gridCol w="1905192">
                  <a:extLst>
                    <a:ext uri="{9D8B030D-6E8A-4147-A177-3AD203B41FA5}">
                      <a16:colId xmlns:a16="http://schemas.microsoft.com/office/drawing/2014/main" val="4282916589"/>
                    </a:ext>
                  </a:extLst>
                </a:gridCol>
              </a:tblGrid>
              <a:tr h="434622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  <a:r>
                        <a:rPr lang="en-US" baseline="0" dirty="0"/>
                        <a:t> sap</a:t>
                      </a:r>
                      <a:r>
                        <a:rPr lang="en-US" dirty="0"/>
                        <a:t> (</a:t>
                      </a:r>
                      <a:r>
                        <a:rPr lang="en-US" dirty="0" err="1"/>
                        <a:t>kN</a:t>
                      </a:r>
                      <a:r>
                        <a:rPr lang="en-US" dirty="0"/>
                        <a:t>)</a:t>
                      </a:r>
                      <a:endParaRPr lang="en-US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/>
                        <a:t>V  manual (</a:t>
                      </a:r>
                      <a:r>
                        <a:rPr lang="en-US" baseline="0" dirty="0" err="1"/>
                        <a:t>kN</a:t>
                      </a:r>
                      <a:r>
                        <a:rPr lang="en-US" baseline="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Error %</a:t>
                      </a:r>
                      <a:endParaRPr lang="en-US" baseline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7484116"/>
                  </a:ext>
                </a:extLst>
              </a:tr>
              <a:tr h="43462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Block </a:t>
                      </a:r>
                      <a:r>
                        <a:rPr lang="en-US" baseline="0" dirty="0"/>
                        <a:t> 1 &amp;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2089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3552672"/>
                  </a:ext>
                </a:extLst>
              </a:tr>
              <a:tr h="43462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Block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62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Block</a:t>
                      </a:r>
                      <a:r>
                        <a:rPr lang="en-US" baseline="0" dirty="0"/>
                        <a:t>  4 &amp;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62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Block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0924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814146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7854" y="0"/>
            <a:ext cx="1814146" cy="6858000"/>
          </a:xfrm>
          <a:prstGeom prst="rect">
            <a:avLst/>
          </a:prstGeom>
        </p:spPr>
      </p:pic>
      <p:pic>
        <p:nvPicPr>
          <p:cNvPr id="9" name="عنصر نائب للمحتوى 7">
            <a:extLst>
              <a:ext uri="{FF2B5EF4-FFF2-40B4-BE49-F238E27FC236}">
                <a16:creationId xmlns:a16="http://schemas.microsoft.com/office/drawing/2014/main" id="{7118A61C-0531-4A61-9714-0D187BC52E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420" y="374074"/>
            <a:ext cx="8155159" cy="6109852"/>
          </a:xfrm>
        </p:spPr>
      </p:pic>
    </p:spTree>
    <p:extLst>
      <p:ext uri="{BB962C8B-B14F-4D97-AF65-F5344CB8AC3E}">
        <p14:creationId xmlns:p14="http://schemas.microsoft.com/office/powerpoint/2010/main" val="7329681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Siesmic</a:t>
            </a:r>
            <a:r>
              <a:rPr lang="en-US" dirty="0"/>
              <a:t> checks-Drift check </a:t>
            </a:r>
            <a:endParaRPr lang="ar-SA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840" y="2489200"/>
            <a:ext cx="5416967" cy="3566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6471920" y="2851388"/>
            <a:ext cx="34950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Cd =5  , I = 1.25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31042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25410-0271-4258-9398-CF709ECBE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Seismic checks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D35DD-E304-445D-B282-E14015CFE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5215" y="3867985"/>
            <a:ext cx="1968499" cy="579968"/>
          </a:xfrm>
        </p:spPr>
        <p:txBody>
          <a:bodyPr>
            <a:normAutofit/>
          </a:bodyPr>
          <a:lstStyle/>
          <a:p>
            <a:r>
              <a:rPr lang="en-US" b="1" dirty="0"/>
              <a:t>Drift check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1ECBE23-ACCF-4A37-9531-C1AD2CF61B7B}"/>
              </a:ext>
            </a:extLst>
          </p:cNvPr>
          <p:cNvSpPr txBox="1">
            <a:spLocks/>
          </p:cNvSpPr>
          <p:nvPr/>
        </p:nvSpPr>
        <p:spPr>
          <a:xfrm>
            <a:off x="2703194" y="2832997"/>
            <a:ext cx="1198881" cy="51472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Block 1 &amp; 3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A5E28C4-FEAC-416D-A01C-E163D6341675}"/>
              </a:ext>
            </a:extLst>
          </p:cNvPr>
          <p:cNvSpPr txBox="1">
            <a:spLocks/>
          </p:cNvSpPr>
          <p:nvPr/>
        </p:nvSpPr>
        <p:spPr>
          <a:xfrm>
            <a:off x="2867024" y="5021782"/>
            <a:ext cx="1035051" cy="5799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Block 2</a:t>
            </a:r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/>
          </p:nvPr>
        </p:nvGraphicFramePr>
        <p:xfrm>
          <a:off x="4053841" y="2387601"/>
          <a:ext cx="7406639" cy="2001520"/>
        </p:xfrm>
        <a:graphic>
          <a:graphicData uri="http://schemas.openxmlformats.org/drawingml/2006/table">
            <a:tbl>
              <a:tblPr firstRow="1" firstCol="1" bandRow="1">
                <a:tableStyleId>{0660B408-B3CF-4A94-85FC-2B1E0A45F4A2}</a:tableStyleId>
              </a:tblPr>
              <a:tblGrid>
                <a:gridCol w="925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0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18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84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51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46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72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132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7551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 story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max displacement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drift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cd* </a:t>
                      </a:r>
                      <a:r>
                        <a:rPr lang="en-US" sz="1100" dirty="0" err="1">
                          <a:effectLst/>
                        </a:rPr>
                        <a:t>drft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drft allow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check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33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basement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0.0001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-0.0009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-0.0045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ok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33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Ground</a:t>
                      </a:r>
                      <a:r>
                        <a:rPr lang="en-US" sz="1100" baseline="0" dirty="0">
                          <a:effectLst/>
                        </a:rPr>
                        <a:t> floor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0.001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-0.001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-0.005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ok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33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story1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0.002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ok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" name="جدول 9"/>
          <p:cNvGraphicFramePr>
            <a:graphicFrameLocks noGrp="1"/>
          </p:cNvGraphicFramePr>
          <p:nvPr>
            <p:extLst/>
          </p:nvPr>
        </p:nvGraphicFramePr>
        <p:xfrm>
          <a:off x="4053841" y="4399281"/>
          <a:ext cx="7426960" cy="1727199"/>
        </p:xfrm>
        <a:graphic>
          <a:graphicData uri="http://schemas.openxmlformats.org/drawingml/2006/table">
            <a:tbl>
              <a:tblPr rtl="1" firstRow="1" firstCol="1" bandRow="1">
                <a:tableStyleId>{0660B408-B3CF-4A94-85FC-2B1E0A45F4A2}</a:tableStyleId>
              </a:tblPr>
              <a:tblGrid>
                <a:gridCol w="1303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03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0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4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43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28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21543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Allowable</a:t>
                      </a:r>
                    </a:p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(m)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ᶋxe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height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ᶋx(m)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896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0.227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.063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6.31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5.3 *10-5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Story1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543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.075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0.000169</a:t>
                      </a:r>
                    </a:p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Story2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221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0.178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.05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4.95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0.000219</a:t>
                      </a:r>
                    </a:p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Story3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76" marR="6647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93046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Seismic checks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/>
          </p:nvPr>
        </p:nvGraphicFramePr>
        <p:xfrm>
          <a:off x="4582159" y="2378773"/>
          <a:ext cx="6675120" cy="1827466"/>
        </p:xfrm>
        <a:graphic>
          <a:graphicData uri="http://schemas.openxmlformats.org/drawingml/2006/table">
            <a:tbl>
              <a:tblPr rtl="1" firstRow="1" firstCol="1" bandRow="1">
                <a:tableStyleId>{0660B408-B3CF-4A94-85FC-2B1E0A45F4A2}</a:tableStyleId>
              </a:tblPr>
              <a:tblGrid>
                <a:gridCol w="10871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71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64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64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71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07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40275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Allowable(m)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ᶋx(m)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height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ᶋxe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39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0.06316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0.0034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6.316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0.00086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Story1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39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0.075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0.0052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7.5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0.0013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Story2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239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0.047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0.0047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4.7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0.00119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Story3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2387600" y="3088640"/>
            <a:ext cx="1574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Block 4 &amp; 6</a:t>
            </a:r>
            <a:endParaRPr lang="ar-SA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/>
          </p:nvPr>
        </p:nvGraphicFramePr>
        <p:xfrm>
          <a:off x="4572000" y="4262999"/>
          <a:ext cx="6701481" cy="1954921"/>
        </p:xfrm>
        <a:graphic>
          <a:graphicData uri="http://schemas.openxmlformats.org/drawingml/2006/table">
            <a:tbl>
              <a:tblPr rtl="1" firstRow="1" firstCol="1" bandRow="1">
                <a:tableStyleId>{0660B408-B3CF-4A94-85FC-2B1E0A45F4A2}</a:tableStyleId>
              </a:tblPr>
              <a:tblGrid>
                <a:gridCol w="1176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0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6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86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61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65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6238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 dirty="0">
                          <a:effectLst/>
                        </a:rPr>
                        <a:t>(m)</a:t>
                      </a:r>
                      <a:r>
                        <a:rPr lang="ar-SA" sz="1100" baseline="0" dirty="0">
                          <a:effectLst/>
                        </a:rPr>
                        <a:t>  </a:t>
                      </a:r>
                      <a:r>
                        <a:rPr lang="en-US" sz="1100" baseline="0" dirty="0">
                          <a:effectLst/>
                        </a:rPr>
                        <a:t>  </a:t>
                      </a:r>
                      <a:r>
                        <a:rPr lang="en-US" sz="1100" dirty="0">
                          <a:effectLst/>
                        </a:rPr>
                        <a:t>Allowable</a:t>
                      </a: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ᶋx(m)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height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ᶋxe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7015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0.1262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4.24E-4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6.31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0.000212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Story1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7015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0.098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6.92E-4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0.000346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Story2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4653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0.052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5.18E-5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0.000259</a:t>
                      </a:r>
                    </a:p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Story3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03" marR="68303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2509520" y="4964668"/>
            <a:ext cx="86613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Block 5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921416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2DC3226-6CB7-4197-B91A-377C5162D6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811" y="1936680"/>
            <a:ext cx="2473806" cy="9639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954229-3883-457C-8F81-3E6D151AD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61" y="2716184"/>
            <a:ext cx="2831704" cy="130386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1D6F94-35D2-4EFC-86F3-58195C3C5984}"/>
              </a:ext>
            </a:extLst>
          </p:cNvPr>
          <p:cNvCxnSpPr/>
          <p:nvPr/>
        </p:nvCxnSpPr>
        <p:spPr>
          <a:xfrm>
            <a:off x="3392557" y="609600"/>
            <a:ext cx="0" cy="56454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جدول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607051"/>
              </p:ext>
            </p:extLst>
          </p:nvPr>
        </p:nvGraphicFramePr>
        <p:xfrm>
          <a:off x="6388951" y="586154"/>
          <a:ext cx="2993657" cy="1685926"/>
        </p:xfrm>
        <a:graphic>
          <a:graphicData uri="http://schemas.openxmlformats.org/drawingml/2006/table">
            <a:tbl>
              <a:tblPr/>
              <a:tblGrid>
                <a:gridCol w="1294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91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739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rgbClr val="FFFFFF"/>
                          </a:solidFill>
                          <a:latin typeface="Garamond"/>
                          <a:ea typeface="Times New Roman"/>
                          <a:cs typeface="Arial"/>
                        </a:rPr>
                        <a:t>Slabs</a:t>
                      </a:r>
                      <a:r>
                        <a:rPr lang="en-US" sz="2000" b="1" kern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(U-Boot)</a:t>
                      </a:r>
                      <a:endParaRPr lang="en-GB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1206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992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rgbClr val="FFFFFF"/>
                          </a:solidFill>
                          <a:latin typeface="Garamond"/>
                          <a:ea typeface="Times New Roman"/>
                          <a:cs typeface="Arial"/>
                        </a:rPr>
                        <a:t>All</a:t>
                      </a:r>
                      <a:r>
                        <a:rPr lang="en-US" sz="2000" b="1" kern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endParaRPr lang="en-GB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1206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992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0.4</a:t>
                      </a:r>
                      <a:endParaRPr lang="en-GB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1206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E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39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rgbClr val="FFFFFF"/>
                          </a:solidFill>
                          <a:latin typeface="Garamond"/>
                          <a:ea typeface="Times New Roman"/>
                          <a:cs typeface="Arial"/>
                        </a:rPr>
                        <a:t>Shear Wall</a:t>
                      </a:r>
                      <a:r>
                        <a:rPr lang="en-US" sz="2000" b="1" kern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endParaRPr lang="en-GB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1206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992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3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>
                          <a:solidFill>
                            <a:srgbClr val="FFFFFF"/>
                          </a:solidFill>
                          <a:latin typeface="Garamond"/>
                          <a:ea typeface="Times New Roman"/>
                          <a:cs typeface="Arial"/>
                        </a:rPr>
                        <a:t>All</a:t>
                      </a:r>
                      <a:r>
                        <a:rPr lang="en-US" sz="2000" b="1" kern="12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endParaRPr lang="en-GB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1206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992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0.3</a:t>
                      </a:r>
                      <a:r>
                        <a:rPr lang="en-US" sz="2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endParaRPr lang="en-GB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1206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E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E58BB3E0-0537-4E2F-8C8C-58075126BA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392" y="542088"/>
            <a:ext cx="2996394" cy="5712938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AC0C3AA-F773-4259-951F-8AE4182FDE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90966"/>
              </p:ext>
            </p:extLst>
          </p:nvPr>
        </p:nvGraphicFramePr>
        <p:xfrm>
          <a:off x="6388950" y="2447778"/>
          <a:ext cx="2333017" cy="35872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7433">
                  <a:extLst>
                    <a:ext uri="{9D8B030D-6E8A-4147-A177-3AD203B41FA5}">
                      <a16:colId xmlns:a16="http://schemas.microsoft.com/office/drawing/2014/main" val="2260922174"/>
                    </a:ext>
                  </a:extLst>
                </a:gridCol>
                <a:gridCol w="1515584">
                  <a:extLst>
                    <a:ext uri="{9D8B030D-6E8A-4147-A177-3AD203B41FA5}">
                      <a16:colId xmlns:a16="http://schemas.microsoft.com/office/drawing/2014/main" val="1265014379"/>
                    </a:ext>
                  </a:extLst>
                </a:gridCol>
              </a:tblGrid>
              <a:tr h="35505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Steel sections resulting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9226963"/>
                  </a:ext>
                </a:extLst>
              </a:tr>
              <a:tr h="35505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For large truss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456200"/>
                  </a:ext>
                </a:extLst>
              </a:tr>
              <a:tr h="7284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Top cord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HSS 3-1/2*1-1/2*1/8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5928901"/>
                  </a:ext>
                </a:extLst>
              </a:tr>
              <a:tr h="7284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Bottom cord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HSS 10*10*5/8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90014542"/>
                  </a:ext>
                </a:extLst>
              </a:tr>
              <a:tr h="3550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Inclined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HSS 7*5*3/16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8186775"/>
                  </a:ext>
                </a:extLst>
              </a:tr>
              <a:tr h="3550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columns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HSS 9*5*3/16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05179889"/>
                  </a:ext>
                </a:extLst>
              </a:tr>
              <a:tr h="3550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Purlins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 8*40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7268637"/>
                  </a:ext>
                </a:extLst>
              </a:tr>
              <a:tr h="3550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Bracing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HSS 4*4*1/8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6508821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8BD01A7-7C10-49BC-BF00-0746CAA378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922637"/>
              </p:ext>
            </p:extLst>
          </p:nvPr>
        </p:nvGraphicFramePr>
        <p:xfrm>
          <a:off x="8894859" y="2447778"/>
          <a:ext cx="2333017" cy="35872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7433">
                  <a:extLst>
                    <a:ext uri="{9D8B030D-6E8A-4147-A177-3AD203B41FA5}">
                      <a16:colId xmlns:a16="http://schemas.microsoft.com/office/drawing/2014/main" val="53748233"/>
                    </a:ext>
                  </a:extLst>
                </a:gridCol>
                <a:gridCol w="1515584">
                  <a:extLst>
                    <a:ext uri="{9D8B030D-6E8A-4147-A177-3AD203B41FA5}">
                      <a16:colId xmlns:a16="http://schemas.microsoft.com/office/drawing/2014/main" val="2905594713"/>
                    </a:ext>
                  </a:extLst>
                </a:gridCol>
              </a:tblGrid>
              <a:tr h="35505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Steel sections resulting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8444134"/>
                  </a:ext>
                </a:extLst>
              </a:tr>
              <a:tr h="35505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For small truss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8627555"/>
                  </a:ext>
                </a:extLst>
              </a:tr>
              <a:tr h="3550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Top cord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HSS 2*1*1/8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24984457"/>
                  </a:ext>
                </a:extLst>
              </a:tr>
              <a:tr h="7284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Bottom cord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HSS 2*2*1/8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6555897"/>
                  </a:ext>
                </a:extLst>
              </a:tr>
              <a:tr h="3550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Inclined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HSS 2*2*1/8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18860409"/>
                  </a:ext>
                </a:extLst>
              </a:tr>
              <a:tr h="7284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columns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HSS 2-1/4*2-1/4*1/8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83701680"/>
                  </a:ext>
                </a:extLst>
              </a:tr>
              <a:tr h="3550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Purlins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 6*15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31415286"/>
                  </a:ext>
                </a:extLst>
              </a:tr>
              <a:tr h="3550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Bracing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HSS 3*3*1/8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12027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7650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Stadium 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57268" y="2448491"/>
            <a:ext cx="5683347" cy="37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Stadium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Arches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Arches </a:t>
            </a:r>
          </a:p>
        </p:txBody>
      </p:sp>
      <p:pic>
        <p:nvPicPr>
          <p:cNvPr id="10240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73370" y="3530138"/>
            <a:ext cx="5363946" cy="195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0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213317" y="3418449"/>
            <a:ext cx="4380609" cy="1781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78788-7298-4E24-AB4B-B53A497C1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Concrete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11628A-5EA3-4885-9787-D04A6BF54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Slabs</a:t>
            </a:r>
          </a:p>
          <a:p>
            <a:r>
              <a:rPr lang="en-US" dirty="0"/>
              <a:t>Beams</a:t>
            </a:r>
          </a:p>
          <a:p>
            <a:r>
              <a:rPr lang="en-US" dirty="0"/>
              <a:t>Columns</a:t>
            </a:r>
          </a:p>
          <a:p>
            <a:r>
              <a:rPr lang="en-US" dirty="0"/>
              <a:t>Shear walls</a:t>
            </a:r>
          </a:p>
          <a:p>
            <a:r>
              <a:rPr lang="en-US" dirty="0"/>
              <a:t>Footings</a:t>
            </a:r>
          </a:p>
        </p:txBody>
      </p:sp>
    </p:spTree>
    <p:extLst>
      <p:ext uri="{BB962C8B-B14F-4D97-AF65-F5344CB8AC3E}">
        <p14:creationId xmlns:p14="http://schemas.microsoft.com/office/powerpoint/2010/main" val="7557160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908AD-AD85-496A-97C0-8A3A37DC9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Slabs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We design 1st floor at level Z=6.316m (part 4+6)</a:t>
            </a:r>
          </a:p>
          <a:p>
            <a:r>
              <a:rPr lang="en-US" u="sng" dirty="0"/>
              <a:t>Slab design on the X – direction :</a:t>
            </a:r>
          </a:p>
          <a:p>
            <a:r>
              <a:rPr lang="en-US" dirty="0"/>
              <a:t>Mu (bottom) Max on this panel  = 57 </a:t>
            </a:r>
            <a:r>
              <a:rPr lang="en-US" dirty="0" err="1"/>
              <a:t>KN.m</a:t>
            </a:r>
            <a:endParaRPr lang="en-US" dirty="0"/>
          </a:p>
          <a:p>
            <a:r>
              <a:rPr lang="en-US" dirty="0"/>
              <a:t>As = 758mm</a:t>
            </a:r>
            <a:r>
              <a:rPr lang="en-US" baseline="30000" dirty="0"/>
              <a:t>2</a:t>
            </a:r>
            <a:r>
              <a:rPr lang="en-US" dirty="0"/>
              <a:t>/unit</a:t>
            </a:r>
          </a:p>
          <a:p>
            <a:r>
              <a:rPr lang="en-US" b="1" dirty="0"/>
              <a:t>design For tension , </a:t>
            </a:r>
            <a:r>
              <a:rPr lang="en-US" dirty="0"/>
              <a:t>As top = As bottom = 86mm</a:t>
            </a:r>
            <a:r>
              <a:rPr lang="en-US" baseline="30000" dirty="0"/>
              <a:t>2</a:t>
            </a:r>
          </a:p>
          <a:p>
            <a:r>
              <a:rPr lang="en-US" dirty="0"/>
              <a:t>As=970 mm</a:t>
            </a:r>
            <a:r>
              <a:rPr lang="en-US" baseline="30000" dirty="0"/>
              <a:t>2</a:t>
            </a:r>
            <a:r>
              <a:rPr lang="en-US" dirty="0"/>
              <a:t> /unit =4ø18/unit</a:t>
            </a:r>
          </a:p>
          <a:p>
            <a:r>
              <a:rPr lang="en-US" dirty="0"/>
              <a:t>Mu (top) Max on this rooms = 110KN.m</a:t>
            </a:r>
          </a:p>
          <a:p>
            <a:r>
              <a:rPr lang="en-US" dirty="0"/>
              <a:t>As=970 mm</a:t>
            </a:r>
            <a:r>
              <a:rPr lang="en-US" baseline="30000" dirty="0"/>
              <a:t>2</a:t>
            </a:r>
            <a:r>
              <a:rPr lang="en-US" dirty="0"/>
              <a:t> /unit =4ø18/unit</a:t>
            </a:r>
          </a:p>
          <a:p>
            <a:endParaRPr lang="ar-SA" dirty="0"/>
          </a:p>
        </p:txBody>
      </p:sp>
      <p:pic>
        <p:nvPicPr>
          <p:cNvPr id="7" name="صورة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328" y="654957"/>
            <a:ext cx="35814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251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/>
              <a:t>Slab design on the Y – direction :</a:t>
            </a:r>
          </a:p>
          <a:p>
            <a:r>
              <a:rPr lang="en-US" dirty="0"/>
              <a:t>Mu (</a:t>
            </a:r>
            <a:r>
              <a:rPr lang="en-US" u="sng" dirty="0"/>
              <a:t>bottom</a:t>
            </a:r>
            <a:r>
              <a:rPr lang="en-US" dirty="0"/>
              <a:t>) Max on this panel  = 53 </a:t>
            </a:r>
            <a:r>
              <a:rPr lang="en-US" dirty="0" err="1"/>
              <a:t>KN.m</a:t>
            </a:r>
            <a:endParaRPr lang="en-US" dirty="0"/>
          </a:p>
          <a:p>
            <a:r>
              <a:rPr lang="en-US" dirty="0"/>
              <a:t>So As =758mm</a:t>
            </a:r>
            <a:r>
              <a:rPr lang="en-US" baseline="30000" dirty="0"/>
              <a:t>2</a:t>
            </a:r>
            <a:r>
              <a:rPr lang="en-US" dirty="0"/>
              <a:t>/unit</a:t>
            </a:r>
          </a:p>
          <a:p>
            <a:r>
              <a:rPr lang="en-US" b="1" dirty="0"/>
              <a:t>Design for tension </a:t>
            </a:r>
            <a:r>
              <a:rPr lang="en-US" dirty="0"/>
              <a:t>, As top = As bottom = 125.6mm</a:t>
            </a:r>
            <a:r>
              <a:rPr lang="en-US" baseline="30000" dirty="0"/>
              <a:t>2</a:t>
            </a:r>
          </a:p>
          <a:p>
            <a:r>
              <a:rPr lang="en-US" dirty="0"/>
              <a:t>As =883mm</a:t>
            </a:r>
            <a:r>
              <a:rPr lang="en-US" baseline="30000" dirty="0"/>
              <a:t>2</a:t>
            </a:r>
            <a:r>
              <a:rPr lang="en-US" dirty="0"/>
              <a:t>/unit=4ø18/unit</a:t>
            </a:r>
          </a:p>
          <a:p>
            <a:r>
              <a:rPr lang="en-US" dirty="0"/>
              <a:t>Mu (</a:t>
            </a:r>
            <a:r>
              <a:rPr lang="en-US" u="sng" dirty="0"/>
              <a:t>top</a:t>
            </a:r>
            <a:r>
              <a:rPr lang="en-US" dirty="0"/>
              <a:t>) Max on this rooms = 105KN.m</a:t>
            </a:r>
          </a:p>
          <a:p>
            <a:r>
              <a:rPr lang="en-US" dirty="0"/>
              <a:t>As=1009mm</a:t>
            </a:r>
            <a:r>
              <a:rPr lang="en-US" baseline="30000" dirty="0"/>
              <a:t>2</a:t>
            </a:r>
            <a:r>
              <a:rPr lang="en-US" dirty="0"/>
              <a:t>/unit =4ø18/unit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3364EBF-14C3-42AB-B31E-BF3F8EACA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8854" y="-76419"/>
            <a:ext cx="7183967" cy="14967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B162A07-A3DA-4D40-8EF7-E0825E2CE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2980" y="5513696"/>
            <a:ext cx="7183967" cy="14967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976BE1-74D7-4554-852F-230A50255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8041" y="0"/>
            <a:ext cx="92022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CC1944-94E1-4EEC-99ED-8D58099B6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21495" y="891117"/>
            <a:ext cx="9601196" cy="1303867"/>
          </a:xfrm>
        </p:spPr>
        <p:txBody>
          <a:bodyPr/>
          <a:lstStyle/>
          <a:p>
            <a:r>
              <a:rPr lang="en-US" dirty="0"/>
              <a:t>Beams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B670AD4-AC51-4B44-A432-5AC6A1A52D5F}"/>
              </a:ext>
            </a:extLst>
          </p:cNvPr>
          <p:cNvSpPr txBox="1">
            <a:spLocks/>
          </p:cNvSpPr>
          <p:nvPr/>
        </p:nvSpPr>
        <p:spPr>
          <a:xfrm>
            <a:off x="1394802" y="1420283"/>
            <a:ext cx="2781301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One-end continuous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D95536-976F-4CCB-B17F-CEF8F5DDF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581" y="0"/>
            <a:ext cx="920220" cy="68580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E12AE5A-5CE9-4AC4-95A0-44B9C3334C82}"/>
              </a:ext>
            </a:extLst>
          </p:cNvPr>
          <p:cNvCxnSpPr>
            <a:cxnSpLocks/>
          </p:cNvCxnSpPr>
          <p:nvPr/>
        </p:nvCxnSpPr>
        <p:spPr>
          <a:xfrm>
            <a:off x="4250581" y="0"/>
            <a:ext cx="0" cy="68580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53131" y="3049718"/>
            <a:ext cx="655320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صورة 1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59044" y="411013"/>
            <a:ext cx="5731510" cy="2468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0352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1BB5E-819D-4546-A687-D54E3F58B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Codes and Standards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04C71-A64C-41AA-9D0A-9396E6AF9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782219"/>
            <a:ext cx="9601196" cy="33189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American Concrete Institute (ACI 318-14).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American Society of Civil Engineers (ASCE 7-10).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American Institute of Steel Construction (AISC 360-16).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72631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3364EBF-14C3-42AB-B31E-BF3F8EACA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8854" y="-76419"/>
            <a:ext cx="7183967" cy="14967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B162A07-A3DA-4D40-8EF7-E0825E2CE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2980" y="5513696"/>
            <a:ext cx="7183967" cy="14967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976BE1-74D7-4554-852F-230A50255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8041" y="0"/>
            <a:ext cx="92022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CC1944-94E1-4EEC-99ED-8D58099B6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21495" y="891117"/>
            <a:ext cx="9601196" cy="1303867"/>
          </a:xfrm>
        </p:spPr>
        <p:txBody>
          <a:bodyPr/>
          <a:lstStyle/>
          <a:p>
            <a:r>
              <a:rPr lang="en-US" dirty="0"/>
              <a:t>Beams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B670AD4-AC51-4B44-A432-5AC6A1A52D5F}"/>
              </a:ext>
            </a:extLst>
          </p:cNvPr>
          <p:cNvSpPr txBox="1">
            <a:spLocks/>
          </p:cNvSpPr>
          <p:nvPr/>
        </p:nvSpPr>
        <p:spPr>
          <a:xfrm>
            <a:off x="1394802" y="1420283"/>
            <a:ext cx="2781301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Two-end continuous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D95536-976F-4CCB-B17F-CEF8F5DDF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581" y="0"/>
            <a:ext cx="920220" cy="68580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E12AE5A-5CE9-4AC4-95A0-44B9C3334C82}"/>
              </a:ext>
            </a:extLst>
          </p:cNvPr>
          <p:cNvCxnSpPr>
            <a:cxnSpLocks/>
          </p:cNvCxnSpPr>
          <p:nvPr/>
        </p:nvCxnSpPr>
        <p:spPr>
          <a:xfrm>
            <a:off x="4250581" y="0"/>
            <a:ext cx="0" cy="68580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1606" y="3750274"/>
            <a:ext cx="589597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صورة 1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23936" y="750376"/>
            <a:ext cx="5731510" cy="3018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53657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3FFF07F-3232-47CB-A85A-15E81861B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703" y="945107"/>
            <a:ext cx="1514902" cy="3429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9CB28F-5CC9-47CE-9C01-39C6CD676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700" y="178497"/>
            <a:ext cx="4013577" cy="1870397"/>
          </a:xfrm>
        </p:spPr>
        <p:txBody>
          <a:bodyPr/>
          <a:lstStyle/>
          <a:p>
            <a:r>
              <a:rPr lang="en-US" dirty="0"/>
              <a:t>Columns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A1FFFB2-2266-4E2F-A5FC-CE091DCC3B2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37278" y="0"/>
            <a:ext cx="5654722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2136793-F37A-4CD4-9DB9-C4BEDFF8A651}"/>
              </a:ext>
            </a:extLst>
          </p:cNvPr>
          <p:cNvCxnSpPr/>
          <p:nvPr/>
        </p:nvCxnSpPr>
        <p:spPr>
          <a:xfrm>
            <a:off x="834888" y="1568109"/>
            <a:ext cx="53803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70937" y="1722211"/>
            <a:ext cx="4922341" cy="287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337602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2B9664C-122A-4509-8FD2-FA04BAC5D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819" y="5568286"/>
            <a:ext cx="10902288" cy="12897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9C9456-E2F4-48D5-9A33-2F84E9C2C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2197" y="0"/>
            <a:ext cx="3109317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EB428B-615E-4F4A-B3CD-868BC7A89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515" y="0"/>
            <a:ext cx="3109317" cy="6858000"/>
          </a:xfrm>
          <a:prstGeom prst="rect">
            <a:avLst/>
          </a:prstGeom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4457" y="508000"/>
            <a:ext cx="6139542" cy="593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8079373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C4A92B9-800A-44D5-891E-4D7366689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09" y="-41646"/>
            <a:ext cx="10902288" cy="12897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B9664C-122A-4509-8FD2-FA04BAC5D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819" y="5568286"/>
            <a:ext cx="10902288" cy="12897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9C9456-E2F4-48D5-9A33-2F84E9C2C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2197" y="0"/>
            <a:ext cx="3109317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EB428B-615E-4F4A-B3CD-868BC7A89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515" y="0"/>
            <a:ext cx="3109317" cy="6858000"/>
          </a:xfrm>
          <a:prstGeom prst="rect">
            <a:avLst/>
          </a:prstGeom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5987" y="227897"/>
            <a:ext cx="6493783" cy="6196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1592274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9105" y="1103086"/>
            <a:ext cx="5538020" cy="3888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184C0-CB97-4F3F-A213-232514B5D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Shear walls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B478B4-55AB-489F-A322-74BA5CF85EB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5400" y="2556932"/>
                <a:ext cx="10127973" cy="3318936"/>
              </a:xfrm>
            </p:spPr>
            <p:txBody>
              <a:bodyPr>
                <a:normAutofit/>
              </a:bodyPr>
              <a:lstStyle/>
              <a:p>
                <a:r>
                  <a:rPr lang="en-US" b="1" dirty="0"/>
                  <a:t>Vertical rebar</a:t>
                </a:r>
              </a:p>
              <a:p>
                <a:pPr>
                  <a:buFont typeface="Garamond" panose="02020404030301010803" pitchFamily="18" charset="0"/>
                  <a:buChar char="–"/>
                </a:pPr>
                <a:r>
                  <a:rPr lang="en-US" dirty="0"/>
                  <a:t>A</a:t>
                </a:r>
                <a:r>
                  <a:rPr lang="en-US" baseline="-25000" dirty="0"/>
                  <a:t>s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0.003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=</a:t>
                </a:r>
                <a:r>
                  <a:rPr lang="en-US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0.0025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1000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0" smtClean="0">
                            <a:latin typeface="Cambria Math"/>
                          </a:rPr>
                          <m:t>300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= 375 mm</a:t>
                </a:r>
                <a:r>
                  <a:rPr lang="en-US" baseline="30000" dirty="0"/>
                  <a:t>2</a:t>
                </a:r>
                <a:r>
                  <a:rPr lang="en-US" dirty="0"/>
                  <a:t>/m </a:t>
                </a:r>
                <a:r>
                  <a:rPr lang="en-US" dirty="0">
                    <a:sym typeface="Wingdings" panose="05000000000000000000" pitchFamily="2" charset="2"/>
                  </a:rPr>
                  <a:t></a:t>
                </a:r>
                <a:r>
                  <a:rPr lang="en-US" dirty="0"/>
                  <a:t> Use </a:t>
                </a:r>
                <a:r>
                  <a:rPr lang="en-US" b="1" dirty="0"/>
                  <a:t>4Ø12/m in each side.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b="1" dirty="0"/>
                  <a:t>Horizontal rebar</a:t>
                </a:r>
              </a:p>
              <a:p>
                <a:pPr>
                  <a:buFont typeface="Garamond" panose="02020404030301010803" pitchFamily="18" charset="0"/>
                  <a:buChar char="–"/>
                </a:pPr>
                <a:r>
                  <a:rPr lang="en-US" dirty="0"/>
                  <a:t>A</a:t>
                </a:r>
                <a:r>
                  <a:rPr lang="en-US" baseline="-25000" dirty="0"/>
                  <a:t>s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0.003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0.0025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1000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0" smtClean="0">
                            <a:latin typeface="Cambria Math"/>
                          </a:rPr>
                          <m:t>300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= 375 mm</a:t>
                </a:r>
                <a:r>
                  <a:rPr lang="en-US" baseline="30000" dirty="0"/>
                  <a:t>2</a:t>
                </a:r>
                <a:r>
                  <a:rPr lang="en-US" dirty="0"/>
                  <a:t>/m </a:t>
                </a:r>
                <a:r>
                  <a:rPr lang="en-US" dirty="0">
                    <a:sym typeface="Wingdings" panose="05000000000000000000" pitchFamily="2" charset="2"/>
                  </a:rPr>
                  <a:t></a:t>
                </a:r>
                <a:r>
                  <a:rPr lang="en-US" dirty="0"/>
                  <a:t> Use </a:t>
                </a:r>
                <a:r>
                  <a:rPr lang="en-US" b="1" dirty="0"/>
                  <a:t>4Ø12/m in each side.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>
                  <a:buFont typeface="Garamond" panose="02020404030301010803" pitchFamily="18" charset="0"/>
                  <a:buChar char="–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6B478B4-55AB-489F-A322-74BA5CF85E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5400" y="2556932"/>
                <a:ext cx="10127973" cy="3318936"/>
              </a:xfrm>
              <a:blipFill rotWithShape="1">
                <a:blip r:embed="rId2"/>
                <a:stretch>
                  <a:fillRect l="-1084" t="-2936" b="-770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37553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6A9D5-63AF-4A27-B818-491E36B4F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962782"/>
          </a:xfrm>
        </p:spPr>
        <p:txBody>
          <a:bodyPr>
            <a:normAutofit/>
          </a:bodyPr>
          <a:lstStyle/>
          <a:p>
            <a:r>
              <a:rPr lang="en-US" dirty="0"/>
              <a:t>Footings</a:t>
            </a:r>
          </a:p>
        </p:txBody>
      </p:sp>
      <p:pic>
        <p:nvPicPr>
          <p:cNvPr id="2867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20800" y="1930400"/>
            <a:ext cx="9535886" cy="426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4663569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B10C953-ADEA-40AF-BC09-7CFD28FA8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Steel Roofs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4689974-744B-47CD-AD7E-68831D75BDB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Large Roof Truss</a:t>
            </a:r>
          </a:p>
          <a:p>
            <a:r>
              <a:rPr lang="en-US" dirty="0"/>
              <a:t>53,7 * 37.5 m</a:t>
            </a:r>
          </a:p>
          <a:p>
            <a:r>
              <a:rPr lang="en-US" dirty="0"/>
              <a:t>Truss Depth 3m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476DCE-69FD-4621-BDA6-A5F8AFA7EBC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Small Roof Truss</a:t>
            </a:r>
          </a:p>
          <a:p>
            <a:r>
              <a:rPr lang="en-US" dirty="0"/>
              <a:t>29.2 * 16.2 m</a:t>
            </a:r>
          </a:p>
          <a:p>
            <a:r>
              <a:rPr lang="en-US" dirty="0"/>
              <a:t>Truss Depth 2m</a:t>
            </a:r>
          </a:p>
        </p:txBody>
      </p:sp>
    </p:spTree>
    <p:extLst>
      <p:ext uri="{BB962C8B-B14F-4D97-AF65-F5344CB8AC3E}">
        <p14:creationId xmlns:p14="http://schemas.microsoft.com/office/powerpoint/2010/main" val="320690368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6F6EF02-9D73-42AB-B2D0-EE6CA3BA289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7" t="3023" r="6566"/>
          <a:stretch/>
        </p:blipFill>
        <p:spPr>
          <a:xfrm>
            <a:off x="668510" y="657163"/>
            <a:ext cx="7220354" cy="5476351"/>
          </a:xfr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F6D7CBD-B27C-4A52-BCC4-CAD673CEE0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187397" y="2743200"/>
            <a:ext cx="2712250" cy="3127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Large Truss</a:t>
            </a:r>
          </a:p>
        </p:txBody>
      </p:sp>
    </p:spTree>
    <p:extLst>
      <p:ext uri="{BB962C8B-B14F-4D97-AF65-F5344CB8AC3E}">
        <p14:creationId xmlns:p14="http://schemas.microsoft.com/office/powerpoint/2010/main" val="12611011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D3D6C20-80F2-4439-886C-3D6EB679D0C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3" t="2315" r="7790" b="3686"/>
          <a:stretch/>
        </p:blipFill>
        <p:spPr>
          <a:xfrm>
            <a:off x="801858" y="742069"/>
            <a:ext cx="7160456" cy="5391445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2BFF16-3428-4437-A1F7-A4AEFFC036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62314" y="2644726"/>
            <a:ext cx="2937334" cy="3225722"/>
          </a:xfrm>
        </p:spPr>
        <p:txBody>
          <a:bodyPr>
            <a:normAutofit/>
          </a:bodyPr>
          <a:lstStyle/>
          <a:p>
            <a:r>
              <a:rPr lang="en-US" sz="3200" dirty="0"/>
              <a:t>Small Truss</a:t>
            </a:r>
          </a:p>
        </p:txBody>
      </p:sp>
    </p:spTree>
    <p:extLst>
      <p:ext uri="{BB962C8B-B14F-4D97-AF65-F5344CB8AC3E}">
        <p14:creationId xmlns:p14="http://schemas.microsoft.com/office/powerpoint/2010/main" val="2061813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362C0-5E56-4776-9C60-4D7DFD65F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BBE4C-DACC-41BA-8BFD-99AE801C8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64291"/>
            <a:ext cx="4654825" cy="358986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Reinforcement Concrete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Rebar Steel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Structural Steel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Roof Sheeting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B74A466-EF76-4A0E-922C-D035F805AFD2}"/>
              </a:ext>
            </a:extLst>
          </p:cNvPr>
          <p:cNvSpPr txBox="1">
            <a:spLocks/>
          </p:cNvSpPr>
          <p:nvPr/>
        </p:nvSpPr>
        <p:spPr>
          <a:xfrm>
            <a:off x="5950226" y="2570913"/>
            <a:ext cx="4654825" cy="35898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Glass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Bolts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Weld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94224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40F2A-9C43-407C-8E7C-5CFB97C89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Steel member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B7E0B-30E7-4BC6-85E7-14EF042756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1"/>
            <a:ext cx="4663440" cy="3891165"/>
          </a:xfrm>
        </p:spPr>
        <p:txBody>
          <a:bodyPr>
            <a:normAutofit/>
          </a:bodyPr>
          <a:lstStyle/>
          <a:p>
            <a:r>
              <a:rPr lang="en-US" dirty="0"/>
              <a:t>Tension Capacity</a:t>
            </a:r>
          </a:p>
          <a:p>
            <a:r>
              <a:rPr lang="en-US" dirty="0"/>
              <a:t>Compression Capacity</a:t>
            </a:r>
          </a:p>
          <a:p>
            <a:r>
              <a:rPr lang="en-US" dirty="0"/>
              <a:t>Moment Capacity</a:t>
            </a:r>
          </a:p>
          <a:p>
            <a:r>
              <a:rPr lang="en-US" dirty="0"/>
              <a:t>Lateral Torsional Buckling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0C136BB-151A-4AC5-A92A-B99D747373D4}"/>
              </a:ext>
            </a:extLst>
          </p:cNvPr>
          <p:cNvSpPr txBox="1">
            <a:spLocks/>
          </p:cNvSpPr>
          <p:nvPr/>
        </p:nvSpPr>
        <p:spPr>
          <a:xfrm>
            <a:off x="6556520" y="2556930"/>
            <a:ext cx="4800599" cy="389116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25941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4794A-1E22-4C34-A482-5EF3A6A06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Tension Capacity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EA450D-3CDA-4C0F-9A83-EC6049CB5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8862" y="2676200"/>
            <a:ext cx="3264469" cy="331893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 </a:t>
            </a:r>
            <a:r>
              <a:rPr lang="en-US" b="1" dirty="0" err="1"/>
              <a:t>ØT</a:t>
            </a:r>
            <a:r>
              <a:rPr lang="en-US" b="1" baseline="-25000" dirty="0" err="1"/>
              <a:t>n</a:t>
            </a:r>
            <a:r>
              <a:rPr lang="en-US" b="1" dirty="0"/>
              <a:t> = Ø * </a:t>
            </a:r>
            <a:r>
              <a:rPr lang="en-US" b="1" dirty="0" err="1"/>
              <a:t>F</a:t>
            </a:r>
            <a:r>
              <a:rPr lang="en-US" b="1" baseline="-25000" dirty="0" err="1"/>
              <a:t>y</a:t>
            </a:r>
            <a:r>
              <a:rPr lang="en-US" b="1" dirty="0"/>
              <a:t> * A</a:t>
            </a:r>
            <a:r>
              <a:rPr lang="en-US" b="1" baseline="-25000" dirty="0"/>
              <a:t>g</a:t>
            </a:r>
            <a:endParaRPr lang="en-US" dirty="0"/>
          </a:p>
          <a:p>
            <a:r>
              <a:rPr lang="en-US" dirty="0" err="1"/>
              <a:t>ØT</a:t>
            </a:r>
            <a:r>
              <a:rPr lang="en-US" baseline="-25000" dirty="0" err="1"/>
              <a:t>n</a:t>
            </a:r>
            <a:r>
              <a:rPr lang="en-US" dirty="0"/>
              <a:t>: Tension capacity for the member.</a:t>
            </a:r>
          </a:p>
          <a:p>
            <a:r>
              <a:rPr lang="en-US" dirty="0"/>
              <a:t>Ø: Reduction factor. In tension Ø = 0.9</a:t>
            </a:r>
          </a:p>
          <a:p>
            <a:r>
              <a:rPr lang="en-US" dirty="0" err="1"/>
              <a:t>F</a:t>
            </a:r>
            <a:r>
              <a:rPr lang="en-US" baseline="-25000" dirty="0" err="1"/>
              <a:t>y</a:t>
            </a:r>
            <a:r>
              <a:rPr lang="en-US" dirty="0"/>
              <a:t>: Yielding stress of steel.</a:t>
            </a:r>
          </a:p>
          <a:p>
            <a:r>
              <a:rPr lang="en-US" dirty="0"/>
              <a:t>A</a:t>
            </a:r>
            <a:r>
              <a:rPr lang="en-US" baseline="-25000" dirty="0"/>
              <a:t>g</a:t>
            </a:r>
            <a:r>
              <a:rPr lang="en-US" dirty="0"/>
              <a:t>: Gross sectional area of the member.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11B660-5FC1-4A81-B5EC-689ED1C632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317955"/>
              </p:ext>
            </p:extLst>
          </p:nvPr>
        </p:nvGraphicFramePr>
        <p:xfrm>
          <a:off x="4304714" y="2518116"/>
          <a:ext cx="6963508" cy="34770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5193">
                  <a:extLst>
                    <a:ext uri="{9D8B030D-6E8A-4147-A177-3AD203B41FA5}">
                      <a16:colId xmlns:a16="http://schemas.microsoft.com/office/drawing/2014/main" val="414306385"/>
                    </a:ext>
                  </a:extLst>
                </a:gridCol>
                <a:gridCol w="2769297">
                  <a:extLst>
                    <a:ext uri="{9D8B030D-6E8A-4147-A177-3AD203B41FA5}">
                      <a16:colId xmlns:a16="http://schemas.microsoft.com/office/drawing/2014/main" val="3108187182"/>
                    </a:ext>
                  </a:extLst>
                </a:gridCol>
                <a:gridCol w="1535193">
                  <a:extLst>
                    <a:ext uri="{9D8B030D-6E8A-4147-A177-3AD203B41FA5}">
                      <a16:colId xmlns:a16="http://schemas.microsoft.com/office/drawing/2014/main" val="2445525946"/>
                    </a:ext>
                  </a:extLst>
                </a:gridCol>
                <a:gridCol w="1123825">
                  <a:extLst>
                    <a:ext uri="{9D8B030D-6E8A-4147-A177-3AD203B41FA5}">
                      <a16:colId xmlns:a16="http://schemas.microsoft.com/office/drawing/2014/main" val="1776485111"/>
                    </a:ext>
                  </a:extLst>
                </a:gridCol>
              </a:tblGrid>
              <a:tr h="43462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Group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Sections Name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Etabs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2381347"/>
                  </a:ext>
                </a:extLst>
              </a:tr>
              <a:tr h="4346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ØTn(kN)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Tu(kN)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98999289"/>
                  </a:ext>
                </a:extLst>
              </a:tr>
              <a:tr h="4346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Top cord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HSS 3-1/2*1-1/2*1/8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54847210"/>
                  </a:ext>
                </a:extLst>
              </a:tr>
              <a:tr h="4346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Bottom cord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HSS 10*10*5/8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3026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35243116"/>
                  </a:ext>
                </a:extLst>
              </a:tr>
              <a:tr h="4346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inclined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HSS 7*5*3/16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574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349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92046846"/>
                  </a:ext>
                </a:extLst>
              </a:tr>
              <a:tr h="4346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column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HSS 9*5*3/16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674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380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61852916"/>
                  </a:ext>
                </a:extLst>
              </a:tr>
              <a:tr h="4346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purlins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 8*40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1686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93636425"/>
                  </a:ext>
                </a:extLst>
              </a:tr>
              <a:tr h="4346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Bracing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HSS 4*4*1/8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255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98077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74505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29AC4-CBEE-49AD-8656-33CCF31D2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Compression Capacity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F18F937-51E8-4F0E-9F42-1D46109BB7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5882996"/>
              </p:ext>
            </p:extLst>
          </p:nvPr>
        </p:nvGraphicFramePr>
        <p:xfrm>
          <a:off x="1547447" y="2560320"/>
          <a:ext cx="9601196" cy="35591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6705">
                  <a:extLst>
                    <a:ext uri="{9D8B030D-6E8A-4147-A177-3AD203B41FA5}">
                      <a16:colId xmlns:a16="http://schemas.microsoft.com/office/drawing/2014/main" val="2610189006"/>
                    </a:ext>
                  </a:extLst>
                </a:gridCol>
                <a:gridCol w="3818270">
                  <a:extLst>
                    <a:ext uri="{9D8B030D-6E8A-4147-A177-3AD203B41FA5}">
                      <a16:colId xmlns:a16="http://schemas.microsoft.com/office/drawing/2014/main" val="2174586522"/>
                    </a:ext>
                  </a:extLst>
                </a:gridCol>
                <a:gridCol w="2116705">
                  <a:extLst>
                    <a:ext uri="{9D8B030D-6E8A-4147-A177-3AD203B41FA5}">
                      <a16:colId xmlns:a16="http://schemas.microsoft.com/office/drawing/2014/main" val="3548298678"/>
                    </a:ext>
                  </a:extLst>
                </a:gridCol>
                <a:gridCol w="1549516">
                  <a:extLst>
                    <a:ext uri="{9D8B030D-6E8A-4147-A177-3AD203B41FA5}">
                      <a16:colId xmlns:a16="http://schemas.microsoft.com/office/drawing/2014/main" val="2811190250"/>
                    </a:ext>
                  </a:extLst>
                </a:gridCol>
              </a:tblGrid>
              <a:tr h="44489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Group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Sections Name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Etabs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110636"/>
                  </a:ext>
                </a:extLst>
              </a:tr>
              <a:tr h="44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ØPn(kN)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Pu(kN)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36850815"/>
                  </a:ext>
                </a:extLst>
              </a:tr>
              <a:tr h="4448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Top cord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HSS 3-1/2*1-1/2*1/8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20364045"/>
                  </a:ext>
                </a:extLst>
              </a:tr>
              <a:tr h="4448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Bottom cord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HSS 10*10*5/8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2924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1656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67186352"/>
                  </a:ext>
                </a:extLst>
              </a:tr>
              <a:tr h="4448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inclined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HSS 7*5*3/16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458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423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93191741"/>
                  </a:ext>
                </a:extLst>
              </a:tr>
              <a:tr h="4448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column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HSS 9*5*3/16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542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4967505"/>
                  </a:ext>
                </a:extLst>
              </a:tr>
              <a:tr h="4448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purlins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 8*40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813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61337646"/>
                  </a:ext>
                </a:extLst>
              </a:tr>
              <a:tr h="4448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Bracing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HSS 4*4*1/8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066501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095382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9FDDE-56A1-4F7E-B52B-7C60D8E9D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849611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/>
              <a:t>Lateral Torsional Buckling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FE991F-5E81-43B0-A857-5D777A8A30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5400" y="2556932"/>
                <a:ext cx="6385560" cy="3318936"/>
              </a:xfrm>
            </p:spPr>
            <p:txBody>
              <a:bodyPr>
                <a:normAutofit fontScale="92500"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b="1" u="sng" dirty="0"/>
                  <a:t>Bottom cord (</a:t>
                </a:r>
                <a:r>
                  <a:rPr lang="en-US" u="sng" dirty="0"/>
                  <a:t>HSS 10*10*5/8</a:t>
                </a:r>
                <a:r>
                  <a:rPr lang="en-US" b="1" u="sng" dirty="0"/>
                  <a:t>):</a:t>
                </a:r>
                <a:endParaRPr lang="en-US" dirty="0"/>
              </a:p>
              <a:p>
                <a:r>
                  <a:rPr lang="en-US" dirty="0" err="1"/>
                  <a:t>L</a:t>
                </a:r>
                <a:r>
                  <a:rPr lang="en-US" baseline="-25000" dirty="0" err="1"/>
                  <a:t>p</a:t>
                </a:r>
                <a:r>
                  <a:rPr lang="en-US" dirty="0"/>
                  <a:t> = 1.76*</a:t>
                </a:r>
                <a:r>
                  <a:rPr lang="en-US" dirty="0" err="1"/>
                  <a:t>r</a:t>
                </a:r>
                <a:r>
                  <a:rPr lang="en-US" baseline="-25000" dirty="0" err="1"/>
                  <a:t>y</a:t>
                </a:r>
                <a:r>
                  <a:rPr lang="en-US" dirty="0"/>
                  <a:t>*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𝐹𝑦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/>
                  <a:t> L</a:t>
                </a:r>
                <a:r>
                  <a:rPr lang="en-US" baseline="-25000" dirty="0"/>
                  <a:t>p</a:t>
                </a:r>
                <a:r>
                  <a:rPr lang="en-US" dirty="0"/>
                  <a:t> = 1.76*96.6*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200000</m:t>
                            </m:r>
                          </m:num>
                          <m:den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250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/>
                  <a:t> /1000         =   4.8 m</a:t>
                </a:r>
              </a:p>
              <a:p>
                <a:r>
                  <a:rPr lang="en-US" dirty="0" err="1"/>
                  <a:t>L</a:t>
                </a:r>
                <a:r>
                  <a:rPr lang="en-US" baseline="-25000" dirty="0" err="1"/>
                  <a:t>b</a:t>
                </a:r>
                <a:r>
                  <a:rPr lang="en-US" dirty="0"/>
                  <a:t> = 2.46 m &lt;</a:t>
                </a:r>
                <a:r>
                  <a:rPr lang="en-US" dirty="0" err="1"/>
                  <a:t>L</a:t>
                </a:r>
                <a:r>
                  <a:rPr lang="en-US" baseline="-25000" dirty="0" err="1"/>
                  <a:t>p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So, no lateral torsional buckling.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FE991F-5E81-43B0-A857-5D777A8A30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5400" y="2556932"/>
                <a:ext cx="6385560" cy="3318936"/>
              </a:xfrm>
              <a:blipFill>
                <a:blip r:embed="rId2"/>
                <a:stretch>
                  <a:fillRect l="-1433" t="-2385" r="-19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Image result for member buckling resistance">
            <a:extLst>
              <a:ext uri="{FF2B5EF4-FFF2-40B4-BE49-F238E27FC236}">
                <a16:creationId xmlns:a16="http://schemas.microsoft.com/office/drawing/2014/main" id="{2A6BEF61-7416-4596-A05F-89D01E3DC1F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071" y="2601162"/>
            <a:ext cx="4319805" cy="3052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0B01952-A237-4245-9A4B-2D7E2D132E5F}"/>
              </a:ext>
            </a:extLst>
          </p:cNvPr>
          <p:cNvSpPr txBox="1">
            <a:spLocks/>
          </p:cNvSpPr>
          <p:nvPr/>
        </p:nvSpPr>
        <p:spPr>
          <a:xfrm>
            <a:off x="4303644" y="1656523"/>
            <a:ext cx="3488635" cy="101636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6299534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14097-7C84-45A7-A97B-63FFCF639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Moment capacity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7677C-B6DF-431E-BF83-AD3043FC8E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224520"/>
              </p:ext>
            </p:extLst>
          </p:nvPr>
        </p:nvGraphicFramePr>
        <p:xfrm>
          <a:off x="1295403" y="2504049"/>
          <a:ext cx="9601195" cy="3587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6704">
                  <a:extLst>
                    <a:ext uri="{9D8B030D-6E8A-4147-A177-3AD203B41FA5}">
                      <a16:colId xmlns:a16="http://schemas.microsoft.com/office/drawing/2014/main" val="1232422039"/>
                    </a:ext>
                  </a:extLst>
                </a:gridCol>
                <a:gridCol w="3818271">
                  <a:extLst>
                    <a:ext uri="{9D8B030D-6E8A-4147-A177-3AD203B41FA5}">
                      <a16:colId xmlns:a16="http://schemas.microsoft.com/office/drawing/2014/main" val="1569669673"/>
                    </a:ext>
                  </a:extLst>
                </a:gridCol>
                <a:gridCol w="2116704">
                  <a:extLst>
                    <a:ext uri="{9D8B030D-6E8A-4147-A177-3AD203B41FA5}">
                      <a16:colId xmlns:a16="http://schemas.microsoft.com/office/drawing/2014/main" val="782947150"/>
                    </a:ext>
                  </a:extLst>
                </a:gridCol>
                <a:gridCol w="1549516">
                  <a:extLst>
                    <a:ext uri="{9D8B030D-6E8A-4147-A177-3AD203B41FA5}">
                      <a16:colId xmlns:a16="http://schemas.microsoft.com/office/drawing/2014/main" val="2548757878"/>
                    </a:ext>
                  </a:extLst>
                </a:gridCol>
              </a:tblGrid>
              <a:tr h="32157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Group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Sections Name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Etabs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8803599"/>
                  </a:ext>
                </a:extLst>
              </a:tr>
              <a:tr h="6597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ØMn(kN.m)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Mu(kN.m)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7717238"/>
                  </a:ext>
                </a:extLst>
              </a:tr>
              <a:tr h="6597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Top cord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HSS 3-1/2*1-1/2*1/8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9709187"/>
                  </a:ext>
                </a:extLst>
              </a:tr>
              <a:tr h="6597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Bottom cord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HSS 10*10*5/8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268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8094794"/>
                  </a:ext>
                </a:extLst>
              </a:tr>
              <a:tr h="321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inclined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HSS 7*5*3/16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57425777"/>
                  </a:ext>
                </a:extLst>
              </a:tr>
              <a:tr h="321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column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HSS 9*5*3/16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57173177"/>
                  </a:ext>
                </a:extLst>
              </a:tr>
              <a:tr h="321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purlins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 8*40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06272946"/>
                  </a:ext>
                </a:extLst>
              </a:tr>
              <a:tr h="321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Bracing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HSS 4*4*1/8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17501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787908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622E3-7C41-4EF5-83DD-2CE8EFF14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198" y="982132"/>
            <a:ext cx="4752626" cy="130386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100" dirty="0"/>
              <a:t>Steel Connections Design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FA270F-4E2D-47C7-96D1-A87A2C8D91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9002" y="2460820"/>
            <a:ext cx="4861422" cy="17917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A4C9B0-CDDD-40A6-A41E-BA5C566DE2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2440" y="982132"/>
            <a:ext cx="5025539" cy="29399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A9F23F-FAEB-416A-BCF5-F5A9BC41E3B3}"/>
              </a:ext>
            </a:extLst>
          </p:cNvPr>
          <p:cNvSpPr txBox="1"/>
          <p:nvPr/>
        </p:nvSpPr>
        <p:spPr>
          <a:xfrm>
            <a:off x="6555544" y="2295058"/>
            <a:ext cx="46557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Steel Connections Design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2F71A5-684D-4E89-838D-D0F3DF3B69BD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20" y="747151"/>
            <a:ext cx="4223641" cy="53636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5958718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22D78F3-795B-4796-BC94-504E628B417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70" y="900332"/>
            <a:ext cx="9580098" cy="49750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516284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28E6611-EA07-42FF-A3AC-D284B9972A2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025" y="1744394"/>
            <a:ext cx="9650437" cy="30721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075767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7B2AFAF-25BB-4609-A4FE-5F2D60E67DC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025" y="1083213"/>
            <a:ext cx="9791113" cy="47921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668358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BFD7F28-9ED4-4731-830A-21C15BA1719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702" y="1011835"/>
            <a:ext cx="6358596" cy="48343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1574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44FB9-AD79-4C8C-B04A-6B427A8AA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Loads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3FB29-6467-474E-9D14-8EF2B3CFD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1" y="2556932"/>
            <a:ext cx="4495799" cy="331893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Dead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Superimposed dead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Live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Snow Load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848C7C3-4283-4F13-B185-B08BFAA2278D}"/>
              </a:ext>
            </a:extLst>
          </p:cNvPr>
          <p:cNvSpPr txBox="1">
            <a:spLocks/>
          </p:cNvSpPr>
          <p:nvPr/>
        </p:nvSpPr>
        <p:spPr>
          <a:xfrm>
            <a:off x="6503511" y="3073767"/>
            <a:ext cx="4495799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Wind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Earthquake load</a:t>
            </a:r>
          </a:p>
        </p:txBody>
      </p:sp>
    </p:spTree>
    <p:extLst>
      <p:ext uri="{BB962C8B-B14F-4D97-AF65-F5344CB8AC3E}">
        <p14:creationId xmlns:p14="http://schemas.microsoft.com/office/powerpoint/2010/main" val="196784319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AE805-38FC-4027-A1B6-693B5E328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Weld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F91556-F684-4AE2-B2EC-8AF4C79C874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b="1" dirty="0"/>
                  <a:t>For HSS 10*10*5/8 members:</a:t>
                </a:r>
                <a:endParaRPr lang="en-US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∗$∗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𝑐𝑜𝑠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45∗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𝛷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∗0.5∗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baseline="-25000" dirty="0"/>
                  <a:t>y</a:t>
                </a:r>
                <a:endParaRPr lang="en-US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200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 baseline="-25000">
                            <a:latin typeface="Cambria Math" panose="02040503050406030204" pitchFamily="18" charset="0"/>
                          </a:rPr>
                          <m:t>1655∗1000</m:t>
                        </m:r>
                      </m:num>
                      <m:den>
                        <m:r>
                          <a:rPr lang="en-US" sz="3200" i="1" baseline="-2500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3200" i="1" baseline="-25000">
                            <a:latin typeface="Cambria Math" panose="02040503050406030204" pitchFamily="18" charset="0"/>
                          </a:rPr>
                          <m:t>∗4∗</m:t>
                        </m:r>
                        <m:r>
                          <a:rPr lang="en-US" sz="3200" i="1" baseline="-25000">
                            <a:latin typeface="Cambria Math" panose="02040503050406030204" pitchFamily="18" charset="0"/>
                          </a:rPr>
                          <m:t>𝑐𝑜𝑠</m:t>
                        </m:r>
                        <m:r>
                          <a:rPr lang="en-US" sz="3200" i="1" baseline="-25000">
                            <a:latin typeface="Cambria Math" panose="02040503050406030204" pitchFamily="18" charset="0"/>
                          </a:rPr>
                          <m:t>45∗10</m:t>
                        </m:r>
                      </m:den>
                    </m:f>
                    <m:r>
                      <a:rPr lang="en-US" sz="3200" i="1" baseline="-25000">
                        <a:latin typeface="Cambria Math" panose="02040503050406030204" pitchFamily="18" charset="0"/>
                      </a:rPr>
                      <m:t>=0.75∗0.6∗70∗7</m:t>
                    </m:r>
                  </m:oMath>
                </a14:m>
                <a:r>
                  <a:rPr lang="en-US" sz="3200" baseline="-25000" dirty="0"/>
                  <a:t> </a:t>
                </a:r>
              </a:p>
              <a:p>
                <a:endParaRPr lang="en-US" dirty="0"/>
              </a:p>
              <a:p>
                <a:r>
                  <a:rPr lang="en-US" dirty="0"/>
                  <a:t>L= 270 mm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F91556-F684-4AE2-B2EC-8AF4C79C87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38" t="-34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9EF9B7E-BEA8-48B0-B8A8-B164F010E15A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b="1" dirty="0"/>
                  <a:t>For HSS 7*5*3/16 members:</a:t>
                </a:r>
                <a:endParaRPr lang="en-US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∗$∗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𝑐𝑜𝑠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45∗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𝛷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∗0.5∗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baseline="-25000" dirty="0"/>
                  <a:t>y</a:t>
                </a:r>
                <a:endParaRPr lang="en-US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200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 baseline="-25000">
                            <a:latin typeface="Cambria Math" panose="02040503050406030204" pitchFamily="18" charset="0"/>
                          </a:rPr>
                          <m:t>47∗1000</m:t>
                        </m:r>
                      </m:num>
                      <m:den>
                        <m:r>
                          <a:rPr lang="en-US" sz="3200" i="1" baseline="-2500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3200" i="1" baseline="-25000">
                            <a:latin typeface="Cambria Math" panose="02040503050406030204" pitchFamily="18" charset="0"/>
                          </a:rPr>
                          <m:t>∗4∗</m:t>
                        </m:r>
                        <m:r>
                          <a:rPr lang="en-US" sz="3200" i="1" baseline="-25000">
                            <a:latin typeface="Cambria Math" panose="02040503050406030204" pitchFamily="18" charset="0"/>
                          </a:rPr>
                          <m:t>𝑐𝑜𝑠</m:t>
                        </m:r>
                        <m:r>
                          <a:rPr lang="en-US" sz="3200" i="1" baseline="-25000">
                            <a:latin typeface="Cambria Math" panose="02040503050406030204" pitchFamily="18" charset="0"/>
                          </a:rPr>
                          <m:t>45∗4</m:t>
                        </m:r>
                      </m:den>
                    </m:f>
                    <m:r>
                      <a:rPr lang="en-US" sz="3200" i="1" baseline="-25000">
                        <a:latin typeface="Cambria Math" panose="02040503050406030204" pitchFamily="18" charset="0"/>
                      </a:rPr>
                      <m:t>=0.75∗0.6∗70∗7</m:t>
                    </m:r>
                  </m:oMath>
                </a14:m>
                <a:r>
                  <a:rPr lang="en-US" sz="3200" baseline="-25000" dirty="0"/>
                  <a:t> </a:t>
                </a:r>
              </a:p>
              <a:p>
                <a:endParaRPr lang="en-US" sz="3200" dirty="0"/>
              </a:p>
              <a:p>
                <a:r>
                  <a:rPr lang="en-US" dirty="0"/>
                  <a:t>L= 20 mm</a:t>
                </a:r>
              </a:p>
              <a:p>
                <a:r>
                  <a:rPr lang="en-US" dirty="0"/>
                  <a:t>Use L= 100 mm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9EF9B7E-BEA8-48B0-B8A8-B164F010E1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938" t="-3499" b="-1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047674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21366D0-84F9-4FDB-8F10-D736C3840BE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771" y="956603"/>
            <a:ext cx="4850229" cy="45529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3CC45C-9C7F-4D04-97A8-2932FAC9F17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920" y="956604"/>
            <a:ext cx="4850229" cy="45529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43795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1724340-4851-4E78-8216-A9230573122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48" y="886265"/>
            <a:ext cx="9917723" cy="48829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181454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1BDCDF8-094B-468C-867E-AC02D844E1B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061" y="789030"/>
            <a:ext cx="3587260" cy="52799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34B99E-2980-4E12-8A92-AB94F8AA100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680" y="759656"/>
            <a:ext cx="4501662" cy="5279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43902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DC96F-B95C-4E6E-8BBC-17CE78240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Base Plate Connection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DD4B89F-CA88-4222-BD21-74355F4FED24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658" y="2504049"/>
            <a:ext cx="5594594" cy="32830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56490D8-7C34-4191-982B-D63CC76CC1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57402" y="2504049"/>
            <a:ext cx="3542245" cy="3366399"/>
          </a:xfrm>
        </p:spPr>
        <p:txBody>
          <a:bodyPr/>
          <a:lstStyle/>
          <a:p>
            <a:r>
              <a:rPr lang="en-US" dirty="0"/>
              <a:t>Bolts material is </a:t>
            </a:r>
          </a:p>
          <a:p>
            <a:pPr marL="0" indent="0">
              <a:buNone/>
            </a:pPr>
            <a:r>
              <a:rPr lang="en-US" dirty="0"/>
              <a:t>    F1554 Gr36.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35227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F915A-D7A5-4C2B-9827-AA9CE5F41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1161" y="2213406"/>
            <a:ext cx="9989677" cy="10547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 cap="none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rPr>
              <a:t>At the END ..</a:t>
            </a:r>
          </a:p>
        </p:txBody>
      </p:sp>
    </p:spTree>
    <p:extLst>
      <p:ext uri="{BB962C8B-B14F-4D97-AF65-F5344CB8AC3E}">
        <p14:creationId xmlns:p14="http://schemas.microsoft.com/office/powerpoint/2010/main" val="335848393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D4B93-D0AA-44A4-8A45-42BF4694B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4403" y="1113698"/>
            <a:ext cx="8229600" cy="23452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</a:rPr>
              <a:t>THANK YOU</a:t>
            </a:r>
          </a:p>
        </p:txBody>
      </p:sp>
      <p:pic>
        <p:nvPicPr>
          <p:cNvPr id="5" name="عنصر نائب للمحتوى 7">
            <a:extLst>
              <a:ext uri="{FF2B5EF4-FFF2-40B4-BE49-F238E27FC236}">
                <a16:creationId xmlns:a16="http://schemas.microsoft.com/office/drawing/2014/main" id="{7ADAA39E-51B6-48D5-A596-3DB4744170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70" y="348265"/>
            <a:ext cx="11296356" cy="6165623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6BF49D7-D18A-4C25-ADDA-559A6DDB91C5}"/>
              </a:ext>
            </a:extLst>
          </p:cNvPr>
          <p:cNvSpPr/>
          <p:nvPr/>
        </p:nvSpPr>
        <p:spPr>
          <a:xfrm>
            <a:off x="3490922" y="2875002"/>
            <a:ext cx="569656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/>
              <a:t>THANK YOU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290082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1B545-F288-4BFA-BEF2-981682147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 Load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16DE3-87D2-44CE-BA43-840A2C68C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 our structure, it is about these elements:</a:t>
            </a:r>
          </a:p>
          <a:p>
            <a:pPr>
              <a:buFont typeface="Garamond" panose="02020404030301010803" pitchFamily="18" charset="0"/>
              <a:buChar char="–"/>
            </a:pPr>
            <a:r>
              <a:rPr lang="en-US" dirty="0"/>
              <a:t>SD on concrete Slabs (tiles, partitions, false ceiling,…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>
              <a:buFont typeface="Garamond" panose="02020404030301010803" pitchFamily="18" charset="0"/>
              <a:buChar char="–"/>
            </a:pPr>
            <a:r>
              <a:rPr lang="en-US" dirty="0"/>
              <a:t>Steel Roof (solar panels, lighting and HVAC system)</a:t>
            </a:r>
          </a:p>
          <a:p>
            <a:pPr>
              <a:buFont typeface="Garamond" panose="02020404030301010803" pitchFamily="18" charset="0"/>
              <a:buChar char="–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543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F43C7-048A-4341-8079-CDD53C2D5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 Load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FA452-E85A-4CBE-A39E-BC1D934E6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Z (</a:t>
            </a:r>
            <a:r>
              <a:rPr lang="en-US" dirty="0" err="1"/>
              <a:t>q</a:t>
            </a:r>
            <a:r>
              <a:rPr lang="en-US" baseline="-25000" dirty="0" err="1"/>
              <a:t>z</a:t>
            </a:r>
            <a:r>
              <a:rPr lang="en-US" dirty="0"/>
              <a:t>) = 0.0613 * </a:t>
            </a:r>
            <a:r>
              <a:rPr lang="en-US" dirty="0" err="1"/>
              <a:t>K</a:t>
            </a:r>
            <a:r>
              <a:rPr lang="en-US" baseline="-25000" dirty="0" err="1"/>
              <a:t>z</a:t>
            </a:r>
            <a:r>
              <a:rPr lang="en-US" dirty="0"/>
              <a:t> * </a:t>
            </a:r>
            <a:r>
              <a:rPr lang="en-US" dirty="0" err="1"/>
              <a:t>K</a:t>
            </a:r>
            <a:r>
              <a:rPr lang="en-US" baseline="-25000" dirty="0" err="1"/>
              <a:t>zt</a:t>
            </a:r>
            <a:r>
              <a:rPr lang="en-US" dirty="0"/>
              <a:t> * </a:t>
            </a:r>
            <a:r>
              <a:rPr lang="en-US" dirty="0" err="1"/>
              <a:t>K</a:t>
            </a:r>
            <a:r>
              <a:rPr lang="en-US" baseline="-25000" dirty="0" err="1"/>
              <a:t>d</a:t>
            </a:r>
            <a:r>
              <a:rPr lang="en-US" dirty="0"/>
              <a:t> * V</a:t>
            </a:r>
            <a:r>
              <a:rPr lang="en-US" baseline="30000" dirty="0"/>
              <a:t>2</a:t>
            </a:r>
            <a:r>
              <a:rPr lang="en-US" dirty="0"/>
              <a:t> *I</a:t>
            </a:r>
          </a:p>
          <a:p>
            <a:pPr marL="0" indent="0">
              <a:buNone/>
            </a:pPr>
            <a:r>
              <a:rPr lang="en-US" dirty="0" err="1"/>
              <a:t>K</a:t>
            </a:r>
            <a:r>
              <a:rPr lang="en-US" baseline="-25000" dirty="0" err="1"/>
              <a:t>d</a:t>
            </a:r>
            <a:r>
              <a:rPr lang="en-US" dirty="0"/>
              <a:t>: Directionality factor.</a:t>
            </a:r>
            <a:br>
              <a:rPr lang="en-US" dirty="0"/>
            </a:br>
            <a:r>
              <a:rPr lang="en-US" dirty="0" err="1"/>
              <a:t>K</a:t>
            </a:r>
            <a:r>
              <a:rPr lang="en-US" baseline="-25000" dirty="0" err="1"/>
              <a:t>zt</a:t>
            </a:r>
            <a:r>
              <a:rPr lang="en-US" dirty="0"/>
              <a:t>: Topographic factor.</a:t>
            </a:r>
            <a:br>
              <a:rPr lang="en-US" dirty="0"/>
            </a:br>
            <a:r>
              <a:rPr lang="en-US" dirty="0" err="1"/>
              <a:t>K</a:t>
            </a:r>
            <a:r>
              <a:rPr lang="en-US" baseline="-25000" dirty="0" err="1"/>
              <a:t>z</a:t>
            </a:r>
            <a:r>
              <a:rPr lang="en-US" dirty="0"/>
              <a:t>: Pressure-exposure coefficient depends on roughness, exposure and the height.</a:t>
            </a:r>
            <a:br>
              <a:rPr lang="en-US" dirty="0"/>
            </a:br>
            <a:r>
              <a:rPr lang="en-US" dirty="0"/>
              <a:t>I: Importance factor depends on occupancy type.</a:t>
            </a:r>
            <a:br>
              <a:rPr lang="en-US" dirty="0"/>
            </a:br>
            <a:r>
              <a:rPr lang="en-US" dirty="0"/>
              <a:t>v: basic wind speed (m/sec)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588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2443</TotalTime>
  <Words>1627</Words>
  <Application>Microsoft Office PowerPoint</Application>
  <PresentationFormat>Widescreen</PresentationFormat>
  <Paragraphs>557</Paragraphs>
  <Slides>76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4" baseType="lpstr">
      <vt:lpstr>Arial</vt:lpstr>
      <vt:lpstr>Calibri</vt:lpstr>
      <vt:lpstr>Cambria Math</vt:lpstr>
      <vt:lpstr>Garamond</vt:lpstr>
      <vt:lpstr>Times New Roman</vt:lpstr>
      <vt:lpstr>Wingdings</vt:lpstr>
      <vt:lpstr>Wingdings 3</vt:lpstr>
      <vt:lpstr>Organic</vt:lpstr>
      <vt:lpstr>Analysis and design of the conference center of the Islamic university</vt:lpstr>
      <vt:lpstr>Contents</vt:lpstr>
      <vt:lpstr>Project Description</vt:lpstr>
      <vt:lpstr>PowerPoint Presentation</vt:lpstr>
      <vt:lpstr>Codes and Standards</vt:lpstr>
      <vt:lpstr>Materials</vt:lpstr>
      <vt:lpstr>Loads Types</vt:lpstr>
      <vt:lpstr>SD Load</vt:lpstr>
      <vt:lpstr>Wind Load</vt:lpstr>
      <vt:lpstr>Wind Load</vt:lpstr>
      <vt:lpstr>Loads values</vt:lpstr>
      <vt:lpstr>Combinations</vt:lpstr>
      <vt:lpstr>Preliminary Design</vt:lpstr>
      <vt:lpstr>Beams</vt:lpstr>
      <vt:lpstr>Slab</vt:lpstr>
      <vt:lpstr>Columns</vt:lpstr>
      <vt:lpstr>3D Static Analysis and Design</vt:lpstr>
      <vt:lpstr>Modeling</vt:lpstr>
      <vt:lpstr>PowerPoint Presentation</vt:lpstr>
      <vt:lpstr>PowerPoint Presentation</vt:lpstr>
      <vt:lpstr>Analysis Verifications</vt:lpstr>
      <vt:lpstr>Compatibility check</vt:lpstr>
      <vt:lpstr>Compatibility check</vt:lpstr>
      <vt:lpstr>Deflection Computations</vt:lpstr>
      <vt:lpstr>Deflection Computations</vt:lpstr>
      <vt:lpstr>Deflection Computations for large truss</vt:lpstr>
      <vt:lpstr>Check For Equilibrium</vt:lpstr>
      <vt:lpstr>For block 1 &amp; 3 </vt:lpstr>
      <vt:lpstr>Internal forces  For block 5</vt:lpstr>
      <vt:lpstr>3D Dynamic Analysis and Design</vt:lpstr>
      <vt:lpstr>Mass source definition</vt:lpstr>
      <vt:lpstr>Mass participation ratio</vt:lpstr>
      <vt:lpstr>Period check</vt:lpstr>
      <vt:lpstr>Seismic analysis</vt:lpstr>
      <vt:lpstr>Seismic parameters</vt:lpstr>
      <vt:lpstr>PowerPoint Presentation</vt:lpstr>
      <vt:lpstr>Equivalent static definition</vt:lpstr>
      <vt:lpstr>Response spectrum definition</vt:lpstr>
      <vt:lpstr>Seismic checks</vt:lpstr>
      <vt:lpstr>Siesmic checks-Drift check </vt:lpstr>
      <vt:lpstr>Seismic checks</vt:lpstr>
      <vt:lpstr>Seismic checks</vt:lpstr>
      <vt:lpstr>Results</vt:lpstr>
      <vt:lpstr>Stadium </vt:lpstr>
      <vt:lpstr>Stadium</vt:lpstr>
      <vt:lpstr>Concrete design</vt:lpstr>
      <vt:lpstr>Slabs</vt:lpstr>
      <vt:lpstr>PowerPoint Presentation</vt:lpstr>
      <vt:lpstr>Beams</vt:lpstr>
      <vt:lpstr>Beams</vt:lpstr>
      <vt:lpstr>Columns</vt:lpstr>
      <vt:lpstr>PowerPoint Presentation</vt:lpstr>
      <vt:lpstr>PowerPoint Presentation</vt:lpstr>
      <vt:lpstr>PowerPoint Presentation</vt:lpstr>
      <vt:lpstr>Shear walls</vt:lpstr>
      <vt:lpstr>Footings</vt:lpstr>
      <vt:lpstr>Steel Roofs</vt:lpstr>
      <vt:lpstr>PowerPoint Presentation</vt:lpstr>
      <vt:lpstr>PowerPoint Presentation</vt:lpstr>
      <vt:lpstr>Steel member design</vt:lpstr>
      <vt:lpstr>Tension Capacity</vt:lpstr>
      <vt:lpstr>Compression Capacity</vt:lpstr>
      <vt:lpstr>Lateral Torsional Buckling</vt:lpstr>
      <vt:lpstr>Moment capacity</vt:lpstr>
      <vt:lpstr>Steel Connections Design</vt:lpstr>
      <vt:lpstr>PowerPoint Presentation</vt:lpstr>
      <vt:lpstr>PowerPoint Presentation</vt:lpstr>
      <vt:lpstr>PowerPoint Presentation</vt:lpstr>
      <vt:lpstr>PowerPoint Presentation</vt:lpstr>
      <vt:lpstr>Weld Design</vt:lpstr>
      <vt:lpstr>PowerPoint Presentation</vt:lpstr>
      <vt:lpstr>PowerPoint Presentation</vt:lpstr>
      <vt:lpstr>PowerPoint Presentation</vt:lpstr>
      <vt:lpstr> Base Plate Connection</vt:lpstr>
      <vt:lpstr>At the END ..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Bissan Air Condition Factory</dc:title>
  <dc:creator>pc</dc:creator>
  <cp:lastModifiedBy>Obadah Abu Eideh</cp:lastModifiedBy>
  <cp:revision>294</cp:revision>
  <dcterms:created xsi:type="dcterms:W3CDTF">2017-12-14T00:27:58Z</dcterms:created>
  <dcterms:modified xsi:type="dcterms:W3CDTF">2018-12-23T18:45:34Z</dcterms:modified>
</cp:coreProperties>
</file>