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Montserrat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  <p:embeddedFont>
      <p:font typeface="Oswald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Montserrat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italic.fntdata"/><Relationship Id="rId25" Type="http://schemas.openxmlformats.org/officeDocument/2006/relationships/font" Target="fonts/Montserrat-bold.fntdata"/><Relationship Id="rId28" Type="http://schemas.openxmlformats.org/officeDocument/2006/relationships/font" Target="fonts/Lato-regular.fntdata"/><Relationship Id="rId27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6.xml"/><Relationship Id="rId33" Type="http://schemas.openxmlformats.org/officeDocument/2006/relationships/font" Target="fonts/Oswald-bold.fntdata"/><Relationship Id="rId10" Type="http://schemas.openxmlformats.org/officeDocument/2006/relationships/slide" Target="slides/slide5.xml"/><Relationship Id="rId32" Type="http://schemas.openxmlformats.org/officeDocument/2006/relationships/font" Target="fonts/Oswald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8091743197_1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8091743197_1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8091743197_1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8091743197_1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8091743197_12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8091743197_1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8091743197_1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8091743197_1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8091743197_8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8091743197_8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8091743197_13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8091743197_13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8091743197_12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8091743197_12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8091743197_8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8091743197_8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8091743197_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8091743197_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091743197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091743197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8091743197_1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8091743197_1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8091743197_8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8091743197_8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8091743197_1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8091743197_1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8091743197_1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8091743197_1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8091743197_12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8091743197_12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8091743197_13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8091743197_13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8091743197_12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8091743197_12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AUTOLAYOUT_1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1294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2" name="Google Shape;132;p13"/>
          <p:cNvPicPr preferRelativeResize="0"/>
          <p:nvPr/>
        </p:nvPicPr>
        <p:blipFill rotWithShape="1">
          <a:blip r:embed="rId2">
            <a:alphaModFix/>
          </a:blip>
          <a:srcRect b="0" l="38684" r="0" t="0"/>
          <a:stretch/>
        </p:blipFill>
        <p:spPr>
          <a:xfrm>
            <a:off x="2291" y="1007350"/>
            <a:ext cx="1272100" cy="3128806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3"/>
          <p:cNvSpPr txBox="1"/>
          <p:nvPr>
            <p:ph type="ctrTitle"/>
          </p:nvPr>
        </p:nvSpPr>
        <p:spPr>
          <a:xfrm>
            <a:off x="1884750" y="711325"/>
            <a:ext cx="6947700" cy="9960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34" name="Google Shape;134;p13"/>
          <p:cNvSpPr txBox="1"/>
          <p:nvPr>
            <p:ph idx="1" type="body"/>
          </p:nvPr>
        </p:nvSpPr>
        <p:spPr>
          <a:xfrm>
            <a:off x="1884750" y="1825575"/>
            <a:ext cx="6947700" cy="2743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Char char="●"/>
              <a:defRPr sz="1600">
                <a:solidFill>
                  <a:srgbClr val="FFFFFF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○"/>
              <a:defRPr sz="1400">
                <a:solidFill>
                  <a:srgbClr val="FFFFFF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■"/>
              <a:defRPr sz="1400">
                <a:solidFill>
                  <a:srgbClr val="FFFFFF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  <a:defRPr sz="1400">
                <a:solidFill>
                  <a:srgbClr val="FFFFFF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○"/>
              <a:defRPr sz="1400">
                <a:solidFill>
                  <a:srgbClr val="FFFFFF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■"/>
              <a:defRPr sz="1400">
                <a:solidFill>
                  <a:srgbClr val="FFFFFF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  <a:defRPr sz="1400">
                <a:solidFill>
                  <a:srgbClr val="FFFFFF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○"/>
              <a:defRPr sz="1400">
                <a:solidFill>
                  <a:srgbClr val="FFFFFF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100"/>
              <a:buChar char="■"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35" name="Google Shape;135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ctrTitle"/>
          </p:nvPr>
        </p:nvSpPr>
        <p:spPr>
          <a:xfrm>
            <a:off x="3542450" y="457375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2200"/>
              <a:t>Graduation Project Seminar</a:t>
            </a:r>
            <a:endParaRPr sz="2200"/>
          </a:p>
        </p:txBody>
      </p:sp>
      <p:sp>
        <p:nvSpPr>
          <p:cNvPr id="141" name="Google Shape;141;p14"/>
          <p:cNvSpPr txBox="1"/>
          <p:nvPr>
            <p:ph type="ctrTitle"/>
          </p:nvPr>
        </p:nvSpPr>
        <p:spPr>
          <a:xfrm>
            <a:off x="3614375" y="2970275"/>
            <a:ext cx="3647100" cy="162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XboGame Spaco TV-Centric</a:t>
            </a:r>
            <a:endParaRPr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2" name="Google Shape;142;p14"/>
          <p:cNvPicPr preferRelativeResize="0"/>
          <p:nvPr/>
        </p:nvPicPr>
        <p:blipFill rotWithShape="1">
          <a:blip r:embed="rId3">
            <a:alphaModFix/>
          </a:blip>
          <a:srcRect b="0" l="0" r="0" t="15368"/>
          <a:stretch/>
        </p:blipFill>
        <p:spPr>
          <a:xfrm>
            <a:off x="3614375" y="1205675"/>
            <a:ext cx="3815249" cy="162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4"/>
          <p:cNvSpPr txBox="1"/>
          <p:nvPr>
            <p:ph idx="4294967295" type="title"/>
          </p:nvPr>
        </p:nvSpPr>
        <p:spPr>
          <a:xfrm>
            <a:off x="70050" y="3503025"/>
            <a:ext cx="4017300" cy="89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300"/>
              <a:t>Prepared By : 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❖"/>
            </a:pPr>
            <a:r>
              <a:rPr lang="ar" sz="1300">
                <a:solidFill>
                  <a:schemeClr val="accent2"/>
                </a:solidFill>
              </a:rPr>
              <a:t>Abdallah Mustafa  </a:t>
            </a:r>
            <a:endParaRPr sz="1300">
              <a:solidFill>
                <a:schemeClr val="accent2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❖"/>
            </a:pPr>
            <a:r>
              <a:rPr lang="ar" sz="1300">
                <a:solidFill>
                  <a:schemeClr val="accent2"/>
                </a:solidFill>
              </a:rPr>
              <a:t>Ali AbuSaleh</a:t>
            </a:r>
            <a:endParaRPr sz="13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/>
              <a:t>                        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44" name="Google Shape;144;p14"/>
          <p:cNvSpPr txBox="1"/>
          <p:nvPr>
            <p:ph idx="4294967295" type="title"/>
          </p:nvPr>
        </p:nvSpPr>
        <p:spPr>
          <a:xfrm>
            <a:off x="70050" y="4394625"/>
            <a:ext cx="3647100" cy="66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400"/>
              <a:t>Supervisor :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❖"/>
            </a:pPr>
            <a:r>
              <a:rPr lang="ar" sz="1400">
                <a:solidFill>
                  <a:schemeClr val="accent2"/>
                </a:solidFill>
              </a:rPr>
              <a:t>Dr. Samer Arandi</a:t>
            </a:r>
            <a:endParaRPr sz="14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How system Works</a:t>
            </a:r>
            <a:endParaRPr b="1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>
                <a:solidFill>
                  <a:schemeClr val="accent2"/>
                </a:solidFill>
              </a:rPr>
              <a:t>Loading for devices:</a:t>
            </a:r>
            <a:endParaRPr sz="1500">
              <a:solidFill>
                <a:schemeClr val="accent2"/>
              </a:solidFill>
            </a:endParaRPr>
          </a:p>
          <a:p>
            <a:pPr indent="-3238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lang="ar" sz="1500">
                <a:solidFill>
                  <a:schemeClr val="accent6"/>
                </a:solidFill>
              </a:rPr>
              <a:t>Controller:</a:t>
            </a:r>
            <a:endParaRPr sz="1500">
              <a:solidFill>
                <a:schemeClr val="accent6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lang="ar" sz="1500">
                <a:solidFill>
                  <a:srgbClr val="FFFFFF"/>
                </a:solidFill>
              </a:rPr>
              <a:t>From SDCard .</a:t>
            </a:r>
            <a:endParaRPr sz="1500">
              <a:solidFill>
                <a:srgbClr val="FFFFFF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lang="ar" sz="1500">
                <a:solidFill>
                  <a:srgbClr val="FFFFFF"/>
                </a:solidFill>
              </a:rPr>
              <a:t>From the Internal storage.</a:t>
            </a:r>
            <a:endParaRPr sz="1500">
              <a:solidFill>
                <a:srgbClr val="FFFFFF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lang="ar" sz="1500">
                <a:solidFill>
                  <a:schemeClr val="accent6"/>
                </a:solidFill>
              </a:rPr>
              <a:t>TV : </a:t>
            </a:r>
            <a:endParaRPr sz="1500">
              <a:solidFill>
                <a:schemeClr val="accent6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lang="ar" sz="1500">
                <a:solidFill>
                  <a:srgbClr val="FFFFFF"/>
                </a:solidFill>
              </a:rPr>
              <a:t>From the SDCard </a:t>
            </a:r>
            <a:endParaRPr sz="1500">
              <a:solidFill>
                <a:srgbClr val="FFFFFF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Char char="➢"/>
            </a:pPr>
            <a:r>
              <a:rPr lang="ar" sz="1500">
                <a:solidFill>
                  <a:srgbClr val="FFFFFF"/>
                </a:solidFill>
              </a:rPr>
              <a:t>Re-</a:t>
            </a:r>
            <a:r>
              <a:rPr lang="ar" sz="1500">
                <a:solidFill>
                  <a:srgbClr val="FFFFFF"/>
                </a:solidFill>
              </a:rPr>
              <a:t>Compile</a:t>
            </a:r>
            <a:r>
              <a:rPr lang="ar" sz="1500">
                <a:solidFill>
                  <a:srgbClr val="FFFFFF"/>
                </a:solidFill>
              </a:rPr>
              <a:t> the application </a:t>
            </a:r>
            <a:r>
              <a:rPr lang="ar" sz="1500">
                <a:solidFill>
                  <a:schemeClr val="accent4"/>
                </a:solidFill>
              </a:rPr>
              <a:t>*</a:t>
            </a:r>
            <a:endParaRPr sz="15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ar" sz="1500">
                <a:solidFill>
                  <a:schemeClr val="accent4"/>
                </a:solidFill>
              </a:rPr>
              <a:t>*in case the TV is not giving access to the storage </a:t>
            </a:r>
            <a:endParaRPr sz="15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Game Mods 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207" name="Google Shape;207;p2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600">
                <a:solidFill>
                  <a:schemeClr val="accent6"/>
                </a:solidFill>
              </a:rPr>
              <a:t>Learn Mode :</a:t>
            </a:r>
            <a:r>
              <a:rPr b="1" lang="ar" sz="1600"/>
              <a:t> </a:t>
            </a:r>
            <a:endParaRPr b="1"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 Recognize new object . </a:t>
            </a:r>
            <a:endParaRPr b="1" sz="16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Learn the sound and the spell of object </a:t>
            </a:r>
            <a:r>
              <a:rPr lang="ar" sz="1600"/>
              <a:t>that </a:t>
            </a:r>
            <a:r>
              <a:rPr lang="ar" sz="1600"/>
              <a:t> shown in TV</a:t>
            </a:r>
            <a:r>
              <a:rPr b="1" lang="ar" sz="1600"/>
              <a:t>.</a:t>
            </a:r>
            <a:endParaRPr b="1" sz="16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 </a:t>
            </a:r>
            <a:r>
              <a:rPr lang="ar" sz="1600"/>
              <a:t>Read Extra information about the shown object in TV</a:t>
            </a:r>
            <a:endParaRPr b="1"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5"/>
          <p:cNvSpPr txBox="1"/>
          <p:nvPr>
            <p:ph type="title"/>
          </p:nvPr>
        </p:nvSpPr>
        <p:spPr>
          <a:xfrm>
            <a:off x="1230350" y="34002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Game Mods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213" name="Google Shape;213;p25"/>
          <p:cNvSpPr txBox="1"/>
          <p:nvPr>
            <p:ph idx="1" type="body"/>
          </p:nvPr>
        </p:nvSpPr>
        <p:spPr>
          <a:xfrm>
            <a:off x="1297500" y="1307850"/>
            <a:ext cx="7038900" cy="383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600">
                <a:solidFill>
                  <a:schemeClr val="accent6"/>
                </a:solidFill>
              </a:rPr>
              <a:t>Match Mode :</a:t>
            </a:r>
            <a:endParaRPr b="1" sz="1600">
              <a:solidFill>
                <a:schemeClr val="accent6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Match three object with correct names .</a:t>
            </a:r>
            <a:endParaRPr b="1" sz="16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alert player when answer is wrong .</a:t>
            </a:r>
            <a:endParaRPr b="1" sz="16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show the name of object in TV when answer is  correct . </a:t>
            </a:r>
            <a:endParaRPr b="1" sz="16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player can skip the current challenge .</a:t>
            </a:r>
            <a:endParaRPr b="1"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Game Mods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219" name="Google Shape;219;p2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600">
                <a:solidFill>
                  <a:schemeClr val="accent6"/>
                </a:solidFill>
              </a:rPr>
              <a:t>Guess Mode</a:t>
            </a:r>
            <a:endParaRPr b="1" sz="1600">
              <a:solidFill>
                <a:schemeClr val="accent6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player should </a:t>
            </a:r>
            <a:r>
              <a:rPr b="1" lang="ar" sz="1600"/>
              <a:t>recognize </a:t>
            </a:r>
            <a:r>
              <a:rPr b="1" lang="ar" sz="1600"/>
              <a:t> this object  by objects sound or objects figure  . </a:t>
            </a:r>
            <a:endParaRPr b="1" sz="16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player can skip the current challenge  .</a:t>
            </a:r>
            <a:endParaRPr b="1" sz="16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➢"/>
            </a:pPr>
            <a:r>
              <a:rPr b="1" lang="ar" sz="1600"/>
              <a:t>interactive  with player when  answer are true or wrong  .  </a:t>
            </a:r>
            <a:endParaRPr b="1" sz="1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ar" sz="16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The  Programming tools and Languages</a:t>
            </a:r>
            <a:endParaRPr b="1" sz="2700">
              <a:solidFill>
                <a:schemeClr val="accent2"/>
              </a:solidFill>
            </a:endParaRPr>
          </a:p>
        </p:txBody>
      </p:sp>
      <p:sp>
        <p:nvSpPr>
          <p:cNvPr id="225" name="Google Shape;225;p2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>
                <a:solidFill>
                  <a:schemeClr val="accent6"/>
                </a:solidFill>
              </a:rPr>
              <a:t>Controller:</a:t>
            </a:r>
            <a:r>
              <a:rPr b="1" lang="ar" sz="1500"/>
              <a:t>  Mobile App</a:t>
            </a:r>
            <a:endParaRPr b="1" sz="1500"/>
          </a:p>
          <a:p>
            <a:pPr indent="0" lvl="0" marL="899999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/>
              <a:t>Android Studio (Java )  </a:t>
            </a:r>
            <a:endParaRPr/>
          </a:p>
          <a:p>
            <a:pPr indent="-3238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>
                <a:solidFill>
                  <a:schemeClr val="accent6"/>
                </a:solidFill>
              </a:rPr>
              <a:t>TV:</a:t>
            </a:r>
            <a:r>
              <a:rPr b="1" lang="ar" sz="1500"/>
              <a:t>  Android App for Android TV box</a:t>
            </a:r>
            <a:endParaRPr b="1" sz="1500"/>
          </a:p>
          <a:p>
            <a:pPr indent="0" lvl="0" marL="899999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/>
              <a:t>Unity IDE  </a:t>
            </a:r>
            <a:endParaRPr/>
          </a:p>
          <a:p>
            <a:pPr indent="-3238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>
                <a:solidFill>
                  <a:schemeClr val="accent6"/>
                </a:solidFill>
              </a:rPr>
              <a:t>Wizard: </a:t>
            </a:r>
            <a:r>
              <a:rPr b="1" lang="ar" sz="1500"/>
              <a:t>Desktop App</a:t>
            </a:r>
            <a:endParaRPr b="1" sz="1500"/>
          </a:p>
          <a:p>
            <a:pPr indent="0" lvl="0" marL="899999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/>
              <a:t>NetBeans IDE(Java)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Constrains 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231" name="Google Shape;231;p2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❖"/>
            </a:pPr>
            <a:r>
              <a:rPr lang="ar"/>
              <a:t>Many of essential  Asset  in unity Store are not free  .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❖"/>
            </a:pPr>
            <a:r>
              <a:rPr lang="ar"/>
              <a:t>T</a:t>
            </a:r>
            <a:r>
              <a:rPr lang="ar"/>
              <a:t>here is  some of sound extension </a:t>
            </a:r>
            <a:r>
              <a:rPr lang="ar"/>
              <a:t>cannot</a:t>
            </a:r>
            <a:r>
              <a:rPr lang="ar"/>
              <a:t> be uploaded at run-time  in Unity.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❖"/>
            </a:pPr>
            <a:r>
              <a:rPr lang="ar"/>
              <a:t>The </a:t>
            </a:r>
            <a:r>
              <a:rPr lang="ar"/>
              <a:t>documentation</a:t>
            </a:r>
            <a:r>
              <a:rPr lang="ar"/>
              <a:t>  of NSD not clear . 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❖"/>
            </a:pPr>
            <a:r>
              <a:rPr lang="ar"/>
              <a:t>Convert fixed layout to adapted layout in Controller by control number of rows in Learn Page .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1" algn="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Challenges 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237" name="Google Shape;237;p2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❖"/>
            </a:pPr>
            <a:r>
              <a:rPr lang="ar"/>
              <a:t>Documentation  </a:t>
            </a:r>
            <a:r>
              <a:rPr lang="ar"/>
              <a:t>of</a:t>
            </a:r>
            <a:r>
              <a:rPr lang="ar"/>
              <a:t> NSD property not clear  . 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❖"/>
            </a:pPr>
            <a:r>
              <a:rPr lang="ar"/>
              <a:t>Communication  between   unity and  TV . 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❖"/>
            </a:pPr>
            <a:r>
              <a:rPr lang="ar"/>
              <a:t>Reliable communication between server and client .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❖"/>
            </a:pPr>
            <a:r>
              <a:rPr lang="ar"/>
              <a:t>Asses the Generated code  from UNITY for android platform 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Future</a:t>
            </a:r>
            <a:r>
              <a:rPr b="1" lang="ar">
                <a:solidFill>
                  <a:schemeClr val="accent2"/>
                </a:solidFill>
              </a:rPr>
              <a:t> work 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243" name="Google Shape;243;p3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49" lvl="0" marL="9900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/>
              <a:t>Support different platform for controller .</a:t>
            </a:r>
            <a:endParaRPr b="1" sz="15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-323849" lvl="0" marL="9900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/>
              <a:t>Support 3D object in TV . </a:t>
            </a:r>
            <a:endParaRPr b="1" sz="15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-323849" lvl="0" marL="9900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/>
              <a:t>Enhance the User Interface(UI) for TV and Controller .</a:t>
            </a:r>
            <a:endParaRPr b="1" sz="15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-323849" lvl="0" marL="9900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/>
              <a:t>Adding new sections for Stories and children movies . </a:t>
            </a:r>
            <a:endParaRPr b="1" sz="15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Demo 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249" name="Google Shape;249;p3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/>
              <a:t>The first video is explain how TV and Controller Work .</a:t>
            </a:r>
            <a:endParaRPr b="1" sz="15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-3238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/>
              <a:t>The </a:t>
            </a:r>
            <a:r>
              <a:rPr b="1" lang="ar" sz="1500"/>
              <a:t>second</a:t>
            </a:r>
            <a:r>
              <a:rPr b="1" lang="ar" sz="1500"/>
              <a:t> </a:t>
            </a:r>
            <a:r>
              <a:rPr b="1" lang="ar" sz="1500"/>
              <a:t>video</a:t>
            </a:r>
            <a:r>
              <a:rPr b="1" lang="ar" sz="1500"/>
              <a:t> shows  the  Wizard , </a:t>
            </a:r>
            <a:r>
              <a:rPr b="1" lang="ar" sz="1500"/>
              <a:t>which</a:t>
            </a:r>
            <a:r>
              <a:rPr b="1" lang="ar" sz="1500"/>
              <a:t> is responsible  for </a:t>
            </a:r>
            <a:r>
              <a:rPr b="1" lang="ar" sz="1500"/>
              <a:t>adding new  group of object</a:t>
            </a:r>
            <a:endParaRPr b="1" sz="1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>
            <p:ph type="ctrTitle"/>
          </p:nvPr>
        </p:nvSpPr>
        <p:spPr>
          <a:xfrm>
            <a:off x="1884750" y="711325"/>
            <a:ext cx="6947700" cy="9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Outline 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150" name="Google Shape;150;p15"/>
          <p:cNvSpPr txBox="1"/>
          <p:nvPr>
            <p:ph idx="1" type="body"/>
          </p:nvPr>
        </p:nvSpPr>
        <p:spPr>
          <a:xfrm>
            <a:off x="1884750" y="1825575"/>
            <a:ext cx="6947700" cy="27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Introduction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Motivation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system component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How system works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Game Mods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The  </a:t>
            </a:r>
            <a:r>
              <a:rPr lang="ar"/>
              <a:t>Programming</a:t>
            </a:r>
            <a:r>
              <a:rPr lang="ar"/>
              <a:t> tools and Languages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constrains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F</a:t>
            </a:r>
            <a:r>
              <a:rPr lang="ar"/>
              <a:t>uture</a:t>
            </a:r>
            <a:r>
              <a:rPr lang="ar"/>
              <a:t> work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>
                <a:solidFill>
                  <a:schemeClr val="lt1"/>
                </a:solidFill>
              </a:rPr>
              <a:t>Demo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1" name="Google Shape;15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232352">
            <a:off x="1187750" y="697625"/>
            <a:ext cx="1838826" cy="709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6"/>
          <p:cNvSpPr txBox="1"/>
          <p:nvPr>
            <p:ph type="ctrTitle"/>
          </p:nvPr>
        </p:nvSpPr>
        <p:spPr>
          <a:xfrm>
            <a:off x="1884750" y="711325"/>
            <a:ext cx="6947700" cy="9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2400">
                <a:solidFill>
                  <a:srgbClr val="FFFF00"/>
                </a:solidFill>
              </a:rPr>
              <a:t>Introduction</a:t>
            </a:r>
            <a:endParaRPr sz="2400">
              <a:solidFill>
                <a:srgbClr val="FFFF00"/>
              </a:solidFill>
            </a:endParaRPr>
          </a:p>
        </p:txBody>
      </p:sp>
      <p:sp>
        <p:nvSpPr>
          <p:cNvPr id="157" name="Google Shape;157;p16"/>
          <p:cNvSpPr txBox="1"/>
          <p:nvPr>
            <p:ph idx="1" type="body"/>
          </p:nvPr>
        </p:nvSpPr>
        <p:spPr>
          <a:xfrm>
            <a:off x="1884750" y="1825575"/>
            <a:ext cx="6947700" cy="27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5400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Free </a:t>
            </a:r>
            <a:r>
              <a:rPr lang="ar"/>
              <a:t>Educational</a:t>
            </a:r>
            <a:r>
              <a:rPr lang="ar"/>
              <a:t> video game . </a:t>
            </a:r>
            <a:endParaRPr/>
          </a:p>
          <a:p>
            <a:pPr indent="-228600" lvl="0" marL="5400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5400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 An end-to-end tools to create educational game .</a:t>
            </a:r>
            <a:endParaRPr/>
          </a:p>
          <a:p>
            <a:pPr indent="-228600" lvl="0" marL="5400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5400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❖"/>
            </a:pPr>
            <a:r>
              <a:rPr lang="ar"/>
              <a:t>Run on </a:t>
            </a:r>
            <a:r>
              <a:rPr lang="ar"/>
              <a:t>android</a:t>
            </a:r>
            <a:r>
              <a:rPr lang="ar"/>
              <a:t> TV and any </a:t>
            </a:r>
            <a:r>
              <a:rPr lang="ar"/>
              <a:t>android</a:t>
            </a:r>
            <a:r>
              <a:rPr lang="ar"/>
              <a:t> device as a controller 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FFFF00"/>
                </a:solidFill>
              </a:rPr>
              <a:t>Motivation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63" name="Google Shape;163;p17"/>
          <p:cNvSpPr txBox="1"/>
          <p:nvPr>
            <p:ph idx="1" type="body"/>
          </p:nvPr>
        </p:nvSpPr>
        <p:spPr>
          <a:xfrm>
            <a:off x="946550" y="1567550"/>
            <a:ext cx="7389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❖"/>
            </a:pPr>
            <a:r>
              <a:rPr b="1" lang="ar" sz="1400"/>
              <a:t>The Video Educational Game has significant benefit in spelling and decoding area .</a:t>
            </a:r>
            <a:endParaRPr b="1" sz="1400"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ar" sz="1400"/>
              <a:t> </a:t>
            </a:r>
            <a:endParaRPr b="1"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❖"/>
            </a:pPr>
            <a:r>
              <a:rPr b="1" lang="ar" sz="1400"/>
              <a:t>S</a:t>
            </a:r>
            <a:r>
              <a:rPr b="1" lang="ar" sz="1400"/>
              <a:t>ignificant</a:t>
            </a:r>
            <a:r>
              <a:rPr b="1" lang="ar" sz="1400"/>
              <a:t> time that kids   spend it in front of the screen without interest .</a:t>
            </a:r>
            <a:endParaRPr b="1" sz="1400"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❖"/>
            </a:pPr>
            <a:r>
              <a:rPr b="1" lang="ar" sz="1400"/>
              <a:t>The development of the player's capabilities in certain areas through educational video games.</a:t>
            </a:r>
            <a:endParaRPr b="1" sz="1400"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System Component 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169" name="Google Shape;169;p1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>
                <a:solidFill>
                  <a:schemeClr val="accent6"/>
                </a:solidFill>
              </a:rPr>
              <a:t>Controller </a:t>
            </a:r>
            <a:endParaRPr b="1" sz="1500">
              <a:solidFill>
                <a:schemeClr val="accent6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lang="ar" sz="1400"/>
              <a:t>Android App </a:t>
            </a:r>
            <a:endParaRPr sz="14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lang="ar" sz="1400"/>
              <a:t>Control  the TV Game</a:t>
            </a:r>
            <a:br>
              <a:rPr lang="ar" sz="1400"/>
            </a:br>
            <a:endParaRPr sz="14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>
                <a:solidFill>
                  <a:schemeClr val="accent6"/>
                </a:solidFill>
              </a:rPr>
              <a:t>TV </a:t>
            </a:r>
            <a:r>
              <a:rPr b="1" lang="ar" sz="1500"/>
              <a:t> </a:t>
            </a:r>
            <a:endParaRPr b="1"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b="1" lang="ar" sz="1500"/>
              <a:t>Shows the </a:t>
            </a:r>
            <a:r>
              <a:rPr b="1" lang="ar" sz="1500"/>
              <a:t>second</a:t>
            </a:r>
            <a:r>
              <a:rPr b="1" lang="ar" sz="1500"/>
              <a:t> part of the  Game</a:t>
            </a:r>
            <a:endParaRPr b="1"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b="1" lang="ar" sz="1500"/>
              <a:t>Consist of five Pages :Login page,  Main Page , Guess Page , Learn Page  and Match Page</a:t>
            </a:r>
            <a:endParaRPr b="1"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b="1" lang="ar" sz="1500"/>
              <a:t>Provide three type of challenge  : Match  , Guess , and learn </a:t>
            </a:r>
            <a:endParaRPr b="1" sz="15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System Component </a:t>
            </a:r>
            <a:endParaRPr b="1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9"/>
          <p:cNvSpPr txBox="1"/>
          <p:nvPr>
            <p:ph idx="1" type="body"/>
          </p:nvPr>
        </p:nvSpPr>
        <p:spPr>
          <a:xfrm>
            <a:off x="1297500" y="154117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>
                <a:solidFill>
                  <a:schemeClr val="accent6"/>
                </a:solidFill>
              </a:rPr>
              <a:t>Communication App</a:t>
            </a:r>
            <a:endParaRPr b="1" sz="15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ar" sz="1600">
                <a:solidFill>
                  <a:srgbClr val="FFFFFF"/>
                </a:solidFill>
              </a:rPr>
              <a:t>          </a:t>
            </a:r>
            <a:r>
              <a:rPr b="1" lang="ar" sz="1400">
                <a:solidFill>
                  <a:srgbClr val="FFFFFF"/>
                </a:solidFill>
              </a:rPr>
              <a:t>  NSD access to services that other devices provide on a local network </a:t>
            </a:r>
            <a:endParaRPr b="1" sz="1400"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ar" sz="1400"/>
              <a:t>backbone  of project to exchange data between TV &amp; controller</a:t>
            </a:r>
            <a:endParaRPr b="1" sz="1400"/>
          </a:p>
          <a:p>
            <a:pPr indent="-32385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>
                <a:solidFill>
                  <a:schemeClr val="accent6"/>
                </a:solidFill>
              </a:rPr>
              <a:t>Wizard</a:t>
            </a:r>
            <a:endParaRPr b="1" sz="1500">
              <a:solidFill>
                <a:schemeClr val="accent6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How the system Works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181" name="Google Shape;181;p20"/>
          <p:cNvSpPr txBox="1"/>
          <p:nvPr>
            <p:ph idx="1" type="body"/>
          </p:nvPr>
        </p:nvSpPr>
        <p:spPr>
          <a:xfrm>
            <a:off x="1297500" y="154117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❖"/>
            </a:pPr>
            <a:r>
              <a:rPr b="1" lang="ar" sz="1500">
                <a:solidFill>
                  <a:schemeClr val="accent6"/>
                </a:solidFill>
              </a:rPr>
              <a:t>TV and Controller </a:t>
            </a:r>
            <a:endParaRPr b="1" sz="1500">
              <a:solidFill>
                <a:schemeClr val="accent6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6"/>
              </a:solidFill>
            </a:endParaRPr>
          </a:p>
          <a:p>
            <a:pPr indent="-323850" lvl="0" marL="809999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b="1" lang="ar" sz="1500">
                <a:solidFill>
                  <a:srgbClr val="FFFFFF"/>
                </a:solidFill>
              </a:rPr>
              <a:t>controller send command to TV over TCP reliable  connection </a:t>
            </a:r>
            <a:endParaRPr b="1" sz="1500"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FFFFFF"/>
              </a:solidFill>
            </a:endParaRPr>
          </a:p>
          <a:p>
            <a:pPr indent="-323850" lvl="0" marL="809999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➢"/>
            </a:pPr>
            <a:r>
              <a:rPr b="1" lang="ar" sz="1500">
                <a:solidFill>
                  <a:srgbClr val="FFFFFF"/>
                </a:solidFill>
              </a:rPr>
              <a:t>TV </a:t>
            </a:r>
            <a:r>
              <a:rPr b="1" lang="ar" sz="1500">
                <a:solidFill>
                  <a:srgbClr val="FFFFFF"/>
                </a:solidFill>
              </a:rPr>
              <a:t>access</a:t>
            </a:r>
            <a:r>
              <a:rPr b="1" lang="ar" sz="1500">
                <a:solidFill>
                  <a:srgbClr val="FFFFFF"/>
                </a:solidFill>
              </a:rPr>
              <a:t> the command and call the specific </a:t>
            </a:r>
            <a:r>
              <a:rPr b="1" lang="ar" sz="1500">
                <a:solidFill>
                  <a:srgbClr val="FFFFFF"/>
                </a:solidFill>
              </a:rPr>
              <a:t>function</a:t>
            </a:r>
            <a:r>
              <a:rPr b="1" lang="ar" sz="1500">
                <a:solidFill>
                  <a:srgbClr val="FFFFFF"/>
                </a:solidFill>
              </a:rPr>
              <a:t> in unity </a:t>
            </a:r>
            <a:endParaRPr b="1" sz="15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ar" sz="1600">
                <a:solidFill>
                  <a:srgbClr val="FFFFFF"/>
                </a:solidFill>
              </a:rPr>
              <a:t>          </a:t>
            </a:r>
            <a:endParaRPr b="1" sz="1500">
              <a:solidFill>
                <a:schemeClr val="accent6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How the system Works</a:t>
            </a:r>
            <a:endParaRPr b="1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ar" sz="1600">
                <a:solidFill>
                  <a:schemeClr val="accent6"/>
                </a:solidFill>
              </a:rPr>
              <a:t>Communication </a:t>
            </a:r>
            <a:endParaRPr b="1" sz="1600">
              <a:solidFill>
                <a:schemeClr val="accent6"/>
              </a:solidFill>
            </a:endParaRPr>
          </a:p>
        </p:txBody>
      </p:sp>
      <p:pic>
        <p:nvPicPr>
          <p:cNvPr id="188" name="Google Shape;18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4606" y="0"/>
            <a:ext cx="3025588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chemeClr val="accent2"/>
                </a:solidFill>
              </a:rPr>
              <a:t>How system Works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194" name="Google Shape;194;p2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500">
                <a:solidFill>
                  <a:schemeClr val="accent6"/>
                </a:solidFill>
              </a:rPr>
              <a:t>Wizard  :</a:t>
            </a:r>
            <a:endParaRPr b="1" sz="15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5" name="Google Shape;195;p22"/>
          <p:cNvPicPr preferRelativeResize="0"/>
          <p:nvPr/>
        </p:nvPicPr>
        <p:blipFill rotWithShape="1">
          <a:blip r:embed="rId3">
            <a:alphaModFix/>
          </a:blip>
          <a:srcRect b="0" l="0" r="0" t="22558"/>
          <a:stretch/>
        </p:blipFill>
        <p:spPr>
          <a:xfrm>
            <a:off x="1397250" y="2091400"/>
            <a:ext cx="7125475" cy="215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