
<file path=[Content_Types].xml><?xml version="1.0" encoding="utf-8"?>
<Types xmlns="http://schemas.openxmlformats.org/package/2006/content-types">
  <Default ContentType="application/vnd.openxmlformats-officedocument.oleObject" Extension="bin"/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</p:sldIdLst>
  <p:sldSz cx="18288000" cy="10287000"/>
  <p:notesSz cx="6858000" cy="9144000"/>
  <p:embeddedFontLst>
    <p:embeddedFont>
      <p:font typeface="Garet Bold" charset="1" panose="00000000000000000000"/>
      <p:regular r:id="rId48"/>
    </p:embeddedFont>
    <p:embeddedFont>
      <p:font typeface="Garet" charset="1" panose="00000000000000000000"/>
      <p:regular r:id="rId49"/>
    </p:embeddedFont>
    <p:embeddedFont>
      <p:font typeface="Agrandir Grand Heavy" charset="1" panose="00000A07000000000000"/>
      <p:regular r:id="rId50"/>
    </p:embeddedFont>
    <p:embeddedFont>
      <p:font typeface="Agrandir Bold" charset="1" panose="00000800000000000000"/>
      <p:regular r:id="rId51"/>
    </p:embeddedFont>
    <p:embeddedFont>
      <p:font typeface="Agrandir" charset="1" panose="00000500000000000000"/>
      <p:regular r:id="rId52"/>
    </p:embeddedFont>
    <p:embeddedFont>
      <p:font typeface="Canva Sans Bold" charset="1" panose="020B0803030501040103"/>
      <p:regular r:id="rId5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fonts/font48.fntdata" Type="http://schemas.openxmlformats.org/officeDocument/2006/relationships/font"/><Relationship Id="rId49" Target="fonts/font49.fntdata" Type="http://schemas.openxmlformats.org/officeDocument/2006/relationships/font"/><Relationship Id="rId5" Target="tableStyles.xml" Type="http://schemas.openxmlformats.org/officeDocument/2006/relationships/tableStyles"/><Relationship Id="rId50" Target="fonts/font50.fntdata" Type="http://schemas.openxmlformats.org/officeDocument/2006/relationships/font"/><Relationship Id="rId51" Target="fonts/font51.fntdata" Type="http://schemas.openxmlformats.org/officeDocument/2006/relationships/font"/><Relationship Id="rId52" Target="fonts/font52.fntdata" Type="http://schemas.openxmlformats.org/officeDocument/2006/relationships/font"/><Relationship Id="rId53" Target="fonts/font53.fntdata" Type="http://schemas.openxmlformats.org/officeDocument/2006/relationships/font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1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2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3.png" Type="http://schemas.openxmlformats.org/officeDocument/2006/relationships/image"/><Relationship Id="rId5" Target="../media/image24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5.png" Type="http://schemas.openxmlformats.org/officeDocument/2006/relationships/image"/><Relationship Id="rId5" Target="../media/image26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.png" Type="http://schemas.openxmlformats.org/officeDocument/2006/relationships/image"/><Relationship Id="rId11" Target="../media/image2.svg" Type="http://schemas.openxmlformats.org/officeDocument/2006/relationships/image"/><Relationship Id="rId12" Target="../media/image35.png" Type="http://schemas.openxmlformats.org/officeDocument/2006/relationships/image"/><Relationship Id="rId2" Target="../media/image27.png" Type="http://schemas.openxmlformats.org/officeDocument/2006/relationships/image"/><Relationship Id="rId3" Target="../media/image28.svg" Type="http://schemas.openxmlformats.org/officeDocument/2006/relationships/image"/><Relationship Id="rId4" Target="../media/image29.png" Type="http://schemas.openxmlformats.org/officeDocument/2006/relationships/image"/><Relationship Id="rId5" Target="../media/image30.svg" Type="http://schemas.openxmlformats.org/officeDocument/2006/relationships/image"/><Relationship Id="rId6" Target="../media/image31.png" Type="http://schemas.openxmlformats.org/officeDocument/2006/relationships/image"/><Relationship Id="rId7" Target="../media/image32.svg" Type="http://schemas.openxmlformats.org/officeDocument/2006/relationships/image"/><Relationship Id="rId8" Target="../media/image33.png" Type="http://schemas.openxmlformats.org/officeDocument/2006/relationships/image"/><Relationship Id="rId9" Target="../media/image34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6.png" Type="http://schemas.openxmlformats.org/officeDocument/2006/relationships/image"/><Relationship Id="rId5" Target="../media/image37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8.png" Type="http://schemas.openxmlformats.org/officeDocument/2006/relationships/image"/><Relationship Id="rId5" Target="../media/image39.png" Type="http://schemas.openxmlformats.org/officeDocument/2006/relationships/image"/><Relationship Id="rId6" Target="../media/image40.svg" Type="http://schemas.openxmlformats.org/officeDocument/2006/relationships/image"/><Relationship Id="rId7" Target="../media/image31.png" Type="http://schemas.openxmlformats.org/officeDocument/2006/relationships/image"/><Relationship Id="rId8" Target="../media/image32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3.png" Type="http://schemas.openxmlformats.org/officeDocument/2006/relationships/image"/><Relationship Id="rId5" Target="../media/image34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1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2.png" Type="http://schemas.openxmlformats.org/officeDocument/2006/relationships/image"/><Relationship Id="rId5" Target="../media/image43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4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5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6.png" Type="http://schemas.openxmlformats.org/officeDocument/2006/relationships/image"/><Relationship Id="rId5" Target="../media/image47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8.png" Type="http://schemas.openxmlformats.org/officeDocument/2006/relationships/image"/><Relationship Id="rId5" Target="../media/image49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0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1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2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3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4.png" Type="http://schemas.openxmlformats.org/officeDocument/2006/relationships/image"/><Relationship Id="rId5" Target="../media/image55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6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7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8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59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6.png" Type="http://schemas.openxmlformats.org/officeDocument/2006/relationships/image"/><Relationship Id="rId11" Target="../media/image67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60.png" Type="http://schemas.openxmlformats.org/officeDocument/2006/relationships/image"/><Relationship Id="rId5" Target="../media/image61.png" Type="http://schemas.openxmlformats.org/officeDocument/2006/relationships/image"/><Relationship Id="rId6" Target="../media/image62.png" Type="http://schemas.openxmlformats.org/officeDocument/2006/relationships/image"/><Relationship Id="rId7" Target="../media/image63.svg" Type="http://schemas.openxmlformats.org/officeDocument/2006/relationships/image"/><Relationship Id="rId8" Target="../media/image64.png" Type="http://schemas.openxmlformats.org/officeDocument/2006/relationships/image"/><Relationship Id="rId9" Target="../media/image65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68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69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70.png" Type="http://schemas.openxmlformats.org/officeDocument/2006/relationships/image"/><Relationship Id="rId5" Target="../media/image71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png" Type="http://schemas.openxmlformats.org/officeDocument/2006/relationships/image"/><Relationship Id="rId11" Target="../media/image11.svg" Type="http://schemas.openxmlformats.org/officeDocument/2006/relationships/image"/><Relationship Id="rId12" Target="../media/image12.png" Type="http://schemas.openxmlformats.org/officeDocument/2006/relationships/image"/><Relationship Id="rId13" Target="../media/image1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6.png" Type="http://schemas.openxmlformats.org/officeDocument/2006/relationships/image"/><Relationship Id="rId7" Target="../media/image7.svg" Type="http://schemas.openxmlformats.org/officeDocument/2006/relationships/image"/><Relationship Id="rId8" Target="../media/image8.png" Type="http://schemas.openxmlformats.org/officeDocument/2006/relationships/image"/><Relationship Id="rId9" Target="../media/image9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72.png" Type="http://schemas.openxmlformats.org/officeDocument/2006/relationships/image"/><Relationship Id="rId5" Target="../media/image73.sv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74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4.png" Type="http://schemas.openxmlformats.org/officeDocument/2006/relationships/image"/><Relationship Id="rId5" Target="../media/image15.svg" Type="http://schemas.openxmlformats.org/officeDocument/2006/relationships/image"/><Relationship Id="rId6" Target="../media/image16.png" Type="http://schemas.openxmlformats.org/officeDocument/2006/relationships/image"/><Relationship Id="rId7" Target="../media/image17.svg" Type="http://schemas.openxmlformats.org/officeDocument/2006/relationships/image"/><Relationship Id="rId8" Target="../media/image18.png" Type="http://schemas.openxmlformats.org/officeDocument/2006/relationships/image"/><Relationship Id="rId9" Target="../media/image19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20.png" Type="http://schemas.openxmlformats.org/officeDocument/2006/relationships/image"/><Relationship Id="rId5" Target="../embeddings/oleObject1.bin" Type="http://schemas.openxmlformats.org/officeDocument/2006/relationships/oleObjec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791794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682477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791170" y="887016"/>
            <a:ext cx="2705660" cy="2705660"/>
          </a:xfrm>
          <a:custGeom>
            <a:avLst/>
            <a:gdLst/>
            <a:ahLst/>
            <a:cxnLst/>
            <a:rect r="r" b="b" t="t" l="l"/>
            <a:pathLst>
              <a:path h="2705660" w="2705660">
                <a:moveTo>
                  <a:pt x="0" y="0"/>
                </a:moveTo>
                <a:lnTo>
                  <a:pt x="2705660" y="0"/>
                </a:lnTo>
                <a:lnTo>
                  <a:pt x="2705660" y="2705660"/>
                </a:lnTo>
                <a:lnTo>
                  <a:pt x="0" y="27056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421342" y="3621251"/>
            <a:ext cx="13445316" cy="18351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b="true" sz="3500">
                <a:solidFill>
                  <a:srgbClr val="162F55"/>
                </a:solidFill>
                <a:latin typeface="Garet Bold"/>
                <a:ea typeface="Garet Bold"/>
                <a:cs typeface="Garet Bold"/>
                <a:sym typeface="Garet Bold"/>
              </a:rPr>
              <a:t>Analysis and Development of an Improved Maintenance Management System for the Applied Engineering Laboratories at An-Najah National University.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554356" y="6532243"/>
            <a:ext cx="3014861" cy="9861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Jihad Imran</a:t>
            </a:r>
          </a:p>
          <a:p>
            <a:pPr algn="l">
              <a:lnSpc>
                <a:spcPts val="3920"/>
              </a:lnSpc>
            </a:pPr>
            <a:r>
              <a:rPr lang="en-US" sz="28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Ro’a Okal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554356" y="8108947"/>
            <a:ext cx="7888362" cy="1012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Advisor:</a:t>
            </a:r>
          </a:p>
          <a:p>
            <a:pPr algn="l">
              <a:lnSpc>
                <a:spcPts val="3920"/>
              </a:lnSpc>
            </a:pPr>
            <a:r>
              <a:rPr lang="en-US" sz="28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 Dr. Basheer Shaheen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066415" y="6036943"/>
            <a:ext cx="4798234" cy="1481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Deema Ismail</a:t>
            </a:r>
          </a:p>
          <a:p>
            <a:pPr algn="l">
              <a:lnSpc>
                <a:spcPts val="3920"/>
              </a:lnSpc>
            </a:pPr>
            <a:r>
              <a:rPr lang="en-US" sz="28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Mohammad Ameerah</a:t>
            </a:r>
          </a:p>
          <a:p>
            <a:pPr algn="l">
              <a:lnSpc>
                <a:spcPts val="3920"/>
              </a:lnSpc>
            </a:pPr>
            <a:r>
              <a:rPr lang="en-US" sz="28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Yousef Kawa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554356" y="5932650"/>
            <a:ext cx="301486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Prepared by: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8344296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896125" y="316673"/>
            <a:ext cx="9085066" cy="10096756"/>
          </a:xfrm>
          <a:custGeom>
            <a:avLst/>
            <a:gdLst/>
            <a:ahLst/>
            <a:cxnLst/>
            <a:rect r="r" b="b" t="t" l="l"/>
            <a:pathLst>
              <a:path h="10096756" w="9085066">
                <a:moveTo>
                  <a:pt x="0" y="0"/>
                </a:moveTo>
                <a:lnTo>
                  <a:pt x="9085066" y="0"/>
                </a:lnTo>
                <a:lnTo>
                  <a:pt x="9085066" y="10096756"/>
                </a:lnTo>
                <a:lnTo>
                  <a:pt x="0" y="100967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76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4422775"/>
            <a:ext cx="5980994" cy="1374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Reporting Process Stage Flowchart: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9</a:t>
            </a:r>
          </a:p>
        </p:txBody>
      </p:sp>
    </p:spTree>
  </p:cSld>
  <p:clrMapOvr>
    <a:masterClrMapping/>
  </p:clrMapOvr>
  <p:transition spd="fast">
    <p:cover dir="l"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8344296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 flipV="true">
            <a:off x="4198066" y="4993582"/>
            <a:ext cx="9045729" cy="59811"/>
          </a:xfrm>
          <a:prstGeom prst="line">
            <a:avLst/>
          </a:prstGeom>
          <a:ln cap="flat" w="28575">
            <a:solidFill>
              <a:srgbClr val="11026C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7451732" y="5108932"/>
            <a:ext cx="1114968" cy="1931181"/>
          </a:xfrm>
          <a:prstGeom prst="line">
            <a:avLst/>
          </a:prstGeom>
          <a:ln cap="flat" w="9525">
            <a:solidFill>
              <a:srgbClr val="11026C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flipH="true" flipV="true">
            <a:off x="5479139" y="3127100"/>
            <a:ext cx="993797" cy="1935948"/>
          </a:xfrm>
          <a:prstGeom prst="line">
            <a:avLst/>
          </a:prstGeom>
          <a:ln cap="flat" w="9525">
            <a:solidFill>
              <a:srgbClr val="11026C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 flipH="true" flipV="true">
            <a:off x="9519918" y="3127100"/>
            <a:ext cx="993797" cy="1935948"/>
          </a:xfrm>
          <a:prstGeom prst="line">
            <a:avLst/>
          </a:prstGeom>
          <a:ln cap="flat" w="9525">
            <a:solidFill>
              <a:srgbClr val="11026C"/>
            </a:solidFill>
            <a:prstDash val="sysDot"/>
            <a:headEnd type="none" len="sm" w="sm"/>
            <a:tailEnd type="none" len="sm" w="sm"/>
          </a:ln>
        </p:spPr>
      </p:sp>
      <p:grpSp>
        <p:nvGrpSpPr>
          <p:cNvPr name="Group 8" id="8"/>
          <p:cNvGrpSpPr/>
          <p:nvPr/>
        </p:nvGrpSpPr>
        <p:grpSpPr>
          <a:xfrm rot="5400000">
            <a:off x="12679281" y="3504622"/>
            <a:ext cx="4106947" cy="2977920"/>
            <a:chOff x="0" y="0"/>
            <a:chExt cx="1478450" cy="107201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47443" y="52466"/>
              <a:ext cx="1383564" cy="1019548"/>
            </a:xfrm>
            <a:custGeom>
              <a:avLst/>
              <a:gdLst/>
              <a:ahLst/>
              <a:cxnLst/>
              <a:rect r="r" b="b" t="t" l="l"/>
              <a:pathLst>
                <a:path h="1019548" w="1383564">
                  <a:moveTo>
                    <a:pt x="748499" y="29784"/>
                  </a:moveTo>
                  <a:lnTo>
                    <a:pt x="1374290" y="937298"/>
                  </a:lnTo>
                  <a:cubicBezTo>
                    <a:pt x="1385358" y="953349"/>
                    <a:pt x="1386613" y="974214"/>
                    <a:pt x="1377549" y="991475"/>
                  </a:cubicBezTo>
                  <a:cubicBezTo>
                    <a:pt x="1368484" y="1008737"/>
                    <a:pt x="1350595" y="1019548"/>
                    <a:pt x="1331098" y="1019548"/>
                  </a:cubicBezTo>
                  <a:lnTo>
                    <a:pt x="52466" y="1019548"/>
                  </a:lnTo>
                  <a:cubicBezTo>
                    <a:pt x="32969" y="1019548"/>
                    <a:pt x="15080" y="1008737"/>
                    <a:pt x="6016" y="991475"/>
                  </a:cubicBezTo>
                  <a:cubicBezTo>
                    <a:pt x="-3049" y="974214"/>
                    <a:pt x="-1794" y="953349"/>
                    <a:pt x="9274" y="937298"/>
                  </a:cubicBezTo>
                  <a:lnTo>
                    <a:pt x="635065" y="29784"/>
                  </a:lnTo>
                  <a:cubicBezTo>
                    <a:pt x="647925" y="11135"/>
                    <a:pt x="669130" y="0"/>
                    <a:pt x="691782" y="0"/>
                  </a:cubicBezTo>
                  <a:cubicBezTo>
                    <a:pt x="714434" y="0"/>
                    <a:pt x="735639" y="11135"/>
                    <a:pt x="748499" y="29784"/>
                  </a:cubicBezTo>
                  <a:close/>
                </a:path>
              </a:pathLst>
            </a:custGeom>
            <a:solidFill>
              <a:srgbClr val="11026C"/>
            </a:solidFill>
            <a:ln w="19050" cap="rnd">
              <a:solidFill>
                <a:srgbClr val="11026C"/>
              </a:solidFill>
              <a:prstDash val="sysDot"/>
              <a:round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231008" y="431046"/>
              <a:ext cx="1016434" cy="56439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5400000">
            <a:off x="2954478" y="4523599"/>
            <a:ext cx="1726317" cy="1059587"/>
            <a:chOff x="0" y="0"/>
            <a:chExt cx="1158712" cy="7112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77668" y="70325"/>
              <a:ext cx="1003377" cy="640875"/>
            </a:xfrm>
            <a:custGeom>
              <a:avLst/>
              <a:gdLst/>
              <a:ahLst/>
              <a:cxnLst/>
              <a:rect r="r" b="b" t="t" l="l"/>
              <a:pathLst>
                <a:path h="640875" w="1003377">
                  <a:moveTo>
                    <a:pt x="595158" y="44416"/>
                  </a:moveTo>
                  <a:lnTo>
                    <a:pt x="987574" y="526134"/>
                  </a:lnTo>
                  <a:cubicBezTo>
                    <a:pt x="1004719" y="547181"/>
                    <a:pt x="1008220" y="576215"/>
                    <a:pt x="996569" y="600733"/>
                  </a:cubicBezTo>
                  <a:cubicBezTo>
                    <a:pt x="984918" y="625252"/>
                    <a:pt x="960196" y="640875"/>
                    <a:pt x="933051" y="640875"/>
                  </a:cubicBezTo>
                  <a:lnTo>
                    <a:pt x="70325" y="640875"/>
                  </a:lnTo>
                  <a:cubicBezTo>
                    <a:pt x="43180" y="640875"/>
                    <a:pt x="18458" y="625252"/>
                    <a:pt x="6807" y="600733"/>
                  </a:cubicBezTo>
                  <a:cubicBezTo>
                    <a:pt x="-4844" y="576215"/>
                    <a:pt x="-1343" y="547181"/>
                    <a:pt x="15802" y="526134"/>
                  </a:cubicBezTo>
                  <a:lnTo>
                    <a:pt x="408218" y="44416"/>
                  </a:lnTo>
                  <a:cubicBezTo>
                    <a:pt x="431113" y="16311"/>
                    <a:pt x="465438" y="0"/>
                    <a:pt x="501688" y="0"/>
                  </a:cubicBezTo>
                  <a:cubicBezTo>
                    <a:pt x="537938" y="0"/>
                    <a:pt x="572263" y="16311"/>
                    <a:pt x="595158" y="44416"/>
                  </a:cubicBezTo>
                  <a:close/>
                </a:path>
              </a:pathLst>
            </a:custGeom>
            <a:solidFill>
              <a:srgbClr val="3074B1"/>
            </a:solidFill>
            <a:ln w="19050" cap="rnd">
              <a:solidFill>
                <a:srgbClr val="11026C"/>
              </a:solidFill>
              <a:prstDash val="sysDot"/>
              <a:round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181049" y="263525"/>
              <a:ext cx="796615" cy="3968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6345948" y="4912874"/>
            <a:ext cx="306690" cy="306690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5313443" y="2967415"/>
            <a:ext cx="306690" cy="306690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8258930" y="5473368"/>
            <a:ext cx="129338" cy="129338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472C4"/>
            </a:solidFill>
            <a:ln w="9525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9958934" y="4030406"/>
            <a:ext cx="129338" cy="129338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9525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5705348" y="3616982"/>
            <a:ext cx="129338" cy="129338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9525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9354222" y="2967415"/>
            <a:ext cx="306690" cy="306690"/>
            <a:chOff x="0" y="0"/>
            <a:chExt cx="812800" cy="81280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31" id="31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8473691" y="4869571"/>
            <a:ext cx="306690" cy="306690"/>
            <a:chOff x="0" y="0"/>
            <a:chExt cx="812800" cy="8128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472C4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34" id="34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35" id="35"/>
          <p:cNvGrpSpPr/>
          <p:nvPr/>
        </p:nvGrpSpPr>
        <p:grpSpPr>
          <a:xfrm rot="0">
            <a:off x="10366545" y="4885567"/>
            <a:ext cx="306690" cy="306690"/>
            <a:chOff x="0" y="0"/>
            <a:chExt cx="812800" cy="81280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38" id="38"/>
          <p:cNvGrpSpPr/>
          <p:nvPr/>
        </p:nvGrpSpPr>
        <p:grpSpPr>
          <a:xfrm rot="0">
            <a:off x="7286363" y="6893710"/>
            <a:ext cx="306690" cy="306690"/>
            <a:chOff x="0" y="0"/>
            <a:chExt cx="812800" cy="8128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472C4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40" id="40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41" id="41"/>
          <p:cNvGrpSpPr/>
          <p:nvPr/>
        </p:nvGrpSpPr>
        <p:grpSpPr>
          <a:xfrm rot="0">
            <a:off x="13556426" y="3895523"/>
            <a:ext cx="447255" cy="447255"/>
            <a:chOff x="0" y="0"/>
            <a:chExt cx="812800" cy="812800"/>
          </a:xfrm>
        </p:grpSpPr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7ED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43" id="43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sp>
        <p:nvSpPr>
          <p:cNvPr name="TextBox 44" id="44"/>
          <p:cNvSpPr txBox="true"/>
          <p:nvPr/>
        </p:nvSpPr>
        <p:spPr>
          <a:xfrm rot="0">
            <a:off x="3537252" y="2911533"/>
            <a:ext cx="1618310" cy="463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915"/>
              </a:lnSpc>
            </a:pPr>
            <a:r>
              <a:rPr lang="en-US" b="true" sz="2915">
                <a:solidFill>
                  <a:srgbClr val="11026C"/>
                </a:solidFill>
                <a:latin typeface="Agrandir Bold"/>
                <a:ea typeface="Agrandir Bold"/>
                <a:cs typeface="Agrandir Bold"/>
                <a:sym typeface="Agrandir Bold"/>
              </a:rPr>
              <a:t>Machine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5620133" y="6911602"/>
            <a:ext cx="1524997" cy="463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915"/>
              </a:lnSpc>
            </a:pPr>
            <a:r>
              <a:rPr lang="en-US" b="true" sz="2915">
                <a:solidFill>
                  <a:srgbClr val="11026C"/>
                </a:solidFill>
                <a:latin typeface="Agrandir Bold"/>
                <a:ea typeface="Agrandir Bold"/>
                <a:cs typeface="Agrandir Bold"/>
                <a:sym typeface="Agrandir Bold"/>
              </a:rPr>
              <a:t>Method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2156051" y="3516156"/>
            <a:ext cx="3464082" cy="3793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332"/>
              </a:lnSpc>
            </a:pPr>
            <a:r>
              <a:rPr lang="en-US" sz="2332">
                <a:solidFill>
                  <a:srgbClr val="11026C"/>
                </a:solidFill>
                <a:latin typeface="Agrandir"/>
                <a:ea typeface="Agrandir"/>
                <a:cs typeface="Agrandir"/>
                <a:sym typeface="Agrandir"/>
              </a:rPr>
              <a:t>No database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7145130" y="3806275"/>
            <a:ext cx="3090007" cy="6783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32"/>
              </a:lnSpc>
            </a:pPr>
            <a:r>
              <a:rPr lang="en-US" sz="2332">
                <a:solidFill>
                  <a:srgbClr val="11026C"/>
                </a:solidFill>
                <a:latin typeface="Agrandir"/>
                <a:ea typeface="Agrandir"/>
                <a:cs typeface="Agrandir"/>
                <a:sym typeface="Agrandir"/>
              </a:rPr>
              <a:t>Inadequate number of lab technicians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5313443" y="5334065"/>
            <a:ext cx="2845377" cy="3793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332"/>
              </a:lnSpc>
            </a:pPr>
            <a:r>
              <a:rPr lang="en-US" sz="2332">
                <a:solidFill>
                  <a:srgbClr val="11026C"/>
                </a:solidFill>
                <a:latin typeface="Agrandir"/>
                <a:ea typeface="Agrandir"/>
                <a:cs typeface="Agrandir"/>
                <a:sym typeface="Agrandir"/>
              </a:rPr>
              <a:t>Absence of CMMS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6674306" y="2911533"/>
            <a:ext cx="2540482" cy="463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915"/>
              </a:lnSpc>
            </a:pPr>
            <a:r>
              <a:rPr lang="en-US" b="true" sz="2915">
                <a:solidFill>
                  <a:srgbClr val="11026C"/>
                </a:solidFill>
                <a:latin typeface="Agrandir Bold"/>
                <a:ea typeface="Agrandir Bold"/>
                <a:cs typeface="Agrandir Bold"/>
                <a:sym typeface="Agrandir Bold"/>
              </a:rPr>
              <a:t>Man</a:t>
            </a:r>
          </a:p>
        </p:txBody>
      </p:sp>
      <p:grpSp>
        <p:nvGrpSpPr>
          <p:cNvPr name="Group 50" id="50"/>
          <p:cNvGrpSpPr/>
          <p:nvPr/>
        </p:nvGrpSpPr>
        <p:grpSpPr>
          <a:xfrm rot="0">
            <a:off x="4656272" y="4920879"/>
            <a:ext cx="306690" cy="306690"/>
            <a:chOff x="0" y="0"/>
            <a:chExt cx="812800" cy="8128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472C4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52" id="52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sp>
        <p:nvSpPr>
          <p:cNvPr name="TextBox 53" id="53"/>
          <p:cNvSpPr txBox="true"/>
          <p:nvPr/>
        </p:nvSpPr>
        <p:spPr>
          <a:xfrm rot="0">
            <a:off x="13558214" y="4593678"/>
            <a:ext cx="1767539" cy="12201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48"/>
              </a:lnSpc>
              <a:spcBef>
                <a:spcPct val="0"/>
              </a:spcBef>
            </a:pPr>
            <a:r>
              <a:rPr lang="en-US" sz="2320">
                <a:solidFill>
                  <a:srgbClr val="FFF7ED"/>
                </a:solidFill>
                <a:latin typeface="Garet"/>
                <a:ea typeface="Garet"/>
                <a:cs typeface="Garet"/>
                <a:sym typeface="Garet"/>
              </a:rPr>
              <a:t>Deficiencies in the MMS</a:t>
            </a:r>
          </a:p>
        </p:txBody>
      </p:sp>
      <p:grpSp>
        <p:nvGrpSpPr>
          <p:cNvPr name="Group 54" id="54"/>
          <p:cNvGrpSpPr/>
          <p:nvPr/>
        </p:nvGrpSpPr>
        <p:grpSpPr>
          <a:xfrm rot="0">
            <a:off x="7740221" y="6344958"/>
            <a:ext cx="129338" cy="129338"/>
            <a:chOff x="0" y="0"/>
            <a:chExt cx="812800" cy="812800"/>
          </a:xfrm>
        </p:grpSpPr>
        <p:sp>
          <p:nvSpPr>
            <p:cNvPr name="Freeform 55" id="5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472C4"/>
            </a:solidFill>
            <a:ln w="9525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56" id="56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sp>
        <p:nvSpPr>
          <p:cNvPr name="TextBox 57" id="57"/>
          <p:cNvSpPr txBox="true"/>
          <p:nvPr/>
        </p:nvSpPr>
        <p:spPr>
          <a:xfrm rot="0">
            <a:off x="4809617" y="6205655"/>
            <a:ext cx="2845377" cy="3793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332"/>
              </a:lnSpc>
            </a:pPr>
            <a:r>
              <a:rPr lang="en-US" sz="2332">
                <a:solidFill>
                  <a:srgbClr val="11026C"/>
                </a:solidFill>
                <a:latin typeface="Agrandir"/>
                <a:ea typeface="Agrandir"/>
                <a:cs typeface="Agrandir"/>
                <a:sym typeface="Agrandir"/>
              </a:rPr>
              <a:t>Unclear workflow</a:t>
            </a:r>
          </a:p>
        </p:txBody>
      </p:sp>
      <p:sp>
        <p:nvSpPr>
          <p:cNvPr name="TextBox 58" id="58"/>
          <p:cNvSpPr txBox="true"/>
          <p:nvPr/>
        </p:nvSpPr>
        <p:spPr>
          <a:xfrm rot="0">
            <a:off x="2531662" y="4204230"/>
            <a:ext cx="3464082" cy="3793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332"/>
              </a:lnSpc>
            </a:pPr>
            <a:r>
              <a:rPr lang="en-US" sz="2332">
                <a:solidFill>
                  <a:srgbClr val="11026C"/>
                </a:solidFill>
                <a:latin typeface="Agrandir"/>
                <a:ea typeface="Agrandir"/>
                <a:cs typeface="Agrandir"/>
                <a:sym typeface="Agrandir"/>
              </a:rPr>
              <a:t>Lack of PM </a:t>
            </a:r>
          </a:p>
        </p:txBody>
      </p:sp>
      <p:grpSp>
        <p:nvGrpSpPr>
          <p:cNvPr name="Group 59" id="59"/>
          <p:cNvGrpSpPr/>
          <p:nvPr/>
        </p:nvGrpSpPr>
        <p:grpSpPr>
          <a:xfrm rot="0">
            <a:off x="6052379" y="4318702"/>
            <a:ext cx="129338" cy="129338"/>
            <a:chOff x="0" y="0"/>
            <a:chExt cx="812800" cy="812800"/>
          </a:xfrm>
        </p:grpSpPr>
        <p:sp>
          <p:nvSpPr>
            <p:cNvPr name="Freeform 60" id="6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9525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61" id="61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sp>
        <p:nvSpPr>
          <p:cNvPr name="TextBox 62" id="62"/>
          <p:cNvSpPr txBox="true"/>
          <p:nvPr/>
        </p:nvSpPr>
        <p:spPr>
          <a:xfrm rot="0">
            <a:off x="17259300" y="9196338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10</a:t>
            </a:r>
          </a:p>
        </p:txBody>
      </p:sp>
      <p:sp>
        <p:nvSpPr>
          <p:cNvPr name="TextBox 63" id="63"/>
          <p:cNvSpPr txBox="true"/>
          <p:nvPr/>
        </p:nvSpPr>
        <p:spPr>
          <a:xfrm rot="0">
            <a:off x="3821665" y="7711444"/>
            <a:ext cx="9630388" cy="438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99"/>
              </a:lnSpc>
            </a:pPr>
            <a:r>
              <a:rPr lang="en-US" b="true" sz="2499" spc="124">
                <a:solidFill>
                  <a:srgbClr val="BDCDEE"/>
                </a:solidFill>
                <a:latin typeface="Agrandir Grand Heavy"/>
                <a:ea typeface="Agrandir Grand Heavy"/>
                <a:cs typeface="Agrandir Grand Heavy"/>
                <a:sym typeface="Agrandir Grand Heavy"/>
              </a:rPr>
              <a:t>Fishbone Diagram</a:t>
            </a:r>
          </a:p>
        </p:txBody>
      </p:sp>
    </p:spTree>
  </p:cSld>
  <p:clrMapOvr>
    <a:masterClrMapping/>
  </p:clrMapOvr>
  <p:transition spd="fast">
    <p:cover dir="l"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8344296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280627" y="745970"/>
            <a:ext cx="11726746" cy="8795060"/>
          </a:xfrm>
          <a:custGeom>
            <a:avLst/>
            <a:gdLst/>
            <a:ahLst/>
            <a:cxnLst/>
            <a:rect r="r" b="b" t="t" l="l"/>
            <a:pathLst>
              <a:path h="8795060" w="11726746">
                <a:moveTo>
                  <a:pt x="0" y="0"/>
                </a:moveTo>
                <a:lnTo>
                  <a:pt x="11726746" y="0"/>
                </a:lnTo>
                <a:lnTo>
                  <a:pt x="11726746" y="8795060"/>
                </a:lnTo>
                <a:lnTo>
                  <a:pt x="0" y="87950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196338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11</a:t>
            </a:r>
          </a:p>
        </p:txBody>
      </p:sp>
    </p:spTree>
  </p:cSld>
  <p:clrMapOvr>
    <a:masterClrMapping/>
  </p:clrMapOvr>
  <p:transition spd="fast">
    <p:cover dir="l"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8344296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505626" y="6398348"/>
            <a:ext cx="9398680" cy="3030478"/>
          </a:xfrm>
          <a:custGeom>
            <a:avLst/>
            <a:gdLst/>
            <a:ahLst/>
            <a:cxnLst/>
            <a:rect r="r" b="b" t="t" l="l"/>
            <a:pathLst>
              <a:path h="3030478" w="9398680">
                <a:moveTo>
                  <a:pt x="0" y="0"/>
                </a:moveTo>
                <a:lnTo>
                  <a:pt x="9398680" y="0"/>
                </a:lnTo>
                <a:lnTo>
                  <a:pt x="9398680" y="3030478"/>
                </a:lnTo>
                <a:lnTo>
                  <a:pt x="0" y="30304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36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505626" y="819036"/>
            <a:ext cx="9398680" cy="5649207"/>
          </a:xfrm>
          <a:custGeom>
            <a:avLst/>
            <a:gdLst/>
            <a:ahLst/>
            <a:cxnLst/>
            <a:rect r="r" b="b" t="t" l="l"/>
            <a:pathLst>
              <a:path h="5649207" w="9398680">
                <a:moveTo>
                  <a:pt x="0" y="0"/>
                </a:moveTo>
                <a:lnTo>
                  <a:pt x="9398680" y="0"/>
                </a:lnTo>
                <a:lnTo>
                  <a:pt x="9398680" y="5649206"/>
                </a:lnTo>
                <a:lnTo>
                  <a:pt x="0" y="56492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12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74642" y="4473575"/>
            <a:ext cx="5980994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Questionnair Findings:</a:t>
            </a:r>
          </a:p>
        </p:txBody>
      </p:sp>
    </p:spTree>
  </p:cSld>
  <p:clrMapOvr>
    <a:masterClrMapping/>
  </p:clrMapOvr>
  <p:transition spd="fast">
    <p:cover dir="l"/>
  </p:transition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4462" y="83012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701951" y="1924072"/>
            <a:ext cx="9264064" cy="5654529"/>
          </a:xfrm>
          <a:custGeom>
            <a:avLst/>
            <a:gdLst/>
            <a:ahLst/>
            <a:cxnLst/>
            <a:rect r="r" b="b" t="t" l="l"/>
            <a:pathLst>
              <a:path h="5654529" w="9264064">
                <a:moveTo>
                  <a:pt x="0" y="0"/>
                </a:moveTo>
                <a:lnTo>
                  <a:pt x="9264064" y="0"/>
                </a:lnTo>
                <a:lnTo>
                  <a:pt x="9264064" y="5654529"/>
                </a:lnTo>
                <a:lnTo>
                  <a:pt x="0" y="56545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993276" y="6043735"/>
            <a:ext cx="2743727" cy="1907075"/>
          </a:xfrm>
          <a:custGeom>
            <a:avLst/>
            <a:gdLst/>
            <a:ahLst/>
            <a:cxnLst/>
            <a:rect r="r" b="b" t="t" l="l"/>
            <a:pathLst>
              <a:path h="1907075" w="2743727">
                <a:moveTo>
                  <a:pt x="0" y="0"/>
                </a:moveTo>
                <a:lnTo>
                  <a:pt x="2743727" y="0"/>
                </a:lnTo>
                <a:lnTo>
                  <a:pt x="2743727" y="1907075"/>
                </a:lnTo>
                <a:lnTo>
                  <a:pt x="0" y="19070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9820497" y="7903185"/>
            <a:ext cx="1095375" cy="455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No PM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896750" y="7903185"/>
            <a:ext cx="3725228" cy="455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No Sufficient training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13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25471" y="1254147"/>
            <a:ext cx="5980994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Questionnair Findings:</a:t>
            </a:r>
          </a:p>
        </p:txBody>
      </p:sp>
    </p:spTree>
  </p:cSld>
  <p:clrMapOvr>
    <a:masterClrMapping/>
  </p:clrMapOvr>
  <p:transition spd="fast">
    <p:cover dir="l"/>
  </p:transition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970181" y="5443371"/>
            <a:ext cx="16376589" cy="0"/>
          </a:xfrm>
          <a:prstGeom prst="line">
            <a:avLst/>
          </a:prstGeom>
          <a:ln cap="rnd" w="57150">
            <a:solidFill>
              <a:srgbClr val="003366">
                <a:alpha val="19608"/>
              </a:srgbClr>
            </a:solidFill>
            <a:prstDash val="sysDash"/>
            <a:headEnd type="oval" len="lg" w="lg"/>
            <a:tailEnd type="arrow" len="sm" w="med"/>
          </a:ln>
        </p:spPr>
      </p:sp>
      <p:sp>
        <p:nvSpPr>
          <p:cNvPr name="TextBox 3" id="3"/>
          <p:cNvSpPr txBox="true"/>
          <p:nvPr/>
        </p:nvSpPr>
        <p:spPr>
          <a:xfrm rot="0">
            <a:off x="1291851" y="6435782"/>
            <a:ext cx="2981605" cy="14063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15"/>
              </a:lnSpc>
            </a:pP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Organ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izational &amp; Administrative Improvements</a:t>
            </a:r>
          </a:p>
          <a:p>
            <a:pPr algn="ctr" marL="0" indent="0" lvl="0">
              <a:lnSpc>
                <a:spcPts val="2815"/>
              </a:lnSpc>
            </a:pPr>
          </a:p>
        </p:txBody>
      </p:sp>
      <p:sp>
        <p:nvSpPr>
          <p:cNvPr name="TextBox 4" id="4"/>
          <p:cNvSpPr txBox="true"/>
          <p:nvPr/>
        </p:nvSpPr>
        <p:spPr>
          <a:xfrm rot="0">
            <a:off x="8325460" y="6446958"/>
            <a:ext cx="3387703" cy="701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15"/>
              </a:lnSpc>
            </a:pP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Mainten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anc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 Strategy Improvements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4415338" y="3525932"/>
            <a:ext cx="3118234" cy="14063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15"/>
              </a:lnSpc>
            </a:pP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T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ech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nical Improvements (CMMS)</a:t>
            </a:r>
          </a:p>
          <a:p>
            <a:pPr algn="ctr" marL="0" indent="0" lvl="0">
              <a:lnSpc>
                <a:spcPts val="2815"/>
              </a:lnSpc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12035574" y="3763658"/>
            <a:ext cx="2967390" cy="701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15"/>
              </a:lnSpc>
            </a:pP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T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rai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ning &amp; Human Resources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841867" y="1574315"/>
            <a:ext cx="16604266" cy="1915598"/>
            <a:chOff x="0" y="0"/>
            <a:chExt cx="5603467" cy="64646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5603467" cy="646460"/>
            </a:xfrm>
            <a:custGeom>
              <a:avLst/>
              <a:gdLst/>
              <a:ahLst/>
              <a:cxnLst/>
              <a:rect r="r" b="b" t="t" l="l"/>
              <a:pathLst>
                <a:path h="646460" w="5603467">
                  <a:moveTo>
                    <a:pt x="0" y="0"/>
                  </a:moveTo>
                  <a:lnTo>
                    <a:pt x="5603467" y="0"/>
                  </a:lnTo>
                  <a:lnTo>
                    <a:pt x="5603467" y="646460"/>
                  </a:lnTo>
                  <a:lnTo>
                    <a:pt x="0" y="64646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66675"/>
              <a:ext cx="5603467" cy="71313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11026C"/>
                  </a:solidFill>
                  <a:latin typeface="Garet Bold"/>
                  <a:ea typeface="Garet Bold"/>
                  <a:cs typeface="Garet Bold"/>
                  <a:sym typeface="Garet Bold"/>
                </a:rPr>
                <a:t>Improvements Roadmap</a:t>
              </a:r>
            </a:p>
            <a:p>
              <a:pPr algn="ctr">
                <a:lnSpc>
                  <a:spcPts val="5599"/>
                </a:lnSpc>
                <a:spcBef>
                  <a:spcPct val="0"/>
                </a:spcBef>
              </a:pPr>
              <a:r>
                <a:rPr lang="en-US" b="true" sz="3999">
                  <a:solidFill>
                    <a:srgbClr val="11026C"/>
                  </a:solidFill>
                  <a:latin typeface="Garet Bold"/>
                  <a:ea typeface="Garet Bold"/>
                  <a:cs typeface="Garet Bold"/>
                  <a:sym typeface="Garet Bold"/>
                </a:rPr>
                <a:t> </a:t>
              </a: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2015899" y="4737957"/>
            <a:ext cx="1533509" cy="1410828"/>
          </a:xfrm>
          <a:custGeom>
            <a:avLst/>
            <a:gdLst/>
            <a:ahLst/>
            <a:cxnLst/>
            <a:rect r="r" b="b" t="t" l="l"/>
            <a:pathLst>
              <a:path h="1410828" w="1533509">
                <a:moveTo>
                  <a:pt x="0" y="0"/>
                </a:moveTo>
                <a:lnTo>
                  <a:pt x="1533509" y="0"/>
                </a:lnTo>
                <a:lnTo>
                  <a:pt x="1533509" y="1410828"/>
                </a:lnTo>
                <a:lnTo>
                  <a:pt x="0" y="1410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5345323" y="4932330"/>
            <a:ext cx="1258265" cy="1002037"/>
          </a:xfrm>
          <a:custGeom>
            <a:avLst/>
            <a:gdLst/>
            <a:ahLst/>
            <a:cxnLst/>
            <a:rect r="r" b="b" t="t" l="l"/>
            <a:pathLst>
              <a:path h="1002037" w="1258265">
                <a:moveTo>
                  <a:pt x="0" y="0"/>
                </a:moveTo>
                <a:lnTo>
                  <a:pt x="1258265" y="0"/>
                </a:lnTo>
                <a:lnTo>
                  <a:pt x="1258265" y="1002037"/>
                </a:lnTo>
                <a:lnTo>
                  <a:pt x="0" y="100203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144000" y="4632585"/>
            <a:ext cx="1407538" cy="1621572"/>
          </a:xfrm>
          <a:custGeom>
            <a:avLst/>
            <a:gdLst/>
            <a:ahLst/>
            <a:cxnLst/>
            <a:rect r="r" b="b" t="t" l="l"/>
            <a:pathLst>
              <a:path h="1621572" w="1407538">
                <a:moveTo>
                  <a:pt x="0" y="0"/>
                </a:moveTo>
                <a:lnTo>
                  <a:pt x="1407538" y="0"/>
                </a:lnTo>
                <a:lnTo>
                  <a:pt x="1407538" y="1621572"/>
                </a:lnTo>
                <a:lnTo>
                  <a:pt x="0" y="162157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780918" y="4758002"/>
            <a:ext cx="1476700" cy="1390783"/>
          </a:xfrm>
          <a:custGeom>
            <a:avLst/>
            <a:gdLst/>
            <a:ahLst/>
            <a:cxnLst/>
            <a:rect r="r" b="b" t="t" l="l"/>
            <a:pathLst>
              <a:path h="1390783" w="1476700">
                <a:moveTo>
                  <a:pt x="0" y="0"/>
                </a:moveTo>
                <a:lnTo>
                  <a:pt x="1476701" y="0"/>
                </a:lnTo>
                <a:lnTo>
                  <a:pt x="1476701" y="1390783"/>
                </a:lnTo>
                <a:lnTo>
                  <a:pt x="0" y="139078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144462" y="83012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4776328" y="6435782"/>
            <a:ext cx="2967390" cy="10539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15"/>
              </a:lnSpc>
            </a:pP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Eme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rg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ing Technologies (VR)</a:t>
            </a:r>
          </a:p>
          <a:p>
            <a:pPr algn="ctr" marL="0" indent="0" lvl="0">
              <a:lnSpc>
                <a:spcPts val="2815"/>
              </a:lnSpc>
            </a:pP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5796632" y="4632585"/>
            <a:ext cx="926782" cy="1454230"/>
          </a:xfrm>
          <a:custGeom>
            <a:avLst/>
            <a:gdLst/>
            <a:ahLst/>
            <a:cxnLst/>
            <a:rect r="r" b="b" t="t" l="l"/>
            <a:pathLst>
              <a:path h="1454230" w="926782">
                <a:moveTo>
                  <a:pt x="0" y="0"/>
                </a:moveTo>
                <a:lnTo>
                  <a:pt x="926782" y="0"/>
                </a:lnTo>
                <a:lnTo>
                  <a:pt x="926782" y="1454230"/>
                </a:lnTo>
                <a:lnTo>
                  <a:pt x="0" y="145423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3777" t="0" r="-3777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14</a:t>
            </a:r>
          </a:p>
        </p:txBody>
      </p:sp>
    </p:spTree>
  </p:cSld>
  <p:clrMapOvr>
    <a:masterClrMapping/>
  </p:clrMapOvr>
  <p:transition spd="fast">
    <p:cover dir="l"/>
  </p:transition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4462" y="83012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736814" y="1181641"/>
            <a:ext cx="6590139" cy="8519946"/>
          </a:xfrm>
          <a:custGeom>
            <a:avLst/>
            <a:gdLst/>
            <a:ahLst/>
            <a:cxnLst/>
            <a:rect r="r" b="b" t="t" l="l"/>
            <a:pathLst>
              <a:path h="8519946" w="6590139">
                <a:moveTo>
                  <a:pt x="0" y="0"/>
                </a:moveTo>
                <a:lnTo>
                  <a:pt x="6590139" y="0"/>
                </a:lnTo>
                <a:lnTo>
                  <a:pt x="6590139" y="8519946"/>
                </a:lnTo>
                <a:lnTo>
                  <a:pt x="0" y="85199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56" t="-1443" r="-656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891020" y="1181641"/>
            <a:ext cx="6435447" cy="8317544"/>
          </a:xfrm>
          <a:custGeom>
            <a:avLst/>
            <a:gdLst/>
            <a:ahLst/>
            <a:cxnLst/>
            <a:rect r="r" b="b" t="t" l="l"/>
            <a:pathLst>
              <a:path h="8317544" w="6435447">
                <a:moveTo>
                  <a:pt x="0" y="0"/>
                </a:moveTo>
                <a:lnTo>
                  <a:pt x="6435448" y="0"/>
                </a:lnTo>
                <a:lnTo>
                  <a:pt x="6435448" y="8317544"/>
                </a:lnTo>
                <a:lnTo>
                  <a:pt x="0" y="831754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57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560800" y="517040"/>
            <a:ext cx="13166400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Organizational &amp; Administrative Improvements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030443" y="9585436"/>
            <a:ext cx="6296025" cy="3880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4"/>
              </a:lnSpc>
              <a:spcBef>
                <a:spcPct val="0"/>
              </a:spcBef>
            </a:pPr>
            <a:r>
              <a:rPr lang="en-US" sz="2345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Standardized Maintenance Request Form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073776" y="9585436"/>
            <a:ext cx="5916216" cy="3880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4"/>
              </a:lnSpc>
              <a:spcBef>
                <a:spcPct val="0"/>
              </a:spcBef>
            </a:pPr>
            <a:r>
              <a:rPr lang="en-US" sz="2345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Standardized Maintenance Order Form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15</a:t>
            </a:r>
          </a:p>
        </p:txBody>
      </p:sp>
    </p:spTree>
  </p:cSld>
  <p:clrMapOvr>
    <a:masterClrMapping/>
  </p:clrMapOvr>
  <p:transition spd="fast">
    <p:cover dir="l"/>
  </p:transition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457508" y="2481951"/>
            <a:ext cx="9372985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Full CMMS Implementation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2284641" y="5751497"/>
            <a:ext cx="13718718" cy="3172454"/>
          </a:xfrm>
          <a:custGeom>
            <a:avLst/>
            <a:gdLst/>
            <a:ahLst/>
            <a:cxnLst/>
            <a:rect r="r" b="b" t="t" l="l"/>
            <a:pathLst>
              <a:path h="3172454" w="13718718">
                <a:moveTo>
                  <a:pt x="0" y="0"/>
                </a:moveTo>
                <a:lnTo>
                  <a:pt x="13718718" y="0"/>
                </a:lnTo>
                <a:lnTo>
                  <a:pt x="13718718" y="3172454"/>
                </a:lnTo>
                <a:lnTo>
                  <a:pt x="0" y="317245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728857" y="1191921"/>
            <a:ext cx="12830286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b="true" sz="35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Technical (CMMS Improvement)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580745" y="4858285"/>
            <a:ext cx="11126510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b="true" sz="35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Maintenance Strategy Improvements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4157223" y="1028700"/>
            <a:ext cx="955668" cy="761059"/>
          </a:xfrm>
          <a:custGeom>
            <a:avLst/>
            <a:gdLst/>
            <a:ahLst/>
            <a:cxnLst/>
            <a:rect r="r" b="b" t="t" l="l"/>
            <a:pathLst>
              <a:path h="761059" w="955668">
                <a:moveTo>
                  <a:pt x="0" y="0"/>
                </a:moveTo>
                <a:lnTo>
                  <a:pt x="955668" y="0"/>
                </a:lnTo>
                <a:lnTo>
                  <a:pt x="955668" y="761059"/>
                </a:lnTo>
                <a:lnTo>
                  <a:pt x="0" y="76105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658213" y="4615181"/>
            <a:ext cx="998021" cy="1149783"/>
          </a:xfrm>
          <a:custGeom>
            <a:avLst/>
            <a:gdLst/>
            <a:ahLst/>
            <a:cxnLst/>
            <a:rect r="r" b="b" t="t" l="l"/>
            <a:pathLst>
              <a:path h="1149783" w="998021">
                <a:moveTo>
                  <a:pt x="0" y="0"/>
                </a:moveTo>
                <a:lnTo>
                  <a:pt x="998021" y="0"/>
                </a:lnTo>
                <a:lnTo>
                  <a:pt x="998021" y="1149783"/>
                </a:lnTo>
                <a:lnTo>
                  <a:pt x="0" y="114978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144462" y="845607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16</a:t>
            </a:r>
          </a:p>
        </p:txBody>
      </p:sp>
    </p:spTree>
  </p:cSld>
  <p:clrMapOvr>
    <a:masterClrMapping/>
  </p:clrMapOvr>
  <p:transition spd="fast">
    <p:cover dir="l"/>
  </p:transition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4462" y="83012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369843" y="1244847"/>
            <a:ext cx="7548314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Training &amp; Human Resources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4920666" y="7276077"/>
            <a:ext cx="2338634" cy="2202568"/>
          </a:xfrm>
          <a:custGeom>
            <a:avLst/>
            <a:gdLst/>
            <a:ahLst/>
            <a:cxnLst/>
            <a:rect r="r" b="b" t="t" l="l"/>
            <a:pathLst>
              <a:path h="2202568" w="2338634">
                <a:moveTo>
                  <a:pt x="0" y="0"/>
                </a:moveTo>
                <a:lnTo>
                  <a:pt x="2338634" y="0"/>
                </a:lnTo>
                <a:lnTo>
                  <a:pt x="2338634" y="2202568"/>
                </a:lnTo>
                <a:lnTo>
                  <a:pt x="0" y="220256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true" rot="0">
            <a:off x="-144462" y="-1148847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aphicFrame>
        <p:nvGraphicFramePr>
          <p:cNvPr name="Table 6" id="6"/>
          <p:cNvGraphicFramePr>
            <a:graphicFrameLocks noGrp="true"/>
          </p:cNvGraphicFramePr>
          <p:nvPr/>
        </p:nvGraphicFramePr>
        <p:xfrm>
          <a:off x="5602957" y="4436111"/>
          <a:ext cx="7315200" cy="3562350"/>
        </p:xfrm>
        <a:graphic>
          <a:graphicData uri="http://schemas.openxmlformats.org/drawingml/2006/table">
            <a:tbl>
              <a:tblPr/>
              <a:tblGrid>
                <a:gridCol w="2438400"/>
                <a:gridCol w="2438400"/>
                <a:gridCol w="2438400"/>
              </a:tblGrid>
              <a:tr h="847262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b="true" sz="2000">
                          <a:solidFill>
                            <a:srgbClr val="11026C"/>
                          </a:solidFill>
                          <a:latin typeface="Garet Bold"/>
                          <a:ea typeface="Garet Bold"/>
                          <a:cs typeface="Garet Bold"/>
                          <a:sym typeface="Garet Bold"/>
                        </a:rPr>
                        <a:t>Training Topic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b="true" sz="2000">
                          <a:solidFill>
                            <a:srgbClr val="11026C"/>
                          </a:solidFill>
                          <a:latin typeface="Garet Bold"/>
                          <a:ea typeface="Garet Bold"/>
                          <a:cs typeface="Garet Bold"/>
                          <a:sym typeface="Garet Bold"/>
                        </a:rPr>
                        <a:t>Target Group 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b="true" sz="1800">
                          <a:solidFill>
                            <a:srgbClr val="11026C"/>
                          </a:solidFill>
                          <a:latin typeface="Garet Bold"/>
                          <a:ea typeface="Garet Bold"/>
                          <a:cs typeface="Garet Bold"/>
                          <a:sym typeface="Garet Bold"/>
                        </a:rPr>
                        <a:t>Frequency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122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11026C"/>
                          </a:solidFill>
                          <a:latin typeface="Garet"/>
                          <a:ea typeface="Garet"/>
                          <a:cs typeface="Garet"/>
                          <a:sym typeface="Garet"/>
                        </a:rPr>
                        <a:t>CMMS usage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11026C"/>
                          </a:solidFill>
                          <a:latin typeface="Garet"/>
                          <a:ea typeface="Garet"/>
                          <a:cs typeface="Garet"/>
                          <a:sym typeface="Garet"/>
                        </a:rPr>
                        <a:t>Technicians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b="true" sz="1800">
                          <a:solidFill>
                            <a:srgbClr val="11026C"/>
                          </a:solidFill>
                          <a:latin typeface="Canva Sans Bold"/>
                          <a:ea typeface="Canva Sans Bold"/>
                          <a:cs typeface="Canva Sans Bold"/>
                          <a:sym typeface="Canva Sans Bold"/>
                        </a:rPr>
                        <a:t>Quarterly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122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11026C"/>
                          </a:solidFill>
                          <a:latin typeface="Garet"/>
                          <a:ea typeface="Garet"/>
                          <a:cs typeface="Garet"/>
                          <a:sym typeface="Garet"/>
                        </a:rPr>
                        <a:t>PM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11026C"/>
                          </a:solidFill>
                          <a:latin typeface="Garet"/>
                          <a:ea typeface="Garet"/>
                          <a:cs typeface="Garet"/>
                          <a:sym typeface="Garet"/>
                        </a:rPr>
                        <a:t>Lab technicians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11026C"/>
                          </a:solidFill>
                          <a:latin typeface="Garet"/>
                          <a:ea typeface="Garet"/>
                          <a:cs typeface="Garet"/>
                          <a:sym typeface="Garet"/>
                        </a:rPr>
                        <a:t>Quarterly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6845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11026C"/>
                          </a:solidFill>
                          <a:latin typeface="Garet"/>
                          <a:ea typeface="Garet"/>
                          <a:cs typeface="Garet"/>
                          <a:sym typeface="Garet"/>
                        </a:rPr>
                        <a:t>Safety Procedures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11026C"/>
                          </a:solidFill>
                          <a:latin typeface="Garet"/>
                          <a:ea typeface="Garet"/>
                          <a:cs typeface="Garet"/>
                          <a:sym typeface="Garet"/>
                        </a:rPr>
                        <a:t>All staff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11026C"/>
                          </a:solidFill>
                          <a:latin typeface="Garet"/>
                          <a:ea typeface="Garet"/>
                          <a:cs typeface="Garet"/>
                          <a:sym typeface="Garet"/>
                        </a:rPr>
                        <a:t>Annual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7" id="7"/>
          <p:cNvSpPr txBox="true"/>
          <p:nvPr/>
        </p:nvSpPr>
        <p:spPr>
          <a:xfrm rot="0">
            <a:off x="3767553" y="2527936"/>
            <a:ext cx="10752894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Structured training programs on CMMS    usage</a:t>
            </a:r>
          </a:p>
          <a:p>
            <a:pPr algn="ctr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Improving maintenance documentation and reporting skills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17</a:t>
            </a:r>
          </a:p>
        </p:txBody>
      </p:sp>
    </p:spTree>
  </p:cSld>
  <p:clrMapOvr>
    <a:masterClrMapping/>
  </p:clrMapOvr>
  <p:transition spd="fast">
    <p:cover dir="l"/>
  </p:transition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4462" y="83012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225865" y="4378428"/>
            <a:ext cx="9342826" cy="5320562"/>
          </a:xfrm>
          <a:custGeom>
            <a:avLst/>
            <a:gdLst/>
            <a:ahLst/>
            <a:cxnLst/>
            <a:rect r="r" b="b" t="t" l="l"/>
            <a:pathLst>
              <a:path h="5320562" w="9342826">
                <a:moveTo>
                  <a:pt x="0" y="0"/>
                </a:moveTo>
                <a:lnTo>
                  <a:pt x="9342826" y="0"/>
                </a:lnTo>
                <a:lnTo>
                  <a:pt x="9342826" y="5320562"/>
                </a:lnTo>
                <a:lnTo>
                  <a:pt x="0" y="53205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20" t="0" r="-62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99003" y="1137897"/>
            <a:ext cx="11689993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Emerging Technologies (VR) in Maintenance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325284" y="2118255"/>
            <a:ext cx="7143988" cy="1746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b="true" sz="25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Visual step-by-step maintenance guidance</a:t>
            </a:r>
          </a:p>
          <a:p>
            <a:pPr algn="ctr">
              <a:lnSpc>
                <a:spcPts val="3500"/>
              </a:lnSpc>
              <a:spcBef>
                <a:spcPct val="0"/>
              </a:spcBef>
            </a:pPr>
          </a:p>
          <a:p>
            <a:pPr algn="ctr" marL="539754" indent="-269877" lvl="1">
              <a:lnSpc>
                <a:spcPts val="3500"/>
              </a:lnSpc>
              <a:buFont typeface="Arial"/>
              <a:buChar char="•"/>
            </a:pPr>
            <a:r>
              <a:rPr lang="en-US" sz="25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Error Reduction &amp; Safety</a:t>
            </a:r>
          </a:p>
          <a:p>
            <a:pPr algn="ctr" marL="539754" indent="-269877" lvl="1">
              <a:lnSpc>
                <a:spcPts val="3500"/>
              </a:lnSpc>
              <a:buFont typeface="Arial"/>
              <a:buChar char="•"/>
            </a:pPr>
            <a:r>
              <a:rPr lang="en-US" sz="25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  Guided Maintenance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18</a:t>
            </a:r>
          </a:p>
        </p:txBody>
      </p:sp>
    </p:spTree>
  </p:cSld>
  <p:clrMapOvr>
    <a:masterClrMapping/>
  </p:clrMapOvr>
  <p:transition spd="fast">
    <p:cover dir="l"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07236" y="8284276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2" y="0"/>
                </a:lnTo>
                <a:lnTo>
                  <a:pt x="18902472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74396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 flipH="true">
            <a:off x="5494985" y="5731617"/>
            <a:ext cx="1422618" cy="0"/>
          </a:xfrm>
          <a:prstGeom prst="line">
            <a:avLst/>
          </a:prstGeom>
          <a:ln cap="flat" w="19050">
            <a:solidFill>
              <a:srgbClr val="11026C"/>
            </a:solidFill>
            <a:prstDash val="sysDot"/>
            <a:headEnd type="arrow" len="sm" w="med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H="true">
            <a:off x="9487294" y="5458352"/>
            <a:ext cx="1129256" cy="0"/>
          </a:xfrm>
          <a:prstGeom prst="line">
            <a:avLst/>
          </a:prstGeom>
          <a:ln cap="flat" w="19050">
            <a:solidFill>
              <a:srgbClr val="11026C"/>
            </a:solidFill>
            <a:prstDash val="sysDot"/>
            <a:headEnd type="arrow" len="sm" w="med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6917603" y="3528521"/>
            <a:ext cx="4630282" cy="4406192"/>
            <a:chOff x="0" y="0"/>
            <a:chExt cx="1498384" cy="142586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498384" cy="1425867"/>
            </a:xfrm>
            <a:custGeom>
              <a:avLst/>
              <a:gdLst/>
              <a:ahLst/>
              <a:cxnLst/>
              <a:rect r="r" b="b" t="t" l="l"/>
              <a:pathLst>
                <a:path h="1425867" w="1498384">
                  <a:moveTo>
                    <a:pt x="41800" y="0"/>
                  </a:moveTo>
                  <a:lnTo>
                    <a:pt x="1456583" y="0"/>
                  </a:lnTo>
                  <a:cubicBezTo>
                    <a:pt x="1479669" y="0"/>
                    <a:pt x="1498384" y="18715"/>
                    <a:pt x="1498384" y="41800"/>
                  </a:cubicBezTo>
                  <a:lnTo>
                    <a:pt x="1498384" y="1384067"/>
                  </a:lnTo>
                  <a:cubicBezTo>
                    <a:pt x="1498384" y="1407152"/>
                    <a:pt x="1479669" y="1425867"/>
                    <a:pt x="1456583" y="1425867"/>
                  </a:cubicBezTo>
                  <a:lnTo>
                    <a:pt x="41800" y="1425867"/>
                  </a:lnTo>
                  <a:cubicBezTo>
                    <a:pt x="30714" y="1425867"/>
                    <a:pt x="20082" y="1421463"/>
                    <a:pt x="12243" y="1413624"/>
                  </a:cubicBezTo>
                  <a:cubicBezTo>
                    <a:pt x="4404" y="1405785"/>
                    <a:pt x="0" y="1395153"/>
                    <a:pt x="0" y="1384067"/>
                  </a:cubicBezTo>
                  <a:lnTo>
                    <a:pt x="0" y="41800"/>
                  </a:lnTo>
                  <a:cubicBezTo>
                    <a:pt x="0" y="30714"/>
                    <a:pt x="4404" y="20082"/>
                    <a:pt x="12243" y="12243"/>
                  </a:cubicBezTo>
                  <a:cubicBezTo>
                    <a:pt x="20082" y="4404"/>
                    <a:pt x="30714" y="0"/>
                    <a:pt x="41800" y="0"/>
                  </a:cubicBezTo>
                  <a:close/>
                </a:path>
              </a:pathLst>
            </a:custGeom>
            <a:solidFill>
              <a:srgbClr val="4472C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1498384" cy="14639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702933" y="3502808"/>
            <a:ext cx="4792052" cy="4457619"/>
            <a:chOff x="0" y="0"/>
            <a:chExt cx="1550734" cy="1442509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550734" cy="1442509"/>
            </a:xfrm>
            <a:custGeom>
              <a:avLst/>
              <a:gdLst/>
              <a:ahLst/>
              <a:cxnLst/>
              <a:rect r="r" b="b" t="t" l="l"/>
              <a:pathLst>
                <a:path h="1442509" w="1550734">
                  <a:moveTo>
                    <a:pt x="40389" y="0"/>
                  </a:moveTo>
                  <a:lnTo>
                    <a:pt x="1510344" y="0"/>
                  </a:lnTo>
                  <a:cubicBezTo>
                    <a:pt x="1521056" y="0"/>
                    <a:pt x="1531329" y="4255"/>
                    <a:pt x="1538904" y="11830"/>
                  </a:cubicBezTo>
                  <a:cubicBezTo>
                    <a:pt x="1546478" y="19404"/>
                    <a:pt x="1550734" y="29677"/>
                    <a:pt x="1550734" y="40389"/>
                  </a:cubicBezTo>
                  <a:lnTo>
                    <a:pt x="1550734" y="1402120"/>
                  </a:lnTo>
                  <a:cubicBezTo>
                    <a:pt x="1550734" y="1412832"/>
                    <a:pt x="1546478" y="1423105"/>
                    <a:pt x="1538904" y="1430679"/>
                  </a:cubicBezTo>
                  <a:cubicBezTo>
                    <a:pt x="1531329" y="1438254"/>
                    <a:pt x="1521056" y="1442509"/>
                    <a:pt x="1510344" y="1442509"/>
                  </a:cubicBezTo>
                  <a:lnTo>
                    <a:pt x="40389" y="1442509"/>
                  </a:lnTo>
                  <a:cubicBezTo>
                    <a:pt x="29677" y="1442509"/>
                    <a:pt x="19404" y="1438254"/>
                    <a:pt x="11830" y="1430679"/>
                  </a:cubicBezTo>
                  <a:cubicBezTo>
                    <a:pt x="4255" y="1423105"/>
                    <a:pt x="0" y="1412832"/>
                    <a:pt x="0" y="1402120"/>
                  </a:cubicBezTo>
                  <a:lnTo>
                    <a:pt x="0" y="40389"/>
                  </a:lnTo>
                  <a:cubicBezTo>
                    <a:pt x="0" y="29677"/>
                    <a:pt x="4255" y="19404"/>
                    <a:pt x="11830" y="11830"/>
                  </a:cubicBezTo>
                  <a:cubicBezTo>
                    <a:pt x="19404" y="4255"/>
                    <a:pt x="29677" y="0"/>
                    <a:pt x="40389" y="0"/>
                  </a:cubicBezTo>
                  <a:close/>
                </a:path>
              </a:pathLst>
            </a:custGeom>
            <a:solidFill>
              <a:srgbClr val="C29B59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550734" cy="148060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2937395" y="3528521"/>
            <a:ext cx="4340955" cy="4406192"/>
            <a:chOff x="0" y="0"/>
            <a:chExt cx="1404756" cy="142586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404756" cy="1425867"/>
            </a:xfrm>
            <a:custGeom>
              <a:avLst/>
              <a:gdLst/>
              <a:ahLst/>
              <a:cxnLst/>
              <a:rect r="r" b="b" t="t" l="l"/>
              <a:pathLst>
                <a:path h="1425867" w="1404756">
                  <a:moveTo>
                    <a:pt x="44587" y="0"/>
                  </a:moveTo>
                  <a:lnTo>
                    <a:pt x="1360169" y="0"/>
                  </a:lnTo>
                  <a:cubicBezTo>
                    <a:pt x="1384794" y="0"/>
                    <a:pt x="1404756" y="19962"/>
                    <a:pt x="1404756" y="44587"/>
                  </a:cubicBezTo>
                  <a:lnTo>
                    <a:pt x="1404756" y="1381281"/>
                  </a:lnTo>
                  <a:cubicBezTo>
                    <a:pt x="1404756" y="1405905"/>
                    <a:pt x="1384794" y="1425867"/>
                    <a:pt x="1360169" y="1425867"/>
                  </a:cubicBezTo>
                  <a:lnTo>
                    <a:pt x="44587" y="1425867"/>
                  </a:lnTo>
                  <a:cubicBezTo>
                    <a:pt x="19962" y="1425867"/>
                    <a:pt x="0" y="1405905"/>
                    <a:pt x="0" y="1381281"/>
                  </a:cubicBezTo>
                  <a:lnTo>
                    <a:pt x="0" y="44587"/>
                  </a:lnTo>
                  <a:cubicBezTo>
                    <a:pt x="0" y="19962"/>
                    <a:pt x="19962" y="0"/>
                    <a:pt x="44587" y="0"/>
                  </a:cubicBezTo>
                  <a:close/>
                </a:path>
              </a:pathLst>
            </a:custGeom>
            <a:solidFill>
              <a:srgbClr val="C2596C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1404756" cy="146396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273257" y="4339971"/>
            <a:ext cx="3651404" cy="506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25"/>
              </a:lnSpc>
            </a:pPr>
            <a:r>
              <a:rPr lang="en-US" sz="2946" b="true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Curren</a:t>
            </a:r>
            <a:r>
              <a:rPr lang="en-US" b="true" sz="2946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t System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2774925" y="4098348"/>
            <a:ext cx="4685772" cy="9946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75"/>
              </a:lnSpc>
            </a:pPr>
            <a:r>
              <a:rPr lang="en-US" sz="2839" b="true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Operational Co</a:t>
            </a:r>
            <a:r>
              <a:rPr lang="en-US" b="true" sz="283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nsequences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7216622" y="4080651"/>
            <a:ext cx="3854756" cy="103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25"/>
              </a:lnSpc>
            </a:pPr>
            <a:r>
              <a:rPr lang="en-US" sz="2946" b="true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Operational Probl</a:t>
            </a:r>
            <a:r>
              <a:rPr lang="en-US" b="true" sz="2946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ems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02441" y="5252558"/>
            <a:ext cx="2979869" cy="1030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36221" indent="-318111" lvl="1">
              <a:lnSpc>
                <a:spcPts val="4125"/>
              </a:lnSpc>
              <a:buFont typeface="Arial"/>
              <a:buChar char="•"/>
            </a:pPr>
            <a:r>
              <a:rPr lang="en-US" sz="2946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Reactive</a:t>
            </a:r>
          </a:p>
          <a:p>
            <a:pPr algn="l" marL="636221" indent="-318111" lvl="1">
              <a:lnSpc>
                <a:spcPts val="4125"/>
              </a:lnSpc>
              <a:buFont typeface="Arial"/>
              <a:buChar char="•"/>
            </a:pPr>
            <a:r>
              <a:rPr lang="en-US" sz="2946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No CMMS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004070" y="5401202"/>
            <a:ext cx="4101073" cy="1553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36221" indent="-318111" lvl="1">
              <a:lnSpc>
                <a:spcPts val="4125"/>
              </a:lnSpc>
              <a:buFont typeface="Arial"/>
              <a:buChar char="•"/>
            </a:pPr>
            <a:r>
              <a:rPr lang="en-US" sz="2946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High downtime</a:t>
            </a:r>
          </a:p>
          <a:p>
            <a:pPr algn="l" marL="636221" indent="-318111" lvl="1">
              <a:lnSpc>
                <a:spcPts val="4125"/>
              </a:lnSpc>
              <a:buFont typeface="Arial"/>
              <a:buChar char="•"/>
            </a:pPr>
            <a:r>
              <a:rPr lang="en-US" sz="2946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Higher costs</a:t>
            </a:r>
          </a:p>
          <a:p>
            <a:pPr algn="l" marL="636221" indent="-318111" lvl="1">
              <a:lnSpc>
                <a:spcPts val="4125"/>
              </a:lnSpc>
              <a:buFont typeface="Arial"/>
              <a:buChar char="•"/>
            </a:pPr>
            <a:r>
              <a:rPr lang="en-US" sz="2946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Lab inefficiency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988981" y="5286264"/>
            <a:ext cx="4424132" cy="1553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36221" indent="-318111" lvl="1">
              <a:lnSpc>
                <a:spcPts val="4125"/>
              </a:lnSpc>
              <a:buFont typeface="Arial"/>
              <a:buChar char="•"/>
            </a:pPr>
            <a:r>
              <a:rPr lang="en-US" sz="2946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 Unplanned </a:t>
            </a:r>
          </a:p>
          <a:p>
            <a:pPr algn="l">
              <a:lnSpc>
                <a:spcPts val="4125"/>
              </a:lnSpc>
            </a:pPr>
            <a:r>
              <a:rPr lang="en-US" sz="2946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       breakdowns</a:t>
            </a:r>
          </a:p>
          <a:p>
            <a:pPr algn="l" marL="636221" indent="-318111" lvl="1">
              <a:lnSpc>
                <a:spcPts val="4125"/>
              </a:lnSpc>
              <a:buFont typeface="Arial"/>
              <a:buChar char="•"/>
            </a:pPr>
            <a:r>
              <a:rPr lang="en-US" sz="2946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Poor scheduling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8691479" y="3036729"/>
            <a:ext cx="1082530" cy="964358"/>
            <a:chOff x="0" y="0"/>
            <a:chExt cx="912401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912401" cy="812800"/>
            </a:xfrm>
            <a:custGeom>
              <a:avLst/>
              <a:gdLst/>
              <a:ahLst/>
              <a:cxnLst/>
              <a:rect r="r" b="b" t="t" l="l"/>
              <a:pathLst>
                <a:path h="812800" w="912401">
                  <a:moveTo>
                    <a:pt x="456200" y="0"/>
                  </a:moveTo>
                  <a:cubicBezTo>
                    <a:pt x="204248" y="0"/>
                    <a:pt x="0" y="181951"/>
                    <a:pt x="0" y="406400"/>
                  </a:cubicBezTo>
                  <a:cubicBezTo>
                    <a:pt x="0" y="630849"/>
                    <a:pt x="204248" y="812800"/>
                    <a:pt x="456200" y="812800"/>
                  </a:cubicBezTo>
                  <a:cubicBezTo>
                    <a:pt x="708153" y="812800"/>
                    <a:pt x="912401" y="630849"/>
                    <a:pt x="912401" y="406400"/>
                  </a:cubicBezTo>
                  <a:cubicBezTo>
                    <a:pt x="912401" y="181951"/>
                    <a:pt x="708153" y="0"/>
                    <a:pt x="456200" y="0"/>
                  </a:cubicBez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85538" y="38100"/>
              <a:ext cx="74132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2492376" y="3020629"/>
            <a:ext cx="1024802" cy="912931"/>
            <a:chOff x="0" y="0"/>
            <a:chExt cx="912401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912401" cy="812800"/>
            </a:xfrm>
            <a:custGeom>
              <a:avLst/>
              <a:gdLst/>
              <a:ahLst/>
              <a:cxnLst/>
              <a:rect r="r" b="b" t="t" l="l"/>
              <a:pathLst>
                <a:path h="812800" w="912401">
                  <a:moveTo>
                    <a:pt x="456200" y="0"/>
                  </a:moveTo>
                  <a:cubicBezTo>
                    <a:pt x="204248" y="0"/>
                    <a:pt x="0" y="181951"/>
                    <a:pt x="0" y="406400"/>
                  </a:cubicBezTo>
                  <a:cubicBezTo>
                    <a:pt x="0" y="630849"/>
                    <a:pt x="204248" y="812800"/>
                    <a:pt x="456200" y="812800"/>
                  </a:cubicBezTo>
                  <a:cubicBezTo>
                    <a:pt x="708153" y="812800"/>
                    <a:pt x="912401" y="630849"/>
                    <a:pt x="912401" y="406400"/>
                  </a:cubicBezTo>
                  <a:cubicBezTo>
                    <a:pt x="912401" y="181951"/>
                    <a:pt x="708153" y="0"/>
                    <a:pt x="456200" y="0"/>
                  </a:cubicBezTo>
                  <a:close/>
                </a:path>
              </a:pathLst>
            </a:custGeom>
            <a:solidFill>
              <a:srgbClr val="8D5D0C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85538" y="38100"/>
              <a:ext cx="74132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14605410" y="3027551"/>
            <a:ext cx="1024802" cy="912931"/>
            <a:chOff x="0" y="0"/>
            <a:chExt cx="912401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912401" cy="812800"/>
            </a:xfrm>
            <a:custGeom>
              <a:avLst/>
              <a:gdLst/>
              <a:ahLst/>
              <a:cxnLst/>
              <a:rect r="r" b="b" t="t" l="l"/>
              <a:pathLst>
                <a:path h="812800" w="912401">
                  <a:moveTo>
                    <a:pt x="456200" y="0"/>
                  </a:moveTo>
                  <a:cubicBezTo>
                    <a:pt x="204248" y="0"/>
                    <a:pt x="0" y="181951"/>
                    <a:pt x="0" y="406400"/>
                  </a:cubicBezTo>
                  <a:cubicBezTo>
                    <a:pt x="0" y="630849"/>
                    <a:pt x="204248" y="812800"/>
                    <a:pt x="456200" y="812800"/>
                  </a:cubicBezTo>
                  <a:cubicBezTo>
                    <a:pt x="708153" y="812800"/>
                    <a:pt x="912401" y="630849"/>
                    <a:pt x="912401" y="406400"/>
                  </a:cubicBezTo>
                  <a:cubicBezTo>
                    <a:pt x="912401" y="181951"/>
                    <a:pt x="708153" y="0"/>
                    <a:pt x="456200" y="0"/>
                  </a:cubicBezTo>
                  <a:close/>
                </a:path>
              </a:pathLst>
            </a:custGeom>
            <a:solidFill>
              <a:srgbClr val="964E5B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85538" y="38100"/>
              <a:ext cx="74132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TextBox 30" id="30"/>
          <p:cNvSpPr txBox="true"/>
          <p:nvPr/>
        </p:nvSpPr>
        <p:spPr>
          <a:xfrm rot="0">
            <a:off x="8946915" y="3044857"/>
            <a:ext cx="571657" cy="8433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28"/>
              </a:lnSpc>
            </a:pPr>
            <a:r>
              <a:rPr lang="en-US" sz="4949" b="true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2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2738851" y="3054728"/>
            <a:ext cx="531852" cy="7728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46"/>
              </a:lnSpc>
            </a:pPr>
            <a:r>
              <a:rPr lang="en-US" sz="4604" b="true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1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4845654" y="3038627"/>
            <a:ext cx="544314" cy="7889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7"/>
              </a:lnSpc>
            </a:pPr>
            <a:r>
              <a:rPr lang="en-US" sz="4712" b="true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3</a:t>
            </a:r>
          </a:p>
        </p:txBody>
      </p:sp>
      <p:sp>
        <p:nvSpPr>
          <p:cNvPr name="AutoShape 33" id="33"/>
          <p:cNvSpPr/>
          <p:nvPr/>
        </p:nvSpPr>
        <p:spPr>
          <a:xfrm flipH="true">
            <a:off x="11547885" y="5731617"/>
            <a:ext cx="1389510" cy="0"/>
          </a:xfrm>
          <a:prstGeom prst="line">
            <a:avLst/>
          </a:prstGeom>
          <a:ln cap="flat" w="19050">
            <a:solidFill>
              <a:srgbClr val="11026C"/>
            </a:solidFill>
            <a:prstDash val="sysDot"/>
            <a:headEnd type="arrow" len="sm" w="med"/>
            <a:tailEnd type="none" len="sm" w="sm"/>
          </a:ln>
        </p:spPr>
      </p:sp>
      <p:sp>
        <p:nvSpPr>
          <p:cNvPr name="TextBox 34" id="34"/>
          <p:cNvSpPr txBox="true"/>
          <p:nvPr/>
        </p:nvSpPr>
        <p:spPr>
          <a:xfrm rot="0">
            <a:off x="5238289" y="962025"/>
            <a:ext cx="7811421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Problem Statement 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727835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1</a:t>
            </a:r>
          </a:p>
        </p:txBody>
      </p:sp>
    </p:spTree>
  </p:cSld>
  <p:clrMapOvr>
    <a:masterClrMapping/>
  </p:clrMapOvr>
  <p:transition spd="fast">
    <p:cover dir="l"/>
  </p:transition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841867" y="583715"/>
            <a:ext cx="16604266" cy="1532755"/>
            <a:chOff x="0" y="0"/>
            <a:chExt cx="5603467" cy="517261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5603467" cy="517261"/>
            </a:xfrm>
            <a:custGeom>
              <a:avLst/>
              <a:gdLst/>
              <a:ahLst/>
              <a:cxnLst/>
              <a:rect r="r" b="b" t="t" l="l"/>
              <a:pathLst>
                <a:path h="517261" w="5603467">
                  <a:moveTo>
                    <a:pt x="0" y="0"/>
                  </a:moveTo>
                  <a:lnTo>
                    <a:pt x="5603467" y="0"/>
                  </a:lnTo>
                  <a:lnTo>
                    <a:pt x="5603467" y="517261"/>
                  </a:lnTo>
                  <a:lnTo>
                    <a:pt x="0" y="51726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66675"/>
              <a:ext cx="5603467" cy="5839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  <a:spcBef>
                  <a:spcPct val="0"/>
                </a:spcBef>
              </a:pPr>
              <a:r>
                <a:rPr lang="en-US" b="true" sz="3999">
                  <a:solidFill>
                    <a:srgbClr val="11026C"/>
                  </a:solidFill>
                  <a:latin typeface="Garet Bold"/>
                  <a:ea typeface="Garet Bold"/>
                  <a:cs typeface="Garet Bold"/>
                  <a:sym typeface="Garet Bold"/>
                </a:rPr>
                <a:t>Computerized Maintenance Management System 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5358919" y="3164935"/>
            <a:ext cx="7570163" cy="3957131"/>
          </a:xfrm>
          <a:custGeom>
            <a:avLst/>
            <a:gdLst/>
            <a:ahLst/>
            <a:cxnLst/>
            <a:rect r="r" b="b" t="t" l="l"/>
            <a:pathLst>
              <a:path h="3957131" w="7570163">
                <a:moveTo>
                  <a:pt x="0" y="0"/>
                </a:moveTo>
                <a:lnTo>
                  <a:pt x="7570162" y="0"/>
                </a:lnTo>
                <a:lnTo>
                  <a:pt x="7570162" y="3957130"/>
                </a:lnTo>
                <a:lnTo>
                  <a:pt x="0" y="395713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19</a:t>
            </a:r>
          </a:p>
        </p:txBody>
      </p:sp>
    </p:spTree>
  </p:cSld>
  <p:clrMapOvr>
    <a:masterClrMapping/>
  </p:clrMapOvr>
  <p:transition spd="fast">
    <p:cover dir="l"/>
  </p:transition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18901" y="835863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1014468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 flipV="true">
            <a:off x="2677020" y="3957089"/>
            <a:ext cx="5120159" cy="1373158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7489573" y="1890148"/>
            <a:ext cx="3805430" cy="2066941"/>
            <a:chOff x="0" y="0"/>
            <a:chExt cx="812800" cy="4414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2379" y="0"/>
                  </a:moveTo>
                  <a:lnTo>
                    <a:pt x="790421" y="0"/>
                  </a:lnTo>
                  <a:cubicBezTo>
                    <a:pt x="796356" y="0"/>
                    <a:pt x="802049" y="2358"/>
                    <a:pt x="806245" y="6555"/>
                  </a:cubicBezTo>
                  <a:cubicBezTo>
                    <a:pt x="810442" y="10751"/>
                    <a:pt x="812800" y="16444"/>
                    <a:pt x="812800" y="22379"/>
                  </a:cubicBezTo>
                  <a:lnTo>
                    <a:pt x="812800" y="419098"/>
                  </a:lnTo>
                  <a:cubicBezTo>
                    <a:pt x="812800" y="425033"/>
                    <a:pt x="810442" y="430725"/>
                    <a:pt x="806245" y="434922"/>
                  </a:cubicBezTo>
                  <a:cubicBezTo>
                    <a:pt x="802049" y="439119"/>
                    <a:pt x="796356" y="441477"/>
                    <a:pt x="790421" y="441477"/>
                  </a:cubicBezTo>
                  <a:lnTo>
                    <a:pt x="22379" y="441477"/>
                  </a:lnTo>
                  <a:cubicBezTo>
                    <a:pt x="16444" y="441477"/>
                    <a:pt x="10751" y="439119"/>
                    <a:pt x="6555" y="434922"/>
                  </a:cubicBezTo>
                  <a:cubicBezTo>
                    <a:pt x="2358" y="430725"/>
                    <a:pt x="0" y="425033"/>
                    <a:pt x="0" y="419098"/>
                  </a:cubicBezTo>
                  <a:lnTo>
                    <a:pt x="0" y="22379"/>
                  </a:lnTo>
                  <a:cubicBezTo>
                    <a:pt x="0" y="16444"/>
                    <a:pt x="2358" y="10751"/>
                    <a:pt x="6555" y="6555"/>
                  </a:cubicBezTo>
                  <a:cubicBezTo>
                    <a:pt x="10751" y="2358"/>
                    <a:pt x="16444" y="0"/>
                    <a:pt x="22379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369667" y="1780546"/>
            <a:ext cx="3805430" cy="2066941"/>
            <a:chOff x="0" y="0"/>
            <a:chExt cx="812800" cy="44147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2379" y="0"/>
                  </a:moveTo>
                  <a:lnTo>
                    <a:pt x="790421" y="0"/>
                  </a:lnTo>
                  <a:cubicBezTo>
                    <a:pt x="796356" y="0"/>
                    <a:pt x="802049" y="2358"/>
                    <a:pt x="806245" y="6555"/>
                  </a:cubicBezTo>
                  <a:cubicBezTo>
                    <a:pt x="810442" y="10751"/>
                    <a:pt x="812800" y="16444"/>
                    <a:pt x="812800" y="22379"/>
                  </a:cubicBezTo>
                  <a:lnTo>
                    <a:pt x="812800" y="419098"/>
                  </a:lnTo>
                  <a:cubicBezTo>
                    <a:pt x="812800" y="425033"/>
                    <a:pt x="810442" y="430725"/>
                    <a:pt x="806245" y="434922"/>
                  </a:cubicBezTo>
                  <a:cubicBezTo>
                    <a:pt x="802049" y="439119"/>
                    <a:pt x="796356" y="441477"/>
                    <a:pt x="790421" y="441477"/>
                  </a:cubicBezTo>
                  <a:lnTo>
                    <a:pt x="22379" y="441477"/>
                  </a:lnTo>
                  <a:cubicBezTo>
                    <a:pt x="16444" y="441477"/>
                    <a:pt x="10751" y="439119"/>
                    <a:pt x="6555" y="434922"/>
                  </a:cubicBezTo>
                  <a:cubicBezTo>
                    <a:pt x="2358" y="430725"/>
                    <a:pt x="0" y="425033"/>
                    <a:pt x="0" y="419098"/>
                  </a:cubicBezTo>
                  <a:lnTo>
                    <a:pt x="0" y="22379"/>
                  </a:lnTo>
                  <a:cubicBezTo>
                    <a:pt x="0" y="16444"/>
                    <a:pt x="2358" y="10751"/>
                    <a:pt x="6555" y="6555"/>
                  </a:cubicBezTo>
                  <a:cubicBezTo>
                    <a:pt x="10751" y="2358"/>
                    <a:pt x="16444" y="0"/>
                    <a:pt x="22379" y="0"/>
                  </a:cubicBezTo>
                  <a:close/>
                </a:path>
              </a:pathLst>
            </a:custGeom>
            <a:solidFill>
              <a:srgbClr val="11026C"/>
            </a:solidFill>
            <a:ln w="38100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754757" y="5463886"/>
            <a:ext cx="4103098" cy="2228621"/>
            <a:chOff x="0" y="0"/>
            <a:chExt cx="812800" cy="441477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755" y="0"/>
                  </a:moveTo>
                  <a:lnTo>
                    <a:pt x="792045" y="0"/>
                  </a:lnTo>
                  <a:cubicBezTo>
                    <a:pt x="803508" y="0"/>
                    <a:pt x="812800" y="9292"/>
                    <a:pt x="812800" y="20755"/>
                  </a:cubicBezTo>
                  <a:lnTo>
                    <a:pt x="812800" y="420722"/>
                  </a:lnTo>
                  <a:cubicBezTo>
                    <a:pt x="812800" y="432184"/>
                    <a:pt x="803508" y="441477"/>
                    <a:pt x="792045" y="441477"/>
                  </a:cubicBezTo>
                  <a:lnTo>
                    <a:pt x="20755" y="441477"/>
                  </a:lnTo>
                  <a:cubicBezTo>
                    <a:pt x="9292" y="441477"/>
                    <a:pt x="0" y="432184"/>
                    <a:pt x="0" y="420722"/>
                  </a:cubicBezTo>
                  <a:lnTo>
                    <a:pt x="0" y="20755"/>
                  </a:lnTo>
                  <a:cubicBezTo>
                    <a:pt x="0" y="9292"/>
                    <a:pt x="9292" y="0"/>
                    <a:pt x="20755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625471" y="5330247"/>
            <a:ext cx="4103098" cy="2228621"/>
            <a:chOff x="0" y="0"/>
            <a:chExt cx="812800" cy="44147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755" y="0"/>
                  </a:moveTo>
                  <a:lnTo>
                    <a:pt x="792045" y="0"/>
                  </a:lnTo>
                  <a:cubicBezTo>
                    <a:pt x="803508" y="0"/>
                    <a:pt x="812800" y="9292"/>
                    <a:pt x="812800" y="20755"/>
                  </a:cubicBezTo>
                  <a:lnTo>
                    <a:pt x="812800" y="420722"/>
                  </a:lnTo>
                  <a:cubicBezTo>
                    <a:pt x="812800" y="432184"/>
                    <a:pt x="803508" y="441477"/>
                    <a:pt x="792045" y="441477"/>
                  </a:cubicBezTo>
                  <a:lnTo>
                    <a:pt x="20755" y="441477"/>
                  </a:lnTo>
                  <a:cubicBezTo>
                    <a:pt x="9292" y="441477"/>
                    <a:pt x="0" y="432184"/>
                    <a:pt x="0" y="420722"/>
                  </a:cubicBezTo>
                  <a:lnTo>
                    <a:pt x="0" y="20755"/>
                  </a:lnTo>
                  <a:cubicBezTo>
                    <a:pt x="0" y="9292"/>
                    <a:pt x="9292" y="0"/>
                    <a:pt x="20755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7358593" y="5486260"/>
            <a:ext cx="4061906" cy="2206247"/>
            <a:chOff x="0" y="0"/>
            <a:chExt cx="812800" cy="441477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966" y="0"/>
                  </a:moveTo>
                  <a:lnTo>
                    <a:pt x="791834" y="0"/>
                  </a:lnTo>
                  <a:cubicBezTo>
                    <a:pt x="803413" y="0"/>
                    <a:pt x="812800" y="9387"/>
                    <a:pt x="812800" y="20966"/>
                  </a:cubicBezTo>
                  <a:lnTo>
                    <a:pt x="812800" y="420511"/>
                  </a:lnTo>
                  <a:cubicBezTo>
                    <a:pt x="812800" y="432090"/>
                    <a:pt x="803413" y="441477"/>
                    <a:pt x="791834" y="441477"/>
                  </a:cubicBezTo>
                  <a:lnTo>
                    <a:pt x="20966" y="441477"/>
                  </a:lnTo>
                  <a:cubicBezTo>
                    <a:pt x="9387" y="441477"/>
                    <a:pt x="0" y="432090"/>
                    <a:pt x="0" y="420511"/>
                  </a:cubicBezTo>
                  <a:lnTo>
                    <a:pt x="0" y="20966"/>
                  </a:lnTo>
                  <a:cubicBezTo>
                    <a:pt x="0" y="9387"/>
                    <a:pt x="9387" y="0"/>
                    <a:pt x="20966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7244171" y="5368304"/>
            <a:ext cx="4061906" cy="2206247"/>
            <a:chOff x="0" y="0"/>
            <a:chExt cx="812800" cy="441477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966" y="0"/>
                  </a:moveTo>
                  <a:lnTo>
                    <a:pt x="791834" y="0"/>
                  </a:lnTo>
                  <a:cubicBezTo>
                    <a:pt x="803413" y="0"/>
                    <a:pt x="812800" y="9387"/>
                    <a:pt x="812800" y="20966"/>
                  </a:cubicBezTo>
                  <a:lnTo>
                    <a:pt x="812800" y="420511"/>
                  </a:lnTo>
                  <a:cubicBezTo>
                    <a:pt x="812800" y="432090"/>
                    <a:pt x="803413" y="441477"/>
                    <a:pt x="791834" y="441477"/>
                  </a:cubicBezTo>
                  <a:lnTo>
                    <a:pt x="20966" y="441477"/>
                  </a:lnTo>
                  <a:cubicBezTo>
                    <a:pt x="9387" y="441477"/>
                    <a:pt x="0" y="432090"/>
                    <a:pt x="0" y="420511"/>
                  </a:cubicBezTo>
                  <a:lnTo>
                    <a:pt x="0" y="20966"/>
                  </a:lnTo>
                  <a:cubicBezTo>
                    <a:pt x="0" y="9387"/>
                    <a:pt x="9387" y="0"/>
                    <a:pt x="20966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7534154" y="1998347"/>
            <a:ext cx="3476455" cy="13755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8"/>
              </a:lnSpc>
              <a:spcBef>
                <a:spcPct val="0"/>
              </a:spcBef>
            </a:pPr>
            <a:r>
              <a:rPr lang="en-US" b="true" sz="397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CMMS MAIN FUNCTIONS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707461" y="5464557"/>
            <a:ext cx="3812739" cy="1884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b="true" sz="26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Centralizes </a:t>
            </a:r>
            <a:r>
              <a:rPr lang="en-US" b="true" sz="26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all maintenance activities in one digital platform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7358593" y="5560383"/>
            <a:ext cx="3750751" cy="17267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75"/>
              </a:lnSpc>
              <a:spcBef>
                <a:spcPct val="0"/>
              </a:spcBef>
            </a:pPr>
            <a:r>
              <a:rPr lang="en-US" b="true" sz="3268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H</a:t>
            </a:r>
            <a:r>
              <a:rPr lang="en-US" b="true" sz="3268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elp</a:t>
            </a:r>
            <a:r>
              <a:rPr lang="en-US" b="true" sz="3268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s with inventory management</a:t>
            </a:r>
          </a:p>
        </p:txBody>
      </p:sp>
      <p:sp>
        <p:nvSpPr>
          <p:cNvPr name="AutoShape 26" id="26"/>
          <p:cNvSpPr/>
          <p:nvPr/>
        </p:nvSpPr>
        <p:spPr>
          <a:xfrm flipH="true" flipV="true">
            <a:off x="10869276" y="3847487"/>
            <a:ext cx="4550687" cy="1482760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grpSp>
        <p:nvGrpSpPr>
          <p:cNvPr name="Group 27" id="27"/>
          <p:cNvGrpSpPr/>
          <p:nvPr/>
        </p:nvGrpSpPr>
        <p:grpSpPr>
          <a:xfrm rot="0">
            <a:off x="13516998" y="5462544"/>
            <a:ext cx="4061906" cy="2206247"/>
            <a:chOff x="0" y="0"/>
            <a:chExt cx="812800" cy="441477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966" y="0"/>
                  </a:moveTo>
                  <a:lnTo>
                    <a:pt x="791834" y="0"/>
                  </a:lnTo>
                  <a:cubicBezTo>
                    <a:pt x="803413" y="0"/>
                    <a:pt x="812800" y="9387"/>
                    <a:pt x="812800" y="20966"/>
                  </a:cubicBezTo>
                  <a:lnTo>
                    <a:pt x="812800" y="420511"/>
                  </a:lnTo>
                  <a:cubicBezTo>
                    <a:pt x="812800" y="432090"/>
                    <a:pt x="803413" y="441477"/>
                    <a:pt x="791834" y="441477"/>
                  </a:cubicBezTo>
                  <a:lnTo>
                    <a:pt x="20966" y="441477"/>
                  </a:lnTo>
                  <a:cubicBezTo>
                    <a:pt x="9387" y="441477"/>
                    <a:pt x="0" y="432090"/>
                    <a:pt x="0" y="420511"/>
                  </a:cubicBezTo>
                  <a:lnTo>
                    <a:pt x="0" y="20966"/>
                  </a:lnTo>
                  <a:cubicBezTo>
                    <a:pt x="0" y="9387"/>
                    <a:pt x="9387" y="0"/>
                    <a:pt x="20966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29" id="29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13389011" y="5330247"/>
            <a:ext cx="4061906" cy="2206247"/>
            <a:chOff x="0" y="0"/>
            <a:chExt cx="812800" cy="441477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966" y="0"/>
                  </a:moveTo>
                  <a:lnTo>
                    <a:pt x="791834" y="0"/>
                  </a:lnTo>
                  <a:cubicBezTo>
                    <a:pt x="803413" y="0"/>
                    <a:pt x="812800" y="9387"/>
                    <a:pt x="812800" y="20966"/>
                  </a:cubicBezTo>
                  <a:lnTo>
                    <a:pt x="812800" y="420511"/>
                  </a:lnTo>
                  <a:cubicBezTo>
                    <a:pt x="812800" y="432090"/>
                    <a:pt x="803413" y="441477"/>
                    <a:pt x="791834" y="441477"/>
                  </a:cubicBezTo>
                  <a:lnTo>
                    <a:pt x="20966" y="441477"/>
                  </a:lnTo>
                  <a:cubicBezTo>
                    <a:pt x="9387" y="441477"/>
                    <a:pt x="0" y="432090"/>
                    <a:pt x="0" y="420511"/>
                  </a:cubicBezTo>
                  <a:lnTo>
                    <a:pt x="0" y="20966"/>
                  </a:lnTo>
                  <a:cubicBezTo>
                    <a:pt x="0" y="9387"/>
                    <a:pt x="9387" y="0"/>
                    <a:pt x="20966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32" id="32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33" id="33"/>
          <p:cNvSpPr txBox="true"/>
          <p:nvPr/>
        </p:nvSpPr>
        <p:spPr>
          <a:xfrm rot="0">
            <a:off x="13516998" y="5628108"/>
            <a:ext cx="3750751" cy="1553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55"/>
              </a:lnSpc>
              <a:spcBef>
                <a:spcPct val="0"/>
              </a:spcBef>
            </a:pPr>
            <a:r>
              <a:rPr lang="en-US" b="true" sz="2968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Ensures complianc</a:t>
            </a:r>
            <a:r>
              <a:rPr lang="en-US" b="true" sz="2968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e</a:t>
            </a:r>
            <a:r>
              <a:rPr lang="en-US" b="true" sz="2968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with safety standards</a:t>
            </a:r>
          </a:p>
        </p:txBody>
      </p:sp>
      <p:sp>
        <p:nvSpPr>
          <p:cNvPr name="AutoShape 34" id="34"/>
          <p:cNvSpPr/>
          <p:nvPr/>
        </p:nvSpPr>
        <p:spPr>
          <a:xfrm flipH="true">
            <a:off x="9275124" y="3355753"/>
            <a:ext cx="57211" cy="2012551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TextBox 35" id="35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20</a:t>
            </a:r>
          </a:p>
        </p:txBody>
      </p:sp>
    </p:spTree>
  </p:cSld>
  <p:clrMapOvr>
    <a:masterClrMapping/>
  </p:clrMapOvr>
  <p:transition spd="fast">
    <p:cover dir="l"/>
  </p:transition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-307236" y="-937680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8520557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5"/>
                </a:lnTo>
                <a:lnTo>
                  <a:pt x="0" y="26807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925664" y="1743034"/>
            <a:ext cx="12362336" cy="5624863"/>
          </a:xfrm>
          <a:custGeom>
            <a:avLst/>
            <a:gdLst/>
            <a:ahLst/>
            <a:cxnLst/>
            <a:rect r="r" b="b" t="t" l="l"/>
            <a:pathLst>
              <a:path h="5624863" w="12362336">
                <a:moveTo>
                  <a:pt x="0" y="0"/>
                </a:moveTo>
                <a:lnTo>
                  <a:pt x="12362336" y="0"/>
                </a:lnTo>
                <a:lnTo>
                  <a:pt x="12362336" y="5624863"/>
                </a:lnTo>
                <a:lnTo>
                  <a:pt x="0" y="56248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11456" y="2524126"/>
            <a:ext cx="5414208" cy="28879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The CMMS was implemented in this pil</a:t>
            </a:r>
            <a:r>
              <a:rPr lang="en-US" b="true" sz="33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ot study within the Industrial Engineering laboratories.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21</a:t>
            </a:r>
          </a:p>
        </p:txBody>
      </p:sp>
    </p:spTree>
  </p:cSld>
  <p:clrMapOvr>
    <a:masterClrMapping/>
  </p:clrMapOvr>
  <p:transition spd="fast">
    <p:cover dir="l"/>
  </p:transition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861587" y="348203"/>
            <a:ext cx="12564825" cy="596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Mapping Smart CMMS Feat</a:t>
            </a:r>
            <a:r>
              <a:rPr lang="en-US" b="true" sz="35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ures to Laboratory Needs 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929848" y="1394339"/>
            <a:ext cx="13821858" cy="8638661"/>
          </a:xfrm>
          <a:custGeom>
            <a:avLst/>
            <a:gdLst/>
            <a:ahLst/>
            <a:cxnLst/>
            <a:rect r="r" b="b" t="t" l="l"/>
            <a:pathLst>
              <a:path h="8638661" w="13821858">
                <a:moveTo>
                  <a:pt x="0" y="0"/>
                </a:moveTo>
                <a:lnTo>
                  <a:pt x="13821858" y="0"/>
                </a:lnTo>
                <a:lnTo>
                  <a:pt x="13821858" y="8638661"/>
                </a:lnTo>
                <a:lnTo>
                  <a:pt x="0" y="86386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w="9525" cap="sq">
            <a:solidFill>
              <a:srgbClr val="162F55"/>
            </a:solidFill>
            <a:prstDash val="solid"/>
            <a:miter/>
          </a:ln>
        </p:spPr>
      </p:sp>
      <p:sp>
        <p:nvSpPr>
          <p:cNvPr name="TextBox 6" id="6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22</a:t>
            </a:r>
          </a:p>
        </p:txBody>
      </p:sp>
    </p:spTree>
  </p:cSld>
  <p:clrMapOvr>
    <a:masterClrMapping/>
  </p:clrMapOvr>
  <p:transition spd="fast">
    <p:cover dir="l"/>
  </p:transition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94945" y="5722978"/>
            <a:ext cx="11944240" cy="5523225"/>
          </a:xfrm>
          <a:custGeom>
            <a:avLst/>
            <a:gdLst/>
            <a:ahLst/>
            <a:cxnLst/>
            <a:rect r="r" b="b" t="t" l="l"/>
            <a:pathLst>
              <a:path h="5523225" w="11944240">
                <a:moveTo>
                  <a:pt x="0" y="0"/>
                </a:moveTo>
                <a:lnTo>
                  <a:pt x="11944240" y="0"/>
                </a:lnTo>
                <a:lnTo>
                  <a:pt x="11944240" y="5523225"/>
                </a:lnTo>
                <a:lnTo>
                  <a:pt x="0" y="55232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33" r="0" b="-62835"/>
            </a:stretch>
          </a:blipFill>
          <a:ln w="9525" cap="sq">
            <a:solidFill>
              <a:srgbClr val="003366"/>
            </a:solidFill>
            <a:prstDash val="solid"/>
            <a:miter/>
          </a:ln>
        </p:spPr>
      </p:sp>
      <p:grpSp>
        <p:nvGrpSpPr>
          <p:cNvPr name="Group 5" id="5"/>
          <p:cNvGrpSpPr/>
          <p:nvPr/>
        </p:nvGrpSpPr>
        <p:grpSpPr>
          <a:xfrm rot="0">
            <a:off x="0" y="0"/>
            <a:ext cx="3394945" cy="1028700"/>
            <a:chOff x="0" y="0"/>
            <a:chExt cx="1145697" cy="34715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145697" cy="347157"/>
            </a:xfrm>
            <a:custGeom>
              <a:avLst/>
              <a:gdLst/>
              <a:ahLst/>
              <a:cxnLst/>
              <a:rect r="r" b="b" t="t" l="l"/>
              <a:pathLst>
                <a:path h="347157" w="1145697">
                  <a:moveTo>
                    <a:pt x="0" y="0"/>
                  </a:moveTo>
                  <a:lnTo>
                    <a:pt x="1145697" y="0"/>
                  </a:lnTo>
                  <a:lnTo>
                    <a:pt x="1145697" y="347157"/>
                  </a:lnTo>
                  <a:lnTo>
                    <a:pt x="0" y="347157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145697" cy="39478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  <a:spcBef>
                  <a:spcPct val="0"/>
                </a:spcBef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ADDING User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394945" y="0"/>
            <a:ext cx="11944240" cy="5452857"/>
          </a:xfrm>
          <a:custGeom>
            <a:avLst/>
            <a:gdLst/>
            <a:ahLst/>
            <a:cxnLst/>
            <a:rect r="r" b="b" t="t" l="l"/>
            <a:pathLst>
              <a:path h="5452857" w="11944240">
                <a:moveTo>
                  <a:pt x="0" y="0"/>
                </a:moveTo>
                <a:lnTo>
                  <a:pt x="11944240" y="0"/>
                </a:lnTo>
                <a:lnTo>
                  <a:pt x="11944240" y="5452857"/>
                </a:lnTo>
                <a:lnTo>
                  <a:pt x="0" y="54528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4688" t="-15891" r="0" b="-15891"/>
            </a:stretch>
          </a:blipFill>
          <a:ln w="9525" cap="sq">
            <a:solidFill>
              <a:srgbClr val="003366"/>
            </a:solidFill>
            <a:prstDash val="solid"/>
            <a:miter/>
          </a:ln>
        </p:spPr>
      </p:sp>
      <p:grpSp>
        <p:nvGrpSpPr>
          <p:cNvPr name="Group 9" id="9"/>
          <p:cNvGrpSpPr/>
          <p:nvPr/>
        </p:nvGrpSpPr>
        <p:grpSpPr>
          <a:xfrm rot="0">
            <a:off x="0" y="7371545"/>
            <a:ext cx="3394945" cy="1255497"/>
            <a:chOff x="0" y="0"/>
            <a:chExt cx="1145697" cy="42369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145697" cy="423694"/>
            </a:xfrm>
            <a:custGeom>
              <a:avLst/>
              <a:gdLst/>
              <a:ahLst/>
              <a:cxnLst/>
              <a:rect r="r" b="b" t="t" l="l"/>
              <a:pathLst>
                <a:path h="423694" w="1145697">
                  <a:moveTo>
                    <a:pt x="0" y="0"/>
                  </a:moveTo>
                  <a:lnTo>
                    <a:pt x="1145697" y="0"/>
                  </a:lnTo>
                  <a:lnTo>
                    <a:pt x="1145697" y="423694"/>
                  </a:lnTo>
                  <a:lnTo>
                    <a:pt x="0" y="423694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1145697" cy="47131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  <a:spcBef>
                  <a:spcPct val="0"/>
                </a:spcBef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U</a:t>
              </a: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sers Roles &amp; Permission </a:t>
              </a: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7255579" y="922718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23</a:t>
            </a:r>
          </a:p>
        </p:txBody>
      </p:sp>
    </p:spTree>
  </p:cSld>
  <p:clrMapOvr>
    <a:masterClrMapping/>
  </p:clrMapOvr>
  <p:transition spd="fast">
    <p:cover dir="l"/>
  </p:transition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852350" y="6791731"/>
            <a:ext cx="16438333" cy="3495269"/>
          </a:xfrm>
          <a:custGeom>
            <a:avLst/>
            <a:gdLst/>
            <a:ahLst/>
            <a:cxnLst/>
            <a:rect r="r" b="b" t="t" l="l"/>
            <a:pathLst>
              <a:path h="3495269" w="16438333">
                <a:moveTo>
                  <a:pt x="0" y="0"/>
                </a:moveTo>
                <a:lnTo>
                  <a:pt x="16438333" y="0"/>
                </a:lnTo>
                <a:lnTo>
                  <a:pt x="16438333" y="3495269"/>
                </a:lnTo>
                <a:lnTo>
                  <a:pt x="0" y="34952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3025" r="-3249" b="-1435"/>
            </a:stretch>
          </a:blipFill>
          <a:ln w="9525" cap="sq">
            <a:solidFill>
              <a:srgbClr val="003366"/>
            </a:solidFill>
            <a:prstDash val="solid"/>
            <a:miter/>
          </a:ln>
        </p:spPr>
      </p:sp>
      <p:sp>
        <p:nvSpPr>
          <p:cNvPr name="TextBox 5" id="5"/>
          <p:cNvSpPr txBox="true"/>
          <p:nvPr/>
        </p:nvSpPr>
        <p:spPr>
          <a:xfrm rot="0">
            <a:off x="4866561" y="4892040"/>
            <a:ext cx="8554879" cy="4552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Preventive maintenance procedures for machine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852350" y="0"/>
            <a:ext cx="17011277" cy="6104607"/>
          </a:xfrm>
          <a:custGeom>
            <a:avLst/>
            <a:gdLst/>
            <a:ahLst/>
            <a:cxnLst/>
            <a:rect r="r" b="b" t="t" l="l"/>
            <a:pathLst>
              <a:path h="6104607" w="17011277">
                <a:moveTo>
                  <a:pt x="0" y="0"/>
                </a:moveTo>
                <a:lnTo>
                  <a:pt x="17011277" y="0"/>
                </a:lnTo>
                <a:lnTo>
                  <a:pt x="17011277" y="6104607"/>
                </a:lnTo>
                <a:lnTo>
                  <a:pt x="0" y="610460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8502" r="-11909" b="0"/>
            </a:stretch>
          </a:blipFill>
          <a:ln w="9525" cap="sq">
            <a:solidFill>
              <a:srgbClr val="003366"/>
            </a:solidFill>
            <a:prstDash val="solid"/>
            <a:miter/>
          </a:ln>
        </p:spPr>
      </p:sp>
      <p:grpSp>
        <p:nvGrpSpPr>
          <p:cNvPr name="Group 7" id="7"/>
          <p:cNvGrpSpPr/>
          <p:nvPr/>
        </p:nvGrpSpPr>
        <p:grpSpPr>
          <a:xfrm rot="0">
            <a:off x="-85725" y="0"/>
            <a:ext cx="2364186" cy="1967067"/>
            <a:chOff x="0" y="0"/>
            <a:chExt cx="797845" cy="66382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797845" cy="663829"/>
            </a:xfrm>
            <a:custGeom>
              <a:avLst/>
              <a:gdLst/>
              <a:ahLst/>
              <a:cxnLst/>
              <a:rect r="r" b="b" t="t" l="l"/>
              <a:pathLst>
                <a:path h="663829" w="797845">
                  <a:moveTo>
                    <a:pt x="0" y="0"/>
                  </a:moveTo>
                  <a:lnTo>
                    <a:pt x="797845" y="0"/>
                  </a:lnTo>
                  <a:lnTo>
                    <a:pt x="797845" y="663829"/>
                  </a:lnTo>
                  <a:lnTo>
                    <a:pt x="0" y="663829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797845" cy="7019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399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M</a:t>
              </a:r>
              <a:r>
                <a:rPr lang="en-US" sz="2399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anage Machines &amp; Equipments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0" y="6782206"/>
            <a:ext cx="2278461" cy="2271180"/>
            <a:chOff x="0" y="0"/>
            <a:chExt cx="768916" cy="766459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68916" cy="766459"/>
            </a:xfrm>
            <a:custGeom>
              <a:avLst/>
              <a:gdLst/>
              <a:ahLst/>
              <a:cxnLst/>
              <a:rect r="r" b="b" t="t" l="l"/>
              <a:pathLst>
                <a:path h="766459" w="768916">
                  <a:moveTo>
                    <a:pt x="0" y="0"/>
                  </a:moveTo>
                  <a:lnTo>
                    <a:pt x="768916" y="0"/>
                  </a:lnTo>
                  <a:lnTo>
                    <a:pt x="768916" y="766459"/>
                  </a:lnTo>
                  <a:lnTo>
                    <a:pt x="0" y="766459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47625"/>
              <a:ext cx="768916" cy="81408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  <a:spcBef>
                  <a:spcPct val="0"/>
                </a:spcBef>
              </a:pPr>
              <a:r>
                <a:rPr lang="en-US" sz="2499">
                  <a:solidFill>
                    <a:srgbClr val="FFFFFF"/>
                  </a:solidFill>
                  <a:latin typeface="Garet"/>
                  <a:ea typeface="Garet"/>
                  <a:cs typeface="Garet"/>
                  <a:sym typeface="Garet"/>
                </a:rPr>
                <a:t>Preventive Maintenance Procedures for Machine</a:t>
              </a: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17255579" y="922718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24</a:t>
            </a:r>
          </a:p>
        </p:txBody>
      </p:sp>
    </p:spTree>
  </p:cSld>
  <p:clrMapOvr>
    <a:masterClrMapping/>
  </p:clrMapOvr>
  <p:transition spd="fast">
    <p:cover dir="l"/>
  </p:transition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3901" y="763843"/>
            <a:ext cx="17788158" cy="9827957"/>
          </a:xfrm>
          <a:custGeom>
            <a:avLst/>
            <a:gdLst/>
            <a:ahLst/>
            <a:cxnLst/>
            <a:rect r="r" b="b" t="t" l="l"/>
            <a:pathLst>
              <a:path h="9827957" w="17788158">
                <a:moveTo>
                  <a:pt x="0" y="0"/>
                </a:moveTo>
                <a:lnTo>
                  <a:pt x="17788158" y="0"/>
                </a:lnTo>
                <a:lnTo>
                  <a:pt x="17788158" y="9827957"/>
                </a:lnTo>
                <a:lnTo>
                  <a:pt x="0" y="98279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</p:sp>
      <p:grpSp>
        <p:nvGrpSpPr>
          <p:cNvPr name="Group 5" id="5"/>
          <p:cNvGrpSpPr/>
          <p:nvPr/>
        </p:nvGrpSpPr>
        <p:grpSpPr>
          <a:xfrm rot="0">
            <a:off x="0" y="0"/>
            <a:ext cx="5416762" cy="885823"/>
            <a:chOff x="0" y="0"/>
            <a:chExt cx="1828003" cy="29894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828003" cy="298940"/>
            </a:xfrm>
            <a:custGeom>
              <a:avLst/>
              <a:gdLst/>
              <a:ahLst/>
              <a:cxnLst/>
              <a:rect r="r" b="b" t="t" l="l"/>
              <a:pathLst>
                <a:path h="298940" w="1828003">
                  <a:moveTo>
                    <a:pt x="0" y="0"/>
                  </a:moveTo>
                  <a:lnTo>
                    <a:pt x="1828003" y="0"/>
                  </a:lnTo>
                  <a:lnTo>
                    <a:pt x="1828003" y="298940"/>
                  </a:lnTo>
                  <a:lnTo>
                    <a:pt x="0" y="298940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828003" cy="3465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>
                <a:lnSpc>
                  <a:spcPts val="3499"/>
                </a:lnSpc>
                <a:spcBef>
                  <a:spcPct val="0"/>
                </a:spcBef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PM Plan for Periodic Inspection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7255579" y="922718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25</a:t>
            </a:r>
          </a:p>
        </p:txBody>
      </p:sp>
    </p:spTree>
  </p:cSld>
  <p:clrMapOvr>
    <a:masterClrMapping/>
  </p:clrMapOvr>
  <p:transition spd="fast">
    <p:cover dir="l"/>
  </p:transition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1028700"/>
            <a:ext cx="15872384" cy="8670290"/>
          </a:xfrm>
          <a:custGeom>
            <a:avLst/>
            <a:gdLst/>
            <a:ahLst/>
            <a:cxnLst/>
            <a:rect r="r" b="b" t="t" l="l"/>
            <a:pathLst>
              <a:path h="8670290" w="15872384">
                <a:moveTo>
                  <a:pt x="0" y="0"/>
                </a:moveTo>
                <a:lnTo>
                  <a:pt x="15872384" y="0"/>
                </a:lnTo>
                <a:lnTo>
                  <a:pt x="15872384" y="8670290"/>
                </a:lnTo>
                <a:lnTo>
                  <a:pt x="0" y="86702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0" y="0"/>
            <a:ext cx="4267763" cy="744793"/>
            <a:chOff x="0" y="0"/>
            <a:chExt cx="1440248" cy="25134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440248" cy="251346"/>
            </a:xfrm>
            <a:custGeom>
              <a:avLst/>
              <a:gdLst/>
              <a:ahLst/>
              <a:cxnLst/>
              <a:rect r="r" b="b" t="t" l="l"/>
              <a:pathLst>
                <a:path h="251346" w="1440248">
                  <a:moveTo>
                    <a:pt x="0" y="0"/>
                  </a:moveTo>
                  <a:lnTo>
                    <a:pt x="1440248" y="0"/>
                  </a:lnTo>
                  <a:lnTo>
                    <a:pt x="1440248" y="251346"/>
                  </a:lnTo>
                  <a:lnTo>
                    <a:pt x="0" y="251346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440248" cy="29897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>
                <a:lnSpc>
                  <a:spcPts val="3499"/>
                </a:lnSpc>
                <a:spcBef>
                  <a:spcPct val="0"/>
                </a:spcBef>
              </a:pPr>
              <a:r>
                <a:rPr lang="en-US" sz="2499" b="true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Supp</a:t>
              </a: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lier Management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7255579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26</a:t>
            </a:r>
          </a:p>
        </p:txBody>
      </p:sp>
    </p:spTree>
  </p:cSld>
  <p:clrMapOvr>
    <a:masterClrMapping/>
  </p:clrMapOvr>
  <p:transition spd="fast">
    <p:cover dir="l"/>
  </p:transition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32928" y="1348262"/>
            <a:ext cx="18620555" cy="9124072"/>
          </a:xfrm>
          <a:custGeom>
            <a:avLst/>
            <a:gdLst/>
            <a:ahLst/>
            <a:cxnLst/>
            <a:rect r="r" b="b" t="t" l="l"/>
            <a:pathLst>
              <a:path h="9124072" w="18620555">
                <a:moveTo>
                  <a:pt x="0" y="0"/>
                </a:moveTo>
                <a:lnTo>
                  <a:pt x="18620556" y="0"/>
                </a:lnTo>
                <a:lnTo>
                  <a:pt x="18620556" y="9124072"/>
                </a:lnTo>
                <a:lnTo>
                  <a:pt x="0" y="91240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27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0" y="0"/>
            <a:ext cx="4267763" cy="744793"/>
            <a:chOff x="0" y="0"/>
            <a:chExt cx="1440248" cy="25134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440248" cy="251346"/>
            </a:xfrm>
            <a:custGeom>
              <a:avLst/>
              <a:gdLst/>
              <a:ahLst/>
              <a:cxnLst/>
              <a:rect r="r" b="b" t="t" l="l"/>
              <a:pathLst>
                <a:path h="251346" w="1440248">
                  <a:moveTo>
                    <a:pt x="0" y="0"/>
                  </a:moveTo>
                  <a:lnTo>
                    <a:pt x="1440248" y="0"/>
                  </a:lnTo>
                  <a:lnTo>
                    <a:pt x="1440248" y="251346"/>
                  </a:lnTo>
                  <a:lnTo>
                    <a:pt x="0" y="251346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1440248" cy="29897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>
                <a:lnSpc>
                  <a:spcPts val="3499"/>
                </a:lnSpc>
                <a:spcBef>
                  <a:spcPct val="0"/>
                </a:spcBef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Maintenance Teckits</a:t>
              </a:r>
            </a:p>
          </p:txBody>
        </p:sp>
      </p:grpSp>
    </p:spTree>
  </p:cSld>
  <p:clrMapOvr>
    <a:masterClrMapping/>
  </p:clrMapOvr>
  <p:transition spd="fast">
    <p:cover dir="l"/>
  </p:transition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16430" y="1075485"/>
            <a:ext cx="18404430" cy="8765110"/>
          </a:xfrm>
          <a:custGeom>
            <a:avLst/>
            <a:gdLst/>
            <a:ahLst/>
            <a:cxnLst/>
            <a:rect r="r" b="b" t="t" l="l"/>
            <a:pathLst>
              <a:path h="8765110" w="18404430">
                <a:moveTo>
                  <a:pt x="0" y="0"/>
                </a:moveTo>
                <a:lnTo>
                  <a:pt x="18404430" y="0"/>
                </a:lnTo>
                <a:lnTo>
                  <a:pt x="18404430" y="8765110"/>
                </a:lnTo>
                <a:lnTo>
                  <a:pt x="0" y="87651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0" y="0"/>
            <a:ext cx="3394326" cy="992013"/>
            <a:chOff x="0" y="0"/>
            <a:chExt cx="1145489" cy="33477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145489" cy="334776"/>
            </a:xfrm>
            <a:custGeom>
              <a:avLst/>
              <a:gdLst/>
              <a:ahLst/>
              <a:cxnLst/>
              <a:rect r="r" b="b" t="t" l="l"/>
              <a:pathLst>
                <a:path h="334776" w="1145489">
                  <a:moveTo>
                    <a:pt x="0" y="0"/>
                  </a:moveTo>
                  <a:lnTo>
                    <a:pt x="1145489" y="0"/>
                  </a:lnTo>
                  <a:lnTo>
                    <a:pt x="1145489" y="334776"/>
                  </a:lnTo>
                  <a:lnTo>
                    <a:pt x="0" y="334776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145489" cy="38240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>
                <a:lnSpc>
                  <a:spcPts val="3499"/>
                </a:lnSpc>
                <a:spcBef>
                  <a:spcPct val="0"/>
                </a:spcBef>
              </a:pPr>
              <a:r>
                <a:rPr lang="en-US" sz="2499" b="true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Cre</a:t>
              </a: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ate Work Order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28</a:t>
            </a:r>
          </a:p>
        </p:txBody>
      </p:sp>
    </p:spTree>
  </p:cSld>
  <p:clrMapOvr>
    <a:masterClrMapping/>
  </p:clrMapOvr>
  <p:transition spd="fast">
    <p:cover dir="l"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07236" y="795909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2" y="0"/>
                </a:lnTo>
                <a:lnTo>
                  <a:pt x="18902472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8385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440086" y="962025"/>
            <a:ext cx="9407827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Key Causes of the Problem</a:t>
            </a:r>
          </a:p>
        </p:txBody>
      </p:sp>
      <p:sp>
        <p:nvSpPr>
          <p:cNvPr name="AutoShape 5" id="5"/>
          <p:cNvSpPr/>
          <p:nvPr/>
        </p:nvSpPr>
        <p:spPr>
          <a:xfrm flipV="true">
            <a:off x="4760945" y="4976776"/>
            <a:ext cx="8200148" cy="54126"/>
          </a:xfrm>
          <a:prstGeom prst="line">
            <a:avLst/>
          </a:prstGeom>
          <a:ln cap="flat" w="28575">
            <a:solidFill>
              <a:srgbClr val="11026C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flipV="true">
            <a:off x="7719553" y="5081163"/>
            <a:ext cx="1008993" cy="1747627"/>
          </a:xfrm>
          <a:prstGeom prst="line">
            <a:avLst/>
          </a:prstGeom>
          <a:ln cap="flat" w="9525">
            <a:solidFill>
              <a:srgbClr val="11026C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 flipH="true" flipV="true">
            <a:off x="5934451" y="3287700"/>
            <a:ext cx="899338" cy="1751940"/>
          </a:xfrm>
          <a:prstGeom prst="line">
            <a:avLst/>
          </a:prstGeom>
          <a:ln cap="flat" w="9525">
            <a:solidFill>
              <a:srgbClr val="11026C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 flipH="true" flipV="true">
            <a:off x="9591162" y="3287700"/>
            <a:ext cx="899338" cy="1751940"/>
          </a:xfrm>
          <a:prstGeom prst="line">
            <a:avLst/>
          </a:prstGeom>
          <a:ln cap="flat" w="9525">
            <a:solidFill>
              <a:srgbClr val="11026C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 flipV="true">
            <a:off x="11038559" y="5042509"/>
            <a:ext cx="1008993" cy="1747627"/>
          </a:xfrm>
          <a:prstGeom prst="line">
            <a:avLst/>
          </a:prstGeom>
          <a:ln cap="flat" w="9525">
            <a:solidFill>
              <a:srgbClr val="11026C"/>
            </a:solidFill>
            <a:prstDash val="sysDot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5400000">
            <a:off x="12450235" y="3629339"/>
            <a:ext cx="3716590" cy="2694875"/>
            <a:chOff x="0" y="0"/>
            <a:chExt cx="1478450" cy="107201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52426" y="57976"/>
              <a:ext cx="1373598" cy="1014038"/>
            </a:xfrm>
            <a:custGeom>
              <a:avLst/>
              <a:gdLst/>
              <a:ahLst/>
              <a:cxnLst/>
              <a:rect r="r" b="b" t="t" l="l"/>
              <a:pathLst>
                <a:path h="1014038" w="1373598">
                  <a:moveTo>
                    <a:pt x="749473" y="32913"/>
                  </a:moveTo>
                  <a:lnTo>
                    <a:pt x="1363350" y="923150"/>
                  </a:lnTo>
                  <a:cubicBezTo>
                    <a:pt x="1375581" y="940886"/>
                    <a:pt x="1376967" y="963942"/>
                    <a:pt x="1366951" y="983017"/>
                  </a:cubicBezTo>
                  <a:cubicBezTo>
                    <a:pt x="1356934" y="1002091"/>
                    <a:pt x="1337166" y="1014038"/>
                    <a:pt x="1315621" y="1014038"/>
                  </a:cubicBezTo>
                  <a:lnTo>
                    <a:pt x="57977" y="1014038"/>
                  </a:lnTo>
                  <a:cubicBezTo>
                    <a:pt x="36432" y="1014038"/>
                    <a:pt x="16664" y="1002091"/>
                    <a:pt x="6647" y="983017"/>
                  </a:cubicBezTo>
                  <a:cubicBezTo>
                    <a:pt x="-3369" y="963942"/>
                    <a:pt x="-1983" y="940886"/>
                    <a:pt x="10248" y="923150"/>
                  </a:cubicBezTo>
                  <a:lnTo>
                    <a:pt x="624125" y="32913"/>
                  </a:lnTo>
                  <a:cubicBezTo>
                    <a:pt x="638335" y="12306"/>
                    <a:pt x="661767" y="0"/>
                    <a:pt x="686799" y="0"/>
                  </a:cubicBezTo>
                  <a:cubicBezTo>
                    <a:pt x="711831" y="0"/>
                    <a:pt x="735263" y="12306"/>
                    <a:pt x="749473" y="32913"/>
                  </a:cubicBezTo>
                  <a:close/>
                </a:path>
              </a:pathLst>
            </a:custGeom>
            <a:solidFill>
              <a:srgbClr val="11026C"/>
            </a:solidFill>
            <a:ln w="19050" cap="rnd">
              <a:solidFill>
                <a:srgbClr val="11026C"/>
              </a:solidFill>
              <a:prstDash val="sysDot"/>
              <a:round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231008" y="431046"/>
              <a:ext cx="1016434" cy="56439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5400000">
            <a:off x="3649754" y="4551465"/>
            <a:ext cx="1562234" cy="958876"/>
            <a:chOff x="0" y="0"/>
            <a:chExt cx="1158712" cy="7112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85825" y="77711"/>
              <a:ext cx="987061" cy="633489"/>
            </a:xfrm>
            <a:custGeom>
              <a:avLst/>
              <a:gdLst/>
              <a:ahLst/>
              <a:cxnLst/>
              <a:rect r="r" b="b" t="t" l="l"/>
              <a:pathLst>
                <a:path h="633489" w="987061">
                  <a:moveTo>
                    <a:pt x="596818" y="49081"/>
                  </a:moveTo>
                  <a:lnTo>
                    <a:pt x="969600" y="506697"/>
                  </a:lnTo>
                  <a:cubicBezTo>
                    <a:pt x="988545" y="529954"/>
                    <a:pt x="992414" y="562038"/>
                    <a:pt x="979539" y="589131"/>
                  </a:cubicBezTo>
                  <a:cubicBezTo>
                    <a:pt x="966665" y="616225"/>
                    <a:pt x="939347" y="633489"/>
                    <a:pt x="909350" y="633489"/>
                  </a:cubicBezTo>
                  <a:lnTo>
                    <a:pt x="77712" y="633489"/>
                  </a:lnTo>
                  <a:cubicBezTo>
                    <a:pt x="47715" y="633489"/>
                    <a:pt x="20397" y="616225"/>
                    <a:pt x="7523" y="589131"/>
                  </a:cubicBezTo>
                  <a:cubicBezTo>
                    <a:pt x="-5352" y="562038"/>
                    <a:pt x="-1483" y="529954"/>
                    <a:pt x="17462" y="506697"/>
                  </a:cubicBezTo>
                  <a:lnTo>
                    <a:pt x="390244" y="49081"/>
                  </a:lnTo>
                  <a:cubicBezTo>
                    <a:pt x="415543" y="18024"/>
                    <a:pt x="453474" y="0"/>
                    <a:pt x="493531" y="0"/>
                  </a:cubicBezTo>
                  <a:cubicBezTo>
                    <a:pt x="533588" y="0"/>
                    <a:pt x="571519" y="18024"/>
                    <a:pt x="596818" y="49081"/>
                  </a:cubicBezTo>
                  <a:close/>
                </a:path>
              </a:pathLst>
            </a:custGeom>
            <a:solidFill>
              <a:srgbClr val="BDCDEE"/>
            </a:solidFill>
            <a:ln w="19050" cap="rnd">
              <a:solidFill>
                <a:srgbClr val="11026C"/>
              </a:solidFill>
              <a:prstDash val="sysDot"/>
              <a:round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181049" y="263525"/>
              <a:ext cx="796615" cy="3968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718871" y="4903740"/>
            <a:ext cx="277539" cy="277539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5784504" y="3143193"/>
            <a:ext cx="277539" cy="277539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8165527" y="5893774"/>
            <a:ext cx="117045" cy="117045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472C4"/>
            </a:solidFill>
            <a:ln w="9525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24" id="24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11482411" y="5855121"/>
            <a:ext cx="117045" cy="117045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074B1"/>
            </a:solidFill>
            <a:ln w="9525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9988451" y="4105148"/>
            <a:ext cx="117045" cy="117045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9525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331740" y="4105148"/>
            <a:ext cx="117045" cy="117045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9525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33" id="33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9441215" y="3143193"/>
            <a:ext cx="277539" cy="277539"/>
            <a:chOff x="0" y="0"/>
            <a:chExt cx="812800" cy="81280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36" id="36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37" id="37"/>
          <p:cNvGrpSpPr/>
          <p:nvPr/>
        </p:nvGrpSpPr>
        <p:grpSpPr>
          <a:xfrm rot="0">
            <a:off x="8644377" y="4864553"/>
            <a:ext cx="277539" cy="277539"/>
            <a:chOff x="0" y="0"/>
            <a:chExt cx="812800" cy="812800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472C4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39" id="39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40" id="40"/>
          <p:cNvGrpSpPr/>
          <p:nvPr/>
        </p:nvGrpSpPr>
        <p:grpSpPr>
          <a:xfrm rot="0">
            <a:off x="10357319" y="4879028"/>
            <a:ext cx="277539" cy="277539"/>
            <a:chOff x="0" y="0"/>
            <a:chExt cx="812800" cy="81280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1026C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42" id="42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43" id="43"/>
          <p:cNvGrpSpPr/>
          <p:nvPr/>
        </p:nvGrpSpPr>
        <p:grpSpPr>
          <a:xfrm rot="0">
            <a:off x="11919018" y="4879028"/>
            <a:ext cx="277539" cy="277539"/>
            <a:chOff x="0" y="0"/>
            <a:chExt cx="812800" cy="812800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074B1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45" id="45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46" id="46"/>
          <p:cNvGrpSpPr/>
          <p:nvPr/>
        </p:nvGrpSpPr>
        <p:grpSpPr>
          <a:xfrm rot="0">
            <a:off x="10888909" y="6657648"/>
            <a:ext cx="277539" cy="277539"/>
            <a:chOff x="0" y="0"/>
            <a:chExt cx="812800" cy="812800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074B1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48" id="48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49" id="49"/>
          <p:cNvGrpSpPr/>
          <p:nvPr/>
        </p:nvGrpSpPr>
        <p:grpSpPr>
          <a:xfrm rot="0">
            <a:off x="7569902" y="6696301"/>
            <a:ext cx="277539" cy="277539"/>
            <a:chOff x="0" y="0"/>
            <a:chExt cx="812800" cy="812800"/>
          </a:xfrm>
        </p:grpSpPr>
        <p:sp>
          <p:nvSpPr>
            <p:cNvPr name="Freeform 50" id="5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472C4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51" id="51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52" id="52"/>
          <p:cNvGrpSpPr/>
          <p:nvPr/>
        </p:nvGrpSpPr>
        <p:grpSpPr>
          <a:xfrm rot="0">
            <a:off x="13356117" y="4222193"/>
            <a:ext cx="404745" cy="404745"/>
            <a:chOff x="0" y="0"/>
            <a:chExt cx="812800" cy="81280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7ED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54" id="54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sp>
        <p:nvSpPr>
          <p:cNvPr name="TextBox 55" id="55"/>
          <p:cNvSpPr txBox="true"/>
          <p:nvPr/>
        </p:nvSpPr>
        <p:spPr>
          <a:xfrm rot="0">
            <a:off x="3821665" y="7711444"/>
            <a:ext cx="9630388" cy="438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99"/>
              </a:lnSpc>
            </a:pPr>
            <a:r>
              <a:rPr lang="en-US" b="true" sz="2499" spc="124">
                <a:solidFill>
                  <a:srgbClr val="BDCDEE"/>
                </a:solidFill>
                <a:latin typeface="Agrandir Grand Heavy"/>
                <a:ea typeface="Agrandir Grand Heavy"/>
                <a:cs typeface="Agrandir Grand Heavy"/>
                <a:sym typeface="Agrandir Grand Heavy"/>
              </a:rPr>
              <a:t>Fishbone Diagram</a:t>
            </a:r>
          </a:p>
        </p:txBody>
      </p:sp>
      <p:sp>
        <p:nvSpPr>
          <p:cNvPr name="TextBox 56" id="56"/>
          <p:cNvSpPr txBox="true"/>
          <p:nvPr/>
        </p:nvSpPr>
        <p:spPr>
          <a:xfrm rot="0">
            <a:off x="4177136" y="3089906"/>
            <a:ext cx="1464493" cy="4222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638"/>
              </a:lnSpc>
            </a:pPr>
            <a:r>
              <a:rPr lang="en-US" b="true" sz="2638">
                <a:solidFill>
                  <a:srgbClr val="11026C"/>
                </a:solidFill>
                <a:latin typeface="Agrandir Bold"/>
                <a:ea typeface="Agrandir Bold"/>
                <a:cs typeface="Agrandir Bold"/>
                <a:sym typeface="Agrandir Bold"/>
              </a:rPr>
              <a:t>Process</a:t>
            </a:r>
          </a:p>
        </p:txBody>
      </p:sp>
      <p:sp>
        <p:nvSpPr>
          <p:cNvPr name="TextBox 57" id="57"/>
          <p:cNvSpPr txBox="true"/>
          <p:nvPr/>
        </p:nvSpPr>
        <p:spPr>
          <a:xfrm rot="0">
            <a:off x="6062043" y="6709777"/>
            <a:ext cx="1380049" cy="4222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638"/>
              </a:lnSpc>
            </a:pPr>
            <a:r>
              <a:rPr lang="en-US" b="true" sz="2638">
                <a:solidFill>
                  <a:srgbClr val="11026C"/>
                </a:solidFill>
                <a:latin typeface="Agrandir Bold"/>
                <a:ea typeface="Agrandir Bold"/>
                <a:cs typeface="Agrandir Bold"/>
                <a:sym typeface="Agrandir Bold"/>
              </a:rPr>
              <a:t>System</a:t>
            </a:r>
          </a:p>
        </p:txBody>
      </p:sp>
      <p:sp>
        <p:nvSpPr>
          <p:cNvPr name="TextBox 58" id="58"/>
          <p:cNvSpPr txBox="true"/>
          <p:nvPr/>
        </p:nvSpPr>
        <p:spPr>
          <a:xfrm rot="0">
            <a:off x="3130237" y="3989852"/>
            <a:ext cx="3134828" cy="346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10"/>
              </a:lnSpc>
            </a:pPr>
            <a:r>
              <a:rPr lang="en-US" sz="2110">
                <a:solidFill>
                  <a:srgbClr val="11026C"/>
                </a:solidFill>
                <a:latin typeface="Agrandir"/>
                <a:ea typeface="Agrandir"/>
                <a:cs typeface="Agrandir"/>
                <a:sym typeface="Agrandir"/>
              </a:rPr>
              <a:t> Absence of PM </a:t>
            </a:r>
          </a:p>
        </p:txBody>
      </p:sp>
      <p:sp>
        <p:nvSpPr>
          <p:cNvPr name="TextBox 59" id="59"/>
          <p:cNvSpPr txBox="true"/>
          <p:nvPr/>
        </p:nvSpPr>
        <p:spPr>
          <a:xfrm rot="0">
            <a:off x="7588814" y="3869131"/>
            <a:ext cx="2279463" cy="6098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10"/>
              </a:lnSpc>
            </a:pPr>
            <a:r>
              <a:rPr lang="en-US" sz="2110">
                <a:solidFill>
                  <a:srgbClr val="11026C"/>
                </a:solidFill>
                <a:latin typeface="Agrandir"/>
                <a:ea typeface="Agrandir"/>
                <a:cs typeface="Agrandir"/>
                <a:sym typeface="Agrandir"/>
              </a:rPr>
              <a:t>No clear responsibility</a:t>
            </a:r>
          </a:p>
        </p:txBody>
      </p:sp>
      <p:sp>
        <p:nvSpPr>
          <p:cNvPr name="TextBox 60" id="60"/>
          <p:cNvSpPr txBox="true"/>
          <p:nvPr/>
        </p:nvSpPr>
        <p:spPr>
          <a:xfrm rot="0">
            <a:off x="5523922" y="5843542"/>
            <a:ext cx="2574930" cy="346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10"/>
              </a:lnSpc>
            </a:pPr>
            <a:r>
              <a:rPr lang="en-US" sz="2110">
                <a:solidFill>
                  <a:srgbClr val="11026C"/>
                </a:solidFill>
                <a:latin typeface="Agrandir"/>
                <a:ea typeface="Agrandir"/>
                <a:cs typeface="Agrandir"/>
                <a:sym typeface="Agrandir"/>
              </a:rPr>
              <a:t>Absence of CMMS</a:t>
            </a:r>
          </a:p>
        </p:txBody>
      </p:sp>
      <p:sp>
        <p:nvSpPr>
          <p:cNvPr name="TextBox 61" id="61"/>
          <p:cNvSpPr txBox="true"/>
          <p:nvPr/>
        </p:nvSpPr>
        <p:spPr>
          <a:xfrm rot="0">
            <a:off x="8728545" y="5764996"/>
            <a:ext cx="2682622" cy="346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10"/>
              </a:lnSpc>
            </a:pPr>
            <a:r>
              <a:rPr lang="en-US" sz="2110">
                <a:solidFill>
                  <a:srgbClr val="11026C"/>
                </a:solidFill>
                <a:latin typeface="Agrandir"/>
                <a:ea typeface="Agrandir"/>
                <a:cs typeface="Agrandir"/>
                <a:sym typeface="Agrandir"/>
              </a:rPr>
              <a:t>Poor documentation</a:t>
            </a:r>
          </a:p>
        </p:txBody>
      </p:sp>
      <p:sp>
        <p:nvSpPr>
          <p:cNvPr name="TextBox 62" id="62"/>
          <p:cNvSpPr txBox="true"/>
          <p:nvPr/>
        </p:nvSpPr>
        <p:spPr>
          <a:xfrm rot="0">
            <a:off x="7016019" y="3089906"/>
            <a:ext cx="2299015" cy="4222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638"/>
              </a:lnSpc>
            </a:pPr>
            <a:r>
              <a:rPr lang="en-US" b="true" sz="2638">
                <a:solidFill>
                  <a:srgbClr val="11026C"/>
                </a:solidFill>
                <a:latin typeface="Agrandir Bold"/>
                <a:ea typeface="Agrandir Bold"/>
                <a:cs typeface="Agrandir Bold"/>
                <a:sym typeface="Agrandir Bold"/>
              </a:rPr>
              <a:t>Management</a:t>
            </a:r>
          </a:p>
        </p:txBody>
      </p:sp>
      <p:sp>
        <p:nvSpPr>
          <p:cNvPr name="TextBox 63" id="63"/>
          <p:cNvSpPr txBox="true"/>
          <p:nvPr/>
        </p:nvSpPr>
        <p:spPr>
          <a:xfrm rot="0">
            <a:off x="8224049" y="6709777"/>
            <a:ext cx="2653391" cy="4222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638"/>
              </a:lnSpc>
            </a:pPr>
            <a:r>
              <a:rPr lang="en-US" b="true" sz="2638">
                <a:solidFill>
                  <a:srgbClr val="11026C"/>
                </a:solidFill>
                <a:latin typeface="Agrandir Bold"/>
                <a:ea typeface="Agrandir Bold"/>
                <a:cs typeface="Agrandir Bold"/>
                <a:sym typeface="Agrandir Bold"/>
              </a:rPr>
              <a:t>Documentation</a:t>
            </a:r>
          </a:p>
        </p:txBody>
      </p:sp>
      <p:sp>
        <p:nvSpPr>
          <p:cNvPr name="AutoShape 64" id="64"/>
          <p:cNvSpPr/>
          <p:nvPr/>
        </p:nvSpPr>
        <p:spPr>
          <a:xfrm flipV="true">
            <a:off x="4314133" y="5159709"/>
            <a:ext cx="1008993" cy="1747627"/>
          </a:xfrm>
          <a:prstGeom prst="line">
            <a:avLst/>
          </a:prstGeom>
          <a:ln cap="flat" w="9525">
            <a:solidFill>
              <a:srgbClr val="11026C"/>
            </a:solidFill>
            <a:prstDash val="sysDot"/>
            <a:headEnd type="none" len="sm" w="sm"/>
            <a:tailEnd type="none" len="sm" w="sm"/>
          </a:ln>
        </p:spPr>
      </p:sp>
      <p:grpSp>
        <p:nvGrpSpPr>
          <p:cNvPr name="Group 65" id="65"/>
          <p:cNvGrpSpPr/>
          <p:nvPr/>
        </p:nvGrpSpPr>
        <p:grpSpPr>
          <a:xfrm rot="0">
            <a:off x="4760107" y="5972320"/>
            <a:ext cx="117045" cy="117045"/>
            <a:chOff x="0" y="0"/>
            <a:chExt cx="812800" cy="812800"/>
          </a:xfrm>
        </p:grpSpPr>
        <p:sp>
          <p:nvSpPr>
            <p:cNvPr name="Freeform 66" id="6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472C4"/>
            </a:solidFill>
            <a:ln w="9525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67" id="67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grpSp>
        <p:nvGrpSpPr>
          <p:cNvPr name="Group 68" id="68"/>
          <p:cNvGrpSpPr/>
          <p:nvPr/>
        </p:nvGrpSpPr>
        <p:grpSpPr>
          <a:xfrm rot="0">
            <a:off x="4164482" y="6774848"/>
            <a:ext cx="277539" cy="277539"/>
            <a:chOff x="0" y="0"/>
            <a:chExt cx="812800" cy="812800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472C4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70" id="70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sp>
        <p:nvSpPr>
          <p:cNvPr name="TextBox 71" id="71"/>
          <p:cNvSpPr txBox="true"/>
          <p:nvPr/>
        </p:nvSpPr>
        <p:spPr>
          <a:xfrm rot="0">
            <a:off x="2632033" y="6746273"/>
            <a:ext cx="1380049" cy="4222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638"/>
              </a:lnSpc>
            </a:pPr>
            <a:r>
              <a:rPr lang="en-US" b="true" sz="2638">
                <a:solidFill>
                  <a:srgbClr val="11026C"/>
                </a:solidFill>
                <a:latin typeface="Agrandir Bold"/>
                <a:ea typeface="Agrandir Bold"/>
                <a:cs typeface="Agrandir Bold"/>
                <a:sym typeface="Agrandir Bold"/>
              </a:rPr>
              <a:t>People</a:t>
            </a:r>
          </a:p>
        </p:txBody>
      </p:sp>
      <p:sp>
        <p:nvSpPr>
          <p:cNvPr name="TextBox 72" id="72"/>
          <p:cNvSpPr txBox="true"/>
          <p:nvPr/>
        </p:nvSpPr>
        <p:spPr>
          <a:xfrm rot="0">
            <a:off x="3661497" y="5902064"/>
            <a:ext cx="1051793" cy="346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10"/>
              </a:lnSpc>
            </a:pPr>
            <a:r>
              <a:rPr lang="en-US" sz="2110">
                <a:solidFill>
                  <a:srgbClr val="11026C"/>
                </a:solidFill>
                <a:latin typeface="Agrandir"/>
                <a:ea typeface="Agrandir"/>
                <a:cs typeface="Agrandir"/>
                <a:sym typeface="Agrandir"/>
              </a:rPr>
              <a:t>Training</a:t>
            </a:r>
          </a:p>
        </p:txBody>
      </p:sp>
      <p:grpSp>
        <p:nvGrpSpPr>
          <p:cNvPr name="Group 73" id="73"/>
          <p:cNvGrpSpPr/>
          <p:nvPr/>
        </p:nvGrpSpPr>
        <p:grpSpPr>
          <a:xfrm rot="0">
            <a:off x="5189796" y="4910984"/>
            <a:ext cx="277539" cy="277539"/>
            <a:chOff x="0" y="0"/>
            <a:chExt cx="812800" cy="812800"/>
          </a:xfrm>
        </p:grpSpPr>
        <p:sp>
          <p:nvSpPr>
            <p:cNvPr name="Freeform 74" id="7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472C4"/>
            </a:solidFill>
            <a:ln w="19050" cap="sq">
              <a:solidFill>
                <a:srgbClr val="11026C"/>
              </a:solidFill>
              <a:prstDash val="sysDot"/>
              <a:miter/>
            </a:ln>
          </p:spPr>
        </p:sp>
        <p:sp>
          <p:nvSpPr>
            <p:cNvPr name="TextBox 75" id="75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200"/>
                </a:lnSpc>
              </a:pPr>
            </a:p>
          </p:txBody>
        </p:sp>
      </p:grpSp>
      <p:sp>
        <p:nvSpPr>
          <p:cNvPr name="TextBox 76" id="76"/>
          <p:cNvSpPr txBox="true"/>
          <p:nvPr/>
        </p:nvSpPr>
        <p:spPr>
          <a:xfrm rot="0">
            <a:off x="12961092" y="4610356"/>
            <a:ext cx="2005216" cy="1108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FFF7ED"/>
                </a:solidFill>
                <a:latin typeface="Garet"/>
                <a:ea typeface="Garet"/>
                <a:cs typeface="Garet"/>
                <a:sym typeface="Garet"/>
              </a:rPr>
              <a:t>ineffective</a:t>
            </a:r>
          </a:p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FFF7ED"/>
                </a:solidFill>
                <a:latin typeface="Garet"/>
                <a:ea typeface="Garet"/>
                <a:cs typeface="Garet"/>
                <a:sym typeface="Garet"/>
              </a:rPr>
              <a:t>M</a:t>
            </a:r>
            <a:r>
              <a:rPr lang="en-US" sz="2100">
                <a:solidFill>
                  <a:srgbClr val="FFF7ED"/>
                </a:solidFill>
                <a:latin typeface="Garet"/>
                <a:ea typeface="Garet"/>
                <a:cs typeface="Garet"/>
                <a:sym typeface="Garet"/>
              </a:rPr>
              <a:t>aintenance System</a:t>
            </a:r>
          </a:p>
        </p:txBody>
      </p:sp>
      <p:sp>
        <p:nvSpPr>
          <p:cNvPr name="TextBox 77" id="77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2</a:t>
            </a:r>
          </a:p>
        </p:txBody>
      </p:sp>
    </p:spTree>
  </p:cSld>
  <p:clrMapOvr>
    <a:masterClrMapping/>
  </p:clrMapOvr>
  <p:transition spd="fast">
    <p:cover dir="l"/>
  </p:transition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75597" y="4548726"/>
            <a:ext cx="17136806" cy="4523067"/>
          </a:xfrm>
          <a:custGeom>
            <a:avLst/>
            <a:gdLst/>
            <a:ahLst/>
            <a:cxnLst/>
            <a:rect r="r" b="b" t="t" l="l"/>
            <a:pathLst>
              <a:path h="4523067" w="17136806">
                <a:moveTo>
                  <a:pt x="0" y="0"/>
                </a:moveTo>
                <a:lnTo>
                  <a:pt x="17136806" y="0"/>
                </a:lnTo>
                <a:lnTo>
                  <a:pt x="17136806" y="4523067"/>
                </a:lnTo>
                <a:lnTo>
                  <a:pt x="0" y="45230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357" t="-35541" r="-1962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75597" y="1074956"/>
            <a:ext cx="16904123" cy="3528736"/>
          </a:xfrm>
          <a:custGeom>
            <a:avLst/>
            <a:gdLst/>
            <a:ahLst/>
            <a:cxnLst/>
            <a:rect r="r" b="b" t="t" l="l"/>
            <a:pathLst>
              <a:path h="3528736" w="16904123">
                <a:moveTo>
                  <a:pt x="0" y="0"/>
                </a:moveTo>
                <a:lnTo>
                  <a:pt x="16904123" y="0"/>
                </a:lnTo>
                <a:lnTo>
                  <a:pt x="16904123" y="3528736"/>
                </a:lnTo>
                <a:lnTo>
                  <a:pt x="0" y="352873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0" y="0"/>
            <a:ext cx="4661883" cy="888450"/>
            <a:chOff x="0" y="0"/>
            <a:chExt cx="1573253" cy="29982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573253" cy="299827"/>
            </a:xfrm>
            <a:custGeom>
              <a:avLst/>
              <a:gdLst/>
              <a:ahLst/>
              <a:cxnLst/>
              <a:rect r="r" b="b" t="t" l="l"/>
              <a:pathLst>
                <a:path h="299827" w="1573253">
                  <a:moveTo>
                    <a:pt x="0" y="0"/>
                  </a:moveTo>
                  <a:lnTo>
                    <a:pt x="1573253" y="0"/>
                  </a:lnTo>
                  <a:lnTo>
                    <a:pt x="1573253" y="299827"/>
                  </a:lnTo>
                  <a:lnTo>
                    <a:pt x="0" y="299827"/>
                  </a:lnTo>
                  <a:close/>
                </a:path>
              </a:pathLst>
            </a:custGeom>
            <a:solidFill>
              <a:srgbClr val="003366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1573253" cy="3474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  <a:spcBef>
                  <a:spcPct val="0"/>
                </a:spcBef>
              </a:pPr>
              <a:r>
                <a:rPr lang="en-US" b="true" sz="2499">
                  <a:solidFill>
                    <a:srgbClr val="FFFFFF"/>
                  </a:solidFill>
                  <a:latin typeface="Garet Bold"/>
                  <a:ea typeface="Garet Bold"/>
                  <a:cs typeface="Garet Bold"/>
                  <a:sym typeface="Garet Bold"/>
                </a:rPr>
                <a:t>Spare Parts Management</a:t>
              </a: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29</a:t>
            </a:r>
          </a:p>
        </p:txBody>
      </p:sp>
    </p:spTree>
  </p:cSld>
  <p:clrMapOvr>
    <a:masterClrMapping/>
  </p:clrMapOvr>
  <p:transition spd="fast">
    <p:cover dir="l"/>
  </p:transition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9105900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true" rot="0">
            <a:off x="-311998" y="-142608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148762" y="540885"/>
            <a:ext cx="8120062" cy="9024754"/>
          </a:xfrm>
          <a:custGeom>
            <a:avLst/>
            <a:gdLst/>
            <a:ahLst/>
            <a:cxnLst/>
            <a:rect r="r" b="b" t="t" l="l"/>
            <a:pathLst>
              <a:path h="9024754" w="8120062">
                <a:moveTo>
                  <a:pt x="0" y="0"/>
                </a:moveTo>
                <a:lnTo>
                  <a:pt x="8120063" y="0"/>
                </a:lnTo>
                <a:lnTo>
                  <a:pt x="8120063" y="9024755"/>
                </a:lnTo>
                <a:lnTo>
                  <a:pt x="0" y="90247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450" t="-15043" r="-12668" b="-14852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9139238" y="5000625"/>
            <a:ext cx="9525" cy="257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2100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1028700" y="4505323"/>
            <a:ext cx="6745449" cy="7524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  <a:spcBef>
                <a:spcPct val="0"/>
              </a:spcBef>
            </a:pPr>
            <a:r>
              <a:rPr lang="en-US" b="true" sz="4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Types </a:t>
            </a:r>
            <a:r>
              <a:rPr lang="en-US" b="true" sz="4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of reports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30</a:t>
            </a:r>
          </a:p>
        </p:txBody>
      </p:sp>
    </p:spTree>
  </p:cSld>
  <p:clrMapOvr>
    <a:masterClrMapping/>
  </p:clrMapOvr>
  <p:transition spd="fast">
    <p:cover dir="l"/>
  </p:transition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44462" y="917524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true" rot="0">
            <a:off x="-291963" y="-190286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28575" y="835000"/>
            <a:ext cx="18529136" cy="7558247"/>
          </a:xfrm>
          <a:custGeom>
            <a:avLst/>
            <a:gdLst/>
            <a:ahLst/>
            <a:cxnLst/>
            <a:rect r="r" b="b" t="t" l="l"/>
            <a:pathLst>
              <a:path h="7558247" w="18529136">
                <a:moveTo>
                  <a:pt x="0" y="0"/>
                </a:moveTo>
                <a:lnTo>
                  <a:pt x="18529136" y="0"/>
                </a:lnTo>
                <a:lnTo>
                  <a:pt x="18529136" y="7558247"/>
                </a:lnTo>
                <a:lnTo>
                  <a:pt x="0" y="75582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227" t="0" r="-1227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9087150" y="6533442"/>
            <a:ext cx="741708" cy="403225"/>
            <a:chOff x="0" y="0"/>
            <a:chExt cx="250305" cy="136077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50305" cy="136077"/>
            </a:xfrm>
            <a:custGeom>
              <a:avLst/>
              <a:gdLst/>
              <a:ahLst/>
              <a:cxnLst/>
              <a:rect r="r" b="b" t="t" l="l"/>
              <a:pathLst>
                <a:path h="136077" w="250305">
                  <a:moveTo>
                    <a:pt x="0" y="0"/>
                  </a:moveTo>
                  <a:lnTo>
                    <a:pt x="250305" y="0"/>
                  </a:lnTo>
                  <a:lnTo>
                    <a:pt x="250305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19050"/>
              <a:ext cx="250305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48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6655739" y="6533442"/>
            <a:ext cx="1374136" cy="403225"/>
            <a:chOff x="0" y="0"/>
            <a:chExt cx="463732" cy="136077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63732" cy="136077"/>
            </a:xfrm>
            <a:custGeom>
              <a:avLst/>
              <a:gdLst/>
              <a:ahLst/>
              <a:cxnLst/>
              <a:rect r="r" b="b" t="t" l="l"/>
              <a:pathLst>
                <a:path h="136077" w="463732">
                  <a:moveTo>
                    <a:pt x="0" y="0"/>
                  </a:moveTo>
                  <a:lnTo>
                    <a:pt x="463732" y="0"/>
                  </a:lnTo>
                  <a:lnTo>
                    <a:pt x="463732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19050"/>
              <a:ext cx="463732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4:0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0642617" y="6533442"/>
            <a:ext cx="1728470" cy="403225"/>
            <a:chOff x="0" y="0"/>
            <a:chExt cx="583309" cy="1360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583309" cy="136077"/>
            </a:xfrm>
            <a:custGeom>
              <a:avLst/>
              <a:gdLst/>
              <a:ahLst/>
              <a:cxnLst/>
              <a:rect r="r" b="b" t="t" l="l"/>
              <a:pathLst>
                <a:path h="136077" w="583309">
                  <a:moveTo>
                    <a:pt x="0" y="0"/>
                  </a:moveTo>
                  <a:lnTo>
                    <a:pt x="583309" y="0"/>
                  </a:lnTo>
                  <a:lnTo>
                    <a:pt x="583309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9050"/>
              <a:ext cx="583309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144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3761536" y="6523917"/>
            <a:ext cx="1467097" cy="403225"/>
            <a:chOff x="0" y="0"/>
            <a:chExt cx="495103" cy="136077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495103" cy="136077"/>
            </a:xfrm>
            <a:custGeom>
              <a:avLst/>
              <a:gdLst/>
              <a:ahLst/>
              <a:cxnLst/>
              <a:rect r="r" b="b" t="t" l="l"/>
              <a:pathLst>
                <a:path h="136077" w="495103">
                  <a:moveTo>
                    <a:pt x="0" y="0"/>
                  </a:moveTo>
                  <a:lnTo>
                    <a:pt x="495103" y="0"/>
                  </a:lnTo>
                  <a:lnTo>
                    <a:pt x="495103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19050"/>
              <a:ext cx="495103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336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4112839" y="6533442"/>
            <a:ext cx="1576193" cy="403225"/>
            <a:chOff x="0" y="0"/>
            <a:chExt cx="531920" cy="136077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531920" cy="136077"/>
            </a:xfrm>
            <a:custGeom>
              <a:avLst/>
              <a:gdLst/>
              <a:ahLst/>
              <a:cxnLst/>
              <a:rect r="r" b="b" t="t" l="l"/>
              <a:pathLst>
                <a:path h="136077" w="531920">
                  <a:moveTo>
                    <a:pt x="0" y="0"/>
                  </a:moveTo>
                  <a:lnTo>
                    <a:pt x="531920" y="0"/>
                  </a:lnTo>
                  <a:lnTo>
                    <a:pt x="531920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9050"/>
              <a:ext cx="531920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12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6619282" y="6523917"/>
            <a:ext cx="1225584" cy="403225"/>
            <a:chOff x="0" y="0"/>
            <a:chExt cx="413600" cy="136077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413600" cy="136077"/>
            </a:xfrm>
            <a:custGeom>
              <a:avLst/>
              <a:gdLst/>
              <a:ahLst/>
              <a:cxnLst/>
              <a:rect r="r" b="b" t="t" l="l"/>
              <a:pathLst>
                <a:path h="136077" w="413600">
                  <a:moveTo>
                    <a:pt x="0" y="0"/>
                  </a:moveTo>
                  <a:lnTo>
                    <a:pt x="413600" y="0"/>
                  </a:lnTo>
                  <a:lnTo>
                    <a:pt x="413600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19050"/>
              <a:ext cx="413600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40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9087150" y="7439507"/>
            <a:ext cx="741708" cy="403225"/>
            <a:chOff x="0" y="0"/>
            <a:chExt cx="250305" cy="136077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250305" cy="136077"/>
            </a:xfrm>
            <a:custGeom>
              <a:avLst/>
              <a:gdLst/>
              <a:ahLst/>
              <a:cxnLst/>
              <a:rect r="r" b="b" t="t" l="l"/>
              <a:pathLst>
                <a:path h="136077" w="250305">
                  <a:moveTo>
                    <a:pt x="0" y="0"/>
                  </a:moveTo>
                  <a:lnTo>
                    <a:pt x="250305" y="0"/>
                  </a:lnTo>
                  <a:lnTo>
                    <a:pt x="250305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19050"/>
              <a:ext cx="250305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48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6655739" y="7439507"/>
            <a:ext cx="1374136" cy="403225"/>
            <a:chOff x="0" y="0"/>
            <a:chExt cx="463732" cy="136077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463732" cy="136077"/>
            </a:xfrm>
            <a:custGeom>
              <a:avLst/>
              <a:gdLst/>
              <a:ahLst/>
              <a:cxnLst/>
              <a:rect r="r" b="b" t="t" l="l"/>
              <a:pathLst>
                <a:path h="136077" w="463732">
                  <a:moveTo>
                    <a:pt x="0" y="0"/>
                  </a:moveTo>
                  <a:lnTo>
                    <a:pt x="463732" y="0"/>
                  </a:lnTo>
                  <a:lnTo>
                    <a:pt x="463732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19050"/>
              <a:ext cx="463732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4:0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10642617" y="7439507"/>
            <a:ext cx="1728470" cy="403225"/>
            <a:chOff x="0" y="0"/>
            <a:chExt cx="583309" cy="136077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583309" cy="136077"/>
            </a:xfrm>
            <a:custGeom>
              <a:avLst/>
              <a:gdLst/>
              <a:ahLst/>
              <a:cxnLst/>
              <a:rect r="r" b="b" t="t" l="l"/>
              <a:pathLst>
                <a:path h="136077" w="583309">
                  <a:moveTo>
                    <a:pt x="0" y="0"/>
                  </a:moveTo>
                  <a:lnTo>
                    <a:pt x="583309" y="0"/>
                  </a:lnTo>
                  <a:lnTo>
                    <a:pt x="583309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19050"/>
              <a:ext cx="583309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144</a:t>
              </a: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13761536" y="7439507"/>
            <a:ext cx="1467097" cy="403225"/>
            <a:chOff x="0" y="0"/>
            <a:chExt cx="495103" cy="136077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95103" cy="136077"/>
            </a:xfrm>
            <a:custGeom>
              <a:avLst/>
              <a:gdLst/>
              <a:ahLst/>
              <a:cxnLst/>
              <a:rect r="r" b="b" t="t" l="l"/>
              <a:pathLst>
                <a:path h="136077" w="495103">
                  <a:moveTo>
                    <a:pt x="0" y="0"/>
                  </a:moveTo>
                  <a:lnTo>
                    <a:pt x="495103" y="0"/>
                  </a:lnTo>
                  <a:lnTo>
                    <a:pt x="495103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0" y="-19050"/>
              <a:ext cx="495103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336</a:t>
              </a:r>
            </a:p>
          </p:txBody>
        </p:sp>
      </p:grpSp>
      <p:grpSp>
        <p:nvGrpSpPr>
          <p:cNvPr name="Group 37" id="37"/>
          <p:cNvGrpSpPr/>
          <p:nvPr/>
        </p:nvGrpSpPr>
        <p:grpSpPr>
          <a:xfrm rot="0">
            <a:off x="4269922" y="7449032"/>
            <a:ext cx="1576193" cy="403225"/>
            <a:chOff x="0" y="0"/>
            <a:chExt cx="531920" cy="136077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531920" cy="136077"/>
            </a:xfrm>
            <a:custGeom>
              <a:avLst/>
              <a:gdLst/>
              <a:ahLst/>
              <a:cxnLst/>
              <a:rect r="r" b="b" t="t" l="l"/>
              <a:pathLst>
                <a:path h="136077" w="531920">
                  <a:moveTo>
                    <a:pt x="0" y="0"/>
                  </a:moveTo>
                  <a:lnTo>
                    <a:pt x="531920" y="0"/>
                  </a:lnTo>
                  <a:lnTo>
                    <a:pt x="531920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9" id="39"/>
            <p:cNvSpPr txBox="true"/>
            <p:nvPr/>
          </p:nvSpPr>
          <p:spPr>
            <a:xfrm>
              <a:off x="0" y="-19050"/>
              <a:ext cx="531920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12</a:t>
              </a:r>
            </a:p>
          </p:txBody>
        </p:sp>
      </p:grpSp>
      <p:grpSp>
        <p:nvGrpSpPr>
          <p:cNvPr name="Group 40" id="40"/>
          <p:cNvGrpSpPr/>
          <p:nvPr/>
        </p:nvGrpSpPr>
        <p:grpSpPr>
          <a:xfrm rot="0">
            <a:off x="16733582" y="7449032"/>
            <a:ext cx="1111284" cy="403225"/>
            <a:chOff x="0" y="0"/>
            <a:chExt cx="375027" cy="136077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375027" cy="136077"/>
            </a:xfrm>
            <a:custGeom>
              <a:avLst/>
              <a:gdLst/>
              <a:ahLst/>
              <a:cxnLst/>
              <a:rect r="r" b="b" t="t" l="l"/>
              <a:pathLst>
                <a:path h="136077" w="375027">
                  <a:moveTo>
                    <a:pt x="0" y="0"/>
                  </a:moveTo>
                  <a:lnTo>
                    <a:pt x="375027" y="0"/>
                  </a:lnTo>
                  <a:lnTo>
                    <a:pt x="375027" y="136077"/>
                  </a:lnTo>
                  <a:lnTo>
                    <a:pt x="0" y="13607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2" id="42"/>
            <p:cNvSpPr txBox="true"/>
            <p:nvPr/>
          </p:nvSpPr>
          <p:spPr>
            <a:xfrm>
              <a:off x="0" y="-19050"/>
              <a:ext cx="375027" cy="155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40</a:t>
              </a:r>
            </a:p>
          </p:txBody>
        </p:sp>
      </p:grpSp>
      <p:sp>
        <p:nvSpPr>
          <p:cNvPr name="TextBox 43" id="43"/>
          <p:cNvSpPr txBox="true"/>
          <p:nvPr/>
        </p:nvSpPr>
        <p:spPr>
          <a:xfrm rot="0">
            <a:off x="17259300" y="922718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31</a:t>
            </a:r>
          </a:p>
        </p:txBody>
      </p:sp>
    </p:spTree>
  </p:cSld>
  <p:clrMapOvr>
    <a:masterClrMapping/>
  </p:clrMapOvr>
  <p:transition spd="fast">
    <p:cover dir="l"/>
  </p:transition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307236" y="894664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2" y="0"/>
                </a:lnTo>
                <a:lnTo>
                  <a:pt x="18902472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true" rot="0">
            <a:off x="0" y="-16520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544911" y="0"/>
            <a:ext cx="12614194" cy="10511828"/>
          </a:xfrm>
          <a:custGeom>
            <a:avLst/>
            <a:gdLst/>
            <a:ahLst/>
            <a:cxnLst/>
            <a:rect r="r" b="b" t="t" l="l"/>
            <a:pathLst>
              <a:path h="10511828" w="12614194">
                <a:moveTo>
                  <a:pt x="0" y="0"/>
                </a:moveTo>
                <a:lnTo>
                  <a:pt x="12614194" y="0"/>
                </a:lnTo>
                <a:lnTo>
                  <a:pt x="12614194" y="10511828"/>
                </a:lnTo>
                <a:lnTo>
                  <a:pt x="0" y="105118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</p:sp>
      <p:sp>
        <p:nvSpPr>
          <p:cNvPr name="TextBox 7" id="7"/>
          <p:cNvSpPr txBox="true"/>
          <p:nvPr/>
        </p:nvSpPr>
        <p:spPr>
          <a:xfrm rot="0">
            <a:off x="17289224" y="922718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32</a:t>
            </a:r>
          </a:p>
        </p:txBody>
      </p:sp>
    </p:spTree>
  </p:cSld>
  <p:clrMapOvr>
    <a:masterClrMapping/>
  </p:clrMapOvr>
  <p:transition spd="fast">
    <p:cover dir="l"/>
  </p:transition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791794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81379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022259" y="6133894"/>
            <a:ext cx="5735751" cy="4523803"/>
          </a:xfrm>
          <a:custGeom>
            <a:avLst/>
            <a:gdLst/>
            <a:ahLst/>
            <a:cxnLst/>
            <a:rect r="r" b="b" t="t" l="l"/>
            <a:pathLst>
              <a:path h="4523803" w="5735751">
                <a:moveTo>
                  <a:pt x="0" y="0"/>
                </a:moveTo>
                <a:lnTo>
                  <a:pt x="5735750" y="0"/>
                </a:lnTo>
                <a:lnTo>
                  <a:pt x="5735750" y="4523804"/>
                </a:lnTo>
                <a:lnTo>
                  <a:pt x="0" y="45238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304727" y="962025"/>
            <a:ext cx="15678547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Application of Virtual Reality (VR) Technology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909401" y="4384863"/>
            <a:ext cx="14603743" cy="1216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51" indent="-377825" lvl="1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Integrating VR is a key step in improving training and supporting maintenance in engineering laboratories.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909401" y="5885216"/>
            <a:ext cx="14004879" cy="183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51" indent="-377825" lvl="1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VR enables safe, realistic training for understanding equipment ,practicing procedures efficiently and make Total Productive Maintenance.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842128" y="2777074"/>
            <a:ext cx="14004879" cy="1216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51" indent="-377825" lvl="1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Engine</a:t>
            </a:r>
            <a:r>
              <a:rPr lang="en-US" sz="35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ering laboratories face training limitations and equipment risks, increasing the need for VR integration.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259300" y="922718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33</a:t>
            </a:r>
          </a:p>
        </p:txBody>
      </p:sp>
    </p:spTree>
  </p:cSld>
  <p:clrMapOvr>
    <a:masterClrMapping/>
  </p:clrMapOvr>
  <p:transition spd="fast">
    <p:cover dir="l"/>
  </p:transition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4462" y="83012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>
            <a:off x="1028700" y="5443371"/>
            <a:ext cx="15868013" cy="0"/>
          </a:xfrm>
          <a:prstGeom prst="line">
            <a:avLst/>
          </a:prstGeom>
          <a:ln cap="rnd" w="57150">
            <a:solidFill>
              <a:srgbClr val="003366">
                <a:alpha val="19608"/>
              </a:srgbClr>
            </a:solidFill>
            <a:prstDash val="sysDash"/>
            <a:headEnd type="oval" len="lg" w="lg"/>
            <a:tailEnd type="arrow" len="sm" w="med"/>
          </a:ln>
        </p:spPr>
      </p:sp>
      <p:grpSp>
        <p:nvGrpSpPr>
          <p:cNvPr name="Group 5" id="5"/>
          <p:cNvGrpSpPr/>
          <p:nvPr/>
        </p:nvGrpSpPr>
        <p:grpSpPr>
          <a:xfrm rot="0">
            <a:off x="10846063" y="4312341"/>
            <a:ext cx="2086414" cy="2086414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15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569024" y="4400164"/>
            <a:ext cx="2086414" cy="2086414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15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4644057" y="4400164"/>
            <a:ext cx="2086414" cy="208641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15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2197914" y="4489060"/>
            <a:ext cx="1611933" cy="1965772"/>
          </a:xfrm>
          <a:custGeom>
            <a:avLst/>
            <a:gdLst/>
            <a:ahLst/>
            <a:cxnLst/>
            <a:rect r="r" b="b" t="t" l="l"/>
            <a:pathLst>
              <a:path h="1965772" w="1611933">
                <a:moveTo>
                  <a:pt x="0" y="0"/>
                </a:moveTo>
                <a:lnTo>
                  <a:pt x="1611933" y="0"/>
                </a:lnTo>
                <a:lnTo>
                  <a:pt x="1611933" y="1965772"/>
                </a:lnTo>
                <a:lnTo>
                  <a:pt x="0" y="19657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4365564" y="4346881"/>
            <a:ext cx="2205006" cy="2192979"/>
          </a:xfrm>
          <a:custGeom>
            <a:avLst/>
            <a:gdLst/>
            <a:ahLst/>
            <a:cxnLst/>
            <a:rect r="r" b="b" t="t" l="l"/>
            <a:pathLst>
              <a:path h="2192979" w="2205006">
                <a:moveTo>
                  <a:pt x="0" y="0"/>
                </a:moveTo>
                <a:lnTo>
                  <a:pt x="2205006" y="0"/>
                </a:lnTo>
                <a:lnTo>
                  <a:pt x="2205006" y="2192979"/>
                </a:lnTo>
                <a:lnTo>
                  <a:pt x="0" y="21929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7853709" y="4600136"/>
            <a:ext cx="1686470" cy="1686470"/>
          </a:xfrm>
          <a:custGeom>
            <a:avLst/>
            <a:gdLst/>
            <a:ahLst/>
            <a:cxnLst/>
            <a:rect r="r" b="b" t="t" l="l"/>
            <a:pathLst>
              <a:path h="1686470" w="1686470">
                <a:moveTo>
                  <a:pt x="0" y="0"/>
                </a:moveTo>
                <a:lnTo>
                  <a:pt x="1686470" y="0"/>
                </a:lnTo>
                <a:lnTo>
                  <a:pt x="1686470" y="1686470"/>
                </a:lnTo>
                <a:lnTo>
                  <a:pt x="0" y="16864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0965563" y="4512313"/>
            <a:ext cx="1847413" cy="1686470"/>
          </a:xfrm>
          <a:custGeom>
            <a:avLst/>
            <a:gdLst/>
            <a:ahLst/>
            <a:cxnLst/>
            <a:rect r="r" b="b" t="t" l="l"/>
            <a:pathLst>
              <a:path h="1686470" w="1847413">
                <a:moveTo>
                  <a:pt x="0" y="0"/>
                </a:moveTo>
                <a:lnTo>
                  <a:pt x="1847413" y="0"/>
                </a:lnTo>
                <a:lnTo>
                  <a:pt x="1847413" y="1686470"/>
                </a:lnTo>
                <a:lnTo>
                  <a:pt x="0" y="168647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4737995" y="5045488"/>
            <a:ext cx="1898538" cy="1132219"/>
          </a:xfrm>
          <a:custGeom>
            <a:avLst/>
            <a:gdLst/>
            <a:ahLst/>
            <a:cxnLst/>
            <a:rect r="r" b="b" t="t" l="l"/>
            <a:pathLst>
              <a:path h="1132219" w="1898538">
                <a:moveTo>
                  <a:pt x="0" y="0"/>
                </a:moveTo>
                <a:lnTo>
                  <a:pt x="1898538" y="0"/>
                </a:lnTo>
                <a:lnTo>
                  <a:pt x="1898538" y="1132219"/>
                </a:lnTo>
                <a:lnTo>
                  <a:pt x="0" y="113221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6119369" y="764912"/>
            <a:ext cx="6079807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Benefits of VR Training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13078" y="6821487"/>
            <a:ext cx="2981605" cy="701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15"/>
              </a:lnSpc>
            </a:pP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Access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ibility and Training Delivery 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7003092" y="6933611"/>
            <a:ext cx="3387703" cy="701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15"/>
              </a:lnSpc>
            </a:pP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Saf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 Practice in High-Risk Environments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4098703" y="3435087"/>
            <a:ext cx="3118234" cy="10539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15"/>
              </a:lnSpc>
            </a:pP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Enhanced Skill Rete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ntion and Knowledge Transfer 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207549" y="3458340"/>
            <a:ext cx="2967390" cy="10539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15"/>
              </a:lnSpc>
            </a:pP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 Increased Co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nfidence and Reduced Anxiety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3684329" y="6997700"/>
            <a:ext cx="3498176" cy="701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15"/>
              </a:lnSpc>
            </a:pP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Co</a:t>
            </a:r>
            <a:r>
              <a:rPr lang="en-US" sz="21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nsistency and Standardization 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34</a:t>
            </a:r>
          </a:p>
        </p:txBody>
      </p:sp>
    </p:spTree>
  </p:cSld>
  <p:clrMapOvr>
    <a:masterClrMapping/>
  </p:clrMapOvr>
  <p:transition spd="fast">
    <p:cover dir="l"/>
  </p:transition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4462" y="83012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945913" y="5395107"/>
            <a:ext cx="5664595" cy="5586821"/>
          </a:xfrm>
          <a:custGeom>
            <a:avLst/>
            <a:gdLst/>
            <a:ahLst/>
            <a:cxnLst/>
            <a:rect r="r" b="b" t="t" l="l"/>
            <a:pathLst>
              <a:path h="5586821" w="5664595">
                <a:moveTo>
                  <a:pt x="0" y="0"/>
                </a:moveTo>
                <a:lnTo>
                  <a:pt x="5664595" y="0"/>
                </a:lnTo>
                <a:lnTo>
                  <a:pt x="5664595" y="5586821"/>
                </a:lnTo>
                <a:lnTo>
                  <a:pt x="0" y="55868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304727" y="962025"/>
            <a:ext cx="15678547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Why EON-XR Platform?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842128" y="2848034"/>
            <a:ext cx="14603743" cy="3725270"/>
            <a:chOff x="0" y="0"/>
            <a:chExt cx="19471658" cy="4967027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66675"/>
              <a:ext cx="19471658" cy="242464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755651" indent="-377825" lvl="1">
                <a:lnSpc>
                  <a:spcPts val="4900"/>
                </a:lnSpc>
                <a:buFont typeface="Arial"/>
                <a:buChar char="•"/>
              </a:pPr>
              <a:r>
                <a:rPr lang="en-US" sz="35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Allow</a:t>
              </a:r>
              <a:r>
                <a:rPr lang="en-US" sz="35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s educators, trainers, and employers to create interactive lessons without coding or advanced technical skills.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2456874"/>
              <a:ext cx="19471658" cy="77364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755651" indent="-377825" lvl="1">
                <a:lnSpc>
                  <a:spcPts val="4900"/>
                </a:lnSpc>
                <a:buFont typeface="Arial"/>
                <a:buChar char="•"/>
              </a:pPr>
              <a:r>
                <a:rPr lang="en-US" sz="35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L</a:t>
              </a:r>
              <a:r>
                <a:rPr lang="en-US" sz="35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essons can be accessed on common devices</a:t>
              </a: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3367885"/>
              <a:ext cx="19471658" cy="159914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755651" indent="-377825" lvl="1">
                <a:lnSpc>
                  <a:spcPts val="4900"/>
                </a:lnSpc>
                <a:buFont typeface="Arial"/>
                <a:buChar char="•"/>
              </a:pPr>
              <a:r>
                <a:rPr lang="en-US" sz="35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Supp</a:t>
              </a:r>
              <a:r>
                <a:rPr lang="en-US" sz="3500">
                  <a:solidFill>
                    <a:srgbClr val="11026C"/>
                  </a:solidFill>
                  <a:latin typeface="Garet"/>
                  <a:ea typeface="Garet"/>
                  <a:cs typeface="Garet"/>
                  <a:sym typeface="Garet"/>
                </a:rPr>
                <a:t>orts and enhances traditional training and teaching methods globally.</a:t>
              </a: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35</a:t>
            </a:r>
          </a:p>
        </p:txBody>
      </p:sp>
    </p:spTree>
  </p:cSld>
  <p:clrMapOvr>
    <a:masterClrMapping/>
  </p:clrMapOvr>
  <p:transition spd="fast">
    <p:cover dir="l"/>
  </p:transition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4462" y="83012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163594" y="677361"/>
            <a:ext cx="14182490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Strategic</a:t>
            </a: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Recommendations for Future Development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38</a:t>
            </a:r>
          </a:p>
        </p:txBody>
      </p:sp>
      <p:sp>
        <p:nvSpPr>
          <p:cNvPr name="AutoShape 6" id="6"/>
          <p:cNvSpPr/>
          <p:nvPr/>
        </p:nvSpPr>
        <p:spPr>
          <a:xfrm flipV="true">
            <a:off x="3340701" y="4333300"/>
            <a:ext cx="5330836" cy="1349121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grpSp>
        <p:nvGrpSpPr>
          <p:cNvPr name="Group 7" id="7"/>
          <p:cNvGrpSpPr/>
          <p:nvPr/>
        </p:nvGrpSpPr>
        <p:grpSpPr>
          <a:xfrm rot="0">
            <a:off x="7346287" y="2242323"/>
            <a:ext cx="3805430" cy="2066941"/>
            <a:chOff x="0" y="0"/>
            <a:chExt cx="812800" cy="441477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2379" y="0"/>
                  </a:moveTo>
                  <a:lnTo>
                    <a:pt x="790421" y="0"/>
                  </a:lnTo>
                  <a:cubicBezTo>
                    <a:pt x="796356" y="0"/>
                    <a:pt x="802049" y="2358"/>
                    <a:pt x="806245" y="6555"/>
                  </a:cubicBezTo>
                  <a:cubicBezTo>
                    <a:pt x="810442" y="10751"/>
                    <a:pt x="812800" y="16444"/>
                    <a:pt x="812800" y="22379"/>
                  </a:cubicBezTo>
                  <a:lnTo>
                    <a:pt x="812800" y="419098"/>
                  </a:lnTo>
                  <a:cubicBezTo>
                    <a:pt x="812800" y="425033"/>
                    <a:pt x="810442" y="430725"/>
                    <a:pt x="806245" y="434922"/>
                  </a:cubicBezTo>
                  <a:cubicBezTo>
                    <a:pt x="802049" y="439119"/>
                    <a:pt x="796356" y="441477"/>
                    <a:pt x="790421" y="441477"/>
                  </a:cubicBezTo>
                  <a:lnTo>
                    <a:pt x="22379" y="441477"/>
                  </a:lnTo>
                  <a:cubicBezTo>
                    <a:pt x="16444" y="441477"/>
                    <a:pt x="10751" y="439119"/>
                    <a:pt x="6555" y="434922"/>
                  </a:cubicBezTo>
                  <a:cubicBezTo>
                    <a:pt x="2358" y="430725"/>
                    <a:pt x="0" y="425033"/>
                    <a:pt x="0" y="419098"/>
                  </a:cubicBezTo>
                  <a:lnTo>
                    <a:pt x="0" y="22379"/>
                  </a:lnTo>
                  <a:cubicBezTo>
                    <a:pt x="0" y="16444"/>
                    <a:pt x="2358" y="10751"/>
                    <a:pt x="6555" y="6555"/>
                  </a:cubicBezTo>
                  <a:cubicBezTo>
                    <a:pt x="10751" y="2358"/>
                    <a:pt x="16444" y="0"/>
                    <a:pt x="22379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7346287" y="2266359"/>
            <a:ext cx="3805430" cy="2066941"/>
            <a:chOff x="0" y="0"/>
            <a:chExt cx="812800" cy="441477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2379" y="0"/>
                  </a:moveTo>
                  <a:lnTo>
                    <a:pt x="790421" y="0"/>
                  </a:lnTo>
                  <a:cubicBezTo>
                    <a:pt x="796356" y="0"/>
                    <a:pt x="802049" y="2358"/>
                    <a:pt x="806245" y="6555"/>
                  </a:cubicBezTo>
                  <a:cubicBezTo>
                    <a:pt x="810442" y="10751"/>
                    <a:pt x="812800" y="16444"/>
                    <a:pt x="812800" y="22379"/>
                  </a:cubicBezTo>
                  <a:lnTo>
                    <a:pt x="812800" y="419098"/>
                  </a:lnTo>
                  <a:cubicBezTo>
                    <a:pt x="812800" y="425033"/>
                    <a:pt x="810442" y="430725"/>
                    <a:pt x="806245" y="434922"/>
                  </a:cubicBezTo>
                  <a:cubicBezTo>
                    <a:pt x="802049" y="439119"/>
                    <a:pt x="796356" y="441477"/>
                    <a:pt x="790421" y="441477"/>
                  </a:cubicBezTo>
                  <a:lnTo>
                    <a:pt x="22379" y="441477"/>
                  </a:lnTo>
                  <a:cubicBezTo>
                    <a:pt x="16444" y="441477"/>
                    <a:pt x="10751" y="439119"/>
                    <a:pt x="6555" y="434922"/>
                  </a:cubicBezTo>
                  <a:cubicBezTo>
                    <a:pt x="2358" y="430725"/>
                    <a:pt x="0" y="425033"/>
                    <a:pt x="0" y="419098"/>
                  </a:cubicBezTo>
                  <a:lnTo>
                    <a:pt x="0" y="22379"/>
                  </a:lnTo>
                  <a:cubicBezTo>
                    <a:pt x="0" y="16444"/>
                    <a:pt x="2358" y="10751"/>
                    <a:pt x="6555" y="6555"/>
                  </a:cubicBezTo>
                  <a:cubicBezTo>
                    <a:pt x="10751" y="2358"/>
                    <a:pt x="16444" y="0"/>
                    <a:pt x="22379" y="0"/>
                  </a:cubicBezTo>
                  <a:close/>
                </a:path>
              </a:pathLst>
            </a:custGeom>
            <a:solidFill>
              <a:srgbClr val="11026C"/>
            </a:solidFill>
            <a:ln w="38100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418438" y="5816060"/>
            <a:ext cx="4103098" cy="2228621"/>
            <a:chOff x="0" y="0"/>
            <a:chExt cx="812800" cy="4414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755" y="0"/>
                  </a:moveTo>
                  <a:lnTo>
                    <a:pt x="792045" y="0"/>
                  </a:lnTo>
                  <a:cubicBezTo>
                    <a:pt x="803508" y="0"/>
                    <a:pt x="812800" y="9292"/>
                    <a:pt x="812800" y="20755"/>
                  </a:cubicBezTo>
                  <a:lnTo>
                    <a:pt x="812800" y="420722"/>
                  </a:lnTo>
                  <a:cubicBezTo>
                    <a:pt x="812800" y="432184"/>
                    <a:pt x="803508" y="441477"/>
                    <a:pt x="792045" y="441477"/>
                  </a:cubicBezTo>
                  <a:lnTo>
                    <a:pt x="20755" y="441477"/>
                  </a:lnTo>
                  <a:cubicBezTo>
                    <a:pt x="9292" y="441477"/>
                    <a:pt x="0" y="432184"/>
                    <a:pt x="0" y="420722"/>
                  </a:cubicBezTo>
                  <a:lnTo>
                    <a:pt x="0" y="20755"/>
                  </a:lnTo>
                  <a:cubicBezTo>
                    <a:pt x="0" y="9292"/>
                    <a:pt x="9292" y="0"/>
                    <a:pt x="20755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289152" y="5682421"/>
            <a:ext cx="4103098" cy="2228621"/>
            <a:chOff x="0" y="0"/>
            <a:chExt cx="812800" cy="441477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755" y="0"/>
                  </a:moveTo>
                  <a:lnTo>
                    <a:pt x="792045" y="0"/>
                  </a:lnTo>
                  <a:cubicBezTo>
                    <a:pt x="803508" y="0"/>
                    <a:pt x="812800" y="9292"/>
                    <a:pt x="812800" y="20755"/>
                  </a:cubicBezTo>
                  <a:lnTo>
                    <a:pt x="812800" y="420722"/>
                  </a:lnTo>
                  <a:cubicBezTo>
                    <a:pt x="812800" y="432184"/>
                    <a:pt x="803508" y="441477"/>
                    <a:pt x="792045" y="441477"/>
                  </a:cubicBezTo>
                  <a:lnTo>
                    <a:pt x="20755" y="441477"/>
                  </a:lnTo>
                  <a:cubicBezTo>
                    <a:pt x="9292" y="441477"/>
                    <a:pt x="0" y="432184"/>
                    <a:pt x="0" y="420722"/>
                  </a:cubicBezTo>
                  <a:lnTo>
                    <a:pt x="0" y="20755"/>
                  </a:lnTo>
                  <a:cubicBezTo>
                    <a:pt x="0" y="9292"/>
                    <a:pt x="9292" y="0"/>
                    <a:pt x="20755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7279865" y="2876802"/>
            <a:ext cx="3871852" cy="423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58"/>
              </a:lnSpc>
              <a:spcBef>
                <a:spcPct val="0"/>
              </a:spcBef>
            </a:pPr>
            <a:r>
              <a:rPr lang="en-US" b="true" sz="247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RECOMMENDATIONS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465326" y="5912558"/>
            <a:ext cx="3750751" cy="23077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75"/>
              </a:lnSpc>
            </a:pPr>
            <a:r>
              <a:rPr lang="en-US" sz="3268" b="true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P</a:t>
            </a:r>
            <a:r>
              <a:rPr lang="en-US" sz="3268" b="true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erforma</a:t>
            </a:r>
            <a:r>
              <a:rPr lang="en-US" b="true" sz="3268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nce Monitoring &amp; KPIs</a:t>
            </a:r>
          </a:p>
          <a:p>
            <a:pPr algn="ctr">
              <a:lnSpc>
                <a:spcPts val="4575"/>
              </a:lnSpc>
              <a:spcBef>
                <a:spcPct val="0"/>
              </a:spcBef>
            </a:pPr>
          </a:p>
        </p:txBody>
      </p:sp>
      <p:sp>
        <p:nvSpPr>
          <p:cNvPr name="AutoShape 21" id="21"/>
          <p:cNvSpPr/>
          <p:nvPr/>
        </p:nvSpPr>
        <p:spPr>
          <a:xfrm flipH="true" flipV="true">
            <a:off x="9673394" y="4333300"/>
            <a:ext cx="4641738" cy="1505134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grpSp>
        <p:nvGrpSpPr>
          <p:cNvPr name="Group 22" id="22"/>
          <p:cNvGrpSpPr/>
          <p:nvPr/>
        </p:nvGrpSpPr>
        <p:grpSpPr>
          <a:xfrm rot="0">
            <a:off x="12284179" y="5838434"/>
            <a:ext cx="4061906" cy="2206247"/>
            <a:chOff x="0" y="0"/>
            <a:chExt cx="812800" cy="441477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966" y="0"/>
                  </a:moveTo>
                  <a:lnTo>
                    <a:pt x="791834" y="0"/>
                  </a:lnTo>
                  <a:cubicBezTo>
                    <a:pt x="803413" y="0"/>
                    <a:pt x="812800" y="9387"/>
                    <a:pt x="812800" y="20966"/>
                  </a:cubicBezTo>
                  <a:lnTo>
                    <a:pt x="812800" y="420511"/>
                  </a:lnTo>
                  <a:cubicBezTo>
                    <a:pt x="812800" y="432090"/>
                    <a:pt x="803413" y="441477"/>
                    <a:pt x="791834" y="441477"/>
                  </a:cubicBezTo>
                  <a:lnTo>
                    <a:pt x="20966" y="441477"/>
                  </a:lnTo>
                  <a:cubicBezTo>
                    <a:pt x="9387" y="441477"/>
                    <a:pt x="0" y="432090"/>
                    <a:pt x="0" y="420511"/>
                  </a:cubicBezTo>
                  <a:lnTo>
                    <a:pt x="0" y="20966"/>
                  </a:lnTo>
                  <a:cubicBezTo>
                    <a:pt x="0" y="9387"/>
                    <a:pt x="9387" y="0"/>
                    <a:pt x="20966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24" id="24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2439756" y="6136295"/>
            <a:ext cx="3750751" cy="1553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55"/>
              </a:lnSpc>
            </a:pPr>
            <a:r>
              <a:rPr lang="en-US" sz="2968" b="true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Continuous Improv</a:t>
            </a:r>
            <a:r>
              <a:rPr lang="en-US" sz="2968" b="true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em</a:t>
            </a:r>
            <a:r>
              <a:rPr lang="en-US" b="true" sz="2968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ent</a:t>
            </a:r>
          </a:p>
          <a:p>
            <a:pPr algn="ctr">
              <a:lnSpc>
                <a:spcPts val="4155"/>
              </a:lnSpc>
              <a:spcBef>
                <a:spcPct val="0"/>
              </a:spcBef>
            </a:pPr>
          </a:p>
        </p:txBody>
      </p:sp>
    </p:spTree>
  </p:cSld>
  <p:clrMapOvr>
    <a:masterClrMapping/>
  </p:clrMapOvr>
  <p:transition spd="fast">
    <p:cover dir="l"/>
  </p:transition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7962306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5"/>
                </a:lnTo>
                <a:lnTo>
                  <a:pt x="0" y="26807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371214" y="1028700"/>
            <a:ext cx="1190878" cy="1112929"/>
          </a:xfrm>
          <a:custGeom>
            <a:avLst/>
            <a:gdLst/>
            <a:ahLst/>
            <a:cxnLst/>
            <a:rect r="r" b="b" t="t" l="l"/>
            <a:pathLst>
              <a:path h="1112929" w="1190878">
                <a:moveTo>
                  <a:pt x="0" y="0"/>
                </a:moveTo>
                <a:lnTo>
                  <a:pt x="1190878" y="0"/>
                </a:lnTo>
                <a:lnTo>
                  <a:pt x="1190878" y="1112929"/>
                </a:lnTo>
                <a:lnTo>
                  <a:pt x="0" y="11129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7399157" y="1927357"/>
            <a:ext cx="3805430" cy="2066941"/>
            <a:chOff x="0" y="0"/>
            <a:chExt cx="812800" cy="44147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2379" y="0"/>
                  </a:moveTo>
                  <a:lnTo>
                    <a:pt x="790421" y="0"/>
                  </a:lnTo>
                  <a:cubicBezTo>
                    <a:pt x="796356" y="0"/>
                    <a:pt x="802049" y="2358"/>
                    <a:pt x="806245" y="6555"/>
                  </a:cubicBezTo>
                  <a:cubicBezTo>
                    <a:pt x="810442" y="10751"/>
                    <a:pt x="812800" y="16444"/>
                    <a:pt x="812800" y="22379"/>
                  </a:cubicBezTo>
                  <a:lnTo>
                    <a:pt x="812800" y="419098"/>
                  </a:lnTo>
                  <a:cubicBezTo>
                    <a:pt x="812800" y="425033"/>
                    <a:pt x="810442" y="430725"/>
                    <a:pt x="806245" y="434922"/>
                  </a:cubicBezTo>
                  <a:cubicBezTo>
                    <a:pt x="802049" y="439119"/>
                    <a:pt x="796356" y="441477"/>
                    <a:pt x="790421" y="441477"/>
                  </a:cubicBezTo>
                  <a:lnTo>
                    <a:pt x="22379" y="441477"/>
                  </a:lnTo>
                  <a:cubicBezTo>
                    <a:pt x="16444" y="441477"/>
                    <a:pt x="10751" y="439119"/>
                    <a:pt x="6555" y="434922"/>
                  </a:cubicBezTo>
                  <a:cubicBezTo>
                    <a:pt x="2358" y="430725"/>
                    <a:pt x="0" y="425033"/>
                    <a:pt x="0" y="419098"/>
                  </a:cubicBezTo>
                  <a:lnTo>
                    <a:pt x="0" y="22379"/>
                  </a:lnTo>
                  <a:cubicBezTo>
                    <a:pt x="0" y="16444"/>
                    <a:pt x="2358" y="10751"/>
                    <a:pt x="6555" y="6555"/>
                  </a:cubicBezTo>
                  <a:cubicBezTo>
                    <a:pt x="10751" y="2358"/>
                    <a:pt x="16444" y="0"/>
                    <a:pt x="22379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279251" y="1817755"/>
            <a:ext cx="3805430" cy="2066941"/>
            <a:chOff x="0" y="0"/>
            <a:chExt cx="812800" cy="44147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2379" y="0"/>
                  </a:moveTo>
                  <a:lnTo>
                    <a:pt x="790421" y="0"/>
                  </a:lnTo>
                  <a:cubicBezTo>
                    <a:pt x="796356" y="0"/>
                    <a:pt x="802049" y="2358"/>
                    <a:pt x="806245" y="6555"/>
                  </a:cubicBezTo>
                  <a:cubicBezTo>
                    <a:pt x="810442" y="10751"/>
                    <a:pt x="812800" y="16444"/>
                    <a:pt x="812800" y="22379"/>
                  </a:cubicBezTo>
                  <a:lnTo>
                    <a:pt x="812800" y="419098"/>
                  </a:lnTo>
                  <a:cubicBezTo>
                    <a:pt x="812800" y="425033"/>
                    <a:pt x="810442" y="430725"/>
                    <a:pt x="806245" y="434922"/>
                  </a:cubicBezTo>
                  <a:cubicBezTo>
                    <a:pt x="802049" y="439119"/>
                    <a:pt x="796356" y="441477"/>
                    <a:pt x="790421" y="441477"/>
                  </a:cubicBezTo>
                  <a:lnTo>
                    <a:pt x="22379" y="441477"/>
                  </a:lnTo>
                  <a:cubicBezTo>
                    <a:pt x="16444" y="441477"/>
                    <a:pt x="10751" y="439119"/>
                    <a:pt x="6555" y="434922"/>
                  </a:cubicBezTo>
                  <a:cubicBezTo>
                    <a:pt x="2358" y="430725"/>
                    <a:pt x="0" y="425033"/>
                    <a:pt x="0" y="419098"/>
                  </a:cubicBezTo>
                  <a:lnTo>
                    <a:pt x="0" y="22379"/>
                  </a:lnTo>
                  <a:cubicBezTo>
                    <a:pt x="0" y="16444"/>
                    <a:pt x="2358" y="10751"/>
                    <a:pt x="6555" y="6555"/>
                  </a:cubicBezTo>
                  <a:cubicBezTo>
                    <a:pt x="10751" y="2358"/>
                    <a:pt x="16444" y="0"/>
                    <a:pt x="22379" y="0"/>
                  </a:cubicBezTo>
                  <a:close/>
                </a:path>
              </a:pathLst>
            </a:custGeom>
            <a:solidFill>
              <a:srgbClr val="11026C"/>
            </a:solidFill>
            <a:ln w="38100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664341" y="5501095"/>
            <a:ext cx="4103098" cy="2228621"/>
            <a:chOff x="0" y="0"/>
            <a:chExt cx="812800" cy="441477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755" y="0"/>
                  </a:moveTo>
                  <a:lnTo>
                    <a:pt x="792045" y="0"/>
                  </a:lnTo>
                  <a:cubicBezTo>
                    <a:pt x="803508" y="0"/>
                    <a:pt x="812800" y="9292"/>
                    <a:pt x="812800" y="20755"/>
                  </a:cubicBezTo>
                  <a:lnTo>
                    <a:pt x="812800" y="420722"/>
                  </a:lnTo>
                  <a:cubicBezTo>
                    <a:pt x="812800" y="432184"/>
                    <a:pt x="803508" y="441477"/>
                    <a:pt x="792045" y="441477"/>
                  </a:cubicBezTo>
                  <a:lnTo>
                    <a:pt x="20755" y="441477"/>
                  </a:lnTo>
                  <a:cubicBezTo>
                    <a:pt x="9292" y="441477"/>
                    <a:pt x="0" y="432184"/>
                    <a:pt x="0" y="420722"/>
                  </a:cubicBezTo>
                  <a:lnTo>
                    <a:pt x="0" y="20755"/>
                  </a:lnTo>
                  <a:cubicBezTo>
                    <a:pt x="0" y="9292"/>
                    <a:pt x="9292" y="0"/>
                    <a:pt x="20755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535055" y="5367456"/>
            <a:ext cx="4103098" cy="2228621"/>
            <a:chOff x="0" y="0"/>
            <a:chExt cx="812800" cy="441477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755" y="0"/>
                  </a:moveTo>
                  <a:lnTo>
                    <a:pt x="792045" y="0"/>
                  </a:lnTo>
                  <a:cubicBezTo>
                    <a:pt x="803508" y="0"/>
                    <a:pt x="812800" y="9292"/>
                    <a:pt x="812800" y="20755"/>
                  </a:cubicBezTo>
                  <a:lnTo>
                    <a:pt x="812800" y="420722"/>
                  </a:lnTo>
                  <a:cubicBezTo>
                    <a:pt x="812800" y="432184"/>
                    <a:pt x="803508" y="441477"/>
                    <a:pt x="792045" y="441477"/>
                  </a:cubicBezTo>
                  <a:lnTo>
                    <a:pt x="20755" y="441477"/>
                  </a:lnTo>
                  <a:cubicBezTo>
                    <a:pt x="9292" y="441477"/>
                    <a:pt x="0" y="432184"/>
                    <a:pt x="0" y="420722"/>
                  </a:cubicBezTo>
                  <a:lnTo>
                    <a:pt x="0" y="20755"/>
                  </a:lnTo>
                  <a:cubicBezTo>
                    <a:pt x="0" y="9292"/>
                    <a:pt x="9292" y="0"/>
                    <a:pt x="20755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AutoShape 17" id="17"/>
          <p:cNvSpPr/>
          <p:nvPr/>
        </p:nvSpPr>
        <p:spPr>
          <a:xfrm flipV="true">
            <a:off x="2586605" y="3884696"/>
            <a:ext cx="5156736" cy="1482760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grpSp>
        <p:nvGrpSpPr>
          <p:cNvPr name="Group 18" id="18"/>
          <p:cNvGrpSpPr/>
          <p:nvPr/>
        </p:nvGrpSpPr>
        <p:grpSpPr>
          <a:xfrm rot="0">
            <a:off x="7268177" y="5523469"/>
            <a:ext cx="4061906" cy="2206247"/>
            <a:chOff x="0" y="0"/>
            <a:chExt cx="812800" cy="441477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966" y="0"/>
                  </a:moveTo>
                  <a:lnTo>
                    <a:pt x="791834" y="0"/>
                  </a:lnTo>
                  <a:cubicBezTo>
                    <a:pt x="803413" y="0"/>
                    <a:pt x="812800" y="9387"/>
                    <a:pt x="812800" y="20966"/>
                  </a:cubicBezTo>
                  <a:lnTo>
                    <a:pt x="812800" y="420511"/>
                  </a:lnTo>
                  <a:cubicBezTo>
                    <a:pt x="812800" y="432090"/>
                    <a:pt x="803413" y="441477"/>
                    <a:pt x="791834" y="441477"/>
                  </a:cubicBezTo>
                  <a:lnTo>
                    <a:pt x="20966" y="441477"/>
                  </a:lnTo>
                  <a:cubicBezTo>
                    <a:pt x="9387" y="441477"/>
                    <a:pt x="0" y="432090"/>
                    <a:pt x="0" y="420511"/>
                  </a:cubicBezTo>
                  <a:lnTo>
                    <a:pt x="0" y="20966"/>
                  </a:lnTo>
                  <a:cubicBezTo>
                    <a:pt x="0" y="9387"/>
                    <a:pt x="9387" y="0"/>
                    <a:pt x="20966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7153755" y="5405513"/>
            <a:ext cx="4061906" cy="2206247"/>
            <a:chOff x="0" y="0"/>
            <a:chExt cx="812800" cy="441477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966" y="0"/>
                  </a:moveTo>
                  <a:lnTo>
                    <a:pt x="791834" y="0"/>
                  </a:lnTo>
                  <a:cubicBezTo>
                    <a:pt x="803413" y="0"/>
                    <a:pt x="812800" y="9387"/>
                    <a:pt x="812800" y="20966"/>
                  </a:cubicBezTo>
                  <a:lnTo>
                    <a:pt x="812800" y="420511"/>
                  </a:lnTo>
                  <a:cubicBezTo>
                    <a:pt x="812800" y="432090"/>
                    <a:pt x="803413" y="441477"/>
                    <a:pt x="791834" y="441477"/>
                  </a:cubicBezTo>
                  <a:lnTo>
                    <a:pt x="20966" y="441477"/>
                  </a:lnTo>
                  <a:cubicBezTo>
                    <a:pt x="9387" y="441477"/>
                    <a:pt x="0" y="432090"/>
                    <a:pt x="0" y="420511"/>
                  </a:cubicBezTo>
                  <a:lnTo>
                    <a:pt x="0" y="20966"/>
                  </a:lnTo>
                  <a:cubicBezTo>
                    <a:pt x="0" y="9387"/>
                    <a:pt x="9387" y="0"/>
                    <a:pt x="20966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7215620" y="2032075"/>
            <a:ext cx="3803309" cy="1581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PERFORMANCE MONITORING &amp; KPIS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617045" y="5575426"/>
            <a:ext cx="3865512" cy="173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CMMS-based KPI dashbo</a:t>
            </a: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ard for maintenance performance tracking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7268177" y="5397387"/>
            <a:ext cx="3803309" cy="2174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Monitoring k</a:t>
            </a: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ey</a:t>
            </a: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maintenance indicators (downtime, work order completion)</a:t>
            </a:r>
          </a:p>
        </p:txBody>
      </p:sp>
      <p:sp>
        <p:nvSpPr>
          <p:cNvPr name="AutoShape 27" id="27"/>
          <p:cNvSpPr/>
          <p:nvPr/>
        </p:nvSpPr>
        <p:spPr>
          <a:xfrm flipH="true" flipV="true">
            <a:off x="10778861" y="3884696"/>
            <a:ext cx="4550687" cy="1482760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grpSp>
        <p:nvGrpSpPr>
          <p:cNvPr name="Group 28" id="28"/>
          <p:cNvGrpSpPr/>
          <p:nvPr/>
        </p:nvGrpSpPr>
        <p:grpSpPr>
          <a:xfrm rot="0">
            <a:off x="13426583" y="5499753"/>
            <a:ext cx="4061906" cy="2206247"/>
            <a:chOff x="0" y="0"/>
            <a:chExt cx="812800" cy="441477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966" y="0"/>
                  </a:moveTo>
                  <a:lnTo>
                    <a:pt x="791834" y="0"/>
                  </a:lnTo>
                  <a:cubicBezTo>
                    <a:pt x="803413" y="0"/>
                    <a:pt x="812800" y="9387"/>
                    <a:pt x="812800" y="20966"/>
                  </a:cubicBezTo>
                  <a:lnTo>
                    <a:pt x="812800" y="420511"/>
                  </a:lnTo>
                  <a:cubicBezTo>
                    <a:pt x="812800" y="432090"/>
                    <a:pt x="803413" y="441477"/>
                    <a:pt x="791834" y="441477"/>
                  </a:cubicBezTo>
                  <a:lnTo>
                    <a:pt x="20966" y="441477"/>
                  </a:lnTo>
                  <a:cubicBezTo>
                    <a:pt x="9387" y="441477"/>
                    <a:pt x="0" y="432090"/>
                    <a:pt x="0" y="420511"/>
                  </a:cubicBezTo>
                  <a:lnTo>
                    <a:pt x="0" y="20966"/>
                  </a:lnTo>
                  <a:cubicBezTo>
                    <a:pt x="0" y="9387"/>
                    <a:pt x="9387" y="0"/>
                    <a:pt x="20966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13298595" y="5367456"/>
            <a:ext cx="4061906" cy="2206247"/>
            <a:chOff x="0" y="0"/>
            <a:chExt cx="812800" cy="441477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0966" y="0"/>
                  </a:moveTo>
                  <a:lnTo>
                    <a:pt x="791834" y="0"/>
                  </a:lnTo>
                  <a:cubicBezTo>
                    <a:pt x="803413" y="0"/>
                    <a:pt x="812800" y="9387"/>
                    <a:pt x="812800" y="20966"/>
                  </a:cubicBezTo>
                  <a:lnTo>
                    <a:pt x="812800" y="420511"/>
                  </a:lnTo>
                  <a:cubicBezTo>
                    <a:pt x="812800" y="432090"/>
                    <a:pt x="803413" y="441477"/>
                    <a:pt x="791834" y="441477"/>
                  </a:cubicBezTo>
                  <a:lnTo>
                    <a:pt x="20966" y="441477"/>
                  </a:lnTo>
                  <a:cubicBezTo>
                    <a:pt x="9387" y="441477"/>
                    <a:pt x="0" y="432090"/>
                    <a:pt x="0" y="420511"/>
                  </a:cubicBezTo>
                  <a:lnTo>
                    <a:pt x="0" y="20966"/>
                  </a:lnTo>
                  <a:cubicBezTo>
                    <a:pt x="0" y="9387"/>
                    <a:pt x="9387" y="0"/>
                    <a:pt x="20966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33" id="33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34" id="34"/>
          <p:cNvSpPr txBox="true"/>
          <p:nvPr/>
        </p:nvSpPr>
        <p:spPr>
          <a:xfrm rot="0">
            <a:off x="13426583" y="5797480"/>
            <a:ext cx="3750751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Automat</a:t>
            </a: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ed</a:t>
            </a: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data collection using QR codes / RFID</a:t>
            </a:r>
          </a:p>
        </p:txBody>
      </p:sp>
      <p:sp>
        <p:nvSpPr>
          <p:cNvPr name="AutoShape 35" id="35"/>
          <p:cNvSpPr/>
          <p:nvPr/>
        </p:nvSpPr>
        <p:spPr>
          <a:xfrm>
            <a:off x="9181966" y="3884696"/>
            <a:ext cx="2742" cy="1520817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TextBox 36" id="36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39</a:t>
            </a:r>
          </a:p>
        </p:txBody>
      </p:sp>
    </p:spTree>
  </p:cSld>
  <p:clrMapOvr>
    <a:masterClrMapping/>
  </p:clrMapOvr>
  <p:transition spd="fast">
    <p:cover dir="l"/>
  </p:transition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4462" y="83012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7404059" y="1808241"/>
            <a:ext cx="3805430" cy="2066941"/>
            <a:chOff x="0" y="0"/>
            <a:chExt cx="812800" cy="44147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2379" y="0"/>
                  </a:moveTo>
                  <a:lnTo>
                    <a:pt x="790421" y="0"/>
                  </a:lnTo>
                  <a:cubicBezTo>
                    <a:pt x="796356" y="0"/>
                    <a:pt x="802049" y="2358"/>
                    <a:pt x="806245" y="6555"/>
                  </a:cubicBezTo>
                  <a:cubicBezTo>
                    <a:pt x="810442" y="10751"/>
                    <a:pt x="812800" y="16444"/>
                    <a:pt x="812800" y="22379"/>
                  </a:cubicBezTo>
                  <a:lnTo>
                    <a:pt x="812800" y="419098"/>
                  </a:lnTo>
                  <a:cubicBezTo>
                    <a:pt x="812800" y="425033"/>
                    <a:pt x="810442" y="430725"/>
                    <a:pt x="806245" y="434922"/>
                  </a:cubicBezTo>
                  <a:cubicBezTo>
                    <a:pt x="802049" y="439119"/>
                    <a:pt x="796356" y="441477"/>
                    <a:pt x="790421" y="441477"/>
                  </a:cubicBezTo>
                  <a:lnTo>
                    <a:pt x="22379" y="441477"/>
                  </a:lnTo>
                  <a:cubicBezTo>
                    <a:pt x="16444" y="441477"/>
                    <a:pt x="10751" y="439119"/>
                    <a:pt x="6555" y="434922"/>
                  </a:cubicBezTo>
                  <a:cubicBezTo>
                    <a:pt x="2358" y="430725"/>
                    <a:pt x="0" y="425033"/>
                    <a:pt x="0" y="419098"/>
                  </a:cubicBezTo>
                  <a:lnTo>
                    <a:pt x="0" y="22379"/>
                  </a:lnTo>
                  <a:cubicBezTo>
                    <a:pt x="0" y="16444"/>
                    <a:pt x="2358" y="10751"/>
                    <a:pt x="6555" y="6555"/>
                  </a:cubicBezTo>
                  <a:cubicBezTo>
                    <a:pt x="10751" y="2358"/>
                    <a:pt x="16444" y="0"/>
                    <a:pt x="22379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7241285" y="1732106"/>
            <a:ext cx="3805430" cy="2066941"/>
            <a:chOff x="0" y="0"/>
            <a:chExt cx="812800" cy="441477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2379" y="0"/>
                  </a:moveTo>
                  <a:lnTo>
                    <a:pt x="790421" y="0"/>
                  </a:lnTo>
                  <a:cubicBezTo>
                    <a:pt x="796356" y="0"/>
                    <a:pt x="802049" y="2358"/>
                    <a:pt x="806245" y="6555"/>
                  </a:cubicBezTo>
                  <a:cubicBezTo>
                    <a:pt x="810442" y="10751"/>
                    <a:pt x="812800" y="16444"/>
                    <a:pt x="812800" y="22379"/>
                  </a:cubicBezTo>
                  <a:lnTo>
                    <a:pt x="812800" y="419098"/>
                  </a:lnTo>
                  <a:cubicBezTo>
                    <a:pt x="812800" y="425033"/>
                    <a:pt x="810442" y="430725"/>
                    <a:pt x="806245" y="434922"/>
                  </a:cubicBezTo>
                  <a:cubicBezTo>
                    <a:pt x="802049" y="439119"/>
                    <a:pt x="796356" y="441477"/>
                    <a:pt x="790421" y="441477"/>
                  </a:cubicBezTo>
                  <a:lnTo>
                    <a:pt x="22379" y="441477"/>
                  </a:lnTo>
                  <a:cubicBezTo>
                    <a:pt x="16444" y="441477"/>
                    <a:pt x="10751" y="439119"/>
                    <a:pt x="6555" y="434922"/>
                  </a:cubicBezTo>
                  <a:cubicBezTo>
                    <a:pt x="2358" y="430725"/>
                    <a:pt x="0" y="425033"/>
                    <a:pt x="0" y="419098"/>
                  </a:cubicBezTo>
                  <a:lnTo>
                    <a:pt x="0" y="22379"/>
                  </a:lnTo>
                  <a:cubicBezTo>
                    <a:pt x="0" y="16444"/>
                    <a:pt x="2358" y="10751"/>
                    <a:pt x="6555" y="6555"/>
                  </a:cubicBezTo>
                  <a:cubicBezTo>
                    <a:pt x="10751" y="2358"/>
                    <a:pt x="16444" y="0"/>
                    <a:pt x="22379" y="0"/>
                  </a:cubicBezTo>
                  <a:close/>
                </a:path>
              </a:pathLst>
            </a:custGeom>
            <a:solidFill>
              <a:srgbClr val="11026C"/>
            </a:solidFill>
            <a:ln w="38100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669565" y="5706363"/>
            <a:ext cx="3393313" cy="2529188"/>
            <a:chOff x="0" y="0"/>
            <a:chExt cx="672196" cy="501017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72196" cy="501017"/>
            </a:xfrm>
            <a:custGeom>
              <a:avLst/>
              <a:gdLst/>
              <a:ahLst/>
              <a:cxnLst/>
              <a:rect r="r" b="b" t="t" l="l"/>
              <a:pathLst>
                <a:path h="501017" w="672196">
                  <a:moveTo>
                    <a:pt x="25097" y="0"/>
                  </a:moveTo>
                  <a:lnTo>
                    <a:pt x="647099" y="0"/>
                  </a:lnTo>
                  <a:cubicBezTo>
                    <a:pt x="660959" y="0"/>
                    <a:pt x="672196" y="11236"/>
                    <a:pt x="672196" y="25097"/>
                  </a:cubicBezTo>
                  <a:lnTo>
                    <a:pt x="672196" y="475921"/>
                  </a:lnTo>
                  <a:cubicBezTo>
                    <a:pt x="672196" y="482577"/>
                    <a:pt x="669551" y="488960"/>
                    <a:pt x="664845" y="493667"/>
                  </a:cubicBezTo>
                  <a:cubicBezTo>
                    <a:pt x="660138" y="498373"/>
                    <a:pt x="653755" y="501017"/>
                    <a:pt x="647099" y="501017"/>
                  </a:cubicBezTo>
                  <a:lnTo>
                    <a:pt x="25097" y="501017"/>
                  </a:lnTo>
                  <a:cubicBezTo>
                    <a:pt x="18441" y="501017"/>
                    <a:pt x="12057" y="498373"/>
                    <a:pt x="7351" y="493667"/>
                  </a:cubicBezTo>
                  <a:cubicBezTo>
                    <a:pt x="2644" y="488960"/>
                    <a:pt x="0" y="482577"/>
                    <a:pt x="0" y="475921"/>
                  </a:cubicBezTo>
                  <a:lnTo>
                    <a:pt x="0" y="25097"/>
                  </a:lnTo>
                  <a:cubicBezTo>
                    <a:pt x="0" y="18441"/>
                    <a:pt x="2644" y="12057"/>
                    <a:pt x="7351" y="7351"/>
                  </a:cubicBezTo>
                  <a:cubicBezTo>
                    <a:pt x="12057" y="2644"/>
                    <a:pt x="18441" y="0"/>
                    <a:pt x="25097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0"/>
              <a:ext cx="672196" cy="5010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AutoShape 13" id="13"/>
          <p:cNvSpPr/>
          <p:nvPr/>
        </p:nvSpPr>
        <p:spPr>
          <a:xfrm flipV="true">
            <a:off x="2366221" y="3267564"/>
            <a:ext cx="4875064" cy="2438800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grpSp>
        <p:nvGrpSpPr>
          <p:cNvPr name="Group 14" id="14"/>
          <p:cNvGrpSpPr/>
          <p:nvPr/>
        </p:nvGrpSpPr>
        <p:grpSpPr>
          <a:xfrm rot="0">
            <a:off x="5259560" y="5617003"/>
            <a:ext cx="3464593" cy="2618549"/>
            <a:chOff x="0" y="0"/>
            <a:chExt cx="693276" cy="52398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93276" cy="523980"/>
            </a:xfrm>
            <a:custGeom>
              <a:avLst/>
              <a:gdLst/>
              <a:ahLst/>
              <a:cxnLst/>
              <a:rect r="r" b="b" t="t" l="l"/>
              <a:pathLst>
                <a:path h="523980" w="693276">
                  <a:moveTo>
                    <a:pt x="24580" y="0"/>
                  </a:moveTo>
                  <a:lnTo>
                    <a:pt x="668695" y="0"/>
                  </a:lnTo>
                  <a:cubicBezTo>
                    <a:pt x="675215" y="0"/>
                    <a:pt x="681467" y="2590"/>
                    <a:pt x="686076" y="7199"/>
                  </a:cubicBezTo>
                  <a:cubicBezTo>
                    <a:pt x="690686" y="11809"/>
                    <a:pt x="693276" y="18061"/>
                    <a:pt x="693276" y="24580"/>
                  </a:cubicBezTo>
                  <a:lnTo>
                    <a:pt x="693276" y="499399"/>
                  </a:lnTo>
                  <a:cubicBezTo>
                    <a:pt x="693276" y="505918"/>
                    <a:pt x="690686" y="512171"/>
                    <a:pt x="686076" y="516780"/>
                  </a:cubicBezTo>
                  <a:cubicBezTo>
                    <a:pt x="681467" y="521390"/>
                    <a:pt x="675215" y="523980"/>
                    <a:pt x="668695" y="523980"/>
                  </a:cubicBezTo>
                  <a:lnTo>
                    <a:pt x="24580" y="523980"/>
                  </a:lnTo>
                  <a:cubicBezTo>
                    <a:pt x="18061" y="523980"/>
                    <a:pt x="11809" y="521390"/>
                    <a:pt x="7199" y="516780"/>
                  </a:cubicBezTo>
                  <a:cubicBezTo>
                    <a:pt x="2590" y="512171"/>
                    <a:pt x="0" y="505918"/>
                    <a:pt x="0" y="499399"/>
                  </a:cubicBezTo>
                  <a:lnTo>
                    <a:pt x="0" y="24580"/>
                  </a:lnTo>
                  <a:cubicBezTo>
                    <a:pt x="0" y="18061"/>
                    <a:pt x="2590" y="11809"/>
                    <a:pt x="7199" y="7199"/>
                  </a:cubicBezTo>
                  <a:cubicBezTo>
                    <a:pt x="11809" y="2590"/>
                    <a:pt x="18061" y="0"/>
                    <a:pt x="24580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0"/>
              <a:ext cx="693276" cy="5239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7242346" y="2213127"/>
            <a:ext cx="3803309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CONTINUOUS IMPROVEMENT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433466" y="6490265"/>
            <a:ext cx="3865512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Application o</a:t>
            </a: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f the PDCA cycle 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385582" y="6258813"/>
            <a:ext cx="3212549" cy="13078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16"/>
              </a:lnSpc>
              <a:spcBef>
                <a:spcPct val="0"/>
              </a:spcBef>
            </a:pPr>
            <a:r>
              <a:rPr lang="en-US" b="true" sz="2511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Periodic</a:t>
            </a:r>
            <a:r>
              <a:rPr lang="en-US" b="true" sz="2511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maintenance audits</a:t>
            </a:r>
          </a:p>
        </p:txBody>
      </p:sp>
      <p:sp>
        <p:nvSpPr>
          <p:cNvPr name="AutoShape 20" id="20"/>
          <p:cNvSpPr/>
          <p:nvPr/>
        </p:nvSpPr>
        <p:spPr>
          <a:xfrm flipH="true" flipV="true">
            <a:off x="11209488" y="3323125"/>
            <a:ext cx="5281170" cy="2383238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Freeform 21" id="21"/>
          <p:cNvSpPr/>
          <p:nvPr/>
        </p:nvSpPr>
        <p:spPr>
          <a:xfrm flipH="false" flipV="false" rot="0">
            <a:off x="5489448" y="1316582"/>
            <a:ext cx="1502408" cy="1525129"/>
          </a:xfrm>
          <a:custGeom>
            <a:avLst/>
            <a:gdLst/>
            <a:ahLst/>
            <a:cxnLst/>
            <a:rect r="r" b="b" t="t" l="l"/>
            <a:pathLst>
              <a:path h="1525129" w="1502408">
                <a:moveTo>
                  <a:pt x="0" y="0"/>
                </a:moveTo>
                <a:lnTo>
                  <a:pt x="1502408" y="0"/>
                </a:lnTo>
                <a:lnTo>
                  <a:pt x="1502408" y="1525129"/>
                </a:lnTo>
                <a:lnTo>
                  <a:pt x="0" y="15251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2" id="22"/>
          <p:cNvSpPr/>
          <p:nvPr/>
        </p:nvSpPr>
        <p:spPr>
          <a:xfrm flipV="true">
            <a:off x="6991856" y="3875181"/>
            <a:ext cx="1401253" cy="1741821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23" id="23"/>
          <p:cNvSpPr/>
          <p:nvPr/>
        </p:nvSpPr>
        <p:spPr>
          <a:xfrm flipH="true" flipV="true">
            <a:off x="9961362" y="3875181"/>
            <a:ext cx="1421937" cy="1712185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TextBox 24" id="24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40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9781428" y="5635016"/>
            <a:ext cx="3464593" cy="2618549"/>
            <a:chOff x="0" y="0"/>
            <a:chExt cx="693276" cy="52398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693276" cy="523980"/>
            </a:xfrm>
            <a:custGeom>
              <a:avLst/>
              <a:gdLst/>
              <a:ahLst/>
              <a:cxnLst/>
              <a:rect r="r" b="b" t="t" l="l"/>
              <a:pathLst>
                <a:path h="523980" w="693276">
                  <a:moveTo>
                    <a:pt x="24580" y="0"/>
                  </a:moveTo>
                  <a:lnTo>
                    <a:pt x="668695" y="0"/>
                  </a:lnTo>
                  <a:cubicBezTo>
                    <a:pt x="675215" y="0"/>
                    <a:pt x="681467" y="2590"/>
                    <a:pt x="686076" y="7199"/>
                  </a:cubicBezTo>
                  <a:cubicBezTo>
                    <a:pt x="690686" y="11809"/>
                    <a:pt x="693276" y="18061"/>
                    <a:pt x="693276" y="24580"/>
                  </a:cubicBezTo>
                  <a:lnTo>
                    <a:pt x="693276" y="499399"/>
                  </a:lnTo>
                  <a:cubicBezTo>
                    <a:pt x="693276" y="505918"/>
                    <a:pt x="690686" y="512171"/>
                    <a:pt x="686076" y="516780"/>
                  </a:cubicBezTo>
                  <a:cubicBezTo>
                    <a:pt x="681467" y="521390"/>
                    <a:pt x="675215" y="523980"/>
                    <a:pt x="668695" y="523980"/>
                  </a:cubicBezTo>
                  <a:lnTo>
                    <a:pt x="24580" y="523980"/>
                  </a:lnTo>
                  <a:cubicBezTo>
                    <a:pt x="18061" y="523980"/>
                    <a:pt x="11809" y="521390"/>
                    <a:pt x="7199" y="516780"/>
                  </a:cubicBezTo>
                  <a:cubicBezTo>
                    <a:pt x="2590" y="512171"/>
                    <a:pt x="0" y="505918"/>
                    <a:pt x="0" y="499399"/>
                  </a:cubicBezTo>
                  <a:lnTo>
                    <a:pt x="0" y="24580"/>
                  </a:lnTo>
                  <a:cubicBezTo>
                    <a:pt x="0" y="18061"/>
                    <a:pt x="2590" y="11809"/>
                    <a:pt x="7199" y="7199"/>
                  </a:cubicBezTo>
                  <a:cubicBezTo>
                    <a:pt x="11809" y="2590"/>
                    <a:pt x="18061" y="0"/>
                    <a:pt x="24580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0" y="0"/>
              <a:ext cx="693276" cy="5239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9907450" y="6261813"/>
            <a:ext cx="3212549" cy="13078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16"/>
              </a:lnSpc>
              <a:spcBef>
                <a:spcPct val="0"/>
              </a:spcBef>
            </a:pPr>
            <a:r>
              <a:rPr lang="en-US" b="true" sz="2511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Data-driven decision-making for</a:t>
            </a:r>
            <a:r>
              <a:rPr lang="en-US" b="true" sz="2511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maintenance </a:t>
            </a:r>
          </a:p>
        </p:txBody>
      </p:sp>
      <p:grpSp>
        <p:nvGrpSpPr>
          <p:cNvPr name="Group 29" id="29"/>
          <p:cNvGrpSpPr/>
          <p:nvPr/>
        </p:nvGrpSpPr>
        <p:grpSpPr>
          <a:xfrm rot="0">
            <a:off x="14303296" y="5706363"/>
            <a:ext cx="3464593" cy="2618549"/>
            <a:chOff x="0" y="0"/>
            <a:chExt cx="693276" cy="52398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693276" cy="523980"/>
            </a:xfrm>
            <a:custGeom>
              <a:avLst/>
              <a:gdLst/>
              <a:ahLst/>
              <a:cxnLst/>
              <a:rect r="r" b="b" t="t" l="l"/>
              <a:pathLst>
                <a:path h="523980" w="693276">
                  <a:moveTo>
                    <a:pt x="24580" y="0"/>
                  </a:moveTo>
                  <a:lnTo>
                    <a:pt x="668695" y="0"/>
                  </a:lnTo>
                  <a:cubicBezTo>
                    <a:pt x="675215" y="0"/>
                    <a:pt x="681467" y="2590"/>
                    <a:pt x="686076" y="7199"/>
                  </a:cubicBezTo>
                  <a:cubicBezTo>
                    <a:pt x="690686" y="11809"/>
                    <a:pt x="693276" y="18061"/>
                    <a:pt x="693276" y="24580"/>
                  </a:cubicBezTo>
                  <a:lnTo>
                    <a:pt x="693276" y="499399"/>
                  </a:lnTo>
                  <a:cubicBezTo>
                    <a:pt x="693276" y="505918"/>
                    <a:pt x="690686" y="512171"/>
                    <a:pt x="686076" y="516780"/>
                  </a:cubicBezTo>
                  <a:cubicBezTo>
                    <a:pt x="681467" y="521390"/>
                    <a:pt x="675215" y="523980"/>
                    <a:pt x="668695" y="523980"/>
                  </a:cubicBezTo>
                  <a:lnTo>
                    <a:pt x="24580" y="523980"/>
                  </a:lnTo>
                  <a:cubicBezTo>
                    <a:pt x="18061" y="523980"/>
                    <a:pt x="11809" y="521390"/>
                    <a:pt x="7199" y="516780"/>
                  </a:cubicBezTo>
                  <a:cubicBezTo>
                    <a:pt x="2590" y="512171"/>
                    <a:pt x="0" y="505918"/>
                    <a:pt x="0" y="499399"/>
                  </a:cubicBezTo>
                  <a:lnTo>
                    <a:pt x="0" y="24580"/>
                  </a:lnTo>
                  <a:cubicBezTo>
                    <a:pt x="0" y="18061"/>
                    <a:pt x="2590" y="11809"/>
                    <a:pt x="7199" y="7199"/>
                  </a:cubicBezTo>
                  <a:cubicBezTo>
                    <a:pt x="11809" y="2590"/>
                    <a:pt x="18061" y="0"/>
                    <a:pt x="24580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31" id="31"/>
            <p:cNvSpPr txBox="true"/>
            <p:nvPr/>
          </p:nvSpPr>
          <p:spPr>
            <a:xfrm>
              <a:off x="0" y="0"/>
              <a:ext cx="693276" cy="5239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32" id="32"/>
          <p:cNvSpPr txBox="true"/>
          <p:nvPr/>
        </p:nvSpPr>
        <p:spPr>
          <a:xfrm rot="0">
            <a:off x="14427121" y="6261813"/>
            <a:ext cx="3212549" cy="17459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16"/>
              </a:lnSpc>
              <a:spcBef>
                <a:spcPct val="0"/>
              </a:spcBef>
            </a:pPr>
            <a:r>
              <a:rPr lang="en-US" b="true" sz="2511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Transition toward proactive</a:t>
            </a:r>
            <a:r>
              <a:rPr lang="en-US" b="true" sz="2511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maintenance culture</a:t>
            </a:r>
          </a:p>
        </p:txBody>
      </p:sp>
    </p:spTree>
  </p:cSld>
  <p:clrMapOvr>
    <a:masterClrMapping/>
  </p:clrMapOvr>
  <p:transition spd="fast">
    <p:cover dir="l"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835863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103923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637570" y="923140"/>
            <a:ext cx="1013333" cy="814371"/>
          </a:xfrm>
          <a:custGeom>
            <a:avLst/>
            <a:gdLst/>
            <a:ahLst/>
            <a:cxnLst/>
            <a:rect r="r" b="b" t="t" l="l"/>
            <a:pathLst>
              <a:path h="814371" w="1013333">
                <a:moveTo>
                  <a:pt x="0" y="0"/>
                </a:moveTo>
                <a:lnTo>
                  <a:pt x="1013333" y="0"/>
                </a:lnTo>
                <a:lnTo>
                  <a:pt x="1013333" y="814371"/>
                </a:lnTo>
                <a:lnTo>
                  <a:pt x="0" y="81437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882711" y="5686464"/>
            <a:ext cx="16376589" cy="0"/>
          </a:xfrm>
          <a:prstGeom prst="line">
            <a:avLst/>
          </a:prstGeom>
          <a:ln cap="rnd" w="57150">
            <a:solidFill>
              <a:srgbClr val="003366">
                <a:alpha val="19608"/>
              </a:srgbClr>
            </a:solidFill>
            <a:prstDash val="sysDash"/>
            <a:headEnd type="oval" len="lg" w="lg"/>
            <a:tailEnd type="arrow" len="sm" w="med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2040665" y="4650246"/>
            <a:ext cx="1909016" cy="1879453"/>
          </a:xfrm>
          <a:custGeom>
            <a:avLst/>
            <a:gdLst/>
            <a:ahLst/>
            <a:cxnLst/>
            <a:rect r="r" b="b" t="t" l="l"/>
            <a:pathLst>
              <a:path h="1879453" w="1909016">
                <a:moveTo>
                  <a:pt x="0" y="0"/>
                </a:moveTo>
                <a:lnTo>
                  <a:pt x="1909016" y="0"/>
                </a:lnTo>
                <a:lnTo>
                  <a:pt x="1909016" y="1879453"/>
                </a:lnTo>
                <a:lnTo>
                  <a:pt x="0" y="18794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458242" y="4806087"/>
            <a:ext cx="1775409" cy="1760755"/>
          </a:xfrm>
          <a:custGeom>
            <a:avLst/>
            <a:gdLst/>
            <a:ahLst/>
            <a:cxnLst/>
            <a:rect r="r" b="b" t="t" l="l"/>
            <a:pathLst>
              <a:path h="1760755" w="1775409">
                <a:moveTo>
                  <a:pt x="0" y="0"/>
                </a:moveTo>
                <a:lnTo>
                  <a:pt x="1775409" y="0"/>
                </a:lnTo>
                <a:lnTo>
                  <a:pt x="1775409" y="1760755"/>
                </a:lnTo>
                <a:lnTo>
                  <a:pt x="0" y="176075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866900" y="4755407"/>
            <a:ext cx="1541340" cy="1516118"/>
          </a:xfrm>
          <a:custGeom>
            <a:avLst/>
            <a:gdLst/>
            <a:ahLst/>
            <a:cxnLst/>
            <a:rect r="r" b="b" t="t" l="l"/>
            <a:pathLst>
              <a:path h="1516118" w="1541340">
                <a:moveTo>
                  <a:pt x="0" y="0"/>
                </a:moveTo>
                <a:lnTo>
                  <a:pt x="1541340" y="0"/>
                </a:lnTo>
                <a:lnTo>
                  <a:pt x="1541340" y="1516117"/>
                </a:lnTo>
                <a:lnTo>
                  <a:pt x="0" y="151611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919365" y="4883716"/>
            <a:ext cx="1312493" cy="1605496"/>
          </a:xfrm>
          <a:custGeom>
            <a:avLst/>
            <a:gdLst/>
            <a:ahLst/>
            <a:cxnLst/>
            <a:rect r="r" b="b" t="t" l="l"/>
            <a:pathLst>
              <a:path h="1605496" w="1312493">
                <a:moveTo>
                  <a:pt x="0" y="0"/>
                </a:moveTo>
                <a:lnTo>
                  <a:pt x="1312494" y="0"/>
                </a:lnTo>
                <a:lnTo>
                  <a:pt x="1312494" y="1605497"/>
                </a:lnTo>
                <a:lnTo>
                  <a:pt x="0" y="1605497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901452" y="4901427"/>
            <a:ext cx="1794761" cy="1665415"/>
          </a:xfrm>
          <a:custGeom>
            <a:avLst/>
            <a:gdLst/>
            <a:ahLst/>
            <a:cxnLst/>
            <a:rect r="r" b="b" t="t" l="l"/>
            <a:pathLst>
              <a:path h="1665415" w="1794761">
                <a:moveTo>
                  <a:pt x="0" y="0"/>
                </a:moveTo>
                <a:lnTo>
                  <a:pt x="1794761" y="0"/>
                </a:lnTo>
                <a:lnTo>
                  <a:pt x="1794761" y="1665415"/>
                </a:lnTo>
                <a:lnTo>
                  <a:pt x="0" y="166541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-2917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818714" y="962025"/>
            <a:ext cx="6650572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Project Objectives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3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407677" y="6814200"/>
            <a:ext cx="2981605" cy="1128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071"/>
              </a:lnSpc>
            </a:pPr>
            <a:r>
              <a:rPr lang="en-US" sz="23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 Evaluate current maintenance practices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095606" y="6605899"/>
            <a:ext cx="2960012" cy="1509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071"/>
              </a:lnSpc>
            </a:pPr>
            <a:r>
              <a:rPr lang="en-US" sz="23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Improv</a:t>
            </a:r>
            <a:r>
              <a:rPr lang="en-US" sz="23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 equipment performance and reliability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011233" y="3604012"/>
            <a:ext cx="3252674" cy="1128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071"/>
              </a:lnSpc>
            </a:pPr>
            <a:r>
              <a:rPr lang="en-US" sz="23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Establish a data-dr</a:t>
            </a:r>
            <a:r>
              <a:rPr lang="en-US" sz="23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iven maintenance system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285276" y="3604012"/>
            <a:ext cx="2967390" cy="1128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071"/>
              </a:lnSpc>
            </a:pPr>
            <a:r>
              <a:rPr lang="en-US" sz="23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 Integrate th</a:t>
            </a:r>
            <a:r>
              <a:rPr lang="en-US" sz="23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 system with digital platforms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3596858" y="7195200"/>
            <a:ext cx="3498176" cy="747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071"/>
              </a:lnSpc>
            </a:pPr>
            <a:r>
              <a:rPr lang="en-US" sz="23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V</a:t>
            </a:r>
            <a:r>
              <a:rPr lang="en-US" sz="23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erify the system’s effectiveness</a:t>
            </a:r>
          </a:p>
        </p:txBody>
      </p:sp>
    </p:spTree>
  </p:cSld>
  <p:clrMapOvr>
    <a:masterClrMapping/>
  </p:clrMapOvr>
  <p:transition spd="fast">
    <p:cover dir="l"/>
  </p:transition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4462" y="83012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3631347" y="6455186"/>
            <a:ext cx="4775202" cy="1581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Smart CMMS for maintenance management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399997" y="3546086"/>
            <a:ext cx="7610006" cy="521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  <a:spcBef>
                <a:spcPct val="0"/>
              </a:spcBef>
            </a:pPr>
            <a:r>
              <a:rPr lang="en-US" sz="310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Integrated solution combining</a:t>
            </a:r>
          </a:p>
        </p:txBody>
      </p:sp>
      <p:sp>
        <p:nvSpPr>
          <p:cNvPr name="AutoShape 6" id="6"/>
          <p:cNvSpPr/>
          <p:nvPr/>
        </p:nvSpPr>
        <p:spPr>
          <a:xfrm flipH="true" flipV="true">
            <a:off x="14205000" y="4067421"/>
            <a:ext cx="1813948" cy="2444915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 flipV="true">
            <a:off x="12394341" y="4067421"/>
            <a:ext cx="1810659" cy="2499525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2021819" y="3546086"/>
            <a:ext cx="4857078" cy="521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0"/>
              </a:lnSpc>
              <a:spcBef>
                <a:spcPct val="0"/>
              </a:spcBef>
            </a:pPr>
            <a:r>
              <a:rPr lang="en-US" sz="310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Improvement in</a:t>
            </a:r>
          </a:p>
        </p:txBody>
      </p:sp>
      <p:sp>
        <p:nvSpPr>
          <p:cNvPr name="AutoShape 9" id="9"/>
          <p:cNvSpPr/>
          <p:nvPr/>
        </p:nvSpPr>
        <p:spPr>
          <a:xfrm flipH="true" flipV="true">
            <a:off x="4450358" y="4067421"/>
            <a:ext cx="3093213" cy="2499525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 flipV="true">
            <a:off x="4450358" y="4067421"/>
            <a:ext cx="0" cy="2499525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11" id="11"/>
          <p:cNvSpPr/>
          <p:nvPr/>
        </p:nvSpPr>
        <p:spPr>
          <a:xfrm flipV="true">
            <a:off x="1544167" y="4067421"/>
            <a:ext cx="2906191" cy="2499525"/>
          </a:xfrm>
          <a:prstGeom prst="line">
            <a:avLst/>
          </a:prstGeom>
          <a:ln cap="rnd" w="47625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5540582" y="583715"/>
            <a:ext cx="1593676" cy="1593676"/>
          </a:xfrm>
          <a:custGeom>
            <a:avLst/>
            <a:gdLst/>
            <a:ahLst/>
            <a:cxnLst/>
            <a:rect r="r" b="b" t="t" l="l"/>
            <a:pathLst>
              <a:path h="1593676" w="1593676">
                <a:moveTo>
                  <a:pt x="0" y="0"/>
                </a:moveTo>
                <a:lnTo>
                  <a:pt x="1593676" y="0"/>
                </a:lnTo>
                <a:lnTo>
                  <a:pt x="1593676" y="1593676"/>
                </a:lnTo>
                <a:lnTo>
                  <a:pt x="0" y="15936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0733977" y="6519321"/>
            <a:ext cx="3320728" cy="15170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VR-based training for skill development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892372" y="1060472"/>
            <a:ext cx="6503256" cy="936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99"/>
              </a:lnSpc>
              <a:spcBef>
                <a:spcPct val="0"/>
              </a:spcBef>
            </a:pPr>
            <a:r>
              <a:rPr lang="en-US" b="true" sz="5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Conclusion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06998" y="6509796"/>
            <a:ext cx="2674338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T</a:t>
            </a:r>
            <a:r>
              <a:rPr lang="en-US" sz="30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raining effectiveness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7203546" y="9593946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40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729976" y="6509796"/>
            <a:ext cx="3627190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Equip</a:t>
            </a:r>
            <a:r>
              <a:rPr lang="en-US" sz="30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ment reliability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776573" y="6519321"/>
            <a:ext cx="3347570" cy="1002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M</a:t>
            </a: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aintenance efficiency</a:t>
            </a:r>
          </a:p>
        </p:txBody>
      </p:sp>
    </p:spTree>
  </p:cSld>
  <p:clrMapOvr>
    <a:masterClrMapping/>
  </p:clrMapOvr>
  <p:transition spd="fast">
    <p:cover dir="l"/>
  </p:transition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4462" y="8301214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493371" y="3310480"/>
            <a:ext cx="11301259" cy="6258072"/>
          </a:xfrm>
          <a:custGeom>
            <a:avLst/>
            <a:gdLst/>
            <a:ahLst/>
            <a:cxnLst/>
            <a:rect r="r" b="b" t="t" l="l"/>
            <a:pathLst>
              <a:path h="6258072" w="11301259">
                <a:moveTo>
                  <a:pt x="0" y="0"/>
                </a:moveTo>
                <a:lnTo>
                  <a:pt x="11301258" y="0"/>
                </a:lnTo>
                <a:lnTo>
                  <a:pt x="11301258" y="6258073"/>
                </a:lnTo>
                <a:lnTo>
                  <a:pt x="0" y="62580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0" y="673933"/>
            <a:ext cx="18288000" cy="1374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Propose</a:t>
            </a: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d Implementation Plan for VR in the Engineering Laboratories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715238" y="2156168"/>
            <a:ext cx="6857524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Sa</a:t>
            </a:r>
            <a:r>
              <a:rPr lang="en-US" sz="3999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mple Scenario: Scorbot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9520928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41</a:t>
            </a:r>
          </a:p>
        </p:txBody>
      </p:sp>
    </p:spTree>
  </p:cSld>
  <p:clrMapOvr>
    <a:masterClrMapping/>
  </p:clrMapOvr>
  <p:transition spd="fast">
    <p:cover dir="l"/>
  </p:transition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825" y="8225283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307236" y="-925479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2" y="2680714"/>
                </a:lnTo>
                <a:lnTo>
                  <a:pt x="18902472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530118" y="4274503"/>
            <a:ext cx="7227764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b="true" sz="9200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Thank you</a:t>
            </a:r>
          </a:p>
        </p:txBody>
      </p:sp>
    </p:spTree>
  </p:cSld>
  <p:clrMapOvr>
    <a:masterClrMapping/>
  </p:clrMapOvr>
  <p:transition spd="fast">
    <p:cover dir="l"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8344296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918691" y="1817883"/>
            <a:ext cx="6450619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Methodology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14313736" y="6641148"/>
            <a:ext cx="3066141" cy="1919741"/>
            <a:chOff x="0" y="0"/>
            <a:chExt cx="857514" cy="53689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57515" cy="536898"/>
            </a:xfrm>
            <a:custGeom>
              <a:avLst/>
              <a:gdLst/>
              <a:ahLst/>
              <a:cxnLst/>
              <a:rect r="r" b="b" t="t" l="l"/>
              <a:pathLst>
                <a:path h="536898" w="857515">
                  <a:moveTo>
                    <a:pt x="27775" y="0"/>
                  </a:moveTo>
                  <a:lnTo>
                    <a:pt x="829740" y="0"/>
                  </a:lnTo>
                  <a:cubicBezTo>
                    <a:pt x="837106" y="0"/>
                    <a:pt x="844171" y="2926"/>
                    <a:pt x="849379" y="8135"/>
                  </a:cubicBezTo>
                  <a:cubicBezTo>
                    <a:pt x="854588" y="13344"/>
                    <a:pt x="857515" y="20408"/>
                    <a:pt x="857515" y="27775"/>
                  </a:cubicBezTo>
                  <a:lnTo>
                    <a:pt x="857515" y="509124"/>
                  </a:lnTo>
                  <a:cubicBezTo>
                    <a:pt x="857515" y="524463"/>
                    <a:pt x="845079" y="536898"/>
                    <a:pt x="829740" y="536898"/>
                  </a:cubicBezTo>
                  <a:lnTo>
                    <a:pt x="27775" y="536898"/>
                  </a:lnTo>
                  <a:cubicBezTo>
                    <a:pt x="12435" y="536898"/>
                    <a:pt x="0" y="524463"/>
                    <a:pt x="0" y="509124"/>
                  </a:cubicBezTo>
                  <a:lnTo>
                    <a:pt x="0" y="27775"/>
                  </a:lnTo>
                  <a:cubicBezTo>
                    <a:pt x="0" y="12435"/>
                    <a:pt x="12435" y="0"/>
                    <a:pt x="27775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0"/>
              <a:ext cx="857514" cy="5368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4093661" y="6463395"/>
            <a:ext cx="3161775" cy="1994992"/>
            <a:chOff x="0" y="0"/>
            <a:chExt cx="884261" cy="55794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84261" cy="557944"/>
            </a:xfrm>
            <a:custGeom>
              <a:avLst/>
              <a:gdLst/>
              <a:ahLst/>
              <a:cxnLst/>
              <a:rect r="r" b="b" t="t" l="l"/>
              <a:pathLst>
                <a:path h="557944" w="884261">
                  <a:moveTo>
                    <a:pt x="26935" y="0"/>
                  </a:moveTo>
                  <a:lnTo>
                    <a:pt x="857326" y="0"/>
                  </a:lnTo>
                  <a:cubicBezTo>
                    <a:pt x="864470" y="0"/>
                    <a:pt x="871320" y="2838"/>
                    <a:pt x="876372" y="7889"/>
                  </a:cubicBezTo>
                  <a:cubicBezTo>
                    <a:pt x="881423" y="12940"/>
                    <a:pt x="884261" y="19791"/>
                    <a:pt x="884261" y="26935"/>
                  </a:cubicBezTo>
                  <a:lnTo>
                    <a:pt x="884261" y="531009"/>
                  </a:lnTo>
                  <a:cubicBezTo>
                    <a:pt x="884261" y="545885"/>
                    <a:pt x="872202" y="557944"/>
                    <a:pt x="857326" y="557944"/>
                  </a:cubicBezTo>
                  <a:lnTo>
                    <a:pt x="26935" y="557944"/>
                  </a:lnTo>
                  <a:cubicBezTo>
                    <a:pt x="12059" y="557944"/>
                    <a:pt x="0" y="545885"/>
                    <a:pt x="0" y="531009"/>
                  </a:cubicBezTo>
                  <a:lnTo>
                    <a:pt x="0" y="26935"/>
                  </a:lnTo>
                  <a:cubicBezTo>
                    <a:pt x="0" y="12059"/>
                    <a:pt x="12059" y="0"/>
                    <a:pt x="26935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0"/>
              <a:ext cx="884261" cy="5579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4248958" y="6548550"/>
            <a:ext cx="2885774" cy="173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Application of VR Technology for maintinance training</a:t>
            </a:r>
          </a:p>
        </p:txBody>
      </p:sp>
      <p:sp>
        <p:nvSpPr>
          <p:cNvPr name="AutoShape 12" id="12"/>
          <p:cNvSpPr/>
          <p:nvPr/>
        </p:nvSpPr>
        <p:spPr>
          <a:xfrm flipV="true">
            <a:off x="2768198" y="3419087"/>
            <a:ext cx="0" cy="695808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grpSp>
        <p:nvGrpSpPr>
          <p:cNvPr name="Group 13" id="13"/>
          <p:cNvGrpSpPr/>
          <p:nvPr/>
        </p:nvGrpSpPr>
        <p:grpSpPr>
          <a:xfrm rot="0">
            <a:off x="1189243" y="1698260"/>
            <a:ext cx="3370301" cy="1830598"/>
            <a:chOff x="0" y="0"/>
            <a:chExt cx="812800" cy="4414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268" y="0"/>
                  </a:moveTo>
                  <a:lnTo>
                    <a:pt x="787532" y="0"/>
                  </a:lnTo>
                  <a:cubicBezTo>
                    <a:pt x="801487" y="0"/>
                    <a:pt x="812800" y="11313"/>
                    <a:pt x="812800" y="25268"/>
                  </a:cubicBezTo>
                  <a:lnTo>
                    <a:pt x="812800" y="416209"/>
                  </a:lnTo>
                  <a:cubicBezTo>
                    <a:pt x="812800" y="430164"/>
                    <a:pt x="801487" y="441477"/>
                    <a:pt x="787532" y="441477"/>
                  </a:cubicBezTo>
                  <a:lnTo>
                    <a:pt x="25268" y="441477"/>
                  </a:lnTo>
                  <a:cubicBezTo>
                    <a:pt x="11313" y="441477"/>
                    <a:pt x="0" y="430164"/>
                    <a:pt x="0" y="416209"/>
                  </a:cubicBezTo>
                  <a:lnTo>
                    <a:pt x="0" y="25268"/>
                  </a:lnTo>
                  <a:cubicBezTo>
                    <a:pt x="0" y="11313"/>
                    <a:pt x="11313" y="0"/>
                    <a:pt x="25268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083048" y="1588489"/>
            <a:ext cx="3370301" cy="1830598"/>
            <a:chOff x="0" y="0"/>
            <a:chExt cx="812800" cy="441477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268" y="0"/>
                  </a:moveTo>
                  <a:lnTo>
                    <a:pt x="787532" y="0"/>
                  </a:lnTo>
                  <a:cubicBezTo>
                    <a:pt x="801487" y="0"/>
                    <a:pt x="812800" y="11313"/>
                    <a:pt x="812800" y="25268"/>
                  </a:cubicBezTo>
                  <a:lnTo>
                    <a:pt x="812800" y="416209"/>
                  </a:lnTo>
                  <a:cubicBezTo>
                    <a:pt x="812800" y="430164"/>
                    <a:pt x="801487" y="441477"/>
                    <a:pt x="787532" y="441477"/>
                  </a:cubicBezTo>
                  <a:lnTo>
                    <a:pt x="25268" y="441477"/>
                  </a:lnTo>
                  <a:cubicBezTo>
                    <a:pt x="11313" y="441477"/>
                    <a:pt x="0" y="430164"/>
                    <a:pt x="0" y="416209"/>
                  </a:cubicBezTo>
                  <a:lnTo>
                    <a:pt x="0" y="25268"/>
                  </a:lnTo>
                  <a:cubicBezTo>
                    <a:pt x="0" y="11313"/>
                    <a:pt x="11313" y="0"/>
                    <a:pt x="25268" y="0"/>
                  </a:cubicBezTo>
                  <a:close/>
                </a:path>
              </a:pathLst>
            </a:custGeom>
            <a:solidFill>
              <a:srgbClr val="11026C"/>
            </a:solidFill>
            <a:ln w="38100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189243" y="4141930"/>
            <a:ext cx="3370301" cy="1830598"/>
            <a:chOff x="0" y="0"/>
            <a:chExt cx="812800" cy="441477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268" y="0"/>
                  </a:moveTo>
                  <a:lnTo>
                    <a:pt x="787532" y="0"/>
                  </a:lnTo>
                  <a:cubicBezTo>
                    <a:pt x="801487" y="0"/>
                    <a:pt x="812800" y="11313"/>
                    <a:pt x="812800" y="25268"/>
                  </a:cubicBezTo>
                  <a:lnTo>
                    <a:pt x="812800" y="416209"/>
                  </a:lnTo>
                  <a:cubicBezTo>
                    <a:pt x="812800" y="430164"/>
                    <a:pt x="801487" y="441477"/>
                    <a:pt x="787532" y="441477"/>
                  </a:cubicBezTo>
                  <a:lnTo>
                    <a:pt x="25268" y="441477"/>
                  </a:lnTo>
                  <a:cubicBezTo>
                    <a:pt x="11313" y="441477"/>
                    <a:pt x="0" y="430164"/>
                    <a:pt x="0" y="416209"/>
                  </a:cubicBezTo>
                  <a:lnTo>
                    <a:pt x="0" y="25268"/>
                  </a:lnTo>
                  <a:cubicBezTo>
                    <a:pt x="0" y="11313"/>
                    <a:pt x="11313" y="0"/>
                    <a:pt x="25268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083048" y="4114895"/>
            <a:ext cx="3370301" cy="1830598"/>
            <a:chOff x="0" y="0"/>
            <a:chExt cx="812800" cy="441477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268" y="0"/>
                  </a:moveTo>
                  <a:lnTo>
                    <a:pt x="787532" y="0"/>
                  </a:lnTo>
                  <a:cubicBezTo>
                    <a:pt x="801487" y="0"/>
                    <a:pt x="812800" y="11313"/>
                    <a:pt x="812800" y="25268"/>
                  </a:cubicBezTo>
                  <a:lnTo>
                    <a:pt x="812800" y="416209"/>
                  </a:lnTo>
                  <a:cubicBezTo>
                    <a:pt x="812800" y="430164"/>
                    <a:pt x="801487" y="441477"/>
                    <a:pt x="787532" y="441477"/>
                  </a:cubicBezTo>
                  <a:lnTo>
                    <a:pt x="25268" y="441477"/>
                  </a:lnTo>
                  <a:cubicBezTo>
                    <a:pt x="11313" y="441477"/>
                    <a:pt x="0" y="430164"/>
                    <a:pt x="0" y="416209"/>
                  </a:cubicBezTo>
                  <a:lnTo>
                    <a:pt x="0" y="25268"/>
                  </a:lnTo>
                  <a:cubicBezTo>
                    <a:pt x="0" y="11313"/>
                    <a:pt x="11313" y="0"/>
                    <a:pt x="25268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24" id="24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1189243" y="6641301"/>
            <a:ext cx="3370301" cy="1830598"/>
            <a:chOff x="0" y="0"/>
            <a:chExt cx="812800" cy="441477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268" y="0"/>
                  </a:moveTo>
                  <a:lnTo>
                    <a:pt x="787532" y="0"/>
                  </a:lnTo>
                  <a:cubicBezTo>
                    <a:pt x="801487" y="0"/>
                    <a:pt x="812800" y="11313"/>
                    <a:pt x="812800" y="25268"/>
                  </a:cubicBezTo>
                  <a:lnTo>
                    <a:pt x="812800" y="416209"/>
                  </a:lnTo>
                  <a:cubicBezTo>
                    <a:pt x="812800" y="430164"/>
                    <a:pt x="801487" y="441477"/>
                    <a:pt x="787532" y="441477"/>
                  </a:cubicBezTo>
                  <a:lnTo>
                    <a:pt x="25268" y="441477"/>
                  </a:lnTo>
                  <a:cubicBezTo>
                    <a:pt x="11313" y="441477"/>
                    <a:pt x="0" y="430164"/>
                    <a:pt x="0" y="416209"/>
                  </a:cubicBezTo>
                  <a:lnTo>
                    <a:pt x="0" y="25268"/>
                  </a:lnTo>
                  <a:cubicBezTo>
                    <a:pt x="0" y="11313"/>
                    <a:pt x="11313" y="0"/>
                    <a:pt x="25268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083048" y="6531529"/>
            <a:ext cx="3370301" cy="1830598"/>
            <a:chOff x="0" y="0"/>
            <a:chExt cx="812800" cy="441477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268" y="0"/>
                  </a:moveTo>
                  <a:lnTo>
                    <a:pt x="787532" y="0"/>
                  </a:lnTo>
                  <a:cubicBezTo>
                    <a:pt x="801487" y="0"/>
                    <a:pt x="812800" y="11313"/>
                    <a:pt x="812800" y="25268"/>
                  </a:cubicBezTo>
                  <a:lnTo>
                    <a:pt x="812800" y="416209"/>
                  </a:lnTo>
                  <a:cubicBezTo>
                    <a:pt x="812800" y="430164"/>
                    <a:pt x="801487" y="441477"/>
                    <a:pt x="787532" y="441477"/>
                  </a:cubicBezTo>
                  <a:lnTo>
                    <a:pt x="25268" y="441477"/>
                  </a:lnTo>
                  <a:cubicBezTo>
                    <a:pt x="11313" y="441477"/>
                    <a:pt x="0" y="430164"/>
                    <a:pt x="0" y="416209"/>
                  </a:cubicBezTo>
                  <a:lnTo>
                    <a:pt x="0" y="25268"/>
                  </a:lnTo>
                  <a:cubicBezTo>
                    <a:pt x="0" y="11313"/>
                    <a:pt x="11313" y="0"/>
                    <a:pt x="25268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AutoShape 31" id="31"/>
          <p:cNvSpPr/>
          <p:nvPr/>
        </p:nvSpPr>
        <p:spPr>
          <a:xfrm flipV="true">
            <a:off x="2768198" y="5945493"/>
            <a:ext cx="0" cy="586036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TextBox 32" id="32"/>
          <p:cNvSpPr txBox="true"/>
          <p:nvPr/>
        </p:nvSpPr>
        <p:spPr>
          <a:xfrm rot="0">
            <a:off x="1606637" y="2268838"/>
            <a:ext cx="2323121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START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348513" y="4712507"/>
            <a:ext cx="2839370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GP1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189243" y="6992803"/>
            <a:ext cx="3112125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Data Collection Tools Selection</a:t>
            </a:r>
          </a:p>
        </p:txBody>
      </p:sp>
      <p:grpSp>
        <p:nvGrpSpPr>
          <p:cNvPr name="Group 35" id="35"/>
          <p:cNvGrpSpPr/>
          <p:nvPr/>
        </p:nvGrpSpPr>
        <p:grpSpPr>
          <a:xfrm rot="0">
            <a:off x="9858584" y="4770358"/>
            <a:ext cx="3328209" cy="1807736"/>
            <a:chOff x="0" y="0"/>
            <a:chExt cx="812800" cy="441477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588" y="0"/>
                  </a:moveTo>
                  <a:lnTo>
                    <a:pt x="787212" y="0"/>
                  </a:lnTo>
                  <a:cubicBezTo>
                    <a:pt x="801344" y="0"/>
                    <a:pt x="812800" y="11456"/>
                    <a:pt x="812800" y="25588"/>
                  </a:cubicBezTo>
                  <a:lnTo>
                    <a:pt x="812800" y="415889"/>
                  </a:lnTo>
                  <a:cubicBezTo>
                    <a:pt x="812800" y="430021"/>
                    <a:pt x="801344" y="441477"/>
                    <a:pt x="787212" y="441477"/>
                  </a:cubicBezTo>
                  <a:lnTo>
                    <a:pt x="25588" y="441477"/>
                  </a:lnTo>
                  <a:cubicBezTo>
                    <a:pt x="11456" y="441477"/>
                    <a:pt x="0" y="430021"/>
                    <a:pt x="0" y="415889"/>
                  </a:cubicBezTo>
                  <a:lnTo>
                    <a:pt x="0" y="25588"/>
                  </a:lnTo>
                  <a:cubicBezTo>
                    <a:pt x="0" y="11456"/>
                    <a:pt x="11456" y="0"/>
                    <a:pt x="25588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37" id="37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38" id="38"/>
          <p:cNvGrpSpPr/>
          <p:nvPr/>
        </p:nvGrpSpPr>
        <p:grpSpPr>
          <a:xfrm rot="0">
            <a:off x="9706012" y="4637724"/>
            <a:ext cx="3328209" cy="1807736"/>
            <a:chOff x="0" y="0"/>
            <a:chExt cx="812800" cy="441477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588" y="0"/>
                  </a:moveTo>
                  <a:lnTo>
                    <a:pt x="787212" y="0"/>
                  </a:lnTo>
                  <a:cubicBezTo>
                    <a:pt x="801344" y="0"/>
                    <a:pt x="812800" y="11456"/>
                    <a:pt x="812800" y="25588"/>
                  </a:cubicBezTo>
                  <a:lnTo>
                    <a:pt x="812800" y="415889"/>
                  </a:lnTo>
                  <a:cubicBezTo>
                    <a:pt x="812800" y="430021"/>
                    <a:pt x="801344" y="441477"/>
                    <a:pt x="787212" y="441477"/>
                  </a:cubicBezTo>
                  <a:lnTo>
                    <a:pt x="25588" y="441477"/>
                  </a:lnTo>
                  <a:cubicBezTo>
                    <a:pt x="11456" y="441477"/>
                    <a:pt x="0" y="430021"/>
                    <a:pt x="0" y="415889"/>
                  </a:cubicBezTo>
                  <a:lnTo>
                    <a:pt x="0" y="25588"/>
                  </a:lnTo>
                  <a:cubicBezTo>
                    <a:pt x="0" y="11456"/>
                    <a:pt x="11456" y="0"/>
                    <a:pt x="25588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40" id="40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41" id="41"/>
          <p:cNvSpPr txBox="true"/>
          <p:nvPr/>
        </p:nvSpPr>
        <p:spPr>
          <a:xfrm rot="0">
            <a:off x="9858803" y="5085068"/>
            <a:ext cx="2859790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CMMS Sample Implementation</a:t>
            </a:r>
          </a:p>
        </p:txBody>
      </p:sp>
      <p:grpSp>
        <p:nvGrpSpPr>
          <p:cNvPr name="Group 42" id="42"/>
          <p:cNvGrpSpPr/>
          <p:nvPr/>
        </p:nvGrpSpPr>
        <p:grpSpPr>
          <a:xfrm rot="0">
            <a:off x="14242369" y="4268681"/>
            <a:ext cx="3036513" cy="1649299"/>
            <a:chOff x="0" y="0"/>
            <a:chExt cx="812800" cy="441477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8046" y="0"/>
                  </a:moveTo>
                  <a:lnTo>
                    <a:pt x="784754" y="0"/>
                  </a:lnTo>
                  <a:cubicBezTo>
                    <a:pt x="792192" y="0"/>
                    <a:pt x="799326" y="2955"/>
                    <a:pt x="804586" y="8214"/>
                  </a:cubicBezTo>
                  <a:cubicBezTo>
                    <a:pt x="809845" y="13474"/>
                    <a:pt x="812800" y="20608"/>
                    <a:pt x="812800" y="28046"/>
                  </a:cubicBezTo>
                  <a:lnTo>
                    <a:pt x="812800" y="413431"/>
                  </a:lnTo>
                  <a:cubicBezTo>
                    <a:pt x="812800" y="420869"/>
                    <a:pt x="809845" y="428003"/>
                    <a:pt x="804586" y="433263"/>
                  </a:cubicBezTo>
                  <a:cubicBezTo>
                    <a:pt x="799326" y="438522"/>
                    <a:pt x="792192" y="441477"/>
                    <a:pt x="784754" y="441477"/>
                  </a:cubicBezTo>
                  <a:lnTo>
                    <a:pt x="28046" y="441477"/>
                  </a:lnTo>
                  <a:cubicBezTo>
                    <a:pt x="20608" y="441477"/>
                    <a:pt x="13474" y="438522"/>
                    <a:pt x="8214" y="433263"/>
                  </a:cubicBezTo>
                  <a:cubicBezTo>
                    <a:pt x="2955" y="428003"/>
                    <a:pt x="0" y="420869"/>
                    <a:pt x="0" y="413431"/>
                  </a:cubicBezTo>
                  <a:lnTo>
                    <a:pt x="0" y="28046"/>
                  </a:lnTo>
                  <a:cubicBezTo>
                    <a:pt x="0" y="20608"/>
                    <a:pt x="2955" y="13474"/>
                    <a:pt x="8214" y="8214"/>
                  </a:cubicBezTo>
                  <a:cubicBezTo>
                    <a:pt x="13474" y="2955"/>
                    <a:pt x="20608" y="0"/>
                    <a:pt x="28046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44" id="44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45" id="45"/>
          <p:cNvGrpSpPr/>
          <p:nvPr/>
        </p:nvGrpSpPr>
        <p:grpSpPr>
          <a:xfrm rot="0">
            <a:off x="14146690" y="4169781"/>
            <a:ext cx="3036513" cy="1649299"/>
            <a:chOff x="0" y="0"/>
            <a:chExt cx="812800" cy="441477"/>
          </a:xfrm>
        </p:grpSpPr>
        <p:sp>
          <p:nvSpPr>
            <p:cNvPr name="Freeform 46" id="46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8046" y="0"/>
                  </a:moveTo>
                  <a:lnTo>
                    <a:pt x="784754" y="0"/>
                  </a:lnTo>
                  <a:cubicBezTo>
                    <a:pt x="792192" y="0"/>
                    <a:pt x="799326" y="2955"/>
                    <a:pt x="804586" y="8214"/>
                  </a:cubicBezTo>
                  <a:cubicBezTo>
                    <a:pt x="809845" y="13474"/>
                    <a:pt x="812800" y="20608"/>
                    <a:pt x="812800" y="28046"/>
                  </a:cubicBezTo>
                  <a:lnTo>
                    <a:pt x="812800" y="413431"/>
                  </a:lnTo>
                  <a:cubicBezTo>
                    <a:pt x="812800" y="420869"/>
                    <a:pt x="809845" y="428003"/>
                    <a:pt x="804586" y="433263"/>
                  </a:cubicBezTo>
                  <a:cubicBezTo>
                    <a:pt x="799326" y="438522"/>
                    <a:pt x="792192" y="441477"/>
                    <a:pt x="784754" y="441477"/>
                  </a:cubicBezTo>
                  <a:lnTo>
                    <a:pt x="28046" y="441477"/>
                  </a:lnTo>
                  <a:cubicBezTo>
                    <a:pt x="20608" y="441477"/>
                    <a:pt x="13474" y="438522"/>
                    <a:pt x="8214" y="433263"/>
                  </a:cubicBezTo>
                  <a:cubicBezTo>
                    <a:pt x="2955" y="428003"/>
                    <a:pt x="0" y="420869"/>
                    <a:pt x="0" y="413431"/>
                  </a:cubicBezTo>
                  <a:lnTo>
                    <a:pt x="0" y="28046"/>
                  </a:lnTo>
                  <a:cubicBezTo>
                    <a:pt x="0" y="20608"/>
                    <a:pt x="2955" y="13474"/>
                    <a:pt x="8214" y="8214"/>
                  </a:cubicBezTo>
                  <a:cubicBezTo>
                    <a:pt x="13474" y="2955"/>
                    <a:pt x="20608" y="0"/>
                    <a:pt x="28046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47" id="47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48" id="48"/>
          <p:cNvSpPr txBox="true"/>
          <p:nvPr/>
        </p:nvSpPr>
        <p:spPr>
          <a:xfrm rot="0">
            <a:off x="14099065" y="4493432"/>
            <a:ext cx="3197566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Recommen</a:t>
            </a:r>
          </a:p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-dations</a:t>
            </a:r>
          </a:p>
        </p:txBody>
      </p:sp>
      <p:grpSp>
        <p:nvGrpSpPr>
          <p:cNvPr name="Group 49" id="49"/>
          <p:cNvGrpSpPr/>
          <p:nvPr/>
        </p:nvGrpSpPr>
        <p:grpSpPr>
          <a:xfrm rot="0">
            <a:off x="14093661" y="1829673"/>
            <a:ext cx="3179634" cy="1727036"/>
            <a:chOff x="0" y="0"/>
            <a:chExt cx="812800" cy="441477"/>
          </a:xfrm>
        </p:grpSpPr>
        <p:sp>
          <p:nvSpPr>
            <p:cNvPr name="Freeform 50" id="50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6783" y="0"/>
                  </a:moveTo>
                  <a:lnTo>
                    <a:pt x="786017" y="0"/>
                  </a:lnTo>
                  <a:cubicBezTo>
                    <a:pt x="793120" y="0"/>
                    <a:pt x="799933" y="2822"/>
                    <a:pt x="804955" y="7845"/>
                  </a:cubicBezTo>
                  <a:cubicBezTo>
                    <a:pt x="809978" y="12867"/>
                    <a:pt x="812800" y="19680"/>
                    <a:pt x="812800" y="26783"/>
                  </a:cubicBezTo>
                  <a:lnTo>
                    <a:pt x="812800" y="414694"/>
                  </a:lnTo>
                  <a:cubicBezTo>
                    <a:pt x="812800" y="421797"/>
                    <a:pt x="809978" y="428609"/>
                    <a:pt x="804955" y="433632"/>
                  </a:cubicBezTo>
                  <a:cubicBezTo>
                    <a:pt x="799933" y="438655"/>
                    <a:pt x="793120" y="441477"/>
                    <a:pt x="786017" y="441477"/>
                  </a:cubicBezTo>
                  <a:lnTo>
                    <a:pt x="26783" y="441477"/>
                  </a:lnTo>
                  <a:cubicBezTo>
                    <a:pt x="19680" y="441477"/>
                    <a:pt x="12867" y="438655"/>
                    <a:pt x="7845" y="433632"/>
                  </a:cubicBezTo>
                  <a:cubicBezTo>
                    <a:pt x="2822" y="428609"/>
                    <a:pt x="0" y="421797"/>
                    <a:pt x="0" y="414694"/>
                  </a:cubicBezTo>
                  <a:lnTo>
                    <a:pt x="0" y="26783"/>
                  </a:lnTo>
                  <a:cubicBezTo>
                    <a:pt x="0" y="19680"/>
                    <a:pt x="2822" y="12867"/>
                    <a:pt x="7845" y="7845"/>
                  </a:cubicBezTo>
                  <a:cubicBezTo>
                    <a:pt x="12867" y="2822"/>
                    <a:pt x="19680" y="0"/>
                    <a:pt x="26783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51" id="51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52" id="52"/>
          <p:cNvGrpSpPr/>
          <p:nvPr/>
        </p:nvGrpSpPr>
        <p:grpSpPr>
          <a:xfrm rot="0">
            <a:off x="13993473" y="1726111"/>
            <a:ext cx="3179634" cy="1727036"/>
            <a:chOff x="0" y="0"/>
            <a:chExt cx="812800" cy="441477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6783" y="0"/>
                  </a:moveTo>
                  <a:lnTo>
                    <a:pt x="786017" y="0"/>
                  </a:lnTo>
                  <a:cubicBezTo>
                    <a:pt x="793120" y="0"/>
                    <a:pt x="799933" y="2822"/>
                    <a:pt x="804955" y="7845"/>
                  </a:cubicBezTo>
                  <a:cubicBezTo>
                    <a:pt x="809978" y="12867"/>
                    <a:pt x="812800" y="19680"/>
                    <a:pt x="812800" y="26783"/>
                  </a:cubicBezTo>
                  <a:lnTo>
                    <a:pt x="812800" y="414694"/>
                  </a:lnTo>
                  <a:cubicBezTo>
                    <a:pt x="812800" y="421797"/>
                    <a:pt x="809978" y="428609"/>
                    <a:pt x="804955" y="433632"/>
                  </a:cubicBezTo>
                  <a:cubicBezTo>
                    <a:pt x="799933" y="438655"/>
                    <a:pt x="793120" y="441477"/>
                    <a:pt x="786017" y="441477"/>
                  </a:cubicBezTo>
                  <a:lnTo>
                    <a:pt x="26783" y="441477"/>
                  </a:lnTo>
                  <a:cubicBezTo>
                    <a:pt x="19680" y="441477"/>
                    <a:pt x="12867" y="438655"/>
                    <a:pt x="7845" y="433632"/>
                  </a:cubicBezTo>
                  <a:cubicBezTo>
                    <a:pt x="2822" y="428609"/>
                    <a:pt x="0" y="421797"/>
                    <a:pt x="0" y="414694"/>
                  </a:cubicBezTo>
                  <a:lnTo>
                    <a:pt x="0" y="26783"/>
                  </a:lnTo>
                  <a:cubicBezTo>
                    <a:pt x="0" y="19680"/>
                    <a:pt x="2822" y="12867"/>
                    <a:pt x="7845" y="7845"/>
                  </a:cubicBezTo>
                  <a:cubicBezTo>
                    <a:pt x="12867" y="2822"/>
                    <a:pt x="19680" y="0"/>
                    <a:pt x="26783" y="0"/>
                  </a:cubicBezTo>
                  <a:close/>
                </a:path>
              </a:pathLst>
            </a:custGeom>
            <a:solidFill>
              <a:srgbClr val="11026C"/>
            </a:solidFill>
            <a:ln w="38100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54" id="54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55" id="55"/>
          <p:cNvSpPr txBox="true"/>
          <p:nvPr/>
        </p:nvSpPr>
        <p:spPr>
          <a:xfrm rot="0">
            <a:off x="14487442" y="2354679"/>
            <a:ext cx="2191696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END</a:t>
            </a:r>
          </a:p>
        </p:txBody>
      </p:sp>
      <p:sp>
        <p:nvSpPr>
          <p:cNvPr name="AutoShape 56" id="56"/>
          <p:cNvSpPr/>
          <p:nvPr/>
        </p:nvSpPr>
        <p:spPr>
          <a:xfrm flipH="true">
            <a:off x="4453348" y="5465939"/>
            <a:ext cx="1097020" cy="1980889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57" id="57"/>
          <p:cNvSpPr/>
          <p:nvPr/>
        </p:nvSpPr>
        <p:spPr>
          <a:xfrm>
            <a:off x="15664947" y="5819080"/>
            <a:ext cx="9602" cy="644315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58" id="58"/>
          <p:cNvSpPr/>
          <p:nvPr/>
        </p:nvSpPr>
        <p:spPr>
          <a:xfrm flipH="true">
            <a:off x="15664947" y="3556709"/>
            <a:ext cx="18532" cy="613072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59" id="59"/>
          <p:cNvSpPr/>
          <p:nvPr/>
        </p:nvSpPr>
        <p:spPr>
          <a:xfrm flipH="true" flipV="true">
            <a:off x="13034221" y="5541592"/>
            <a:ext cx="1059441" cy="1919300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TextBox 60" id="60"/>
          <p:cNvSpPr txBox="true"/>
          <p:nvPr/>
        </p:nvSpPr>
        <p:spPr>
          <a:xfrm rot="0">
            <a:off x="17296631" y="9196338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4</a:t>
            </a:r>
          </a:p>
        </p:txBody>
      </p:sp>
      <p:grpSp>
        <p:nvGrpSpPr>
          <p:cNvPr name="Group 61" id="61"/>
          <p:cNvGrpSpPr/>
          <p:nvPr/>
        </p:nvGrpSpPr>
        <p:grpSpPr>
          <a:xfrm rot="0">
            <a:off x="5886042" y="4747496"/>
            <a:ext cx="3370301" cy="1830598"/>
            <a:chOff x="0" y="0"/>
            <a:chExt cx="812800" cy="441477"/>
          </a:xfrm>
        </p:grpSpPr>
        <p:sp>
          <p:nvSpPr>
            <p:cNvPr name="Freeform 62" id="62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268" y="0"/>
                  </a:moveTo>
                  <a:lnTo>
                    <a:pt x="787532" y="0"/>
                  </a:lnTo>
                  <a:cubicBezTo>
                    <a:pt x="801487" y="0"/>
                    <a:pt x="812800" y="11313"/>
                    <a:pt x="812800" y="25268"/>
                  </a:cubicBezTo>
                  <a:lnTo>
                    <a:pt x="812800" y="416209"/>
                  </a:lnTo>
                  <a:cubicBezTo>
                    <a:pt x="812800" y="430164"/>
                    <a:pt x="801487" y="441477"/>
                    <a:pt x="787532" y="441477"/>
                  </a:cubicBezTo>
                  <a:lnTo>
                    <a:pt x="25268" y="441477"/>
                  </a:lnTo>
                  <a:cubicBezTo>
                    <a:pt x="11313" y="441477"/>
                    <a:pt x="0" y="430164"/>
                    <a:pt x="0" y="416209"/>
                  </a:cubicBezTo>
                  <a:lnTo>
                    <a:pt x="0" y="25268"/>
                  </a:lnTo>
                  <a:cubicBezTo>
                    <a:pt x="0" y="11313"/>
                    <a:pt x="11313" y="0"/>
                    <a:pt x="25268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63" id="63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64" id="64"/>
          <p:cNvGrpSpPr/>
          <p:nvPr/>
        </p:nvGrpSpPr>
        <p:grpSpPr>
          <a:xfrm rot="0">
            <a:off x="5779847" y="4637724"/>
            <a:ext cx="3370301" cy="1830598"/>
            <a:chOff x="0" y="0"/>
            <a:chExt cx="812800" cy="441477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268" y="0"/>
                  </a:moveTo>
                  <a:lnTo>
                    <a:pt x="787532" y="0"/>
                  </a:lnTo>
                  <a:cubicBezTo>
                    <a:pt x="801487" y="0"/>
                    <a:pt x="812800" y="11313"/>
                    <a:pt x="812800" y="25268"/>
                  </a:cubicBezTo>
                  <a:lnTo>
                    <a:pt x="812800" y="416209"/>
                  </a:lnTo>
                  <a:cubicBezTo>
                    <a:pt x="812800" y="430164"/>
                    <a:pt x="801487" y="441477"/>
                    <a:pt x="787532" y="441477"/>
                  </a:cubicBezTo>
                  <a:lnTo>
                    <a:pt x="25268" y="441477"/>
                  </a:lnTo>
                  <a:cubicBezTo>
                    <a:pt x="11313" y="441477"/>
                    <a:pt x="0" y="430164"/>
                    <a:pt x="0" y="416209"/>
                  </a:cubicBezTo>
                  <a:lnTo>
                    <a:pt x="0" y="25268"/>
                  </a:lnTo>
                  <a:cubicBezTo>
                    <a:pt x="0" y="11313"/>
                    <a:pt x="11313" y="0"/>
                    <a:pt x="25268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66" id="66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67" id="67"/>
          <p:cNvSpPr txBox="true"/>
          <p:nvPr/>
        </p:nvSpPr>
        <p:spPr>
          <a:xfrm rot="0">
            <a:off x="5886042" y="4879923"/>
            <a:ext cx="3112125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Initial Assessment of the Current State</a:t>
            </a:r>
          </a:p>
        </p:txBody>
      </p:sp>
      <p:sp>
        <p:nvSpPr>
          <p:cNvPr name="AutoShape 68" id="68"/>
          <p:cNvSpPr/>
          <p:nvPr/>
        </p:nvSpPr>
        <p:spPr>
          <a:xfrm flipH="true">
            <a:off x="9150147" y="5541592"/>
            <a:ext cx="555864" cy="11431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</p:spTree>
  </p:cSld>
  <p:clrMapOvr>
    <a:masterClrMapping/>
  </p:clrMapOvr>
  <p:transition spd="fast">
    <p:cover dir="l"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8344296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82123" y="4991100"/>
            <a:ext cx="3255605" cy="3144618"/>
          </a:xfrm>
          <a:custGeom>
            <a:avLst/>
            <a:gdLst/>
            <a:ahLst/>
            <a:cxnLst/>
            <a:rect r="r" b="b" t="t" l="l"/>
            <a:pathLst>
              <a:path h="3144618" w="3255605">
                <a:moveTo>
                  <a:pt x="0" y="0"/>
                </a:moveTo>
                <a:lnTo>
                  <a:pt x="3255604" y="0"/>
                </a:lnTo>
                <a:lnTo>
                  <a:pt x="3255604" y="3144618"/>
                </a:lnTo>
                <a:lnTo>
                  <a:pt x="0" y="31446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831837" y="4991100"/>
            <a:ext cx="2624327" cy="3144618"/>
          </a:xfrm>
          <a:custGeom>
            <a:avLst/>
            <a:gdLst/>
            <a:ahLst/>
            <a:cxnLst/>
            <a:rect r="r" b="b" t="t" l="l"/>
            <a:pathLst>
              <a:path h="3144618" w="2624327">
                <a:moveTo>
                  <a:pt x="0" y="0"/>
                </a:moveTo>
                <a:lnTo>
                  <a:pt x="2624326" y="0"/>
                </a:lnTo>
                <a:lnTo>
                  <a:pt x="2624326" y="3144618"/>
                </a:lnTo>
                <a:lnTo>
                  <a:pt x="0" y="314461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686397" y="4991100"/>
            <a:ext cx="4117953" cy="3144618"/>
          </a:xfrm>
          <a:custGeom>
            <a:avLst/>
            <a:gdLst/>
            <a:ahLst/>
            <a:cxnLst/>
            <a:rect r="r" b="b" t="t" l="l"/>
            <a:pathLst>
              <a:path h="3144618" w="4117953">
                <a:moveTo>
                  <a:pt x="0" y="0"/>
                </a:moveTo>
                <a:lnTo>
                  <a:pt x="4117952" y="0"/>
                </a:lnTo>
                <a:lnTo>
                  <a:pt x="4117952" y="3144618"/>
                </a:lnTo>
                <a:lnTo>
                  <a:pt x="0" y="314461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21469" y="2869248"/>
            <a:ext cx="17645062" cy="1481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0"/>
              </a:lnSpc>
              <a:spcBef>
                <a:spcPct val="0"/>
              </a:spcBef>
            </a:pPr>
            <a:r>
              <a:rPr lang="en-US" sz="28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This chapter presents a current state analysis of the maintenance environment in the Faculty of Engineering at An-Najah National University. The faculty includes a total of 32 practical laboratories and 7 computer laboratories, distributed across three academic departments: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54514" y="962025"/>
            <a:ext cx="17378971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Current State Analysis – Faculty of Engineering Laboratories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259300" y="9196338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5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47941" y="8259543"/>
            <a:ext cx="4123968" cy="10986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  <a:spcBef>
                <a:spcPct val="0"/>
              </a:spcBef>
            </a:pPr>
            <a:r>
              <a:rPr lang="en-US" b="true" sz="211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 INDUSTRIAL AND MECHANICAL ENGINEERING DEPARTMENT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157740" y="8259543"/>
            <a:ext cx="3972520" cy="10986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  <a:spcBef>
                <a:spcPct val="0"/>
              </a:spcBef>
            </a:pPr>
            <a:r>
              <a:rPr lang="en-US" b="true" sz="211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ELECTRICAL AND COMPUTER ENGINEERING DEPARTMENT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955721" y="8259543"/>
            <a:ext cx="3579303" cy="10986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  <a:spcBef>
                <a:spcPct val="0"/>
              </a:spcBef>
            </a:pPr>
            <a:r>
              <a:rPr lang="en-US" b="true" sz="211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ARCHITECTURAL AND CIVIL ENGINEERING DEPARTMENT</a:t>
            </a:r>
          </a:p>
        </p:txBody>
      </p:sp>
    </p:spTree>
  </p:cSld>
  <p:clrMapOvr>
    <a:masterClrMapping/>
  </p:clrMapOvr>
  <p:transition spd="fast">
    <p:cover dir="l"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8344296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aphicFrame>
        <p:nvGraphicFramePr>
          <p:cNvPr name="Object 4" id="4"/>
          <p:cNvGraphicFramePr/>
          <p:nvPr/>
        </p:nvGraphicFramePr>
        <p:xfrm>
          <a:off x="3929144" y="1631950"/>
          <a:ext cx="4364257" cy="8229600"/>
        </p:xfrm>
        <a:graphic>
          <a:graphicData uri="http://schemas.openxmlformats.org/presentationml/2006/ole">
            <p:oleObj imgW="6007100" imgH="9867900" r:id="rId5" progId="Excel.Sheet.12" name="Worksheet">
              <p:embed/>
              <p:pic>
                <p:nvPicPr>
                  <p:cNvPr name="" id="0"/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270000" y="1270000"/>
                    <a:ext cx="1270000" cy="1270000"/>
                  </a:xfrm>
                  <a:prstGeom prst="rect"/>
                </p:spPr>
              </p:pic>
            </p:oleObj>
          </a:graphicData>
        </a:graphic>
      </p:graphicFrame>
      <p:sp>
        <p:nvSpPr>
          <p:cNvPr name="TextBox 5" id="5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6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572854" y="517040"/>
            <a:ext cx="5142291" cy="66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ASSETS ANALYSIS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82671" y="2634166"/>
            <a:ext cx="3362046" cy="10986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67"/>
              </a:lnSpc>
              <a:spcBef>
                <a:spcPct val="0"/>
              </a:spcBef>
            </a:pPr>
            <a:r>
              <a:rPr lang="en-US" b="true" sz="211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Human Factors and Safety Engineering Lab apparatus</a:t>
            </a:r>
          </a:p>
        </p:txBody>
      </p:sp>
    </p:spTree>
  </p:cSld>
  <p:clrMapOvr>
    <a:masterClrMapping/>
  </p:clrMapOvr>
  <p:transition spd="fast">
    <p:cover dir="l"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8344296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0038660" y="5181847"/>
            <a:ext cx="2845464" cy="1781573"/>
            <a:chOff x="0" y="0"/>
            <a:chExt cx="857514" cy="536898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57515" cy="536898"/>
            </a:xfrm>
            <a:custGeom>
              <a:avLst/>
              <a:gdLst/>
              <a:ahLst/>
              <a:cxnLst/>
              <a:rect r="r" b="b" t="t" l="l"/>
              <a:pathLst>
                <a:path h="536898" w="857515">
                  <a:moveTo>
                    <a:pt x="29929" y="0"/>
                  </a:moveTo>
                  <a:lnTo>
                    <a:pt x="827586" y="0"/>
                  </a:lnTo>
                  <a:cubicBezTo>
                    <a:pt x="835523" y="0"/>
                    <a:pt x="843136" y="3153"/>
                    <a:pt x="848749" y="8766"/>
                  </a:cubicBezTo>
                  <a:cubicBezTo>
                    <a:pt x="854361" y="14379"/>
                    <a:pt x="857515" y="21991"/>
                    <a:pt x="857515" y="29929"/>
                  </a:cubicBezTo>
                  <a:lnTo>
                    <a:pt x="857515" y="506970"/>
                  </a:lnTo>
                  <a:cubicBezTo>
                    <a:pt x="857515" y="523499"/>
                    <a:pt x="844115" y="536898"/>
                    <a:pt x="827586" y="536898"/>
                  </a:cubicBezTo>
                  <a:lnTo>
                    <a:pt x="29929" y="536898"/>
                  </a:lnTo>
                  <a:cubicBezTo>
                    <a:pt x="13400" y="536898"/>
                    <a:pt x="0" y="523499"/>
                    <a:pt x="0" y="506970"/>
                  </a:cubicBezTo>
                  <a:lnTo>
                    <a:pt x="0" y="29929"/>
                  </a:lnTo>
                  <a:cubicBezTo>
                    <a:pt x="0" y="13400"/>
                    <a:pt x="13400" y="0"/>
                    <a:pt x="29929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0"/>
              <a:ext cx="857514" cy="5368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9834425" y="5016888"/>
            <a:ext cx="2934215" cy="1851408"/>
            <a:chOff x="0" y="0"/>
            <a:chExt cx="884261" cy="55794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84261" cy="557944"/>
            </a:xfrm>
            <a:custGeom>
              <a:avLst/>
              <a:gdLst/>
              <a:ahLst/>
              <a:cxnLst/>
              <a:rect r="r" b="b" t="t" l="l"/>
              <a:pathLst>
                <a:path h="557944" w="884261">
                  <a:moveTo>
                    <a:pt x="29023" y="0"/>
                  </a:moveTo>
                  <a:lnTo>
                    <a:pt x="855237" y="0"/>
                  </a:lnTo>
                  <a:cubicBezTo>
                    <a:pt x="862935" y="0"/>
                    <a:pt x="870317" y="3058"/>
                    <a:pt x="875760" y="8501"/>
                  </a:cubicBezTo>
                  <a:cubicBezTo>
                    <a:pt x="881203" y="13944"/>
                    <a:pt x="884261" y="21326"/>
                    <a:pt x="884261" y="29023"/>
                  </a:cubicBezTo>
                  <a:lnTo>
                    <a:pt x="884261" y="528920"/>
                  </a:lnTo>
                  <a:cubicBezTo>
                    <a:pt x="884261" y="536618"/>
                    <a:pt x="881203" y="544000"/>
                    <a:pt x="875760" y="549443"/>
                  </a:cubicBezTo>
                  <a:cubicBezTo>
                    <a:pt x="870317" y="554886"/>
                    <a:pt x="862935" y="557944"/>
                    <a:pt x="855237" y="557944"/>
                  </a:cubicBezTo>
                  <a:lnTo>
                    <a:pt x="29023" y="557944"/>
                  </a:lnTo>
                  <a:cubicBezTo>
                    <a:pt x="21326" y="557944"/>
                    <a:pt x="13944" y="554886"/>
                    <a:pt x="8501" y="549443"/>
                  </a:cubicBezTo>
                  <a:cubicBezTo>
                    <a:pt x="3058" y="544000"/>
                    <a:pt x="0" y="536618"/>
                    <a:pt x="0" y="528920"/>
                  </a:cubicBezTo>
                  <a:lnTo>
                    <a:pt x="0" y="29023"/>
                  </a:lnTo>
                  <a:cubicBezTo>
                    <a:pt x="0" y="21326"/>
                    <a:pt x="3058" y="13944"/>
                    <a:pt x="8501" y="8501"/>
                  </a:cubicBezTo>
                  <a:cubicBezTo>
                    <a:pt x="13944" y="3058"/>
                    <a:pt x="21326" y="0"/>
                    <a:pt x="29023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0"/>
              <a:ext cx="884261" cy="5579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9978544" y="5469852"/>
            <a:ext cx="267807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Procurment department</a:t>
            </a:r>
          </a:p>
        </p:txBody>
      </p:sp>
      <p:sp>
        <p:nvSpPr>
          <p:cNvPr name="AutoShape 11" id="11"/>
          <p:cNvSpPr/>
          <p:nvPr/>
        </p:nvSpPr>
        <p:spPr>
          <a:xfrm flipV="true">
            <a:off x="3408529" y="3523911"/>
            <a:ext cx="0" cy="616299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grpSp>
        <p:nvGrpSpPr>
          <p:cNvPr name="Group 12" id="12"/>
          <p:cNvGrpSpPr/>
          <p:nvPr/>
        </p:nvGrpSpPr>
        <p:grpSpPr>
          <a:xfrm rot="0">
            <a:off x="1821262" y="1794026"/>
            <a:ext cx="3388044" cy="1840235"/>
            <a:chOff x="0" y="0"/>
            <a:chExt cx="812800" cy="44147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714507" y="1683676"/>
            <a:ext cx="3388044" cy="1840235"/>
            <a:chOff x="0" y="0"/>
            <a:chExt cx="812800" cy="441477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11026C"/>
            </a:solidFill>
            <a:ln w="38100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821262" y="4250560"/>
            <a:ext cx="3388044" cy="1840235"/>
            <a:chOff x="0" y="0"/>
            <a:chExt cx="812800" cy="441477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714507" y="4140210"/>
            <a:ext cx="3388044" cy="1840235"/>
            <a:chOff x="0" y="0"/>
            <a:chExt cx="812800" cy="441477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821262" y="6763089"/>
            <a:ext cx="3388044" cy="1840235"/>
            <a:chOff x="0" y="0"/>
            <a:chExt cx="812800" cy="441477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1714507" y="6652739"/>
            <a:ext cx="3388044" cy="1840235"/>
            <a:chOff x="0" y="0"/>
            <a:chExt cx="812800" cy="441477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29" id="29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AutoShape 30" id="30"/>
          <p:cNvSpPr/>
          <p:nvPr/>
        </p:nvSpPr>
        <p:spPr>
          <a:xfrm flipV="true">
            <a:off x="3408529" y="5980446"/>
            <a:ext cx="0" cy="672294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TextBox 31" id="31"/>
          <p:cNvSpPr txBox="true"/>
          <p:nvPr/>
        </p:nvSpPr>
        <p:spPr>
          <a:xfrm rot="0">
            <a:off x="1821262" y="2374392"/>
            <a:ext cx="3095151" cy="4111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53"/>
              </a:lnSpc>
              <a:spcBef>
                <a:spcPct val="0"/>
              </a:spcBef>
            </a:pPr>
            <a:r>
              <a:rPr lang="en-US" b="true" sz="2466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FAILURE OCCURS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981370" y="4606303"/>
            <a:ext cx="285431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Pe</a:t>
            </a: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rson in charge of assets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821262" y="7118832"/>
            <a:ext cx="3128509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Mai</a:t>
            </a: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ntinance request via zajel</a:t>
            </a:r>
          </a:p>
        </p:txBody>
      </p:sp>
      <p:grpSp>
        <p:nvGrpSpPr>
          <p:cNvPr name="Group 34" id="34"/>
          <p:cNvGrpSpPr/>
          <p:nvPr/>
        </p:nvGrpSpPr>
        <p:grpSpPr>
          <a:xfrm rot="0">
            <a:off x="6008872" y="5174649"/>
            <a:ext cx="3345730" cy="1817252"/>
            <a:chOff x="0" y="0"/>
            <a:chExt cx="812800" cy="441477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454" y="0"/>
                  </a:moveTo>
                  <a:lnTo>
                    <a:pt x="787346" y="0"/>
                  </a:lnTo>
                  <a:cubicBezTo>
                    <a:pt x="794097" y="0"/>
                    <a:pt x="800571" y="2682"/>
                    <a:pt x="805345" y="7455"/>
                  </a:cubicBezTo>
                  <a:cubicBezTo>
                    <a:pt x="810118" y="12229"/>
                    <a:pt x="812800" y="18703"/>
                    <a:pt x="812800" y="25454"/>
                  </a:cubicBezTo>
                  <a:lnTo>
                    <a:pt x="812800" y="416023"/>
                  </a:lnTo>
                  <a:cubicBezTo>
                    <a:pt x="812800" y="422774"/>
                    <a:pt x="810118" y="429248"/>
                    <a:pt x="805345" y="434022"/>
                  </a:cubicBezTo>
                  <a:cubicBezTo>
                    <a:pt x="800571" y="438795"/>
                    <a:pt x="794097" y="441477"/>
                    <a:pt x="787346" y="441477"/>
                  </a:cubicBezTo>
                  <a:lnTo>
                    <a:pt x="25454" y="441477"/>
                  </a:lnTo>
                  <a:cubicBezTo>
                    <a:pt x="18703" y="441477"/>
                    <a:pt x="12229" y="438795"/>
                    <a:pt x="7455" y="434022"/>
                  </a:cubicBezTo>
                  <a:cubicBezTo>
                    <a:pt x="2682" y="429248"/>
                    <a:pt x="0" y="422774"/>
                    <a:pt x="0" y="416023"/>
                  </a:cubicBezTo>
                  <a:lnTo>
                    <a:pt x="0" y="25454"/>
                  </a:lnTo>
                  <a:cubicBezTo>
                    <a:pt x="0" y="18703"/>
                    <a:pt x="2682" y="12229"/>
                    <a:pt x="7455" y="7455"/>
                  </a:cubicBezTo>
                  <a:cubicBezTo>
                    <a:pt x="12229" y="2682"/>
                    <a:pt x="18703" y="0"/>
                    <a:pt x="25454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36" id="36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37" id="37"/>
          <p:cNvGrpSpPr/>
          <p:nvPr/>
        </p:nvGrpSpPr>
        <p:grpSpPr>
          <a:xfrm rot="0">
            <a:off x="5855497" y="5041316"/>
            <a:ext cx="3345730" cy="1817252"/>
            <a:chOff x="0" y="0"/>
            <a:chExt cx="812800" cy="441477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454" y="0"/>
                  </a:moveTo>
                  <a:lnTo>
                    <a:pt x="787346" y="0"/>
                  </a:lnTo>
                  <a:cubicBezTo>
                    <a:pt x="794097" y="0"/>
                    <a:pt x="800571" y="2682"/>
                    <a:pt x="805345" y="7455"/>
                  </a:cubicBezTo>
                  <a:cubicBezTo>
                    <a:pt x="810118" y="12229"/>
                    <a:pt x="812800" y="18703"/>
                    <a:pt x="812800" y="25454"/>
                  </a:cubicBezTo>
                  <a:lnTo>
                    <a:pt x="812800" y="416023"/>
                  </a:lnTo>
                  <a:cubicBezTo>
                    <a:pt x="812800" y="422774"/>
                    <a:pt x="810118" y="429248"/>
                    <a:pt x="805345" y="434022"/>
                  </a:cubicBezTo>
                  <a:cubicBezTo>
                    <a:pt x="800571" y="438795"/>
                    <a:pt x="794097" y="441477"/>
                    <a:pt x="787346" y="441477"/>
                  </a:cubicBezTo>
                  <a:lnTo>
                    <a:pt x="25454" y="441477"/>
                  </a:lnTo>
                  <a:cubicBezTo>
                    <a:pt x="18703" y="441477"/>
                    <a:pt x="12229" y="438795"/>
                    <a:pt x="7455" y="434022"/>
                  </a:cubicBezTo>
                  <a:cubicBezTo>
                    <a:pt x="2682" y="429248"/>
                    <a:pt x="0" y="422774"/>
                    <a:pt x="0" y="416023"/>
                  </a:cubicBezTo>
                  <a:lnTo>
                    <a:pt x="0" y="25454"/>
                  </a:lnTo>
                  <a:cubicBezTo>
                    <a:pt x="0" y="18703"/>
                    <a:pt x="2682" y="12229"/>
                    <a:pt x="7455" y="7455"/>
                  </a:cubicBezTo>
                  <a:cubicBezTo>
                    <a:pt x="12229" y="2682"/>
                    <a:pt x="18703" y="0"/>
                    <a:pt x="25454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39" id="39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40" id="40"/>
          <p:cNvSpPr txBox="true"/>
          <p:nvPr/>
        </p:nvSpPr>
        <p:spPr>
          <a:xfrm rot="0">
            <a:off x="6173179" y="5491974"/>
            <a:ext cx="2697613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The d</a:t>
            </a: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irect supervisor</a:t>
            </a:r>
          </a:p>
        </p:txBody>
      </p:sp>
      <p:grpSp>
        <p:nvGrpSpPr>
          <p:cNvPr name="Group 41" id="41"/>
          <p:cNvGrpSpPr/>
          <p:nvPr/>
        </p:nvGrpSpPr>
        <p:grpSpPr>
          <a:xfrm rot="0">
            <a:off x="13655668" y="6829518"/>
            <a:ext cx="2911712" cy="1581513"/>
            <a:chOff x="0" y="0"/>
            <a:chExt cx="812800" cy="441477"/>
          </a:xfrm>
        </p:grpSpPr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9248" y="0"/>
                  </a:moveTo>
                  <a:lnTo>
                    <a:pt x="783552" y="0"/>
                  </a:lnTo>
                  <a:cubicBezTo>
                    <a:pt x="799705" y="0"/>
                    <a:pt x="812800" y="13095"/>
                    <a:pt x="812800" y="29248"/>
                  </a:cubicBezTo>
                  <a:lnTo>
                    <a:pt x="812800" y="412229"/>
                  </a:lnTo>
                  <a:cubicBezTo>
                    <a:pt x="812800" y="428382"/>
                    <a:pt x="799705" y="441477"/>
                    <a:pt x="783552" y="441477"/>
                  </a:cubicBezTo>
                  <a:lnTo>
                    <a:pt x="29248" y="441477"/>
                  </a:lnTo>
                  <a:cubicBezTo>
                    <a:pt x="13095" y="441477"/>
                    <a:pt x="0" y="428382"/>
                    <a:pt x="0" y="412229"/>
                  </a:cubicBezTo>
                  <a:lnTo>
                    <a:pt x="0" y="29248"/>
                  </a:lnTo>
                  <a:cubicBezTo>
                    <a:pt x="0" y="13095"/>
                    <a:pt x="13095" y="0"/>
                    <a:pt x="29248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43" id="43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44" id="44"/>
          <p:cNvGrpSpPr/>
          <p:nvPr/>
        </p:nvGrpSpPr>
        <p:grpSpPr>
          <a:xfrm rot="0">
            <a:off x="13563922" y="6734682"/>
            <a:ext cx="2911712" cy="1581513"/>
            <a:chOff x="0" y="0"/>
            <a:chExt cx="812800" cy="441477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9248" y="0"/>
                  </a:moveTo>
                  <a:lnTo>
                    <a:pt x="783552" y="0"/>
                  </a:lnTo>
                  <a:cubicBezTo>
                    <a:pt x="799705" y="0"/>
                    <a:pt x="812800" y="13095"/>
                    <a:pt x="812800" y="29248"/>
                  </a:cubicBezTo>
                  <a:lnTo>
                    <a:pt x="812800" y="412229"/>
                  </a:lnTo>
                  <a:cubicBezTo>
                    <a:pt x="812800" y="428382"/>
                    <a:pt x="799705" y="441477"/>
                    <a:pt x="783552" y="441477"/>
                  </a:cubicBezTo>
                  <a:lnTo>
                    <a:pt x="29248" y="441477"/>
                  </a:lnTo>
                  <a:cubicBezTo>
                    <a:pt x="13095" y="441477"/>
                    <a:pt x="0" y="428382"/>
                    <a:pt x="0" y="412229"/>
                  </a:cubicBezTo>
                  <a:lnTo>
                    <a:pt x="0" y="29248"/>
                  </a:lnTo>
                  <a:cubicBezTo>
                    <a:pt x="0" y="13095"/>
                    <a:pt x="13095" y="0"/>
                    <a:pt x="29248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46" id="46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47" id="47"/>
          <p:cNvSpPr txBox="true"/>
          <p:nvPr/>
        </p:nvSpPr>
        <p:spPr>
          <a:xfrm rot="0">
            <a:off x="13594376" y="7090426"/>
            <a:ext cx="280802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Ma</a:t>
            </a: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intinance action stage</a:t>
            </a:r>
          </a:p>
        </p:txBody>
      </p:sp>
      <p:grpSp>
        <p:nvGrpSpPr>
          <p:cNvPr name="Group 48" id="48"/>
          <p:cNvGrpSpPr/>
          <p:nvPr/>
        </p:nvGrpSpPr>
        <p:grpSpPr>
          <a:xfrm rot="0">
            <a:off x="13563922" y="1945822"/>
            <a:ext cx="3009571" cy="1634666"/>
            <a:chOff x="0" y="0"/>
            <a:chExt cx="812800" cy="441477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8297" y="0"/>
                  </a:moveTo>
                  <a:lnTo>
                    <a:pt x="784503" y="0"/>
                  </a:lnTo>
                  <a:cubicBezTo>
                    <a:pt x="800131" y="0"/>
                    <a:pt x="812800" y="12669"/>
                    <a:pt x="812800" y="28297"/>
                  </a:cubicBezTo>
                  <a:lnTo>
                    <a:pt x="812800" y="413180"/>
                  </a:lnTo>
                  <a:cubicBezTo>
                    <a:pt x="812800" y="428808"/>
                    <a:pt x="800131" y="441477"/>
                    <a:pt x="784503" y="441477"/>
                  </a:cubicBezTo>
                  <a:lnTo>
                    <a:pt x="28297" y="441477"/>
                  </a:lnTo>
                  <a:cubicBezTo>
                    <a:pt x="12669" y="441477"/>
                    <a:pt x="0" y="428808"/>
                    <a:pt x="0" y="413180"/>
                  </a:cubicBezTo>
                  <a:lnTo>
                    <a:pt x="0" y="28297"/>
                  </a:lnTo>
                  <a:cubicBezTo>
                    <a:pt x="0" y="12669"/>
                    <a:pt x="12669" y="0"/>
                    <a:pt x="28297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50" id="50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51" id="51"/>
          <p:cNvGrpSpPr/>
          <p:nvPr/>
        </p:nvGrpSpPr>
        <p:grpSpPr>
          <a:xfrm rot="0">
            <a:off x="13469092" y="1847799"/>
            <a:ext cx="3009571" cy="1634666"/>
            <a:chOff x="0" y="0"/>
            <a:chExt cx="812800" cy="441477"/>
          </a:xfrm>
        </p:grpSpPr>
        <p:sp>
          <p:nvSpPr>
            <p:cNvPr name="Freeform 52" id="52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8297" y="0"/>
                  </a:moveTo>
                  <a:lnTo>
                    <a:pt x="784503" y="0"/>
                  </a:lnTo>
                  <a:cubicBezTo>
                    <a:pt x="800131" y="0"/>
                    <a:pt x="812800" y="12669"/>
                    <a:pt x="812800" y="28297"/>
                  </a:cubicBezTo>
                  <a:lnTo>
                    <a:pt x="812800" y="413180"/>
                  </a:lnTo>
                  <a:cubicBezTo>
                    <a:pt x="812800" y="428808"/>
                    <a:pt x="800131" y="441477"/>
                    <a:pt x="784503" y="441477"/>
                  </a:cubicBezTo>
                  <a:lnTo>
                    <a:pt x="28297" y="441477"/>
                  </a:lnTo>
                  <a:cubicBezTo>
                    <a:pt x="12669" y="441477"/>
                    <a:pt x="0" y="428808"/>
                    <a:pt x="0" y="413180"/>
                  </a:cubicBezTo>
                  <a:lnTo>
                    <a:pt x="0" y="28297"/>
                  </a:lnTo>
                  <a:cubicBezTo>
                    <a:pt x="0" y="12669"/>
                    <a:pt x="12669" y="0"/>
                    <a:pt x="28297" y="0"/>
                  </a:cubicBezTo>
                  <a:close/>
                </a:path>
              </a:pathLst>
            </a:custGeom>
            <a:solidFill>
              <a:srgbClr val="11026C"/>
            </a:solidFill>
            <a:ln w="38100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53" id="53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54" id="54"/>
          <p:cNvSpPr txBox="true"/>
          <p:nvPr/>
        </p:nvSpPr>
        <p:spPr>
          <a:xfrm rot="0">
            <a:off x="13936641" y="2465561"/>
            <a:ext cx="2074473" cy="361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67"/>
              </a:lnSpc>
              <a:spcBef>
                <a:spcPct val="0"/>
              </a:spcBef>
            </a:pPr>
            <a:r>
              <a:rPr lang="en-US" b="true" sz="219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END</a:t>
            </a:r>
          </a:p>
        </p:txBody>
      </p:sp>
      <p:sp>
        <p:nvSpPr>
          <p:cNvPr name="AutoShape 55" id="55"/>
          <p:cNvSpPr/>
          <p:nvPr/>
        </p:nvSpPr>
        <p:spPr>
          <a:xfrm flipH="true">
            <a:off x="5102551" y="5949943"/>
            <a:ext cx="752946" cy="1622914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56" id="56"/>
          <p:cNvSpPr/>
          <p:nvPr/>
        </p:nvSpPr>
        <p:spPr>
          <a:xfrm flipH="true" flipV="true">
            <a:off x="12768639" y="5942592"/>
            <a:ext cx="887028" cy="1677682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57" id="57"/>
          <p:cNvSpPr/>
          <p:nvPr/>
        </p:nvSpPr>
        <p:spPr>
          <a:xfrm flipH="true">
            <a:off x="9201227" y="5942592"/>
            <a:ext cx="633197" cy="7350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TextBox 58" id="58"/>
          <p:cNvSpPr txBox="true"/>
          <p:nvPr/>
        </p:nvSpPr>
        <p:spPr>
          <a:xfrm rot="0">
            <a:off x="5983714" y="1698776"/>
            <a:ext cx="6320573" cy="1559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32"/>
              </a:lnSpc>
            </a:pPr>
            <a:r>
              <a:rPr lang="en-US" sz="4451" b="true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Report</a:t>
            </a:r>
            <a:r>
              <a:rPr lang="en-US" b="true" sz="4451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ing Process Stage Flowchart</a:t>
            </a:r>
          </a:p>
        </p:txBody>
      </p:sp>
      <p:grpSp>
        <p:nvGrpSpPr>
          <p:cNvPr name="Group 59" id="59"/>
          <p:cNvGrpSpPr/>
          <p:nvPr/>
        </p:nvGrpSpPr>
        <p:grpSpPr>
          <a:xfrm rot="0">
            <a:off x="13634212" y="4400161"/>
            <a:ext cx="2911712" cy="1581513"/>
            <a:chOff x="0" y="0"/>
            <a:chExt cx="812800" cy="441477"/>
          </a:xfrm>
        </p:grpSpPr>
        <p:sp>
          <p:nvSpPr>
            <p:cNvPr name="Freeform 60" id="60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9248" y="0"/>
                  </a:moveTo>
                  <a:lnTo>
                    <a:pt x="783552" y="0"/>
                  </a:lnTo>
                  <a:cubicBezTo>
                    <a:pt x="799705" y="0"/>
                    <a:pt x="812800" y="13095"/>
                    <a:pt x="812800" y="29248"/>
                  </a:cubicBezTo>
                  <a:lnTo>
                    <a:pt x="812800" y="412229"/>
                  </a:lnTo>
                  <a:cubicBezTo>
                    <a:pt x="812800" y="428382"/>
                    <a:pt x="799705" y="441477"/>
                    <a:pt x="783552" y="441477"/>
                  </a:cubicBezTo>
                  <a:lnTo>
                    <a:pt x="29248" y="441477"/>
                  </a:lnTo>
                  <a:cubicBezTo>
                    <a:pt x="13095" y="441477"/>
                    <a:pt x="0" y="428382"/>
                    <a:pt x="0" y="412229"/>
                  </a:cubicBezTo>
                  <a:lnTo>
                    <a:pt x="0" y="29248"/>
                  </a:lnTo>
                  <a:cubicBezTo>
                    <a:pt x="0" y="13095"/>
                    <a:pt x="13095" y="0"/>
                    <a:pt x="29248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61" id="61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62" id="62"/>
          <p:cNvGrpSpPr/>
          <p:nvPr/>
        </p:nvGrpSpPr>
        <p:grpSpPr>
          <a:xfrm rot="0">
            <a:off x="13542466" y="4305326"/>
            <a:ext cx="2911712" cy="1581513"/>
            <a:chOff x="0" y="0"/>
            <a:chExt cx="812800" cy="441477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9248" y="0"/>
                  </a:moveTo>
                  <a:lnTo>
                    <a:pt x="783552" y="0"/>
                  </a:lnTo>
                  <a:cubicBezTo>
                    <a:pt x="799705" y="0"/>
                    <a:pt x="812800" y="13095"/>
                    <a:pt x="812800" y="29248"/>
                  </a:cubicBezTo>
                  <a:lnTo>
                    <a:pt x="812800" y="412229"/>
                  </a:lnTo>
                  <a:cubicBezTo>
                    <a:pt x="812800" y="428382"/>
                    <a:pt x="799705" y="441477"/>
                    <a:pt x="783552" y="441477"/>
                  </a:cubicBezTo>
                  <a:lnTo>
                    <a:pt x="29248" y="441477"/>
                  </a:lnTo>
                  <a:cubicBezTo>
                    <a:pt x="13095" y="441477"/>
                    <a:pt x="0" y="428382"/>
                    <a:pt x="0" y="412229"/>
                  </a:cubicBezTo>
                  <a:lnTo>
                    <a:pt x="0" y="29248"/>
                  </a:lnTo>
                  <a:cubicBezTo>
                    <a:pt x="0" y="13095"/>
                    <a:pt x="13095" y="0"/>
                    <a:pt x="29248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64" id="64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65" id="65"/>
          <p:cNvSpPr txBox="true"/>
          <p:nvPr/>
        </p:nvSpPr>
        <p:spPr>
          <a:xfrm rot="0">
            <a:off x="13572920" y="4880144"/>
            <a:ext cx="2808028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R</a:t>
            </a:r>
            <a:r>
              <a:rPr lang="en-US" b="true" sz="249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eport</a:t>
            </a:r>
          </a:p>
        </p:txBody>
      </p:sp>
      <p:sp>
        <p:nvSpPr>
          <p:cNvPr name="AutoShape 66" id="66"/>
          <p:cNvSpPr/>
          <p:nvPr/>
        </p:nvSpPr>
        <p:spPr>
          <a:xfrm>
            <a:off x="14973878" y="3482465"/>
            <a:ext cx="24444" cy="822861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67" id="67"/>
          <p:cNvSpPr/>
          <p:nvPr/>
        </p:nvSpPr>
        <p:spPr>
          <a:xfrm flipH="true">
            <a:off x="15019778" y="5886839"/>
            <a:ext cx="26119" cy="847844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TextBox 68" id="68"/>
          <p:cNvSpPr txBox="true"/>
          <p:nvPr/>
        </p:nvSpPr>
        <p:spPr>
          <a:xfrm rot="0">
            <a:off x="17259300" y="9210675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7</a:t>
            </a:r>
          </a:p>
        </p:txBody>
      </p:sp>
    </p:spTree>
  </p:cSld>
  <p:clrMapOvr>
    <a:masterClrMapping/>
  </p:clrMapOvr>
  <p:transition spd="fast">
    <p:cover dir="l"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91963" y="8344296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0"/>
                </a:moveTo>
                <a:lnTo>
                  <a:pt x="18902471" y="0"/>
                </a:lnTo>
                <a:lnTo>
                  <a:pt x="18902471" y="2680714"/>
                </a:lnTo>
                <a:lnTo>
                  <a:pt x="0" y="26807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-291963" y="-756642"/>
            <a:ext cx="18902471" cy="2680714"/>
          </a:xfrm>
          <a:custGeom>
            <a:avLst/>
            <a:gdLst/>
            <a:ahLst/>
            <a:cxnLst/>
            <a:rect r="r" b="b" t="t" l="l"/>
            <a:pathLst>
              <a:path h="2680714" w="18902471">
                <a:moveTo>
                  <a:pt x="0" y="2680714"/>
                </a:moveTo>
                <a:lnTo>
                  <a:pt x="18902471" y="2680714"/>
                </a:lnTo>
                <a:lnTo>
                  <a:pt x="18902471" y="0"/>
                </a:lnTo>
                <a:lnTo>
                  <a:pt x="0" y="0"/>
                </a:lnTo>
                <a:lnTo>
                  <a:pt x="0" y="268071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0038660" y="5181847"/>
            <a:ext cx="2845464" cy="1781573"/>
            <a:chOff x="0" y="0"/>
            <a:chExt cx="857514" cy="536898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57515" cy="536898"/>
            </a:xfrm>
            <a:custGeom>
              <a:avLst/>
              <a:gdLst/>
              <a:ahLst/>
              <a:cxnLst/>
              <a:rect r="r" b="b" t="t" l="l"/>
              <a:pathLst>
                <a:path h="536898" w="857515">
                  <a:moveTo>
                    <a:pt x="29929" y="0"/>
                  </a:moveTo>
                  <a:lnTo>
                    <a:pt x="827586" y="0"/>
                  </a:lnTo>
                  <a:cubicBezTo>
                    <a:pt x="835523" y="0"/>
                    <a:pt x="843136" y="3153"/>
                    <a:pt x="848749" y="8766"/>
                  </a:cubicBezTo>
                  <a:cubicBezTo>
                    <a:pt x="854361" y="14379"/>
                    <a:pt x="857515" y="21991"/>
                    <a:pt x="857515" y="29929"/>
                  </a:cubicBezTo>
                  <a:lnTo>
                    <a:pt x="857515" y="506970"/>
                  </a:lnTo>
                  <a:cubicBezTo>
                    <a:pt x="857515" y="523499"/>
                    <a:pt x="844115" y="536898"/>
                    <a:pt x="827586" y="536898"/>
                  </a:cubicBezTo>
                  <a:lnTo>
                    <a:pt x="29929" y="536898"/>
                  </a:lnTo>
                  <a:cubicBezTo>
                    <a:pt x="13400" y="536898"/>
                    <a:pt x="0" y="523499"/>
                    <a:pt x="0" y="506970"/>
                  </a:cubicBezTo>
                  <a:lnTo>
                    <a:pt x="0" y="29929"/>
                  </a:lnTo>
                  <a:cubicBezTo>
                    <a:pt x="0" y="13400"/>
                    <a:pt x="13400" y="0"/>
                    <a:pt x="29929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0"/>
              <a:ext cx="857514" cy="5368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9834425" y="5016888"/>
            <a:ext cx="2934215" cy="1851408"/>
            <a:chOff x="0" y="0"/>
            <a:chExt cx="884261" cy="55794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84261" cy="557944"/>
            </a:xfrm>
            <a:custGeom>
              <a:avLst/>
              <a:gdLst/>
              <a:ahLst/>
              <a:cxnLst/>
              <a:rect r="r" b="b" t="t" l="l"/>
              <a:pathLst>
                <a:path h="557944" w="884261">
                  <a:moveTo>
                    <a:pt x="29023" y="0"/>
                  </a:moveTo>
                  <a:lnTo>
                    <a:pt x="855237" y="0"/>
                  </a:lnTo>
                  <a:cubicBezTo>
                    <a:pt x="862935" y="0"/>
                    <a:pt x="870317" y="3058"/>
                    <a:pt x="875760" y="8501"/>
                  </a:cubicBezTo>
                  <a:cubicBezTo>
                    <a:pt x="881203" y="13944"/>
                    <a:pt x="884261" y="21326"/>
                    <a:pt x="884261" y="29023"/>
                  </a:cubicBezTo>
                  <a:lnTo>
                    <a:pt x="884261" y="528920"/>
                  </a:lnTo>
                  <a:cubicBezTo>
                    <a:pt x="884261" y="536618"/>
                    <a:pt x="881203" y="544000"/>
                    <a:pt x="875760" y="549443"/>
                  </a:cubicBezTo>
                  <a:cubicBezTo>
                    <a:pt x="870317" y="554886"/>
                    <a:pt x="862935" y="557944"/>
                    <a:pt x="855237" y="557944"/>
                  </a:cubicBezTo>
                  <a:lnTo>
                    <a:pt x="29023" y="557944"/>
                  </a:lnTo>
                  <a:cubicBezTo>
                    <a:pt x="21326" y="557944"/>
                    <a:pt x="13944" y="554886"/>
                    <a:pt x="8501" y="549443"/>
                  </a:cubicBezTo>
                  <a:cubicBezTo>
                    <a:pt x="3058" y="544000"/>
                    <a:pt x="0" y="536618"/>
                    <a:pt x="0" y="528920"/>
                  </a:cubicBezTo>
                  <a:lnTo>
                    <a:pt x="0" y="29023"/>
                  </a:lnTo>
                  <a:cubicBezTo>
                    <a:pt x="0" y="21326"/>
                    <a:pt x="3058" y="13944"/>
                    <a:pt x="8501" y="8501"/>
                  </a:cubicBezTo>
                  <a:cubicBezTo>
                    <a:pt x="13944" y="3058"/>
                    <a:pt x="21326" y="0"/>
                    <a:pt x="29023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0"/>
              <a:ext cx="884261" cy="5579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9978544" y="5539782"/>
            <a:ext cx="2678078" cy="7300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91"/>
              </a:lnSpc>
              <a:spcBef>
                <a:spcPct val="0"/>
              </a:spcBef>
            </a:pPr>
            <a:r>
              <a:rPr lang="en-US" b="true" sz="2136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MAINTINANCE ACTION IS TAKEN</a:t>
            </a:r>
          </a:p>
        </p:txBody>
      </p:sp>
      <p:sp>
        <p:nvSpPr>
          <p:cNvPr name="AutoShape 11" id="11"/>
          <p:cNvSpPr/>
          <p:nvPr/>
        </p:nvSpPr>
        <p:spPr>
          <a:xfrm flipV="true">
            <a:off x="3408529" y="3523911"/>
            <a:ext cx="0" cy="616299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grpSp>
        <p:nvGrpSpPr>
          <p:cNvPr name="Group 12" id="12"/>
          <p:cNvGrpSpPr/>
          <p:nvPr/>
        </p:nvGrpSpPr>
        <p:grpSpPr>
          <a:xfrm rot="0">
            <a:off x="1821262" y="1794026"/>
            <a:ext cx="3388044" cy="1840235"/>
            <a:chOff x="0" y="0"/>
            <a:chExt cx="812800" cy="44147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714507" y="1683676"/>
            <a:ext cx="3388044" cy="1840235"/>
            <a:chOff x="0" y="0"/>
            <a:chExt cx="812800" cy="441477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11026C"/>
            </a:solidFill>
            <a:ln w="38100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821262" y="4250560"/>
            <a:ext cx="3388044" cy="1840235"/>
            <a:chOff x="0" y="0"/>
            <a:chExt cx="812800" cy="441477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714507" y="4140210"/>
            <a:ext cx="3388044" cy="1840235"/>
            <a:chOff x="0" y="0"/>
            <a:chExt cx="812800" cy="441477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821262" y="6763089"/>
            <a:ext cx="3388044" cy="1840235"/>
            <a:chOff x="0" y="0"/>
            <a:chExt cx="812800" cy="441477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1714507" y="6652739"/>
            <a:ext cx="3388044" cy="1840235"/>
            <a:chOff x="0" y="0"/>
            <a:chExt cx="812800" cy="441477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136" y="0"/>
                  </a:moveTo>
                  <a:lnTo>
                    <a:pt x="787664" y="0"/>
                  </a:lnTo>
                  <a:cubicBezTo>
                    <a:pt x="801546" y="0"/>
                    <a:pt x="812800" y="11254"/>
                    <a:pt x="812800" y="25136"/>
                  </a:cubicBezTo>
                  <a:lnTo>
                    <a:pt x="812800" y="416341"/>
                  </a:lnTo>
                  <a:cubicBezTo>
                    <a:pt x="812800" y="430223"/>
                    <a:pt x="801546" y="441477"/>
                    <a:pt x="787664" y="441477"/>
                  </a:cubicBezTo>
                  <a:lnTo>
                    <a:pt x="25136" y="441477"/>
                  </a:lnTo>
                  <a:cubicBezTo>
                    <a:pt x="11254" y="441477"/>
                    <a:pt x="0" y="430223"/>
                    <a:pt x="0" y="416341"/>
                  </a:cubicBezTo>
                  <a:lnTo>
                    <a:pt x="0" y="25136"/>
                  </a:lnTo>
                  <a:cubicBezTo>
                    <a:pt x="0" y="11254"/>
                    <a:pt x="11254" y="0"/>
                    <a:pt x="25136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29" id="29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AutoShape 30" id="30"/>
          <p:cNvSpPr/>
          <p:nvPr/>
        </p:nvSpPr>
        <p:spPr>
          <a:xfrm flipV="true">
            <a:off x="3408529" y="5980446"/>
            <a:ext cx="0" cy="672294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TextBox 31" id="31"/>
          <p:cNvSpPr txBox="true"/>
          <p:nvPr/>
        </p:nvSpPr>
        <p:spPr>
          <a:xfrm rot="0">
            <a:off x="1821262" y="2149343"/>
            <a:ext cx="3095151" cy="8612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53"/>
              </a:lnSpc>
              <a:spcBef>
                <a:spcPct val="0"/>
              </a:spcBef>
            </a:pPr>
            <a:r>
              <a:rPr lang="en-US" b="true" sz="2466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Failure received at procurement dep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981370" y="4650878"/>
            <a:ext cx="2854318" cy="7712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16"/>
              </a:lnSpc>
              <a:spcBef>
                <a:spcPct val="0"/>
              </a:spcBef>
            </a:pPr>
            <a:r>
              <a:rPr lang="en-US" b="true" sz="2225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WARRANTY COVERED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821262" y="7163406"/>
            <a:ext cx="3128509" cy="7712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16"/>
              </a:lnSpc>
              <a:spcBef>
                <a:spcPct val="0"/>
              </a:spcBef>
            </a:pPr>
            <a:r>
              <a:rPr lang="en-US" b="true" sz="2225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SEND TO WAREHOUSE</a:t>
            </a:r>
          </a:p>
        </p:txBody>
      </p:sp>
      <p:grpSp>
        <p:nvGrpSpPr>
          <p:cNvPr name="Group 34" id="34"/>
          <p:cNvGrpSpPr/>
          <p:nvPr/>
        </p:nvGrpSpPr>
        <p:grpSpPr>
          <a:xfrm rot="0">
            <a:off x="6008872" y="5174649"/>
            <a:ext cx="3345730" cy="1817252"/>
            <a:chOff x="0" y="0"/>
            <a:chExt cx="812800" cy="441477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454" y="0"/>
                  </a:moveTo>
                  <a:lnTo>
                    <a:pt x="787346" y="0"/>
                  </a:lnTo>
                  <a:cubicBezTo>
                    <a:pt x="794097" y="0"/>
                    <a:pt x="800571" y="2682"/>
                    <a:pt x="805345" y="7455"/>
                  </a:cubicBezTo>
                  <a:cubicBezTo>
                    <a:pt x="810118" y="12229"/>
                    <a:pt x="812800" y="18703"/>
                    <a:pt x="812800" y="25454"/>
                  </a:cubicBezTo>
                  <a:lnTo>
                    <a:pt x="812800" y="416023"/>
                  </a:lnTo>
                  <a:cubicBezTo>
                    <a:pt x="812800" y="422774"/>
                    <a:pt x="810118" y="429248"/>
                    <a:pt x="805345" y="434022"/>
                  </a:cubicBezTo>
                  <a:cubicBezTo>
                    <a:pt x="800571" y="438795"/>
                    <a:pt x="794097" y="441477"/>
                    <a:pt x="787346" y="441477"/>
                  </a:cubicBezTo>
                  <a:lnTo>
                    <a:pt x="25454" y="441477"/>
                  </a:lnTo>
                  <a:cubicBezTo>
                    <a:pt x="18703" y="441477"/>
                    <a:pt x="12229" y="438795"/>
                    <a:pt x="7455" y="434022"/>
                  </a:cubicBezTo>
                  <a:cubicBezTo>
                    <a:pt x="2682" y="429248"/>
                    <a:pt x="0" y="422774"/>
                    <a:pt x="0" y="416023"/>
                  </a:cubicBezTo>
                  <a:lnTo>
                    <a:pt x="0" y="25454"/>
                  </a:lnTo>
                  <a:cubicBezTo>
                    <a:pt x="0" y="18703"/>
                    <a:pt x="2682" y="12229"/>
                    <a:pt x="7455" y="7455"/>
                  </a:cubicBezTo>
                  <a:cubicBezTo>
                    <a:pt x="12229" y="2682"/>
                    <a:pt x="18703" y="0"/>
                    <a:pt x="25454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36" id="36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37" id="37"/>
          <p:cNvGrpSpPr/>
          <p:nvPr/>
        </p:nvGrpSpPr>
        <p:grpSpPr>
          <a:xfrm rot="0">
            <a:off x="5855497" y="5041316"/>
            <a:ext cx="3345730" cy="1817252"/>
            <a:chOff x="0" y="0"/>
            <a:chExt cx="812800" cy="441477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5454" y="0"/>
                  </a:moveTo>
                  <a:lnTo>
                    <a:pt x="787346" y="0"/>
                  </a:lnTo>
                  <a:cubicBezTo>
                    <a:pt x="794097" y="0"/>
                    <a:pt x="800571" y="2682"/>
                    <a:pt x="805345" y="7455"/>
                  </a:cubicBezTo>
                  <a:cubicBezTo>
                    <a:pt x="810118" y="12229"/>
                    <a:pt x="812800" y="18703"/>
                    <a:pt x="812800" y="25454"/>
                  </a:cubicBezTo>
                  <a:lnTo>
                    <a:pt x="812800" y="416023"/>
                  </a:lnTo>
                  <a:cubicBezTo>
                    <a:pt x="812800" y="422774"/>
                    <a:pt x="810118" y="429248"/>
                    <a:pt x="805345" y="434022"/>
                  </a:cubicBezTo>
                  <a:cubicBezTo>
                    <a:pt x="800571" y="438795"/>
                    <a:pt x="794097" y="441477"/>
                    <a:pt x="787346" y="441477"/>
                  </a:cubicBezTo>
                  <a:lnTo>
                    <a:pt x="25454" y="441477"/>
                  </a:lnTo>
                  <a:cubicBezTo>
                    <a:pt x="18703" y="441477"/>
                    <a:pt x="12229" y="438795"/>
                    <a:pt x="7455" y="434022"/>
                  </a:cubicBezTo>
                  <a:cubicBezTo>
                    <a:pt x="2682" y="429248"/>
                    <a:pt x="0" y="422774"/>
                    <a:pt x="0" y="416023"/>
                  </a:cubicBezTo>
                  <a:lnTo>
                    <a:pt x="0" y="25454"/>
                  </a:lnTo>
                  <a:cubicBezTo>
                    <a:pt x="0" y="18703"/>
                    <a:pt x="2682" y="12229"/>
                    <a:pt x="7455" y="7455"/>
                  </a:cubicBezTo>
                  <a:cubicBezTo>
                    <a:pt x="12229" y="2682"/>
                    <a:pt x="18703" y="0"/>
                    <a:pt x="25454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39" id="39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40" id="40"/>
          <p:cNvSpPr txBox="true"/>
          <p:nvPr/>
        </p:nvSpPr>
        <p:spPr>
          <a:xfrm rot="0">
            <a:off x="6173179" y="5341503"/>
            <a:ext cx="2697613" cy="11613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16"/>
              </a:lnSpc>
              <a:spcBef>
                <a:spcPct val="0"/>
              </a:spcBef>
            </a:pPr>
            <a:r>
              <a:rPr lang="en-US" b="true" sz="2225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SUBMIT WARRANTY REPAIR REQUEST</a:t>
            </a:r>
          </a:p>
        </p:txBody>
      </p:sp>
      <p:grpSp>
        <p:nvGrpSpPr>
          <p:cNvPr name="Group 41" id="41"/>
          <p:cNvGrpSpPr/>
          <p:nvPr/>
        </p:nvGrpSpPr>
        <p:grpSpPr>
          <a:xfrm rot="0">
            <a:off x="13655668" y="6829518"/>
            <a:ext cx="2911712" cy="1581513"/>
            <a:chOff x="0" y="0"/>
            <a:chExt cx="812800" cy="441477"/>
          </a:xfrm>
        </p:grpSpPr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9248" y="0"/>
                  </a:moveTo>
                  <a:lnTo>
                    <a:pt x="783552" y="0"/>
                  </a:lnTo>
                  <a:cubicBezTo>
                    <a:pt x="799705" y="0"/>
                    <a:pt x="812800" y="13095"/>
                    <a:pt x="812800" y="29248"/>
                  </a:cubicBezTo>
                  <a:lnTo>
                    <a:pt x="812800" y="412229"/>
                  </a:lnTo>
                  <a:cubicBezTo>
                    <a:pt x="812800" y="428382"/>
                    <a:pt x="799705" y="441477"/>
                    <a:pt x="783552" y="441477"/>
                  </a:cubicBezTo>
                  <a:lnTo>
                    <a:pt x="29248" y="441477"/>
                  </a:lnTo>
                  <a:cubicBezTo>
                    <a:pt x="13095" y="441477"/>
                    <a:pt x="0" y="428382"/>
                    <a:pt x="0" y="412229"/>
                  </a:cubicBezTo>
                  <a:lnTo>
                    <a:pt x="0" y="29248"/>
                  </a:lnTo>
                  <a:cubicBezTo>
                    <a:pt x="0" y="13095"/>
                    <a:pt x="13095" y="0"/>
                    <a:pt x="29248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43" id="43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44" id="44"/>
          <p:cNvGrpSpPr/>
          <p:nvPr/>
        </p:nvGrpSpPr>
        <p:grpSpPr>
          <a:xfrm rot="0">
            <a:off x="13563922" y="6734682"/>
            <a:ext cx="2911712" cy="1581513"/>
            <a:chOff x="0" y="0"/>
            <a:chExt cx="812800" cy="441477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9248" y="0"/>
                  </a:moveTo>
                  <a:lnTo>
                    <a:pt x="783552" y="0"/>
                  </a:lnTo>
                  <a:cubicBezTo>
                    <a:pt x="799705" y="0"/>
                    <a:pt x="812800" y="13095"/>
                    <a:pt x="812800" y="29248"/>
                  </a:cubicBezTo>
                  <a:lnTo>
                    <a:pt x="812800" y="412229"/>
                  </a:lnTo>
                  <a:cubicBezTo>
                    <a:pt x="812800" y="428382"/>
                    <a:pt x="799705" y="441477"/>
                    <a:pt x="783552" y="441477"/>
                  </a:cubicBezTo>
                  <a:lnTo>
                    <a:pt x="29248" y="441477"/>
                  </a:lnTo>
                  <a:cubicBezTo>
                    <a:pt x="13095" y="441477"/>
                    <a:pt x="0" y="428382"/>
                    <a:pt x="0" y="412229"/>
                  </a:cubicBezTo>
                  <a:lnTo>
                    <a:pt x="0" y="29248"/>
                  </a:lnTo>
                  <a:cubicBezTo>
                    <a:pt x="0" y="13095"/>
                    <a:pt x="13095" y="0"/>
                    <a:pt x="29248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46" id="46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47" id="47"/>
          <p:cNvSpPr txBox="true"/>
          <p:nvPr/>
        </p:nvSpPr>
        <p:spPr>
          <a:xfrm rot="0">
            <a:off x="13594376" y="6983849"/>
            <a:ext cx="2808028" cy="1083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</a:pPr>
            <a:r>
              <a:rPr lang="en-US" b="true" sz="211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RECEIVING AT WAREHOUSE/</a:t>
            </a:r>
          </a:p>
          <a:p>
            <a:pPr algn="ctr">
              <a:lnSpc>
                <a:spcPts val="2967"/>
              </a:lnSpc>
              <a:spcBef>
                <a:spcPct val="0"/>
              </a:spcBef>
            </a:pPr>
            <a:r>
              <a:rPr lang="en-US" b="true" sz="211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PLACE</a:t>
            </a:r>
          </a:p>
        </p:txBody>
      </p:sp>
      <p:grpSp>
        <p:nvGrpSpPr>
          <p:cNvPr name="Group 48" id="48"/>
          <p:cNvGrpSpPr/>
          <p:nvPr/>
        </p:nvGrpSpPr>
        <p:grpSpPr>
          <a:xfrm rot="0">
            <a:off x="13563922" y="1945822"/>
            <a:ext cx="3009571" cy="1634666"/>
            <a:chOff x="0" y="0"/>
            <a:chExt cx="812800" cy="441477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8297" y="0"/>
                  </a:moveTo>
                  <a:lnTo>
                    <a:pt x="784503" y="0"/>
                  </a:lnTo>
                  <a:cubicBezTo>
                    <a:pt x="800131" y="0"/>
                    <a:pt x="812800" y="12669"/>
                    <a:pt x="812800" y="28297"/>
                  </a:cubicBezTo>
                  <a:lnTo>
                    <a:pt x="812800" y="413180"/>
                  </a:lnTo>
                  <a:cubicBezTo>
                    <a:pt x="812800" y="428808"/>
                    <a:pt x="800131" y="441477"/>
                    <a:pt x="784503" y="441477"/>
                  </a:cubicBezTo>
                  <a:lnTo>
                    <a:pt x="28297" y="441477"/>
                  </a:lnTo>
                  <a:cubicBezTo>
                    <a:pt x="12669" y="441477"/>
                    <a:pt x="0" y="428808"/>
                    <a:pt x="0" y="413180"/>
                  </a:cubicBezTo>
                  <a:lnTo>
                    <a:pt x="0" y="28297"/>
                  </a:lnTo>
                  <a:cubicBezTo>
                    <a:pt x="0" y="12669"/>
                    <a:pt x="12669" y="0"/>
                    <a:pt x="28297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50" id="50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51" id="51"/>
          <p:cNvGrpSpPr/>
          <p:nvPr/>
        </p:nvGrpSpPr>
        <p:grpSpPr>
          <a:xfrm rot="0">
            <a:off x="13469092" y="1847799"/>
            <a:ext cx="3009571" cy="1634666"/>
            <a:chOff x="0" y="0"/>
            <a:chExt cx="812800" cy="441477"/>
          </a:xfrm>
        </p:grpSpPr>
        <p:sp>
          <p:nvSpPr>
            <p:cNvPr name="Freeform 52" id="52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8297" y="0"/>
                  </a:moveTo>
                  <a:lnTo>
                    <a:pt x="784503" y="0"/>
                  </a:lnTo>
                  <a:cubicBezTo>
                    <a:pt x="800131" y="0"/>
                    <a:pt x="812800" y="12669"/>
                    <a:pt x="812800" y="28297"/>
                  </a:cubicBezTo>
                  <a:lnTo>
                    <a:pt x="812800" y="413180"/>
                  </a:lnTo>
                  <a:cubicBezTo>
                    <a:pt x="812800" y="428808"/>
                    <a:pt x="800131" y="441477"/>
                    <a:pt x="784503" y="441477"/>
                  </a:cubicBezTo>
                  <a:lnTo>
                    <a:pt x="28297" y="441477"/>
                  </a:lnTo>
                  <a:cubicBezTo>
                    <a:pt x="12669" y="441477"/>
                    <a:pt x="0" y="428808"/>
                    <a:pt x="0" y="413180"/>
                  </a:cubicBezTo>
                  <a:lnTo>
                    <a:pt x="0" y="28297"/>
                  </a:lnTo>
                  <a:cubicBezTo>
                    <a:pt x="0" y="12669"/>
                    <a:pt x="12669" y="0"/>
                    <a:pt x="28297" y="0"/>
                  </a:cubicBezTo>
                  <a:close/>
                </a:path>
              </a:pathLst>
            </a:custGeom>
            <a:solidFill>
              <a:srgbClr val="11026C"/>
            </a:solidFill>
            <a:ln w="38100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53" id="53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54" id="54"/>
          <p:cNvSpPr txBox="true"/>
          <p:nvPr/>
        </p:nvSpPr>
        <p:spPr>
          <a:xfrm rot="0">
            <a:off x="13936641" y="2465561"/>
            <a:ext cx="2074473" cy="3610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67"/>
              </a:lnSpc>
              <a:spcBef>
                <a:spcPct val="0"/>
              </a:spcBef>
            </a:pPr>
            <a:r>
              <a:rPr lang="en-US" b="true" sz="219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END</a:t>
            </a:r>
          </a:p>
        </p:txBody>
      </p:sp>
      <p:sp>
        <p:nvSpPr>
          <p:cNvPr name="AutoShape 55" id="55"/>
          <p:cNvSpPr/>
          <p:nvPr/>
        </p:nvSpPr>
        <p:spPr>
          <a:xfrm flipH="true">
            <a:off x="5102551" y="5949943"/>
            <a:ext cx="752946" cy="1622914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56" id="56"/>
          <p:cNvSpPr/>
          <p:nvPr/>
        </p:nvSpPr>
        <p:spPr>
          <a:xfrm flipH="true" flipV="true">
            <a:off x="12768639" y="5942592"/>
            <a:ext cx="887028" cy="1677682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57" id="57"/>
          <p:cNvSpPr/>
          <p:nvPr/>
        </p:nvSpPr>
        <p:spPr>
          <a:xfrm flipH="true">
            <a:off x="9201227" y="5942592"/>
            <a:ext cx="633197" cy="7350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TextBox 58" id="58"/>
          <p:cNvSpPr txBox="true"/>
          <p:nvPr/>
        </p:nvSpPr>
        <p:spPr>
          <a:xfrm rot="0">
            <a:off x="5983714" y="1698776"/>
            <a:ext cx="6320573" cy="23481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32"/>
              </a:lnSpc>
            </a:pPr>
            <a:r>
              <a:rPr lang="en-US" b="true" sz="4451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Maintenance Workflow- Covered Warranty</a:t>
            </a:r>
          </a:p>
        </p:txBody>
      </p:sp>
      <p:grpSp>
        <p:nvGrpSpPr>
          <p:cNvPr name="Group 59" id="59"/>
          <p:cNvGrpSpPr/>
          <p:nvPr/>
        </p:nvGrpSpPr>
        <p:grpSpPr>
          <a:xfrm rot="0">
            <a:off x="13634212" y="4400161"/>
            <a:ext cx="2911712" cy="1581513"/>
            <a:chOff x="0" y="0"/>
            <a:chExt cx="812800" cy="441477"/>
          </a:xfrm>
        </p:grpSpPr>
        <p:sp>
          <p:nvSpPr>
            <p:cNvPr name="Freeform 60" id="60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9248" y="0"/>
                  </a:moveTo>
                  <a:lnTo>
                    <a:pt x="783552" y="0"/>
                  </a:lnTo>
                  <a:cubicBezTo>
                    <a:pt x="799705" y="0"/>
                    <a:pt x="812800" y="13095"/>
                    <a:pt x="812800" y="29248"/>
                  </a:cubicBezTo>
                  <a:lnTo>
                    <a:pt x="812800" y="412229"/>
                  </a:lnTo>
                  <a:cubicBezTo>
                    <a:pt x="812800" y="428382"/>
                    <a:pt x="799705" y="441477"/>
                    <a:pt x="783552" y="441477"/>
                  </a:cubicBezTo>
                  <a:lnTo>
                    <a:pt x="29248" y="441477"/>
                  </a:lnTo>
                  <a:cubicBezTo>
                    <a:pt x="13095" y="441477"/>
                    <a:pt x="0" y="428382"/>
                    <a:pt x="0" y="412229"/>
                  </a:cubicBezTo>
                  <a:lnTo>
                    <a:pt x="0" y="29248"/>
                  </a:lnTo>
                  <a:cubicBezTo>
                    <a:pt x="0" y="13095"/>
                    <a:pt x="13095" y="0"/>
                    <a:pt x="29248" y="0"/>
                  </a:cubicBezTo>
                  <a:close/>
                </a:path>
              </a:pathLst>
            </a:custGeom>
            <a:solidFill>
              <a:srgbClr val="BDCDEE"/>
            </a:solidFill>
            <a:ln cap="sq">
              <a:noFill/>
              <a:prstDash val="solid"/>
              <a:miter/>
            </a:ln>
          </p:spPr>
        </p:sp>
        <p:sp>
          <p:nvSpPr>
            <p:cNvPr name="TextBox 61" id="61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grpSp>
        <p:nvGrpSpPr>
          <p:cNvPr name="Group 62" id="62"/>
          <p:cNvGrpSpPr/>
          <p:nvPr/>
        </p:nvGrpSpPr>
        <p:grpSpPr>
          <a:xfrm rot="0">
            <a:off x="13542466" y="4305326"/>
            <a:ext cx="2911712" cy="1581513"/>
            <a:chOff x="0" y="0"/>
            <a:chExt cx="812800" cy="441477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812800" cy="441477"/>
            </a:xfrm>
            <a:custGeom>
              <a:avLst/>
              <a:gdLst/>
              <a:ahLst/>
              <a:cxnLst/>
              <a:rect r="r" b="b" t="t" l="l"/>
              <a:pathLst>
                <a:path h="441477" w="812800">
                  <a:moveTo>
                    <a:pt x="29248" y="0"/>
                  </a:moveTo>
                  <a:lnTo>
                    <a:pt x="783552" y="0"/>
                  </a:lnTo>
                  <a:cubicBezTo>
                    <a:pt x="799705" y="0"/>
                    <a:pt x="812800" y="13095"/>
                    <a:pt x="812800" y="29248"/>
                  </a:cubicBezTo>
                  <a:lnTo>
                    <a:pt x="812800" y="412229"/>
                  </a:lnTo>
                  <a:cubicBezTo>
                    <a:pt x="812800" y="428382"/>
                    <a:pt x="799705" y="441477"/>
                    <a:pt x="783552" y="441477"/>
                  </a:cubicBezTo>
                  <a:lnTo>
                    <a:pt x="29248" y="441477"/>
                  </a:lnTo>
                  <a:cubicBezTo>
                    <a:pt x="13095" y="441477"/>
                    <a:pt x="0" y="428382"/>
                    <a:pt x="0" y="412229"/>
                  </a:cubicBezTo>
                  <a:lnTo>
                    <a:pt x="0" y="29248"/>
                  </a:lnTo>
                  <a:cubicBezTo>
                    <a:pt x="0" y="13095"/>
                    <a:pt x="13095" y="0"/>
                    <a:pt x="29248" y="0"/>
                  </a:cubicBez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11026C"/>
              </a:solidFill>
              <a:prstDash val="solid"/>
              <a:miter/>
            </a:ln>
          </p:spPr>
        </p:sp>
        <p:sp>
          <p:nvSpPr>
            <p:cNvPr name="TextBox 64" id="64"/>
            <p:cNvSpPr txBox="true"/>
            <p:nvPr/>
          </p:nvSpPr>
          <p:spPr>
            <a:xfrm>
              <a:off x="0" y="0"/>
              <a:ext cx="812800" cy="4414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331"/>
                </a:lnSpc>
              </a:pPr>
            </a:p>
          </p:txBody>
        </p:sp>
      </p:grpSp>
      <p:sp>
        <p:nvSpPr>
          <p:cNvPr name="TextBox 65" id="65"/>
          <p:cNvSpPr txBox="true"/>
          <p:nvPr/>
        </p:nvSpPr>
        <p:spPr>
          <a:xfrm rot="0">
            <a:off x="13572920" y="4920774"/>
            <a:ext cx="2808028" cy="35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67"/>
              </a:lnSpc>
              <a:spcBef>
                <a:spcPct val="0"/>
              </a:spcBef>
            </a:pPr>
            <a:r>
              <a:rPr lang="en-US" b="true" sz="2119">
                <a:solidFill>
                  <a:srgbClr val="11026C"/>
                </a:solidFill>
                <a:latin typeface="Garet Bold"/>
                <a:ea typeface="Garet Bold"/>
                <a:cs typeface="Garet Bold"/>
                <a:sym typeface="Garet Bold"/>
              </a:rPr>
              <a:t>REPORT</a:t>
            </a:r>
          </a:p>
        </p:txBody>
      </p:sp>
      <p:sp>
        <p:nvSpPr>
          <p:cNvPr name="AutoShape 66" id="66"/>
          <p:cNvSpPr/>
          <p:nvPr/>
        </p:nvSpPr>
        <p:spPr>
          <a:xfrm>
            <a:off x="14973878" y="3482465"/>
            <a:ext cx="24444" cy="822861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AutoShape 67" id="67"/>
          <p:cNvSpPr/>
          <p:nvPr/>
        </p:nvSpPr>
        <p:spPr>
          <a:xfrm>
            <a:off x="14998322" y="5886839"/>
            <a:ext cx="21456" cy="847844"/>
          </a:xfrm>
          <a:prstGeom prst="line">
            <a:avLst/>
          </a:prstGeom>
          <a:ln cap="rnd" w="38100">
            <a:solidFill>
              <a:srgbClr val="11026C"/>
            </a:solidFill>
            <a:prstDash val="solid"/>
            <a:headEnd type="arrow" len="sm" w="med"/>
            <a:tailEnd type="none" len="sm" w="sm"/>
          </a:ln>
        </p:spPr>
      </p:sp>
      <p:sp>
        <p:nvSpPr>
          <p:cNvPr name="TextBox 68" id="68"/>
          <p:cNvSpPr txBox="true"/>
          <p:nvPr/>
        </p:nvSpPr>
        <p:spPr>
          <a:xfrm rot="0">
            <a:off x="17259300" y="9196338"/>
            <a:ext cx="806458" cy="488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sz="2900">
                <a:solidFill>
                  <a:srgbClr val="11026C"/>
                </a:solidFill>
                <a:latin typeface="Garet"/>
                <a:ea typeface="Garet"/>
                <a:cs typeface="Garet"/>
                <a:sym typeface="Garet"/>
              </a:rPr>
              <a:t>8</a:t>
            </a:r>
          </a:p>
        </p:txBody>
      </p:sp>
    </p:spTree>
  </p:cSld>
  <p:clrMapOvr>
    <a:masterClrMapping/>
  </p:clrMapOvr>
  <p:transition spd="fast">
    <p:cover dir="l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DAG_DVcIrYg</dc:identifier>
  <dcterms:modified xsi:type="dcterms:W3CDTF">2011-08-01T06:04:30Z</dcterms:modified>
  <cp:revision>1</cp:revision>
  <dc:title>GP2 Presentation</dc:title>
</cp:coreProperties>
</file>