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3.xml" ContentType="application/vnd.openxmlformats-officedocument.presentationml.notesSlide+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88" r:id="rId3"/>
  </p:sldMasterIdLst>
  <p:notesMasterIdLst>
    <p:notesMasterId r:id="rId34"/>
  </p:notesMasterIdLst>
  <p:sldIdLst>
    <p:sldId id="303" r:id="rId4"/>
    <p:sldId id="310" r:id="rId5"/>
    <p:sldId id="313" r:id="rId6"/>
    <p:sldId id="305" r:id="rId7"/>
    <p:sldId id="280" r:id="rId8"/>
    <p:sldId id="306" r:id="rId9"/>
    <p:sldId id="259" r:id="rId10"/>
    <p:sldId id="262" r:id="rId11"/>
    <p:sldId id="311" r:id="rId12"/>
    <p:sldId id="260" r:id="rId13"/>
    <p:sldId id="261" r:id="rId14"/>
    <p:sldId id="308" r:id="rId15"/>
    <p:sldId id="274" r:id="rId16"/>
    <p:sldId id="307" r:id="rId17"/>
    <p:sldId id="312" r:id="rId18"/>
    <p:sldId id="268" r:id="rId19"/>
    <p:sldId id="273" r:id="rId20"/>
    <p:sldId id="278" r:id="rId21"/>
    <p:sldId id="291" r:id="rId22"/>
    <p:sldId id="279" r:id="rId23"/>
    <p:sldId id="295" r:id="rId24"/>
    <p:sldId id="289" r:id="rId25"/>
    <p:sldId id="294" r:id="rId26"/>
    <p:sldId id="296" r:id="rId27"/>
    <p:sldId id="297" r:id="rId28"/>
    <p:sldId id="298" r:id="rId29"/>
    <p:sldId id="299" r:id="rId30"/>
    <p:sldId id="301" r:id="rId31"/>
    <p:sldId id="300" r:id="rId32"/>
    <p:sldId id="30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CC0000"/>
    <a:srgbClr val="990099"/>
    <a:srgbClr val="CC66FF"/>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60" autoAdjust="0"/>
    <p:restoredTop sz="94660"/>
  </p:normalViewPr>
  <p:slideViewPr>
    <p:cSldViewPr>
      <p:cViewPr varScale="1">
        <p:scale>
          <a:sx n="69" d="100"/>
          <a:sy n="69" d="100"/>
        </p:scale>
        <p:origin x="-13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Documents%20and%20Settings\aala\My%20Documents\f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Station area space</a:t>
            </a:r>
            <a:endParaRPr lang="ar-SA"/>
          </a:p>
        </c:rich>
      </c:tx>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8.8597154893005028E-2"/>
          <c:y val="0.14883720930232608"/>
          <c:w val="0.86076535806689791"/>
          <c:h val="0.76031007751938162"/>
        </c:manualLayout>
      </c:layout>
      <c:pie3DChart>
        <c:varyColors val="1"/>
        <c:ser>
          <c:idx val="0"/>
          <c:order val="0"/>
          <c:dLbls>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ورقة1!$B$10:$B$12</c:f>
              <c:strCache>
                <c:ptCount val="3"/>
                <c:pt idx="0">
                  <c:v> space area less than 600m2</c:v>
                </c:pt>
                <c:pt idx="1">
                  <c:v>space area between 600-1200m2</c:v>
                </c:pt>
                <c:pt idx="2">
                  <c:v>space area between 1200-2500m2</c:v>
                </c:pt>
              </c:strCache>
            </c:strRef>
          </c:cat>
          <c:val>
            <c:numRef>
              <c:f>ورقة1!$C$10:$C$12</c:f>
              <c:numCache>
                <c:formatCode>0.00%</c:formatCode>
                <c:ptCount val="3"/>
                <c:pt idx="0">
                  <c:v>0.42850000000000038</c:v>
                </c:pt>
                <c:pt idx="1">
                  <c:v>0.28500000000000031</c:v>
                </c:pt>
                <c:pt idx="2">
                  <c:v>0.28500000000000031</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The station entrances and exits numbering</a:t>
            </a:r>
            <a:endParaRPr lang="ar-SA"/>
          </a:p>
        </c:rich>
      </c:tx>
      <c:layout/>
      <c:overlay val="0"/>
    </c:title>
    <c:autoTitleDeleted val="0"/>
    <c:view3D>
      <c:rotX val="30"/>
      <c:rotY val="360"/>
      <c:rAngAx val="0"/>
      <c:perspective val="30"/>
    </c:view3D>
    <c:floor>
      <c:thickness val="0"/>
    </c:floor>
    <c:sideWall>
      <c:thickness val="0"/>
    </c:sideWall>
    <c:backWall>
      <c:thickness val="0"/>
    </c:backWall>
    <c:plotArea>
      <c:layout/>
      <c:pie3DChart>
        <c:varyColors val="1"/>
        <c:ser>
          <c:idx val="0"/>
          <c:order val="0"/>
          <c:dLbls>
            <c:dLbl>
              <c:idx val="0"/>
              <c:layout/>
              <c:tx>
                <c:rich>
                  <a:bodyPr/>
                  <a:lstStyle/>
                  <a:p>
                    <a:r>
                      <a:rPr lang="en-US"/>
                      <a:t>1 entrance </a:t>
                    </a:r>
                    <a:r>
                      <a:rPr lang="en-US"/>
                      <a:t>and </a:t>
                    </a:r>
                    <a:r>
                      <a:rPr lang="en-US" smtClean="0"/>
                      <a:t>exit</a:t>
                    </a:r>
                    <a:r>
                      <a:rPr lang="en-US"/>
                      <a:t>
28.5%</a:t>
                    </a:r>
                  </a:p>
                </c:rich>
              </c:tx>
              <c:showLegendKey val="0"/>
              <c:showVal val="1"/>
              <c:showCatName val="1"/>
              <c:showSerName val="0"/>
              <c:showPercent val="0"/>
              <c:showBubbleSize val="0"/>
              <c:separator>
</c:separator>
            </c:dLbl>
            <c:dLbl>
              <c:idx val="1"/>
              <c:layout>
                <c:manualLayout>
                  <c:x val="-0.19502415458937222"/>
                  <c:y val="-0.18815748031496096"/>
                </c:manualLayout>
              </c:layout>
              <c:tx>
                <c:rich>
                  <a:bodyPr/>
                  <a:lstStyle/>
                  <a:p>
                    <a:r>
                      <a:rPr lang="en-US" dirty="0"/>
                      <a:t>1 entrance and 1 </a:t>
                    </a:r>
                    <a:r>
                      <a:rPr lang="en-US" dirty="0" smtClean="0"/>
                      <a:t>exit</a:t>
                    </a:r>
                    <a:r>
                      <a:rPr lang="en-US" dirty="0"/>
                      <a:t>
14.1%</a:t>
                    </a:r>
                  </a:p>
                </c:rich>
              </c:tx>
              <c:showLegendKey val="0"/>
              <c:showVal val="1"/>
              <c:showCatName val="1"/>
              <c:showSerName val="0"/>
              <c:showPercent val="0"/>
              <c:showBubbleSize val="0"/>
              <c:separator>
</c:separator>
            </c:dLbl>
            <c:dLbl>
              <c:idx val="2"/>
              <c:layout>
                <c:manualLayout>
                  <c:x val="0.25359903381642479"/>
                  <c:y val="-0.11144779316378545"/>
                </c:manualLayout>
              </c:layout>
              <c:tx>
                <c:rich>
                  <a:bodyPr/>
                  <a:lstStyle/>
                  <a:p>
                    <a:r>
                      <a:rPr lang="en-US" dirty="0"/>
                      <a:t>2 entrance and one </a:t>
                    </a:r>
                    <a:r>
                      <a:rPr lang="en-US" dirty="0" smtClean="0"/>
                      <a:t>exit</a:t>
                    </a:r>
                    <a:r>
                      <a:rPr lang="en-US" dirty="0"/>
                      <a:t>
57.1%</a:t>
                    </a:r>
                  </a:p>
                </c:rich>
              </c:tx>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ورقة1!$B$1:$B$3</c:f>
              <c:strCache>
                <c:ptCount val="3"/>
                <c:pt idx="0">
                  <c:v>1 entrance and exist</c:v>
                </c:pt>
                <c:pt idx="1">
                  <c:v>1 entrance and 1 exist</c:v>
                </c:pt>
                <c:pt idx="2">
                  <c:v>2 entrance and one exist</c:v>
                </c:pt>
              </c:strCache>
            </c:strRef>
          </c:cat>
          <c:val>
            <c:numRef>
              <c:f>ورقة1!$C$1:$C$3</c:f>
              <c:numCache>
                <c:formatCode>0.0%</c:formatCode>
                <c:ptCount val="3"/>
                <c:pt idx="0">
                  <c:v>0.28500000000000031</c:v>
                </c:pt>
                <c:pt idx="1">
                  <c:v>0.14100000000000001</c:v>
                </c:pt>
                <c:pt idx="2">
                  <c:v>0.57140000000000002</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Weekly average working hour to the worker</a:t>
            </a:r>
            <a:endParaRPr lang="ar-SA"/>
          </a:p>
        </c:rich>
      </c:tx>
      <c:layout/>
      <c:overlay val="0"/>
    </c:title>
    <c:autoTitleDeleted val="0"/>
    <c:view3D>
      <c:rotX val="30"/>
      <c:rotY val="360"/>
      <c:rAngAx val="0"/>
      <c:perspective val="30"/>
    </c:view3D>
    <c:floor>
      <c:thickness val="0"/>
    </c:floor>
    <c:sideWall>
      <c:thickness val="0"/>
    </c:sideWall>
    <c:backWall>
      <c:thickness val="0"/>
    </c:backWall>
    <c:plotArea>
      <c:layout/>
      <c:pie3DChart>
        <c:varyColors val="1"/>
        <c:ser>
          <c:idx val="0"/>
          <c:order val="0"/>
          <c:dLbls>
            <c:dLbl>
              <c:idx val="0"/>
              <c:layout>
                <c:manualLayout>
                  <c:x val="-0.14060076104741664"/>
                  <c:y val="0.14247912938750723"/>
                </c:manualLayout>
              </c:layout>
              <c:tx>
                <c:rich>
                  <a:bodyPr/>
                  <a:lstStyle/>
                  <a:p>
                    <a:r>
                      <a:rPr lang="en-US"/>
                      <a:t>between 25- 48h
14.1</a:t>
                    </a:r>
                  </a:p>
                </c:rich>
              </c:tx>
              <c:showLegendKey val="0"/>
              <c:showVal val="1"/>
              <c:showCatName val="1"/>
              <c:showSerName val="0"/>
              <c:showPercent val="0"/>
              <c:showBubbleSize val="0"/>
              <c:separator>
</c:separator>
            </c:dLbl>
            <c:dLbl>
              <c:idx val="1"/>
              <c:layout>
                <c:manualLayout>
                  <c:x val="0.15845260905441891"/>
                  <c:y val="-0.41491002570694152"/>
                </c:manualLayout>
              </c:layout>
              <c:tx>
                <c:rich>
                  <a:bodyPr/>
                  <a:lstStyle/>
                  <a:p>
                    <a:r>
                      <a:rPr lang="en-US" dirty="0"/>
                      <a:t> between 48-60h
</a:t>
                    </a:r>
                    <a:r>
                      <a:rPr lang="en-US" dirty="0" smtClean="0"/>
                      <a:t>85.9</a:t>
                    </a:r>
                    <a:endParaRPr lang="en-US" dirty="0"/>
                  </a:p>
                </c:rich>
              </c:tx>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ورقة1!$B$45:$B$46</c:f>
              <c:strCache>
                <c:ptCount val="2"/>
                <c:pt idx="0">
                  <c:v>between 25- 40h</c:v>
                </c:pt>
                <c:pt idx="1">
                  <c:v> between 40-60h</c:v>
                </c:pt>
              </c:strCache>
            </c:strRef>
          </c:cat>
          <c:val>
            <c:numRef>
              <c:f>ورقة1!$C$45:$C$46</c:f>
              <c:numCache>
                <c:formatCode>General</c:formatCode>
                <c:ptCount val="2"/>
                <c:pt idx="0">
                  <c:v>14.1</c:v>
                </c:pt>
                <c:pt idx="1">
                  <c:v>85</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The average time to make a regular maintenance</a:t>
            </a:r>
            <a:endParaRPr lang="ar-SA"/>
          </a:p>
        </c:rich>
      </c:tx>
      <c:layout/>
      <c:overlay val="0"/>
    </c:title>
    <c:autoTitleDeleted val="0"/>
    <c:view3D>
      <c:rotX val="30"/>
      <c:rotY val="360"/>
      <c:rAngAx val="0"/>
      <c:perspective val="30"/>
    </c:view3D>
    <c:floor>
      <c:thickness val="0"/>
    </c:floor>
    <c:sideWall>
      <c:thickness val="0"/>
    </c:sideWall>
    <c:backWall>
      <c:thickness val="0"/>
    </c:backWall>
    <c:plotArea>
      <c:layout>
        <c:manualLayout>
          <c:layoutTarget val="inner"/>
          <c:xMode val="edge"/>
          <c:yMode val="edge"/>
          <c:x val="6.4872362484938509E-2"/>
          <c:y val="0.17914780922654938"/>
          <c:w val="0.84653048262205655"/>
          <c:h val="0.75191459175711139"/>
        </c:manualLayout>
      </c:layout>
      <c:pie3DChart>
        <c:varyColors val="1"/>
        <c:ser>
          <c:idx val="0"/>
          <c:order val="0"/>
          <c:dLbls>
            <c:dLbl>
              <c:idx val="1"/>
              <c:layout>
                <c:manualLayout>
                  <c:x val="-0.16341048561100727"/>
                  <c:y val="-0.10801187013785439"/>
                </c:manualLayout>
              </c:layout>
              <c:showLegendKey val="0"/>
              <c:showVal val="1"/>
              <c:showCatName val="1"/>
              <c:showSerName val="0"/>
              <c:showPercent val="0"/>
              <c:showBubbleSize val="0"/>
              <c:separator>
</c:separator>
            </c:dLbl>
            <c:dLbl>
              <c:idx val="2"/>
              <c:layout>
                <c:manualLayout>
                  <c:x val="0.25580463474094267"/>
                  <c:y val="-0.21506987302262925"/>
                </c:manualLayout>
              </c:layout>
              <c:showLegendKey val="0"/>
              <c:showVal val="1"/>
              <c:showCatName val="1"/>
              <c:showSerName val="0"/>
              <c:showPercent val="0"/>
              <c:showBubbleSize val="0"/>
              <c:separator>
</c:separator>
            </c:dLbl>
            <c:dLbl>
              <c:idx val="3"/>
              <c:layout>
                <c:manualLayout>
                  <c:x val="0.16134596164803242"/>
                  <c:y val="0.14362417535645883"/>
                </c:manualLayout>
              </c:layout>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ورقة1!$B$49:$B$52</c:f>
              <c:strCache>
                <c:ptCount val="4"/>
                <c:pt idx="0">
                  <c:v>every 3 month</c:v>
                </c:pt>
                <c:pt idx="1">
                  <c:v>every 6 month</c:v>
                </c:pt>
                <c:pt idx="2">
                  <c:v> every year</c:v>
                </c:pt>
                <c:pt idx="3">
                  <c:v>don’t make any maintain</c:v>
                </c:pt>
              </c:strCache>
            </c:strRef>
          </c:cat>
          <c:val>
            <c:numRef>
              <c:f>ورقة1!$C$49:$C$52</c:f>
              <c:numCache>
                <c:formatCode>0.00%</c:formatCode>
                <c:ptCount val="4"/>
                <c:pt idx="0">
                  <c:v>0.14100000000000001</c:v>
                </c:pt>
                <c:pt idx="1">
                  <c:v>0.28500000000000031</c:v>
                </c:pt>
                <c:pt idx="2">
                  <c:v>0.42800000000000032</c:v>
                </c:pt>
                <c:pt idx="3">
                  <c:v>0.14100000000000001</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The type of the training course</a:t>
            </a:r>
            <a:endParaRPr lang="ar-SA"/>
          </a:p>
        </c:rich>
      </c:tx>
      <c:layout>
        <c:manualLayout>
          <c:xMode val="edge"/>
          <c:yMode val="edge"/>
          <c:x val="0.20284719707411966"/>
          <c:y val="0"/>
        </c:manualLayout>
      </c:layout>
      <c:overlay val="0"/>
    </c:title>
    <c:autoTitleDeleted val="0"/>
    <c:view3D>
      <c:rotX val="30"/>
      <c:rotY val="360"/>
      <c:rAngAx val="0"/>
      <c:perspective val="30"/>
    </c:view3D>
    <c:floor>
      <c:thickness val="0"/>
    </c:floor>
    <c:sideWall>
      <c:thickness val="0"/>
    </c:sideWall>
    <c:backWall>
      <c:thickness val="0"/>
    </c:backWall>
    <c:plotArea>
      <c:layout/>
      <c:pie3DChart>
        <c:varyColors val="1"/>
        <c:ser>
          <c:idx val="0"/>
          <c:order val="0"/>
          <c:dLbls>
            <c:dLbl>
              <c:idx val="0"/>
              <c:layout>
                <c:manualLayout>
                  <c:x val="-0.23519544431946052"/>
                  <c:y val="-0.31902294471255704"/>
                </c:manualLayout>
              </c:layout>
              <c:showLegendKey val="0"/>
              <c:showVal val="1"/>
              <c:showCatName val="1"/>
              <c:showSerName val="0"/>
              <c:showPercent val="0"/>
              <c:showBubbleSize val="0"/>
              <c:separator>
</c:separator>
            </c:dLbl>
            <c:dLbl>
              <c:idx val="1"/>
              <c:layout>
                <c:manualLayout>
                  <c:x val="0.19562185976752905"/>
                  <c:y val="7.493099652865981E-2"/>
                </c:manualLayout>
              </c:layout>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ورقة1!$B$28:$B$29</c:f>
              <c:strCache>
                <c:ptCount val="2"/>
                <c:pt idx="0">
                  <c:v>devices use</c:v>
                </c:pt>
                <c:pt idx="1">
                  <c:v>safety</c:v>
                </c:pt>
              </c:strCache>
            </c:strRef>
          </c:cat>
          <c:val>
            <c:numRef>
              <c:f>ورقة1!$C$28:$C$29</c:f>
              <c:numCache>
                <c:formatCode>0.00%</c:formatCode>
                <c:ptCount val="2"/>
                <c:pt idx="0">
                  <c:v>0.71400000000000063</c:v>
                </c:pt>
                <c:pt idx="1">
                  <c:v>0.28500000000000031</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The station have fire- fighting equipments</a:t>
            </a:r>
            <a:endParaRPr lang="ar-SA"/>
          </a:p>
        </c:rich>
      </c:tx>
      <c:layout>
        <c:manualLayout>
          <c:xMode val="edge"/>
          <c:yMode val="edge"/>
          <c:x val="0.13458954820630564"/>
          <c:y val="0"/>
        </c:manualLayout>
      </c:layout>
      <c:overlay val="0"/>
    </c:title>
    <c:autoTitleDeleted val="0"/>
    <c:view3D>
      <c:rotX val="30"/>
      <c:rotY val="360"/>
      <c:rAngAx val="0"/>
      <c:perspective val="30"/>
    </c:view3D>
    <c:floor>
      <c:thickness val="0"/>
    </c:floor>
    <c:sideWall>
      <c:thickness val="0"/>
    </c:sideWall>
    <c:backWall>
      <c:thickness val="0"/>
    </c:backWall>
    <c:plotArea>
      <c:layout/>
      <c:pie3DChart>
        <c:varyColors val="1"/>
        <c:ser>
          <c:idx val="0"/>
          <c:order val="0"/>
          <c:dLbls>
            <c:dLbl>
              <c:idx val="0"/>
              <c:layout>
                <c:manualLayout>
                  <c:x val="-0.22449141718247842"/>
                  <c:y val="-0.29997362398665794"/>
                </c:manualLayout>
              </c:layout>
              <c:tx>
                <c:rich>
                  <a:bodyPr/>
                  <a:lstStyle/>
                  <a:p>
                    <a:r>
                      <a:rPr lang="en-US" dirty="0"/>
                      <a:t>yes
</a:t>
                    </a:r>
                    <a:r>
                      <a:rPr lang="en-US" dirty="0" smtClean="0"/>
                      <a:t>71.50%</a:t>
                    </a:r>
                    <a:endParaRPr lang="en-US" dirty="0"/>
                  </a:p>
                </c:rich>
              </c:tx>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ورقة1!$B$37:$B$38</c:f>
              <c:strCache>
                <c:ptCount val="2"/>
                <c:pt idx="0">
                  <c:v>yes</c:v>
                </c:pt>
                <c:pt idx="1">
                  <c:v>no</c:v>
                </c:pt>
              </c:strCache>
            </c:strRef>
          </c:cat>
          <c:val>
            <c:numRef>
              <c:f>ورقة1!$C$37:$C$38</c:f>
              <c:numCache>
                <c:formatCode>0.00%</c:formatCode>
                <c:ptCount val="2"/>
                <c:pt idx="0">
                  <c:v>0.71400000000000063</c:v>
                </c:pt>
                <c:pt idx="1">
                  <c:v>0.28500000000000031</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The station have  first-aid equipments</a:t>
            </a:r>
            <a:endParaRPr lang="ar-SA"/>
          </a:p>
        </c:rich>
      </c:tx>
      <c:layout>
        <c:manualLayout>
          <c:xMode val="edge"/>
          <c:yMode val="edge"/>
          <c:x val="0.16693998811645919"/>
          <c:y val="3.2840722495894994E-2"/>
        </c:manualLayout>
      </c:layout>
      <c:overlay val="0"/>
    </c:title>
    <c:autoTitleDeleted val="0"/>
    <c:view3D>
      <c:rotX val="30"/>
      <c:rotY val="360"/>
      <c:rAngAx val="0"/>
      <c:perspective val="30"/>
    </c:view3D>
    <c:floor>
      <c:thickness val="0"/>
    </c:floor>
    <c:sideWall>
      <c:thickness val="0"/>
    </c:sideWall>
    <c:backWall>
      <c:thickness val="0"/>
    </c:backWall>
    <c:plotArea>
      <c:layout/>
      <c:pie3DChart>
        <c:varyColors val="1"/>
        <c:ser>
          <c:idx val="0"/>
          <c:order val="0"/>
          <c:dLbls>
            <c:dLbl>
              <c:idx val="0"/>
              <c:layout>
                <c:manualLayout>
                  <c:x val="-0.22449141718247842"/>
                  <c:y val="-0.29997362398665794"/>
                </c:manualLayout>
              </c:layout>
              <c:tx>
                <c:rich>
                  <a:bodyPr/>
                  <a:lstStyle/>
                  <a:p>
                    <a:r>
                      <a:rPr lang="en-US" dirty="0"/>
                      <a:t>yes
</a:t>
                    </a:r>
                    <a:r>
                      <a:rPr lang="en-US" dirty="0" smtClean="0"/>
                      <a:t>71.50%</a:t>
                    </a:r>
                    <a:endParaRPr lang="en-US" dirty="0"/>
                  </a:p>
                </c:rich>
              </c:tx>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ورقة1!$B$37:$B$38</c:f>
              <c:strCache>
                <c:ptCount val="2"/>
                <c:pt idx="0">
                  <c:v>yes</c:v>
                </c:pt>
                <c:pt idx="1">
                  <c:v>no</c:v>
                </c:pt>
              </c:strCache>
            </c:strRef>
          </c:cat>
          <c:val>
            <c:numRef>
              <c:f>ورقة1!$C$37:$C$38</c:f>
              <c:numCache>
                <c:formatCode>0.00%</c:formatCode>
                <c:ptCount val="2"/>
                <c:pt idx="0">
                  <c:v>0.71400000000000063</c:v>
                </c:pt>
                <c:pt idx="1">
                  <c:v>0.28500000000000031</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a:pPr>
            <a:r>
              <a:rPr lang="en-US"/>
              <a:t>If the station put warning and guidance signs</a:t>
            </a:r>
            <a:endParaRPr lang="ar-SA"/>
          </a:p>
        </c:rich>
      </c:tx>
      <c:layout>
        <c:manualLayout>
          <c:xMode val="edge"/>
          <c:yMode val="edge"/>
          <c:x val="0.10319643706949345"/>
          <c:y val="2.2028297400516365E-2"/>
        </c:manualLayout>
      </c:layout>
      <c:overlay val="0"/>
    </c:title>
    <c:autoTitleDeleted val="0"/>
    <c:view3D>
      <c:rotX val="30"/>
      <c:rotY val="360"/>
      <c:rAngAx val="0"/>
      <c:perspective val="30"/>
    </c:view3D>
    <c:floor>
      <c:thickness val="0"/>
    </c:floor>
    <c:sideWall>
      <c:thickness val="0"/>
    </c:sideWall>
    <c:backWall>
      <c:thickness val="0"/>
    </c:backWall>
    <c:plotArea>
      <c:layout/>
      <c:pie3DChart>
        <c:varyColors val="1"/>
        <c:ser>
          <c:idx val="0"/>
          <c:order val="0"/>
          <c:dLbls>
            <c:dLbl>
              <c:idx val="0"/>
              <c:layout>
                <c:manualLayout>
                  <c:x val="-0.16740393937244377"/>
                  <c:y val="-0.31832280580312189"/>
                </c:manualLayout>
              </c:layout>
              <c:showLegendKey val="0"/>
              <c:showVal val="1"/>
              <c:showCatName val="1"/>
              <c:showSerName val="0"/>
              <c:showPercent val="0"/>
              <c:showBubbleSize val="0"/>
              <c:separator>
</c:separator>
            </c:dLbl>
            <c:txPr>
              <a:bodyPr/>
              <a:lstStyle/>
              <a:p>
                <a:pPr>
                  <a:defRPr lang="ar-SA" sz="1200" b="1"/>
                </a:pPr>
                <a:endParaRPr lang="en-US"/>
              </a:p>
            </c:txPr>
            <c:showLegendKey val="0"/>
            <c:showVal val="1"/>
            <c:showCatName val="1"/>
            <c:showSerName val="0"/>
            <c:showPercent val="0"/>
            <c:showBubbleSize val="0"/>
            <c:separator>
</c:separator>
            <c:showLeaderLines val="1"/>
          </c:dLbls>
          <c:cat>
            <c:strRef>
              <c:f>ورقة1!$B$56:$B$57</c:f>
              <c:strCache>
                <c:ptCount val="2"/>
                <c:pt idx="0">
                  <c:v>yes</c:v>
                </c:pt>
                <c:pt idx="1">
                  <c:v>no</c:v>
                </c:pt>
              </c:strCache>
            </c:strRef>
          </c:cat>
          <c:val>
            <c:numRef>
              <c:f>ورقة1!$C$56:$C$57</c:f>
              <c:numCache>
                <c:formatCode>0%</c:formatCode>
                <c:ptCount val="2"/>
                <c:pt idx="0">
                  <c:v>0.75000000000000089</c:v>
                </c:pt>
                <c:pt idx="1">
                  <c:v>0.25</c:v>
                </c:pt>
              </c:numCache>
            </c:numRef>
          </c:val>
        </c:ser>
        <c:dLbls>
          <c:showLegendKey val="0"/>
          <c:showVal val="0"/>
          <c:showCatName val="1"/>
          <c:showSerName val="0"/>
          <c:showPercent val="0"/>
          <c:showBubbleSize val="0"/>
          <c:showLeaderLines val="1"/>
        </c:dLbls>
      </c:pie3DChart>
    </c:plotArea>
    <c:plotVisOnly val="1"/>
    <c:dispBlanksAs val="gap"/>
    <c:showDLblsOverMax val="0"/>
  </c:chart>
  <c:externalData r:id="rId1">
    <c:autoUpdate val="0"/>
  </c:externalData>
</c:chartSpace>
</file>

<file path=ppt/diagrams/_rels/data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DE6EB8-FF4C-42ED-A6AA-2D794BC631B3}"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US"/>
        </a:p>
      </dgm:t>
    </dgm:pt>
    <dgm:pt modelId="{59E11D80-4797-4761-96F3-ECAAC9F71DAC}">
      <dgm:prSet phldrT="[Text]" custT="1"/>
      <dgm:spPr>
        <a:solidFill>
          <a:schemeClr val="accent4">
            <a:lumMod val="75000"/>
          </a:schemeClr>
        </a:solidFill>
      </dgm:spPr>
      <dgm:t>
        <a:bodyPr/>
        <a:lstStyle/>
        <a:p>
          <a:r>
            <a:rPr lang="en-US" sz="2500" b="1" u="sng" dirty="0" smtClean="0">
              <a:latin typeface="+mn-lt"/>
              <a:cs typeface="Times New Roman" pitchFamily="18" charset="0"/>
            </a:rPr>
            <a:t>Gasoline: </a:t>
          </a:r>
          <a:r>
            <a:rPr lang="en-US" sz="2500" dirty="0" smtClean="0">
              <a:latin typeface="+mn-lt"/>
              <a:cs typeface="Times New Roman" pitchFamily="18" charset="0"/>
            </a:rPr>
            <a:t>is a volatile </a:t>
          </a:r>
          <a:r>
            <a:rPr lang="en-US" sz="2500" dirty="0" smtClean="0">
              <a:latin typeface="+mn-lt"/>
              <a:cs typeface="Times New Roman" pitchFamily="18" charset="0"/>
            </a:rPr>
            <a:t>liquid that produces </a:t>
          </a:r>
          <a:r>
            <a:rPr lang="en-US" sz="2500" dirty="0" smtClean="0">
              <a:latin typeface="+mn-lt"/>
              <a:cs typeface="Times New Roman" pitchFamily="18" charset="0"/>
            </a:rPr>
            <a:t>flammable gases even at low temperatures. It is considered a very dangerous and hazardous material if not handled properly.  Gasoline is usually colorless.</a:t>
          </a:r>
          <a:endParaRPr lang="en-US" sz="2500" dirty="0">
            <a:latin typeface="+mn-lt"/>
          </a:endParaRPr>
        </a:p>
      </dgm:t>
    </dgm:pt>
    <dgm:pt modelId="{50DC1892-01AD-49F5-90DD-73364E511179}" type="parTrans" cxnId="{A36F0FDA-A9C1-4868-85DC-6A7AF8BAE782}">
      <dgm:prSet/>
      <dgm:spPr/>
      <dgm:t>
        <a:bodyPr/>
        <a:lstStyle/>
        <a:p>
          <a:endParaRPr lang="en-US"/>
        </a:p>
      </dgm:t>
    </dgm:pt>
    <dgm:pt modelId="{035F774C-B564-4203-B0AE-FD2ED0ABB36D}" type="sibTrans" cxnId="{A36F0FDA-A9C1-4868-85DC-6A7AF8BAE782}">
      <dgm:prSet/>
      <dgm:spPr/>
      <dgm:t>
        <a:bodyPr/>
        <a:lstStyle/>
        <a:p>
          <a:endParaRPr lang="en-US"/>
        </a:p>
      </dgm:t>
    </dgm:pt>
    <dgm:pt modelId="{6F7C4484-12B9-4AE7-A0CF-C881755B68DA}">
      <dgm:prSet phldrT="[Text]"/>
      <dgm:spPr>
        <a:solidFill>
          <a:schemeClr val="accent4">
            <a:lumMod val="75000"/>
          </a:schemeClr>
        </a:solidFill>
      </dgm:spPr>
      <dgm:t>
        <a:bodyPr/>
        <a:lstStyle/>
        <a:p>
          <a:r>
            <a:rPr lang="en-US" b="1" u="sng" dirty="0" smtClean="0"/>
            <a:t>Diesel</a:t>
          </a:r>
          <a:r>
            <a:rPr lang="en-US" dirty="0" smtClean="0"/>
            <a:t> :is a yellowish or greenish low viscosity fuel made up of a mixture of hydrocarbon products remaining after refining the kerosene.  Diesel fuel is more safe compared to gasoline .</a:t>
          </a:r>
          <a:endParaRPr lang="en-US" dirty="0"/>
        </a:p>
      </dgm:t>
    </dgm:pt>
    <dgm:pt modelId="{F8539FB6-C217-4678-BD23-6BC33088DCE9}" type="parTrans" cxnId="{C4567261-DD9C-401D-B902-AB4BBC9747D4}">
      <dgm:prSet/>
      <dgm:spPr/>
      <dgm:t>
        <a:bodyPr/>
        <a:lstStyle/>
        <a:p>
          <a:endParaRPr lang="en-US"/>
        </a:p>
      </dgm:t>
    </dgm:pt>
    <dgm:pt modelId="{CA9AF8BB-F518-4FB3-9E6C-D2129D382906}" type="sibTrans" cxnId="{C4567261-DD9C-401D-B902-AB4BBC9747D4}">
      <dgm:prSet/>
      <dgm:spPr/>
      <dgm:t>
        <a:bodyPr/>
        <a:lstStyle/>
        <a:p>
          <a:endParaRPr lang="en-US"/>
        </a:p>
      </dgm:t>
    </dgm:pt>
    <dgm:pt modelId="{BA6B646A-3FD6-4735-87EC-5CA18FAF35FC}">
      <dgm:prSet phldrT="[Text]"/>
      <dgm:spPr>
        <a:solidFill>
          <a:schemeClr val="accent4">
            <a:lumMod val="75000"/>
          </a:schemeClr>
        </a:solidFill>
      </dgm:spPr>
      <dgm:t>
        <a:bodyPr/>
        <a:lstStyle/>
        <a:p>
          <a:r>
            <a:rPr lang="en-US" b="1" u="sng" dirty="0" smtClean="0"/>
            <a:t>Kerosene</a:t>
          </a:r>
          <a:r>
            <a:rPr lang="en-US" dirty="0" smtClean="0"/>
            <a:t>: is similar to diesel fuel in its </a:t>
          </a:r>
          <a:r>
            <a:rPr lang="en-US" dirty="0" smtClean="0"/>
            <a:t>characteristics </a:t>
          </a:r>
          <a:r>
            <a:rPr lang="en-US" dirty="0" smtClean="0"/>
            <a:t>although is lighter than diesel and produces more volatile gases when heated.  </a:t>
          </a:r>
          <a:endParaRPr lang="en-US" dirty="0"/>
        </a:p>
      </dgm:t>
    </dgm:pt>
    <dgm:pt modelId="{6E68AD3C-5E9B-4370-A3E9-E00E76D4319A}" type="parTrans" cxnId="{30D6B811-2DC1-4D73-99D3-B28B8ECC499E}">
      <dgm:prSet/>
      <dgm:spPr/>
      <dgm:t>
        <a:bodyPr/>
        <a:lstStyle/>
        <a:p>
          <a:endParaRPr lang="en-US"/>
        </a:p>
      </dgm:t>
    </dgm:pt>
    <dgm:pt modelId="{761C7781-F5EA-497B-9E0F-29FF3A45261E}" type="sibTrans" cxnId="{30D6B811-2DC1-4D73-99D3-B28B8ECC499E}">
      <dgm:prSet/>
      <dgm:spPr/>
      <dgm:t>
        <a:bodyPr/>
        <a:lstStyle/>
        <a:p>
          <a:endParaRPr lang="en-US"/>
        </a:p>
      </dgm:t>
    </dgm:pt>
    <dgm:pt modelId="{647FCDF7-0F17-4804-8F76-C5415A031C1C}" type="pres">
      <dgm:prSet presAssocID="{EEDE6EB8-FF4C-42ED-A6AA-2D794BC631B3}" presName="linear" presStyleCnt="0">
        <dgm:presLayoutVars>
          <dgm:dir/>
          <dgm:resizeHandles val="exact"/>
        </dgm:presLayoutVars>
      </dgm:prSet>
      <dgm:spPr/>
      <dgm:t>
        <a:bodyPr/>
        <a:lstStyle/>
        <a:p>
          <a:endParaRPr lang="en-US"/>
        </a:p>
      </dgm:t>
    </dgm:pt>
    <dgm:pt modelId="{ADC6AAAE-1F93-478A-A6C0-76143F4AA4F9}" type="pres">
      <dgm:prSet presAssocID="{59E11D80-4797-4761-96F3-ECAAC9F71DAC}" presName="comp" presStyleCnt="0"/>
      <dgm:spPr/>
    </dgm:pt>
    <dgm:pt modelId="{37262DF3-963D-453C-8ADE-3BF2B9863236}" type="pres">
      <dgm:prSet presAssocID="{59E11D80-4797-4761-96F3-ECAAC9F71DAC}" presName="box" presStyleLbl="node1" presStyleIdx="0" presStyleCnt="3" custScaleY="111321" custLinFactNeighborY="1536"/>
      <dgm:spPr/>
      <dgm:t>
        <a:bodyPr/>
        <a:lstStyle/>
        <a:p>
          <a:endParaRPr lang="en-US"/>
        </a:p>
      </dgm:t>
    </dgm:pt>
    <dgm:pt modelId="{8CBCC085-B3C0-4732-BD6B-769D2424235E}" type="pres">
      <dgm:prSet presAssocID="{59E11D80-4797-4761-96F3-ECAAC9F71DAC}" presName="img" presStyleLbl="fgImgPlace1" presStyleIdx="0" presStyleCnt="3" custScaleX="78994" custScaleY="71731"/>
      <dgm:spPr>
        <a:blipFill rotWithShape="0">
          <a:blip xmlns:r="http://schemas.openxmlformats.org/officeDocument/2006/relationships" r:embed="rId1"/>
          <a:stretch>
            <a:fillRect/>
          </a:stretch>
        </a:blipFill>
      </dgm:spPr>
      <dgm:t>
        <a:bodyPr/>
        <a:lstStyle/>
        <a:p>
          <a:endParaRPr lang="en-US"/>
        </a:p>
      </dgm:t>
    </dgm:pt>
    <dgm:pt modelId="{021D4373-7E21-457E-A3FE-3650A1AF4BEF}" type="pres">
      <dgm:prSet presAssocID="{59E11D80-4797-4761-96F3-ECAAC9F71DAC}" presName="text" presStyleLbl="node1" presStyleIdx="0" presStyleCnt="3">
        <dgm:presLayoutVars>
          <dgm:bulletEnabled val="1"/>
        </dgm:presLayoutVars>
      </dgm:prSet>
      <dgm:spPr/>
      <dgm:t>
        <a:bodyPr/>
        <a:lstStyle/>
        <a:p>
          <a:endParaRPr lang="en-US"/>
        </a:p>
      </dgm:t>
    </dgm:pt>
    <dgm:pt modelId="{7E5D49DB-D5A9-43B4-A5C1-871A1640DFE9}" type="pres">
      <dgm:prSet presAssocID="{035F774C-B564-4203-B0AE-FD2ED0ABB36D}" presName="spacer" presStyleCnt="0"/>
      <dgm:spPr/>
    </dgm:pt>
    <dgm:pt modelId="{D1C70BE4-BA13-48B8-9BC2-82A603CB3147}" type="pres">
      <dgm:prSet presAssocID="{6F7C4484-12B9-4AE7-A0CF-C881755B68DA}" presName="comp" presStyleCnt="0"/>
      <dgm:spPr/>
    </dgm:pt>
    <dgm:pt modelId="{586F7737-69C7-4268-87C8-78D4A865D626}" type="pres">
      <dgm:prSet presAssocID="{6F7C4484-12B9-4AE7-A0CF-C881755B68DA}" presName="box" presStyleLbl="node1" presStyleIdx="1" presStyleCnt="3"/>
      <dgm:spPr/>
      <dgm:t>
        <a:bodyPr/>
        <a:lstStyle/>
        <a:p>
          <a:endParaRPr lang="en-US"/>
        </a:p>
      </dgm:t>
    </dgm:pt>
    <dgm:pt modelId="{51C90C9E-4ABF-497C-BCD0-73B63B77D9B5}" type="pres">
      <dgm:prSet presAssocID="{6F7C4484-12B9-4AE7-A0CF-C881755B68DA}" presName="img" presStyleLbl="fgImgPlace1" presStyleIdx="1" presStyleCnt="3" custScaleX="78994" custScaleY="71731"/>
      <dgm:spPr>
        <a:blipFill rotWithShape="0">
          <a:blip xmlns:r="http://schemas.openxmlformats.org/officeDocument/2006/relationships" r:embed="rId2"/>
          <a:stretch>
            <a:fillRect/>
          </a:stretch>
        </a:blipFill>
      </dgm:spPr>
    </dgm:pt>
    <dgm:pt modelId="{E0B26F5E-0374-4201-A59D-ADD876080E13}" type="pres">
      <dgm:prSet presAssocID="{6F7C4484-12B9-4AE7-A0CF-C881755B68DA}" presName="text" presStyleLbl="node1" presStyleIdx="1" presStyleCnt="3">
        <dgm:presLayoutVars>
          <dgm:bulletEnabled val="1"/>
        </dgm:presLayoutVars>
      </dgm:prSet>
      <dgm:spPr/>
      <dgm:t>
        <a:bodyPr/>
        <a:lstStyle/>
        <a:p>
          <a:endParaRPr lang="en-US"/>
        </a:p>
      </dgm:t>
    </dgm:pt>
    <dgm:pt modelId="{31F8131B-CAE0-4419-AF8E-72A5D1F2AD71}" type="pres">
      <dgm:prSet presAssocID="{CA9AF8BB-F518-4FB3-9E6C-D2129D382906}" presName="spacer" presStyleCnt="0"/>
      <dgm:spPr/>
    </dgm:pt>
    <dgm:pt modelId="{41F55BA0-F8DE-4321-82E1-2F5FFE11A336}" type="pres">
      <dgm:prSet presAssocID="{BA6B646A-3FD6-4735-87EC-5CA18FAF35FC}" presName="comp" presStyleCnt="0"/>
      <dgm:spPr/>
    </dgm:pt>
    <dgm:pt modelId="{77A45D92-D0B6-4745-9C26-6F140574317D}" type="pres">
      <dgm:prSet presAssocID="{BA6B646A-3FD6-4735-87EC-5CA18FAF35FC}" presName="box" presStyleLbl="node1" presStyleIdx="2" presStyleCnt="3"/>
      <dgm:spPr/>
      <dgm:t>
        <a:bodyPr/>
        <a:lstStyle/>
        <a:p>
          <a:endParaRPr lang="en-US"/>
        </a:p>
      </dgm:t>
    </dgm:pt>
    <dgm:pt modelId="{07E0C2B5-772B-4E05-BCC9-4B7709B83828}" type="pres">
      <dgm:prSet presAssocID="{BA6B646A-3FD6-4735-87EC-5CA18FAF35FC}" presName="img" presStyleLbl="fgImgPlace1" presStyleIdx="2" presStyleCnt="3" custScaleX="78994" custScaleY="71731" custLinFactNeighborX="1534" custLinFactNeighborY="-1772"/>
      <dgm:spPr>
        <a:blipFill rotWithShape="0">
          <a:blip xmlns:r="http://schemas.openxmlformats.org/officeDocument/2006/relationships" r:embed="rId2"/>
          <a:stretch>
            <a:fillRect/>
          </a:stretch>
        </a:blipFill>
      </dgm:spPr>
    </dgm:pt>
    <dgm:pt modelId="{C3A314D0-D3E7-4305-B825-220116B6337D}" type="pres">
      <dgm:prSet presAssocID="{BA6B646A-3FD6-4735-87EC-5CA18FAF35FC}" presName="text" presStyleLbl="node1" presStyleIdx="2" presStyleCnt="3">
        <dgm:presLayoutVars>
          <dgm:bulletEnabled val="1"/>
        </dgm:presLayoutVars>
      </dgm:prSet>
      <dgm:spPr/>
      <dgm:t>
        <a:bodyPr/>
        <a:lstStyle/>
        <a:p>
          <a:endParaRPr lang="en-US"/>
        </a:p>
      </dgm:t>
    </dgm:pt>
  </dgm:ptLst>
  <dgm:cxnLst>
    <dgm:cxn modelId="{A846F405-7304-4325-9CF9-3902E0C69D79}" type="presOf" srcId="{59E11D80-4797-4761-96F3-ECAAC9F71DAC}" destId="{021D4373-7E21-457E-A3FE-3650A1AF4BEF}" srcOrd="1" destOrd="0" presId="urn:microsoft.com/office/officeart/2005/8/layout/vList4#1"/>
    <dgm:cxn modelId="{00210FF7-C26B-4519-8683-1FB5AB4F4EE8}" type="presOf" srcId="{59E11D80-4797-4761-96F3-ECAAC9F71DAC}" destId="{37262DF3-963D-453C-8ADE-3BF2B9863236}" srcOrd="0" destOrd="0" presId="urn:microsoft.com/office/officeart/2005/8/layout/vList4#1"/>
    <dgm:cxn modelId="{17C1E1D6-9D2B-4A8C-9F05-0BB12DD5BA9E}" type="presOf" srcId="{EEDE6EB8-FF4C-42ED-A6AA-2D794BC631B3}" destId="{647FCDF7-0F17-4804-8F76-C5415A031C1C}" srcOrd="0" destOrd="0" presId="urn:microsoft.com/office/officeart/2005/8/layout/vList4#1"/>
    <dgm:cxn modelId="{D1E93C0B-16A3-4B78-9EAB-7491884F3795}" type="presOf" srcId="{BA6B646A-3FD6-4735-87EC-5CA18FAF35FC}" destId="{77A45D92-D0B6-4745-9C26-6F140574317D}" srcOrd="0" destOrd="0" presId="urn:microsoft.com/office/officeart/2005/8/layout/vList4#1"/>
    <dgm:cxn modelId="{E42A5DDD-E13D-4241-AC2B-F804304BD1CF}" type="presOf" srcId="{6F7C4484-12B9-4AE7-A0CF-C881755B68DA}" destId="{586F7737-69C7-4268-87C8-78D4A865D626}" srcOrd="0" destOrd="0" presId="urn:microsoft.com/office/officeart/2005/8/layout/vList4#1"/>
    <dgm:cxn modelId="{A36F0FDA-A9C1-4868-85DC-6A7AF8BAE782}" srcId="{EEDE6EB8-FF4C-42ED-A6AA-2D794BC631B3}" destId="{59E11D80-4797-4761-96F3-ECAAC9F71DAC}" srcOrd="0" destOrd="0" parTransId="{50DC1892-01AD-49F5-90DD-73364E511179}" sibTransId="{035F774C-B564-4203-B0AE-FD2ED0ABB36D}"/>
    <dgm:cxn modelId="{C4567261-DD9C-401D-B902-AB4BBC9747D4}" srcId="{EEDE6EB8-FF4C-42ED-A6AA-2D794BC631B3}" destId="{6F7C4484-12B9-4AE7-A0CF-C881755B68DA}" srcOrd="1" destOrd="0" parTransId="{F8539FB6-C217-4678-BD23-6BC33088DCE9}" sibTransId="{CA9AF8BB-F518-4FB3-9E6C-D2129D382906}"/>
    <dgm:cxn modelId="{CBD40F8B-97FB-497C-9772-A48B1465399F}" type="presOf" srcId="{BA6B646A-3FD6-4735-87EC-5CA18FAF35FC}" destId="{C3A314D0-D3E7-4305-B825-220116B6337D}" srcOrd="1" destOrd="0" presId="urn:microsoft.com/office/officeart/2005/8/layout/vList4#1"/>
    <dgm:cxn modelId="{0A5DC2AB-F19E-4FE4-8ED0-0BEB5098D8EB}" type="presOf" srcId="{6F7C4484-12B9-4AE7-A0CF-C881755B68DA}" destId="{E0B26F5E-0374-4201-A59D-ADD876080E13}" srcOrd="1" destOrd="0" presId="urn:microsoft.com/office/officeart/2005/8/layout/vList4#1"/>
    <dgm:cxn modelId="{30D6B811-2DC1-4D73-99D3-B28B8ECC499E}" srcId="{EEDE6EB8-FF4C-42ED-A6AA-2D794BC631B3}" destId="{BA6B646A-3FD6-4735-87EC-5CA18FAF35FC}" srcOrd="2" destOrd="0" parTransId="{6E68AD3C-5E9B-4370-A3E9-E00E76D4319A}" sibTransId="{761C7781-F5EA-497B-9E0F-29FF3A45261E}"/>
    <dgm:cxn modelId="{8CB385C7-7E07-49CC-8333-EACAE1A64517}" type="presParOf" srcId="{647FCDF7-0F17-4804-8F76-C5415A031C1C}" destId="{ADC6AAAE-1F93-478A-A6C0-76143F4AA4F9}" srcOrd="0" destOrd="0" presId="urn:microsoft.com/office/officeart/2005/8/layout/vList4#1"/>
    <dgm:cxn modelId="{0694E167-6023-472E-8A90-92892850A299}" type="presParOf" srcId="{ADC6AAAE-1F93-478A-A6C0-76143F4AA4F9}" destId="{37262DF3-963D-453C-8ADE-3BF2B9863236}" srcOrd="0" destOrd="0" presId="urn:microsoft.com/office/officeart/2005/8/layout/vList4#1"/>
    <dgm:cxn modelId="{2107634B-3C40-4FF5-B873-74CDAC50D8F1}" type="presParOf" srcId="{ADC6AAAE-1F93-478A-A6C0-76143F4AA4F9}" destId="{8CBCC085-B3C0-4732-BD6B-769D2424235E}" srcOrd="1" destOrd="0" presId="urn:microsoft.com/office/officeart/2005/8/layout/vList4#1"/>
    <dgm:cxn modelId="{D1F90ECB-63C1-4728-B057-946599CBB384}" type="presParOf" srcId="{ADC6AAAE-1F93-478A-A6C0-76143F4AA4F9}" destId="{021D4373-7E21-457E-A3FE-3650A1AF4BEF}" srcOrd="2" destOrd="0" presId="urn:microsoft.com/office/officeart/2005/8/layout/vList4#1"/>
    <dgm:cxn modelId="{08105A92-FE4F-44B5-8C70-AD2252575F57}" type="presParOf" srcId="{647FCDF7-0F17-4804-8F76-C5415A031C1C}" destId="{7E5D49DB-D5A9-43B4-A5C1-871A1640DFE9}" srcOrd="1" destOrd="0" presId="urn:microsoft.com/office/officeart/2005/8/layout/vList4#1"/>
    <dgm:cxn modelId="{B9A2C635-5DBC-4203-A481-5EC462359EDA}" type="presParOf" srcId="{647FCDF7-0F17-4804-8F76-C5415A031C1C}" destId="{D1C70BE4-BA13-48B8-9BC2-82A603CB3147}" srcOrd="2" destOrd="0" presId="urn:microsoft.com/office/officeart/2005/8/layout/vList4#1"/>
    <dgm:cxn modelId="{15A2D330-B5A1-44AB-B7BA-98CEDF1F8BE5}" type="presParOf" srcId="{D1C70BE4-BA13-48B8-9BC2-82A603CB3147}" destId="{586F7737-69C7-4268-87C8-78D4A865D626}" srcOrd="0" destOrd="0" presId="urn:microsoft.com/office/officeart/2005/8/layout/vList4#1"/>
    <dgm:cxn modelId="{20F5944C-C95B-4944-9228-13EA18A53958}" type="presParOf" srcId="{D1C70BE4-BA13-48B8-9BC2-82A603CB3147}" destId="{51C90C9E-4ABF-497C-BCD0-73B63B77D9B5}" srcOrd="1" destOrd="0" presId="urn:microsoft.com/office/officeart/2005/8/layout/vList4#1"/>
    <dgm:cxn modelId="{175DED38-2A56-4B06-A938-FB5955839945}" type="presParOf" srcId="{D1C70BE4-BA13-48B8-9BC2-82A603CB3147}" destId="{E0B26F5E-0374-4201-A59D-ADD876080E13}" srcOrd="2" destOrd="0" presId="urn:microsoft.com/office/officeart/2005/8/layout/vList4#1"/>
    <dgm:cxn modelId="{CCD34FFF-0866-456B-9D11-6D9ACD2EC288}" type="presParOf" srcId="{647FCDF7-0F17-4804-8F76-C5415A031C1C}" destId="{31F8131B-CAE0-4419-AF8E-72A5D1F2AD71}" srcOrd="3" destOrd="0" presId="urn:microsoft.com/office/officeart/2005/8/layout/vList4#1"/>
    <dgm:cxn modelId="{590A9BEC-57C2-4EC6-BE10-F2D03C6102BF}" type="presParOf" srcId="{647FCDF7-0F17-4804-8F76-C5415A031C1C}" destId="{41F55BA0-F8DE-4321-82E1-2F5FFE11A336}" srcOrd="4" destOrd="0" presId="urn:microsoft.com/office/officeart/2005/8/layout/vList4#1"/>
    <dgm:cxn modelId="{56EF68E0-797D-4091-97B2-AB5F8BD0D1B3}" type="presParOf" srcId="{41F55BA0-F8DE-4321-82E1-2F5FFE11A336}" destId="{77A45D92-D0B6-4745-9C26-6F140574317D}" srcOrd="0" destOrd="0" presId="urn:microsoft.com/office/officeart/2005/8/layout/vList4#1"/>
    <dgm:cxn modelId="{EDDC0017-D983-4EF1-8A57-85A66629BD2F}" type="presParOf" srcId="{41F55BA0-F8DE-4321-82E1-2F5FFE11A336}" destId="{07E0C2B5-772B-4E05-BCC9-4B7709B83828}" srcOrd="1" destOrd="0" presId="urn:microsoft.com/office/officeart/2005/8/layout/vList4#1"/>
    <dgm:cxn modelId="{B175C336-10A7-4A99-8901-E096E26CA891}" type="presParOf" srcId="{41F55BA0-F8DE-4321-82E1-2F5FFE11A336}" destId="{C3A314D0-D3E7-4305-B825-220116B6337D}"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CB8C68-97B6-4E1A-98D6-39DA2B071592}"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D0D808E6-D1E6-401C-88DD-1A1B7FE3CD75}">
      <dgm:prSet phldrT="[Text]" custT="1"/>
      <dgm:spPr>
        <a:solidFill>
          <a:srgbClr val="7030A0"/>
        </a:solidFill>
      </dgm:spPr>
      <dgm:t>
        <a:bodyPr/>
        <a:lstStyle/>
        <a:p>
          <a:pPr algn="ctr"/>
          <a:r>
            <a:rPr lang="en-US" sz="2000" b="1" i="1" u="sng" dirty="0" smtClean="0"/>
            <a:t>Phase </a:t>
          </a:r>
          <a:r>
            <a:rPr lang="en-US" sz="2000" b="1" i="1" u="none" dirty="0" smtClean="0"/>
            <a:t>I: </a:t>
          </a:r>
          <a:r>
            <a:rPr lang="en-US" sz="2000" b="1" u="none" dirty="0" smtClean="0"/>
            <a:t>conduct</a:t>
          </a:r>
          <a:r>
            <a:rPr lang="en-US" sz="2000" b="1" dirty="0" smtClean="0"/>
            <a:t> evaluation of existing </a:t>
          </a:r>
          <a:r>
            <a:rPr lang="en-US" sz="2000" b="1" dirty="0" smtClean="0"/>
            <a:t>situation </a:t>
          </a:r>
          <a:r>
            <a:rPr lang="en-US" sz="2000" b="1" dirty="0" smtClean="0"/>
            <a:t>through site visits to the fuel stations in Nablus governorate. A questionnaire was prepared for this purpose and will be filled for all fuel stations in the study area and statistically analyzed to verify trends of existing situation</a:t>
          </a:r>
          <a:r>
            <a:rPr lang="en-US" sz="2000" dirty="0" smtClean="0"/>
            <a:t>.</a:t>
          </a:r>
          <a:endParaRPr lang="en-US" sz="2000" dirty="0"/>
        </a:p>
      </dgm:t>
    </dgm:pt>
    <dgm:pt modelId="{3DE29AB7-6E4F-4AA2-9BF8-268587A14E24}" type="parTrans" cxnId="{2F86C120-688F-44A9-B3DC-BE78BD9F100C}">
      <dgm:prSet/>
      <dgm:spPr/>
      <dgm:t>
        <a:bodyPr/>
        <a:lstStyle/>
        <a:p>
          <a:endParaRPr lang="en-US"/>
        </a:p>
      </dgm:t>
    </dgm:pt>
    <dgm:pt modelId="{D0907AFF-1A0F-4660-A8E6-1E7DE254E8C3}" type="sibTrans" cxnId="{2F86C120-688F-44A9-B3DC-BE78BD9F100C}">
      <dgm:prSet/>
      <dgm:spPr/>
      <dgm:t>
        <a:bodyPr/>
        <a:lstStyle/>
        <a:p>
          <a:endParaRPr lang="en-US"/>
        </a:p>
      </dgm:t>
    </dgm:pt>
    <dgm:pt modelId="{C2B5B963-141F-4EEC-88DC-09F3444D7377}">
      <dgm:prSet phldrT="[Text]" custT="1"/>
      <dgm:spPr>
        <a:solidFill>
          <a:srgbClr val="CC0000"/>
        </a:solidFill>
      </dgm:spPr>
      <dgm:t>
        <a:bodyPr/>
        <a:lstStyle/>
        <a:p>
          <a:r>
            <a:rPr lang="en-US" sz="1800" b="1" i="1" u="sng" dirty="0" smtClean="0"/>
            <a:t>Phase II:</a:t>
          </a:r>
          <a:r>
            <a:rPr lang="en-US" sz="1800" b="1" dirty="0" smtClean="0"/>
            <a:t>  discuss the Palestinian standards set for the construction and licensing of fuel stations. </a:t>
          </a:r>
          <a:endParaRPr lang="en-US" sz="1800" b="1" dirty="0"/>
        </a:p>
      </dgm:t>
    </dgm:pt>
    <dgm:pt modelId="{96306E49-5921-4D2D-98F6-0CE623D8DE0B}" type="parTrans" cxnId="{3C6F62C3-0327-43D3-BA89-E1B7CB8C3EE7}">
      <dgm:prSet/>
      <dgm:spPr/>
      <dgm:t>
        <a:bodyPr/>
        <a:lstStyle/>
        <a:p>
          <a:endParaRPr lang="en-US"/>
        </a:p>
      </dgm:t>
    </dgm:pt>
    <dgm:pt modelId="{E2DD4A88-46E8-461B-8CED-050D80BB2AD6}" type="sibTrans" cxnId="{3C6F62C3-0327-43D3-BA89-E1B7CB8C3EE7}">
      <dgm:prSet/>
      <dgm:spPr/>
      <dgm:t>
        <a:bodyPr/>
        <a:lstStyle/>
        <a:p>
          <a:endParaRPr lang="en-US"/>
        </a:p>
      </dgm:t>
    </dgm:pt>
    <dgm:pt modelId="{682FB1F8-4BAB-453F-9EEE-17E632AB5472}">
      <dgm:prSet phldrT="[Text]"/>
      <dgm:spPr>
        <a:solidFill>
          <a:srgbClr val="00B050"/>
        </a:solidFill>
      </dgm:spPr>
      <dgm:t>
        <a:bodyPr/>
        <a:lstStyle/>
        <a:p>
          <a:r>
            <a:rPr lang="en-US" b="0" i="1" u="sng" dirty="0" smtClean="0"/>
            <a:t>Phase III:</a:t>
          </a:r>
          <a:r>
            <a:rPr lang="en-US" b="0" dirty="0" smtClean="0"/>
            <a:t>  design a prototype for a fuel station that fulfills the requirements and conditions set by the respective authorities and meets the safety standards.  A comparison will be made to existing conditions of fuel stations in the study area</a:t>
          </a:r>
          <a:r>
            <a:rPr lang="en-US" dirty="0" smtClean="0"/>
            <a:t>. </a:t>
          </a:r>
          <a:endParaRPr lang="en-US" dirty="0"/>
        </a:p>
      </dgm:t>
    </dgm:pt>
    <dgm:pt modelId="{C6EBF38B-C1A1-4A40-8EE8-B63A58DCC0D6}" type="parTrans" cxnId="{94D005C2-BA76-4BB3-BC12-338CAB60CBD9}">
      <dgm:prSet/>
      <dgm:spPr/>
      <dgm:t>
        <a:bodyPr/>
        <a:lstStyle/>
        <a:p>
          <a:endParaRPr lang="en-US"/>
        </a:p>
      </dgm:t>
    </dgm:pt>
    <dgm:pt modelId="{173FE622-C179-47C9-AD1E-A13A7FDCFACD}" type="sibTrans" cxnId="{94D005C2-BA76-4BB3-BC12-338CAB60CBD9}">
      <dgm:prSet/>
      <dgm:spPr/>
      <dgm:t>
        <a:bodyPr/>
        <a:lstStyle/>
        <a:p>
          <a:endParaRPr lang="en-US"/>
        </a:p>
      </dgm:t>
    </dgm:pt>
    <dgm:pt modelId="{F8D0E616-4180-47B9-AED5-E11C063B1085}">
      <dgm:prSet custT="1"/>
      <dgm:spPr>
        <a:solidFill>
          <a:srgbClr val="CC0000"/>
        </a:solidFill>
      </dgm:spPr>
      <dgm:t>
        <a:bodyPr/>
        <a:lstStyle/>
        <a:p>
          <a:r>
            <a:rPr lang="en-US" sz="1800" b="1" dirty="0" smtClean="0"/>
            <a:t>including Petroleum Authority, municipalities and local authorities, Civil Defense, Ministry of Transport, Ministry of Health, Environment Quality Authority, Ministry of Labor, and Palestinian Standards Institute.  </a:t>
          </a:r>
          <a:endParaRPr lang="en-US" sz="1800" dirty="0" smtClean="0"/>
        </a:p>
      </dgm:t>
    </dgm:pt>
    <dgm:pt modelId="{11A40560-004B-4225-A158-0C844ACF2304}" type="parTrans" cxnId="{E2902B6C-AA1C-48FD-BDF1-301060135EB7}">
      <dgm:prSet/>
      <dgm:spPr/>
      <dgm:t>
        <a:bodyPr/>
        <a:lstStyle/>
        <a:p>
          <a:endParaRPr lang="en-US"/>
        </a:p>
      </dgm:t>
    </dgm:pt>
    <dgm:pt modelId="{01395FA3-DC13-4B27-86B6-6D5B1D89A572}" type="sibTrans" cxnId="{E2902B6C-AA1C-48FD-BDF1-301060135EB7}">
      <dgm:prSet/>
      <dgm:spPr/>
      <dgm:t>
        <a:bodyPr/>
        <a:lstStyle/>
        <a:p>
          <a:endParaRPr lang="en-US"/>
        </a:p>
      </dgm:t>
    </dgm:pt>
    <dgm:pt modelId="{17E267E0-D4B8-44C3-9D63-385E3895610C}" type="pres">
      <dgm:prSet presAssocID="{DDCB8C68-97B6-4E1A-98D6-39DA2B071592}" presName="Name0" presStyleCnt="0">
        <dgm:presLayoutVars>
          <dgm:dir/>
          <dgm:resizeHandles val="exact"/>
        </dgm:presLayoutVars>
      </dgm:prSet>
      <dgm:spPr/>
      <dgm:t>
        <a:bodyPr/>
        <a:lstStyle/>
        <a:p>
          <a:endParaRPr lang="en-US"/>
        </a:p>
      </dgm:t>
    </dgm:pt>
    <dgm:pt modelId="{57B3A51E-0473-47EA-AAC5-028CD363D63C}" type="pres">
      <dgm:prSet presAssocID="{D0D808E6-D1E6-401C-88DD-1A1B7FE3CD75}" presName="node" presStyleLbl="node1" presStyleIdx="0" presStyleCnt="3">
        <dgm:presLayoutVars>
          <dgm:bulletEnabled val="1"/>
        </dgm:presLayoutVars>
      </dgm:prSet>
      <dgm:spPr/>
      <dgm:t>
        <a:bodyPr/>
        <a:lstStyle/>
        <a:p>
          <a:endParaRPr lang="en-US"/>
        </a:p>
      </dgm:t>
    </dgm:pt>
    <dgm:pt modelId="{8A0A5E70-E43B-4C2F-B22A-A1C3143DC4C1}" type="pres">
      <dgm:prSet presAssocID="{D0907AFF-1A0F-4660-A8E6-1E7DE254E8C3}" presName="sibTrans" presStyleCnt="0"/>
      <dgm:spPr/>
    </dgm:pt>
    <dgm:pt modelId="{A6E2E087-ADD5-42F4-929B-A08F2B077CBA}" type="pres">
      <dgm:prSet presAssocID="{C2B5B963-141F-4EEC-88DC-09F3444D7377}" presName="node" presStyleLbl="node1" presStyleIdx="1" presStyleCnt="3" custLinFactNeighborX="1505" custLinFactNeighborY="0">
        <dgm:presLayoutVars>
          <dgm:bulletEnabled val="1"/>
        </dgm:presLayoutVars>
      </dgm:prSet>
      <dgm:spPr/>
      <dgm:t>
        <a:bodyPr/>
        <a:lstStyle/>
        <a:p>
          <a:endParaRPr lang="en-US"/>
        </a:p>
      </dgm:t>
    </dgm:pt>
    <dgm:pt modelId="{8DCFAEA3-FA09-4E27-BE07-8FCBE55DE5CC}" type="pres">
      <dgm:prSet presAssocID="{E2DD4A88-46E8-461B-8CED-050D80BB2AD6}" presName="sibTrans" presStyleCnt="0"/>
      <dgm:spPr/>
    </dgm:pt>
    <dgm:pt modelId="{138D9490-7DE6-40DA-8760-008339464A35}" type="pres">
      <dgm:prSet presAssocID="{682FB1F8-4BAB-453F-9EEE-17E632AB5472}" presName="node" presStyleLbl="node1" presStyleIdx="2" presStyleCnt="3">
        <dgm:presLayoutVars>
          <dgm:bulletEnabled val="1"/>
        </dgm:presLayoutVars>
      </dgm:prSet>
      <dgm:spPr/>
      <dgm:t>
        <a:bodyPr/>
        <a:lstStyle/>
        <a:p>
          <a:endParaRPr lang="en-US"/>
        </a:p>
      </dgm:t>
    </dgm:pt>
  </dgm:ptLst>
  <dgm:cxnLst>
    <dgm:cxn modelId="{1A5D8CD1-E002-4610-90FB-0D68DC9BFF7B}" type="presOf" srcId="{DDCB8C68-97B6-4E1A-98D6-39DA2B071592}" destId="{17E267E0-D4B8-44C3-9D63-385E3895610C}" srcOrd="0" destOrd="0" presId="urn:microsoft.com/office/officeart/2005/8/layout/hList6"/>
    <dgm:cxn modelId="{94D005C2-BA76-4BB3-BC12-338CAB60CBD9}" srcId="{DDCB8C68-97B6-4E1A-98D6-39DA2B071592}" destId="{682FB1F8-4BAB-453F-9EEE-17E632AB5472}" srcOrd="2" destOrd="0" parTransId="{C6EBF38B-C1A1-4A40-8EE8-B63A58DCC0D6}" sibTransId="{173FE622-C179-47C9-AD1E-A13A7FDCFACD}"/>
    <dgm:cxn modelId="{E2902B6C-AA1C-48FD-BDF1-301060135EB7}" srcId="{C2B5B963-141F-4EEC-88DC-09F3444D7377}" destId="{F8D0E616-4180-47B9-AED5-E11C063B1085}" srcOrd="0" destOrd="0" parTransId="{11A40560-004B-4225-A158-0C844ACF2304}" sibTransId="{01395FA3-DC13-4B27-86B6-6D5B1D89A572}"/>
    <dgm:cxn modelId="{845C1D95-60C7-4FA2-8DD7-925AFE919A14}" type="presOf" srcId="{D0D808E6-D1E6-401C-88DD-1A1B7FE3CD75}" destId="{57B3A51E-0473-47EA-AAC5-028CD363D63C}" srcOrd="0" destOrd="0" presId="urn:microsoft.com/office/officeart/2005/8/layout/hList6"/>
    <dgm:cxn modelId="{4049B1E8-586B-48B5-A0FB-6EF94EE40A74}" type="presOf" srcId="{682FB1F8-4BAB-453F-9EEE-17E632AB5472}" destId="{138D9490-7DE6-40DA-8760-008339464A35}" srcOrd="0" destOrd="0" presId="urn:microsoft.com/office/officeart/2005/8/layout/hList6"/>
    <dgm:cxn modelId="{A1F020D2-BE40-4068-9931-EECD6E8A4168}" type="presOf" srcId="{C2B5B963-141F-4EEC-88DC-09F3444D7377}" destId="{A6E2E087-ADD5-42F4-929B-A08F2B077CBA}" srcOrd="0" destOrd="0" presId="urn:microsoft.com/office/officeart/2005/8/layout/hList6"/>
    <dgm:cxn modelId="{2F86C120-688F-44A9-B3DC-BE78BD9F100C}" srcId="{DDCB8C68-97B6-4E1A-98D6-39DA2B071592}" destId="{D0D808E6-D1E6-401C-88DD-1A1B7FE3CD75}" srcOrd="0" destOrd="0" parTransId="{3DE29AB7-6E4F-4AA2-9BF8-268587A14E24}" sibTransId="{D0907AFF-1A0F-4660-A8E6-1E7DE254E8C3}"/>
    <dgm:cxn modelId="{3C6F62C3-0327-43D3-BA89-E1B7CB8C3EE7}" srcId="{DDCB8C68-97B6-4E1A-98D6-39DA2B071592}" destId="{C2B5B963-141F-4EEC-88DC-09F3444D7377}" srcOrd="1" destOrd="0" parTransId="{96306E49-5921-4D2D-98F6-0CE623D8DE0B}" sibTransId="{E2DD4A88-46E8-461B-8CED-050D80BB2AD6}"/>
    <dgm:cxn modelId="{5D5C8FEC-F6FD-4BEA-A8FE-B896E1143A5C}" type="presOf" srcId="{F8D0E616-4180-47B9-AED5-E11C063B1085}" destId="{A6E2E087-ADD5-42F4-929B-A08F2B077CBA}" srcOrd="0" destOrd="1" presId="urn:microsoft.com/office/officeart/2005/8/layout/hList6"/>
    <dgm:cxn modelId="{F6CCD95D-8CBA-4E03-966A-5602E7FE9A24}" type="presParOf" srcId="{17E267E0-D4B8-44C3-9D63-385E3895610C}" destId="{57B3A51E-0473-47EA-AAC5-028CD363D63C}" srcOrd="0" destOrd="0" presId="urn:microsoft.com/office/officeart/2005/8/layout/hList6"/>
    <dgm:cxn modelId="{00499755-7788-44DB-AB41-76786A3EE45F}" type="presParOf" srcId="{17E267E0-D4B8-44C3-9D63-385E3895610C}" destId="{8A0A5E70-E43B-4C2F-B22A-A1C3143DC4C1}" srcOrd="1" destOrd="0" presId="urn:microsoft.com/office/officeart/2005/8/layout/hList6"/>
    <dgm:cxn modelId="{25EF9596-3949-42B1-B9B2-70CC1C61B4A3}" type="presParOf" srcId="{17E267E0-D4B8-44C3-9D63-385E3895610C}" destId="{A6E2E087-ADD5-42F4-929B-A08F2B077CBA}" srcOrd="2" destOrd="0" presId="urn:microsoft.com/office/officeart/2005/8/layout/hList6"/>
    <dgm:cxn modelId="{AA1E2CAC-4F92-45E7-9EEB-99CD16E950EC}" type="presParOf" srcId="{17E267E0-D4B8-44C3-9D63-385E3895610C}" destId="{8DCFAEA3-FA09-4E27-BE07-8FCBE55DE5CC}" srcOrd="3" destOrd="0" presId="urn:microsoft.com/office/officeart/2005/8/layout/hList6"/>
    <dgm:cxn modelId="{0211DC84-27FA-4AB8-85B8-5EDD27128587}" type="presParOf" srcId="{17E267E0-D4B8-44C3-9D63-385E3895610C}" destId="{138D9490-7DE6-40DA-8760-008339464A35}"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CB8C68-97B6-4E1A-98D6-39DA2B071592}"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BEFD24BD-0B70-4E69-999C-CBD0EC9FBD6D}">
      <dgm:prSet/>
      <dgm:spPr/>
      <dgm:t>
        <a:bodyPr/>
        <a:lstStyle/>
        <a:p>
          <a:r>
            <a:rPr lang="en-US" b="1" u="sng" dirty="0" smtClean="0"/>
            <a:t>1- Category A stations: </a:t>
          </a:r>
          <a:r>
            <a:rPr lang="en-US" b="1" dirty="0" smtClean="0"/>
            <a:t>Fuel station under this category are large ones. equipped with dispensers for all types of fuel Minimum space area of 2,500 meters, A stand-by electricity generator is available and located in isolated room at least 15 m away from ventilation orifices.</a:t>
          </a:r>
          <a:endParaRPr lang="en-US" u="sng" dirty="0" smtClean="0"/>
        </a:p>
      </dgm:t>
    </dgm:pt>
    <dgm:pt modelId="{DD371137-2489-4016-8DDE-FE14C9E20B2E}" type="parTrans" cxnId="{438219A6-0F1F-47F3-B46B-19807269DDD9}">
      <dgm:prSet/>
      <dgm:spPr/>
      <dgm:t>
        <a:bodyPr/>
        <a:lstStyle/>
        <a:p>
          <a:endParaRPr lang="en-US"/>
        </a:p>
      </dgm:t>
    </dgm:pt>
    <dgm:pt modelId="{74560A59-185A-42B6-99BD-E1AD3F5D3059}" type="sibTrans" cxnId="{438219A6-0F1F-47F3-B46B-19807269DDD9}">
      <dgm:prSet/>
      <dgm:spPr/>
      <dgm:t>
        <a:bodyPr/>
        <a:lstStyle/>
        <a:p>
          <a:endParaRPr lang="en-US"/>
        </a:p>
      </dgm:t>
    </dgm:pt>
    <dgm:pt modelId="{A3D495BF-69D1-4A78-8FF2-1A4826B6DAA2}">
      <dgm:prSet/>
      <dgm:spPr/>
      <dgm:t>
        <a:bodyPr/>
        <a:lstStyle/>
        <a:p>
          <a:r>
            <a:rPr lang="en-US" b="1" u="sng" dirty="0" smtClean="0"/>
            <a:t>Category B stations: </a:t>
          </a:r>
          <a:r>
            <a:rPr lang="en-US" b="1" dirty="0" smtClean="0"/>
            <a:t>These stations are medium sized and equipped for fueling all types of vehicles Minimum space area of 1,200 meters, Surrounded by a concrete fencing wall, A minimum safety distance of 10 m between the filling orifices of the underground tanks and any other facilities in the station.</a:t>
          </a:r>
          <a:endParaRPr lang="en-US" u="sng" dirty="0" smtClean="0"/>
        </a:p>
      </dgm:t>
    </dgm:pt>
    <dgm:pt modelId="{D365E5B7-166D-4D5B-BEE8-44BC49125061}" type="parTrans" cxnId="{BC35A24B-016D-4C56-85B0-EA9B4095328A}">
      <dgm:prSet/>
      <dgm:spPr/>
    </dgm:pt>
    <dgm:pt modelId="{41F5ADBA-A0D4-4861-9154-0535A84A65B5}" type="sibTrans" cxnId="{BC35A24B-016D-4C56-85B0-EA9B4095328A}">
      <dgm:prSet/>
      <dgm:spPr/>
    </dgm:pt>
    <dgm:pt modelId="{2BEDF81D-37CC-4E97-9FEC-9F9654AF189D}">
      <dgm:prSet/>
      <dgm:spPr/>
      <dgm:t>
        <a:bodyPr/>
        <a:lstStyle/>
        <a:p>
          <a:r>
            <a:rPr lang="en-US" b="1" u="sng" dirty="0" smtClean="0"/>
            <a:t>Category C stations: </a:t>
          </a:r>
          <a:r>
            <a:rPr lang="en-US" b="1" dirty="0" smtClean="0"/>
            <a:t>These are small sized stations equipped for vehicles under 15 tons in weight Minimum space area of 600 meters, Surrounded by a concrete fencing wall</a:t>
          </a:r>
          <a:endParaRPr lang="en-US" u="sng" dirty="0" smtClean="0"/>
        </a:p>
      </dgm:t>
    </dgm:pt>
    <dgm:pt modelId="{F073ACA9-46FA-4F43-A16F-9A61C90F86B1}" type="parTrans" cxnId="{640E0042-D4A5-48ED-8930-AF1F009B30DD}">
      <dgm:prSet/>
      <dgm:spPr/>
    </dgm:pt>
    <dgm:pt modelId="{74EB6582-47C1-45F6-9FCE-224E87393748}" type="sibTrans" cxnId="{640E0042-D4A5-48ED-8930-AF1F009B30DD}">
      <dgm:prSet/>
      <dgm:spPr/>
    </dgm:pt>
    <dgm:pt modelId="{17E267E0-D4B8-44C3-9D63-385E3895610C}" type="pres">
      <dgm:prSet presAssocID="{DDCB8C68-97B6-4E1A-98D6-39DA2B071592}" presName="Name0" presStyleCnt="0">
        <dgm:presLayoutVars>
          <dgm:dir/>
          <dgm:resizeHandles val="exact"/>
        </dgm:presLayoutVars>
      </dgm:prSet>
      <dgm:spPr/>
      <dgm:t>
        <a:bodyPr/>
        <a:lstStyle/>
        <a:p>
          <a:endParaRPr lang="en-US"/>
        </a:p>
      </dgm:t>
    </dgm:pt>
    <dgm:pt modelId="{0965A267-03D7-4477-8C0E-675989F49828}" type="pres">
      <dgm:prSet presAssocID="{BEFD24BD-0B70-4E69-999C-CBD0EC9FBD6D}" presName="node" presStyleLbl="node1" presStyleIdx="0" presStyleCnt="3">
        <dgm:presLayoutVars>
          <dgm:bulletEnabled val="1"/>
        </dgm:presLayoutVars>
      </dgm:prSet>
      <dgm:spPr/>
      <dgm:t>
        <a:bodyPr/>
        <a:lstStyle/>
        <a:p>
          <a:endParaRPr lang="en-US"/>
        </a:p>
      </dgm:t>
    </dgm:pt>
    <dgm:pt modelId="{0A6BCCDC-CBA9-4ABB-B5B0-411F9A7E0DE7}" type="pres">
      <dgm:prSet presAssocID="{74560A59-185A-42B6-99BD-E1AD3F5D3059}" presName="sibTrans" presStyleCnt="0"/>
      <dgm:spPr/>
    </dgm:pt>
    <dgm:pt modelId="{E0E80005-CF5F-497A-A7AA-C254C9F7DB01}" type="pres">
      <dgm:prSet presAssocID="{A3D495BF-69D1-4A78-8FF2-1A4826B6DAA2}" presName="node" presStyleLbl="node1" presStyleIdx="1" presStyleCnt="3">
        <dgm:presLayoutVars>
          <dgm:bulletEnabled val="1"/>
        </dgm:presLayoutVars>
      </dgm:prSet>
      <dgm:spPr/>
      <dgm:t>
        <a:bodyPr/>
        <a:lstStyle/>
        <a:p>
          <a:endParaRPr lang="en-US"/>
        </a:p>
      </dgm:t>
    </dgm:pt>
    <dgm:pt modelId="{3BAE905C-0171-4F09-BCE4-DC9E8A018AE1}" type="pres">
      <dgm:prSet presAssocID="{41F5ADBA-A0D4-4861-9154-0535A84A65B5}" presName="sibTrans" presStyleCnt="0"/>
      <dgm:spPr/>
    </dgm:pt>
    <dgm:pt modelId="{A6509910-DF2E-4612-818C-ABF1D5203F5B}" type="pres">
      <dgm:prSet presAssocID="{2BEDF81D-37CC-4E97-9FEC-9F9654AF189D}" presName="node" presStyleLbl="node1" presStyleIdx="2" presStyleCnt="3">
        <dgm:presLayoutVars>
          <dgm:bulletEnabled val="1"/>
        </dgm:presLayoutVars>
      </dgm:prSet>
      <dgm:spPr/>
      <dgm:t>
        <a:bodyPr/>
        <a:lstStyle/>
        <a:p>
          <a:endParaRPr lang="en-US"/>
        </a:p>
      </dgm:t>
    </dgm:pt>
  </dgm:ptLst>
  <dgm:cxnLst>
    <dgm:cxn modelId="{BC35A24B-016D-4C56-85B0-EA9B4095328A}" srcId="{DDCB8C68-97B6-4E1A-98D6-39DA2B071592}" destId="{A3D495BF-69D1-4A78-8FF2-1A4826B6DAA2}" srcOrd="1" destOrd="0" parTransId="{D365E5B7-166D-4D5B-BEE8-44BC49125061}" sibTransId="{41F5ADBA-A0D4-4861-9154-0535A84A65B5}"/>
    <dgm:cxn modelId="{77845DD6-E9CF-47F5-8916-FEFBF6D2BF72}" type="presOf" srcId="{DDCB8C68-97B6-4E1A-98D6-39DA2B071592}" destId="{17E267E0-D4B8-44C3-9D63-385E3895610C}" srcOrd="0" destOrd="0" presId="urn:microsoft.com/office/officeart/2005/8/layout/hList6"/>
    <dgm:cxn modelId="{640E0042-D4A5-48ED-8930-AF1F009B30DD}" srcId="{DDCB8C68-97B6-4E1A-98D6-39DA2B071592}" destId="{2BEDF81D-37CC-4E97-9FEC-9F9654AF189D}" srcOrd="2" destOrd="0" parTransId="{F073ACA9-46FA-4F43-A16F-9A61C90F86B1}" sibTransId="{74EB6582-47C1-45F6-9FCE-224E87393748}"/>
    <dgm:cxn modelId="{308F04E4-8001-4591-9120-07CF939FFF16}" type="presOf" srcId="{2BEDF81D-37CC-4E97-9FEC-9F9654AF189D}" destId="{A6509910-DF2E-4612-818C-ABF1D5203F5B}" srcOrd="0" destOrd="0" presId="urn:microsoft.com/office/officeart/2005/8/layout/hList6"/>
    <dgm:cxn modelId="{06045329-E557-41E9-B53C-0328DCFD362A}" type="presOf" srcId="{BEFD24BD-0B70-4E69-999C-CBD0EC9FBD6D}" destId="{0965A267-03D7-4477-8C0E-675989F49828}" srcOrd="0" destOrd="0" presId="urn:microsoft.com/office/officeart/2005/8/layout/hList6"/>
    <dgm:cxn modelId="{438219A6-0F1F-47F3-B46B-19807269DDD9}" srcId="{DDCB8C68-97B6-4E1A-98D6-39DA2B071592}" destId="{BEFD24BD-0B70-4E69-999C-CBD0EC9FBD6D}" srcOrd="0" destOrd="0" parTransId="{DD371137-2489-4016-8DDE-FE14C9E20B2E}" sibTransId="{74560A59-185A-42B6-99BD-E1AD3F5D3059}"/>
    <dgm:cxn modelId="{F01F850F-265A-464E-A147-E608BAEBEB02}" type="presOf" srcId="{A3D495BF-69D1-4A78-8FF2-1A4826B6DAA2}" destId="{E0E80005-CF5F-497A-A7AA-C254C9F7DB01}" srcOrd="0" destOrd="0" presId="urn:microsoft.com/office/officeart/2005/8/layout/hList6"/>
    <dgm:cxn modelId="{274DBC73-0B63-4971-99BD-DC796DD27B0C}" type="presParOf" srcId="{17E267E0-D4B8-44C3-9D63-385E3895610C}" destId="{0965A267-03D7-4477-8C0E-675989F49828}" srcOrd="0" destOrd="0" presId="urn:microsoft.com/office/officeart/2005/8/layout/hList6"/>
    <dgm:cxn modelId="{1DAB260E-A288-4144-99DA-3ED97064E3B2}" type="presParOf" srcId="{17E267E0-D4B8-44C3-9D63-385E3895610C}" destId="{0A6BCCDC-CBA9-4ABB-B5B0-411F9A7E0DE7}" srcOrd="1" destOrd="0" presId="urn:microsoft.com/office/officeart/2005/8/layout/hList6"/>
    <dgm:cxn modelId="{2F90CC20-846C-48D2-A031-728BC51962EB}" type="presParOf" srcId="{17E267E0-D4B8-44C3-9D63-385E3895610C}" destId="{E0E80005-CF5F-497A-A7AA-C254C9F7DB01}" srcOrd="2" destOrd="0" presId="urn:microsoft.com/office/officeart/2005/8/layout/hList6"/>
    <dgm:cxn modelId="{7CF58AD7-D660-4CD0-B38F-5DE27EBE6046}" type="presParOf" srcId="{17E267E0-D4B8-44C3-9D63-385E3895610C}" destId="{3BAE905C-0171-4F09-BCE4-DC9E8A018AE1}" srcOrd="3" destOrd="0" presId="urn:microsoft.com/office/officeart/2005/8/layout/hList6"/>
    <dgm:cxn modelId="{A8F2941C-D10E-49BC-B963-DEF130D45C3D}" type="presParOf" srcId="{17E267E0-D4B8-44C3-9D63-385E3895610C}" destId="{A6509910-DF2E-4612-818C-ABF1D5203F5B}"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CCC5D4-2AD0-41BC-BC04-1A917704FB84}" type="doc">
      <dgm:prSet loTypeId="urn:microsoft.com/office/officeart/2005/8/layout/vList5" loCatId="list" qsTypeId="urn:microsoft.com/office/officeart/2005/8/quickstyle/simple1" qsCatId="simple" csTypeId="urn:microsoft.com/office/officeart/2005/8/colors/accent4_3" csCatId="accent4" phldr="1"/>
      <dgm:spPr/>
      <dgm:t>
        <a:bodyPr/>
        <a:lstStyle/>
        <a:p>
          <a:endParaRPr lang="en-US"/>
        </a:p>
      </dgm:t>
    </dgm:pt>
    <dgm:pt modelId="{DAE2D496-1639-4D99-ABAC-3191B4920A08}">
      <dgm:prSet phldrT="[Text]" custT="1"/>
      <dgm:spPr/>
      <dgm:t>
        <a:bodyPr/>
        <a:lstStyle/>
        <a:p>
          <a:r>
            <a:rPr lang="en-US" sz="2000" b="1" dirty="0"/>
            <a:t>GDP</a:t>
          </a:r>
        </a:p>
      </dgm:t>
    </dgm:pt>
    <dgm:pt modelId="{D8AB0804-E4AB-4439-8C02-9A359C3A8501}" type="parTrans" cxnId="{E504D8B2-9FBA-46A0-9D86-139035A8435A}">
      <dgm:prSet/>
      <dgm:spPr/>
      <dgm:t>
        <a:bodyPr/>
        <a:lstStyle/>
        <a:p>
          <a:endParaRPr lang="en-US"/>
        </a:p>
      </dgm:t>
    </dgm:pt>
    <dgm:pt modelId="{5E7FF2FD-4CF1-4C4E-A8EC-DCD556A490EF}" type="sibTrans" cxnId="{E504D8B2-9FBA-46A0-9D86-139035A8435A}">
      <dgm:prSet/>
      <dgm:spPr/>
      <dgm:t>
        <a:bodyPr/>
        <a:lstStyle/>
        <a:p>
          <a:endParaRPr lang="en-US"/>
        </a:p>
      </dgm:t>
    </dgm:pt>
    <dgm:pt modelId="{13514498-BCF2-4C9F-8A4D-6F928129E55E}">
      <dgm:prSet phldrT="[Text]" custT="1"/>
      <dgm:spPr/>
      <dgm:t>
        <a:bodyPr/>
        <a:lstStyle/>
        <a:p>
          <a:r>
            <a:rPr lang="en-US" sz="1800" b="1" dirty="0"/>
            <a:t>evidence of ownership of the </a:t>
          </a:r>
          <a:r>
            <a:rPr lang="en-US" sz="1800" b="1" dirty="0" smtClean="0"/>
            <a:t>state</a:t>
          </a:r>
          <a:endParaRPr lang="en-US" sz="1800" b="1" dirty="0"/>
        </a:p>
      </dgm:t>
    </dgm:pt>
    <dgm:pt modelId="{C99CF3DE-0EFC-417A-99F5-EDAAC6C5668D}" type="parTrans" cxnId="{CEA8B842-2482-4D4A-9144-9A366FFC644D}">
      <dgm:prSet/>
      <dgm:spPr/>
      <dgm:t>
        <a:bodyPr/>
        <a:lstStyle/>
        <a:p>
          <a:endParaRPr lang="en-US"/>
        </a:p>
      </dgm:t>
    </dgm:pt>
    <dgm:pt modelId="{5A51B6FB-5015-40F5-8069-E4D94BAD17F9}" type="sibTrans" cxnId="{CEA8B842-2482-4D4A-9144-9A366FFC644D}">
      <dgm:prSet/>
      <dgm:spPr/>
      <dgm:t>
        <a:bodyPr/>
        <a:lstStyle/>
        <a:p>
          <a:endParaRPr lang="en-US"/>
        </a:p>
      </dgm:t>
    </dgm:pt>
    <dgm:pt modelId="{2975D380-68D4-49DA-9955-EF1AB6C11DE4}">
      <dgm:prSet phldrT="[Text]" custT="1"/>
      <dgm:spPr/>
      <dgm:t>
        <a:bodyPr/>
        <a:lstStyle/>
        <a:p>
          <a:r>
            <a:rPr lang="en-US" sz="1800" b="1" dirty="0" smtClean="0"/>
            <a:t>Writing to </a:t>
          </a:r>
          <a:r>
            <a:rPr lang="en-US" sz="1800" b="1" dirty="0"/>
            <a:t>the GDP and attach to application</a:t>
          </a:r>
        </a:p>
      </dgm:t>
    </dgm:pt>
    <dgm:pt modelId="{ADAA1FD2-5FF8-4611-B65A-33965BC286C4}" type="parTrans" cxnId="{26E9AA96-DBD6-468B-948A-8BC993FAFABD}">
      <dgm:prSet/>
      <dgm:spPr/>
      <dgm:t>
        <a:bodyPr/>
        <a:lstStyle/>
        <a:p>
          <a:endParaRPr lang="en-US"/>
        </a:p>
      </dgm:t>
    </dgm:pt>
    <dgm:pt modelId="{0017D529-C8ED-4C75-9658-DA2D56D96263}" type="sibTrans" cxnId="{26E9AA96-DBD6-468B-948A-8BC993FAFABD}">
      <dgm:prSet/>
      <dgm:spPr/>
      <dgm:t>
        <a:bodyPr/>
        <a:lstStyle/>
        <a:p>
          <a:endParaRPr lang="en-US"/>
        </a:p>
      </dgm:t>
    </dgm:pt>
    <dgm:pt modelId="{4ED55D51-4742-4C0A-B153-51F4CC924B5E}">
      <dgm:prSet phldrT="[Text]" custT="1"/>
      <dgm:spPr/>
      <dgm:t>
        <a:bodyPr/>
        <a:lstStyle/>
        <a:p>
          <a:r>
            <a:rPr lang="en-US" sz="2000" b="1" dirty="0"/>
            <a:t>Municipality</a:t>
          </a:r>
        </a:p>
      </dgm:t>
    </dgm:pt>
    <dgm:pt modelId="{EFF8C2FC-3AB8-4A9E-9A99-C659A9E5150C}" type="parTrans" cxnId="{F0566A7B-7F2B-40DF-9ED0-964B7CDA5029}">
      <dgm:prSet/>
      <dgm:spPr/>
      <dgm:t>
        <a:bodyPr/>
        <a:lstStyle/>
        <a:p>
          <a:endParaRPr lang="en-US"/>
        </a:p>
      </dgm:t>
    </dgm:pt>
    <dgm:pt modelId="{19A48043-AB90-4371-9BDE-09C4134EBF7B}" type="sibTrans" cxnId="{F0566A7B-7F2B-40DF-9ED0-964B7CDA5029}">
      <dgm:prSet/>
      <dgm:spPr/>
      <dgm:t>
        <a:bodyPr/>
        <a:lstStyle/>
        <a:p>
          <a:endParaRPr lang="en-US"/>
        </a:p>
      </dgm:t>
    </dgm:pt>
    <dgm:pt modelId="{03EE9E4B-03DE-47AB-A867-D0DAFCBD63D8}">
      <dgm:prSet phldrT="[Text]" custT="1"/>
      <dgm:spPr/>
      <dgm:t>
        <a:bodyPr/>
        <a:lstStyle/>
        <a:p>
          <a:r>
            <a:rPr lang="en-US" sz="1800" b="1"/>
            <a:t>structure requirements </a:t>
          </a:r>
        </a:p>
      </dgm:t>
    </dgm:pt>
    <dgm:pt modelId="{FF017655-72AB-4B03-945A-B59FC25A71E9}" type="parTrans" cxnId="{C5E95E22-2A20-49EE-BEC3-E82AD36DAE08}">
      <dgm:prSet/>
      <dgm:spPr/>
      <dgm:t>
        <a:bodyPr/>
        <a:lstStyle/>
        <a:p>
          <a:endParaRPr lang="en-US"/>
        </a:p>
      </dgm:t>
    </dgm:pt>
    <dgm:pt modelId="{BDC7E1FE-EF23-47C2-894D-64E839C96679}" type="sibTrans" cxnId="{C5E95E22-2A20-49EE-BEC3-E82AD36DAE08}">
      <dgm:prSet/>
      <dgm:spPr/>
      <dgm:t>
        <a:bodyPr/>
        <a:lstStyle/>
        <a:p>
          <a:endParaRPr lang="en-US"/>
        </a:p>
      </dgm:t>
    </dgm:pt>
    <dgm:pt modelId="{413F9FF2-3EB5-4154-8E0E-87FBC82333AA}">
      <dgm:prSet phldrT="[Text]" custT="1"/>
      <dgm:spPr/>
      <dgm:t>
        <a:bodyPr/>
        <a:lstStyle/>
        <a:p>
          <a:r>
            <a:rPr lang="en-US" sz="1800" b="1"/>
            <a:t>site requirements</a:t>
          </a:r>
        </a:p>
      </dgm:t>
    </dgm:pt>
    <dgm:pt modelId="{2F275C9C-34B7-47F3-9B9E-201921FC427F}" type="parTrans" cxnId="{EEBF70F5-112E-4036-89AE-F3BA6E71AB3D}">
      <dgm:prSet/>
      <dgm:spPr/>
      <dgm:t>
        <a:bodyPr/>
        <a:lstStyle/>
        <a:p>
          <a:endParaRPr lang="en-US"/>
        </a:p>
      </dgm:t>
    </dgm:pt>
    <dgm:pt modelId="{9749AABD-A313-4276-8FAC-3C6FE28566E1}" type="sibTrans" cxnId="{EEBF70F5-112E-4036-89AE-F3BA6E71AB3D}">
      <dgm:prSet/>
      <dgm:spPr/>
      <dgm:t>
        <a:bodyPr/>
        <a:lstStyle/>
        <a:p>
          <a:endParaRPr lang="en-US"/>
        </a:p>
      </dgm:t>
    </dgm:pt>
    <dgm:pt modelId="{5A441779-4837-40A9-82D8-264E3517EFE5}">
      <dgm:prSet phldrT="[Text]" custT="1"/>
      <dgm:spPr/>
      <dgm:t>
        <a:bodyPr/>
        <a:lstStyle/>
        <a:p>
          <a:r>
            <a:rPr lang="en-US" sz="2000" b="1"/>
            <a:t>Civil Defense</a:t>
          </a:r>
        </a:p>
      </dgm:t>
    </dgm:pt>
    <dgm:pt modelId="{E088E19D-1374-42D3-B661-21962CAABD6A}" type="parTrans" cxnId="{99AE0050-88BF-4254-904D-1FE72DC6A910}">
      <dgm:prSet/>
      <dgm:spPr/>
      <dgm:t>
        <a:bodyPr/>
        <a:lstStyle/>
        <a:p>
          <a:endParaRPr lang="en-US"/>
        </a:p>
      </dgm:t>
    </dgm:pt>
    <dgm:pt modelId="{AE07EED5-81DE-434C-922C-0BF66FEC412B}" type="sibTrans" cxnId="{99AE0050-88BF-4254-904D-1FE72DC6A910}">
      <dgm:prSet/>
      <dgm:spPr/>
      <dgm:t>
        <a:bodyPr/>
        <a:lstStyle/>
        <a:p>
          <a:endParaRPr lang="en-US"/>
        </a:p>
      </dgm:t>
    </dgm:pt>
    <dgm:pt modelId="{729E66C7-3B38-4310-81A7-94035D6357DD}">
      <dgm:prSet phldrT="[Text]" custT="1"/>
      <dgm:spPr/>
      <dgm:t>
        <a:bodyPr/>
        <a:lstStyle/>
        <a:p>
          <a:r>
            <a:rPr lang="en-US" sz="1800" b="1" dirty="0" smtClean="0"/>
            <a:t>fuel Tanks and pumps      - electric wiring</a:t>
          </a:r>
          <a:endParaRPr lang="en-US" sz="1800" b="1" dirty="0"/>
        </a:p>
      </dgm:t>
    </dgm:pt>
    <dgm:pt modelId="{2479BF5E-34E8-451D-B03E-E0F89F20311E}" type="parTrans" cxnId="{7A71484C-440D-4099-B5E9-BCF5FBC7DA84}">
      <dgm:prSet/>
      <dgm:spPr/>
      <dgm:t>
        <a:bodyPr/>
        <a:lstStyle/>
        <a:p>
          <a:endParaRPr lang="en-US"/>
        </a:p>
      </dgm:t>
    </dgm:pt>
    <dgm:pt modelId="{E69E4A99-8E7D-4A53-BC05-BF2C26DF2443}" type="sibTrans" cxnId="{7A71484C-440D-4099-B5E9-BCF5FBC7DA84}">
      <dgm:prSet/>
      <dgm:spPr/>
      <dgm:t>
        <a:bodyPr/>
        <a:lstStyle/>
        <a:p>
          <a:endParaRPr lang="en-US"/>
        </a:p>
      </dgm:t>
    </dgm:pt>
    <dgm:pt modelId="{05EDAB49-3938-4912-8543-C0AD354F630A}">
      <dgm:prSet phldrT="[Text]" custT="1"/>
      <dgm:spPr/>
      <dgm:t>
        <a:bodyPr/>
        <a:lstStyle/>
        <a:p>
          <a:r>
            <a:rPr lang="en-US" sz="2000" b="1"/>
            <a:t>EQA</a:t>
          </a:r>
        </a:p>
      </dgm:t>
    </dgm:pt>
    <dgm:pt modelId="{BC290556-87B3-4DFE-8A93-E65947C1F4E5}" type="parTrans" cxnId="{C2D5224C-34A1-4159-8D02-A6D2F9D06E8B}">
      <dgm:prSet/>
      <dgm:spPr/>
      <dgm:t>
        <a:bodyPr/>
        <a:lstStyle/>
        <a:p>
          <a:endParaRPr lang="en-US"/>
        </a:p>
      </dgm:t>
    </dgm:pt>
    <dgm:pt modelId="{33926FCD-D19E-46BF-81FD-B5F444471202}" type="sibTrans" cxnId="{C2D5224C-34A1-4159-8D02-A6D2F9D06E8B}">
      <dgm:prSet/>
      <dgm:spPr/>
      <dgm:t>
        <a:bodyPr/>
        <a:lstStyle/>
        <a:p>
          <a:endParaRPr lang="en-US"/>
        </a:p>
      </dgm:t>
    </dgm:pt>
    <dgm:pt modelId="{A6DFAB74-AD25-42BA-9CB6-2DB74A21E0C5}">
      <dgm:prSet phldrT="[Text]" custT="1"/>
      <dgm:spPr/>
      <dgm:t>
        <a:bodyPr/>
        <a:lstStyle/>
        <a:p>
          <a:r>
            <a:rPr lang="en-US" sz="1800" b="1" dirty="0" smtClean="0"/>
            <a:t>EQA participate in the intergovernmental technical committee for the licensing of fuel station.  They also conduct field visit during the construction of the station.</a:t>
          </a:r>
          <a:endParaRPr lang="en-US" sz="1800" b="1" dirty="0"/>
        </a:p>
      </dgm:t>
    </dgm:pt>
    <dgm:pt modelId="{7027557D-9A18-4868-9E28-472308F1DCC5}" type="parTrans" cxnId="{7C06A824-B55C-4E82-94C1-4F11964325E1}">
      <dgm:prSet/>
      <dgm:spPr/>
      <dgm:t>
        <a:bodyPr/>
        <a:lstStyle/>
        <a:p>
          <a:endParaRPr lang="en-US"/>
        </a:p>
      </dgm:t>
    </dgm:pt>
    <dgm:pt modelId="{AD1319D6-3A31-40A1-8F67-450342F41FBE}" type="sibTrans" cxnId="{7C06A824-B55C-4E82-94C1-4F11964325E1}">
      <dgm:prSet/>
      <dgm:spPr/>
      <dgm:t>
        <a:bodyPr/>
        <a:lstStyle/>
        <a:p>
          <a:endParaRPr lang="en-US"/>
        </a:p>
      </dgm:t>
    </dgm:pt>
    <dgm:pt modelId="{0345FF5F-2CFC-49EC-A015-BD0942C4619E}">
      <dgm:prSet phldrT="[Text]" custT="1"/>
      <dgm:spPr/>
      <dgm:t>
        <a:bodyPr/>
        <a:lstStyle/>
        <a:p>
          <a:r>
            <a:rPr lang="en-US" sz="2000" b="1" dirty="0"/>
            <a:t>MOH</a:t>
          </a:r>
        </a:p>
      </dgm:t>
    </dgm:pt>
    <dgm:pt modelId="{369ACDC3-F06F-491E-AF86-36B4D0FB4A48}" type="parTrans" cxnId="{801275EC-C830-4C84-B7E0-D657FE789691}">
      <dgm:prSet/>
      <dgm:spPr/>
      <dgm:t>
        <a:bodyPr/>
        <a:lstStyle/>
        <a:p>
          <a:endParaRPr lang="en-US"/>
        </a:p>
      </dgm:t>
    </dgm:pt>
    <dgm:pt modelId="{FD9C7A6F-F90C-4A48-A915-36D55684EBBA}" type="sibTrans" cxnId="{801275EC-C830-4C84-B7E0-D657FE789691}">
      <dgm:prSet/>
      <dgm:spPr/>
      <dgm:t>
        <a:bodyPr/>
        <a:lstStyle/>
        <a:p>
          <a:endParaRPr lang="en-US"/>
        </a:p>
      </dgm:t>
    </dgm:pt>
    <dgm:pt modelId="{A6D3CE91-F451-4871-A7FB-8E603D4C0E92}">
      <dgm:prSet phldrT="[Text]" custT="1"/>
      <dgm:spPr/>
      <dgm:t>
        <a:bodyPr/>
        <a:lstStyle/>
        <a:p>
          <a:r>
            <a:rPr lang="en-US" sz="1800" b="1" u="none" dirty="0" smtClean="0"/>
            <a:t>The MOH participates in the intergovernmental </a:t>
          </a:r>
          <a:r>
            <a:rPr lang="en-US" sz="1800" b="1" i="0" u="none" dirty="0" smtClean="0"/>
            <a:t>technical</a:t>
          </a:r>
          <a:r>
            <a:rPr lang="en-US" sz="1800" b="1" u="none" dirty="0" smtClean="0"/>
            <a:t> committee for the licensing of fuel stations and they conduct field visits to supervise location and construction of the station</a:t>
          </a:r>
          <a:endParaRPr lang="en-US" sz="1800" b="1" u="none" dirty="0"/>
        </a:p>
      </dgm:t>
    </dgm:pt>
    <dgm:pt modelId="{FA17BA8A-E317-4636-828E-1B4A5120E0DA}" type="parTrans" cxnId="{50B92071-9FD0-4DC8-9412-0195B790FB99}">
      <dgm:prSet/>
      <dgm:spPr/>
      <dgm:t>
        <a:bodyPr/>
        <a:lstStyle/>
        <a:p>
          <a:endParaRPr lang="en-US"/>
        </a:p>
      </dgm:t>
    </dgm:pt>
    <dgm:pt modelId="{CC8227BC-9780-4B2F-B8B1-62152C0C5871}" type="sibTrans" cxnId="{50B92071-9FD0-4DC8-9412-0195B790FB99}">
      <dgm:prSet/>
      <dgm:spPr/>
      <dgm:t>
        <a:bodyPr/>
        <a:lstStyle/>
        <a:p>
          <a:endParaRPr lang="en-US"/>
        </a:p>
      </dgm:t>
    </dgm:pt>
    <dgm:pt modelId="{E8DE6B17-876B-4817-BD65-255B1DEB6305}">
      <dgm:prSet phldrT="[Text]" custT="1"/>
      <dgm:spPr/>
      <dgm:t>
        <a:bodyPr/>
        <a:lstStyle/>
        <a:p>
          <a:r>
            <a:rPr lang="en-US" sz="2000" b="1"/>
            <a:t>MOT</a:t>
          </a:r>
        </a:p>
      </dgm:t>
    </dgm:pt>
    <dgm:pt modelId="{78AA24E0-4D71-44A1-93C0-AD3761F66D94}" type="parTrans" cxnId="{1DEB5222-A12D-42C1-AF33-AB29982D02D3}">
      <dgm:prSet/>
      <dgm:spPr/>
      <dgm:t>
        <a:bodyPr/>
        <a:lstStyle/>
        <a:p>
          <a:endParaRPr lang="en-US"/>
        </a:p>
      </dgm:t>
    </dgm:pt>
    <dgm:pt modelId="{C3328743-4044-4C69-8A76-EF6AF4D57A01}" type="sibTrans" cxnId="{1DEB5222-A12D-42C1-AF33-AB29982D02D3}">
      <dgm:prSet/>
      <dgm:spPr/>
      <dgm:t>
        <a:bodyPr/>
        <a:lstStyle/>
        <a:p>
          <a:endParaRPr lang="en-US"/>
        </a:p>
      </dgm:t>
    </dgm:pt>
    <dgm:pt modelId="{181D3C5D-40CD-400D-993F-BAAF3CC3B51A}">
      <dgm:prSet phldrT="[Text]" custT="1"/>
      <dgm:spPr/>
      <dgm:t>
        <a:bodyPr/>
        <a:lstStyle/>
        <a:p>
          <a:r>
            <a:rPr lang="en-US" sz="1800" b="1"/>
            <a:t>Specifications  of the Street station</a:t>
          </a:r>
        </a:p>
      </dgm:t>
    </dgm:pt>
    <dgm:pt modelId="{A695033F-B44D-4C8D-9B62-E0982876FA6B}" type="parTrans" cxnId="{14076D04-3471-41D9-B132-23C17611D1F1}">
      <dgm:prSet/>
      <dgm:spPr/>
      <dgm:t>
        <a:bodyPr/>
        <a:lstStyle/>
        <a:p>
          <a:endParaRPr lang="en-US"/>
        </a:p>
      </dgm:t>
    </dgm:pt>
    <dgm:pt modelId="{FC18344C-C8F5-4C54-B4E2-5C9B0368B0B5}" type="sibTrans" cxnId="{14076D04-3471-41D9-B132-23C17611D1F1}">
      <dgm:prSet/>
      <dgm:spPr/>
      <dgm:t>
        <a:bodyPr/>
        <a:lstStyle/>
        <a:p>
          <a:endParaRPr lang="en-US"/>
        </a:p>
      </dgm:t>
    </dgm:pt>
    <dgm:pt modelId="{3DC66AE0-3A9C-49E3-B89D-700DFBA03B08}">
      <dgm:prSet phldrT="[Text]" custT="1"/>
      <dgm:spPr/>
      <dgm:t>
        <a:bodyPr/>
        <a:lstStyle/>
        <a:p>
          <a:r>
            <a:rPr lang="en-US" sz="1800" b="1" dirty="0"/>
            <a:t>conditions about the fuel transportation</a:t>
          </a:r>
        </a:p>
      </dgm:t>
    </dgm:pt>
    <dgm:pt modelId="{5D47C46D-8A67-456C-AE69-0F310B3C8CC5}" type="parTrans" cxnId="{8EAB62A7-4F37-4D4D-8226-CF36E93546C7}">
      <dgm:prSet/>
      <dgm:spPr/>
      <dgm:t>
        <a:bodyPr/>
        <a:lstStyle/>
        <a:p>
          <a:endParaRPr lang="en-US"/>
        </a:p>
      </dgm:t>
    </dgm:pt>
    <dgm:pt modelId="{A18D8405-FB0F-4303-AC89-66F4E746F2F0}" type="sibTrans" cxnId="{8EAB62A7-4F37-4D4D-8226-CF36E93546C7}">
      <dgm:prSet/>
      <dgm:spPr/>
      <dgm:t>
        <a:bodyPr/>
        <a:lstStyle/>
        <a:p>
          <a:endParaRPr lang="en-US"/>
        </a:p>
      </dgm:t>
    </dgm:pt>
    <dgm:pt modelId="{878867FF-B630-4C15-BCE3-6E4C397FF6BB}">
      <dgm:prSet phldrT="[Text]" custT="1"/>
      <dgm:spPr/>
      <dgm:t>
        <a:bodyPr/>
        <a:lstStyle/>
        <a:p>
          <a:r>
            <a:rPr lang="en-US" sz="2000" b="1"/>
            <a:t>MOL</a:t>
          </a:r>
        </a:p>
      </dgm:t>
    </dgm:pt>
    <dgm:pt modelId="{7EE3E17A-BD18-43AB-8795-AE4F417C1556}" type="parTrans" cxnId="{54D84DB4-7BBF-4045-A45F-C6D3F5D091EF}">
      <dgm:prSet/>
      <dgm:spPr/>
      <dgm:t>
        <a:bodyPr/>
        <a:lstStyle/>
        <a:p>
          <a:endParaRPr lang="en-US"/>
        </a:p>
      </dgm:t>
    </dgm:pt>
    <dgm:pt modelId="{5D099570-BABC-4E80-A72A-AE9D2F50499E}" type="sibTrans" cxnId="{54D84DB4-7BBF-4045-A45F-C6D3F5D091EF}">
      <dgm:prSet/>
      <dgm:spPr/>
      <dgm:t>
        <a:bodyPr/>
        <a:lstStyle/>
        <a:p>
          <a:endParaRPr lang="en-US"/>
        </a:p>
      </dgm:t>
    </dgm:pt>
    <dgm:pt modelId="{990B35B4-EEBA-4375-93E4-E246919E30DA}">
      <dgm:prSet phldrT="[Text]" custT="1"/>
      <dgm:spPr/>
      <dgm:t>
        <a:bodyPr/>
        <a:lstStyle/>
        <a:p>
          <a:r>
            <a:rPr lang="en-US" sz="1800" b="1" dirty="0"/>
            <a:t>fire fighter requirements under the conditions of the civil defense</a:t>
          </a:r>
        </a:p>
      </dgm:t>
    </dgm:pt>
    <dgm:pt modelId="{E042BAB0-C2DA-4504-A2ED-6FA0CC1C6A33}" type="parTrans" cxnId="{DB66D0B2-D38F-4BD9-BB63-5AD7BFF728DD}">
      <dgm:prSet/>
      <dgm:spPr/>
      <dgm:t>
        <a:bodyPr/>
        <a:lstStyle/>
        <a:p>
          <a:endParaRPr lang="en-US"/>
        </a:p>
      </dgm:t>
    </dgm:pt>
    <dgm:pt modelId="{7F1CCD15-BB48-4DE3-A299-E8E748713DB2}" type="sibTrans" cxnId="{DB66D0B2-D38F-4BD9-BB63-5AD7BFF728DD}">
      <dgm:prSet/>
      <dgm:spPr/>
      <dgm:t>
        <a:bodyPr/>
        <a:lstStyle/>
        <a:p>
          <a:endParaRPr lang="en-US"/>
        </a:p>
      </dgm:t>
    </dgm:pt>
    <dgm:pt modelId="{62B23AFB-95C0-4390-BEA2-1F2C225DDCA7}">
      <dgm:prSet phldrT="[Text]" custT="1"/>
      <dgm:spPr/>
      <dgm:t>
        <a:bodyPr/>
        <a:lstStyle/>
        <a:p>
          <a:r>
            <a:rPr lang="en-US" sz="1800" b="1" dirty="0"/>
            <a:t>Special requirements for station site and workers safety</a:t>
          </a:r>
        </a:p>
      </dgm:t>
    </dgm:pt>
    <dgm:pt modelId="{059D86F1-778E-4BB2-93EC-637ADCB0BD85}" type="parTrans" cxnId="{B519323B-F096-4AAD-8F60-FCEC61E98126}">
      <dgm:prSet/>
      <dgm:spPr/>
      <dgm:t>
        <a:bodyPr/>
        <a:lstStyle/>
        <a:p>
          <a:endParaRPr lang="en-US"/>
        </a:p>
      </dgm:t>
    </dgm:pt>
    <dgm:pt modelId="{2598173A-1745-4E9B-AAFC-E8FD48F53414}" type="sibTrans" cxnId="{B519323B-F096-4AAD-8F60-FCEC61E98126}">
      <dgm:prSet/>
      <dgm:spPr/>
      <dgm:t>
        <a:bodyPr/>
        <a:lstStyle/>
        <a:p>
          <a:endParaRPr lang="en-US"/>
        </a:p>
      </dgm:t>
    </dgm:pt>
    <dgm:pt modelId="{26E1FAAB-F822-4CF3-8B45-9B352324309F}">
      <dgm:prSet custT="1"/>
      <dgm:spPr/>
      <dgm:t>
        <a:bodyPr/>
        <a:lstStyle/>
        <a:p>
          <a:endParaRPr lang="en-US" sz="1800"/>
        </a:p>
      </dgm:t>
    </dgm:pt>
    <dgm:pt modelId="{399066BC-A5A9-46CB-BF03-3C559390D379}" type="parTrans" cxnId="{ECCB681A-8185-444C-8D0C-60063C1AB91A}">
      <dgm:prSet/>
      <dgm:spPr/>
      <dgm:t>
        <a:bodyPr/>
        <a:lstStyle/>
        <a:p>
          <a:endParaRPr lang="en-US"/>
        </a:p>
      </dgm:t>
    </dgm:pt>
    <dgm:pt modelId="{7611325D-530B-469A-AE3F-A28F7727A630}" type="sibTrans" cxnId="{ECCB681A-8185-444C-8D0C-60063C1AB91A}">
      <dgm:prSet/>
      <dgm:spPr/>
      <dgm:t>
        <a:bodyPr/>
        <a:lstStyle/>
        <a:p>
          <a:endParaRPr lang="en-US"/>
        </a:p>
      </dgm:t>
    </dgm:pt>
    <dgm:pt modelId="{5658A467-9C2F-41E3-B9C4-6895AF7C647A}">
      <dgm:prSet phldrT="[Text]" custT="1"/>
      <dgm:spPr/>
      <dgm:t>
        <a:bodyPr/>
        <a:lstStyle/>
        <a:p>
          <a:r>
            <a:rPr lang="en-US" sz="1800" b="1" dirty="0" smtClean="0"/>
            <a:t> fuel transport vehicles        </a:t>
          </a:r>
          <a:endParaRPr lang="en-US" sz="1800" b="1" dirty="0"/>
        </a:p>
      </dgm:t>
    </dgm:pt>
    <dgm:pt modelId="{D14F7039-7EB7-4484-9252-14953E6292E8}" type="parTrans" cxnId="{EC03C525-087F-418A-B1E7-57A9332391B8}">
      <dgm:prSet/>
      <dgm:spPr/>
      <dgm:t>
        <a:bodyPr/>
        <a:lstStyle/>
        <a:p>
          <a:endParaRPr lang="en-US"/>
        </a:p>
      </dgm:t>
    </dgm:pt>
    <dgm:pt modelId="{CB18F276-4381-49BD-A792-081FB75DFFB5}" type="sibTrans" cxnId="{EC03C525-087F-418A-B1E7-57A9332391B8}">
      <dgm:prSet/>
      <dgm:spPr/>
      <dgm:t>
        <a:bodyPr/>
        <a:lstStyle/>
        <a:p>
          <a:endParaRPr lang="en-US"/>
        </a:p>
      </dgm:t>
    </dgm:pt>
    <dgm:pt modelId="{D4F92A33-AF8F-405F-B764-D5F7F2FBF5DD}">
      <dgm:prSet custT="1"/>
      <dgm:spPr/>
      <dgm:t>
        <a:bodyPr/>
        <a:lstStyle/>
        <a:p>
          <a:r>
            <a:rPr lang="en-US" sz="1800" b="1" dirty="0" smtClean="0"/>
            <a:t> fire prevention and fire fighting</a:t>
          </a:r>
          <a:endParaRPr lang="en-US" sz="1800" b="1" dirty="0"/>
        </a:p>
      </dgm:t>
    </dgm:pt>
    <dgm:pt modelId="{AD4EF1E7-F810-4764-9027-FD74A624B7A8}" type="sibTrans" cxnId="{B0A24562-CCD3-4F96-A744-658DB2AA4C82}">
      <dgm:prSet/>
      <dgm:spPr/>
      <dgm:t>
        <a:bodyPr/>
        <a:lstStyle/>
        <a:p>
          <a:endParaRPr lang="en-US"/>
        </a:p>
      </dgm:t>
    </dgm:pt>
    <dgm:pt modelId="{8EE660B7-C317-4AB4-8C3A-A79F6AE46AC1}" type="parTrans" cxnId="{B0A24562-CCD3-4F96-A744-658DB2AA4C82}">
      <dgm:prSet/>
      <dgm:spPr/>
      <dgm:t>
        <a:bodyPr/>
        <a:lstStyle/>
        <a:p>
          <a:endParaRPr lang="en-US"/>
        </a:p>
      </dgm:t>
    </dgm:pt>
    <dgm:pt modelId="{726F9DB1-3E41-4D6F-B3F3-44D6969DD4DD}">
      <dgm:prSet phldrT="[Text]" custT="1"/>
      <dgm:spPr/>
      <dgm:t>
        <a:bodyPr/>
        <a:lstStyle/>
        <a:p>
          <a:endParaRPr lang="en-US" sz="1800" b="1" dirty="0"/>
        </a:p>
      </dgm:t>
    </dgm:pt>
    <dgm:pt modelId="{51C1640E-9005-422A-909D-79715E0D0DE7}" type="parTrans" cxnId="{526645F6-13BE-4898-8598-30011459EF30}">
      <dgm:prSet/>
      <dgm:spPr/>
      <dgm:t>
        <a:bodyPr/>
        <a:lstStyle/>
        <a:p>
          <a:endParaRPr lang="en-US"/>
        </a:p>
      </dgm:t>
    </dgm:pt>
    <dgm:pt modelId="{16E66C32-E15C-4C69-A099-0E1A1932CFAD}" type="sibTrans" cxnId="{526645F6-13BE-4898-8598-30011459EF30}">
      <dgm:prSet/>
      <dgm:spPr/>
      <dgm:t>
        <a:bodyPr/>
        <a:lstStyle/>
        <a:p>
          <a:endParaRPr lang="en-US"/>
        </a:p>
      </dgm:t>
    </dgm:pt>
    <dgm:pt modelId="{38C5AA15-D4C4-44E2-810A-B4B4AC5A9195}" type="pres">
      <dgm:prSet presAssocID="{98CCC5D4-2AD0-41BC-BC04-1A917704FB84}" presName="Name0" presStyleCnt="0">
        <dgm:presLayoutVars>
          <dgm:dir/>
          <dgm:animLvl val="lvl"/>
          <dgm:resizeHandles val="exact"/>
        </dgm:presLayoutVars>
      </dgm:prSet>
      <dgm:spPr/>
      <dgm:t>
        <a:bodyPr/>
        <a:lstStyle/>
        <a:p>
          <a:endParaRPr lang="en-US"/>
        </a:p>
      </dgm:t>
    </dgm:pt>
    <dgm:pt modelId="{6D4DB75D-CC1D-4120-BECB-2FEAEB3B1F93}" type="pres">
      <dgm:prSet presAssocID="{DAE2D496-1639-4D99-ABAC-3191B4920A08}" presName="linNode" presStyleCnt="0"/>
      <dgm:spPr/>
      <dgm:t>
        <a:bodyPr/>
        <a:lstStyle/>
        <a:p>
          <a:endParaRPr lang="en-US"/>
        </a:p>
      </dgm:t>
    </dgm:pt>
    <dgm:pt modelId="{A0B2D20C-73A7-49A8-9251-1CEE7F78BF67}" type="pres">
      <dgm:prSet presAssocID="{DAE2D496-1639-4D99-ABAC-3191B4920A08}" presName="parentText" presStyleLbl="node1" presStyleIdx="0" presStyleCnt="7" custScaleX="87373" custLinFactNeighborX="-9159">
        <dgm:presLayoutVars>
          <dgm:chMax val="1"/>
          <dgm:bulletEnabled val="1"/>
        </dgm:presLayoutVars>
      </dgm:prSet>
      <dgm:spPr/>
      <dgm:t>
        <a:bodyPr/>
        <a:lstStyle/>
        <a:p>
          <a:endParaRPr lang="en-US"/>
        </a:p>
      </dgm:t>
    </dgm:pt>
    <dgm:pt modelId="{E22E5CDB-E538-4007-B2A3-9B790A38191D}" type="pres">
      <dgm:prSet presAssocID="{DAE2D496-1639-4D99-ABAC-3191B4920A08}" presName="descendantText" presStyleLbl="alignAccFollowNode1" presStyleIdx="0" presStyleCnt="7" custScaleX="182174" custLinFactNeighborX="14136" custLinFactNeighborY="-345">
        <dgm:presLayoutVars>
          <dgm:bulletEnabled val="1"/>
        </dgm:presLayoutVars>
      </dgm:prSet>
      <dgm:spPr/>
      <dgm:t>
        <a:bodyPr/>
        <a:lstStyle/>
        <a:p>
          <a:endParaRPr lang="en-US"/>
        </a:p>
      </dgm:t>
    </dgm:pt>
    <dgm:pt modelId="{A59F2FCF-66FB-48FE-B2F4-C45291DEF310}" type="pres">
      <dgm:prSet presAssocID="{5E7FF2FD-4CF1-4C4E-A8EC-DCD556A490EF}" presName="sp" presStyleCnt="0"/>
      <dgm:spPr/>
      <dgm:t>
        <a:bodyPr/>
        <a:lstStyle/>
        <a:p>
          <a:endParaRPr lang="en-US"/>
        </a:p>
      </dgm:t>
    </dgm:pt>
    <dgm:pt modelId="{236D682F-A87A-41ED-889E-FB4C8FA10EA7}" type="pres">
      <dgm:prSet presAssocID="{4ED55D51-4742-4C0A-B153-51F4CC924B5E}" presName="linNode" presStyleCnt="0"/>
      <dgm:spPr/>
      <dgm:t>
        <a:bodyPr/>
        <a:lstStyle/>
        <a:p>
          <a:endParaRPr lang="en-US"/>
        </a:p>
      </dgm:t>
    </dgm:pt>
    <dgm:pt modelId="{DA36E296-DDE1-415B-BCDF-53412F1CA0F2}" type="pres">
      <dgm:prSet presAssocID="{4ED55D51-4742-4C0A-B153-51F4CC924B5E}" presName="parentText" presStyleLbl="node1" presStyleIdx="1" presStyleCnt="7" custScaleX="66144" custLinFactNeighborX="-9159">
        <dgm:presLayoutVars>
          <dgm:chMax val="1"/>
          <dgm:bulletEnabled val="1"/>
        </dgm:presLayoutVars>
      </dgm:prSet>
      <dgm:spPr/>
      <dgm:t>
        <a:bodyPr/>
        <a:lstStyle/>
        <a:p>
          <a:endParaRPr lang="en-US"/>
        </a:p>
      </dgm:t>
    </dgm:pt>
    <dgm:pt modelId="{875DBEF0-570D-4C77-A487-779A8A3283DF}" type="pres">
      <dgm:prSet presAssocID="{4ED55D51-4742-4C0A-B153-51F4CC924B5E}" presName="descendantText" presStyleLbl="alignAccFollowNode1" presStyleIdx="1" presStyleCnt="7" custScaleX="141872" custLinFactNeighborX="25967" custLinFactNeighborY="-9841">
        <dgm:presLayoutVars>
          <dgm:bulletEnabled val="1"/>
        </dgm:presLayoutVars>
      </dgm:prSet>
      <dgm:spPr/>
      <dgm:t>
        <a:bodyPr/>
        <a:lstStyle/>
        <a:p>
          <a:endParaRPr lang="en-US"/>
        </a:p>
      </dgm:t>
    </dgm:pt>
    <dgm:pt modelId="{F48D4965-C238-448B-A888-EA5791D253DF}" type="pres">
      <dgm:prSet presAssocID="{19A48043-AB90-4371-9BDE-09C4134EBF7B}" presName="sp" presStyleCnt="0"/>
      <dgm:spPr/>
      <dgm:t>
        <a:bodyPr/>
        <a:lstStyle/>
        <a:p>
          <a:endParaRPr lang="en-US"/>
        </a:p>
      </dgm:t>
    </dgm:pt>
    <dgm:pt modelId="{CB9BDEB8-716F-4768-B4A0-7EEE8D595046}" type="pres">
      <dgm:prSet presAssocID="{5A441779-4837-40A9-82D8-264E3517EFE5}" presName="linNode" presStyleCnt="0"/>
      <dgm:spPr/>
      <dgm:t>
        <a:bodyPr/>
        <a:lstStyle/>
        <a:p>
          <a:endParaRPr lang="en-US"/>
        </a:p>
      </dgm:t>
    </dgm:pt>
    <dgm:pt modelId="{4D265FDB-0A84-46DC-AC33-A685B25295EC}" type="pres">
      <dgm:prSet presAssocID="{5A441779-4837-40A9-82D8-264E3517EFE5}" presName="parentText" presStyleLbl="node1" presStyleIdx="2" presStyleCnt="7" custScaleX="56401" custLinFactNeighborX="-9168">
        <dgm:presLayoutVars>
          <dgm:chMax val="1"/>
          <dgm:bulletEnabled val="1"/>
        </dgm:presLayoutVars>
      </dgm:prSet>
      <dgm:spPr/>
      <dgm:t>
        <a:bodyPr/>
        <a:lstStyle/>
        <a:p>
          <a:endParaRPr lang="en-US"/>
        </a:p>
      </dgm:t>
    </dgm:pt>
    <dgm:pt modelId="{2990A5B5-6565-48C1-96A9-6FD22E038E7A}" type="pres">
      <dgm:prSet presAssocID="{5A441779-4837-40A9-82D8-264E3517EFE5}" presName="descendantText" presStyleLbl="alignAccFollowNode1" presStyleIdx="2" presStyleCnt="7" custScaleX="124282" custScaleY="129619" custLinFactNeighborX="28284" custLinFactNeighborY="6690">
        <dgm:presLayoutVars>
          <dgm:bulletEnabled val="1"/>
        </dgm:presLayoutVars>
      </dgm:prSet>
      <dgm:spPr/>
      <dgm:t>
        <a:bodyPr/>
        <a:lstStyle/>
        <a:p>
          <a:endParaRPr lang="en-US"/>
        </a:p>
      </dgm:t>
    </dgm:pt>
    <dgm:pt modelId="{ADAD3A4B-18DC-4998-991C-3F320CA2F1DE}" type="pres">
      <dgm:prSet presAssocID="{AE07EED5-81DE-434C-922C-0BF66FEC412B}" presName="sp" presStyleCnt="0"/>
      <dgm:spPr/>
      <dgm:t>
        <a:bodyPr/>
        <a:lstStyle/>
        <a:p>
          <a:endParaRPr lang="en-US"/>
        </a:p>
      </dgm:t>
    </dgm:pt>
    <dgm:pt modelId="{26347211-C006-438E-94F6-1CD5BED9DBBB}" type="pres">
      <dgm:prSet presAssocID="{878867FF-B630-4C15-BCE3-6E4C397FF6BB}" presName="linNode" presStyleCnt="0"/>
      <dgm:spPr/>
      <dgm:t>
        <a:bodyPr/>
        <a:lstStyle/>
        <a:p>
          <a:endParaRPr lang="en-US"/>
        </a:p>
      </dgm:t>
    </dgm:pt>
    <dgm:pt modelId="{92DFFB12-B201-4332-8FD1-1B3327E66F84}" type="pres">
      <dgm:prSet presAssocID="{878867FF-B630-4C15-BCE3-6E4C397FF6BB}" presName="parentText" presStyleLbl="node1" presStyleIdx="3" presStyleCnt="7" custScaleX="76430" custLinFactNeighborX="-9168" custLinFactNeighborY="3368">
        <dgm:presLayoutVars>
          <dgm:chMax val="1"/>
          <dgm:bulletEnabled val="1"/>
        </dgm:presLayoutVars>
      </dgm:prSet>
      <dgm:spPr/>
      <dgm:t>
        <a:bodyPr/>
        <a:lstStyle/>
        <a:p>
          <a:endParaRPr lang="en-US"/>
        </a:p>
      </dgm:t>
    </dgm:pt>
    <dgm:pt modelId="{443905DE-FB80-4701-A202-E60184CFD0A1}" type="pres">
      <dgm:prSet presAssocID="{878867FF-B630-4C15-BCE3-6E4C397FF6BB}" presName="descendantText" presStyleLbl="alignAccFollowNode1" presStyleIdx="3" presStyleCnt="7" custScaleX="160919" custScaleY="100617" custLinFactNeighborX="25980" custLinFactNeighborY="6102">
        <dgm:presLayoutVars>
          <dgm:bulletEnabled val="1"/>
        </dgm:presLayoutVars>
      </dgm:prSet>
      <dgm:spPr/>
      <dgm:t>
        <a:bodyPr/>
        <a:lstStyle/>
        <a:p>
          <a:endParaRPr lang="en-US"/>
        </a:p>
      </dgm:t>
    </dgm:pt>
    <dgm:pt modelId="{E4E2CB04-FCAC-4EF2-A7BA-85A5B177CB68}" type="pres">
      <dgm:prSet presAssocID="{5D099570-BABC-4E80-A72A-AE9D2F50499E}" presName="sp" presStyleCnt="0"/>
      <dgm:spPr/>
      <dgm:t>
        <a:bodyPr/>
        <a:lstStyle/>
        <a:p>
          <a:endParaRPr lang="en-US"/>
        </a:p>
      </dgm:t>
    </dgm:pt>
    <dgm:pt modelId="{3A9E5369-2701-4289-AF68-93773A68D963}" type="pres">
      <dgm:prSet presAssocID="{E8DE6B17-876B-4817-BD65-255B1DEB6305}" presName="linNode" presStyleCnt="0"/>
      <dgm:spPr/>
      <dgm:t>
        <a:bodyPr/>
        <a:lstStyle/>
        <a:p>
          <a:endParaRPr lang="en-US"/>
        </a:p>
      </dgm:t>
    </dgm:pt>
    <dgm:pt modelId="{AE071FE8-C761-408A-A4FF-E9781320207E}" type="pres">
      <dgm:prSet presAssocID="{E8DE6B17-876B-4817-BD65-255B1DEB6305}" presName="parentText" presStyleLbl="node1" presStyleIdx="4" presStyleCnt="7" custScaleX="58636" custLinFactNeighborX="-9159">
        <dgm:presLayoutVars>
          <dgm:chMax val="1"/>
          <dgm:bulletEnabled val="1"/>
        </dgm:presLayoutVars>
      </dgm:prSet>
      <dgm:spPr/>
      <dgm:t>
        <a:bodyPr/>
        <a:lstStyle/>
        <a:p>
          <a:endParaRPr lang="en-US"/>
        </a:p>
      </dgm:t>
    </dgm:pt>
    <dgm:pt modelId="{629A4171-98BA-427D-A393-D85A63F1ED93}" type="pres">
      <dgm:prSet presAssocID="{E8DE6B17-876B-4817-BD65-255B1DEB6305}" presName="descendantText" presStyleLbl="alignAccFollowNode1" presStyleIdx="4" presStyleCnt="7" custScaleX="125886" custLinFactNeighborX="20610" custLinFactNeighborY="-4209">
        <dgm:presLayoutVars>
          <dgm:bulletEnabled val="1"/>
        </dgm:presLayoutVars>
      </dgm:prSet>
      <dgm:spPr/>
      <dgm:t>
        <a:bodyPr/>
        <a:lstStyle/>
        <a:p>
          <a:endParaRPr lang="en-US"/>
        </a:p>
      </dgm:t>
    </dgm:pt>
    <dgm:pt modelId="{00C4FD84-2E78-45F2-8FA4-A916E98DA7F7}" type="pres">
      <dgm:prSet presAssocID="{C3328743-4044-4C69-8A76-EF6AF4D57A01}" presName="sp" presStyleCnt="0"/>
      <dgm:spPr/>
      <dgm:t>
        <a:bodyPr/>
        <a:lstStyle/>
        <a:p>
          <a:endParaRPr lang="en-US"/>
        </a:p>
      </dgm:t>
    </dgm:pt>
    <dgm:pt modelId="{903EDFD6-CF61-443C-A478-7D60862B7E91}" type="pres">
      <dgm:prSet presAssocID="{0345FF5F-2CFC-49EC-A015-BD0942C4619E}" presName="linNode" presStyleCnt="0"/>
      <dgm:spPr/>
      <dgm:t>
        <a:bodyPr/>
        <a:lstStyle/>
        <a:p>
          <a:endParaRPr lang="en-US"/>
        </a:p>
      </dgm:t>
    </dgm:pt>
    <dgm:pt modelId="{768A266E-EFF4-4BA1-8D24-AC5733F1952D}" type="pres">
      <dgm:prSet presAssocID="{0345FF5F-2CFC-49EC-A015-BD0942C4619E}" presName="parentText" presStyleLbl="node1" presStyleIdx="5" presStyleCnt="7" custScaleX="58636" custLinFactNeighborX="-10657">
        <dgm:presLayoutVars>
          <dgm:chMax val="1"/>
          <dgm:bulletEnabled val="1"/>
        </dgm:presLayoutVars>
      </dgm:prSet>
      <dgm:spPr/>
      <dgm:t>
        <a:bodyPr/>
        <a:lstStyle/>
        <a:p>
          <a:endParaRPr lang="en-US"/>
        </a:p>
      </dgm:t>
    </dgm:pt>
    <dgm:pt modelId="{0C033A7B-D419-41E7-ADE0-0C09998F0F29}" type="pres">
      <dgm:prSet presAssocID="{0345FF5F-2CFC-49EC-A015-BD0942C4619E}" presName="descendantText" presStyleLbl="alignAccFollowNode1" presStyleIdx="5" presStyleCnt="7" custScaleX="122810" custScaleY="139918">
        <dgm:presLayoutVars>
          <dgm:bulletEnabled val="1"/>
        </dgm:presLayoutVars>
      </dgm:prSet>
      <dgm:spPr/>
      <dgm:t>
        <a:bodyPr/>
        <a:lstStyle/>
        <a:p>
          <a:endParaRPr lang="en-US"/>
        </a:p>
      </dgm:t>
    </dgm:pt>
    <dgm:pt modelId="{C6424BEA-177E-4C1E-8C71-58374844B387}" type="pres">
      <dgm:prSet presAssocID="{FD9C7A6F-F90C-4A48-A915-36D55684EBBA}" presName="sp" presStyleCnt="0"/>
      <dgm:spPr/>
      <dgm:t>
        <a:bodyPr/>
        <a:lstStyle/>
        <a:p>
          <a:endParaRPr lang="en-US"/>
        </a:p>
      </dgm:t>
    </dgm:pt>
    <dgm:pt modelId="{9ACF03D3-FA21-4602-BE1B-9B292D535E0E}" type="pres">
      <dgm:prSet presAssocID="{05EDAB49-3938-4912-8543-C0AD354F630A}" presName="linNode" presStyleCnt="0"/>
      <dgm:spPr/>
      <dgm:t>
        <a:bodyPr/>
        <a:lstStyle/>
        <a:p>
          <a:endParaRPr lang="en-US"/>
        </a:p>
      </dgm:t>
    </dgm:pt>
    <dgm:pt modelId="{09329390-E9F0-44CA-99EF-0F15BA69140E}" type="pres">
      <dgm:prSet presAssocID="{05EDAB49-3938-4912-8543-C0AD354F630A}" presName="parentText" presStyleLbl="node1" presStyleIdx="6" presStyleCnt="7" custScaleX="58636" custLinFactNeighborX="-9159">
        <dgm:presLayoutVars>
          <dgm:chMax val="1"/>
          <dgm:bulletEnabled val="1"/>
        </dgm:presLayoutVars>
      </dgm:prSet>
      <dgm:spPr/>
      <dgm:t>
        <a:bodyPr/>
        <a:lstStyle/>
        <a:p>
          <a:endParaRPr lang="en-US"/>
        </a:p>
      </dgm:t>
    </dgm:pt>
    <dgm:pt modelId="{BB3CED48-D07F-40A0-901F-599E20112C69}" type="pres">
      <dgm:prSet presAssocID="{05EDAB49-3938-4912-8543-C0AD354F630A}" presName="descendantText" presStyleLbl="alignAccFollowNode1" presStyleIdx="6" presStyleCnt="7" custScaleX="125885" custScaleY="123458" custLinFactNeighborX="28597" custLinFactNeighborY="-459">
        <dgm:presLayoutVars>
          <dgm:bulletEnabled val="1"/>
        </dgm:presLayoutVars>
      </dgm:prSet>
      <dgm:spPr/>
      <dgm:t>
        <a:bodyPr/>
        <a:lstStyle/>
        <a:p>
          <a:endParaRPr lang="en-US"/>
        </a:p>
      </dgm:t>
    </dgm:pt>
  </dgm:ptLst>
  <dgm:cxnLst>
    <dgm:cxn modelId="{C5C5156D-CE32-4C81-8A05-59E039BB74F1}" type="presOf" srcId="{13514498-BCF2-4C9F-8A4D-6F928129E55E}" destId="{E22E5CDB-E538-4007-B2A3-9B790A38191D}" srcOrd="0" destOrd="0" presId="urn:microsoft.com/office/officeart/2005/8/layout/vList5"/>
    <dgm:cxn modelId="{442114E8-FC57-4A02-88D1-C0F3C03C852C}" type="presOf" srcId="{0345FF5F-2CFC-49EC-A015-BD0942C4619E}" destId="{768A266E-EFF4-4BA1-8D24-AC5733F1952D}" srcOrd="0" destOrd="0" presId="urn:microsoft.com/office/officeart/2005/8/layout/vList5"/>
    <dgm:cxn modelId="{7A71484C-440D-4099-B5E9-BCF5FBC7DA84}" srcId="{5A441779-4837-40A9-82D8-264E3517EFE5}" destId="{729E66C7-3B38-4310-81A7-94035D6357DD}" srcOrd="0" destOrd="0" parTransId="{2479BF5E-34E8-451D-B03E-E0F89F20311E}" sibTransId="{E69E4A99-8E7D-4A53-BC05-BF2C26DF2443}"/>
    <dgm:cxn modelId="{72F878A7-89A6-4DC8-8D16-DF94FD461FF9}" type="presOf" srcId="{181D3C5D-40CD-400D-993F-BAAF3CC3B51A}" destId="{629A4171-98BA-427D-A393-D85A63F1ED93}" srcOrd="0" destOrd="0" presId="urn:microsoft.com/office/officeart/2005/8/layout/vList5"/>
    <dgm:cxn modelId="{B0A24562-CCD3-4F96-A744-658DB2AA4C82}" srcId="{5A441779-4837-40A9-82D8-264E3517EFE5}" destId="{D4F92A33-AF8F-405F-B764-D5F7F2FBF5DD}" srcOrd="2" destOrd="0" parTransId="{8EE660B7-C317-4AB4-8C3A-A79F6AE46AC1}" sibTransId="{AD4EF1E7-F810-4764-9027-FD74A624B7A8}"/>
    <dgm:cxn modelId="{519EDA30-60F6-41DA-A442-052293E07D76}" type="presOf" srcId="{878867FF-B630-4C15-BCE3-6E4C397FF6BB}" destId="{92DFFB12-B201-4332-8FD1-1B3327E66F84}" srcOrd="0" destOrd="0" presId="urn:microsoft.com/office/officeart/2005/8/layout/vList5"/>
    <dgm:cxn modelId="{2D210758-A112-45D8-AC41-B8696CC14854}" type="presOf" srcId="{A6DFAB74-AD25-42BA-9CB6-2DB74A21E0C5}" destId="{BB3CED48-D07F-40A0-901F-599E20112C69}" srcOrd="0" destOrd="0" presId="urn:microsoft.com/office/officeart/2005/8/layout/vList5"/>
    <dgm:cxn modelId="{C6DB5A65-E1FB-4680-AFFC-4877CD9DFF1D}" type="presOf" srcId="{413F9FF2-3EB5-4154-8E0E-87FBC82333AA}" destId="{875DBEF0-570D-4C77-A487-779A8A3283DF}" srcOrd="0" destOrd="1" presId="urn:microsoft.com/office/officeart/2005/8/layout/vList5"/>
    <dgm:cxn modelId="{52687994-A3DA-48F1-B721-7FF323B77DCD}" type="presOf" srcId="{98CCC5D4-2AD0-41BC-BC04-1A917704FB84}" destId="{38C5AA15-D4C4-44E2-810A-B4B4AC5A9195}" srcOrd="0" destOrd="0" presId="urn:microsoft.com/office/officeart/2005/8/layout/vList5"/>
    <dgm:cxn modelId="{50B85099-6B61-4E30-BC69-5CA02A0357FD}" type="presOf" srcId="{726F9DB1-3E41-4D6F-B3F3-44D6969DD4DD}" destId="{443905DE-FB80-4701-A202-E60184CFD0A1}" srcOrd="0" destOrd="0" presId="urn:microsoft.com/office/officeart/2005/8/layout/vList5"/>
    <dgm:cxn modelId="{FBA3E12B-0F2A-4597-81CD-5552B684243E}" type="presOf" srcId="{A6D3CE91-F451-4871-A7FB-8E603D4C0E92}" destId="{0C033A7B-D419-41E7-ADE0-0C09998F0F29}" srcOrd="0" destOrd="0" presId="urn:microsoft.com/office/officeart/2005/8/layout/vList5"/>
    <dgm:cxn modelId="{EC03C525-087F-418A-B1E7-57A9332391B8}" srcId="{5A441779-4837-40A9-82D8-264E3517EFE5}" destId="{5658A467-9C2F-41E3-B9C4-6895AF7C647A}" srcOrd="1" destOrd="0" parTransId="{D14F7039-7EB7-4484-9252-14953E6292E8}" sibTransId="{CB18F276-4381-49BD-A792-081FB75DFFB5}"/>
    <dgm:cxn modelId="{7C06A824-B55C-4E82-94C1-4F11964325E1}" srcId="{05EDAB49-3938-4912-8543-C0AD354F630A}" destId="{A6DFAB74-AD25-42BA-9CB6-2DB74A21E0C5}" srcOrd="0" destOrd="0" parTransId="{7027557D-9A18-4868-9E28-472308F1DCC5}" sibTransId="{AD1319D6-3A31-40A1-8F67-450342F41FBE}"/>
    <dgm:cxn modelId="{CEA8B842-2482-4D4A-9144-9A366FFC644D}" srcId="{DAE2D496-1639-4D99-ABAC-3191B4920A08}" destId="{13514498-BCF2-4C9F-8A4D-6F928129E55E}" srcOrd="0" destOrd="0" parTransId="{C99CF3DE-0EFC-417A-99F5-EDAAC6C5668D}" sibTransId="{5A51B6FB-5015-40F5-8069-E4D94BAD17F9}"/>
    <dgm:cxn modelId="{99AE0050-88BF-4254-904D-1FE72DC6A910}" srcId="{98CCC5D4-2AD0-41BC-BC04-1A917704FB84}" destId="{5A441779-4837-40A9-82D8-264E3517EFE5}" srcOrd="2" destOrd="0" parTransId="{E088E19D-1374-42D3-B661-21962CAABD6A}" sibTransId="{AE07EED5-81DE-434C-922C-0BF66FEC412B}"/>
    <dgm:cxn modelId="{38EBD882-4430-4A69-A8AD-AB233714BA7A}" type="presOf" srcId="{5658A467-9C2F-41E3-B9C4-6895AF7C647A}" destId="{2990A5B5-6565-48C1-96A9-6FD22E038E7A}" srcOrd="0" destOrd="1" presId="urn:microsoft.com/office/officeart/2005/8/layout/vList5"/>
    <dgm:cxn modelId="{F0566A7B-7F2B-40DF-9ED0-964B7CDA5029}" srcId="{98CCC5D4-2AD0-41BC-BC04-1A917704FB84}" destId="{4ED55D51-4742-4C0A-B153-51F4CC924B5E}" srcOrd="1" destOrd="0" parTransId="{EFF8C2FC-3AB8-4A9E-9A99-C659A9E5150C}" sibTransId="{19A48043-AB90-4371-9BDE-09C4134EBF7B}"/>
    <dgm:cxn modelId="{C2D5224C-34A1-4159-8D02-A6D2F9D06E8B}" srcId="{98CCC5D4-2AD0-41BC-BC04-1A917704FB84}" destId="{05EDAB49-3938-4912-8543-C0AD354F630A}" srcOrd="6" destOrd="0" parTransId="{BC290556-87B3-4DFE-8A93-E65947C1F4E5}" sibTransId="{33926FCD-D19E-46BF-81FD-B5F444471202}"/>
    <dgm:cxn modelId="{04CD43C2-1DF1-48E9-9ED7-C3CD98DF3E8B}" type="presOf" srcId="{3DC66AE0-3A9C-49E3-B89D-700DFBA03B08}" destId="{629A4171-98BA-427D-A393-D85A63F1ED93}" srcOrd="0" destOrd="1" presId="urn:microsoft.com/office/officeart/2005/8/layout/vList5"/>
    <dgm:cxn modelId="{50B92071-9FD0-4DC8-9412-0195B790FB99}" srcId="{0345FF5F-2CFC-49EC-A015-BD0942C4619E}" destId="{A6D3CE91-F451-4871-A7FB-8E603D4C0E92}" srcOrd="0" destOrd="0" parTransId="{FA17BA8A-E317-4636-828E-1B4A5120E0DA}" sibTransId="{CC8227BC-9780-4B2F-B8B1-62152C0C5871}"/>
    <dgm:cxn modelId="{54D84DB4-7BBF-4045-A45F-C6D3F5D091EF}" srcId="{98CCC5D4-2AD0-41BC-BC04-1A917704FB84}" destId="{878867FF-B630-4C15-BCE3-6E4C397FF6BB}" srcOrd="3" destOrd="0" parTransId="{7EE3E17A-BD18-43AB-8795-AE4F417C1556}" sibTransId="{5D099570-BABC-4E80-A72A-AE9D2F50499E}"/>
    <dgm:cxn modelId="{14076D04-3471-41D9-B132-23C17611D1F1}" srcId="{E8DE6B17-876B-4817-BD65-255B1DEB6305}" destId="{181D3C5D-40CD-400D-993F-BAAF3CC3B51A}" srcOrd="0" destOrd="0" parTransId="{A695033F-B44D-4C8D-9B62-E0982876FA6B}" sibTransId="{FC18344C-C8F5-4C54-B4E2-5C9B0368B0B5}"/>
    <dgm:cxn modelId="{C5E95E22-2A20-49EE-BEC3-E82AD36DAE08}" srcId="{4ED55D51-4742-4C0A-B153-51F4CC924B5E}" destId="{03EE9E4B-03DE-47AB-A867-D0DAFCBD63D8}" srcOrd="0" destOrd="0" parTransId="{FF017655-72AB-4B03-945A-B59FC25A71E9}" sibTransId="{BDC7E1FE-EF23-47C2-894D-64E839C96679}"/>
    <dgm:cxn modelId="{87540291-2476-4BE8-9C38-7CD1317330C5}" type="presOf" srcId="{E8DE6B17-876B-4817-BD65-255B1DEB6305}" destId="{AE071FE8-C761-408A-A4FF-E9781320207E}" srcOrd="0" destOrd="0" presId="urn:microsoft.com/office/officeart/2005/8/layout/vList5"/>
    <dgm:cxn modelId="{CC9B18C5-482D-4F90-B567-FB4754AFC678}" type="presOf" srcId="{62B23AFB-95C0-4390-BEA2-1F2C225DDCA7}" destId="{443905DE-FB80-4701-A202-E60184CFD0A1}" srcOrd="0" destOrd="2" presId="urn:microsoft.com/office/officeart/2005/8/layout/vList5"/>
    <dgm:cxn modelId="{B9D5335D-B5A1-4A1B-8F1C-7B70CF62E038}" type="presOf" srcId="{05EDAB49-3938-4912-8543-C0AD354F630A}" destId="{09329390-E9F0-44CA-99EF-0F15BA69140E}" srcOrd="0" destOrd="0" presId="urn:microsoft.com/office/officeart/2005/8/layout/vList5"/>
    <dgm:cxn modelId="{7A7A8C73-AB31-4382-88E2-02B2E198DED4}" type="presOf" srcId="{D4F92A33-AF8F-405F-B764-D5F7F2FBF5DD}" destId="{2990A5B5-6565-48C1-96A9-6FD22E038E7A}" srcOrd="0" destOrd="2" presId="urn:microsoft.com/office/officeart/2005/8/layout/vList5"/>
    <dgm:cxn modelId="{801275EC-C830-4C84-B7E0-D657FE789691}" srcId="{98CCC5D4-2AD0-41BC-BC04-1A917704FB84}" destId="{0345FF5F-2CFC-49EC-A015-BD0942C4619E}" srcOrd="5" destOrd="0" parTransId="{369ACDC3-F06F-491E-AF86-36B4D0FB4A48}" sibTransId="{FD9C7A6F-F90C-4A48-A915-36D55684EBBA}"/>
    <dgm:cxn modelId="{8EAB62A7-4F37-4D4D-8226-CF36E93546C7}" srcId="{E8DE6B17-876B-4817-BD65-255B1DEB6305}" destId="{3DC66AE0-3A9C-49E3-B89D-700DFBA03B08}" srcOrd="1" destOrd="0" parTransId="{5D47C46D-8A67-456C-AE69-0F310B3C8CC5}" sibTransId="{A18D8405-FB0F-4303-AC89-66F4E746F2F0}"/>
    <dgm:cxn modelId="{20606070-6326-4BF9-B342-FCB23E11E7BE}" type="presOf" srcId="{03EE9E4B-03DE-47AB-A867-D0DAFCBD63D8}" destId="{875DBEF0-570D-4C77-A487-779A8A3283DF}" srcOrd="0" destOrd="0" presId="urn:microsoft.com/office/officeart/2005/8/layout/vList5"/>
    <dgm:cxn modelId="{E504D8B2-9FBA-46A0-9D86-139035A8435A}" srcId="{98CCC5D4-2AD0-41BC-BC04-1A917704FB84}" destId="{DAE2D496-1639-4D99-ABAC-3191B4920A08}" srcOrd="0" destOrd="0" parTransId="{D8AB0804-E4AB-4439-8C02-9A359C3A8501}" sibTransId="{5E7FF2FD-4CF1-4C4E-A8EC-DCD556A490EF}"/>
    <dgm:cxn modelId="{777D8409-27DD-4D60-BA1C-EA34E7748B24}" type="presOf" srcId="{729E66C7-3B38-4310-81A7-94035D6357DD}" destId="{2990A5B5-6565-48C1-96A9-6FD22E038E7A}" srcOrd="0" destOrd="0" presId="urn:microsoft.com/office/officeart/2005/8/layout/vList5"/>
    <dgm:cxn modelId="{657A51D4-CB15-47CA-A15B-0B9F59D07EE8}" type="presOf" srcId="{26E1FAAB-F822-4CF3-8B45-9B352324309F}" destId="{443905DE-FB80-4701-A202-E60184CFD0A1}" srcOrd="0" destOrd="3" presId="urn:microsoft.com/office/officeart/2005/8/layout/vList5"/>
    <dgm:cxn modelId="{1DEB5222-A12D-42C1-AF33-AB29982D02D3}" srcId="{98CCC5D4-2AD0-41BC-BC04-1A917704FB84}" destId="{E8DE6B17-876B-4817-BD65-255B1DEB6305}" srcOrd="4" destOrd="0" parTransId="{78AA24E0-4D71-44A1-93C0-AD3761F66D94}" sibTransId="{C3328743-4044-4C69-8A76-EF6AF4D57A01}"/>
    <dgm:cxn modelId="{E541E356-B76D-46CF-B2C7-72B9B0A1CE90}" type="presOf" srcId="{990B35B4-EEBA-4375-93E4-E246919E30DA}" destId="{443905DE-FB80-4701-A202-E60184CFD0A1}" srcOrd="0" destOrd="1" presId="urn:microsoft.com/office/officeart/2005/8/layout/vList5"/>
    <dgm:cxn modelId="{526645F6-13BE-4898-8598-30011459EF30}" srcId="{878867FF-B630-4C15-BCE3-6E4C397FF6BB}" destId="{726F9DB1-3E41-4D6F-B3F3-44D6969DD4DD}" srcOrd="0" destOrd="0" parTransId="{51C1640E-9005-422A-909D-79715E0D0DE7}" sibTransId="{16E66C32-E15C-4C69-A099-0E1A1932CFAD}"/>
    <dgm:cxn modelId="{8BF69C50-9291-46A4-AA37-016236EDEB78}" type="presOf" srcId="{4ED55D51-4742-4C0A-B153-51F4CC924B5E}" destId="{DA36E296-DDE1-415B-BCDF-53412F1CA0F2}" srcOrd="0" destOrd="0" presId="urn:microsoft.com/office/officeart/2005/8/layout/vList5"/>
    <dgm:cxn modelId="{B519323B-F096-4AAD-8F60-FCEC61E98126}" srcId="{878867FF-B630-4C15-BCE3-6E4C397FF6BB}" destId="{62B23AFB-95C0-4390-BEA2-1F2C225DDCA7}" srcOrd="2" destOrd="0" parTransId="{059D86F1-778E-4BB2-93EC-637ADCB0BD85}" sibTransId="{2598173A-1745-4E9B-AAFC-E8FD48F53414}"/>
    <dgm:cxn modelId="{ECCB681A-8185-444C-8D0C-60063C1AB91A}" srcId="{878867FF-B630-4C15-BCE3-6E4C397FF6BB}" destId="{26E1FAAB-F822-4CF3-8B45-9B352324309F}" srcOrd="3" destOrd="0" parTransId="{399066BC-A5A9-46CB-BF03-3C559390D379}" sibTransId="{7611325D-530B-469A-AE3F-A28F7727A630}"/>
    <dgm:cxn modelId="{3DA67E3F-6DC9-4DF8-A69F-FC18F1A67A2B}" type="presOf" srcId="{2975D380-68D4-49DA-9955-EF1AB6C11DE4}" destId="{E22E5CDB-E538-4007-B2A3-9B790A38191D}" srcOrd="0" destOrd="1" presId="urn:microsoft.com/office/officeart/2005/8/layout/vList5"/>
    <dgm:cxn modelId="{FBD3B2F3-73FB-4B99-9FD9-7E1F466B7A17}" type="presOf" srcId="{5A441779-4837-40A9-82D8-264E3517EFE5}" destId="{4D265FDB-0A84-46DC-AC33-A685B25295EC}" srcOrd="0" destOrd="0" presId="urn:microsoft.com/office/officeart/2005/8/layout/vList5"/>
    <dgm:cxn modelId="{11FB727E-071A-407E-B471-31C7B41EFB08}" type="presOf" srcId="{DAE2D496-1639-4D99-ABAC-3191B4920A08}" destId="{A0B2D20C-73A7-49A8-9251-1CEE7F78BF67}" srcOrd="0" destOrd="0" presId="urn:microsoft.com/office/officeart/2005/8/layout/vList5"/>
    <dgm:cxn modelId="{DB66D0B2-D38F-4BD9-BB63-5AD7BFF728DD}" srcId="{878867FF-B630-4C15-BCE3-6E4C397FF6BB}" destId="{990B35B4-EEBA-4375-93E4-E246919E30DA}" srcOrd="1" destOrd="0" parTransId="{E042BAB0-C2DA-4504-A2ED-6FA0CC1C6A33}" sibTransId="{7F1CCD15-BB48-4DE3-A299-E8E748713DB2}"/>
    <dgm:cxn modelId="{EEBF70F5-112E-4036-89AE-F3BA6E71AB3D}" srcId="{4ED55D51-4742-4C0A-B153-51F4CC924B5E}" destId="{413F9FF2-3EB5-4154-8E0E-87FBC82333AA}" srcOrd="1" destOrd="0" parTransId="{2F275C9C-34B7-47F3-9B9E-201921FC427F}" sibTransId="{9749AABD-A313-4276-8FAC-3C6FE28566E1}"/>
    <dgm:cxn modelId="{26E9AA96-DBD6-468B-948A-8BC993FAFABD}" srcId="{DAE2D496-1639-4D99-ABAC-3191B4920A08}" destId="{2975D380-68D4-49DA-9955-EF1AB6C11DE4}" srcOrd="1" destOrd="0" parTransId="{ADAA1FD2-5FF8-4611-B65A-33965BC286C4}" sibTransId="{0017D529-C8ED-4C75-9658-DA2D56D96263}"/>
    <dgm:cxn modelId="{59626DD1-07BA-49C1-917A-FF6C7E585627}" type="presParOf" srcId="{38C5AA15-D4C4-44E2-810A-B4B4AC5A9195}" destId="{6D4DB75D-CC1D-4120-BECB-2FEAEB3B1F93}" srcOrd="0" destOrd="0" presId="urn:microsoft.com/office/officeart/2005/8/layout/vList5"/>
    <dgm:cxn modelId="{726FD46A-B404-4FFB-94DF-9D36CC018715}" type="presParOf" srcId="{6D4DB75D-CC1D-4120-BECB-2FEAEB3B1F93}" destId="{A0B2D20C-73A7-49A8-9251-1CEE7F78BF67}" srcOrd="0" destOrd="0" presId="urn:microsoft.com/office/officeart/2005/8/layout/vList5"/>
    <dgm:cxn modelId="{7B2DF81E-5D47-4D6B-8857-485D7048D501}" type="presParOf" srcId="{6D4DB75D-CC1D-4120-BECB-2FEAEB3B1F93}" destId="{E22E5CDB-E538-4007-B2A3-9B790A38191D}" srcOrd="1" destOrd="0" presId="urn:microsoft.com/office/officeart/2005/8/layout/vList5"/>
    <dgm:cxn modelId="{206711B0-0A33-4556-95D1-5A9825AF79EB}" type="presParOf" srcId="{38C5AA15-D4C4-44E2-810A-B4B4AC5A9195}" destId="{A59F2FCF-66FB-48FE-B2F4-C45291DEF310}" srcOrd="1" destOrd="0" presId="urn:microsoft.com/office/officeart/2005/8/layout/vList5"/>
    <dgm:cxn modelId="{B4EDFD29-6E2C-41D8-9ABE-BA40F4895808}" type="presParOf" srcId="{38C5AA15-D4C4-44E2-810A-B4B4AC5A9195}" destId="{236D682F-A87A-41ED-889E-FB4C8FA10EA7}" srcOrd="2" destOrd="0" presId="urn:microsoft.com/office/officeart/2005/8/layout/vList5"/>
    <dgm:cxn modelId="{0067BFB3-294D-40F0-B975-656D80892454}" type="presParOf" srcId="{236D682F-A87A-41ED-889E-FB4C8FA10EA7}" destId="{DA36E296-DDE1-415B-BCDF-53412F1CA0F2}" srcOrd="0" destOrd="0" presId="urn:microsoft.com/office/officeart/2005/8/layout/vList5"/>
    <dgm:cxn modelId="{4E15FDCA-3847-43E1-98D0-4C06FAFB9038}" type="presParOf" srcId="{236D682F-A87A-41ED-889E-FB4C8FA10EA7}" destId="{875DBEF0-570D-4C77-A487-779A8A3283DF}" srcOrd="1" destOrd="0" presId="urn:microsoft.com/office/officeart/2005/8/layout/vList5"/>
    <dgm:cxn modelId="{1EB0F4C5-A3B8-4DF8-B243-6413143E1A9F}" type="presParOf" srcId="{38C5AA15-D4C4-44E2-810A-B4B4AC5A9195}" destId="{F48D4965-C238-448B-A888-EA5791D253DF}" srcOrd="3" destOrd="0" presId="urn:microsoft.com/office/officeart/2005/8/layout/vList5"/>
    <dgm:cxn modelId="{527B66E0-C69B-46B0-B269-381332C21237}" type="presParOf" srcId="{38C5AA15-D4C4-44E2-810A-B4B4AC5A9195}" destId="{CB9BDEB8-716F-4768-B4A0-7EEE8D595046}" srcOrd="4" destOrd="0" presId="urn:microsoft.com/office/officeart/2005/8/layout/vList5"/>
    <dgm:cxn modelId="{F5D0017F-70C3-4381-B151-6E014B90AD7A}" type="presParOf" srcId="{CB9BDEB8-716F-4768-B4A0-7EEE8D595046}" destId="{4D265FDB-0A84-46DC-AC33-A685B25295EC}" srcOrd="0" destOrd="0" presId="urn:microsoft.com/office/officeart/2005/8/layout/vList5"/>
    <dgm:cxn modelId="{3B1604DE-40AC-46B9-BDD7-07DCD93EFCEA}" type="presParOf" srcId="{CB9BDEB8-716F-4768-B4A0-7EEE8D595046}" destId="{2990A5B5-6565-48C1-96A9-6FD22E038E7A}" srcOrd="1" destOrd="0" presId="urn:microsoft.com/office/officeart/2005/8/layout/vList5"/>
    <dgm:cxn modelId="{EB01F9B9-AEFC-4C1A-8727-2141990D8567}" type="presParOf" srcId="{38C5AA15-D4C4-44E2-810A-B4B4AC5A9195}" destId="{ADAD3A4B-18DC-4998-991C-3F320CA2F1DE}" srcOrd="5" destOrd="0" presId="urn:microsoft.com/office/officeart/2005/8/layout/vList5"/>
    <dgm:cxn modelId="{365D48DB-B870-4F75-B275-D7FC39C3D7A5}" type="presParOf" srcId="{38C5AA15-D4C4-44E2-810A-B4B4AC5A9195}" destId="{26347211-C006-438E-94F6-1CD5BED9DBBB}" srcOrd="6" destOrd="0" presId="urn:microsoft.com/office/officeart/2005/8/layout/vList5"/>
    <dgm:cxn modelId="{C4A5489B-6FB8-4BC0-B339-17D0D81EC09A}" type="presParOf" srcId="{26347211-C006-438E-94F6-1CD5BED9DBBB}" destId="{92DFFB12-B201-4332-8FD1-1B3327E66F84}" srcOrd="0" destOrd="0" presId="urn:microsoft.com/office/officeart/2005/8/layout/vList5"/>
    <dgm:cxn modelId="{4F1145FF-CF52-4C73-84DE-070C7BE088A3}" type="presParOf" srcId="{26347211-C006-438E-94F6-1CD5BED9DBBB}" destId="{443905DE-FB80-4701-A202-E60184CFD0A1}" srcOrd="1" destOrd="0" presId="urn:microsoft.com/office/officeart/2005/8/layout/vList5"/>
    <dgm:cxn modelId="{8352A4DF-9622-4300-BCF2-E14365C2A44E}" type="presParOf" srcId="{38C5AA15-D4C4-44E2-810A-B4B4AC5A9195}" destId="{E4E2CB04-FCAC-4EF2-A7BA-85A5B177CB68}" srcOrd="7" destOrd="0" presId="urn:microsoft.com/office/officeart/2005/8/layout/vList5"/>
    <dgm:cxn modelId="{8D163AF6-EB3D-46D0-B19C-18315264B027}" type="presParOf" srcId="{38C5AA15-D4C4-44E2-810A-B4B4AC5A9195}" destId="{3A9E5369-2701-4289-AF68-93773A68D963}" srcOrd="8" destOrd="0" presId="urn:microsoft.com/office/officeart/2005/8/layout/vList5"/>
    <dgm:cxn modelId="{E0701B14-12F9-4B89-88EE-28C3B6F6D090}" type="presParOf" srcId="{3A9E5369-2701-4289-AF68-93773A68D963}" destId="{AE071FE8-C761-408A-A4FF-E9781320207E}" srcOrd="0" destOrd="0" presId="urn:microsoft.com/office/officeart/2005/8/layout/vList5"/>
    <dgm:cxn modelId="{63884725-3317-4459-BFE2-1ACD7524B4BD}" type="presParOf" srcId="{3A9E5369-2701-4289-AF68-93773A68D963}" destId="{629A4171-98BA-427D-A393-D85A63F1ED93}" srcOrd="1" destOrd="0" presId="urn:microsoft.com/office/officeart/2005/8/layout/vList5"/>
    <dgm:cxn modelId="{50F1E7FE-2419-41B2-B0EA-944F6FE85D11}" type="presParOf" srcId="{38C5AA15-D4C4-44E2-810A-B4B4AC5A9195}" destId="{00C4FD84-2E78-45F2-8FA4-A916E98DA7F7}" srcOrd="9" destOrd="0" presId="urn:microsoft.com/office/officeart/2005/8/layout/vList5"/>
    <dgm:cxn modelId="{DE5FA936-D671-43AC-959E-418FCE84A302}" type="presParOf" srcId="{38C5AA15-D4C4-44E2-810A-B4B4AC5A9195}" destId="{903EDFD6-CF61-443C-A478-7D60862B7E91}" srcOrd="10" destOrd="0" presId="urn:microsoft.com/office/officeart/2005/8/layout/vList5"/>
    <dgm:cxn modelId="{9FF2EED0-9045-4223-9919-0EE0640C2791}" type="presParOf" srcId="{903EDFD6-CF61-443C-A478-7D60862B7E91}" destId="{768A266E-EFF4-4BA1-8D24-AC5733F1952D}" srcOrd="0" destOrd="0" presId="urn:microsoft.com/office/officeart/2005/8/layout/vList5"/>
    <dgm:cxn modelId="{6072F489-64F6-4573-B473-AE96E05E9CC1}" type="presParOf" srcId="{903EDFD6-CF61-443C-A478-7D60862B7E91}" destId="{0C033A7B-D419-41E7-ADE0-0C09998F0F29}" srcOrd="1" destOrd="0" presId="urn:microsoft.com/office/officeart/2005/8/layout/vList5"/>
    <dgm:cxn modelId="{400CF6FE-BF3A-42B5-96FB-A4697F192023}" type="presParOf" srcId="{38C5AA15-D4C4-44E2-810A-B4B4AC5A9195}" destId="{C6424BEA-177E-4C1E-8C71-58374844B387}" srcOrd="11" destOrd="0" presId="urn:microsoft.com/office/officeart/2005/8/layout/vList5"/>
    <dgm:cxn modelId="{F791E9CB-81E6-4CAC-BC03-A829EF0919FF}" type="presParOf" srcId="{38C5AA15-D4C4-44E2-810A-B4B4AC5A9195}" destId="{9ACF03D3-FA21-4602-BE1B-9B292D535E0E}" srcOrd="12" destOrd="0" presId="urn:microsoft.com/office/officeart/2005/8/layout/vList5"/>
    <dgm:cxn modelId="{0D0D5DEC-D0DD-4A94-ABB3-20A8AB850C59}" type="presParOf" srcId="{9ACF03D3-FA21-4602-BE1B-9B292D535E0E}" destId="{09329390-E9F0-44CA-99EF-0F15BA69140E}" srcOrd="0" destOrd="0" presId="urn:microsoft.com/office/officeart/2005/8/layout/vList5"/>
    <dgm:cxn modelId="{48036706-9F6D-420D-9378-52868A61CC12}" type="presParOf" srcId="{9ACF03D3-FA21-4602-BE1B-9B292D535E0E}" destId="{BB3CED48-D07F-40A0-901F-599E20112C6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62DF3-963D-453C-8ADE-3BF2B9863236}">
      <dsp:nvSpPr>
        <dsp:cNvPr id="0" name=""/>
        <dsp:cNvSpPr/>
      </dsp:nvSpPr>
      <dsp:spPr>
        <a:xfrm>
          <a:off x="0" y="30160"/>
          <a:ext cx="8229599" cy="2185884"/>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1" u="sng" kern="1200" dirty="0" smtClean="0">
              <a:latin typeface="+mn-lt"/>
              <a:cs typeface="Times New Roman" pitchFamily="18" charset="0"/>
            </a:rPr>
            <a:t>Gasoline: </a:t>
          </a:r>
          <a:r>
            <a:rPr lang="en-US" sz="2500" kern="1200" dirty="0" smtClean="0">
              <a:latin typeface="+mn-lt"/>
              <a:cs typeface="Times New Roman" pitchFamily="18" charset="0"/>
            </a:rPr>
            <a:t>is a volatile </a:t>
          </a:r>
          <a:r>
            <a:rPr lang="en-US" sz="2500" kern="1200" dirty="0" smtClean="0">
              <a:latin typeface="+mn-lt"/>
              <a:cs typeface="Times New Roman" pitchFamily="18" charset="0"/>
            </a:rPr>
            <a:t>liquid that produces </a:t>
          </a:r>
          <a:r>
            <a:rPr lang="en-US" sz="2500" kern="1200" dirty="0" smtClean="0">
              <a:latin typeface="+mn-lt"/>
              <a:cs typeface="Times New Roman" pitchFamily="18" charset="0"/>
            </a:rPr>
            <a:t>flammable gases even at low temperatures. It is considered a very dangerous and hazardous material if not handled properly.  Gasoline is usually colorless.</a:t>
          </a:r>
          <a:endParaRPr lang="en-US" sz="2500" kern="1200" dirty="0">
            <a:latin typeface="+mn-lt"/>
          </a:endParaRPr>
        </a:p>
      </dsp:txBody>
      <dsp:txXfrm>
        <a:off x="1842278" y="30160"/>
        <a:ext cx="6387321" cy="2185884"/>
      </dsp:txXfrm>
    </dsp:sp>
    <dsp:sp modelId="{8CBCC085-B3C0-4732-BD6B-769D2424235E}">
      <dsp:nvSpPr>
        <dsp:cNvPr id="0" name=""/>
        <dsp:cNvSpPr/>
      </dsp:nvSpPr>
      <dsp:spPr>
        <a:xfrm>
          <a:off x="369229" y="529542"/>
          <a:ext cx="1300178" cy="112680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6F7737-69C7-4268-87C8-78D4A865D626}">
      <dsp:nvSpPr>
        <dsp:cNvPr id="0" name=""/>
        <dsp:cNvSpPr/>
      </dsp:nvSpPr>
      <dsp:spPr>
        <a:xfrm>
          <a:off x="0" y="2382243"/>
          <a:ext cx="8229599" cy="196358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1" u="sng" kern="1200" dirty="0" smtClean="0"/>
            <a:t>Diesel</a:t>
          </a:r>
          <a:r>
            <a:rPr lang="en-US" sz="2500" kern="1200" dirty="0" smtClean="0"/>
            <a:t> :is a yellowish or greenish low viscosity fuel made up of a mixture of hydrocarbon products remaining after refining the kerosene.  Diesel fuel is more safe compared to gasoline .</a:t>
          </a:r>
          <a:endParaRPr lang="en-US" sz="2500" kern="1200" dirty="0"/>
        </a:p>
      </dsp:txBody>
      <dsp:txXfrm>
        <a:off x="1842278" y="2382243"/>
        <a:ext cx="6387321" cy="1963587"/>
      </dsp:txXfrm>
    </dsp:sp>
    <dsp:sp modelId="{51C90C9E-4ABF-497C-BCD0-73B63B77D9B5}">
      <dsp:nvSpPr>
        <dsp:cNvPr id="0" name=""/>
        <dsp:cNvSpPr/>
      </dsp:nvSpPr>
      <dsp:spPr>
        <a:xfrm>
          <a:off x="369229" y="2800637"/>
          <a:ext cx="1300178" cy="112680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A45D92-D0B6-4745-9C26-6F140574317D}">
      <dsp:nvSpPr>
        <dsp:cNvPr id="0" name=""/>
        <dsp:cNvSpPr/>
      </dsp:nvSpPr>
      <dsp:spPr>
        <a:xfrm>
          <a:off x="0" y="4542189"/>
          <a:ext cx="8229599" cy="196358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1" u="sng" kern="1200" dirty="0" smtClean="0"/>
            <a:t>Kerosene</a:t>
          </a:r>
          <a:r>
            <a:rPr lang="en-US" sz="2500" kern="1200" dirty="0" smtClean="0"/>
            <a:t>: is similar to diesel fuel in its </a:t>
          </a:r>
          <a:r>
            <a:rPr lang="en-US" sz="2500" kern="1200" dirty="0" smtClean="0"/>
            <a:t>characteristics </a:t>
          </a:r>
          <a:r>
            <a:rPr lang="en-US" sz="2500" kern="1200" dirty="0" smtClean="0"/>
            <a:t>although is lighter than diesel and produces more volatile gases when heated.  </a:t>
          </a:r>
          <a:endParaRPr lang="en-US" sz="2500" kern="1200" dirty="0"/>
        </a:p>
      </dsp:txBody>
      <dsp:txXfrm>
        <a:off x="1842278" y="4542189"/>
        <a:ext cx="6387321" cy="1963587"/>
      </dsp:txXfrm>
    </dsp:sp>
    <dsp:sp modelId="{07E0C2B5-772B-4E05-BCC9-4B7709B83828}">
      <dsp:nvSpPr>
        <dsp:cNvPr id="0" name=""/>
        <dsp:cNvSpPr/>
      </dsp:nvSpPr>
      <dsp:spPr>
        <a:xfrm>
          <a:off x="394478" y="4932747"/>
          <a:ext cx="1300178" cy="112680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B3A51E-0473-47EA-AAC5-028CD363D63C}">
      <dsp:nvSpPr>
        <dsp:cNvPr id="0" name=""/>
        <dsp:cNvSpPr/>
      </dsp:nvSpPr>
      <dsp:spPr>
        <a:xfrm rot="16200000">
          <a:off x="-1595809" y="1596925"/>
          <a:ext cx="6096000" cy="2902148"/>
        </a:xfrm>
        <a:prstGeom prst="flowChartManualOperation">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en-US" sz="2000" b="1" i="1" u="sng" kern="1200" dirty="0" smtClean="0"/>
            <a:t>Phase </a:t>
          </a:r>
          <a:r>
            <a:rPr lang="en-US" sz="2000" b="1" i="1" u="none" kern="1200" dirty="0" smtClean="0"/>
            <a:t>I: </a:t>
          </a:r>
          <a:r>
            <a:rPr lang="en-US" sz="2000" b="1" u="none" kern="1200" dirty="0" smtClean="0"/>
            <a:t>conduct</a:t>
          </a:r>
          <a:r>
            <a:rPr lang="en-US" sz="2000" b="1" kern="1200" dirty="0" smtClean="0"/>
            <a:t> evaluation of existing </a:t>
          </a:r>
          <a:r>
            <a:rPr lang="en-US" sz="2000" b="1" kern="1200" dirty="0" smtClean="0"/>
            <a:t>situation </a:t>
          </a:r>
          <a:r>
            <a:rPr lang="en-US" sz="2000" b="1" kern="1200" dirty="0" smtClean="0"/>
            <a:t>through site visits to the fuel stations in Nablus governorate. A questionnaire was prepared for this purpose and will be filled for all fuel stations in the study area and statistically analyzed to verify trends of existing situation</a:t>
          </a:r>
          <a:r>
            <a:rPr lang="en-US" sz="2000" kern="1200" dirty="0" smtClean="0"/>
            <a:t>.</a:t>
          </a:r>
          <a:endParaRPr lang="en-US" sz="2000" kern="1200" dirty="0"/>
        </a:p>
      </dsp:txBody>
      <dsp:txXfrm rot="5400000">
        <a:off x="1117" y="1219199"/>
        <a:ext cx="2902148" cy="3657600"/>
      </dsp:txXfrm>
    </dsp:sp>
    <dsp:sp modelId="{A6E2E087-ADD5-42F4-929B-A08F2B077CBA}">
      <dsp:nvSpPr>
        <dsp:cNvPr id="0" name=""/>
        <dsp:cNvSpPr/>
      </dsp:nvSpPr>
      <dsp:spPr>
        <a:xfrm rot="16200000">
          <a:off x="1527275" y="1596925"/>
          <a:ext cx="6096000" cy="2902148"/>
        </a:xfrm>
        <a:prstGeom prst="flowChartManualOperation">
          <a:avLst/>
        </a:prstGeom>
        <a:solidFill>
          <a:srgbClr val="CC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US" sz="1800" b="1" i="1" u="sng" kern="1200" dirty="0" smtClean="0"/>
            <a:t>Phase II:</a:t>
          </a:r>
          <a:r>
            <a:rPr lang="en-US" sz="1800" b="1" kern="1200" dirty="0" smtClean="0"/>
            <a:t>  discuss the Palestinian standards set for the construction and licensing of fuel stations. </a:t>
          </a:r>
          <a:endParaRPr lang="en-US" sz="1800" b="1" kern="1200" dirty="0"/>
        </a:p>
        <a:p>
          <a:pPr marL="171450" lvl="1" indent="-171450" algn="l" defTabSz="800100">
            <a:lnSpc>
              <a:spcPct val="90000"/>
            </a:lnSpc>
            <a:spcBef>
              <a:spcPct val="0"/>
            </a:spcBef>
            <a:spcAft>
              <a:spcPct val="15000"/>
            </a:spcAft>
            <a:buChar char="••"/>
          </a:pPr>
          <a:r>
            <a:rPr lang="en-US" sz="1800" b="1" kern="1200" dirty="0" smtClean="0"/>
            <a:t>including Petroleum Authority, municipalities and local authorities, Civil Defense, Ministry of Transport, Ministry of Health, Environment Quality Authority, Ministry of Labor, and Palestinian Standards Institute.  </a:t>
          </a:r>
          <a:endParaRPr lang="en-US" sz="1800" kern="1200" dirty="0" smtClean="0"/>
        </a:p>
      </dsp:txBody>
      <dsp:txXfrm rot="5400000">
        <a:off x="3124201" y="1219199"/>
        <a:ext cx="2902148" cy="3657600"/>
      </dsp:txXfrm>
    </dsp:sp>
    <dsp:sp modelId="{138D9490-7DE6-40DA-8760-008339464A35}">
      <dsp:nvSpPr>
        <dsp:cNvPr id="0" name=""/>
        <dsp:cNvSpPr/>
      </dsp:nvSpPr>
      <dsp:spPr>
        <a:xfrm rot="16200000">
          <a:off x="4643809" y="1596925"/>
          <a:ext cx="6096000" cy="2902148"/>
        </a:xfrm>
        <a:prstGeom prst="flowChartManualOperati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9418" bIns="0" numCol="1" spcCol="1270" anchor="ctr" anchorCtr="0">
          <a:noAutofit/>
        </a:bodyPr>
        <a:lstStyle/>
        <a:p>
          <a:pPr lvl="0" algn="ctr" defTabSz="889000">
            <a:lnSpc>
              <a:spcPct val="90000"/>
            </a:lnSpc>
            <a:spcBef>
              <a:spcPct val="0"/>
            </a:spcBef>
            <a:spcAft>
              <a:spcPct val="35000"/>
            </a:spcAft>
          </a:pPr>
          <a:r>
            <a:rPr lang="en-US" sz="2000" b="0" i="1" u="sng" kern="1200" dirty="0" smtClean="0"/>
            <a:t>Phase III:</a:t>
          </a:r>
          <a:r>
            <a:rPr lang="en-US" sz="2000" b="0" kern="1200" dirty="0" smtClean="0"/>
            <a:t>  design a prototype for a fuel station that fulfills the requirements and conditions set by the respective authorities and meets the safety standards.  A comparison will be made to existing conditions of fuel stations in the study area</a:t>
          </a:r>
          <a:r>
            <a:rPr lang="en-US" sz="2000" kern="1200" dirty="0" smtClean="0"/>
            <a:t>. </a:t>
          </a:r>
          <a:endParaRPr lang="en-US" sz="2000" kern="1200" dirty="0"/>
        </a:p>
      </dsp:txBody>
      <dsp:txXfrm rot="5400000">
        <a:off x="6240735" y="1219199"/>
        <a:ext cx="2902148" cy="3657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5A267-03D7-4477-8C0E-675989F49828}">
      <dsp:nvSpPr>
        <dsp:cNvPr id="0" name=""/>
        <dsp:cNvSpPr/>
      </dsp:nvSpPr>
      <dsp:spPr>
        <a:xfrm rot="16200000">
          <a:off x="-1595809" y="1596925"/>
          <a:ext cx="6096000" cy="290214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0698" bIns="0" numCol="1" spcCol="1270" anchor="ctr" anchorCtr="0">
          <a:noAutofit/>
        </a:bodyPr>
        <a:lstStyle/>
        <a:p>
          <a:pPr lvl="0" algn="ctr" defTabSz="844550">
            <a:lnSpc>
              <a:spcPct val="90000"/>
            </a:lnSpc>
            <a:spcBef>
              <a:spcPct val="0"/>
            </a:spcBef>
            <a:spcAft>
              <a:spcPct val="35000"/>
            </a:spcAft>
          </a:pPr>
          <a:r>
            <a:rPr lang="en-US" sz="1900" b="1" u="sng" kern="1200" dirty="0" smtClean="0"/>
            <a:t>1- Category A stations: </a:t>
          </a:r>
          <a:r>
            <a:rPr lang="en-US" sz="1900" b="1" kern="1200" dirty="0" smtClean="0"/>
            <a:t>Fuel station under this category are large ones. equipped with dispensers for all types of fuel Minimum space area of 2,500 meters, A stand-by electricity generator is available and located in isolated room at least 15 m away from ventilation orifices.</a:t>
          </a:r>
          <a:endParaRPr lang="en-US" sz="1900" u="sng" kern="1200" dirty="0" smtClean="0"/>
        </a:p>
      </dsp:txBody>
      <dsp:txXfrm rot="5400000">
        <a:off x="1117" y="1219199"/>
        <a:ext cx="2902148" cy="3657600"/>
      </dsp:txXfrm>
    </dsp:sp>
    <dsp:sp modelId="{E0E80005-CF5F-497A-A7AA-C254C9F7DB01}">
      <dsp:nvSpPr>
        <dsp:cNvPr id="0" name=""/>
        <dsp:cNvSpPr/>
      </dsp:nvSpPr>
      <dsp:spPr>
        <a:xfrm rot="16200000">
          <a:off x="1523999" y="1596925"/>
          <a:ext cx="6096000" cy="290214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0698" bIns="0" numCol="1" spcCol="1270" anchor="ctr" anchorCtr="0">
          <a:noAutofit/>
        </a:bodyPr>
        <a:lstStyle/>
        <a:p>
          <a:pPr lvl="0" algn="ctr" defTabSz="844550">
            <a:lnSpc>
              <a:spcPct val="90000"/>
            </a:lnSpc>
            <a:spcBef>
              <a:spcPct val="0"/>
            </a:spcBef>
            <a:spcAft>
              <a:spcPct val="35000"/>
            </a:spcAft>
          </a:pPr>
          <a:r>
            <a:rPr lang="en-US" sz="1900" b="1" u="sng" kern="1200" dirty="0" smtClean="0"/>
            <a:t>Category B stations: </a:t>
          </a:r>
          <a:r>
            <a:rPr lang="en-US" sz="1900" b="1" kern="1200" dirty="0" smtClean="0"/>
            <a:t>These stations are medium sized and equipped for fueling all types of vehicles Minimum space area of 1,200 meters, Surrounded by a concrete fencing wall, A minimum safety distance of 10 m between the filling orifices of the underground tanks and any other facilities in the station.</a:t>
          </a:r>
          <a:endParaRPr lang="en-US" sz="1900" u="sng" kern="1200" dirty="0" smtClean="0"/>
        </a:p>
      </dsp:txBody>
      <dsp:txXfrm rot="5400000">
        <a:off x="3120925" y="1219199"/>
        <a:ext cx="2902148" cy="3657600"/>
      </dsp:txXfrm>
    </dsp:sp>
    <dsp:sp modelId="{A6509910-DF2E-4612-818C-ABF1D5203F5B}">
      <dsp:nvSpPr>
        <dsp:cNvPr id="0" name=""/>
        <dsp:cNvSpPr/>
      </dsp:nvSpPr>
      <dsp:spPr>
        <a:xfrm rot="16200000">
          <a:off x="4643809" y="1596925"/>
          <a:ext cx="6096000" cy="290214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0698" bIns="0" numCol="1" spcCol="1270" anchor="ctr" anchorCtr="0">
          <a:noAutofit/>
        </a:bodyPr>
        <a:lstStyle/>
        <a:p>
          <a:pPr lvl="0" algn="ctr" defTabSz="844550">
            <a:lnSpc>
              <a:spcPct val="90000"/>
            </a:lnSpc>
            <a:spcBef>
              <a:spcPct val="0"/>
            </a:spcBef>
            <a:spcAft>
              <a:spcPct val="35000"/>
            </a:spcAft>
          </a:pPr>
          <a:r>
            <a:rPr lang="en-US" sz="1900" b="1" u="sng" kern="1200" dirty="0" smtClean="0"/>
            <a:t>Category C stations: </a:t>
          </a:r>
          <a:r>
            <a:rPr lang="en-US" sz="1900" b="1" kern="1200" dirty="0" smtClean="0"/>
            <a:t>These are small sized stations equipped for vehicles under 15 tons in weight Minimum space area of 600 meters, Surrounded by a concrete fencing wall</a:t>
          </a:r>
          <a:endParaRPr lang="en-US" sz="1900" u="sng" kern="1200" dirty="0" smtClean="0"/>
        </a:p>
      </dsp:txBody>
      <dsp:txXfrm rot="5400000">
        <a:off x="6240735" y="1219199"/>
        <a:ext cx="2902148" cy="36576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2E5CDB-E538-4007-B2A3-9B790A38191D}">
      <dsp:nvSpPr>
        <dsp:cNvPr id="0" name=""/>
        <dsp:cNvSpPr/>
      </dsp:nvSpPr>
      <dsp:spPr>
        <a:xfrm rot="5400000">
          <a:off x="5039561" y="-3074505"/>
          <a:ext cx="644912" cy="6954364"/>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a:t>evidence of ownership of the </a:t>
          </a:r>
          <a:r>
            <a:rPr lang="en-US" sz="1800" b="1" kern="1200" dirty="0" smtClean="0"/>
            <a:t>state</a:t>
          </a:r>
          <a:endParaRPr lang="en-US" sz="1800" b="1" kern="1200" dirty="0"/>
        </a:p>
        <a:p>
          <a:pPr marL="171450" lvl="1" indent="-171450" algn="l" defTabSz="800100">
            <a:lnSpc>
              <a:spcPct val="90000"/>
            </a:lnSpc>
            <a:spcBef>
              <a:spcPct val="0"/>
            </a:spcBef>
            <a:spcAft>
              <a:spcPct val="15000"/>
            </a:spcAft>
            <a:buChar char="••"/>
          </a:pPr>
          <a:r>
            <a:rPr lang="en-US" sz="1800" b="1" kern="1200" dirty="0" smtClean="0"/>
            <a:t>Writing to </a:t>
          </a:r>
          <a:r>
            <a:rPr lang="en-US" sz="1800" b="1" kern="1200" dirty="0"/>
            <a:t>the GDP and attach to application</a:t>
          </a:r>
        </a:p>
      </dsp:txBody>
      <dsp:txXfrm rot="-5400000">
        <a:off x="1884835" y="111703"/>
        <a:ext cx="6922882" cy="581948"/>
      </dsp:txXfrm>
    </dsp:sp>
    <dsp:sp modelId="{A0B2D20C-73A7-49A8-9251-1CEE7F78BF67}">
      <dsp:nvSpPr>
        <dsp:cNvPr id="0" name=""/>
        <dsp:cNvSpPr/>
      </dsp:nvSpPr>
      <dsp:spPr>
        <a:xfrm>
          <a:off x="0" y="1830"/>
          <a:ext cx="1876164" cy="806140"/>
        </a:xfrm>
        <a:prstGeom prst="roundRect">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a:t>GDP</a:t>
          </a:r>
        </a:p>
      </dsp:txBody>
      <dsp:txXfrm>
        <a:off x="39353" y="41183"/>
        <a:ext cx="1797458" cy="727434"/>
      </dsp:txXfrm>
    </dsp:sp>
    <dsp:sp modelId="{875DBEF0-570D-4C77-A487-779A8A3283DF}">
      <dsp:nvSpPr>
        <dsp:cNvPr id="0" name=""/>
        <dsp:cNvSpPr/>
      </dsp:nvSpPr>
      <dsp:spPr>
        <a:xfrm rot="5400000">
          <a:off x="5017202" y="-2311658"/>
          <a:ext cx="644912" cy="6999082"/>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kern="1200"/>
            <a:t>structure requirements </a:t>
          </a:r>
        </a:p>
        <a:p>
          <a:pPr marL="171450" lvl="1" indent="-171450" algn="l" defTabSz="800100">
            <a:lnSpc>
              <a:spcPct val="90000"/>
            </a:lnSpc>
            <a:spcBef>
              <a:spcPct val="0"/>
            </a:spcBef>
            <a:spcAft>
              <a:spcPct val="15000"/>
            </a:spcAft>
            <a:buChar char="••"/>
          </a:pPr>
          <a:r>
            <a:rPr lang="en-US" sz="1800" b="1" kern="1200"/>
            <a:t>site requirements</a:t>
          </a:r>
        </a:p>
      </dsp:txBody>
      <dsp:txXfrm rot="-5400000">
        <a:off x="1840117" y="896909"/>
        <a:ext cx="6967600" cy="581948"/>
      </dsp:txXfrm>
    </dsp:sp>
    <dsp:sp modelId="{DA36E296-DDE1-415B-BCDF-53412F1CA0F2}">
      <dsp:nvSpPr>
        <dsp:cNvPr id="0" name=""/>
        <dsp:cNvSpPr/>
      </dsp:nvSpPr>
      <dsp:spPr>
        <a:xfrm>
          <a:off x="0" y="848278"/>
          <a:ext cx="1835512" cy="806140"/>
        </a:xfrm>
        <a:prstGeom prst="roundRect">
          <a:avLst/>
        </a:prstGeom>
        <a:solidFill>
          <a:schemeClr val="accent4">
            <a:shade val="80000"/>
            <a:hueOff val="-29426"/>
            <a:satOff val="-728"/>
            <a:lumOff val="41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a:t>Municipality</a:t>
          </a:r>
        </a:p>
      </dsp:txBody>
      <dsp:txXfrm>
        <a:off x="39353" y="887631"/>
        <a:ext cx="1756806" cy="727434"/>
      </dsp:txXfrm>
    </dsp:sp>
    <dsp:sp modelId="{2990A5B5-6565-48C1-96A9-6FD22E038E7A}">
      <dsp:nvSpPr>
        <dsp:cNvPr id="0" name=""/>
        <dsp:cNvSpPr/>
      </dsp:nvSpPr>
      <dsp:spPr>
        <a:xfrm rot="5400000">
          <a:off x="4909297" y="-1356103"/>
          <a:ext cx="835929" cy="7023876"/>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smtClean="0"/>
            <a:t>fuel Tanks and pumps      - electric wiring</a:t>
          </a:r>
          <a:endParaRPr lang="en-US" sz="1800" b="1" kern="1200" dirty="0"/>
        </a:p>
        <a:p>
          <a:pPr marL="171450" lvl="1" indent="-171450" algn="l" defTabSz="800100">
            <a:lnSpc>
              <a:spcPct val="90000"/>
            </a:lnSpc>
            <a:spcBef>
              <a:spcPct val="0"/>
            </a:spcBef>
            <a:spcAft>
              <a:spcPct val="15000"/>
            </a:spcAft>
            <a:buChar char="••"/>
          </a:pPr>
          <a:r>
            <a:rPr lang="en-US" sz="1800" b="1" kern="1200" dirty="0" smtClean="0"/>
            <a:t> fuel transport vehicles        </a:t>
          </a:r>
          <a:endParaRPr lang="en-US" sz="1800" b="1" kern="1200" dirty="0"/>
        </a:p>
        <a:p>
          <a:pPr marL="171450" lvl="1" indent="-171450" algn="l" defTabSz="800100">
            <a:lnSpc>
              <a:spcPct val="90000"/>
            </a:lnSpc>
            <a:spcBef>
              <a:spcPct val="0"/>
            </a:spcBef>
            <a:spcAft>
              <a:spcPct val="15000"/>
            </a:spcAft>
            <a:buChar char="••"/>
          </a:pPr>
          <a:r>
            <a:rPr lang="en-US" sz="1800" b="1" kern="1200" dirty="0" smtClean="0"/>
            <a:t> fire prevention and fire fighting</a:t>
          </a:r>
          <a:endParaRPr lang="en-US" sz="1800" b="1" kern="1200" dirty="0"/>
        </a:p>
      </dsp:txBody>
      <dsp:txXfrm rot="-5400000">
        <a:off x="1815324" y="1778677"/>
        <a:ext cx="6983069" cy="754315"/>
      </dsp:txXfrm>
    </dsp:sp>
    <dsp:sp modelId="{4D265FDB-0A84-46DC-AC33-A685B25295EC}">
      <dsp:nvSpPr>
        <dsp:cNvPr id="0" name=""/>
        <dsp:cNvSpPr/>
      </dsp:nvSpPr>
      <dsp:spPr>
        <a:xfrm>
          <a:off x="0" y="1709620"/>
          <a:ext cx="1792990" cy="806140"/>
        </a:xfrm>
        <a:prstGeom prst="roundRect">
          <a:avLst/>
        </a:prstGeom>
        <a:solidFill>
          <a:schemeClr val="accent4">
            <a:shade val="80000"/>
            <a:hueOff val="-58853"/>
            <a:satOff val="-1455"/>
            <a:lumOff val="83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a:t>Civil Defense</a:t>
          </a:r>
        </a:p>
      </dsp:txBody>
      <dsp:txXfrm>
        <a:off x="39353" y="1748973"/>
        <a:ext cx="1714284" cy="727434"/>
      </dsp:txXfrm>
    </dsp:sp>
    <dsp:sp modelId="{443905DE-FB80-4701-A202-E60184CFD0A1}">
      <dsp:nvSpPr>
        <dsp:cNvPr id="0" name=""/>
        <dsp:cNvSpPr/>
      </dsp:nvSpPr>
      <dsp:spPr>
        <a:xfrm rot="5400000">
          <a:off x="5029885" y="-471483"/>
          <a:ext cx="648891" cy="6969736"/>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endParaRPr lang="en-US" sz="1800" b="1" kern="1200" dirty="0"/>
        </a:p>
        <a:p>
          <a:pPr marL="171450" lvl="1" indent="-171450" algn="l" defTabSz="800100">
            <a:lnSpc>
              <a:spcPct val="90000"/>
            </a:lnSpc>
            <a:spcBef>
              <a:spcPct val="0"/>
            </a:spcBef>
            <a:spcAft>
              <a:spcPct val="15000"/>
            </a:spcAft>
            <a:buChar char="••"/>
          </a:pPr>
          <a:r>
            <a:rPr lang="en-US" sz="1800" b="1" kern="1200" dirty="0"/>
            <a:t>fire fighter requirements under the conditions of the civil defense</a:t>
          </a:r>
        </a:p>
        <a:p>
          <a:pPr marL="171450" lvl="1" indent="-171450" algn="l" defTabSz="800100">
            <a:lnSpc>
              <a:spcPct val="90000"/>
            </a:lnSpc>
            <a:spcBef>
              <a:spcPct val="0"/>
            </a:spcBef>
            <a:spcAft>
              <a:spcPct val="15000"/>
            </a:spcAft>
            <a:buChar char="••"/>
          </a:pPr>
          <a:r>
            <a:rPr lang="en-US" sz="1800" b="1" kern="1200" dirty="0"/>
            <a:t>Special requirements for station site and workers safety</a:t>
          </a:r>
        </a:p>
        <a:p>
          <a:pPr marL="171450" lvl="1" indent="-171450" algn="l" defTabSz="800100">
            <a:lnSpc>
              <a:spcPct val="90000"/>
            </a:lnSpc>
            <a:spcBef>
              <a:spcPct val="0"/>
            </a:spcBef>
            <a:spcAft>
              <a:spcPct val="15000"/>
            </a:spcAft>
            <a:buChar char="••"/>
          </a:pPr>
          <a:endParaRPr lang="en-US" sz="1800" kern="1200"/>
        </a:p>
      </dsp:txBody>
      <dsp:txXfrm rot="-5400000">
        <a:off x="1869463" y="2720615"/>
        <a:ext cx="6938060" cy="585539"/>
      </dsp:txXfrm>
    </dsp:sp>
    <dsp:sp modelId="{92DFFB12-B201-4332-8FD1-1B3327E66F84}">
      <dsp:nvSpPr>
        <dsp:cNvPr id="0" name=""/>
        <dsp:cNvSpPr/>
      </dsp:nvSpPr>
      <dsp:spPr>
        <a:xfrm>
          <a:off x="0" y="2598112"/>
          <a:ext cx="1862067" cy="806140"/>
        </a:xfrm>
        <a:prstGeom prst="roundRect">
          <a:avLst/>
        </a:prstGeom>
        <a:solidFill>
          <a:schemeClr val="accent4">
            <a:shade val="80000"/>
            <a:hueOff val="-88279"/>
            <a:satOff val="-2183"/>
            <a:lumOff val="124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a:t>MOL</a:t>
          </a:r>
        </a:p>
      </dsp:txBody>
      <dsp:txXfrm>
        <a:off x="39353" y="2637465"/>
        <a:ext cx="1783361" cy="727434"/>
      </dsp:txXfrm>
    </dsp:sp>
    <dsp:sp modelId="{629A4171-98BA-427D-A393-D85A63F1ED93}">
      <dsp:nvSpPr>
        <dsp:cNvPr id="0" name=""/>
        <dsp:cNvSpPr/>
      </dsp:nvSpPr>
      <dsp:spPr>
        <a:xfrm rot="5400000">
          <a:off x="5015116" y="291708"/>
          <a:ext cx="644912" cy="7003254"/>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kern="1200"/>
            <a:t>Specifications  of the Street station</a:t>
          </a:r>
        </a:p>
        <a:p>
          <a:pPr marL="171450" lvl="1" indent="-171450" algn="l" defTabSz="800100">
            <a:lnSpc>
              <a:spcPct val="90000"/>
            </a:lnSpc>
            <a:spcBef>
              <a:spcPct val="0"/>
            </a:spcBef>
            <a:spcAft>
              <a:spcPct val="15000"/>
            </a:spcAft>
            <a:buChar char="••"/>
          </a:pPr>
          <a:r>
            <a:rPr lang="en-US" sz="1800" b="1" kern="1200" dirty="0"/>
            <a:t>conditions about the fuel transportation</a:t>
          </a:r>
        </a:p>
      </dsp:txBody>
      <dsp:txXfrm rot="-5400000">
        <a:off x="1835945" y="3502361"/>
        <a:ext cx="6971772" cy="581948"/>
      </dsp:txXfrm>
    </dsp:sp>
    <dsp:sp modelId="{AE071FE8-C761-408A-A4FF-E9781320207E}">
      <dsp:nvSpPr>
        <dsp:cNvPr id="0" name=""/>
        <dsp:cNvSpPr/>
      </dsp:nvSpPr>
      <dsp:spPr>
        <a:xfrm>
          <a:off x="0" y="3417409"/>
          <a:ext cx="1834886" cy="806140"/>
        </a:xfrm>
        <a:prstGeom prst="roundRect">
          <a:avLst/>
        </a:prstGeom>
        <a:solidFill>
          <a:schemeClr val="accent4">
            <a:shade val="80000"/>
            <a:hueOff val="-117705"/>
            <a:satOff val="-2910"/>
            <a:lumOff val="166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a:t>MOT</a:t>
          </a:r>
        </a:p>
      </dsp:txBody>
      <dsp:txXfrm>
        <a:off x="39353" y="3456762"/>
        <a:ext cx="1756180" cy="727434"/>
      </dsp:txXfrm>
    </dsp:sp>
    <dsp:sp modelId="{0C033A7B-D419-41E7-ADE0-0C09998F0F29}">
      <dsp:nvSpPr>
        <dsp:cNvPr id="0" name=""/>
        <dsp:cNvSpPr/>
      </dsp:nvSpPr>
      <dsp:spPr>
        <a:xfrm rot="5400000">
          <a:off x="4883738" y="1244688"/>
          <a:ext cx="902348" cy="6940685"/>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u="none" kern="1200" dirty="0" smtClean="0"/>
            <a:t>The MOH participates in the intergovernmental </a:t>
          </a:r>
          <a:r>
            <a:rPr lang="en-US" sz="1800" b="1" i="0" u="none" kern="1200" dirty="0" smtClean="0"/>
            <a:t>technical</a:t>
          </a:r>
          <a:r>
            <a:rPr lang="en-US" sz="1800" b="1" u="none" kern="1200" dirty="0" smtClean="0"/>
            <a:t> committee for the licensing of fuel stations and they conduct field visits to supervise location and construction of the station</a:t>
          </a:r>
          <a:endParaRPr lang="en-US" sz="1800" b="1" u="none" kern="1200" dirty="0"/>
        </a:p>
      </dsp:txBody>
      <dsp:txXfrm rot="-5400000">
        <a:off x="1864570" y="4307906"/>
        <a:ext cx="6896636" cy="814250"/>
      </dsp:txXfrm>
    </dsp:sp>
    <dsp:sp modelId="{768A266E-EFF4-4BA1-8D24-AC5733F1952D}">
      <dsp:nvSpPr>
        <dsp:cNvPr id="0" name=""/>
        <dsp:cNvSpPr/>
      </dsp:nvSpPr>
      <dsp:spPr>
        <a:xfrm>
          <a:off x="0" y="4311961"/>
          <a:ext cx="1864041" cy="806140"/>
        </a:xfrm>
        <a:prstGeom prst="roundRect">
          <a:avLst/>
        </a:prstGeom>
        <a:solidFill>
          <a:schemeClr val="accent4">
            <a:shade val="80000"/>
            <a:hueOff val="-147131"/>
            <a:satOff val="-3638"/>
            <a:lumOff val="208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a:t>MOH</a:t>
          </a:r>
        </a:p>
      </dsp:txBody>
      <dsp:txXfrm>
        <a:off x="39353" y="4351314"/>
        <a:ext cx="1785335" cy="727434"/>
      </dsp:txXfrm>
    </dsp:sp>
    <dsp:sp modelId="{BB3CED48-D07F-40A0-901F-599E20112C69}">
      <dsp:nvSpPr>
        <dsp:cNvPr id="0" name=""/>
        <dsp:cNvSpPr/>
      </dsp:nvSpPr>
      <dsp:spPr>
        <a:xfrm rot="5400000">
          <a:off x="4939502" y="2105023"/>
          <a:ext cx="796196" cy="7003198"/>
        </a:xfrm>
        <a:prstGeom prst="round2Same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smtClean="0"/>
            <a:t>EQA participate in the intergovernmental technical committee for the licensing of fuel station.  They also conduct field visit during the construction of the station.</a:t>
          </a:r>
          <a:endParaRPr lang="en-US" sz="1800" b="1" kern="1200" dirty="0"/>
        </a:p>
      </dsp:txBody>
      <dsp:txXfrm rot="-5400000">
        <a:off x="1836002" y="5247391"/>
        <a:ext cx="6964331" cy="718462"/>
      </dsp:txXfrm>
    </dsp:sp>
    <dsp:sp modelId="{09329390-E9F0-44CA-99EF-0F15BA69140E}">
      <dsp:nvSpPr>
        <dsp:cNvPr id="0" name=""/>
        <dsp:cNvSpPr/>
      </dsp:nvSpPr>
      <dsp:spPr>
        <a:xfrm>
          <a:off x="0" y="5206512"/>
          <a:ext cx="1834886" cy="806140"/>
        </a:xfrm>
        <a:prstGeom prst="roundRect">
          <a:avLst/>
        </a:prstGeom>
        <a:solidFill>
          <a:schemeClr val="accent4">
            <a:shade val="80000"/>
            <a:hueOff val="-176558"/>
            <a:satOff val="-4365"/>
            <a:lumOff val="249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a:t>EQA</a:t>
          </a:r>
        </a:p>
      </dsp:txBody>
      <dsp:txXfrm>
        <a:off x="39353" y="5245865"/>
        <a:ext cx="1756180" cy="727434"/>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7412F-7F14-4923-B482-9B06E2926E78}" type="datetimeFigureOut">
              <a:rPr lang="en-US" smtClean="0"/>
              <a:pPr/>
              <a:t>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07CA54-542E-4809-A371-4484BCA2EC80}" type="slidenum">
              <a:rPr lang="en-US" smtClean="0"/>
              <a:pPr/>
              <a:t>‹#›</a:t>
            </a:fld>
            <a:endParaRPr lang="en-US"/>
          </a:p>
        </p:txBody>
      </p:sp>
    </p:spTree>
    <p:extLst>
      <p:ext uri="{BB962C8B-B14F-4D97-AF65-F5344CB8AC3E}">
        <p14:creationId xmlns:p14="http://schemas.microsoft.com/office/powerpoint/2010/main" val="1383459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E2A7042-DEED-4AA1-9E89-4A16B257257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BE2A7042-DEED-4AA1-9E89-4A16B2572577}"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07CA54-542E-4809-A371-4484BCA2EC80}"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Album Cover">
    <p:spTree>
      <p:nvGrpSpPr>
        <p:cNvPr id="1" name=""/>
        <p:cNvGrpSpPr/>
        <p:nvPr/>
      </p:nvGrpSpPr>
      <p:grpSpPr>
        <a:xfrm>
          <a:off x="0" y="0"/>
          <a:ext cx="0" cy="0"/>
          <a:chOff x="0" y="0"/>
          <a:chExt cx="0" cy="0"/>
        </a:xfrm>
      </p:grpSpPr>
      <p:sp>
        <p:nvSpPr>
          <p:cNvPr id="10" name="Rectangle 9"/>
          <p:cNvSpPr/>
          <p:nvPr userDrawn="1"/>
        </p:nvSpPr>
        <p:spPr>
          <a:xfrm>
            <a:off x="7162800" y="137160"/>
            <a:ext cx="228600" cy="52578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467600" y="133350"/>
            <a:ext cx="1447800" cy="5257800"/>
          </a:xfrm>
          <a:prstGeom prst="rect">
            <a:avLst/>
          </a:prstGeom>
          <a:solidFill>
            <a:schemeClr val="accent3"/>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p>
        </p:txBody>
      </p:sp>
      <p:sp>
        <p:nvSpPr>
          <p:cNvPr id="31" name="Text Placeholder 30"/>
          <p:cNvSpPr>
            <a:spLocks noGrp="1"/>
          </p:cNvSpPr>
          <p:nvPr>
            <p:ph type="body" sz="quarter" idx="10" hasCustomPrompt="1"/>
          </p:nvPr>
        </p:nvSpPr>
        <p:spPr>
          <a:xfrm>
            <a:off x="228600" y="5467350"/>
            <a:ext cx="8672946" cy="1238250"/>
          </a:xfrm>
          <a:solidFill>
            <a:schemeClr val="accent1"/>
          </a:solidFill>
        </p:spPr>
        <p:txBody>
          <a:bodyPr vert="horz" anchor="ctr">
            <a:noAutofit/>
          </a:bodyPr>
          <a:lstStyle>
            <a:lvl1pPr marL="0" indent="0" algn="l">
              <a:buFontTx/>
              <a:buNone/>
              <a:defRPr lang="en-US" sz="4800" baseline="0" dirty="0">
                <a:solidFill>
                  <a:schemeClr val="bg1"/>
                </a:solidFill>
              </a:defRPr>
            </a:lvl1pPr>
            <a:extLst/>
          </a:lstStyle>
          <a:p>
            <a:pPr lvl="0"/>
            <a:r>
              <a:rPr lang="en-US" dirty="0" smtClean="0"/>
              <a:t>Click to add photo album title</a:t>
            </a:r>
            <a:endParaRPr lang="en-US" dirty="0"/>
          </a:p>
        </p:txBody>
      </p:sp>
      <p:sp>
        <p:nvSpPr>
          <p:cNvPr id="12" name="Picture Placeholder 11"/>
          <p:cNvSpPr>
            <a:spLocks noGrp="1"/>
          </p:cNvSpPr>
          <p:nvPr>
            <p:ph type="pic" sz="quarter" idx="11"/>
          </p:nvPr>
        </p:nvSpPr>
        <p:spPr>
          <a:xfrm>
            <a:off x="228600" y="152400"/>
            <a:ext cx="6858000" cy="5239512"/>
          </a:xfrm>
          <a:solidFill>
            <a:schemeClr val="bg1"/>
          </a:solidFill>
          <a:ln w="34925" cap="rnd" cmpd="sng" algn="ctr">
            <a:noFill/>
            <a:prstDash val="solid"/>
          </a:ln>
          <a:effectLst/>
        </p:spPr>
        <p:style>
          <a:lnRef idx="3">
            <a:schemeClr val="lt1"/>
          </a:lnRef>
          <a:fillRef idx="1">
            <a:schemeClr val="accent5"/>
          </a:fillRef>
          <a:effectRef idx="1">
            <a:schemeClr val="accent5"/>
          </a:effectRef>
          <a:fontRef idx="minor">
            <a:schemeClr val="lt1"/>
          </a:fontRef>
        </p:style>
        <p:txBody>
          <a:bodyPr vert="horz"/>
          <a:lstStyle>
            <a:lvl1pPr marL="0" indent="0" algn="ctr" rtl="0" latinLnBrk="0">
              <a:spcBef>
                <a:spcPct val="20000"/>
              </a:spcBef>
              <a:defRPr lang="en-US" sz="2000" dirty="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sz="2000" dirty="0">
              <a:solidFill>
                <a:schemeClr val="tx2"/>
              </a:solidFill>
              <a:latin typeface="+mn-lt"/>
              <a:ea typeface="+mn-ea"/>
              <a:cs typeface="+mn-cs"/>
            </a:endParaRPr>
          </a:p>
        </p:txBody>
      </p:sp>
      <p:sp>
        <p:nvSpPr>
          <p:cNvPr id="11" name="Rectangle 10"/>
          <p:cNvSpPr>
            <a:spLocks noGrp="1"/>
          </p:cNvSpPr>
          <p:nvPr>
            <p:ph type="dt" sz="half" idx="12"/>
          </p:nvPr>
        </p:nvSpPr>
        <p:spPr/>
        <p:txBody>
          <a:bodyPr/>
          <a:lstStyle>
            <a:extLst/>
          </a:lstStyle>
          <a:p>
            <a:pPr algn="r"/>
            <a:fld id="{9668B50E-0B48-4566-8609-C51CF752A7DF}" type="datetimeFigureOut">
              <a:rPr lang="en-US" smtClean="0">
                <a:solidFill>
                  <a:schemeClr val="bg1"/>
                </a:solidFill>
              </a:rPr>
              <a:pPr algn="r"/>
              <a:t>12/7/2013</a:t>
            </a:fld>
            <a:endParaRPr lang="en-US"/>
          </a:p>
        </p:txBody>
      </p:sp>
      <p:sp>
        <p:nvSpPr>
          <p:cNvPr id="13" name="Rectangle 12"/>
          <p:cNvSpPr>
            <a:spLocks noGrp="1"/>
          </p:cNvSpPr>
          <p:nvPr>
            <p:ph type="sldNum" sz="quarter" idx="13"/>
          </p:nvPr>
        </p:nvSpPr>
        <p:spPr/>
        <p:txBody>
          <a:bodyPr/>
          <a:lstStyle>
            <a:extLst/>
          </a:lstStyle>
          <a:p>
            <a:fld id="{8A4431D5-1B33-458B-8AFD-CECCB0FA18CB}" type="slidenum">
              <a:rPr lang="en-US" smtClean="0">
                <a:solidFill>
                  <a:schemeClr val="bg1"/>
                </a:solidFill>
              </a:rPr>
              <a:pPr/>
              <a:t>‹#›</a:t>
            </a:fld>
            <a:endParaRPr lang="en-US"/>
          </a:p>
        </p:txBody>
      </p:sp>
      <p:sp>
        <p:nvSpPr>
          <p:cNvPr id="14" name="Rectangle 13"/>
          <p:cNvSpPr>
            <a:spLocks noGrp="1"/>
          </p:cNvSpPr>
          <p:nvPr>
            <p:ph type="ftr" sz="quarter" idx="14"/>
          </p:nvPr>
        </p:nvSpPr>
        <p:spPr>
          <a:xfrm rot="16200000">
            <a:off x="7296150" y="3698878"/>
            <a:ext cx="2933700" cy="365125"/>
          </a:xfrm>
        </p:spPr>
        <p:txBody>
          <a:bodyPr/>
          <a:lstStyle>
            <a:extLst/>
          </a:lstStyle>
          <a:p>
            <a:endParaRPr lang="en-US" dirty="0"/>
          </a:p>
        </p:txBody>
      </p:sp>
      <p:sp>
        <p:nvSpPr>
          <p:cNvPr id="18" name="Rectangle 17"/>
          <p:cNvSpPr>
            <a:spLocks noGrp="1"/>
          </p:cNvSpPr>
          <p:nvPr>
            <p:ph type="body" sz="quarter" idx="15" hasCustomPrompt="1"/>
          </p:nvPr>
        </p:nvSpPr>
        <p:spPr>
          <a:xfrm rot="16200000">
            <a:off x="5372100" y="2247900"/>
            <a:ext cx="5181600" cy="990600"/>
          </a:xfrm>
        </p:spPr>
        <p:txBody>
          <a:bodyPr/>
          <a:lstStyle>
            <a:lvl1pPr marL="0" indent="0" algn="r">
              <a:buNone/>
              <a:defRPr sz="2000">
                <a:solidFill>
                  <a:srgbClr val="FFFFFF"/>
                </a:solidFill>
              </a:defRPr>
            </a:lvl1pPr>
          </a:lstStyle>
          <a:p>
            <a:pPr lvl="0"/>
            <a:r>
              <a:rPr lang="en-US" dirty="0" smtClean="0"/>
              <a:t>Click to add date or details</a:t>
            </a:r>
          </a:p>
        </p:txBody>
      </p:sp>
    </p:spTree>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andscape with Caption">
    <p:spTree>
      <p:nvGrpSpPr>
        <p:cNvPr id="1" name=""/>
        <p:cNvGrpSpPr/>
        <p:nvPr/>
      </p:nvGrpSpPr>
      <p:grpSpPr>
        <a:xfrm>
          <a:off x="0" y="0"/>
          <a:ext cx="0" cy="0"/>
          <a:chOff x="0" y="0"/>
          <a:chExt cx="0" cy="0"/>
        </a:xfrm>
      </p:grpSpPr>
      <p:sp>
        <p:nvSpPr>
          <p:cNvPr id="16" name="Picture Placeholder 15"/>
          <p:cNvSpPr>
            <a:spLocks noGrp="1" noChangeAspect="1"/>
          </p:cNvSpPr>
          <p:nvPr>
            <p:ph type="pic" sz="quarter" idx="10"/>
          </p:nvPr>
        </p:nvSpPr>
        <p:spPr>
          <a:xfrm>
            <a:off x="533400" y="218390"/>
            <a:ext cx="7467600" cy="5600700"/>
          </a:xfr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nchor="t"/>
          <a:lstStyle>
            <a:lvl1pPr marL="0" indent="0" algn="ctr" rtl="0" latinLnBrk="0">
              <a:spcBef>
                <a:spcPct val="20000"/>
              </a:spcBef>
              <a:defRPr lang="en-US" sz="2000" smtClean="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dirty="0"/>
          </a:p>
        </p:txBody>
      </p:sp>
      <p:sp>
        <p:nvSpPr>
          <p:cNvPr id="19" name="Text Placeholder 18"/>
          <p:cNvSpPr>
            <a:spLocks noGrp="1"/>
          </p:cNvSpPr>
          <p:nvPr>
            <p:ph type="body" sz="quarter" idx="11" hasCustomPrompt="1"/>
          </p:nvPr>
        </p:nvSpPr>
        <p:spPr>
          <a:xfrm>
            <a:off x="533400" y="5943600"/>
            <a:ext cx="7467600" cy="762000"/>
          </a:xfrm>
        </p:spPr>
        <p:txBody>
          <a:bodyPr anchor="t" anchorCtr="0"/>
          <a:lstStyle>
            <a:lvl1pPr marL="0" marR="0" indent="0" algn="r">
              <a:buFontTx/>
              <a:buNone/>
              <a:defRPr sz="2400" i="0" baseline="0"/>
            </a:lvl1pPr>
            <a:extLst/>
          </a:lstStyle>
          <a:p>
            <a:pPr lvl="0"/>
            <a:r>
              <a:rPr lang="en-US" dirty="0" smtClean="0"/>
              <a:t>Click to add caption</a:t>
            </a:r>
            <a:endParaRPr lang="en-US" dirty="0"/>
          </a:p>
        </p:txBody>
      </p:sp>
      <p:sp>
        <p:nvSpPr>
          <p:cNvPr id="7" name="Rectangle 6"/>
          <p:cNvSpPr>
            <a:spLocks noGrp="1"/>
          </p:cNvSpPr>
          <p:nvPr>
            <p:ph type="dt" sz="half" idx="12"/>
          </p:nvPr>
        </p:nvSpPr>
        <p:spPr/>
        <p:txBody>
          <a:bodyPr/>
          <a:lstStyle>
            <a:extLst/>
          </a:lstStyle>
          <a:p>
            <a:pPr algn="r"/>
            <a:fld id="{9668B50E-0B48-4566-8609-C51CF752A7DF}" type="datetimeFigureOut">
              <a:rPr lang="en-US" smtClean="0">
                <a:solidFill>
                  <a:schemeClr val="bg1"/>
                </a:solidFill>
              </a:rPr>
              <a:pPr algn="r"/>
              <a:t>12/7/2013</a:t>
            </a:fld>
            <a:endParaRPr lang="en-US"/>
          </a:p>
        </p:txBody>
      </p:sp>
      <p:sp>
        <p:nvSpPr>
          <p:cNvPr id="8" name="Rectangle 7"/>
          <p:cNvSpPr>
            <a:spLocks noGrp="1"/>
          </p:cNvSpPr>
          <p:nvPr>
            <p:ph type="sldNum" sz="quarter" idx="13"/>
          </p:nvPr>
        </p:nvSpPr>
        <p:spPr/>
        <p:txBody>
          <a:bodyPr/>
          <a:lstStyle>
            <a:extLst/>
          </a:lstStyle>
          <a:p>
            <a:fld id="{8A4431D5-1B33-458B-8AFD-CECCB0FA18CB}" type="slidenum">
              <a:rPr lang="en-US" smtClean="0">
                <a:solidFill>
                  <a:srgbClr val="FFFFFF"/>
                </a:solidFill>
              </a:rPr>
              <a:pPr/>
              <a:t>‹#›</a:t>
            </a:fld>
            <a:endParaRPr lang="en-US"/>
          </a:p>
        </p:txBody>
      </p:sp>
      <p:sp>
        <p:nvSpPr>
          <p:cNvPr id="9" name="Rectangle 8"/>
          <p:cNvSpPr>
            <a:spLocks noGrp="1"/>
          </p:cNvSpPr>
          <p:nvPr>
            <p:ph type="ftr" sz="quarter" idx="14"/>
          </p:nvPr>
        </p:nvSpPr>
        <p:spPr/>
        <p:txBody>
          <a:bodyPr/>
          <a:lstStyle>
            <a:extLst/>
          </a:lstStyle>
          <a:p>
            <a:endParaRPr lang="en-US"/>
          </a:p>
        </p:txBody>
      </p:sp>
    </p:spTree>
  </p:cSld>
  <p:clrMapOvr>
    <a:masterClrMapping/>
  </p:clrMapOvr>
  <p:transitio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Up Portrait with Captions">
    <p:spTree>
      <p:nvGrpSpPr>
        <p:cNvPr id="1" name=""/>
        <p:cNvGrpSpPr/>
        <p:nvPr/>
      </p:nvGrpSpPr>
      <p:grpSpPr>
        <a:xfrm>
          <a:off x="0" y="0"/>
          <a:ext cx="0" cy="0"/>
          <a:chOff x="0" y="0"/>
          <a:chExt cx="0" cy="0"/>
        </a:xfrm>
      </p:grpSpPr>
      <p:sp>
        <p:nvSpPr>
          <p:cNvPr id="20" name="Picture Placeholder 19"/>
          <p:cNvSpPr>
            <a:spLocks noGrp="1" noChangeAspect="1"/>
          </p:cNvSpPr>
          <p:nvPr>
            <p:ph type="pic" sz="quarter" idx="10"/>
          </p:nvPr>
        </p:nvSpPr>
        <p:spPr>
          <a:xfrm>
            <a:off x="228600" y="533400"/>
            <a:ext cx="2590800" cy="3454400"/>
          </a:xfr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latinLnBrk="0">
              <a:spcBef>
                <a:spcPct val="20000"/>
              </a:spcBef>
              <a:defRPr lang="en-US" sz="2000" dirty="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sz="2000" dirty="0">
              <a:solidFill>
                <a:schemeClr val="tx2"/>
              </a:solidFill>
              <a:latin typeface="+mn-lt"/>
              <a:ea typeface="+mn-ea"/>
              <a:cs typeface="+mn-cs"/>
            </a:endParaRPr>
          </a:p>
        </p:txBody>
      </p:sp>
      <p:sp>
        <p:nvSpPr>
          <p:cNvPr id="29" name="Picture Placeholder 28"/>
          <p:cNvSpPr>
            <a:spLocks noGrp="1" noChangeAspect="1"/>
          </p:cNvSpPr>
          <p:nvPr>
            <p:ph type="pic" sz="quarter" idx="11"/>
          </p:nvPr>
        </p:nvSpPr>
        <p:spPr>
          <a:xfrm>
            <a:off x="3048000" y="533400"/>
            <a:ext cx="2590800" cy="3454400"/>
          </a:xfr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latinLnBrk="0">
              <a:spcBef>
                <a:spcPct val="20000"/>
              </a:spcBef>
              <a:defRPr lang="en-US" sz="2000" dirty="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sz="2000" dirty="0">
              <a:solidFill>
                <a:schemeClr val="tx2"/>
              </a:solidFill>
              <a:latin typeface="+mn-lt"/>
              <a:ea typeface="+mn-ea"/>
              <a:cs typeface="+mn-cs"/>
            </a:endParaRPr>
          </a:p>
        </p:txBody>
      </p:sp>
      <p:sp>
        <p:nvSpPr>
          <p:cNvPr id="10" name="Picture Placeholder 9"/>
          <p:cNvSpPr>
            <a:spLocks noGrp="1" noChangeAspect="1"/>
          </p:cNvSpPr>
          <p:nvPr>
            <p:ph type="pic" sz="quarter" idx="12"/>
          </p:nvPr>
        </p:nvSpPr>
        <p:spPr>
          <a:xfrm>
            <a:off x="5867400" y="533400"/>
            <a:ext cx="2590800" cy="3454400"/>
          </a:xfr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latinLnBrk="0">
              <a:spcBef>
                <a:spcPct val="20000"/>
              </a:spcBef>
              <a:defRPr lang="en-US" sz="2000" dirty="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sz="2000" dirty="0">
              <a:solidFill>
                <a:schemeClr val="tx2"/>
              </a:solidFill>
              <a:latin typeface="+mn-lt"/>
              <a:ea typeface="+mn-ea"/>
              <a:cs typeface="+mn-cs"/>
            </a:endParaRPr>
          </a:p>
        </p:txBody>
      </p:sp>
      <p:sp>
        <p:nvSpPr>
          <p:cNvPr id="2" name="Text Placeholder 1"/>
          <p:cNvSpPr>
            <a:spLocks noGrp="1"/>
          </p:cNvSpPr>
          <p:nvPr>
            <p:ph type="body" sz="quarter" idx="13" hasCustomPrompt="1"/>
          </p:nvPr>
        </p:nvSpPr>
        <p:spPr>
          <a:xfrm>
            <a:off x="228600" y="4343400"/>
            <a:ext cx="2590800" cy="1676400"/>
          </a:xfrm>
        </p:spPr>
        <p:txBody>
          <a:bodyPr anchor="t" anchorCtr="0">
            <a:noAutofit/>
          </a:bodyPr>
          <a:lstStyle>
            <a:lvl1pPr marL="0" marR="0" indent="0" algn="l">
              <a:buFontTx/>
              <a:buNone/>
              <a:defRPr sz="2000" baseline="0"/>
            </a:lvl1pPr>
            <a:extLst/>
          </a:lstStyle>
          <a:p>
            <a:pPr lvl="0"/>
            <a:r>
              <a:rPr lang="en-US" dirty="0" smtClean="0"/>
              <a:t>Click to add caption</a:t>
            </a:r>
            <a:endParaRPr lang="en-US" dirty="0"/>
          </a:p>
        </p:txBody>
      </p:sp>
      <p:sp>
        <p:nvSpPr>
          <p:cNvPr id="15" name="Text Placeholder 14"/>
          <p:cNvSpPr>
            <a:spLocks noGrp="1"/>
          </p:cNvSpPr>
          <p:nvPr>
            <p:ph type="body" sz="quarter" idx="14" hasCustomPrompt="1"/>
          </p:nvPr>
        </p:nvSpPr>
        <p:spPr>
          <a:xfrm>
            <a:off x="3048000" y="4343400"/>
            <a:ext cx="2590800" cy="1676400"/>
          </a:xfrm>
        </p:spPr>
        <p:txBody>
          <a:bodyPr anchor="t" anchorCtr="0">
            <a:noAutofit/>
          </a:bodyPr>
          <a:lstStyle>
            <a:lvl1pPr marL="0" marR="0" indent="0" algn="l">
              <a:buFontTx/>
              <a:buNone/>
              <a:defRPr sz="2000" baseline="0"/>
            </a:lvl1pPr>
            <a:extLst/>
          </a:lstStyle>
          <a:p>
            <a:pPr lvl="0"/>
            <a:r>
              <a:rPr lang="en-US" dirty="0" smtClean="0"/>
              <a:t>Click to add caption</a:t>
            </a:r>
            <a:endParaRPr lang="en-US" dirty="0"/>
          </a:p>
        </p:txBody>
      </p:sp>
      <p:sp>
        <p:nvSpPr>
          <p:cNvPr id="13" name="Text Placeholder 12"/>
          <p:cNvSpPr>
            <a:spLocks noGrp="1"/>
          </p:cNvSpPr>
          <p:nvPr>
            <p:ph type="body" sz="quarter" idx="15" hasCustomPrompt="1"/>
          </p:nvPr>
        </p:nvSpPr>
        <p:spPr>
          <a:xfrm>
            <a:off x="5867400" y="4343400"/>
            <a:ext cx="2590800" cy="1676400"/>
          </a:xfrm>
        </p:spPr>
        <p:txBody>
          <a:bodyPr anchor="t" anchorCtr="0">
            <a:noAutofit/>
          </a:bodyPr>
          <a:lstStyle>
            <a:lvl1pPr marL="0" marR="0" indent="0" algn="l">
              <a:buFontTx/>
              <a:buNone/>
              <a:defRPr sz="2000" baseline="0"/>
            </a:lvl1pPr>
            <a:extLst/>
          </a:lstStyle>
          <a:p>
            <a:pPr lvl="0"/>
            <a:r>
              <a:rPr lang="en-US" dirty="0" smtClean="0"/>
              <a:t>Click to add caption</a:t>
            </a:r>
            <a:endParaRPr lang="en-US" dirty="0"/>
          </a:p>
        </p:txBody>
      </p:sp>
      <p:sp>
        <p:nvSpPr>
          <p:cNvPr id="9" name="Rectangle 8"/>
          <p:cNvSpPr>
            <a:spLocks noGrp="1"/>
          </p:cNvSpPr>
          <p:nvPr>
            <p:ph type="dt" sz="half" idx="16"/>
          </p:nvPr>
        </p:nvSpPr>
        <p:spPr/>
        <p:txBody>
          <a:bodyPr/>
          <a:lstStyle>
            <a:extLst/>
          </a:lstStyle>
          <a:p>
            <a:pPr algn="r"/>
            <a:fld id="{9668B50E-0B48-4566-8609-C51CF752A7DF}" type="datetimeFigureOut">
              <a:rPr lang="en-US" smtClean="0">
                <a:solidFill>
                  <a:schemeClr val="bg1"/>
                </a:solidFill>
              </a:rPr>
              <a:pPr algn="r"/>
              <a:t>12/7/2013</a:t>
            </a:fld>
            <a:endParaRPr lang="en-US"/>
          </a:p>
        </p:txBody>
      </p:sp>
      <p:sp>
        <p:nvSpPr>
          <p:cNvPr id="11" name="Rectangle 10"/>
          <p:cNvSpPr>
            <a:spLocks noGrp="1"/>
          </p:cNvSpPr>
          <p:nvPr>
            <p:ph type="sldNum" sz="quarter" idx="17"/>
          </p:nvPr>
        </p:nvSpPr>
        <p:spPr/>
        <p:txBody>
          <a:bodyPr/>
          <a:lstStyle>
            <a:extLst/>
          </a:lstStyle>
          <a:p>
            <a:fld id="{8A4431D5-1B33-458B-8AFD-CECCB0FA18CB}" type="slidenum">
              <a:rPr lang="en-US" smtClean="0">
                <a:solidFill>
                  <a:srgbClr val="FFFFFF"/>
                </a:solidFill>
              </a:rPr>
              <a:pPr/>
              <a:t>‹#›</a:t>
            </a:fld>
            <a:endParaRPr lang="en-US"/>
          </a:p>
        </p:txBody>
      </p:sp>
      <p:sp>
        <p:nvSpPr>
          <p:cNvPr id="12" name="Rectangle 11"/>
          <p:cNvSpPr>
            <a:spLocks noGrp="1"/>
          </p:cNvSpPr>
          <p:nvPr>
            <p:ph type="ftr" sz="quarter" idx="18"/>
          </p:nvPr>
        </p:nvSpPr>
        <p:spPr/>
        <p:txBody>
          <a:bodyPr/>
          <a:lstStyle>
            <a:extLst/>
          </a:lstStyle>
          <a:p>
            <a:endParaRPr lang="en-US"/>
          </a:p>
        </p:txBody>
      </p:sp>
    </p:spTree>
  </p:cSld>
  <p:clrMapOvr>
    <a:masterClrMapping/>
  </p:clrMapOvr>
  <p:transition>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2002107-C572-4200-AAEB-19B7C01F8EA2}" type="datetimeFigureOut">
              <a:rPr lang="en-US" smtClean="0"/>
              <a:pPr/>
              <a:t>12/7/2013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B293F66-10E1-408B-99E2-BF3DD1F9F52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B293F66-10E1-408B-99E2-BF3DD1F9F52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2002107-C572-4200-AAEB-19B7C01F8EA2}" type="datetimeFigureOut">
              <a:rPr lang="en-US" smtClean="0"/>
              <a:pPr/>
              <a:t>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002107-C572-4200-AAEB-19B7C01F8EA2}" type="datetimeFigureOut">
              <a:rPr lang="en-US" smtClean="0"/>
              <a:pPr/>
              <a:t>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002107-C572-4200-AAEB-19B7C01F8EA2}" type="datetimeFigureOut">
              <a:rPr lang="en-US" smtClean="0"/>
              <a:pPr/>
              <a:t>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Landscape with Caption">
    <p:spTree>
      <p:nvGrpSpPr>
        <p:cNvPr id="1" name=""/>
        <p:cNvGrpSpPr/>
        <p:nvPr/>
      </p:nvGrpSpPr>
      <p:grpSpPr>
        <a:xfrm>
          <a:off x="0" y="0"/>
          <a:ext cx="0" cy="0"/>
          <a:chOff x="0" y="0"/>
          <a:chExt cx="0" cy="0"/>
        </a:xfrm>
      </p:grpSpPr>
      <p:sp>
        <p:nvSpPr>
          <p:cNvPr id="16" name="Picture Placeholder 15"/>
          <p:cNvSpPr>
            <a:spLocks noGrp="1" noChangeAspect="1"/>
          </p:cNvSpPr>
          <p:nvPr>
            <p:ph type="pic" sz="quarter" idx="10"/>
          </p:nvPr>
        </p:nvSpPr>
        <p:spPr>
          <a:xfrm>
            <a:off x="533400" y="218390"/>
            <a:ext cx="7467600" cy="5600700"/>
          </a:xfr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nchor="t"/>
          <a:lstStyle>
            <a:lvl1pPr marL="0" indent="0" algn="ctr" rtl="0" latinLnBrk="0">
              <a:spcBef>
                <a:spcPct val="20000"/>
              </a:spcBef>
              <a:defRPr lang="en-US" sz="2000" smtClean="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dirty="0"/>
          </a:p>
        </p:txBody>
      </p:sp>
      <p:sp>
        <p:nvSpPr>
          <p:cNvPr id="19" name="Text Placeholder 18"/>
          <p:cNvSpPr>
            <a:spLocks noGrp="1"/>
          </p:cNvSpPr>
          <p:nvPr>
            <p:ph type="body" sz="quarter" idx="11" hasCustomPrompt="1"/>
          </p:nvPr>
        </p:nvSpPr>
        <p:spPr>
          <a:xfrm>
            <a:off x="533400" y="5943600"/>
            <a:ext cx="7467600" cy="762000"/>
          </a:xfrm>
        </p:spPr>
        <p:txBody>
          <a:bodyPr anchor="t" anchorCtr="0"/>
          <a:lstStyle>
            <a:lvl1pPr marL="0" marR="0" indent="0" algn="r">
              <a:buFontTx/>
              <a:buNone/>
              <a:defRPr sz="2400" i="0" baseline="0"/>
            </a:lvl1pPr>
            <a:extLst/>
          </a:lstStyle>
          <a:p>
            <a:pPr lvl="0"/>
            <a:r>
              <a:rPr lang="en-US" dirty="0" smtClean="0"/>
              <a:t>Click to add caption</a:t>
            </a:r>
            <a:endParaRPr lang="en-US" dirty="0"/>
          </a:p>
        </p:txBody>
      </p:sp>
      <p:sp>
        <p:nvSpPr>
          <p:cNvPr id="7" name="Rectangle 6"/>
          <p:cNvSpPr>
            <a:spLocks noGrp="1"/>
          </p:cNvSpPr>
          <p:nvPr>
            <p:ph type="dt" sz="half" idx="12"/>
          </p:nvPr>
        </p:nvSpPr>
        <p:spPr/>
        <p:txBody>
          <a:bodyPr/>
          <a:lstStyle>
            <a:extLst/>
          </a:lstStyle>
          <a:p>
            <a:pPr algn="r"/>
            <a:fld id="{9668B50E-0B48-4566-8609-C51CF752A7DF}" type="datetimeFigureOut">
              <a:rPr lang="en-US" smtClean="0">
                <a:solidFill>
                  <a:schemeClr val="bg1"/>
                </a:solidFill>
              </a:rPr>
              <a:pPr algn="r"/>
              <a:t>12/7/2013</a:t>
            </a:fld>
            <a:endParaRPr lang="en-US"/>
          </a:p>
        </p:txBody>
      </p:sp>
      <p:sp>
        <p:nvSpPr>
          <p:cNvPr id="8" name="Rectangle 7"/>
          <p:cNvSpPr>
            <a:spLocks noGrp="1"/>
          </p:cNvSpPr>
          <p:nvPr>
            <p:ph type="sldNum" sz="quarter" idx="13"/>
          </p:nvPr>
        </p:nvSpPr>
        <p:spPr/>
        <p:txBody>
          <a:bodyPr/>
          <a:lstStyle>
            <a:extLst/>
          </a:lstStyle>
          <a:p>
            <a:fld id="{8A4431D5-1B33-458B-8AFD-CECCB0FA18CB}" type="slidenum">
              <a:rPr lang="en-US" smtClean="0">
                <a:solidFill>
                  <a:srgbClr val="FFFFFF"/>
                </a:solidFill>
              </a:rPr>
              <a:pPr/>
              <a:t>‹#›</a:t>
            </a:fld>
            <a:endParaRPr lang="en-US"/>
          </a:p>
        </p:txBody>
      </p:sp>
      <p:sp>
        <p:nvSpPr>
          <p:cNvPr id="9" name="Rectangle 8"/>
          <p:cNvSpPr>
            <a:spLocks noGrp="1"/>
          </p:cNvSpPr>
          <p:nvPr>
            <p:ph type="ftr" sz="quarter" idx="14"/>
          </p:nvPr>
        </p:nvSpPr>
        <p:spPr/>
        <p:txBody>
          <a:bodyPr/>
          <a:lstStyle>
            <a:extLst/>
          </a:lstStyle>
          <a:p>
            <a:endParaRPr lang="en-US"/>
          </a:p>
        </p:txBody>
      </p:sp>
    </p:spTree>
  </p:cSld>
  <p:clrMapOvr>
    <a:masterClrMapping/>
  </p:clrMapOvr>
  <p:transition>
    <p:zo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2002107-C572-4200-AAEB-19B7C01F8EA2}" type="datetimeFigureOut">
              <a:rPr lang="en-US" smtClean="0"/>
              <a:pPr/>
              <a:t>12/7/2013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B293F66-10E1-408B-99E2-BF3DD1F9F52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B293F66-10E1-408B-99E2-BF3DD1F9F52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2002107-C572-4200-AAEB-19B7C01F8EA2}" type="datetimeFigureOut">
              <a:rPr lang="en-US" smtClean="0"/>
              <a:pPr/>
              <a:t>12/7/2013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293F66-10E1-408B-99E2-BF3DD1F9F525}"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2002107-C572-4200-AAEB-19B7C01F8EA2}" type="datetimeFigureOut">
              <a:rPr lang="en-US" smtClean="0"/>
              <a:pPr/>
              <a:t>12/7/2013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B293F66-10E1-408B-99E2-BF3DD1F9F525}" type="slidenum">
              <a:rPr lang="en-US" smtClean="0"/>
              <a:pPr/>
              <a:t>‹#›</a:t>
            </a:fld>
            <a:endParaRPr lang="en-US"/>
          </a:p>
        </p:txBody>
      </p:sp>
    </p:spTree>
  </p:cSld>
  <p:clrMapOvr>
    <a:masterClrMapping/>
  </p:clrMapOvr>
  <p:transition>
    <p:zo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Landscape with Caption">
    <p:spTree>
      <p:nvGrpSpPr>
        <p:cNvPr id="1" name=""/>
        <p:cNvGrpSpPr/>
        <p:nvPr/>
      </p:nvGrpSpPr>
      <p:grpSpPr>
        <a:xfrm>
          <a:off x="0" y="0"/>
          <a:ext cx="0" cy="0"/>
          <a:chOff x="0" y="0"/>
          <a:chExt cx="0" cy="0"/>
        </a:xfrm>
      </p:grpSpPr>
      <p:sp>
        <p:nvSpPr>
          <p:cNvPr id="16" name="Picture Placeholder 15"/>
          <p:cNvSpPr>
            <a:spLocks noGrp="1" noChangeAspect="1"/>
          </p:cNvSpPr>
          <p:nvPr>
            <p:ph type="pic" sz="quarter" idx="10"/>
          </p:nvPr>
        </p:nvSpPr>
        <p:spPr>
          <a:xfrm>
            <a:off x="533400" y="218390"/>
            <a:ext cx="7467600" cy="5600700"/>
          </a:xfr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nchor="t"/>
          <a:lstStyle>
            <a:lvl1pPr marL="0" indent="0" algn="ctr" rtl="0" latinLnBrk="0">
              <a:spcBef>
                <a:spcPct val="20000"/>
              </a:spcBef>
              <a:defRPr lang="en-US" sz="2000" smtClean="0">
                <a:solidFill>
                  <a:schemeClr val="tx2"/>
                </a:solidFill>
                <a:latin typeface="+mn-lt"/>
                <a:ea typeface="+mn-ea"/>
                <a:cs typeface="+mn-cs"/>
              </a:defRPr>
            </a:lvl1pPr>
            <a:extLst/>
          </a:lstStyle>
          <a:p>
            <a:pPr marL="342900" indent="-342900" algn="ctr" rtl="0" latinLnBrk="0">
              <a:spcBef>
                <a:spcPct val="20000"/>
              </a:spcBef>
              <a:buFontTx/>
              <a:buNone/>
            </a:pPr>
            <a:r>
              <a:rPr lang="en-US" sz="2000" smtClean="0">
                <a:solidFill>
                  <a:schemeClr val="tx2"/>
                </a:solidFill>
                <a:latin typeface="+mn-lt"/>
                <a:ea typeface="+mn-ea"/>
                <a:cs typeface="+mn-cs"/>
              </a:rPr>
              <a:t>Click icon to add picture</a:t>
            </a:r>
            <a:endParaRPr lang="en-US" dirty="0"/>
          </a:p>
        </p:txBody>
      </p:sp>
      <p:sp>
        <p:nvSpPr>
          <p:cNvPr id="19" name="Text Placeholder 18"/>
          <p:cNvSpPr>
            <a:spLocks noGrp="1"/>
          </p:cNvSpPr>
          <p:nvPr>
            <p:ph type="body" sz="quarter" idx="11" hasCustomPrompt="1"/>
          </p:nvPr>
        </p:nvSpPr>
        <p:spPr>
          <a:xfrm>
            <a:off x="533400" y="5943600"/>
            <a:ext cx="7467600" cy="762000"/>
          </a:xfrm>
        </p:spPr>
        <p:txBody>
          <a:bodyPr anchor="t" anchorCtr="0"/>
          <a:lstStyle>
            <a:lvl1pPr marL="0" marR="0" indent="0" algn="r">
              <a:buFontTx/>
              <a:buNone/>
              <a:defRPr sz="2400" i="0" baseline="0"/>
            </a:lvl1pPr>
            <a:extLst/>
          </a:lstStyle>
          <a:p>
            <a:pPr lvl="0"/>
            <a:r>
              <a:rPr lang="en-US" dirty="0" smtClean="0"/>
              <a:t>Click to add caption</a:t>
            </a:r>
            <a:endParaRPr lang="en-US" dirty="0"/>
          </a:p>
        </p:txBody>
      </p:sp>
      <p:sp>
        <p:nvSpPr>
          <p:cNvPr id="7" name="Rectangle 6"/>
          <p:cNvSpPr>
            <a:spLocks noGrp="1"/>
          </p:cNvSpPr>
          <p:nvPr>
            <p:ph type="dt" sz="half" idx="12"/>
          </p:nvPr>
        </p:nvSpPr>
        <p:spPr/>
        <p:txBody>
          <a:bodyPr/>
          <a:lstStyle>
            <a:extLst/>
          </a:lstStyle>
          <a:p>
            <a:pPr algn="r"/>
            <a:fld id="{9668B50E-0B48-4566-8609-C51CF752A7DF}" type="datetimeFigureOut">
              <a:rPr lang="en-US" smtClean="0">
                <a:solidFill>
                  <a:schemeClr val="bg1"/>
                </a:solidFill>
              </a:rPr>
              <a:pPr algn="r"/>
              <a:t>12/7/2013</a:t>
            </a:fld>
            <a:endParaRPr lang="en-US"/>
          </a:p>
        </p:txBody>
      </p:sp>
      <p:sp>
        <p:nvSpPr>
          <p:cNvPr id="8" name="Rectangle 7"/>
          <p:cNvSpPr>
            <a:spLocks noGrp="1"/>
          </p:cNvSpPr>
          <p:nvPr>
            <p:ph type="sldNum" sz="quarter" idx="13"/>
          </p:nvPr>
        </p:nvSpPr>
        <p:spPr/>
        <p:txBody>
          <a:bodyPr/>
          <a:lstStyle>
            <a:extLst/>
          </a:lstStyle>
          <a:p>
            <a:fld id="{8A4431D5-1B33-458B-8AFD-CECCB0FA18CB}" type="slidenum">
              <a:rPr lang="en-US" smtClean="0">
                <a:solidFill>
                  <a:srgbClr val="FFFFFF"/>
                </a:solidFill>
              </a:rPr>
              <a:pPr/>
              <a:t>‹#›</a:t>
            </a:fld>
            <a:endParaRPr lang="en-US"/>
          </a:p>
        </p:txBody>
      </p:sp>
      <p:sp>
        <p:nvSpPr>
          <p:cNvPr id="9" name="Rectangle 8"/>
          <p:cNvSpPr>
            <a:spLocks noGrp="1"/>
          </p:cNvSpPr>
          <p:nvPr>
            <p:ph type="ftr" sz="quarter" idx="14"/>
          </p:nvPr>
        </p:nvSpPr>
        <p:spPr/>
        <p:txBody>
          <a:bodyPr/>
          <a:lstStyle>
            <a:extLst/>
          </a:lstStyle>
          <a:p>
            <a:endParaRPr lang="en-US"/>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002107-C572-4200-AAEB-19B7C01F8EA2}" type="datetimeFigureOut">
              <a:rPr lang="en-US" smtClean="0"/>
              <a:pPr/>
              <a:t>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002107-C572-4200-AAEB-19B7C01F8EA2}" type="datetimeFigureOut">
              <a:rPr lang="en-US" smtClean="0"/>
              <a:pPr/>
              <a:t>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002107-C572-4200-AAEB-19B7C01F8EA2}" type="datetimeFigureOut">
              <a:rPr lang="en-US" smtClean="0"/>
              <a:pPr/>
              <a:t>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02107-C572-4200-AAEB-19B7C01F8EA2}" type="datetimeFigureOut">
              <a:rPr lang="en-US" smtClean="0"/>
              <a:pPr/>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293F66-10E1-408B-99E2-BF3DD1F9F525}" type="slidenum">
              <a:rPr lang="en-US" smtClean="0"/>
              <a:pPr/>
              <a:t>‹#›</a:t>
            </a:fld>
            <a:endParaRPr lang="en-US"/>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002107-C572-4200-AAEB-19B7C01F8EA2}" type="datetimeFigureOut">
              <a:rPr lang="en-US" smtClean="0"/>
              <a:pPr/>
              <a:t>12/7/2013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293F66-10E1-408B-99E2-BF3DD1F9F5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75" r:id="rId14"/>
  </p:sldLayoutIdLst>
  <p:transition>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2002107-C572-4200-AAEB-19B7C01F8EA2}" type="datetimeFigureOut">
              <a:rPr lang="en-US" smtClean="0"/>
              <a:pPr/>
              <a:t>12/7/2013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B293F66-10E1-408B-99E2-BF3DD1F9F52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ransition>
    <p:zoom/>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2002107-C572-4200-AAEB-19B7C01F8EA2}" type="datetimeFigureOut">
              <a:rPr lang="en-US" smtClean="0"/>
              <a:pPr/>
              <a:t>12/7/2013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B293F66-10E1-408B-99E2-BF3DD1F9F5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ransition>
    <p:zoom/>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body" sz="quarter" idx="10"/>
          </p:nvPr>
        </p:nvSpPr>
        <p:spPr>
          <a:xfrm>
            <a:off x="152400" y="4267200"/>
            <a:ext cx="8763000" cy="2590800"/>
          </a:xfrm>
          <a:solidFill>
            <a:schemeClr val="accent4">
              <a:lumMod val="75000"/>
            </a:schemeClr>
          </a:solidFill>
        </p:spPr>
        <p:txBody>
          <a:bodyPr/>
          <a:lstStyle>
            <a:extLst/>
          </a:lstStyle>
          <a:p>
            <a:pPr algn="ctr"/>
            <a:r>
              <a:rPr sz="4000" b="1" smtClean="0">
                <a:latin typeface="Bodoni MT Black" pitchFamily="18" charset="0"/>
              </a:rPr>
              <a:t>Improving Safety Procedures</a:t>
            </a:r>
          </a:p>
          <a:p>
            <a:pPr algn="ctr"/>
            <a:r>
              <a:rPr sz="4000" b="1" smtClean="0">
                <a:latin typeface="Bodoni MT Black" pitchFamily="18" charset="0"/>
              </a:rPr>
              <a:t> in the Gas Stations</a:t>
            </a:r>
          </a:p>
          <a:p>
            <a:pPr algn="ctr"/>
            <a:r>
              <a:rPr sz="4000" b="1" smtClean="0">
                <a:latin typeface="Bodoni MT Black" pitchFamily="18" charset="0"/>
              </a:rPr>
              <a:t> in Nablus City</a:t>
            </a:r>
            <a:endParaRPr sz="4000" smtClean="0">
              <a:latin typeface="Bodoni MT Black" pitchFamily="18" charset="0"/>
            </a:endParaRPr>
          </a:p>
        </p:txBody>
      </p:sp>
      <p:pic>
        <p:nvPicPr>
          <p:cNvPr id="4" name="j0178459.jpg"/>
          <p:cNvPicPr>
            <a:picLocks noGrp="1" noChangeAspect="1"/>
          </p:cNvPicPr>
          <p:nvPr>
            <p:ph type="pic" sz="quarter" idx="11"/>
          </p:nvPr>
        </p:nvPicPr>
        <p:blipFill>
          <a:blip r:embed="rId3"/>
          <a:stretch>
            <a:fillRect/>
          </a:stretch>
        </p:blipFill>
        <p:spPr>
          <a:xfrm>
            <a:off x="304800" y="381000"/>
            <a:ext cx="6752306" cy="3501464"/>
          </a:xfrm>
        </p:spPr>
      </p:pic>
      <p:pic>
        <p:nvPicPr>
          <p:cNvPr id="6" name="Picture 5" descr="images (2).jpg"/>
          <p:cNvPicPr>
            <a:picLocks noChangeAspect="1"/>
          </p:cNvPicPr>
          <p:nvPr/>
        </p:nvPicPr>
        <p:blipFill>
          <a:blip r:embed="rId4"/>
          <a:stretch>
            <a:fillRect/>
          </a:stretch>
        </p:blipFill>
        <p:spPr>
          <a:xfrm rot="16200000">
            <a:off x="6743700" y="1943100"/>
            <a:ext cx="2819400" cy="6096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9" presetClass="entr" presetSubtype="0" fill="hold" grpId="0" nodeType="afterEffect">
                                  <p:stCondLst>
                                    <p:cond delay="0"/>
                                  </p:stCondLst>
                                  <p:childTnLst>
                                    <p:set>
                                      <p:cBhvr>
                                        <p:cTn id="10" dur="1" fill="hold">
                                          <p:stCondLst>
                                            <p:cond delay="0"/>
                                          </p:stCondLst>
                                        </p:cTn>
                                        <p:tgtEl>
                                          <p:spTgt spid="2">
                                            <p:bg/>
                                          </p:spTgt>
                                        </p:tgtEl>
                                        <p:attrNameLst>
                                          <p:attrName>style.visibility</p:attrName>
                                        </p:attrNameLst>
                                      </p:cBhvr>
                                      <p:to>
                                        <p:strVal val="visible"/>
                                      </p:to>
                                    </p:set>
                                    <p:anim calcmode="lin" valueType="num">
                                      <p:cBhvr>
                                        <p:cTn id="11" dur="1000" fill="hold"/>
                                        <p:tgtEl>
                                          <p:spTgt spid="2">
                                            <p:bg/>
                                          </p:spTgt>
                                        </p:tgtEl>
                                        <p:attrNameLst>
                                          <p:attrName>ppt_x</p:attrName>
                                        </p:attrNameLst>
                                      </p:cBhvr>
                                      <p:tavLst>
                                        <p:tav tm="0">
                                          <p:val>
                                            <p:strVal val="#ppt_x-.2"/>
                                          </p:val>
                                        </p:tav>
                                        <p:tav tm="100000">
                                          <p:val>
                                            <p:strVal val="#ppt_x"/>
                                          </p:val>
                                        </p:tav>
                                      </p:tavLst>
                                    </p:anim>
                                    <p:anim calcmode="lin" valueType="num">
                                      <p:cBhvr>
                                        <p:cTn id="12" dur="1000" fill="hold"/>
                                        <p:tgtEl>
                                          <p:spTgt spid="2">
                                            <p:bg/>
                                          </p:spTgt>
                                        </p:tgtEl>
                                        <p:attrNameLst>
                                          <p:attrName>ppt_y</p:attrName>
                                        </p:attrNameLst>
                                      </p:cBhvr>
                                      <p:tavLst>
                                        <p:tav tm="0">
                                          <p:val>
                                            <p:strVal val="#ppt_y"/>
                                          </p:val>
                                        </p:tav>
                                        <p:tav tm="100000">
                                          <p:val>
                                            <p:strVal val="#ppt_y"/>
                                          </p:val>
                                        </p:tav>
                                      </p:tavLst>
                                    </p:anim>
                                    <p:animEffect transition="in" filter="wipe(right)" prLst="gradientSize: 0.1">
                                      <p:cBhvr>
                                        <p:cTn id="13" dur="1000"/>
                                        <p:tgtEl>
                                          <p:spTgt spid="2">
                                            <p:bg/>
                                          </p:spTgt>
                                        </p:tgtEl>
                                      </p:cBhvr>
                                    </p:animEffect>
                                  </p:childTnLst>
                                </p:cTn>
                              </p:par>
                            </p:childTnLst>
                          </p:cTn>
                        </p:par>
                        <p:par>
                          <p:cTn id="14" fill="hold">
                            <p:stCondLst>
                              <p:cond delay="1500"/>
                            </p:stCondLst>
                            <p:childTnLst>
                              <p:par>
                                <p:cTn id="15" presetID="29" presetClass="entr" presetSubtype="0" fill="hold" grpId="0" nodeType="after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 calcmode="lin" valueType="num">
                                      <p:cBhvr>
                                        <p:cTn id="1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
                                            <p:txEl>
                                              <p:pRg st="0" end="0"/>
                                            </p:txEl>
                                          </p:spTgt>
                                        </p:tgtEl>
                                      </p:cBhvr>
                                    </p:animEffect>
                                  </p:childTnLst>
                                </p:cTn>
                              </p:par>
                            </p:childTnLst>
                          </p:cTn>
                        </p:par>
                        <p:par>
                          <p:cTn id="20" fill="hold">
                            <p:stCondLst>
                              <p:cond delay="2500"/>
                            </p:stCondLst>
                            <p:childTnLst>
                              <p:par>
                                <p:cTn id="21" presetID="29" presetClass="entr" presetSubtype="0" fill="hold" grpId="0" nodeType="after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 calcmode="lin" valueType="num">
                                      <p:cBhvr>
                                        <p:cTn id="23"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
                                            <p:txEl>
                                              <p:pRg st="1" end="1"/>
                                            </p:txEl>
                                          </p:spTgt>
                                        </p:tgtEl>
                                      </p:cBhvr>
                                    </p:animEffect>
                                  </p:childTnLst>
                                </p:cTn>
                              </p:par>
                            </p:childTnLst>
                          </p:cTn>
                        </p:par>
                        <p:par>
                          <p:cTn id="26" fill="hold">
                            <p:stCondLst>
                              <p:cond delay="3500"/>
                            </p:stCondLst>
                            <p:childTnLst>
                              <p:par>
                                <p:cTn id="27" presetID="29" presetClass="entr" presetSubtype="0" fill="hold" grpId="0" nodeType="after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anim calcmode="lin" valueType="num">
                                      <p:cBhvr>
                                        <p:cTn id="29"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30" dur="1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2">
                                            <p:txEl>
                                              <p:pRg st="2" end="2"/>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534400" cy="685800"/>
          </a:xfrm>
        </p:spPr>
        <p:txBody>
          <a:bodyPr>
            <a:noAutofit/>
          </a:bodyPr>
          <a:lstStyle/>
          <a:p>
            <a:pPr algn="ctr"/>
            <a:r>
              <a:rPr lang="en-US" sz="2800" b="1" dirty="0" smtClean="0"/>
              <a:t>Occupational Health and Safety Factors</a:t>
            </a:r>
            <a:r>
              <a:rPr lang="en-US" sz="2800" dirty="0" smtClean="0"/>
              <a:t/>
            </a:r>
            <a:br>
              <a:rPr lang="en-US" sz="2800" dirty="0" smtClean="0"/>
            </a:br>
            <a:endParaRPr lang="en-US" sz="2800" dirty="0"/>
          </a:p>
        </p:txBody>
      </p:sp>
      <p:sp>
        <p:nvSpPr>
          <p:cNvPr id="3" name="Content Placeholder 2"/>
          <p:cNvSpPr>
            <a:spLocks noGrp="1"/>
          </p:cNvSpPr>
          <p:nvPr>
            <p:ph idx="1"/>
          </p:nvPr>
        </p:nvSpPr>
        <p:spPr>
          <a:xfrm>
            <a:off x="0" y="838200"/>
            <a:ext cx="8229600" cy="6019800"/>
          </a:xfrm>
        </p:spPr>
        <p:txBody>
          <a:bodyPr>
            <a:normAutofit/>
          </a:bodyPr>
          <a:lstStyle/>
          <a:p>
            <a:pPr>
              <a:buNone/>
            </a:pPr>
            <a:r>
              <a:rPr lang="en-US" sz="1900" b="1" u="sng" dirty="0" smtClean="0">
                <a:latin typeface="Times New Roman" pitchFamily="18" charset="0"/>
                <a:cs typeface="Times New Roman" pitchFamily="18" charset="0"/>
              </a:rPr>
              <a:t>    1- Workers health and safety: </a:t>
            </a:r>
          </a:p>
          <a:p>
            <a:pPr algn="just"/>
            <a:r>
              <a:rPr lang="en-US" sz="1900" b="1" dirty="0">
                <a:latin typeface="Times New Roman" pitchFamily="18" charset="0"/>
                <a:cs typeface="Times New Roman" pitchFamily="18" charset="0"/>
              </a:rPr>
              <a:t>T</a:t>
            </a:r>
            <a:r>
              <a:rPr lang="en-US" sz="1900" b="1" dirty="0" smtClean="0">
                <a:latin typeface="Times New Roman" pitchFamily="18" charset="0"/>
                <a:cs typeface="Times New Roman" pitchFamily="18" charset="0"/>
              </a:rPr>
              <a:t>o achieve this factor as it’s the most important aspect of life we should select </a:t>
            </a:r>
            <a:r>
              <a:rPr lang="en-US" sz="1900" b="1" dirty="0" smtClean="0">
                <a:latin typeface="Times New Roman" pitchFamily="18" charset="0"/>
                <a:cs typeface="Times New Roman" pitchFamily="18" charset="0"/>
              </a:rPr>
              <a:t>the </a:t>
            </a:r>
            <a:r>
              <a:rPr lang="en-US" sz="1900" b="1" dirty="0" smtClean="0">
                <a:latin typeface="Times New Roman" pitchFamily="18" charset="0"/>
                <a:cs typeface="Times New Roman" pitchFamily="18" charset="0"/>
              </a:rPr>
              <a:t>suitable workers.</a:t>
            </a:r>
          </a:p>
          <a:p>
            <a:endParaRPr lang="en-US" sz="1900" b="1" dirty="0" smtClean="0">
              <a:latin typeface="Times New Roman" pitchFamily="18" charset="0"/>
              <a:cs typeface="Times New Roman" pitchFamily="18" charset="0"/>
            </a:endParaRPr>
          </a:p>
          <a:p>
            <a:pPr>
              <a:buNone/>
            </a:pPr>
            <a:r>
              <a:rPr lang="en-US" sz="1900" b="1" u="sng" dirty="0" smtClean="0">
                <a:latin typeface="Times New Roman" pitchFamily="18" charset="0"/>
                <a:cs typeface="Times New Roman" pitchFamily="18" charset="0"/>
              </a:rPr>
              <a:t>    2-  </a:t>
            </a:r>
            <a:r>
              <a:rPr lang="en-US" sz="1900" b="1" u="sng" dirty="0">
                <a:latin typeface="Times New Roman" pitchFamily="18" charset="0"/>
                <a:cs typeface="Times New Roman" pitchFamily="18" charset="0"/>
              </a:rPr>
              <a:t>Tools and machinery</a:t>
            </a:r>
            <a:r>
              <a:rPr lang="en-US" sz="1900" b="1" u="sng" dirty="0" smtClean="0">
                <a:latin typeface="Times New Roman" pitchFamily="18" charset="0"/>
                <a:cs typeface="Times New Roman" pitchFamily="18" charset="0"/>
              </a:rPr>
              <a:t>: </a:t>
            </a:r>
          </a:p>
          <a:p>
            <a:pPr algn="just"/>
            <a:r>
              <a:rPr lang="en-US" sz="1900" b="1" dirty="0">
                <a:latin typeface="Times New Roman" pitchFamily="18" charset="0"/>
                <a:cs typeface="Times New Roman" pitchFamily="18" charset="0"/>
              </a:rPr>
              <a:t>A</a:t>
            </a:r>
            <a:r>
              <a:rPr lang="en-US" sz="1900" b="1" dirty="0" smtClean="0">
                <a:latin typeface="Times New Roman" pitchFamily="18" charset="0"/>
                <a:cs typeface="Times New Roman" pitchFamily="18" charset="0"/>
              </a:rPr>
              <a:t>s the statics </a:t>
            </a:r>
            <a:r>
              <a:rPr lang="en-US" sz="1900" b="1" dirty="0" smtClean="0">
                <a:latin typeface="Times New Roman" pitchFamily="18" charset="0"/>
                <a:cs typeface="Times New Roman" pitchFamily="18" charset="0"/>
              </a:rPr>
              <a:t>show, </a:t>
            </a:r>
            <a:r>
              <a:rPr lang="en-US" sz="1900" b="1" dirty="0" smtClean="0">
                <a:latin typeface="Times New Roman" pitchFamily="18" charset="0"/>
                <a:cs typeface="Times New Roman" pitchFamily="18" charset="0"/>
              </a:rPr>
              <a:t>28% of </a:t>
            </a:r>
            <a:r>
              <a:rPr lang="en-US" sz="1900" b="1" dirty="0" smtClean="0">
                <a:latin typeface="Times New Roman" pitchFamily="18" charset="0"/>
                <a:cs typeface="Times New Roman" pitchFamily="18" charset="0"/>
              </a:rPr>
              <a:t>accidents caused </a:t>
            </a:r>
            <a:r>
              <a:rPr lang="en-US" sz="1900" b="1" dirty="0" smtClean="0">
                <a:latin typeface="Times New Roman" pitchFamily="18" charset="0"/>
                <a:cs typeface="Times New Roman" pitchFamily="18" charset="0"/>
              </a:rPr>
              <a:t>by misuse of </a:t>
            </a:r>
            <a:r>
              <a:rPr lang="en-US" sz="1900" b="1" dirty="0" smtClean="0">
                <a:latin typeface="Times New Roman" pitchFamily="18" charset="0"/>
                <a:cs typeface="Times New Roman" pitchFamily="18" charset="0"/>
              </a:rPr>
              <a:t>equipment</a:t>
            </a:r>
            <a:r>
              <a:rPr lang="en-US" sz="1900" b="1" dirty="0" smtClean="0">
                <a:latin typeface="Times New Roman" pitchFamily="18" charset="0"/>
                <a:cs typeface="Times New Roman" pitchFamily="18" charset="0"/>
              </a:rPr>
              <a:t>,</a:t>
            </a:r>
            <a:r>
              <a:rPr lang="en-US" sz="1900" b="1" dirty="0" smtClean="0">
                <a:latin typeface="Times New Roman" pitchFamily="18" charset="0"/>
                <a:cs typeface="Times New Roman" pitchFamily="18" charset="0"/>
              </a:rPr>
              <a:t> </a:t>
            </a:r>
            <a:r>
              <a:rPr lang="en-US" sz="1900" b="1" dirty="0" smtClean="0">
                <a:latin typeface="Times New Roman" pitchFamily="18" charset="0"/>
                <a:cs typeface="Times New Roman" pitchFamily="18" charset="0"/>
              </a:rPr>
              <a:t>to overcome </a:t>
            </a:r>
            <a:r>
              <a:rPr lang="en-US" sz="1900" b="1" dirty="0" smtClean="0">
                <a:latin typeface="Times New Roman" pitchFamily="18" charset="0"/>
                <a:cs typeface="Times New Roman" pitchFamily="18" charset="0"/>
              </a:rPr>
              <a:t>these accidents </a:t>
            </a:r>
            <a:r>
              <a:rPr lang="en-US" sz="1900" b="1" dirty="0" smtClean="0">
                <a:latin typeface="Times New Roman" pitchFamily="18" charset="0"/>
                <a:cs typeface="Times New Roman" pitchFamily="18" charset="0"/>
              </a:rPr>
              <a:t>we should position </a:t>
            </a:r>
            <a:r>
              <a:rPr lang="en-US" sz="1900" b="1" dirty="0" smtClean="0">
                <a:latin typeface="Times New Roman" pitchFamily="18" charset="0"/>
                <a:cs typeface="Times New Roman" pitchFamily="18" charset="0"/>
              </a:rPr>
              <a:t>the machines </a:t>
            </a:r>
            <a:r>
              <a:rPr lang="en-US" sz="1900" b="1" dirty="0" smtClean="0">
                <a:latin typeface="Times New Roman" pitchFamily="18" charset="0"/>
                <a:cs typeface="Times New Roman" pitchFamily="18" charset="0"/>
              </a:rPr>
              <a:t>in </a:t>
            </a:r>
            <a:r>
              <a:rPr lang="en-US" sz="1900" b="1" dirty="0" smtClean="0">
                <a:latin typeface="Times New Roman" pitchFamily="18" charset="0"/>
                <a:cs typeface="Times New Roman" pitchFamily="18" charset="0"/>
              </a:rPr>
              <a:t>their</a:t>
            </a:r>
            <a:r>
              <a:rPr lang="en-US" sz="1900" b="1" dirty="0" smtClean="0">
                <a:latin typeface="Times New Roman" pitchFamily="18" charset="0"/>
                <a:cs typeface="Times New Roman" pitchFamily="18" charset="0"/>
              </a:rPr>
              <a:t> </a:t>
            </a:r>
            <a:r>
              <a:rPr lang="en-US" sz="1900" b="1" dirty="0" smtClean="0">
                <a:latin typeface="Times New Roman" pitchFamily="18" charset="0"/>
                <a:cs typeface="Times New Roman" pitchFamily="18" charset="0"/>
              </a:rPr>
              <a:t>appropriate locations and </a:t>
            </a:r>
            <a:r>
              <a:rPr lang="en-US" sz="1900" b="1" dirty="0" smtClean="0">
                <a:latin typeface="Times New Roman" pitchFamily="18" charset="0"/>
                <a:cs typeface="Times New Roman" pitchFamily="18" charset="0"/>
              </a:rPr>
              <a:t>make </a:t>
            </a:r>
            <a:r>
              <a:rPr lang="en-US" sz="1900" b="1" dirty="0" smtClean="0">
                <a:latin typeface="Times New Roman" pitchFamily="18" charset="0"/>
                <a:cs typeface="Times New Roman" pitchFamily="18" charset="0"/>
              </a:rPr>
              <a:t>periodic maintenance.</a:t>
            </a:r>
          </a:p>
          <a:p>
            <a:pPr algn="just"/>
            <a:endParaRPr lang="en-US" sz="1900" b="1" dirty="0" smtClean="0">
              <a:latin typeface="Times New Roman" pitchFamily="18" charset="0"/>
              <a:cs typeface="Times New Roman" pitchFamily="18" charset="0"/>
            </a:endParaRPr>
          </a:p>
          <a:p>
            <a:pPr lvl="0">
              <a:buNone/>
            </a:pPr>
            <a:r>
              <a:rPr lang="en-US" sz="1900" b="1" u="sng" dirty="0" smtClean="0">
                <a:latin typeface="Times New Roman" pitchFamily="18" charset="0"/>
                <a:cs typeface="Times New Roman" pitchFamily="18" charset="0"/>
              </a:rPr>
              <a:t>     3-  </a:t>
            </a:r>
            <a:r>
              <a:rPr lang="en-US" sz="1900" b="1" u="sng" dirty="0">
                <a:latin typeface="Times New Roman" pitchFamily="18" charset="0"/>
                <a:cs typeface="Times New Roman" pitchFamily="18" charset="0"/>
              </a:rPr>
              <a:t>Work environment</a:t>
            </a:r>
            <a:r>
              <a:rPr lang="en-US" sz="1900" b="1" u="sng" dirty="0" smtClean="0">
                <a:latin typeface="Times New Roman" pitchFamily="18" charset="0"/>
                <a:cs typeface="Times New Roman" pitchFamily="18" charset="0"/>
              </a:rPr>
              <a:t>:</a:t>
            </a:r>
          </a:p>
          <a:p>
            <a:pPr marL="165100" indent="-165100" algn="just"/>
            <a:r>
              <a:rPr lang="en-US" sz="1900" b="1" dirty="0" smtClean="0">
                <a:latin typeface="Times New Roman" pitchFamily="18" charset="0"/>
                <a:cs typeface="Times New Roman" pitchFamily="18" charset="0"/>
              </a:rPr>
              <a:t> Its refer to the inner work </a:t>
            </a:r>
            <a:r>
              <a:rPr lang="en-US" sz="1900" b="1" dirty="0" smtClean="0">
                <a:latin typeface="Times New Roman" pitchFamily="18" charset="0"/>
                <a:cs typeface="Times New Roman" pitchFamily="18" charset="0"/>
              </a:rPr>
              <a:t>environment. </a:t>
            </a:r>
            <a:r>
              <a:rPr lang="en-US" sz="1900" b="1" dirty="0" smtClean="0">
                <a:latin typeface="Times New Roman" pitchFamily="18" charset="0"/>
                <a:cs typeface="Times New Roman" pitchFamily="18" charset="0"/>
              </a:rPr>
              <a:t>Protect workers from factors affecting their health or performance</a:t>
            </a:r>
            <a:endParaRPr lang="en-US" sz="1600" b="1" dirty="0" smtClean="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13" presetID="13" presetClass="entr" presetSubtype="16" fill="hold"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plus(in)">
                                      <p:cBhvr>
                                        <p:cTn id="15" dur="1000"/>
                                        <p:tgtEl>
                                          <p:spTgt spid="3">
                                            <p:txEl>
                                              <p:pRg st="0" end="0"/>
                                            </p:txEl>
                                          </p:spTgt>
                                        </p:tgtEl>
                                      </p:cBhvr>
                                    </p:animEffect>
                                  </p:childTnLst>
                                </p:cTn>
                              </p:par>
                              <p:par>
                                <p:cTn id="16" presetID="13" presetClass="entr" presetSubtype="16"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plus(in)">
                                      <p:cBhvr>
                                        <p:cTn id="18" dur="1000"/>
                                        <p:tgtEl>
                                          <p:spTgt spid="3">
                                            <p:txEl>
                                              <p:pRg st="1" end="1"/>
                                            </p:txEl>
                                          </p:spTgt>
                                        </p:tgtEl>
                                      </p:cBhvr>
                                    </p:animEffect>
                                  </p:childTnLst>
                                </p:cTn>
                              </p:par>
                              <p:par>
                                <p:cTn id="19" presetID="13"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plus(in)">
                                      <p:cBhvr>
                                        <p:cTn id="21" dur="1000"/>
                                        <p:tgtEl>
                                          <p:spTgt spid="3">
                                            <p:txEl>
                                              <p:pRg st="3" end="3"/>
                                            </p:txEl>
                                          </p:spTgt>
                                        </p:tgtEl>
                                      </p:cBhvr>
                                    </p:animEffect>
                                  </p:childTnLst>
                                </p:cTn>
                              </p:par>
                              <p:par>
                                <p:cTn id="22" presetID="13" presetClass="entr" presetSubtype="16"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plus(in)">
                                      <p:cBhvr>
                                        <p:cTn id="24" dur="1000"/>
                                        <p:tgtEl>
                                          <p:spTgt spid="3">
                                            <p:txEl>
                                              <p:pRg st="4" end="4"/>
                                            </p:txEl>
                                          </p:spTgt>
                                        </p:tgtEl>
                                      </p:cBhvr>
                                    </p:animEffect>
                                  </p:childTnLst>
                                </p:cTn>
                              </p:par>
                              <p:par>
                                <p:cTn id="25" presetID="13"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plus(in)">
                                      <p:cBhvr>
                                        <p:cTn id="27" dur="1000"/>
                                        <p:tgtEl>
                                          <p:spTgt spid="3">
                                            <p:txEl>
                                              <p:pRg st="6" end="6"/>
                                            </p:txEl>
                                          </p:spTgt>
                                        </p:tgtEl>
                                      </p:cBhvr>
                                    </p:animEffect>
                                  </p:childTnLst>
                                </p:cTn>
                              </p:par>
                              <p:par>
                                <p:cTn id="28" presetID="13" presetClass="entr" presetSubtype="16"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plus(in)">
                                      <p:cBhvr>
                                        <p:cTn id="3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rmAutofit/>
          </a:bodyPr>
          <a:lstStyle/>
          <a:p>
            <a:pPr algn="l"/>
            <a:r>
              <a:rPr lang="en-US" sz="2800" dirty="0" smtClean="0"/>
              <a:t>Fuel Station Information</a:t>
            </a:r>
            <a:endParaRPr lang="en-US" sz="2800" dirty="0"/>
          </a:p>
        </p:txBody>
      </p:sp>
      <p:sp>
        <p:nvSpPr>
          <p:cNvPr id="3" name="Content Placeholder 2"/>
          <p:cNvSpPr>
            <a:spLocks noGrp="1"/>
          </p:cNvSpPr>
          <p:nvPr>
            <p:ph idx="1"/>
          </p:nvPr>
        </p:nvSpPr>
        <p:spPr>
          <a:xfrm>
            <a:off x="13855" y="1600200"/>
            <a:ext cx="6934200" cy="3886200"/>
          </a:xfrm>
        </p:spPr>
        <p:txBody>
          <a:bodyPr>
            <a:normAutofit/>
          </a:bodyPr>
          <a:lstStyle/>
          <a:p>
            <a:pPr algn="just">
              <a:lnSpc>
                <a:spcPct val="150000"/>
              </a:lnSpc>
            </a:pPr>
            <a:r>
              <a:rPr lang="en-US" sz="2400" dirty="0"/>
              <a:t>Fuel stations are facilities delegated </a:t>
            </a:r>
          </a:p>
          <a:p>
            <a:pPr algn="just">
              <a:lnSpc>
                <a:spcPct val="150000"/>
              </a:lnSpc>
              <a:buNone/>
            </a:pPr>
            <a:r>
              <a:rPr lang="en-US" sz="2400" dirty="0" smtClean="0"/>
              <a:t>   and </a:t>
            </a:r>
            <a:r>
              <a:rPr lang="en-US" sz="2400" dirty="0"/>
              <a:t>licensed for selling and distributing fuels </a:t>
            </a:r>
            <a:r>
              <a:rPr lang="en-US" sz="2400" dirty="0" smtClean="0"/>
              <a:t>for </a:t>
            </a:r>
            <a:r>
              <a:rPr lang="en-US" sz="2400" dirty="0"/>
              <a:t>the </a:t>
            </a:r>
            <a:r>
              <a:rPr lang="en-US" sz="2400" dirty="0" smtClean="0"/>
              <a:t>consumers. These </a:t>
            </a:r>
            <a:r>
              <a:rPr lang="en-US" sz="2400" dirty="0"/>
              <a:t>facilities might </a:t>
            </a:r>
            <a:r>
              <a:rPr lang="en-US" sz="2400" dirty="0" smtClean="0"/>
              <a:t> </a:t>
            </a:r>
            <a:r>
              <a:rPr lang="en-US" sz="2400" dirty="0"/>
              <a:t>be privately owned or part </a:t>
            </a:r>
            <a:r>
              <a:rPr lang="en-US" sz="2400" dirty="0" smtClean="0"/>
              <a:t>of a </a:t>
            </a:r>
            <a:r>
              <a:rPr lang="en-US" sz="2400" dirty="0"/>
              <a:t>public entity owned by the public sector.</a:t>
            </a:r>
          </a:p>
          <a:p>
            <a:pPr algn="just"/>
            <a:endParaRPr lang="en-US" sz="1800" dirty="0"/>
          </a:p>
        </p:txBody>
      </p:sp>
      <p:pic>
        <p:nvPicPr>
          <p:cNvPr id="4" name="Picture 3" descr="images (8).jpg"/>
          <p:cNvPicPr>
            <a:picLocks noChangeAspect="1"/>
          </p:cNvPicPr>
          <p:nvPr/>
        </p:nvPicPr>
        <p:blipFill>
          <a:blip r:embed="rId2"/>
          <a:stretch>
            <a:fillRect/>
          </a:stretch>
        </p:blipFill>
        <p:spPr>
          <a:xfrm>
            <a:off x="6705600" y="1066800"/>
            <a:ext cx="2871619" cy="3200400"/>
          </a:xfrm>
          <a:prstGeom prst="rect">
            <a:avLst/>
          </a:prstGeom>
          <a:ln w="88900" cap="sq" cmpd="thickThin">
            <a:solidFill>
              <a:srgbClr val="000000"/>
            </a:solidFill>
            <a:prstDash val="solid"/>
            <a:miter lim="800000"/>
          </a:ln>
          <a:effectLst>
            <a:innerShdw blurRad="76200">
              <a:srgbClr val="000000"/>
            </a:innerShdw>
          </a:effectLst>
          <a:scene3d>
            <a:camera prst="perspectiveContrastingRightFacing"/>
            <a:lightRig rig="threePt" dir="t"/>
          </a:scene3d>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1000"/>
                                        <p:tgtEl>
                                          <p:spTgt spid="2"/>
                                        </p:tgtEl>
                                      </p:cBhvr>
                                    </p:animEffect>
                                  </p:childTnLst>
                                </p:cTn>
                              </p:par>
                              <p:par>
                                <p:cTn id="8" presetID="17" presetClass="entr" presetSubtype="1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calcmode="lin" valueType="num">
                                      <p:cBhvr>
                                        <p:cTn id="10"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3">
                                            <p:txEl>
                                              <p:pRg st="0" end="0"/>
                                            </p:txEl>
                                          </p:spTgt>
                                        </p:tgtEl>
                                        <p:attrNameLst>
                                          <p:attrName>ppt_h</p:attrName>
                                        </p:attrNameLst>
                                      </p:cBhvr>
                                      <p:tavLst>
                                        <p:tav tm="0">
                                          <p:val>
                                            <p:strVal val="#ppt_h"/>
                                          </p:val>
                                        </p:tav>
                                        <p:tav tm="100000">
                                          <p:val>
                                            <p:strVal val="#ppt_h"/>
                                          </p:val>
                                        </p:tav>
                                      </p:tavLst>
                                    </p:anim>
                                  </p:childTnLst>
                                </p:cTn>
                              </p:par>
                              <p:par>
                                <p:cTn id="12" presetID="17" presetClass="entr" presetSubtype="1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57054714"/>
              </p:ext>
            </p:extLst>
          </p:nvPr>
        </p:nvGraphicFramePr>
        <p:xfrm>
          <a:off x="0" y="198437"/>
          <a:ext cx="8229600" cy="6507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406755" y="762000"/>
            <a:ext cx="3508653" cy="5562600"/>
          </a:xfrm>
          <a:prstGeom prst="rect">
            <a:avLst/>
          </a:prstGeom>
          <a:noFill/>
        </p:spPr>
        <p:txBody>
          <a:bodyPr vert="vert" wrap="square" rtlCol="0">
            <a:spAutoFit/>
          </a:bodyPr>
          <a:lstStyle/>
          <a:p>
            <a:pPr algn="ctr"/>
            <a:r>
              <a:rPr lang="en-US" sz="3600" b="1" dirty="0" smtClean="0"/>
              <a:t>Fuel station substances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563562"/>
          </a:xfrm>
        </p:spPr>
        <p:txBody>
          <a:bodyPr>
            <a:noAutofit/>
          </a:bodyPr>
          <a:lstStyle/>
          <a:p>
            <a:pPr lvl="2" algn="l" rtl="0">
              <a:spcBef>
                <a:spcPct val="0"/>
              </a:spcBef>
            </a:pPr>
            <a:r>
              <a:rPr lang="en-US" sz="3200" b="1" dirty="0" smtClean="0">
                <a:solidFill>
                  <a:schemeClr val="tx2">
                    <a:lumMod val="50000"/>
                  </a:schemeClr>
                </a:solidFill>
              </a:rPr>
              <a:t>Effects of fuel on human health</a:t>
            </a:r>
            <a:r>
              <a:rPr lang="en-US" sz="2800" dirty="0" smtClean="0">
                <a:solidFill>
                  <a:schemeClr val="tx2">
                    <a:lumMod val="50000"/>
                  </a:schemeClr>
                </a:solidFill>
              </a:rPr>
              <a:t/>
            </a:r>
            <a:br>
              <a:rPr lang="en-US" sz="2800" dirty="0" smtClean="0">
                <a:solidFill>
                  <a:schemeClr val="tx2">
                    <a:lumMod val="50000"/>
                  </a:schemeClr>
                </a:solidFill>
              </a:rPr>
            </a:br>
            <a:endParaRPr lang="en-US" sz="2400" dirty="0">
              <a:solidFill>
                <a:schemeClr val="tx2">
                  <a:lumMod val="50000"/>
                </a:schemeClr>
              </a:solidFill>
            </a:endParaRPr>
          </a:p>
        </p:txBody>
      </p:sp>
      <p:sp>
        <p:nvSpPr>
          <p:cNvPr id="3" name="عنصر نائب للمحتوى 2"/>
          <p:cNvSpPr>
            <a:spLocks noGrp="1"/>
          </p:cNvSpPr>
          <p:nvPr>
            <p:ph idx="1"/>
          </p:nvPr>
        </p:nvSpPr>
        <p:spPr>
          <a:xfrm>
            <a:off x="381000" y="1447800"/>
            <a:ext cx="6324600" cy="5029200"/>
          </a:xfrm>
        </p:spPr>
        <p:txBody>
          <a:bodyPr>
            <a:normAutofit/>
          </a:bodyPr>
          <a:lstStyle/>
          <a:p>
            <a:pPr algn="just">
              <a:lnSpc>
                <a:spcPct val="150000"/>
              </a:lnSpc>
            </a:pPr>
            <a:r>
              <a:rPr lang="en-US" sz="2000" dirty="0" smtClean="0"/>
              <a:t>All fuel products may pose a threat to human life if not handled with care</a:t>
            </a:r>
          </a:p>
          <a:p>
            <a:pPr algn="just">
              <a:lnSpc>
                <a:spcPct val="150000"/>
              </a:lnSpc>
            </a:pPr>
            <a:endParaRPr lang="en-US" sz="2000" dirty="0" smtClean="0"/>
          </a:p>
          <a:p>
            <a:pPr algn="just">
              <a:lnSpc>
                <a:spcPct val="150000"/>
              </a:lnSpc>
            </a:pPr>
            <a:r>
              <a:rPr lang="en-US" sz="2000" dirty="0"/>
              <a:t>A</a:t>
            </a:r>
            <a:r>
              <a:rPr lang="en-US" sz="2000" dirty="0" smtClean="0"/>
              <a:t>n exposure limit defined by the The Department of Health and Human Services of the United States (DHHS) for </a:t>
            </a:r>
            <a:r>
              <a:rPr lang="en-US" sz="2000" dirty="0" smtClean="0"/>
              <a:t>present </a:t>
            </a:r>
            <a:r>
              <a:rPr lang="en-US" sz="2000" dirty="0" smtClean="0"/>
              <a:t>fuels in the air of about one part per million (1 ppm) in a workplace where daily working hours are 8 and weekly working hours are up to 40.</a:t>
            </a:r>
          </a:p>
          <a:p>
            <a:pPr algn="just">
              <a:lnSpc>
                <a:spcPct val="150000"/>
              </a:lnSpc>
            </a:pPr>
            <a:endParaRPr lang="en-US" dirty="0"/>
          </a:p>
        </p:txBody>
      </p:sp>
      <p:pic>
        <p:nvPicPr>
          <p:cNvPr id="4" name="Picture 3" descr="تنزيل (2).jpg"/>
          <p:cNvPicPr>
            <a:picLocks noChangeAspect="1"/>
          </p:cNvPicPr>
          <p:nvPr/>
        </p:nvPicPr>
        <p:blipFill>
          <a:blip r:embed="rId2"/>
          <a:stretch>
            <a:fillRect/>
          </a:stretch>
        </p:blipFill>
        <p:spPr>
          <a:xfrm>
            <a:off x="6781801" y="1752600"/>
            <a:ext cx="2362200" cy="363855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8" presetClass="entr" presetSubtype="12"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strips(down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b="1" dirty="0" smtClean="0">
                <a:solidFill>
                  <a:schemeClr val="accent4">
                    <a:lumMod val="50000"/>
                  </a:schemeClr>
                </a:solidFill>
                <a:latin typeface="Algerian" pitchFamily="82" charset="0"/>
              </a:rPr>
              <a:t>Methodology</a:t>
            </a:r>
            <a:endParaRPr lang="en-US" b="1" dirty="0">
              <a:solidFill>
                <a:schemeClr val="accent4">
                  <a:lumMod val="50000"/>
                </a:schemeClr>
              </a:solidFill>
              <a:latin typeface="Algerian" pitchFamily="82"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04321117"/>
              </p:ext>
            </p:extLst>
          </p:nvPr>
        </p:nvGraphicFramePr>
        <p:xfrm>
          <a:off x="0" y="609600"/>
          <a:ext cx="91440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b="1" dirty="0"/>
              <a:t>Fuel Station Categories</a:t>
            </a:r>
            <a:endParaRPr lang="en-US" b="1" dirty="0">
              <a:solidFill>
                <a:schemeClr val="accent4">
                  <a:lumMod val="50000"/>
                </a:schemeClr>
              </a:solidFill>
              <a:latin typeface="Algerian" pitchFamily="82"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4824436"/>
              </p:ext>
            </p:extLst>
          </p:nvPr>
        </p:nvGraphicFramePr>
        <p:xfrm>
          <a:off x="0" y="609600"/>
          <a:ext cx="91440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143539"/>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487362"/>
          </a:xfrm>
        </p:spPr>
        <p:txBody>
          <a:bodyPr>
            <a:normAutofit fontScale="90000"/>
          </a:bodyPr>
          <a:lstStyle/>
          <a:p>
            <a:r>
              <a:rPr lang="en-US" sz="3100" b="1" dirty="0" smtClean="0">
                <a:solidFill>
                  <a:schemeClr val="accent4">
                    <a:lumMod val="50000"/>
                  </a:schemeClr>
                </a:solidFill>
              </a:rPr>
              <a:t>Authorities Responsible for Licensing Fuel Stations</a:t>
            </a:r>
            <a:r>
              <a:rPr lang="en-US" dirty="0" smtClean="0"/>
              <a:t/>
            </a:r>
            <a:br>
              <a:rPr lang="en-US" dirty="0" smtClean="0"/>
            </a:br>
            <a:endParaRPr lang="en-US" dirty="0"/>
          </a:p>
        </p:txBody>
      </p:sp>
      <p:graphicFrame>
        <p:nvGraphicFramePr>
          <p:cNvPr id="4" name="Diagram 3"/>
          <p:cNvGraphicFramePr/>
          <p:nvPr>
            <p:extLst>
              <p:ext uri="{D42A27DB-BD31-4B8C-83A1-F6EECF244321}">
                <p14:modId xmlns:p14="http://schemas.microsoft.com/office/powerpoint/2010/main" val="699586015"/>
              </p:ext>
            </p:extLst>
          </p:nvPr>
        </p:nvGraphicFramePr>
        <p:xfrm>
          <a:off x="0" y="614916"/>
          <a:ext cx="8839200" cy="6014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25"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1"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2"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 calcmode="lin" valueType="num">
                                      <p:cBhvr>
                                        <p:cTn id="14"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5"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6"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7"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15962"/>
          </a:xfrm>
        </p:spPr>
        <p:txBody>
          <a:bodyPr>
            <a:normAutofit fontScale="90000"/>
          </a:bodyPr>
          <a:lstStyle/>
          <a:p>
            <a:r>
              <a:rPr lang="en-US" b="1" dirty="0" smtClean="0"/>
              <a:t>Questionnaire Analysis Sample</a:t>
            </a:r>
            <a:endParaRPr lang="en-US" b="1"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43882963"/>
              </p:ext>
            </p:extLst>
          </p:nvPr>
        </p:nvGraphicFramePr>
        <p:xfrm>
          <a:off x="609600" y="1295400"/>
          <a:ext cx="7661085" cy="4393438"/>
        </p:xfrm>
        <a:graphic>
          <a:graphicData uri="http://schemas.openxmlformats.org/drawingml/2006/table">
            <a:tbl>
              <a:tblPr firstRow="1" bandRow="1">
                <a:tableStyleId>{00A15C55-8517-42AA-B614-E9B94910E393}</a:tableStyleId>
              </a:tblPr>
              <a:tblGrid>
                <a:gridCol w="533400"/>
                <a:gridCol w="2133600"/>
                <a:gridCol w="2133600"/>
                <a:gridCol w="2860485"/>
              </a:tblGrid>
              <a:tr h="167640">
                <a:tc>
                  <a:txBody>
                    <a:bodyPr/>
                    <a:lstStyle/>
                    <a:p>
                      <a:pPr marL="0" marR="0" algn="ctr">
                        <a:lnSpc>
                          <a:spcPct val="200000"/>
                        </a:lnSpc>
                        <a:spcBef>
                          <a:spcPts val="0"/>
                        </a:spcBef>
                        <a:spcAft>
                          <a:spcPts val="1000"/>
                        </a:spcAft>
                      </a:pPr>
                      <a:r>
                        <a:rPr lang="en-US" sz="1200" dirty="0"/>
                        <a:t>No.</a:t>
                      </a:r>
                      <a:endParaRPr lang="en-US" sz="1100" dirty="0">
                        <a:latin typeface="Calibri"/>
                        <a:ea typeface="Calibri"/>
                        <a:cs typeface="Arial"/>
                      </a:endParaRPr>
                    </a:p>
                  </a:txBody>
                  <a:tcPr marL="68580" marR="68580" marT="0" marB="0"/>
                </a:tc>
                <a:tc>
                  <a:txBody>
                    <a:bodyPr/>
                    <a:lstStyle/>
                    <a:p>
                      <a:pPr marL="0" marR="0" algn="ctr">
                        <a:lnSpc>
                          <a:spcPct val="200000"/>
                        </a:lnSpc>
                        <a:spcBef>
                          <a:spcPts val="0"/>
                        </a:spcBef>
                        <a:spcAft>
                          <a:spcPts val="1000"/>
                        </a:spcAft>
                      </a:pPr>
                      <a:r>
                        <a:rPr lang="en-US" sz="1800" kern="1200" dirty="0" smtClean="0"/>
                        <a:t>Questionnaire variable factor</a:t>
                      </a:r>
                      <a:endParaRPr lang="en-US" sz="1800" b="1" i="1" kern="1200" dirty="0" smtClean="0">
                        <a:solidFill>
                          <a:schemeClr val="lt1"/>
                        </a:solidFill>
                        <a:latin typeface="+mn-lt"/>
                        <a:ea typeface="+mn-ea"/>
                        <a:cs typeface="+mn-cs"/>
                      </a:endParaRPr>
                    </a:p>
                  </a:txBody>
                  <a:tcPr marL="68580" marR="68580" marT="0" marB="0"/>
                </a:tc>
                <a:tc>
                  <a:txBody>
                    <a:bodyPr/>
                    <a:lstStyle/>
                    <a:p>
                      <a:pPr marL="0" marR="0" algn="ctr">
                        <a:lnSpc>
                          <a:spcPct val="200000"/>
                        </a:lnSpc>
                        <a:spcBef>
                          <a:spcPts val="0"/>
                        </a:spcBef>
                        <a:spcAft>
                          <a:spcPts val="1000"/>
                        </a:spcAft>
                      </a:pPr>
                      <a:r>
                        <a:rPr lang="en-US" sz="1800" kern="1200" dirty="0" smtClean="0"/>
                        <a:t>Questionnaire answers analysis</a:t>
                      </a:r>
                      <a:endParaRPr lang="en-US" sz="1800" b="1" i="1" kern="1200" dirty="0" smtClean="0">
                        <a:solidFill>
                          <a:schemeClr val="lt1"/>
                        </a:solidFill>
                        <a:latin typeface="+mn-lt"/>
                        <a:ea typeface="+mn-ea"/>
                        <a:cs typeface="+mn-cs"/>
                      </a:endParaRPr>
                    </a:p>
                  </a:txBody>
                  <a:tcPr marL="68580" marR="68580" marT="0" marB="0"/>
                </a:tc>
                <a:tc>
                  <a:txBody>
                    <a:bodyPr/>
                    <a:lstStyle/>
                    <a:p>
                      <a:r>
                        <a:rPr lang="en-US" sz="1800" kern="1200" dirty="0" smtClean="0"/>
                        <a:t>Answers comparison with the Palestinian standards</a:t>
                      </a:r>
                      <a:endParaRPr lang="en-US" dirty="0"/>
                    </a:p>
                  </a:txBody>
                  <a:tcPr/>
                </a:tc>
              </a:tr>
              <a:tr h="167640">
                <a:tc>
                  <a:txBody>
                    <a:bodyPr/>
                    <a:lstStyle/>
                    <a:p>
                      <a:r>
                        <a:rPr lang="en-US" dirty="0" smtClean="0"/>
                        <a:t>1-</a:t>
                      </a:r>
                      <a:endParaRPr lang="en-US" dirty="0"/>
                    </a:p>
                  </a:txBody>
                  <a:tcPr/>
                </a:tc>
                <a:tc>
                  <a:txBody>
                    <a:bodyPr/>
                    <a:lstStyle/>
                    <a:p>
                      <a:pPr marL="0" marR="0" algn="ctr">
                        <a:lnSpc>
                          <a:spcPct val="200000"/>
                        </a:lnSpc>
                        <a:spcBef>
                          <a:spcPts val="0"/>
                        </a:spcBef>
                        <a:spcAft>
                          <a:spcPts val="1000"/>
                        </a:spcAft>
                      </a:pPr>
                      <a:r>
                        <a:rPr lang="en-US" sz="1600" dirty="0"/>
                        <a:t>Fuel tanks depth under the ground</a:t>
                      </a:r>
                      <a:endParaRPr lang="en-US" sz="1600" dirty="0">
                        <a:latin typeface="Calibri"/>
                        <a:ea typeface="Calibri"/>
                        <a:cs typeface="Arial"/>
                      </a:endParaRPr>
                    </a:p>
                  </a:txBody>
                  <a:tcPr marL="68580" marR="68580" marT="0" marB="0"/>
                </a:tc>
                <a:tc>
                  <a:txBody>
                    <a:bodyPr/>
                    <a:lstStyle/>
                    <a:p>
                      <a:pPr marL="0" marR="0">
                        <a:lnSpc>
                          <a:spcPct val="200000"/>
                        </a:lnSpc>
                        <a:spcBef>
                          <a:spcPts val="0"/>
                        </a:spcBef>
                        <a:spcAft>
                          <a:spcPts val="1000"/>
                        </a:spcAft>
                      </a:pPr>
                      <a:r>
                        <a:rPr lang="en-US" sz="1600" dirty="0"/>
                        <a:t>85.7% from 1-3 m</a:t>
                      </a:r>
                    </a:p>
                    <a:p>
                      <a:pPr marL="0" marR="0">
                        <a:lnSpc>
                          <a:spcPct val="200000"/>
                        </a:lnSpc>
                        <a:spcBef>
                          <a:spcPts val="0"/>
                        </a:spcBef>
                        <a:spcAft>
                          <a:spcPts val="1000"/>
                        </a:spcAft>
                      </a:pPr>
                      <a:r>
                        <a:rPr lang="en-US" sz="1600" dirty="0" smtClean="0"/>
                        <a:t>14.3% </a:t>
                      </a:r>
                      <a:r>
                        <a:rPr lang="en-US" sz="1600" dirty="0"/>
                        <a:t>more than 3 m</a:t>
                      </a:r>
                      <a:endParaRPr lang="en-US" sz="1600" dirty="0">
                        <a:latin typeface="Calibri"/>
                        <a:ea typeface="Calibri"/>
                        <a:cs typeface="Arial"/>
                      </a:endParaRPr>
                    </a:p>
                  </a:txBody>
                  <a:tcPr marL="68580" marR="68580" marT="0" marB="0"/>
                </a:tc>
                <a:tc>
                  <a:txBody>
                    <a:bodyPr/>
                    <a:lstStyle/>
                    <a:p>
                      <a:pPr marL="0" marR="0" algn="ctr">
                        <a:lnSpc>
                          <a:spcPct val="200000"/>
                        </a:lnSpc>
                        <a:spcBef>
                          <a:spcPts val="0"/>
                        </a:spcBef>
                        <a:spcAft>
                          <a:spcPts val="1000"/>
                        </a:spcAft>
                      </a:pPr>
                      <a:r>
                        <a:rPr lang="en-US" sz="1600" dirty="0"/>
                        <a:t>The depth under the ground it should be not less than 1 m</a:t>
                      </a:r>
                      <a:endParaRPr lang="en-US" sz="1600" dirty="0">
                        <a:latin typeface="Calibri"/>
                        <a:ea typeface="Calibri"/>
                        <a:cs typeface="Arial"/>
                      </a:endParaRPr>
                    </a:p>
                  </a:txBody>
                  <a:tcPr marL="68580" marR="68580" marT="0" marB="0"/>
                </a:tc>
              </a:tr>
              <a:tr h="167640">
                <a:tc>
                  <a:txBody>
                    <a:bodyPr/>
                    <a:lstStyle/>
                    <a:p>
                      <a:r>
                        <a:rPr lang="en-US" dirty="0" smtClean="0"/>
                        <a:t>2-</a:t>
                      </a:r>
                      <a:endParaRPr lang="en-US" dirty="0"/>
                    </a:p>
                  </a:txBody>
                  <a:tcPr/>
                </a:tc>
                <a:tc>
                  <a:txBody>
                    <a:bodyPr/>
                    <a:lstStyle/>
                    <a:p>
                      <a:pPr marL="0" marR="0" algn="ctr">
                        <a:lnSpc>
                          <a:spcPct val="200000"/>
                        </a:lnSpc>
                        <a:spcBef>
                          <a:spcPts val="0"/>
                        </a:spcBef>
                        <a:spcAft>
                          <a:spcPts val="1000"/>
                        </a:spcAft>
                      </a:pPr>
                      <a:r>
                        <a:rPr lang="en-US" sz="1600" kern="1200" dirty="0"/>
                        <a:t>Weekly average working hour to the worker</a:t>
                      </a:r>
                      <a:endParaRPr lang="en-US" sz="1600" kern="1200" dirty="0">
                        <a:solidFill>
                          <a:schemeClr val="dk1"/>
                        </a:solidFill>
                        <a:latin typeface="Times New Roman"/>
                        <a:ea typeface="Calibri"/>
                        <a:cs typeface="Arial"/>
                      </a:endParaRPr>
                    </a:p>
                  </a:txBody>
                  <a:tcPr marL="68580" marR="68580" marT="0" marB="0"/>
                </a:tc>
                <a:tc>
                  <a:txBody>
                    <a:bodyPr/>
                    <a:lstStyle/>
                    <a:p>
                      <a:pPr marL="0" marR="0">
                        <a:lnSpc>
                          <a:spcPct val="200000"/>
                        </a:lnSpc>
                        <a:spcBef>
                          <a:spcPts val="0"/>
                        </a:spcBef>
                        <a:spcAft>
                          <a:spcPts val="1000"/>
                        </a:spcAft>
                      </a:pPr>
                      <a:r>
                        <a:rPr lang="en-US" sz="1600" kern="1200" dirty="0"/>
                        <a:t>0% less than 25h</a:t>
                      </a:r>
                    </a:p>
                    <a:p>
                      <a:pPr marL="0" marR="0">
                        <a:lnSpc>
                          <a:spcPct val="200000"/>
                        </a:lnSpc>
                        <a:spcBef>
                          <a:spcPts val="0"/>
                        </a:spcBef>
                        <a:spcAft>
                          <a:spcPts val="1000"/>
                        </a:spcAft>
                      </a:pPr>
                      <a:r>
                        <a:rPr lang="en-US" sz="1600" kern="1200" dirty="0"/>
                        <a:t>14.1% between 25- 40h</a:t>
                      </a:r>
                    </a:p>
                    <a:p>
                      <a:pPr marL="0" marR="0">
                        <a:lnSpc>
                          <a:spcPct val="200000"/>
                        </a:lnSpc>
                        <a:spcBef>
                          <a:spcPts val="0"/>
                        </a:spcBef>
                        <a:spcAft>
                          <a:spcPts val="1000"/>
                        </a:spcAft>
                      </a:pPr>
                      <a:r>
                        <a:rPr lang="en-US" sz="1600" kern="1200" dirty="0"/>
                        <a:t>85% between 40-60h</a:t>
                      </a:r>
                    </a:p>
                    <a:p>
                      <a:pPr marL="0" marR="0">
                        <a:lnSpc>
                          <a:spcPct val="200000"/>
                        </a:lnSpc>
                        <a:spcBef>
                          <a:spcPts val="0"/>
                        </a:spcBef>
                        <a:spcAft>
                          <a:spcPts val="1000"/>
                        </a:spcAft>
                      </a:pPr>
                      <a:r>
                        <a:rPr lang="en-US" sz="1600" kern="1200" dirty="0" smtClean="0"/>
                        <a:t>0.9% </a:t>
                      </a:r>
                      <a:r>
                        <a:rPr lang="en-US" sz="1600" kern="1200" dirty="0"/>
                        <a:t>more than 60h</a:t>
                      </a:r>
                      <a:endParaRPr lang="en-US" sz="1600" kern="1200" dirty="0">
                        <a:solidFill>
                          <a:schemeClr val="dk1"/>
                        </a:solidFill>
                        <a:latin typeface="Times New Roman"/>
                        <a:ea typeface="Calibri"/>
                        <a:cs typeface="Arial"/>
                      </a:endParaRPr>
                    </a:p>
                  </a:txBody>
                  <a:tcPr marL="68580" marR="68580" marT="0" marB="0"/>
                </a:tc>
                <a:tc>
                  <a:txBody>
                    <a:bodyPr/>
                    <a:lstStyle/>
                    <a:p>
                      <a:pPr marL="0" marR="0" algn="ctr">
                        <a:lnSpc>
                          <a:spcPct val="200000"/>
                        </a:lnSpc>
                        <a:spcBef>
                          <a:spcPts val="0"/>
                        </a:spcBef>
                        <a:spcAft>
                          <a:spcPts val="1000"/>
                        </a:spcAft>
                      </a:pPr>
                      <a:r>
                        <a:rPr lang="en-US" sz="1600" kern="1200" dirty="0"/>
                        <a:t>In the Palestinian labor law the daily working hour is 8 hours</a:t>
                      </a:r>
                      <a:endParaRPr lang="en-US" sz="1600" kern="1200" dirty="0">
                        <a:solidFill>
                          <a:schemeClr val="dk1"/>
                        </a:solidFill>
                        <a:latin typeface="Times New Roman"/>
                        <a:ea typeface="Calibri"/>
                        <a:cs typeface="Arial"/>
                      </a:endParaRPr>
                    </a:p>
                  </a:txBody>
                  <a:tcPr marL="68580" marR="68580" marT="0" marB="0"/>
                </a:tc>
              </a:tr>
            </a:tbl>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7848600" cy="5440363"/>
          </a:xfrm>
        </p:spPr>
        <p:txBody>
          <a:bodyPr>
            <a:normAutofit/>
          </a:bodyPr>
          <a:lstStyle/>
          <a:p>
            <a:pPr algn="ctr">
              <a:buNone/>
            </a:pP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From the previous analyzing we build a charts to determine our percentage results</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14"/>
          <p:cNvGraphicFramePr/>
          <p:nvPr/>
        </p:nvGraphicFramePr>
        <p:xfrm>
          <a:off x="-228600" y="762000"/>
          <a:ext cx="527431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1"/>
          <p:cNvSpPr>
            <a:spLocks noGrp="1"/>
          </p:cNvSpPr>
          <p:nvPr>
            <p:ph type="title"/>
          </p:nvPr>
        </p:nvSpPr>
        <p:spPr>
          <a:xfrm>
            <a:off x="457200" y="274638"/>
            <a:ext cx="8229600" cy="411162"/>
          </a:xfrm>
        </p:spPr>
        <p:txBody>
          <a:bodyPr>
            <a:normAutofit fontScale="90000"/>
          </a:bodyPr>
          <a:lstStyle/>
          <a:p>
            <a:pPr algn="l"/>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Chart 1</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7" name="TextBox 6"/>
          <p:cNvSpPr txBox="1"/>
          <p:nvPr/>
        </p:nvSpPr>
        <p:spPr>
          <a:xfrm>
            <a:off x="4648200" y="1066800"/>
            <a:ext cx="4495800" cy="4893647"/>
          </a:xfrm>
          <a:prstGeom prst="rect">
            <a:avLst/>
          </a:prstGeom>
          <a:solidFill>
            <a:schemeClr val="accent3">
              <a:lumMod val="60000"/>
              <a:lumOff val="40000"/>
            </a:schemeClr>
          </a:solidFill>
          <a:scene3d>
            <a:camera prst="isometricOffAxis2Left"/>
            <a:lightRig rig="threePt" dir="t"/>
          </a:scene3d>
        </p:spPr>
        <p:txBody>
          <a:bodyPr wrap="square" rtlCol="0">
            <a:spAutoFit/>
          </a:bodyPr>
          <a:lstStyle/>
          <a:p>
            <a:r>
              <a:rPr lang="en-US" sz="2600" dirty="0" smtClean="0"/>
              <a:t>From the chart the space area of the stations don’t match the Palestinian standards classification which shown below</a:t>
            </a:r>
          </a:p>
          <a:p>
            <a:r>
              <a:rPr lang="en-US" sz="2600" dirty="0" smtClean="0"/>
              <a:t>The classification of the stations</a:t>
            </a:r>
          </a:p>
          <a:p>
            <a:r>
              <a:rPr lang="en-US" sz="2600" b="1" u="sng" dirty="0" smtClean="0"/>
              <a:t>C  station </a:t>
            </a:r>
            <a:r>
              <a:rPr lang="en-US" sz="2600" dirty="0" smtClean="0"/>
              <a:t>with area space not less than 600m</a:t>
            </a:r>
            <a:r>
              <a:rPr lang="en-US" sz="2600" baseline="30000" dirty="0" smtClean="0"/>
              <a:t>2</a:t>
            </a:r>
            <a:endParaRPr lang="en-US" sz="2600" dirty="0" smtClean="0"/>
          </a:p>
          <a:p>
            <a:r>
              <a:rPr lang="en-US" sz="2600" b="1" u="sng" dirty="0" smtClean="0"/>
              <a:t>B  station </a:t>
            </a:r>
            <a:r>
              <a:rPr lang="en-US" sz="2600" dirty="0" smtClean="0"/>
              <a:t>with area space not less than 1200m</a:t>
            </a:r>
            <a:r>
              <a:rPr lang="en-US" sz="2600" baseline="30000" dirty="0" smtClean="0"/>
              <a:t>2</a:t>
            </a:r>
            <a:endParaRPr lang="en-US" sz="2600" dirty="0" smtClean="0"/>
          </a:p>
          <a:p>
            <a:r>
              <a:rPr lang="en-US" sz="2600" b="1" u="sng" dirty="0" smtClean="0"/>
              <a:t>A station</a:t>
            </a:r>
            <a:r>
              <a:rPr lang="en-US" sz="2600" b="1" dirty="0" smtClean="0"/>
              <a:t> </a:t>
            </a:r>
            <a:r>
              <a:rPr lang="en-US" sz="2600" dirty="0" smtClean="0"/>
              <a:t>with area space not less than 2500m</a:t>
            </a:r>
            <a:r>
              <a:rPr lang="en-US" sz="2600" baseline="30000" dirty="0" smtClean="0"/>
              <a:t>2</a:t>
            </a:r>
            <a:endParaRPr lang="en-US" sz="26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ppt_x</p:attrName>
                                        </p:attrNameLst>
                                      </p:cBhvr>
                                      <p:tavLst>
                                        <p:tav tm="0">
                                          <p:val>
                                            <p:strVal val="#ppt_x-.2"/>
                                          </p:val>
                                        </p:tav>
                                        <p:tav tm="100000">
                                          <p:val>
                                            <p:strVal val="#ppt_x"/>
                                          </p:val>
                                        </p:tav>
                                      </p:tavLst>
                                    </p:anim>
                                    <p:anim calcmode="lin" valueType="num">
                                      <p:cBhvr>
                                        <p:cTn id="1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unge-Flower-Purple-Background-Frame-587916.jpg"/>
          <p:cNvPicPr>
            <a:picLocks noChangeAspect="1"/>
          </p:cNvPicPr>
          <p:nvPr/>
        </p:nvPicPr>
        <p:blipFill>
          <a:blip r:embed="rId2"/>
          <a:stretch>
            <a:fillRect/>
          </a:stretch>
        </p:blipFill>
        <p:spPr>
          <a:xfrm>
            <a:off x="0" y="0"/>
            <a:ext cx="9140608" cy="6860546"/>
          </a:xfrm>
          <a:prstGeom prst="rect">
            <a:avLst/>
          </a:prstGeom>
        </p:spPr>
      </p:pic>
      <p:sp>
        <p:nvSpPr>
          <p:cNvPr id="3" name="TextBox 2"/>
          <p:cNvSpPr txBox="1"/>
          <p:nvPr/>
        </p:nvSpPr>
        <p:spPr>
          <a:xfrm>
            <a:off x="493604" y="-304800"/>
            <a:ext cx="8153400" cy="8371523"/>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ritannic Bold" pitchFamily="34" charset="0"/>
            </a:endParaRPr>
          </a:p>
          <a:p>
            <a:pPr algn="ctr"/>
            <a:endParaRPr lang="en-US" sz="2400" b="1" spc="50" dirty="0" smtClean="0">
              <a:ln w="13500">
                <a:solidFill>
                  <a:schemeClr val="accent1">
                    <a:shade val="2500"/>
                    <a:alpha val="6500"/>
                  </a:schemeClr>
                </a:solidFill>
                <a:prstDash val="solid"/>
              </a:ln>
              <a:solidFill>
                <a:schemeClr val="accent4">
                  <a:lumMod val="50000"/>
                </a:schemeClr>
              </a:solidFill>
              <a:effectLst>
                <a:innerShdw blurRad="50900" dist="38500" dir="13500000">
                  <a:srgbClr val="000000">
                    <a:alpha val="60000"/>
                  </a:srgbClr>
                </a:innerShdw>
              </a:effectLst>
              <a:latin typeface="Britannic Bold" pitchFamily="34" charset="0"/>
            </a:endParaRPr>
          </a:p>
          <a:p>
            <a:pPr algn="ctr"/>
            <a:endParaRPr lang="en-US" sz="2400" b="1" spc="50" dirty="0" smtClean="0">
              <a:ln w="13500">
                <a:solidFill>
                  <a:schemeClr val="accent1">
                    <a:shade val="2500"/>
                    <a:alpha val="6500"/>
                  </a:schemeClr>
                </a:solidFill>
                <a:prstDash val="solid"/>
              </a:ln>
              <a:solidFill>
                <a:schemeClr val="accent4">
                  <a:lumMod val="50000"/>
                </a:schemeClr>
              </a:solidFill>
              <a:effectLst>
                <a:innerShdw blurRad="50900" dist="38500" dir="13500000">
                  <a:srgbClr val="000000">
                    <a:alpha val="60000"/>
                  </a:srgbClr>
                </a:innerShdw>
              </a:effectLst>
              <a:latin typeface="Britannic Bold" pitchFamily="34" charset="0"/>
            </a:endParaRPr>
          </a:p>
          <a:p>
            <a:pPr algn="ctr"/>
            <a:endParaRPr lang="en-US" sz="400" b="1" spc="50" dirty="0" smtClean="0">
              <a:ln w="13500">
                <a:solidFill>
                  <a:schemeClr val="accent1">
                    <a:shade val="2500"/>
                    <a:alpha val="6500"/>
                  </a:schemeClr>
                </a:solidFill>
                <a:prstDash val="solid"/>
              </a:ln>
              <a:solidFill>
                <a:schemeClr val="accent4">
                  <a:lumMod val="50000"/>
                </a:schemeClr>
              </a:solidFill>
              <a:effectLst>
                <a:innerShdw blurRad="50900" dist="38500" dir="13500000">
                  <a:srgbClr val="000000">
                    <a:alpha val="60000"/>
                  </a:srgbClr>
                </a:innerShdw>
              </a:effectLst>
              <a:latin typeface="Britannic Bold" pitchFamily="34" charset="0"/>
            </a:endParaRPr>
          </a:p>
          <a:p>
            <a:pPr algn="ctr"/>
            <a:r>
              <a:rPr lang="en-US" sz="32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Britannic Bold" pitchFamily="34" charset="0"/>
              </a:rPr>
              <a:t>Study prepared by:-</a:t>
            </a:r>
          </a:p>
          <a:p>
            <a:endParaRPr lang="en-US" sz="24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endParaRPr>
          </a:p>
          <a:p>
            <a:pPr algn="ct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Faisal </a:t>
            </a: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Menawi</a:t>
            </a: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  </a:t>
            </a:r>
          </a:p>
          <a:p>
            <a:pPr algn="ct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Waseem</a:t>
            </a: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  Al- </a:t>
            </a: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Shayeb</a:t>
            </a:r>
            <a:endPar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endParaRPr>
          </a:p>
          <a:p>
            <a:pPr algn="ct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Mohammad Al-</a:t>
            </a: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Tamimi</a:t>
            </a:r>
            <a:endPar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endParaRPr>
          </a:p>
          <a:p>
            <a:pPr algn="ct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Zaid</a:t>
            </a: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 </a:t>
            </a: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Zrieq</a:t>
            </a: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              </a:t>
            </a:r>
            <a:endPar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endParaRPr>
          </a:p>
          <a:p>
            <a:pPr algn="ct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    Mohammad </a:t>
            </a:r>
            <a:r>
              <a:rPr lang="en-US" sz="2800" b="1" spc="50" dirty="0" err="1"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Foqha</a:t>
            </a:r>
            <a:r>
              <a:rPr lang="en-US" sz="20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 </a:t>
            </a:r>
          </a:p>
          <a:p>
            <a:pPr algn="ctr"/>
            <a:endParaRPr lang="en-US" sz="20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endParaRPr>
          </a:p>
          <a:p>
            <a:pPr algn="ctr"/>
            <a:r>
              <a:rPr lang="en-US" sz="32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Britannic Bold" pitchFamily="34" charset="0"/>
              </a:rPr>
              <a:t>Supervisor</a:t>
            </a:r>
          </a:p>
          <a:p>
            <a:pPr algn="ctr"/>
            <a:r>
              <a:rPr lang="en-US" sz="2800" b="1" spc="50" dirty="0" smtClean="0">
                <a:ln w="13500">
                  <a:solidFill>
                    <a:schemeClr val="accent1">
                      <a:shade val="2500"/>
                      <a:alpha val="6500"/>
                    </a:schemeClr>
                  </a:solidFill>
                  <a:prstDash val="solid"/>
                </a:ln>
                <a:solidFill>
                  <a:schemeClr val="tx2">
                    <a:lumMod val="50000"/>
                  </a:schemeClr>
                </a:solidFill>
                <a:effectLst>
                  <a:innerShdw blurRad="50900" dist="38500" dir="13500000">
                    <a:srgbClr val="000000">
                      <a:alpha val="60000"/>
                    </a:srgbClr>
                  </a:innerShdw>
                </a:effectLst>
                <a:latin typeface="Lucida Handwriting" pitchFamily="66" charset="0"/>
              </a:rPr>
              <a:t>Dr. Mohammad Othman</a:t>
            </a:r>
          </a:p>
          <a:p>
            <a:pPr algn="ctr"/>
            <a:endParaRPr lang="en-US" sz="2400" b="1" cap="all" dirty="0" smtClean="0">
              <a:ln/>
              <a:solidFill>
                <a:schemeClr val="accent4">
                  <a:lumMod val="5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sz="2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a:p>
            <a:pPr algn="ct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Handwriting" pitchFamily="66"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pPr algn="l"/>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Chart 2</a:t>
            </a:r>
            <a:endParaRPr lang="en-U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graphicFrame>
        <p:nvGraphicFramePr>
          <p:cNvPr id="4" name="مخطط 12"/>
          <p:cNvGraphicFramePr>
            <a:graphicFrameLocks noGrp="1"/>
          </p:cNvGraphicFramePr>
          <p:nvPr>
            <p:ph idx="1"/>
            <p:extLst>
              <p:ext uri="{D42A27DB-BD31-4B8C-83A1-F6EECF244321}">
                <p14:modId xmlns:p14="http://schemas.microsoft.com/office/powerpoint/2010/main" val="2983734148"/>
              </p:ext>
            </p:extLst>
          </p:nvPr>
        </p:nvGraphicFramePr>
        <p:xfrm>
          <a:off x="0" y="1143000"/>
          <a:ext cx="51054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572000" y="838200"/>
            <a:ext cx="4267200" cy="5693866"/>
          </a:xfrm>
          <a:prstGeom prst="rect">
            <a:avLst/>
          </a:prstGeom>
          <a:solidFill>
            <a:schemeClr val="accent1">
              <a:lumMod val="60000"/>
              <a:lumOff val="40000"/>
            </a:schemeClr>
          </a:solidFill>
          <a:scene3d>
            <a:camera prst="isometricOffAxis2Left"/>
            <a:lightRig rig="threePt" dir="t"/>
          </a:scene3d>
        </p:spPr>
        <p:txBody>
          <a:bodyPr wrap="square" rtlCol="0">
            <a:spAutoFit/>
          </a:bodyPr>
          <a:lstStyle/>
          <a:p>
            <a:pPr algn="just"/>
            <a:r>
              <a:rPr lang="en-US" sz="2800" dirty="0" smtClean="0"/>
              <a:t>From the chart we have28.5% 1 entrance and exit , 14.1% 1 entrance and 1 exit, 57.14%  2 entrance and one exit</a:t>
            </a:r>
          </a:p>
          <a:p>
            <a:pPr algn="just"/>
            <a:r>
              <a:rPr lang="en-US" sz="2800" dirty="0" smtClean="0"/>
              <a:t>While the Palestinian standards talk about the Station should have two lanes on a public street with a capacity not less than 6 m, Lane 1 used as entrances and the other used as an exit</a:t>
            </a:r>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ppt_x</p:attrName>
                                        </p:attrNameLst>
                                      </p:cBhvr>
                                      <p:tavLst>
                                        <p:tav tm="0">
                                          <p:val>
                                            <p:strVal val="#ppt_x-.2"/>
                                          </p:val>
                                        </p:tav>
                                        <p:tav tm="100000">
                                          <p:val>
                                            <p:strVal val="#ppt_x"/>
                                          </p:val>
                                        </p:tav>
                                      </p:tavLst>
                                    </p:anim>
                                    <p:anim calcmode="lin" valueType="num">
                                      <p:cBhvr>
                                        <p:cTn id="13"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ppt_x</p:attrName>
                                        </p:attrNameLst>
                                      </p:cBhvr>
                                      <p:tavLst>
                                        <p:tav tm="0">
                                          <p:val>
                                            <p:strVal val="#ppt_x-.2"/>
                                          </p:val>
                                        </p:tav>
                                        <p:tav tm="100000">
                                          <p:val>
                                            <p:strVal val="#ppt_x"/>
                                          </p:val>
                                        </p:tav>
                                      </p:tavLst>
                                    </p:anim>
                                    <p:anim calcmode="lin" valueType="num">
                                      <p:cBhvr>
                                        <p:cTn id="1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23"/>
          <p:cNvGraphicFramePr/>
          <p:nvPr>
            <p:extLst>
              <p:ext uri="{D42A27DB-BD31-4B8C-83A1-F6EECF244321}">
                <p14:modId xmlns:p14="http://schemas.microsoft.com/office/powerpoint/2010/main" val="2548279882"/>
              </p:ext>
            </p:extLst>
          </p:nvPr>
        </p:nvGraphicFramePr>
        <p:xfrm>
          <a:off x="0" y="1676400"/>
          <a:ext cx="5274310" cy="3644239"/>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nvSpPr>
        <p:spPr>
          <a:xfrm>
            <a:off x="381000" y="381000"/>
            <a:ext cx="8229600" cy="68580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Chart 3</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6" name="TextBox 5"/>
          <p:cNvSpPr txBox="1"/>
          <p:nvPr/>
        </p:nvSpPr>
        <p:spPr>
          <a:xfrm>
            <a:off x="4572000" y="838200"/>
            <a:ext cx="4267200" cy="5693866"/>
          </a:xfrm>
          <a:prstGeom prst="rect">
            <a:avLst/>
          </a:prstGeom>
          <a:solidFill>
            <a:schemeClr val="accent3">
              <a:lumMod val="60000"/>
              <a:lumOff val="40000"/>
            </a:schemeClr>
          </a:solidFill>
          <a:scene3d>
            <a:camera prst="isometricOffAxis2Left"/>
            <a:lightRig rig="threePt" dir="t"/>
          </a:scene3d>
        </p:spPr>
        <p:txBody>
          <a:bodyPr wrap="square" rtlCol="0">
            <a:spAutoFit/>
          </a:bodyPr>
          <a:lstStyle/>
          <a:p>
            <a:pPr>
              <a:lnSpc>
                <a:spcPct val="130000"/>
              </a:lnSpc>
            </a:pPr>
            <a:r>
              <a:rPr lang="en-US" sz="2800" dirty="0" smtClean="0"/>
              <a:t>From the chart we have a 14.1% of workers working about 25-48 weekly hour</a:t>
            </a:r>
          </a:p>
          <a:p>
            <a:pPr>
              <a:lnSpc>
                <a:spcPct val="130000"/>
              </a:lnSpc>
            </a:pPr>
            <a:r>
              <a:rPr lang="en-US" sz="2800" dirty="0" smtClean="0"/>
              <a:t>And 85% percentage of workers working about 48-60 weekly hour</a:t>
            </a:r>
          </a:p>
          <a:p>
            <a:pPr>
              <a:lnSpc>
                <a:spcPct val="130000"/>
              </a:lnSpc>
            </a:pPr>
            <a:r>
              <a:rPr lang="en-US" sz="2800" dirty="0" smtClean="0"/>
              <a:t>On the other hand in the Palestinian labor law the daily working hour is 8 hours (48 hour/week)</a:t>
            </a:r>
            <a:endParaRPr lang="en-US" sz="28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ppt_x</p:attrName>
                                        </p:attrNameLst>
                                      </p:cBhvr>
                                      <p:tavLst>
                                        <p:tav tm="0">
                                          <p:val>
                                            <p:strVal val="#ppt_x-.2"/>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24"/>
          <p:cNvGraphicFramePr/>
          <p:nvPr/>
        </p:nvGraphicFramePr>
        <p:xfrm>
          <a:off x="0" y="1600200"/>
          <a:ext cx="5274310" cy="4166893"/>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nvSpPr>
        <p:spPr>
          <a:xfrm>
            <a:off x="533400" y="304800"/>
            <a:ext cx="8229600" cy="685800"/>
          </a:xfrm>
          <a:prstGeom prst="rect">
            <a:avLst/>
          </a:prstGeom>
        </p:spPr>
        <p:txBody>
          <a:bodyPr vert="horz" lIns="91440" tIns="45720" rIns="91440" bIns="45720" rtlCol="0" anchor="ctr">
            <a:normAutofit fontScale="90000" lnSpcReduction="1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Chart 4</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TextBox 5"/>
          <p:cNvSpPr txBox="1"/>
          <p:nvPr/>
        </p:nvSpPr>
        <p:spPr>
          <a:xfrm>
            <a:off x="4572000" y="838200"/>
            <a:ext cx="4267200" cy="5262979"/>
          </a:xfrm>
          <a:prstGeom prst="rect">
            <a:avLst/>
          </a:prstGeom>
          <a:solidFill>
            <a:schemeClr val="accent4">
              <a:lumMod val="60000"/>
              <a:lumOff val="40000"/>
            </a:schemeClr>
          </a:solidFill>
          <a:scene3d>
            <a:camera prst="isometricOffAxis2Left"/>
            <a:lightRig rig="threePt" dir="t"/>
          </a:scene3d>
        </p:spPr>
        <p:txBody>
          <a:bodyPr wrap="square" rtlCol="0">
            <a:spAutoFit/>
          </a:bodyPr>
          <a:lstStyle/>
          <a:p>
            <a:pPr>
              <a:lnSpc>
                <a:spcPct val="150000"/>
              </a:lnSpc>
            </a:pPr>
            <a:r>
              <a:rPr lang="en-US" sz="2800" dirty="0" smtClean="0"/>
              <a:t>From the chart we have a 14% of stations make a periodic maintenance as the  Palestinian standards while 43% making a yearly maintenance , 29% Every 6 month, 14.1% don’t make any maintenance. </a:t>
            </a:r>
            <a:endParaRPr lang="en-US" sz="28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ppt_x</p:attrName>
                                        </p:attrNameLst>
                                      </p:cBhvr>
                                      <p:tavLst>
                                        <p:tav tm="0">
                                          <p:val>
                                            <p:strVal val="#ppt_x-.2"/>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19"/>
          <p:cNvGraphicFramePr/>
          <p:nvPr/>
        </p:nvGraphicFramePr>
        <p:xfrm>
          <a:off x="0" y="1524000"/>
          <a:ext cx="5274310" cy="3579849"/>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nvSpPr>
        <p:spPr>
          <a:xfrm>
            <a:off x="457200" y="381000"/>
            <a:ext cx="8229600" cy="68580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Chart 5</a:t>
            </a:r>
            <a:endParaRPr lang="en-U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6" name="TextBox 5"/>
          <p:cNvSpPr txBox="1"/>
          <p:nvPr/>
        </p:nvSpPr>
        <p:spPr>
          <a:xfrm>
            <a:off x="4572000" y="838200"/>
            <a:ext cx="4267200" cy="5262979"/>
          </a:xfrm>
          <a:prstGeom prst="rect">
            <a:avLst/>
          </a:prstGeom>
          <a:solidFill>
            <a:schemeClr val="accent1">
              <a:lumMod val="60000"/>
              <a:lumOff val="40000"/>
            </a:schemeClr>
          </a:solidFill>
          <a:scene3d>
            <a:camera prst="isometricOffAxis2Left"/>
            <a:lightRig rig="threePt" dir="t"/>
          </a:scene3d>
        </p:spPr>
        <p:txBody>
          <a:bodyPr wrap="square" rtlCol="0">
            <a:spAutoFit/>
          </a:bodyPr>
          <a:lstStyle/>
          <a:p>
            <a:r>
              <a:rPr lang="en-US" sz="2800" dirty="0" smtClean="0"/>
              <a:t>From the chart we have just 29% of the workers completed a training safety course while 71% of them completed courses not in the safety field and  in the Palestinian standards every worker in the station should complete a  certificate of the civil defense for the safety before start working in the station </a:t>
            </a:r>
            <a:endParaRPr lang="en-US" sz="28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ppt_x</p:attrName>
                                        </p:attrNameLst>
                                      </p:cBhvr>
                                      <p:tavLst>
                                        <p:tav tm="0">
                                          <p:val>
                                            <p:strVal val="#ppt_x-.2"/>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21"/>
          <p:cNvGraphicFramePr/>
          <p:nvPr>
            <p:extLst>
              <p:ext uri="{D42A27DB-BD31-4B8C-83A1-F6EECF244321}">
                <p14:modId xmlns:p14="http://schemas.microsoft.com/office/powerpoint/2010/main" val="3855157524"/>
              </p:ext>
            </p:extLst>
          </p:nvPr>
        </p:nvGraphicFramePr>
        <p:xfrm>
          <a:off x="228600" y="1752600"/>
          <a:ext cx="5274310" cy="3817059"/>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nvSpPr>
        <p:spPr>
          <a:xfrm>
            <a:off x="609600" y="457200"/>
            <a:ext cx="8229600" cy="762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Chart 6</a:t>
            </a:r>
            <a:endParaRPr lang="en-U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6" name="TextBox 5"/>
          <p:cNvSpPr txBox="1"/>
          <p:nvPr/>
        </p:nvSpPr>
        <p:spPr>
          <a:xfrm>
            <a:off x="4876800" y="609600"/>
            <a:ext cx="4114800" cy="4093428"/>
          </a:xfrm>
          <a:prstGeom prst="rect">
            <a:avLst/>
          </a:prstGeom>
          <a:solidFill>
            <a:schemeClr val="accent1">
              <a:lumMod val="60000"/>
              <a:lumOff val="40000"/>
            </a:schemeClr>
          </a:solidFill>
          <a:scene3d>
            <a:camera prst="isometricOffAxis2Left"/>
            <a:lightRig rig="threePt" dir="t"/>
          </a:scene3d>
        </p:spPr>
        <p:txBody>
          <a:bodyPr wrap="square" rtlCol="0">
            <a:spAutoFit/>
          </a:bodyPr>
          <a:lstStyle/>
          <a:p>
            <a:r>
              <a:rPr lang="en-US" sz="2600" dirty="0" smtClean="0"/>
              <a:t>From the chart we have a percentage of 28.5%from the stations  don’t have fire-fighting equipment but in the Palestinian standards it must provide station facilities with fire extinguishers that appropriate to fire accidents</a:t>
            </a:r>
          </a:p>
          <a:p>
            <a:endParaRPr lang="en-US" sz="2600" dirty="0" smtClean="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ppt_x</p:attrName>
                                        </p:attrNameLst>
                                      </p:cBhvr>
                                      <p:tavLst>
                                        <p:tav tm="0">
                                          <p:val>
                                            <p:strVal val="#ppt_x-.2"/>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22"/>
          <p:cNvGraphicFramePr/>
          <p:nvPr>
            <p:extLst>
              <p:ext uri="{D42A27DB-BD31-4B8C-83A1-F6EECF244321}">
                <p14:modId xmlns:p14="http://schemas.microsoft.com/office/powerpoint/2010/main" val="3075867962"/>
              </p:ext>
            </p:extLst>
          </p:nvPr>
        </p:nvGraphicFramePr>
        <p:xfrm>
          <a:off x="0" y="1828800"/>
          <a:ext cx="5274310" cy="3817059"/>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nvSpPr>
        <p:spPr>
          <a:xfrm>
            <a:off x="228600" y="457200"/>
            <a:ext cx="8229600" cy="68580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Chart </a:t>
            </a:r>
            <a:r>
              <a:rPr lang="en-U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7</a:t>
            </a:r>
          </a:p>
        </p:txBody>
      </p:sp>
      <p:sp>
        <p:nvSpPr>
          <p:cNvPr id="6" name="TextBox 5"/>
          <p:cNvSpPr txBox="1"/>
          <p:nvPr/>
        </p:nvSpPr>
        <p:spPr>
          <a:xfrm>
            <a:off x="4572000" y="838200"/>
            <a:ext cx="4267200" cy="5196166"/>
          </a:xfrm>
          <a:prstGeom prst="rect">
            <a:avLst/>
          </a:prstGeom>
          <a:solidFill>
            <a:schemeClr val="accent1">
              <a:lumMod val="60000"/>
              <a:lumOff val="40000"/>
            </a:schemeClr>
          </a:solidFill>
          <a:scene3d>
            <a:camera prst="isometricOffAxis2Left"/>
            <a:lightRig rig="threePt" dir="t"/>
          </a:scene3d>
        </p:spPr>
        <p:txBody>
          <a:bodyPr wrap="square" rtlCol="0">
            <a:spAutoFit/>
          </a:bodyPr>
          <a:lstStyle/>
          <a:p>
            <a:pPr>
              <a:lnSpc>
                <a:spcPct val="150000"/>
              </a:lnSpc>
            </a:pPr>
            <a:r>
              <a:rPr lang="en-US" sz="2800" dirty="0" smtClean="0"/>
              <a:t>From the previous chart we have a 28.5% of the stations don’t have the  first – aid equipment while in the conditions of the civil defense standards every station should have a first- aid equipments </a:t>
            </a:r>
            <a:endParaRPr lang="en-US" sz="28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ppt_x</p:attrName>
                                        </p:attrNameLst>
                                      </p:cBhvr>
                                      <p:tavLst>
                                        <p:tav tm="0">
                                          <p:val>
                                            <p:strVal val="#ppt_x-.2"/>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25"/>
          <p:cNvGraphicFramePr/>
          <p:nvPr/>
        </p:nvGraphicFramePr>
        <p:xfrm>
          <a:off x="0" y="1905000"/>
          <a:ext cx="5274310" cy="3459187"/>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a:spLocks noGrp="1"/>
          </p:cNvSpPr>
          <p:nvPr/>
        </p:nvSpPr>
        <p:spPr>
          <a:xfrm>
            <a:off x="152400" y="457200"/>
            <a:ext cx="8229600" cy="762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Chart </a:t>
            </a:r>
            <a:r>
              <a:rPr lang="en-U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8</a:t>
            </a:r>
          </a:p>
        </p:txBody>
      </p:sp>
      <p:sp>
        <p:nvSpPr>
          <p:cNvPr id="6" name="TextBox 5"/>
          <p:cNvSpPr txBox="1"/>
          <p:nvPr/>
        </p:nvSpPr>
        <p:spPr>
          <a:xfrm>
            <a:off x="4572000" y="838200"/>
            <a:ext cx="4267200" cy="5745547"/>
          </a:xfrm>
          <a:prstGeom prst="rect">
            <a:avLst/>
          </a:prstGeom>
          <a:solidFill>
            <a:schemeClr val="accent1">
              <a:lumMod val="60000"/>
              <a:lumOff val="40000"/>
            </a:schemeClr>
          </a:solidFill>
          <a:scene3d>
            <a:camera prst="isometricOffAxis2Left"/>
            <a:lightRig rig="threePt" dir="t"/>
          </a:scene3d>
        </p:spPr>
        <p:txBody>
          <a:bodyPr wrap="square" rtlCol="0">
            <a:spAutoFit/>
          </a:bodyPr>
          <a:lstStyle/>
          <a:p>
            <a:pPr>
              <a:lnSpc>
                <a:spcPct val="120000"/>
              </a:lnSpc>
            </a:pPr>
            <a:r>
              <a:rPr lang="en-US" sz="2800" dirty="0" smtClean="0"/>
              <a:t>From the previous chart we have 25% of the stations didn’t using the warning signs while in the Palestinian standards it should be put a signs that determined from the civil defense instructions that shown the safety regulation as smoking forbidden and make fire in the station</a:t>
            </a:r>
            <a:endParaRPr lang="en-US" sz="28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ppt_x</p:attrName>
                                        </p:attrNameLst>
                                      </p:cBhvr>
                                      <p:tavLst>
                                        <p:tav tm="0">
                                          <p:val>
                                            <p:strVal val="#ppt_x-.2"/>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7772400" cy="5364163"/>
          </a:xfrm>
        </p:spPr>
        <p:txBody>
          <a:bodyPr>
            <a:normAutofit/>
          </a:bodyPr>
          <a:lstStyle/>
          <a:p>
            <a:pPr lvl="0"/>
            <a:r>
              <a:rPr lang="en-US" dirty="0" smtClean="0"/>
              <a:t>Necessarily to implement all of conditions and recommendations of the Palestinian authorities that licensed the fuel stations as the  GPD, Civil defense ,Municipality .</a:t>
            </a:r>
          </a:p>
          <a:p>
            <a:pPr lvl="0"/>
            <a:endParaRPr lang="en-US" sz="2800" dirty="0" smtClean="0"/>
          </a:p>
          <a:p>
            <a:pPr lvl="0"/>
            <a:r>
              <a:rPr lang="en-US" dirty="0" smtClean="0"/>
              <a:t> should rearrange the fuel station classifications </a:t>
            </a:r>
          </a:p>
          <a:p>
            <a:pPr lvl="0"/>
            <a:endParaRPr lang="en-US" sz="2800" dirty="0" smtClean="0"/>
          </a:p>
          <a:p>
            <a:pPr lvl="0"/>
            <a:r>
              <a:rPr lang="en-US" dirty="0" smtClean="0"/>
              <a:t>Implementation of the safety procedures in each station by making calibration with responsible authorities as in our analyzing we note the following:</a:t>
            </a:r>
          </a:p>
          <a:p>
            <a:pPr lvl="0"/>
            <a:endParaRPr lang="en-US" dirty="0" smtClean="0"/>
          </a:p>
          <a:p>
            <a:endParaRPr lang="en-US" dirty="0"/>
          </a:p>
        </p:txBody>
      </p:sp>
      <p:sp>
        <p:nvSpPr>
          <p:cNvPr id="4" name="TextBox 3"/>
          <p:cNvSpPr txBox="1"/>
          <p:nvPr/>
        </p:nvSpPr>
        <p:spPr>
          <a:xfrm>
            <a:off x="304800" y="228600"/>
            <a:ext cx="7924800" cy="769441"/>
          </a:xfrm>
          <a:prstGeom prst="rect">
            <a:avLst/>
          </a:prstGeom>
          <a:noFill/>
        </p:spPr>
        <p:txBody>
          <a:bodyPr wrap="square" rtlCol="0">
            <a:spAutoFit/>
          </a:bodyPr>
          <a:lstStyle/>
          <a:p>
            <a:r>
              <a:rPr lang="en-US" sz="4400" b="1" dirty="0" smtClean="0">
                <a:ln w="17780" cmpd="sng">
                  <a:solidFill>
                    <a:schemeClr val="accent4">
                      <a:lumMod val="40000"/>
                      <a:lumOff val="60000"/>
                    </a:schemeClr>
                  </a:solidFill>
                  <a:prstDash val="solid"/>
                  <a:miter lim="800000"/>
                </a:ln>
                <a:solidFill>
                  <a:schemeClr val="accent2">
                    <a:lumMod val="50000"/>
                  </a:schemeClr>
                </a:solidFill>
                <a:effectLst>
                  <a:outerShdw blurRad="50800" algn="tl" rotWithShape="0">
                    <a:srgbClr val="000000"/>
                  </a:outerShdw>
                </a:effectLst>
              </a:rPr>
              <a:t>Conclusion</a:t>
            </a:r>
            <a:endParaRPr lang="en-US" sz="4400" b="1" dirty="0">
              <a:ln w="17780" cmpd="sng">
                <a:solidFill>
                  <a:schemeClr val="accent4">
                    <a:lumMod val="40000"/>
                    <a:lumOff val="60000"/>
                  </a:schemeClr>
                </a:solidFill>
                <a:prstDash val="solid"/>
                <a:miter lim="800000"/>
              </a:ln>
              <a:solidFill>
                <a:schemeClr val="accent2">
                  <a:lumMod val="50000"/>
                </a:schemeClr>
              </a:solidFill>
              <a:effectLst>
                <a:outerShdw blurRad="50800" algn="tl" rotWithShape="0">
                  <a:srgbClr val="000000"/>
                </a:outerShdw>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18" presetClass="entr" presetSubtype="3"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strips(upRight)">
                                      <p:cBhvr>
                                        <p:cTn id="10" dur="500"/>
                                        <p:tgtEl>
                                          <p:spTgt spid="3">
                                            <p:txEl>
                                              <p:pRg st="0" end="0"/>
                                            </p:txEl>
                                          </p:spTgt>
                                        </p:tgtEl>
                                      </p:cBhvr>
                                    </p:animEffect>
                                  </p:childTnLst>
                                </p:cTn>
                              </p:par>
                              <p:par>
                                <p:cTn id="11" presetID="18" presetClass="entr" presetSubtype="3"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strips(upRight)">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1782" y="288504"/>
            <a:ext cx="7696200" cy="6555641"/>
          </a:xfrm>
          <a:prstGeom prst="rect">
            <a:avLst/>
          </a:prstGeom>
          <a:noFill/>
        </p:spPr>
        <p:txBody>
          <a:bodyPr wrap="square" rtlCol="0">
            <a:spAutoFit/>
          </a:bodyPr>
          <a:lstStyle/>
          <a:p>
            <a:pPr algn="just">
              <a:buClr>
                <a:schemeClr val="tx2">
                  <a:lumMod val="50000"/>
                </a:schemeClr>
              </a:buClr>
              <a:buFont typeface="Arial" pitchFamily="34" charset="0"/>
              <a:buChar char="•"/>
            </a:pPr>
            <a:r>
              <a:rPr lang="en-US" sz="2400" dirty="0" smtClean="0"/>
              <a:t>Stations that licensed before the Palestinian Authorities don’t apply the Palestinian standards in construction and design</a:t>
            </a:r>
          </a:p>
          <a:p>
            <a:pPr algn="just">
              <a:buClr>
                <a:schemeClr val="tx2">
                  <a:lumMod val="50000"/>
                </a:schemeClr>
              </a:buClr>
              <a:buFont typeface="Wingdings" pitchFamily="2" charset="2"/>
              <a:buChar char="q"/>
            </a:pPr>
            <a:endParaRPr lang="en-US" sz="2400" dirty="0" smtClean="0"/>
          </a:p>
          <a:p>
            <a:pPr algn="just">
              <a:buClr>
                <a:schemeClr val="tx2">
                  <a:lumMod val="50000"/>
                </a:schemeClr>
              </a:buClr>
              <a:buFont typeface="Arial" pitchFamily="34" charset="0"/>
              <a:buChar char="•"/>
            </a:pPr>
            <a:r>
              <a:rPr lang="en-US" sz="2400" dirty="0" smtClean="0"/>
              <a:t>The fuel Stations workers don’t have training courses in safety</a:t>
            </a:r>
          </a:p>
          <a:p>
            <a:pPr algn="just">
              <a:buClr>
                <a:schemeClr val="tx2">
                  <a:lumMod val="50000"/>
                </a:schemeClr>
              </a:buClr>
              <a:buFont typeface="Arial" pitchFamily="34" charset="0"/>
              <a:buChar char="•"/>
            </a:pPr>
            <a:endParaRPr lang="en-US" sz="2400" dirty="0" smtClean="0"/>
          </a:p>
          <a:p>
            <a:pPr algn="just">
              <a:buClr>
                <a:schemeClr val="tx2">
                  <a:lumMod val="50000"/>
                </a:schemeClr>
              </a:buClr>
            </a:pPr>
            <a:endParaRPr lang="en-US" sz="2400" dirty="0" smtClean="0"/>
          </a:p>
          <a:p>
            <a:pPr algn="just">
              <a:buClr>
                <a:schemeClr val="tx2">
                  <a:lumMod val="50000"/>
                </a:schemeClr>
              </a:buClr>
              <a:buFont typeface="Arial" pitchFamily="34" charset="0"/>
              <a:buChar char="•"/>
            </a:pPr>
            <a:r>
              <a:rPr lang="en-US" sz="2400" dirty="0" smtClean="0"/>
              <a:t>Some of the stations do not use a warning signs which necessary to avoid station customers from smoking or using sparks </a:t>
            </a:r>
          </a:p>
          <a:p>
            <a:pPr algn="just">
              <a:buClr>
                <a:schemeClr val="tx2">
                  <a:lumMod val="50000"/>
                </a:schemeClr>
              </a:buClr>
              <a:buFont typeface="Arial" pitchFamily="34" charset="0"/>
              <a:buChar char="•"/>
            </a:pPr>
            <a:endParaRPr lang="en-US" sz="2400" dirty="0" smtClean="0"/>
          </a:p>
          <a:p>
            <a:pPr marL="0" lvl="2" algn="just">
              <a:buClr>
                <a:schemeClr val="tx2">
                  <a:lumMod val="50000"/>
                </a:schemeClr>
              </a:buClr>
              <a:buFont typeface="Arial" pitchFamily="34" charset="0"/>
              <a:buChar char="•"/>
            </a:pPr>
            <a:r>
              <a:rPr lang="en-US" sz="2400" dirty="0" smtClean="0"/>
              <a:t>The number of the working hour/day to the worker up to 8 hour, which exposure the worker to inhalant a fumes of the fuel substances that affect on their health</a:t>
            </a:r>
            <a:r>
              <a:rPr lang="en-US" sz="2400" dirty="0"/>
              <a:t>.</a:t>
            </a:r>
            <a:endParaRPr lang="en-US" sz="2400" dirty="0" smtClean="0"/>
          </a:p>
          <a:p>
            <a:pPr algn="just">
              <a:buClr>
                <a:schemeClr val="tx2">
                  <a:lumMod val="50000"/>
                </a:schemeClr>
              </a:buClr>
              <a:buFont typeface="Arial" pitchFamily="34" charset="0"/>
              <a:buChar char="•"/>
            </a:pPr>
            <a:endParaRPr lang="en-US" dirty="0" smtClean="0"/>
          </a:p>
          <a:p>
            <a:pPr algn="just">
              <a:buClr>
                <a:schemeClr val="tx2">
                  <a:lumMod val="50000"/>
                </a:schemeClr>
              </a:buClr>
              <a:buFont typeface="Arial" pitchFamily="34" charset="0"/>
              <a:buChar char="•"/>
            </a:pPr>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638800"/>
          </a:xfrm>
        </p:spPr>
        <p:txBody>
          <a:bodyPr>
            <a:normAutofit/>
          </a:bodyPr>
          <a:lstStyle/>
          <a:p>
            <a:pPr>
              <a:buFont typeface="Arial" pitchFamily="34" charset="0"/>
              <a:buChar char="•"/>
            </a:pPr>
            <a:r>
              <a:rPr lang="en-US" sz="2400" dirty="0" smtClean="0"/>
              <a:t>Low percentage of  the stations implement a periodic maintenance </a:t>
            </a:r>
          </a:p>
          <a:p>
            <a:pPr>
              <a:buFont typeface="Arial" pitchFamily="34" charset="0"/>
              <a:buChar char="•"/>
            </a:pPr>
            <a:endParaRPr lang="en-US" sz="2400" dirty="0" smtClean="0"/>
          </a:p>
          <a:p>
            <a:pPr>
              <a:buFont typeface="Arial" pitchFamily="34" charset="0"/>
              <a:buChar char="•"/>
            </a:pPr>
            <a:r>
              <a:rPr lang="en-US" sz="2400" dirty="0" smtClean="0"/>
              <a:t>should arrange periodic visits from civil defense and other safety responsible authorities to make a safety checks </a:t>
            </a:r>
          </a:p>
          <a:p>
            <a:pPr>
              <a:buFont typeface="Arial" pitchFamily="34" charset="0"/>
              <a:buChar char="•"/>
            </a:pPr>
            <a:endParaRPr lang="en-US" sz="2400" dirty="0" smtClean="0"/>
          </a:p>
          <a:p>
            <a:pPr lvl="0">
              <a:buFont typeface="Arial" pitchFamily="34" charset="0"/>
              <a:buChar char="•"/>
            </a:pPr>
            <a:r>
              <a:rPr lang="en-US" sz="2400" dirty="0" smtClean="0"/>
              <a:t>Control the maximum load of the fuel transportation vehicles can carrying it</a:t>
            </a:r>
          </a:p>
          <a:p>
            <a:endParaRPr lang="en-US" sz="24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strips(downLeft)">
                                      <p:cBhvr>
                                        <p:cTn id="11" dur="500"/>
                                        <p:tgtEl>
                                          <p:spTgt spid="3">
                                            <p:txEl>
                                              <p:pRg st="2" end="2"/>
                                            </p:txEl>
                                          </p:spTgt>
                                        </p:tgtEl>
                                      </p:cBhvr>
                                    </p:animEffect>
                                  </p:childTnLst>
                                </p:cTn>
                              </p:par>
                              <p:par>
                                <p:cTn id="12" presetID="18" presetClass="entr" presetSubtype="12" fill="hold" grpId="0"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strips(downLeft)">
                                      <p:cBhvr>
                                        <p:cTn id="1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r>
              <a:rPr lang="en-US" dirty="0" smtClean="0"/>
              <a:t>General Information</a:t>
            </a:r>
          </a:p>
          <a:p>
            <a:r>
              <a:rPr lang="en-US" dirty="0" smtClean="0"/>
              <a:t>Rationale of the Study</a:t>
            </a:r>
          </a:p>
          <a:p>
            <a:r>
              <a:rPr lang="en-US" dirty="0" smtClean="0"/>
              <a:t>Objective of the Study</a:t>
            </a:r>
          </a:p>
          <a:p>
            <a:r>
              <a:rPr lang="en-US" sz="2400" dirty="0" smtClean="0"/>
              <a:t>OSHA</a:t>
            </a:r>
          </a:p>
          <a:p>
            <a:r>
              <a:rPr lang="en-US" dirty="0" smtClean="0"/>
              <a:t>Fuel Station Information</a:t>
            </a:r>
          </a:p>
          <a:p>
            <a:r>
              <a:rPr lang="en-US" dirty="0" smtClean="0"/>
              <a:t>Methodology </a:t>
            </a:r>
          </a:p>
          <a:p>
            <a:r>
              <a:rPr lang="en-US" dirty="0"/>
              <a:t>Authorities Responsible for Licensing Fuel </a:t>
            </a:r>
            <a:r>
              <a:rPr lang="en-US" dirty="0" smtClean="0"/>
              <a:t>Stations</a:t>
            </a:r>
          </a:p>
          <a:p>
            <a:r>
              <a:rPr lang="en-US" dirty="0" smtClean="0"/>
              <a:t>Analysis</a:t>
            </a:r>
          </a:p>
          <a:p>
            <a:r>
              <a:rPr lang="en-US" dirty="0" smtClean="0"/>
              <a:t>Conclusion</a:t>
            </a:r>
          </a:p>
          <a:p>
            <a:endParaRPr lang="en-US" dirty="0" smtClean="0"/>
          </a:p>
          <a:p>
            <a:endParaRPr lang="en-US" dirty="0"/>
          </a:p>
        </p:txBody>
      </p:sp>
    </p:spTree>
    <p:extLst>
      <p:ext uri="{BB962C8B-B14F-4D97-AF65-F5344CB8AC3E}">
        <p14:creationId xmlns:p14="http://schemas.microsoft.com/office/powerpoint/2010/main" val="3933903844"/>
      </p:ext>
    </p:extLst>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14400"/>
            <a:ext cx="9296400" cy="1600200"/>
          </a:xfrm>
        </p:spPr>
        <p:txBody>
          <a:bodyPr>
            <a:normAutofit fontScale="25000" lnSpcReduction="20000"/>
          </a:bodyPr>
          <a:lstStyle/>
          <a:p>
            <a:pPr>
              <a:buNone/>
            </a:pPr>
            <a:endParaRPr lang="en-US" dirty="0" smtClean="0"/>
          </a:p>
          <a:p>
            <a:pPr>
              <a:buNone/>
            </a:pPr>
            <a:endParaRPr lang="en-US" dirty="0" smtClean="0"/>
          </a:p>
          <a:p>
            <a:pPr algn="ctr">
              <a:buNone/>
            </a:pPr>
            <a:r>
              <a:rPr lang="en-US" sz="66400" b="1" dirty="0" smtClean="0">
                <a:ln w="24500" cmpd="dbl">
                  <a:solidFill>
                    <a:schemeClr val="accent4">
                      <a:lumMod val="50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Kunstler Script" pitchFamily="66" charset="0"/>
              </a:rPr>
              <a:t>Thanks For  Listening</a:t>
            </a:r>
            <a:endParaRPr lang="en-US" sz="66400" b="1" dirty="0">
              <a:ln w="24500" cmpd="dbl">
                <a:solidFill>
                  <a:schemeClr val="accent4">
                    <a:lumMod val="50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Kunstler Script" pitchFamily="66"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8" dur="5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ame Side Corner Rectangle 3"/>
          <p:cNvSpPr/>
          <p:nvPr/>
        </p:nvSpPr>
        <p:spPr>
          <a:xfrm>
            <a:off x="381000" y="381000"/>
            <a:ext cx="7620000" cy="6172200"/>
          </a:xfrm>
          <a:prstGeom prst="round2SameRect">
            <a:avLst/>
          </a:prstGeom>
          <a:solidFill>
            <a:schemeClr val="accent2">
              <a:lumMod val="60000"/>
              <a:lumOff val="40000"/>
            </a:schemeClr>
          </a:solidFill>
          <a:effectLst>
            <a:glow rad="228600">
              <a:schemeClr val="accent2">
                <a:satMod val="175000"/>
                <a:alpha val="40000"/>
              </a:schemeClr>
            </a:glow>
            <a:innerShdw blurRad="63500" dist="50800" dir="16200000">
              <a:prstClr val="black">
                <a:alpha val="50000"/>
              </a:prstClr>
            </a:inn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chemeClr val="tx1">
                    <a:lumMod val="75000"/>
                  </a:schemeClr>
                </a:solidFill>
              </a:rPr>
              <a:t>Safety is an issue of great importance in all life aspects.  Its importance appears in home, street, construction site,  factory  and even offices.  Since human life is the most important and expensive asset everywhere</a:t>
            </a:r>
            <a:r>
              <a:rPr lang="en-US" sz="2800" b="1" dirty="0">
                <a:solidFill>
                  <a:schemeClr val="tx1">
                    <a:lumMod val="75000"/>
                  </a:schemeClr>
                </a:solidFill>
              </a:rPr>
              <a:t>.</a:t>
            </a:r>
            <a:endParaRPr lang="en-US" sz="2800" b="1" dirty="0">
              <a:ln w="18000">
                <a:solidFill>
                  <a:schemeClr val="accent2">
                    <a:satMod val="140000"/>
                  </a:schemeClr>
                </a:solidFill>
                <a:prstDash val="solid"/>
                <a:miter lim="800000"/>
              </a:ln>
              <a:solidFill>
                <a:schemeClr val="tx1">
                  <a:lumMod val="75000"/>
                </a:schemeClr>
              </a:solidFill>
              <a:effectLst>
                <a:outerShdw blurRad="25500" dist="23000" dir="7020000" algn="tl">
                  <a:srgbClr val="000000">
                    <a:alpha val="50000"/>
                  </a:srgbClr>
                </a:outerShdw>
              </a:effectLst>
            </a:endParaRPr>
          </a:p>
        </p:txBody>
      </p:sp>
      <p:sp>
        <p:nvSpPr>
          <p:cNvPr id="5" name="TextBox 4"/>
          <p:cNvSpPr txBox="1"/>
          <p:nvPr/>
        </p:nvSpPr>
        <p:spPr>
          <a:xfrm>
            <a:off x="609600" y="932765"/>
            <a:ext cx="8077200" cy="646331"/>
          </a:xfrm>
          <a:prstGeom prst="rect">
            <a:avLst/>
          </a:prstGeom>
          <a:noFill/>
        </p:spPr>
        <p:txBody>
          <a:bodyPr wrap="square" rtlCol="0">
            <a:spAutoFit/>
          </a:bodyPr>
          <a:lstStyle/>
          <a:p>
            <a:r>
              <a:rPr lang="en-US" sz="3600" b="1" dirty="0" smtClean="0">
                <a:solidFill>
                  <a:schemeClr val="accent2">
                    <a:lumMod val="50000"/>
                  </a:schemeClr>
                </a:solidFill>
              </a:rPr>
              <a:t>General Introduction </a:t>
            </a:r>
            <a:endParaRPr lang="en-US" sz="3600" b="1" dirty="0">
              <a:solidFill>
                <a:schemeClr val="accent2">
                  <a:lumMod val="50000"/>
                </a:schemeClr>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Rounded Rectangle 3"/>
          <p:cNvSpPr/>
          <p:nvPr/>
        </p:nvSpPr>
        <p:spPr>
          <a:xfrm>
            <a:off x="152400" y="152400"/>
            <a:ext cx="8839200" cy="220980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en-US" sz="2400" b="1" dirty="0" smtClean="0">
                <a:solidFill>
                  <a:schemeClr val="bg1"/>
                </a:solidFill>
                <a:latin typeface="Bodoni MT Black" pitchFamily="18" charset="0"/>
              </a:rPr>
              <a:t>Rationale of the Study</a:t>
            </a:r>
          </a:p>
          <a:p>
            <a:pPr algn="just">
              <a:buNone/>
            </a:pPr>
            <a:r>
              <a:rPr lang="en-US" sz="2400" dirty="0" smtClean="0"/>
              <a:t>        </a:t>
            </a:r>
            <a:r>
              <a:rPr lang="en-US" sz="2400" dirty="0" smtClean="0">
                <a:solidFill>
                  <a:schemeClr val="accent6">
                    <a:lumMod val="50000"/>
                  </a:schemeClr>
                </a:solidFill>
                <a:latin typeface="Times New Roman" pitchFamily="18" charset="0"/>
                <a:cs typeface="Times New Roman" pitchFamily="18" charset="0"/>
              </a:rPr>
              <a:t>This study was prepared to evaluate the extent into which the standards of health and occupational safety are applied in fuel stations especially in Nablus governorate which include 27 working fuel stations which offers various kinds of fuel to customers. </a:t>
            </a:r>
          </a:p>
          <a:p>
            <a:pPr algn="ctr"/>
            <a:endParaRPr lang="en-US" dirty="0"/>
          </a:p>
        </p:txBody>
      </p:sp>
      <p:sp>
        <p:nvSpPr>
          <p:cNvPr id="5" name="Rounded Rectangle 4"/>
          <p:cNvSpPr/>
          <p:nvPr/>
        </p:nvSpPr>
        <p:spPr>
          <a:xfrm>
            <a:off x="152400" y="2542309"/>
            <a:ext cx="8839200" cy="4343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bg1"/>
                </a:solidFill>
                <a:latin typeface="Bodoni MT Black" pitchFamily="18" charset="0"/>
              </a:rPr>
              <a:t>Objectives of the Study</a:t>
            </a:r>
            <a:r>
              <a:rPr lang="en-US" sz="2400" dirty="0" smtClean="0"/>
              <a:t> </a:t>
            </a:r>
            <a:endParaRPr lang="en-US" sz="2400" dirty="0" smtClean="0">
              <a:latin typeface="Times New Roman" pitchFamily="18" charset="0"/>
              <a:cs typeface="Times New Roman" pitchFamily="18" charset="0"/>
            </a:endParaRPr>
          </a:p>
          <a:p>
            <a:pPr lvl="0" algn="just">
              <a:buFont typeface="Arial" pitchFamily="34" charset="0"/>
              <a:buChar char="•"/>
            </a:pPr>
            <a:r>
              <a:rPr lang="en-US" sz="2400" dirty="0" smtClean="0">
                <a:latin typeface="Times New Roman" pitchFamily="18" charset="0"/>
                <a:cs typeface="Times New Roman" pitchFamily="18" charset="0"/>
              </a:rPr>
              <a:t>  Define the Palestinian standards and track the authorities involved </a:t>
            </a:r>
            <a:r>
              <a:rPr lang="en-US" sz="2400" dirty="0">
                <a:latin typeface="Times New Roman" pitchFamily="18" charset="0"/>
                <a:cs typeface="Times New Roman" pitchFamily="18" charset="0"/>
              </a:rPr>
              <a:t>in the process of licensing fuel station and the unique role </a:t>
            </a:r>
            <a:r>
              <a:rPr lang="en-US" sz="2400" dirty="0" smtClean="0">
                <a:latin typeface="Times New Roman" pitchFamily="18" charset="0"/>
                <a:cs typeface="Times New Roman" pitchFamily="18" charset="0"/>
              </a:rPr>
              <a:t>for </a:t>
            </a:r>
            <a:r>
              <a:rPr lang="en-US" sz="2400" dirty="0">
                <a:latin typeface="Times New Roman" pitchFamily="18" charset="0"/>
                <a:cs typeface="Times New Roman" pitchFamily="18" charset="0"/>
              </a:rPr>
              <a:t>each </a:t>
            </a:r>
            <a:r>
              <a:rPr lang="en-US" sz="2400" dirty="0" smtClean="0">
                <a:latin typeface="Times New Roman" pitchFamily="18" charset="0"/>
                <a:cs typeface="Times New Roman" pitchFamily="18" charset="0"/>
              </a:rPr>
              <a:t>one</a:t>
            </a:r>
          </a:p>
          <a:p>
            <a:pPr lvl="0" algn="just"/>
            <a:endParaRPr lang="en-US" sz="2400" dirty="0" smtClean="0">
              <a:latin typeface="Times New Roman" pitchFamily="18" charset="0"/>
              <a:cs typeface="Times New Roman" pitchFamily="18" charset="0"/>
            </a:endParaRPr>
          </a:p>
          <a:p>
            <a:pPr lvl="0" algn="just">
              <a:buFont typeface="Arial" pitchFamily="34" charset="0"/>
              <a:buChar char="•"/>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Verify the actual safety condition at fuel stations.</a:t>
            </a:r>
          </a:p>
          <a:p>
            <a:pPr lvl="0" algn="just">
              <a:buFont typeface="Arial" pitchFamily="34" charset="0"/>
              <a:buChar char="•"/>
            </a:pPr>
            <a:endParaRPr lang="en-US" sz="2400" dirty="0" smtClean="0">
              <a:latin typeface="Times New Roman" pitchFamily="18" charset="0"/>
              <a:cs typeface="Times New Roman" pitchFamily="18" charset="0"/>
            </a:endParaRPr>
          </a:p>
          <a:p>
            <a:pPr algn="just">
              <a:buFont typeface="Arial" pitchFamily="34" charset="0"/>
              <a:buChar char="•"/>
            </a:pPr>
            <a:r>
              <a:rPr lang="en-US" sz="2400" dirty="0" smtClean="0">
                <a:latin typeface="Times New Roman" pitchFamily="18" charset="0"/>
                <a:cs typeface="Times New Roman" pitchFamily="18" charset="0"/>
              </a:rPr>
              <a:t> Develop an integrated design for fuel station.</a:t>
            </a:r>
          </a:p>
          <a:p>
            <a:pPr algn="just">
              <a:buFont typeface="Arial" pitchFamily="34" charset="0"/>
              <a:buChar char="•"/>
            </a:pPr>
            <a:endParaRPr lang="en-US" sz="2400" dirty="0" smtClean="0">
              <a:latin typeface="Times New Roman" pitchFamily="18" charset="0"/>
              <a:cs typeface="Times New Roman" pitchFamily="18" charset="0"/>
            </a:endParaRPr>
          </a:p>
          <a:p>
            <a:pPr algn="just">
              <a:buFont typeface="Arial" pitchFamily="34" charset="0"/>
              <a:buChar char="•"/>
            </a:pPr>
            <a:r>
              <a:rPr lang="en-US" sz="2400" dirty="0" smtClean="0">
                <a:latin typeface="Times New Roman" pitchFamily="18" charset="0"/>
                <a:cs typeface="Times New Roman" pitchFamily="18" charset="0"/>
              </a:rPr>
              <a:t> Study the actual status of Al – </a:t>
            </a:r>
            <a:r>
              <a:rPr lang="en-US" sz="2400" dirty="0" err="1" smtClean="0">
                <a:latin typeface="Times New Roman" pitchFamily="18" charset="0"/>
                <a:cs typeface="Times New Roman" pitchFamily="18" charset="0"/>
              </a:rPr>
              <a:t>Tamimi</a:t>
            </a:r>
            <a:r>
              <a:rPr lang="en-US" sz="2400" dirty="0" smtClean="0">
                <a:latin typeface="Times New Roman" pitchFamily="18" charset="0"/>
                <a:cs typeface="Times New Roman" pitchFamily="18" charset="0"/>
              </a:rPr>
              <a:t> Fuel Station in </a:t>
            </a:r>
            <a:r>
              <a:rPr lang="en-US" sz="2400" dirty="0" err="1" smtClean="0">
                <a:latin typeface="Times New Roman" pitchFamily="18" charset="0"/>
                <a:cs typeface="Times New Roman" pitchFamily="18" charset="0"/>
              </a:rPr>
              <a:t>Huwwara</a:t>
            </a:r>
            <a:r>
              <a:rPr lang="en-US" sz="2400" dirty="0" smtClean="0">
                <a:latin typeface="Times New Roman" pitchFamily="18" charset="0"/>
                <a:cs typeface="Times New Roman" pitchFamily="18" charset="0"/>
              </a:rPr>
              <a:t> as example to a station not Acceptable to Palestinian standards</a:t>
            </a:r>
          </a:p>
          <a:p>
            <a:pPr algn="ctr"/>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par>
                          <p:cTn id="8" fill="hold">
                            <p:stCondLst>
                              <p:cond delay="1000"/>
                            </p:stCondLst>
                            <p:childTnLst>
                              <p:par>
                                <p:cTn id="9" presetID="8" presetClass="entr" presetSubtype="16" fill="hold" grpId="1"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4343400" y="152400"/>
            <a:ext cx="4800600" cy="68580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0"/>
              </a:spcBef>
              <a:buNone/>
            </a:pPr>
            <a:r>
              <a:rPr lang="en-US" sz="2800" dirty="0" smtClean="0"/>
              <a:t>Industrial</a:t>
            </a:r>
          </a:p>
          <a:p>
            <a:pPr lvl="0" algn="ctr">
              <a:spcBef>
                <a:spcPct val="0"/>
              </a:spcBef>
              <a:buNone/>
            </a:pPr>
            <a:r>
              <a:rPr lang="en-US" sz="2800" dirty="0" smtClean="0"/>
              <a:t> safety Definition</a:t>
            </a:r>
          </a:p>
          <a:p>
            <a:pPr algn="ctr">
              <a:lnSpc>
                <a:spcPct val="150000"/>
              </a:lnSpc>
            </a:pPr>
            <a:r>
              <a:rPr lang="en-US" sz="1900" b="1" dirty="0" smtClean="0"/>
              <a:t>Industrial safety is seen as the management of activities within a certain industry for the purpose of reducing risks and injuries in a certain occupational function. </a:t>
            </a:r>
            <a:endParaRPr lang="en-US" dirty="0"/>
          </a:p>
        </p:txBody>
      </p:sp>
      <p:sp>
        <p:nvSpPr>
          <p:cNvPr id="14" name="Oval 13"/>
          <p:cNvSpPr/>
          <p:nvPr/>
        </p:nvSpPr>
        <p:spPr>
          <a:xfrm>
            <a:off x="0" y="0"/>
            <a:ext cx="4800600" cy="6858000"/>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200" b="1" dirty="0" smtClean="0"/>
          </a:p>
          <a:p>
            <a:pPr lvl="0" algn="ctr"/>
            <a:r>
              <a:rPr lang="en-US" sz="3200" b="1" dirty="0" smtClean="0"/>
              <a:t>Safety Definition</a:t>
            </a:r>
          </a:p>
          <a:p>
            <a:pPr lvl="0" algn="ctr"/>
            <a:endParaRPr lang="en-US" dirty="0" smtClean="0"/>
          </a:p>
          <a:p>
            <a:pPr lvl="0" algn="ctr">
              <a:lnSpc>
                <a:spcPct val="150000"/>
              </a:lnSpc>
            </a:pPr>
            <a:r>
              <a:rPr lang="en-US" sz="2000" b="1" dirty="0" smtClean="0"/>
              <a:t>safety is defined as “the state of being "safe" the condition of being protected against physical, spiritual, financial, occupational, or other types or consequences of failure. </a:t>
            </a:r>
          </a:p>
          <a:p>
            <a:pPr algn="ctr"/>
            <a:endParaRPr lang="en-US" dirty="0"/>
          </a:p>
        </p:txBody>
      </p:sp>
      <p:pic>
        <p:nvPicPr>
          <p:cNvPr id="15" name="j0341706.jpg"/>
          <p:cNvPicPr>
            <a:picLocks noGrp="1" noChangeAspect="1"/>
          </p:cNvPicPr>
          <p:nvPr>
            <p:ph type="pic" sz="quarter" idx="12"/>
          </p:nvPr>
        </p:nvPicPr>
        <p:blipFill>
          <a:blip r:embed="rId3"/>
          <a:stretch>
            <a:fillRect/>
          </a:stretch>
        </p:blipFill>
        <p:spPr>
          <a:xfrm>
            <a:off x="4038600" y="3429000"/>
            <a:ext cx="990600" cy="38862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style>
          <a:lnRef idx="3">
            <a:schemeClr val="lt1"/>
          </a:lnRef>
          <a:fillRef idx="1">
            <a:schemeClr val="accent1"/>
          </a:fillRef>
          <a:effectRef idx="1">
            <a:schemeClr val="accent1"/>
          </a:effectRef>
          <a:fontRef idx="minor">
            <a:schemeClr val="lt1"/>
          </a:fontRef>
        </p:style>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ppt_x</p:attrName>
                                        </p:attrNameLst>
                                      </p:cBhvr>
                                      <p:tavLst>
                                        <p:tav tm="0">
                                          <p:val>
                                            <p:strVal val="#ppt_x-.2"/>
                                          </p:val>
                                        </p:tav>
                                        <p:tav tm="100000">
                                          <p:val>
                                            <p:strVal val="#ppt_x"/>
                                          </p:val>
                                        </p:tav>
                                      </p:tavLst>
                                    </p:anim>
                                    <p:anim calcmode="lin" valueType="num">
                                      <p:cBhvr>
                                        <p:cTn id="8"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
                                        </p:tgtEl>
                                      </p:cBhvr>
                                    </p:animEffect>
                                  </p:childTnLst>
                                </p:cTn>
                              </p:par>
                            </p:childTnLst>
                          </p:cTn>
                        </p:par>
                        <p:par>
                          <p:cTn id="10" fill="hold">
                            <p:stCondLst>
                              <p:cond delay="1000"/>
                            </p:stCondLst>
                            <p:childTnLst>
                              <p:par>
                                <p:cTn id="11" presetID="29" presetClass="entr" presetSubtype="0" fill="hold" grpId="2"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ppt_x</p:attrName>
                                        </p:attrNameLst>
                                      </p:cBhvr>
                                      <p:tavLst>
                                        <p:tav tm="0">
                                          <p:val>
                                            <p:strVal val="#ppt_x-.2"/>
                                          </p:val>
                                        </p:tav>
                                        <p:tav tm="100000">
                                          <p:val>
                                            <p:strVal val="#ppt_x"/>
                                          </p:val>
                                        </p:tav>
                                      </p:tavLst>
                                    </p:anim>
                                    <p:anim calcmode="lin" valueType="num">
                                      <p:cBhvr>
                                        <p:cTn id="14"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2"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8382000" cy="1782762"/>
          </a:xfrm>
        </p:spPr>
        <p:txBody>
          <a:bodyPr>
            <a:noAutofit/>
          </a:bodyPr>
          <a:lstStyle/>
          <a:p>
            <a:pPr lvl="2" algn="ctr" rtl="0"/>
            <a:r>
              <a:rPr lang="en-US" sz="3600" b="1" dirty="0" smtClean="0"/>
              <a:t/>
            </a:r>
            <a:br>
              <a:rPr lang="en-US" sz="3600" b="1" dirty="0" smtClean="0"/>
            </a:br>
            <a:r>
              <a:rPr lang="en-US" sz="3600" b="1" dirty="0"/>
              <a:t/>
            </a:r>
            <a:br>
              <a:rPr lang="en-US" sz="3600" b="1" dirty="0"/>
            </a:br>
            <a:r>
              <a:rPr lang="en-US" sz="3600" b="1" dirty="0" smtClean="0"/>
              <a:t>OSHA </a:t>
            </a:r>
            <a:r>
              <a:rPr lang="en-US" sz="3600" b="1" dirty="0"/>
              <a:t>Statistical method to characterize </a:t>
            </a:r>
            <a:r>
              <a:rPr lang="en-US" sz="3600" b="1" dirty="0" smtClean="0"/>
              <a:t>accident</a:t>
            </a:r>
            <a:r>
              <a:rPr lang="en-US" sz="3200" b="1" dirty="0"/>
              <a:t/>
            </a:r>
            <a:br>
              <a:rPr lang="en-US" sz="3200" b="1" dirty="0"/>
            </a:br>
            <a:r>
              <a:rPr lang="en-US" sz="3200" dirty="0"/>
              <a:t> </a:t>
            </a:r>
            <a:br>
              <a:rPr lang="en-US" sz="3200" dirty="0"/>
            </a:br>
            <a:endParaRPr lang="en-US" sz="3600" dirty="0"/>
          </a:p>
        </p:txBody>
      </p:sp>
      <p:sp>
        <p:nvSpPr>
          <p:cNvPr id="3" name="Content Placeholder 2"/>
          <p:cNvSpPr>
            <a:spLocks noGrp="1"/>
          </p:cNvSpPr>
          <p:nvPr>
            <p:ph idx="1"/>
          </p:nvPr>
        </p:nvSpPr>
        <p:spPr>
          <a:xfrm>
            <a:off x="304800" y="2133600"/>
            <a:ext cx="7772400" cy="3124200"/>
          </a:xfrm>
        </p:spPr>
        <p:txBody>
          <a:bodyPr>
            <a:noAutofit/>
          </a:bodyPr>
          <a:lstStyle/>
          <a:p>
            <a:pPr marL="60325" indent="-23813" algn="just">
              <a:lnSpc>
                <a:spcPct val="200000"/>
              </a:lnSpc>
              <a:buNone/>
            </a:pPr>
            <a:r>
              <a:rPr lang="en-US" sz="2000" dirty="0"/>
              <a:t>OSHA stands for Occupational Safety and Health Administration of the United States government. OSHA is responsible for insuring </a:t>
            </a:r>
            <a:r>
              <a:rPr lang="en-US" sz="2000" dirty="0" smtClean="0"/>
              <a:t>that the </a:t>
            </a:r>
            <a:r>
              <a:rPr lang="en-US" sz="2000" dirty="0"/>
              <a:t>workers are provided with a safe working environment</a:t>
            </a:r>
            <a:r>
              <a:rPr lang="en-US" sz="2000" dirty="0" smtClean="0"/>
              <a:t>.</a:t>
            </a:r>
            <a:endParaRPr lang="en-US" sz="2000" dirty="0"/>
          </a:p>
          <a:p>
            <a:endParaRPr lang="en-US" sz="36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400" decel="100000"/>
                                        <p:tgtEl>
                                          <p:spTgt spid="2"/>
                                        </p:tgtEl>
                                      </p:cBhvr>
                                    </p:animEffect>
                                    <p:anim calcmode="lin" valueType="num">
                                      <p:cBhvr>
                                        <p:cTn id="8" dur="400" decel="100000" fill="hold"/>
                                        <p:tgtEl>
                                          <p:spTgt spid="2"/>
                                        </p:tgtEl>
                                        <p:attrNameLst>
                                          <p:attrName>style.rotation</p:attrName>
                                        </p:attrNameLst>
                                      </p:cBhvr>
                                      <p:tavLst>
                                        <p:tav tm="0">
                                          <p:val>
                                            <p:fltVal val="-90"/>
                                          </p:val>
                                        </p:tav>
                                        <p:tav tm="100000">
                                          <p:val>
                                            <p:fltVal val="0"/>
                                          </p:val>
                                        </p:tav>
                                      </p:tavLst>
                                    </p:anim>
                                    <p:anim calcmode="lin" valueType="num">
                                      <p:cBhvr>
                                        <p:cTn id="9" dur="400" decel="100000" fill="hold"/>
                                        <p:tgtEl>
                                          <p:spTgt spid="2"/>
                                        </p:tgtEl>
                                        <p:attrNameLst>
                                          <p:attrName>ppt_x</p:attrName>
                                        </p:attrNameLst>
                                      </p:cBhvr>
                                      <p:tavLst>
                                        <p:tav tm="0">
                                          <p:val>
                                            <p:strVal val="#ppt_x+0.4"/>
                                          </p:val>
                                        </p:tav>
                                        <p:tav tm="100000">
                                          <p:val>
                                            <p:strVal val="#ppt_x-0.05"/>
                                          </p:val>
                                        </p:tav>
                                      </p:tavLst>
                                    </p:anim>
                                    <p:anim calcmode="lin" valueType="num">
                                      <p:cBhvr>
                                        <p:cTn id="10" dur="400" decel="100000" fill="hold"/>
                                        <p:tgtEl>
                                          <p:spTgt spid="2"/>
                                        </p:tgtEl>
                                        <p:attrNameLst>
                                          <p:attrName>ppt_y</p:attrName>
                                        </p:attrNameLst>
                                      </p:cBhvr>
                                      <p:tavLst>
                                        <p:tav tm="0">
                                          <p:val>
                                            <p:strVal val="#ppt_y-0.4"/>
                                          </p:val>
                                        </p:tav>
                                        <p:tav tm="100000">
                                          <p:val>
                                            <p:strVal val="#ppt_y+0.1"/>
                                          </p:val>
                                        </p:tav>
                                      </p:tavLst>
                                    </p:anim>
                                    <p:anim calcmode="lin" valueType="num">
                                      <p:cBhvr>
                                        <p:cTn id="11" dur="100" accel="100000" fill="hold">
                                          <p:stCondLst>
                                            <p:cond delay="400"/>
                                          </p:stCondLst>
                                        </p:cTn>
                                        <p:tgtEl>
                                          <p:spTgt spid="2"/>
                                        </p:tgtEl>
                                        <p:attrNameLst>
                                          <p:attrName>ppt_x</p:attrName>
                                        </p:attrNameLst>
                                      </p:cBhvr>
                                      <p:tavLst>
                                        <p:tav tm="0">
                                          <p:val>
                                            <p:strVal val="#ppt_x-0.05"/>
                                          </p:val>
                                        </p:tav>
                                        <p:tav tm="100000">
                                          <p:val>
                                            <p:strVal val="#ppt_x"/>
                                          </p:val>
                                        </p:tav>
                                      </p:tavLst>
                                    </p:anim>
                                    <p:anim calcmode="lin" valueType="num">
                                      <p:cBhvr>
                                        <p:cTn id="12" dur="100" accel="100000" fill="hold">
                                          <p:stCondLst>
                                            <p:cond delay="4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anim calcmode="lin" valueType="num">
                                      <p:cBhvr>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868362"/>
          </a:xfrm>
        </p:spPr>
        <p:txBody>
          <a:bodyPr>
            <a:noAutofit/>
          </a:bodyPr>
          <a:lstStyle/>
          <a:p>
            <a:pPr lvl="2" algn="ctr" rtl="0">
              <a:spcBef>
                <a:spcPct val="0"/>
              </a:spcBef>
            </a:pPr>
            <a:r>
              <a:rPr lang="en-US" sz="2800" b="1" dirty="0" smtClean="0"/>
              <a:t>Goals of Occupational Health </a:t>
            </a:r>
            <a:br>
              <a:rPr lang="en-US" sz="2800" b="1" dirty="0" smtClean="0"/>
            </a:br>
            <a:r>
              <a:rPr lang="en-US" sz="2800" b="1" dirty="0" smtClean="0"/>
              <a:t>and Safety in Industrial Safety</a:t>
            </a:r>
            <a:r>
              <a:rPr lang="en-US" sz="3200" dirty="0" smtClean="0"/>
              <a:t/>
            </a:r>
            <a:br>
              <a:rPr lang="en-US" sz="3200" dirty="0" smtClean="0"/>
            </a:br>
            <a:endParaRPr lang="en-US" sz="2800" dirty="0"/>
          </a:p>
        </p:txBody>
      </p:sp>
      <p:sp>
        <p:nvSpPr>
          <p:cNvPr id="3" name="Content Placeholder 2"/>
          <p:cNvSpPr>
            <a:spLocks noGrp="1"/>
          </p:cNvSpPr>
          <p:nvPr>
            <p:ph idx="1"/>
          </p:nvPr>
        </p:nvSpPr>
        <p:spPr>
          <a:xfrm>
            <a:off x="0" y="990600"/>
            <a:ext cx="8153400" cy="3048000"/>
          </a:xfrm>
        </p:spPr>
        <p:txBody>
          <a:bodyPr>
            <a:noAutofit/>
          </a:bodyPr>
          <a:lstStyle/>
          <a:p>
            <a:pPr algn="just">
              <a:lnSpc>
                <a:spcPct val="160000"/>
              </a:lnSpc>
              <a:buNone/>
            </a:pPr>
            <a:r>
              <a:rPr lang="en-US" sz="2000" b="1" dirty="0" smtClean="0">
                <a:latin typeface="Times New Roman" pitchFamily="18" charset="0"/>
                <a:cs typeface="Times New Roman" pitchFamily="18" charset="0"/>
              </a:rPr>
              <a:t>The </a:t>
            </a:r>
            <a:r>
              <a:rPr lang="en-US" sz="2000" b="1" dirty="0">
                <a:latin typeface="Times New Roman" pitchFamily="18" charset="0"/>
                <a:cs typeface="Times New Roman" pitchFamily="18" charset="0"/>
              </a:rPr>
              <a:t>measures of occupational health and safety were set for several important reasons that can be summarized as follows</a:t>
            </a:r>
            <a:r>
              <a:rPr lang="en-US" sz="2000" b="1" dirty="0" smtClean="0">
                <a:latin typeface="Times New Roman" pitchFamily="18" charset="0"/>
                <a:cs typeface="Times New Roman" pitchFamily="18" charset="0"/>
              </a:rPr>
              <a:t>:</a:t>
            </a:r>
          </a:p>
          <a:p>
            <a:pPr algn="just">
              <a:lnSpc>
                <a:spcPct val="160000"/>
              </a:lnSpc>
              <a:buNone/>
            </a:pPr>
            <a:endParaRPr lang="en-US" sz="2000" b="1" dirty="0">
              <a:latin typeface="Times New Roman" pitchFamily="18" charset="0"/>
              <a:cs typeface="Times New Roman" pitchFamily="18" charset="0"/>
            </a:endParaRPr>
          </a:p>
          <a:p>
            <a:pPr lvl="0" algn="just">
              <a:lnSpc>
                <a:spcPct val="160000"/>
              </a:lnSpc>
            </a:pPr>
            <a:r>
              <a:rPr lang="en-US" sz="2000" b="1" dirty="0">
                <a:latin typeface="Times New Roman" pitchFamily="18" charset="0"/>
                <a:cs typeface="Times New Roman" pitchFamily="18" charset="0"/>
              </a:rPr>
              <a:t>Protection </a:t>
            </a:r>
            <a:r>
              <a:rPr lang="en-US" sz="2000" b="1" dirty="0" smtClean="0">
                <a:latin typeface="Times New Roman" pitchFamily="18" charset="0"/>
                <a:cs typeface="Times New Roman" pitchFamily="18" charset="0"/>
              </a:rPr>
              <a:t>of the </a:t>
            </a:r>
            <a:r>
              <a:rPr lang="en-US" sz="2000" b="1" dirty="0">
                <a:latin typeface="Times New Roman" pitchFamily="18" charset="0"/>
                <a:cs typeface="Times New Roman" pitchFamily="18" charset="0"/>
              </a:rPr>
              <a:t>human factor from injuries due to hazards </a:t>
            </a:r>
            <a:r>
              <a:rPr lang="en-US" sz="2000" b="1" dirty="0" smtClean="0">
                <a:latin typeface="Times New Roman" pitchFamily="18" charset="0"/>
                <a:cs typeface="Times New Roman" pitchFamily="18" charset="0"/>
              </a:rPr>
              <a:t>in the </a:t>
            </a:r>
            <a:r>
              <a:rPr lang="en-US" sz="2000" b="1" dirty="0">
                <a:latin typeface="Times New Roman" pitchFamily="18" charset="0"/>
                <a:cs typeface="Times New Roman" pitchFamily="18" charset="0"/>
              </a:rPr>
              <a:t>work environment </a:t>
            </a:r>
            <a:endParaRPr lang="en-US" sz="2000" b="1" dirty="0" smtClean="0">
              <a:latin typeface="Times New Roman" pitchFamily="18" charset="0"/>
              <a:cs typeface="Times New Roman" pitchFamily="18" charset="0"/>
            </a:endParaRPr>
          </a:p>
          <a:p>
            <a:pPr lvl="0" algn="just">
              <a:lnSpc>
                <a:spcPct val="160000"/>
              </a:lnSpc>
            </a:pPr>
            <a:endParaRPr lang="en-US" sz="2000" b="1" dirty="0" smtClean="0">
              <a:latin typeface="Times New Roman" pitchFamily="18" charset="0"/>
              <a:cs typeface="Times New Roman" pitchFamily="18" charset="0"/>
            </a:endParaRPr>
          </a:p>
          <a:p>
            <a:pPr lvl="0" algn="just">
              <a:lnSpc>
                <a:spcPct val="160000"/>
              </a:lnSpc>
            </a:pPr>
            <a:r>
              <a:rPr lang="en-US" sz="2000" b="1" dirty="0" smtClean="0">
                <a:latin typeface="Times New Roman" pitchFamily="18" charset="0"/>
                <a:cs typeface="Times New Roman" pitchFamily="18" charset="0"/>
              </a:rPr>
              <a:t>Maintain </a:t>
            </a:r>
            <a:r>
              <a:rPr lang="en-US" sz="2000" b="1" dirty="0">
                <a:latin typeface="Times New Roman" pitchFamily="18" charset="0"/>
                <a:cs typeface="Times New Roman" pitchFamily="18" charset="0"/>
              </a:rPr>
              <a:t>and protect the physical component of the work represented by the work facility, machinery, and equipment </a:t>
            </a:r>
            <a:endParaRPr lang="en-US" sz="2000" b="1" dirty="0" smtClean="0">
              <a:latin typeface="Times New Roman" pitchFamily="18" charset="0"/>
              <a:cs typeface="Times New Roman" pitchFamily="18" charset="0"/>
            </a:endParaRPr>
          </a:p>
          <a:p>
            <a:pPr algn="just">
              <a:lnSpc>
                <a:spcPct val="160000"/>
              </a:lnSpc>
              <a:buNone/>
            </a:pPr>
            <a:r>
              <a:rPr lang="en-US" sz="2000" b="1" dirty="0">
                <a:latin typeface="Times New Roman" pitchFamily="18" charset="0"/>
                <a:cs typeface="Times New Roman" pitchFamily="18" charset="0"/>
              </a:rPr>
              <a:t> </a:t>
            </a:r>
          </a:p>
          <a:p>
            <a:pPr algn="just"/>
            <a:endParaRPr lang="en-US" sz="2000" b="1"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400" decel="100000"/>
                                        <p:tgtEl>
                                          <p:spTgt spid="2"/>
                                        </p:tgtEl>
                                      </p:cBhvr>
                                    </p:animEffect>
                                    <p:anim calcmode="lin" valueType="num">
                                      <p:cBhvr>
                                        <p:cTn id="8" dur="400" decel="100000" fill="hold"/>
                                        <p:tgtEl>
                                          <p:spTgt spid="2"/>
                                        </p:tgtEl>
                                        <p:attrNameLst>
                                          <p:attrName>style.rotation</p:attrName>
                                        </p:attrNameLst>
                                      </p:cBhvr>
                                      <p:tavLst>
                                        <p:tav tm="0">
                                          <p:val>
                                            <p:fltVal val="-90"/>
                                          </p:val>
                                        </p:tav>
                                        <p:tav tm="100000">
                                          <p:val>
                                            <p:fltVal val="0"/>
                                          </p:val>
                                        </p:tav>
                                      </p:tavLst>
                                    </p:anim>
                                    <p:anim calcmode="lin" valueType="num">
                                      <p:cBhvr>
                                        <p:cTn id="9" dur="400" decel="100000" fill="hold"/>
                                        <p:tgtEl>
                                          <p:spTgt spid="2"/>
                                        </p:tgtEl>
                                        <p:attrNameLst>
                                          <p:attrName>ppt_x</p:attrName>
                                        </p:attrNameLst>
                                      </p:cBhvr>
                                      <p:tavLst>
                                        <p:tav tm="0">
                                          <p:val>
                                            <p:strVal val="#ppt_x+0.4"/>
                                          </p:val>
                                        </p:tav>
                                        <p:tav tm="100000">
                                          <p:val>
                                            <p:strVal val="#ppt_x-0.05"/>
                                          </p:val>
                                        </p:tav>
                                      </p:tavLst>
                                    </p:anim>
                                    <p:anim calcmode="lin" valueType="num">
                                      <p:cBhvr>
                                        <p:cTn id="10" dur="400" decel="100000" fill="hold"/>
                                        <p:tgtEl>
                                          <p:spTgt spid="2"/>
                                        </p:tgtEl>
                                        <p:attrNameLst>
                                          <p:attrName>ppt_y</p:attrName>
                                        </p:attrNameLst>
                                      </p:cBhvr>
                                      <p:tavLst>
                                        <p:tav tm="0">
                                          <p:val>
                                            <p:strVal val="#ppt_y-0.4"/>
                                          </p:val>
                                        </p:tav>
                                        <p:tav tm="100000">
                                          <p:val>
                                            <p:strVal val="#ppt_y+0.1"/>
                                          </p:val>
                                        </p:tav>
                                      </p:tavLst>
                                    </p:anim>
                                    <p:anim calcmode="lin" valueType="num">
                                      <p:cBhvr>
                                        <p:cTn id="11" dur="100" accel="100000" fill="hold">
                                          <p:stCondLst>
                                            <p:cond delay="400"/>
                                          </p:stCondLst>
                                        </p:cTn>
                                        <p:tgtEl>
                                          <p:spTgt spid="2"/>
                                        </p:tgtEl>
                                        <p:attrNameLst>
                                          <p:attrName>ppt_x</p:attrName>
                                        </p:attrNameLst>
                                      </p:cBhvr>
                                      <p:tavLst>
                                        <p:tav tm="0">
                                          <p:val>
                                            <p:strVal val="#ppt_x-0.05"/>
                                          </p:val>
                                        </p:tav>
                                        <p:tav tm="100000">
                                          <p:val>
                                            <p:strVal val="#ppt_x"/>
                                          </p:val>
                                        </p:tav>
                                      </p:tavLst>
                                    </p:anim>
                                    <p:anim calcmode="lin" valueType="num">
                                      <p:cBhvr>
                                        <p:cTn id="12" dur="100" accel="100000" fill="hold">
                                          <p:stCondLst>
                                            <p:cond delay="400"/>
                                          </p:stCondLst>
                                        </p:cTn>
                                        <p:tgtEl>
                                          <p:spTgt spid="2"/>
                                        </p:tgtEl>
                                        <p:attrNameLst>
                                          <p:attrName>ppt_y</p:attrName>
                                        </p:attrNameLst>
                                      </p:cBhvr>
                                      <p:tavLst>
                                        <p:tav tm="0">
                                          <p:val>
                                            <p:strVal val="#ppt_y+0.1"/>
                                          </p:val>
                                        </p:tav>
                                        <p:tav tm="100000">
                                          <p:val>
                                            <p:strVal val="#ppt_y"/>
                                          </p:val>
                                        </p:tav>
                                      </p:tavLst>
                                    </p:anim>
                                  </p:childTnLst>
                                </p:cTn>
                              </p:par>
                              <p:par>
                                <p:cTn id="13" presetID="13"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plus(in)">
                                      <p:cBhvr>
                                        <p:cTn id="15" dur="1000"/>
                                        <p:tgtEl>
                                          <p:spTgt spid="3">
                                            <p:txEl>
                                              <p:pRg st="2" end="2"/>
                                            </p:txEl>
                                          </p:spTgt>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plus(in)">
                                      <p:cBhvr>
                                        <p:cTn id="18" dur="1000"/>
                                        <p:tgtEl>
                                          <p:spTgt spid="3">
                                            <p:txEl>
                                              <p:pRg st="4" end="4"/>
                                            </p:txEl>
                                          </p:spTgt>
                                        </p:tgtEl>
                                      </p:cBhvr>
                                    </p:animEffect>
                                  </p:childTnLst>
                                </p:cTn>
                              </p:par>
                              <p:par>
                                <p:cTn id="19" presetID="13" presetClass="entr" presetSubtype="16"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plus(in)">
                                      <p:cBhvr>
                                        <p:cTn id="21"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7772400" cy="6150936"/>
          </a:xfrm>
        </p:spPr>
        <p:txBody>
          <a:bodyPr>
            <a:normAutofit/>
          </a:bodyPr>
          <a:lstStyle/>
          <a:p>
            <a:pPr lvl="0" algn="just">
              <a:lnSpc>
                <a:spcPct val="160000"/>
              </a:lnSpc>
            </a:pPr>
            <a:endParaRPr lang="en-US" sz="2000" b="1" dirty="0" smtClean="0">
              <a:latin typeface="Times New Roman" pitchFamily="18" charset="0"/>
              <a:cs typeface="Times New Roman" pitchFamily="18" charset="0"/>
            </a:endParaRPr>
          </a:p>
          <a:p>
            <a:pPr lvl="0" algn="just">
              <a:lnSpc>
                <a:spcPct val="160000"/>
              </a:lnSpc>
            </a:pPr>
            <a:endParaRPr lang="en-US" sz="2000" b="1" dirty="0">
              <a:latin typeface="Times New Roman" pitchFamily="18" charset="0"/>
              <a:cs typeface="Times New Roman" pitchFamily="18" charset="0"/>
            </a:endParaRPr>
          </a:p>
          <a:p>
            <a:pPr lvl="0" algn="just">
              <a:lnSpc>
                <a:spcPct val="160000"/>
              </a:lnSpc>
            </a:pPr>
            <a:r>
              <a:rPr lang="en-US" sz="2000" b="1" dirty="0" smtClean="0">
                <a:latin typeface="Times New Roman" pitchFamily="18" charset="0"/>
                <a:cs typeface="Times New Roman" pitchFamily="18" charset="0"/>
              </a:rPr>
              <a:t>Comply </a:t>
            </a:r>
            <a:r>
              <a:rPr lang="en-US" sz="2000" b="1" dirty="0">
                <a:latin typeface="Times New Roman" pitchFamily="18" charset="0"/>
                <a:cs typeface="Times New Roman" pitchFamily="18" charset="0"/>
              </a:rPr>
              <a:t>all safety measures that </a:t>
            </a:r>
            <a:r>
              <a:rPr lang="en-US" sz="2000" b="1" dirty="0" smtClean="0">
                <a:latin typeface="Times New Roman" pitchFamily="18" charset="0"/>
                <a:cs typeface="Times New Roman" pitchFamily="18" charset="0"/>
              </a:rPr>
              <a:t>guarantee a </a:t>
            </a:r>
            <a:r>
              <a:rPr lang="en-US" sz="2000" b="1" dirty="0">
                <a:latin typeface="Times New Roman" pitchFamily="18" charset="0"/>
                <a:cs typeface="Times New Roman" pitchFamily="18" charset="0"/>
              </a:rPr>
              <a:t>safe environment </a:t>
            </a:r>
            <a:r>
              <a:rPr lang="en-US" sz="2000" b="1" dirty="0" smtClean="0">
                <a:latin typeface="Times New Roman" pitchFamily="18" charset="0"/>
                <a:cs typeface="Times New Roman" pitchFamily="18" charset="0"/>
              </a:rPr>
              <a:t>which</a:t>
            </a:r>
            <a:r>
              <a:rPr lang="en-US"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fulfills </a:t>
            </a:r>
            <a:r>
              <a:rPr lang="en-US" sz="2000" b="1" dirty="0">
                <a:latin typeface="Times New Roman" pitchFamily="18" charset="0"/>
                <a:cs typeface="Times New Roman" pitchFamily="18" charset="0"/>
              </a:rPr>
              <a:t>the </a:t>
            </a:r>
            <a:r>
              <a:rPr lang="en-US" sz="2000" b="1" dirty="0" smtClean="0">
                <a:latin typeface="Times New Roman" pitchFamily="18" charset="0"/>
                <a:cs typeface="Times New Roman" pitchFamily="18" charset="0"/>
              </a:rPr>
              <a:t>protection </a:t>
            </a:r>
            <a:r>
              <a:rPr lang="en-US" sz="2000" b="1" dirty="0">
                <a:latin typeface="Times New Roman" pitchFamily="18" charset="0"/>
                <a:cs typeface="Times New Roman" pitchFamily="18" charset="0"/>
              </a:rPr>
              <a:t>of both the human and the physical </a:t>
            </a:r>
            <a:r>
              <a:rPr lang="en-US" sz="2000" b="1" dirty="0" smtClean="0">
                <a:latin typeface="Times New Roman" pitchFamily="18" charset="0"/>
                <a:cs typeface="Times New Roman" pitchFamily="18" charset="0"/>
              </a:rPr>
              <a:t>factors</a:t>
            </a:r>
          </a:p>
          <a:p>
            <a:pPr lvl="0" algn="just">
              <a:lnSpc>
                <a:spcPct val="160000"/>
              </a:lnSpc>
            </a:pPr>
            <a:endParaRPr lang="en-US" sz="2000" b="1" dirty="0">
              <a:latin typeface="Times New Roman" pitchFamily="18" charset="0"/>
              <a:cs typeface="Times New Roman" pitchFamily="18" charset="0"/>
            </a:endParaRPr>
          </a:p>
          <a:p>
            <a:pPr lvl="0" algn="just">
              <a:lnSpc>
                <a:spcPct val="160000"/>
              </a:lnSpc>
            </a:pPr>
            <a:r>
              <a:rPr lang="en-US" sz="2000" b="1" dirty="0">
                <a:latin typeface="Times New Roman" pitchFamily="18" charset="0"/>
                <a:cs typeface="Times New Roman" pitchFamily="18" charset="0"/>
              </a:rPr>
              <a:t>Occupational health and safety can be used as a scientific approach to promote satisfaction and inner security for </a:t>
            </a:r>
            <a:r>
              <a:rPr lang="en-US" sz="2000" b="1" dirty="0" smtClean="0">
                <a:latin typeface="Times New Roman" pitchFamily="18" charset="0"/>
                <a:cs typeface="Times New Roman" pitchFamily="18" charset="0"/>
              </a:rPr>
              <a:t>workers   </a:t>
            </a:r>
            <a:endParaRPr lang="en-US" sz="2000" b="1"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055189359"/>
      </p:ext>
    </p:extLst>
  </p:cSld>
  <p:clrMapOvr>
    <a:masterClrMapping/>
  </p:clrMapOvr>
  <p:transition>
    <p:zoom/>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1503</TotalTime>
  <Words>1787</Words>
  <Application>Microsoft Office PowerPoint</Application>
  <PresentationFormat>On-screen Show (4:3)</PresentationFormat>
  <Paragraphs>211</Paragraphs>
  <Slides>30</Slides>
  <Notes>3</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Office Theme</vt:lpstr>
      <vt:lpstr>Apex</vt:lpstr>
      <vt:lpstr>Opulent</vt:lpstr>
      <vt:lpstr>PowerPoint Presentation</vt:lpstr>
      <vt:lpstr>PowerPoint Presentation</vt:lpstr>
      <vt:lpstr>Content</vt:lpstr>
      <vt:lpstr>PowerPoint Presentation</vt:lpstr>
      <vt:lpstr>PowerPoint Presentation</vt:lpstr>
      <vt:lpstr>PowerPoint Presentation</vt:lpstr>
      <vt:lpstr>  OSHA Statistical method to characterize accident   </vt:lpstr>
      <vt:lpstr>Goals of Occupational Health  and Safety in Industrial Safety </vt:lpstr>
      <vt:lpstr>PowerPoint Presentation</vt:lpstr>
      <vt:lpstr>Occupational Health and Safety Factors </vt:lpstr>
      <vt:lpstr>Fuel Station Information</vt:lpstr>
      <vt:lpstr>PowerPoint Presentation</vt:lpstr>
      <vt:lpstr>Effects of fuel on human health </vt:lpstr>
      <vt:lpstr>Methodology</vt:lpstr>
      <vt:lpstr>Fuel Station Categories</vt:lpstr>
      <vt:lpstr>Authorities Responsible for Licensing Fuel Stations </vt:lpstr>
      <vt:lpstr>Questionnaire Analysis Sample</vt:lpstr>
      <vt:lpstr>PowerPoint Presentation</vt:lpstr>
      <vt:lpstr>Chart 1</vt:lpstr>
      <vt:lpstr>Chart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dc:creator>
  <cp:lastModifiedBy>Faisal</cp:lastModifiedBy>
  <cp:revision>241</cp:revision>
  <dcterms:created xsi:type="dcterms:W3CDTF">2013-11-30T10:15:44Z</dcterms:created>
  <dcterms:modified xsi:type="dcterms:W3CDTF">2013-12-07T07:09:12Z</dcterms:modified>
</cp:coreProperties>
</file>