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63" r:id="rId3"/>
    <p:sldId id="284" r:id="rId4"/>
    <p:sldId id="313" r:id="rId5"/>
    <p:sldId id="308" r:id="rId6"/>
    <p:sldId id="296" r:id="rId7"/>
    <p:sldId id="302" r:id="rId8"/>
    <p:sldId id="310" r:id="rId9"/>
    <p:sldId id="312" r:id="rId10"/>
    <p:sldId id="311" r:id="rId11"/>
    <p:sldId id="309" r:id="rId12"/>
    <p:sldId id="303" r:id="rId13"/>
    <p:sldId id="292" r:id="rId14"/>
    <p:sldId id="304" r:id="rId15"/>
    <p:sldId id="305" r:id="rId16"/>
    <p:sldId id="295" r:id="rId17"/>
    <p:sldId id="314" r:id="rId18"/>
    <p:sldId id="315" r:id="rId19"/>
    <p:sldId id="306" r:id="rId20"/>
    <p:sldId id="307" r:id="rId21"/>
    <p:sldId id="27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8E"/>
    <a:srgbClr val="FD9E97"/>
    <a:srgbClr val="000066"/>
    <a:srgbClr val="0000B6"/>
    <a:srgbClr val="0000DE"/>
    <a:srgbClr val="0000F2"/>
    <a:srgbClr val="7A0000"/>
    <a:srgbClr val="FFFFFF"/>
    <a:srgbClr val="6565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-\OneDrive\Desktop\Engineering%20Documents\Gradu%20Project\Test%20Results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-\OneDrive\Desktop\Engineering%20Documents\Gradu%20Project\Test%20Results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-\OneDrive\Desktop\Engineering%20Documents\Gradu%20Project\Test%20Results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-\OneDrive\Desktop\Engineering%20Documents\Gradu%20Project\Test%20Result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-\OneDrive\Desktop\Engineering%20Documents\Gradu%20Project\Test%20Result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-\OneDrive\Desktop\Engineering%20Documents\Gradu%20Project\Simulation%20Result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Module 1</c:v>
          </c:tx>
          <c:spPr>
            <a:ln w="952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Sheet1!$C$10:$C$15</c:f>
              <c:numCache>
                <c:formatCode>General</c:formatCode>
                <c:ptCount val="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</c:numCache>
            </c:numRef>
          </c:xVal>
          <c:yVal>
            <c:numRef>
              <c:f>Sheet1!$D$10:$D$15</c:f>
              <c:numCache>
                <c:formatCode>General</c:formatCode>
                <c:ptCount val="6"/>
                <c:pt idx="0">
                  <c:v>65.099999999999994</c:v>
                </c:pt>
                <c:pt idx="1">
                  <c:v>62.9</c:v>
                </c:pt>
                <c:pt idx="2">
                  <c:v>59.3</c:v>
                </c:pt>
                <c:pt idx="3">
                  <c:v>54.8</c:v>
                </c:pt>
                <c:pt idx="4">
                  <c:v>46.1</c:v>
                </c:pt>
                <c:pt idx="5">
                  <c:v>39.200000000000003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A72-4C21-B04D-0B8E92A2271A}"/>
            </c:ext>
          </c:extLst>
        </c:ser>
        <c:ser>
          <c:idx val="1"/>
          <c:order val="1"/>
          <c:tx>
            <c:v>Module 2</c:v>
          </c:tx>
          <c:spPr>
            <a:ln w="952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Sheet1!$C$10:$C$15</c:f>
              <c:numCache>
                <c:formatCode>General</c:formatCode>
                <c:ptCount val="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</c:numCache>
            </c:numRef>
          </c:xVal>
          <c:yVal>
            <c:numRef>
              <c:f>Sheet1!$E$10:$E$15</c:f>
              <c:numCache>
                <c:formatCode>General</c:formatCode>
                <c:ptCount val="6"/>
                <c:pt idx="0">
                  <c:v>62.4</c:v>
                </c:pt>
                <c:pt idx="1">
                  <c:v>60</c:v>
                </c:pt>
                <c:pt idx="2">
                  <c:v>57.7</c:v>
                </c:pt>
                <c:pt idx="3">
                  <c:v>55.9</c:v>
                </c:pt>
                <c:pt idx="4">
                  <c:v>51.6</c:v>
                </c:pt>
                <c:pt idx="5">
                  <c:v>33.1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A72-4C21-B04D-0B8E92A2271A}"/>
            </c:ext>
          </c:extLst>
        </c:ser>
        <c:ser>
          <c:idx val="2"/>
          <c:order val="2"/>
          <c:tx>
            <c:v>Module 3</c:v>
          </c:tx>
          <c:spPr>
            <a:ln w="952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Sheet1!$C$10:$C$15</c:f>
              <c:numCache>
                <c:formatCode>General</c:formatCode>
                <c:ptCount val="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</c:numCache>
            </c:numRef>
          </c:xVal>
          <c:yVal>
            <c:numRef>
              <c:f>Sheet1!$F$10:$F$15</c:f>
              <c:numCache>
                <c:formatCode>General</c:formatCode>
                <c:ptCount val="6"/>
                <c:pt idx="0">
                  <c:v>66.400000000000006</c:v>
                </c:pt>
                <c:pt idx="1">
                  <c:v>62.4</c:v>
                </c:pt>
                <c:pt idx="2">
                  <c:v>58.3</c:v>
                </c:pt>
                <c:pt idx="3">
                  <c:v>55.6</c:v>
                </c:pt>
                <c:pt idx="4">
                  <c:v>40</c:v>
                </c:pt>
                <c:pt idx="5">
                  <c:v>36.4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A72-4C21-B04D-0B8E92A2271A}"/>
            </c:ext>
          </c:extLst>
        </c:ser>
        <c:ser>
          <c:idx val="3"/>
          <c:order val="3"/>
          <c:tx>
            <c:v>Module 4</c:v>
          </c:tx>
          <c:spPr>
            <a:ln w="952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Sheet1!$C$10:$C$15</c:f>
              <c:numCache>
                <c:formatCode>General</c:formatCode>
                <c:ptCount val="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</c:numCache>
            </c:numRef>
          </c:xVal>
          <c:yVal>
            <c:numRef>
              <c:f>Sheet1!$G$10:$G$15</c:f>
              <c:numCache>
                <c:formatCode>General</c:formatCode>
                <c:ptCount val="6"/>
                <c:pt idx="0">
                  <c:v>66.900000000000006</c:v>
                </c:pt>
                <c:pt idx="1">
                  <c:v>61.7</c:v>
                </c:pt>
                <c:pt idx="2">
                  <c:v>58.1</c:v>
                </c:pt>
                <c:pt idx="3">
                  <c:v>56.6</c:v>
                </c:pt>
                <c:pt idx="4">
                  <c:v>52.6</c:v>
                </c:pt>
                <c:pt idx="5">
                  <c:v>50.3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BA72-4C21-B04D-0B8E92A2271A}"/>
            </c:ext>
          </c:extLst>
        </c:ser>
        <c:ser>
          <c:idx val="4"/>
          <c:order val="4"/>
          <c:tx>
            <c:v>Module 5</c:v>
          </c:tx>
          <c:spPr>
            <a:ln w="952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5"/>
                </a:solidFill>
                <a:round/>
              </a:ln>
              <a:effectLst/>
            </c:spPr>
          </c:marker>
          <c:xVal>
            <c:numRef>
              <c:f>Sheet1!$C$10:$C$15</c:f>
              <c:numCache>
                <c:formatCode>General</c:formatCode>
                <c:ptCount val="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</c:numCache>
            </c:numRef>
          </c:xVal>
          <c:yVal>
            <c:numRef>
              <c:f>Sheet1!$H$10:$H$15</c:f>
              <c:numCache>
                <c:formatCode>General</c:formatCode>
                <c:ptCount val="6"/>
                <c:pt idx="0">
                  <c:v>65.2</c:v>
                </c:pt>
                <c:pt idx="1">
                  <c:v>60.3</c:v>
                </c:pt>
                <c:pt idx="2">
                  <c:v>56.2</c:v>
                </c:pt>
                <c:pt idx="3">
                  <c:v>54</c:v>
                </c:pt>
                <c:pt idx="4">
                  <c:v>49.3</c:v>
                </c:pt>
                <c:pt idx="5">
                  <c:v>32.4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BA72-4C21-B04D-0B8E92A227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3805200"/>
        <c:axId val="333800936"/>
      </c:scatterChart>
      <c:valAx>
        <c:axId val="3338052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 (hr)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3800936"/>
        <c:crosses val="autoZero"/>
        <c:crossBetween val="midCat"/>
      </c:valAx>
      <c:valAx>
        <c:axId val="333800936"/>
        <c:scaling>
          <c:orientation val="minMax"/>
          <c:min val="3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Battery Voltage (V)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38052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Module 1</c:v>
          </c:tx>
          <c:spPr>
            <a:ln w="952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Sheet1!$C$27:$C$32</c:f>
              <c:numCache>
                <c:formatCode>General</c:formatCode>
                <c:ptCount val="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</c:numCache>
            </c:numRef>
          </c:xVal>
          <c:yVal>
            <c:numRef>
              <c:f>Sheet1!$D$27:$D$32</c:f>
              <c:numCache>
                <c:formatCode>General</c:formatCode>
                <c:ptCount val="6"/>
                <c:pt idx="0">
                  <c:v>5.16</c:v>
                </c:pt>
                <c:pt idx="1">
                  <c:v>4.87</c:v>
                </c:pt>
                <c:pt idx="2">
                  <c:v>4.71</c:v>
                </c:pt>
                <c:pt idx="3">
                  <c:v>4.2</c:v>
                </c:pt>
                <c:pt idx="4">
                  <c:v>3.62</c:v>
                </c:pt>
                <c:pt idx="5">
                  <c:v>3.12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925-48D3-9E8E-8A4FEA8E0A19}"/>
            </c:ext>
          </c:extLst>
        </c:ser>
        <c:ser>
          <c:idx val="1"/>
          <c:order val="1"/>
          <c:tx>
            <c:v>Module 2</c:v>
          </c:tx>
          <c:spPr>
            <a:ln w="952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Sheet1!$C$27:$C$32</c:f>
              <c:numCache>
                <c:formatCode>General</c:formatCode>
                <c:ptCount val="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</c:numCache>
            </c:numRef>
          </c:xVal>
          <c:yVal>
            <c:numRef>
              <c:f>Sheet1!$E$27:$E$32</c:f>
              <c:numCache>
                <c:formatCode>General</c:formatCode>
                <c:ptCount val="6"/>
                <c:pt idx="0">
                  <c:v>4.5599999999999996</c:v>
                </c:pt>
                <c:pt idx="1">
                  <c:v>4.3</c:v>
                </c:pt>
                <c:pt idx="2">
                  <c:v>4.16</c:v>
                </c:pt>
                <c:pt idx="3">
                  <c:v>3.68</c:v>
                </c:pt>
                <c:pt idx="4">
                  <c:v>3.21</c:v>
                </c:pt>
                <c:pt idx="5">
                  <c:v>1.1599999999999999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925-48D3-9E8E-8A4FEA8E0A19}"/>
            </c:ext>
          </c:extLst>
        </c:ser>
        <c:ser>
          <c:idx val="2"/>
          <c:order val="2"/>
          <c:tx>
            <c:v>Module 3</c:v>
          </c:tx>
          <c:spPr>
            <a:ln w="952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Sheet1!$C$27:$C$32</c:f>
              <c:numCache>
                <c:formatCode>General</c:formatCode>
                <c:ptCount val="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</c:numCache>
            </c:numRef>
          </c:xVal>
          <c:yVal>
            <c:numRef>
              <c:f>Sheet1!$F$27:$F$32</c:f>
              <c:numCache>
                <c:formatCode>General</c:formatCode>
                <c:ptCount val="6"/>
                <c:pt idx="0">
                  <c:v>5.16</c:v>
                </c:pt>
                <c:pt idx="1">
                  <c:v>4.91</c:v>
                </c:pt>
                <c:pt idx="2">
                  <c:v>4.6900000000000004</c:v>
                </c:pt>
                <c:pt idx="3">
                  <c:v>4.4000000000000004</c:v>
                </c:pt>
                <c:pt idx="4">
                  <c:v>3.44</c:v>
                </c:pt>
                <c:pt idx="5">
                  <c:v>3.21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1925-48D3-9E8E-8A4FEA8E0A19}"/>
            </c:ext>
          </c:extLst>
        </c:ser>
        <c:ser>
          <c:idx val="3"/>
          <c:order val="3"/>
          <c:tx>
            <c:v>Module 4</c:v>
          </c:tx>
          <c:spPr>
            <a:ln w="952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Sheet1!$C$27:$C$32</c:f>
              <c:numCache>
                <c:formatCode>General</c:formatCode>
                <c:ptCount val="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</c:numCache>
            </c:numRef>
          </c:xVal>
          <c:yVal>
            <c:numRef>
              <c:f>Sheet1!$G$27:$G$32</c:f>
              <c:numCache>
                <c:formatCode>General</c:formatCode>
                <c:ptCount val="6"/>
                <c:pt idx="0">
                  <c:v>5.16</c:v>
                </c:pt>
                <c:pt idx="1">
                  <c:v>4.8499999999999996</c:v>
                </c:pt>
                <c:pt idx="2">
                  <c:v>4.5999999999999996</c:v>
                </c:pt>
                <c:pt idx="3">
                  <c:v>4.4000000000000004</c:v>
                </c:pt>
                <c:pt idx="4">
                  <c:v>4.2300000000000004</c:v>
                </c:pt>
                <c:pt idx="5">
                  <c:v>4.0599999999999996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1925-48D3-9E8E-8A4FEA8E0A19}"/>
            </c:ext>
          </c:extLst>
        </c:ser>
        <c:ser>
          <c:idx val="4"/>
          <c:order val="4"/>
          <c:tx>
            <c:v>Module 5</c:v>
          </c:tx>
          <c:spPr>
            <a:ln w="952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5"/>
                </a:solidFill>
                <a:round/>
              </a:ln>
              <a:effectLst/>
            </c:spPr>
          </c:marker>
          <c:xVal>
            <c:numRef>
              <c:f>Sheet1!$C$27:$C$32</c:f>
              <c:numCache>
                <c:formatCode>General</c:formatCode>
                <c:ptCount val="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</c:numCache>
            </c:numRef>
          </c:xVal>
          <c:yVal>
            <c:numRef>
              <c:f>Sheet1!$H$27:$H$32</c:f>
              <c:numCache>
                <c:formatCode>General</c:formatCode>
                <c:ptCount val="6"/>
                <c:pt idx="0">
                  <c:v>5.09</c:v>
                </c:pt>
                <c:pt idx="1">
                  <c:v>4.75</c:v>
                </c:pt>
                <c:pt idx="2">
                  <c:v>4.32</c:v>
                </c:pt>
                <c:pt idx="3">
                  <c:v>4.12</c:v>
                </c:pt>
                <c:pt idx="4">
                  <c:v>3.55</c:v>
                </c:pt>
                <c:pt idx="5">
                  <c:v>1.72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1925-48D3-9E8E-8A4FEA8E0A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3805200"/>
        <c:axId val="333800936"/>
      </c:scatterChart>
      <c:valAx>
        <c:axId val="3338052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 (hr)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3800936"/>
        <c:crosses val="autoZero"/>
        <c:crossBetween val="midCat"/>
      </c:valAx>
      <c:valAx>
        <c:axId val="333800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Battery Current (A)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38052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Module 1</c:v>
          </c:tx>
          <c:spPr>
            <a:ln w="952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Sheet1!$C$10:$C$15</c:f>
              <c:numCache>
                <c:formatCode>General</c:formatCode>
                <c:ptCount val="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</c:numCache>
            </c:numRef>
          </c:xVal>
          <c:yVal>
            <c:numRef>
              <c:f>Sheet1!$D$10:$D$15</c:f>
              <c:numCache>
                <c:formatCode>General</c:formatCode>
                <c:ptCount val="6"/>
                <c:pt idx="0">
                  <c:v>65.099999999999994</c:v>
                </c:pt>
                <c:pt idx="1">
                  <c:v>62.9</c:v>
                </c:pt>
                <c:pt idx="2">
                  <c:v>59.3</c:v>
                </c:pt>
                <c:pt idx="3">
                  <c:v>54.8</c:v>
                </c:pt>
                <c:pt idx="4">
                  <c:v>46.1</c:v>
                </c:pt>
                <c:pt idx="5">
                  <c:v>39.200000000000003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A72-4C21-B04D-0B8E92A2271A}"/>
            </c:ext>
          </c:extLst>
        </c:ser>
        <c:ser>
          <c:idx val="1"/>
          <c:order val="1"/>
          <c:tx>
            <c:v>Module 2</c:v>
          </c:tx>
          <c:spPr>
            <a:ln w="952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Sheet1!$C$10:$C$15</c:f>
              <c:numCache>
                <c:formatCode>General</c:formatCode>
                <c:ptCount val="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</c:numCache>
            </c:numRef>
          </c:xVal>
          <c:yVal>
            <c:numRef>
              <c:f>Sheet1!$E$10:$E$15</c:f>
              <c:numCache>
                <c:formatCode>General</c:formatCode>
                <c:ptCount val="6"/>
                <c:pt idx="0">
                  <c:v>62.4</c:v>
                </c:pt>
                <c:pt idx="1">
                  <c:v>60</c:v>
                </c:pt>
                <c:pt idx="2">
                  <c:v>57.7</c:v>
                </c:pt>
                <c:pt idx="3">
                  <c:v>55.9</c:v>
                </c:pt>
                <c:pt idx="4">
                  <c:v>51.6</c:v>
                </c:pt>
                <c:pt idx="5">
                  <c:v>33.1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A72-4C21-B04D-0B8E92A2271A}"/>
            </c:ext>
          </c:extLst>
        </c:ser>
        <c:ser>
          <c:idx val="2"/>
          <c:order val="2"/>
          <c:tx>
            <c:v>Module 3</c:v>
          </c:tx>
          <c:spPr>
            <a:ln w="952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Sheet1!$C$10:$C$15</c:f>
              <c:numCache>
                <c:formatCode>General</c:formatCode>
                <c:ptCount val="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</c:numCache>
            </c:numRef>
          </c:xVal>
          <c:yVal>
            <c:numRef>
              <c:f>Sheet1!$F$10:$F$15</c:f>
              <c:numCache>
                <c:formatCode>General</c:formatCode>
                <c:ptCount val="6"/>
                <c:pt idx="0">
                  <c:v>66.400000000000006</c:v>
                </c:pt>
                <c:pt idx="1">
                  <c:v>62.4</c:v>
                </c:pt>
                <c:pt idx="2">
                  <c:v>58.3</c:v>
                </c:pt>
                <c:pt idx="3">
                  <c:v>55.6</c:v>
                </c:pt>
                <c:pt idx="4">
                  <c:v>40</c:v>
                </c:pt>
                <c:pt idx="5">
                  <c:v>36.4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A72-4C21-B04D-0B8E92A2271A}"/>
            </c:ext>
          </c:extLst>
        </c:ser>
        <c:ser>
          <c:idx val="3"/>
          <c:order val="3"/>
          <c:tx>
            <c:v>Module 4</c:v>
          </c:tx>
          <c:spPr>
            <a:ln w="952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Sheet1!$C$10:$C$15</c:f>
              <c:numCache>
                <c:formatCode>General</c:formatCode>
                <c:ptCount val="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</c:numCache>
            </c:numRef>
          </c:xVal>
          <c:yVal>
            <c:numRef>
              <c:f>Sheet1!$G$10:$G$15</c:f>
              <c:numCache>
                <c:formatCode>General</c:formatCode>
                <c:ptCount val="6"/>
                <c:pt idx="0">
                  <c:v>66.900000000000006</c:v>
                </c:pt>
                <c:pt idx="1">
                  <c:v>61.7</c:v>
                </c:pt>
                <c:pt idx="2">
                  <c:v>58.1</c:v>
                </c:pt>
                <c:pt idx="3">
                  <c:v>56.6</c:v>
                </c:pt>
                <c:pt idx="4">
                  <c:v>52.6</c:v>
                </c:pt>
                <c:pt idx="5">
                  <c:v>50.3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BA72-4C21-B04D-0B8E92A2271A}"/>
            </c:ext>
          </c:extLst>
        </c:ser>
        <c:ser>
          <c:idx val="4"/>
          <c:order val="4"/>
          <c:tx>
            <c:v>Module 5</c:v>
          </c:tx>
          <c:spPr>
            <a:ln w="952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5"/>
                </a:solidFill>
                <a:round/>
              </a:ln>
              <a:effectLst/>
            </c:spPr>
          </c:marker>
          <c:xVal>
            <c:numRef>
              <c:f>Sheet1!$C$10:$C$15</c:f>
              <c:numCache>
                <c:formatCode>General</c:formatCode>
                <c:ptCount val="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</c:numCache>
            </c:numRef>
          </c:xVal>
          <c:yVal>
            <c:numRef>
              <c:f>Sheet1!$H$10:$H$15</c:f>
              <c:numCache>
                <c:formatCode>General</c:formatCode>
                <c:ptCount val="6"/>
                <c:pt idx="0">
                  <c:v>65.2</c:v>
                </c:pt>
                <c:pt idx="1">
                  <c:v>60.3</c:v>
                </c:pt>
                <c:pt idx="2">
                  <c:v>56.2</c:v>
                </c:pt>
                <c:pt idx="3">
                  <c:v>54</c:v>
                </c:pt>
                <c:pt idx="4">
                  <c:v>49.3</c:v>
                </c:pt>
                <c:pt idx="5">
                  <c:v>32.4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BA72-4C21-B04D-0B8E92A227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3805200"/>
        <c:axId val="333800936"/>
      </c:scatterChart>
      <c:valAx>
        <c:axId val="3338052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 (hr)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3800936"/>
        <c:crosses val="autoZero"/>
        <c:crossBetween val="midCat"/>
      </c:valAx>
      <c:valAx>
        <c:axId val="333800936"/>
        <c:scaling>
          <c:orientation val="minMax"/>
          <c:min val="3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Battery Voltage (V)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38052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1"/>
          <c:order val="1"/>
          <c:tx>
            <c:v>Simulation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Sheet1!$M$74:$M$78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</c:numCache>
            </c:numRef>
          </c:xVal>
          <c:yVal>
            <c:numRef>
              <c:f>Sheet1!$O$74:$O$78</c:f>
              <c:numCache>
                <c:formatCode>General</c:formatCode>
                <c:ptCount val="5"/>
                <c:pt idx="0">
                  <c:v>68.099999999999994</c:v>
                </c:pt>
                <c:pt idx="1">
                  <c:v>64.2</c:v>
                </c:pt>
                <c:pt idx="2">
                  <c:v>63.9</c:v>
                </c:pt>
                <c:pt idx="3">
                  <c:v>63.4</c:v>
                </c:pt>
                <c:pt idx="4">
                  <c:v>62.1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0F4-4B74-9BDB-9CCEE1138A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9680368"/>
        <c:axId val="339676760"/>
      </c:scatterChart>
      <c:scatterChart>
        <c:scatterStyle val="lineMarker"/>
        <c:varyColors val="0"/>
        <c:ser>
          <c:idx val="0"/>
          <c:order val="0"/>
          <c:tx>
            <c:v>Experiment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xVal>
            <c:numRef>
              <c:f>Sheet1!$M$74:$M$78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</c:numCache>
            </c:numRef>
          </c:xVal>
          <c:yVal>
            <c:numRef>
              <c:f>Sheet1!$P$103:$P$107</c:f>
              <c:numCache>
                <c:formatCode>General</c:formatCode>
                <c:ptCount val="5"/>
                <c:pt idx="0">
                  <c:v>65.900000000000006</c:v>
                </c:pt>
                <c:pt idx="1">
                  <c:v>63.5</c:v>
                </c:pt>
                <c:pt idx="2">
                  <c:v>60.7</c:v>
                </c:pt>
                <c:pt idx="3">
                  <c:v>57.9</c:v>
                </c:pt>
                <c:pt idx="4">
                  <c:v>55.9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0F4-4B74-9BDB-9CCEE1138A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9680368"/>
        <c:axId val="339676760"/>
      </c:scatterChart>
      <c:valAx>
        <c:axId val="339680368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 (hr)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9676760"/>
        <c:crosses val="autoZero"/>
        <c:crossBetween val="midCat"/>
      </c:valAx>
      <c:valAx>
        <c:axId val="339676760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Batteyr Voltgae (V)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96803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1"/>
          <c:order val="1"/>
          <c:tx>
            <c:v>Simulation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Sheet1!$M$84:$M$88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</c:numCache>
            </c:numRef>
          </c:xVal>
          <c:yVal>
            <c:numRef>
              <c:f>Sheet1!$O$84:$O$88</c:f>
              <c:numCache>
                <c:formatCode>General</c:formatCode>
                <c:ptCount val="5"/>
                <c:pt idx="0">
                  <c:v>5.75</c:v>
                </c:pt>
                <c:pt idx="1">
                  <c:v>5.32</c:v>
                </c:pt>
                <c:pt idx="2">
                  <c:v>5.28</c:v>
                </c:pt>
                <c:pt idx="3">
                  <c:v>5.18</c:v>
                </c:pt>
                <c:pt idx="4">
                  <c:v>4.9800000000000004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2E7-4B7A-A235-710464C768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9680368"/>
        <c:axId val="339676760"/>
      </c:scatterChart>
      <c:scatterChart>
        <c:scatterStyle val="lineMarker"/>
        <c:varyColors val="0"/>
        <c:ser>
          <c:idx val="0"/>
          <c:order val="0"/>
          <c:tx>
            <c:v>Experiment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xVal>
            <c:numRef>
              <c:f>Sheet1!$M$84:$M$88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</c:numCache>
            </c:numRef>
          </c:xVal>
          <c:yVal>
            <c:numRef>
              <c:f>Sheet1!$Q$103:$Q$107</c:f>
              <c:numCache>
                <c:formatCode>General</c:formatCode>
                <c:ptCount val="5"/>
                <c:pt idx="0">
                  <c:v>5.15</c:v>
                </c:pt>
                <c:pt idx="1">
                  <c:v>4.9800000000000004</c:v>
                </c:pt>
                <c:pt idx="2">
                  <c:v>4.8</c:v>
                </c:pt>
                <c:pt idx="3">
                  <c:v>4.59</c:v>
                </c:pt>
                <c:pt idx="4">
                  <c:v>4.42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2E7-4B7A-A235-710464C768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9680368"/>
        <c:axId val="339676760"/>
      </c:scatterChart>
      <c:valAx>
        <c:axId val="339680368"/>
        <c:scaling>
          <c:orientation val="minMax"/>
        </c:scaling>
        <c:delete val="0"/>
        <c:axPos val="b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 (hr)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9676760"/>
        <c:crosses val="autoZero"/>
        <c:crossBetween val="midCat"/>
      </c:valAx>
      <c:valAx>
        <c:axId val="339676760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Battery Current (A)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96803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22225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round/>
              </a:ln>
              <a:effectLst/>
            </c:spPr>
          </c:marker>
          <c:xVal>
            <c:numRef>
              <c:f>Sheet1!$G$12:$G$16</c:f>
              <c:numCache>
                <c:formatCode>General</c:formatCode>
                <c:ptCount val="5"/>
                <c:pt idx="0">
                  <c:v>90</c:v>
                </c:pt>
                <c:pt idx="1">
                  <c:v>80</c:v>
                </c:pt>
                <c:pt idx="2">
                  <c:v>70</c:v>
                </c:pt>
                <c:pt idx="3">
                  <c:v>60</c:v>
                </c:pt>
                <c:pt idx="4">
                  <c:v>50</c:v>
                </c:pt>
              </c:numCache>
            </c:numRef>
          </c:xVal>
          <c:yVal>
            <c:numRef>
              <c:f>Sheet1!$I$12:$I$16</c:f>
              <c:numCache>
                <c:formatCode>0</c:formatCode>
                <c:ptCount val="5"/>
                <c:pt idx="0">
                  <c:v>1575.178997613365</c:v>
                </c:pt>
                <c:pt idx="1">
                  <c:v>1830.7905686546462</c:v>
                </c:pt>
                <c:pt idx="2">
                  <c:v>2286.7042009527927</c:v>
                </c:pt>
                <c:pt idx="3">
                  <c:v>2928.4525790349417</c:v>
                </c:pt>
                <c:pt idx="4">
                  <c:v>4067.7966101694915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511-4A2F-81C6-EE0EBD956C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5023224"/>
        <c:axId val="505017320"/>
      </c:scatterChart>
      <c:valAx>
        <c:axId val="505023224"/>
        <c:scaling>
          <c:orientation val="minMax"/>
          <c:min val="3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DoD (%)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5017320"/>
        <c:crosses val="autoZero"/>
        <c:crossBetween val="midCat"/>
      </c:valAx>
      <c:valAx>
        <c:axId val="505017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Second Life (Cycle)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50232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2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15875" cap="flat" cmpd="sng" algn="ctr">
        <a:solidFill>
          <a:schemeClr val="tx1">
            <a:lumMod val="65000"/>
            <a:lumOff val="3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2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15875" cap="flat" cmpd="sng" algn="ctr">
        <a:solidFill>
          <a:schemeClr val="tx1">
            <a:lumMod val="65000"/>
            <a:lumOff val="3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F079B-700D-4027-BBD7-C81478D795B5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BF9B2-B5EB-4AE5-9EDB-B6B74D9A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74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F079B-700D-4027-BBD7-C81478D795B5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BF9B2-B5EB-4AE5-9EDB-B6B74D9A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523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F079B-700D-4027-BBD7-C81478D795B5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BF9B2-B5EB-4AE5-9EDB-B6B74D9A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079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F079B-700D-4027-BBD7-C81478D795B5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BF9B2-B5EB-4AE5-9EDB-B6B74D9A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436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F079B-700D-4027-BBD7-C81478D795B5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BF9B2-B5EB-4AE5-9EDB-B6B74D9A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95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F079B-700D-4027-BBD7-C81478D795B5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BF9B2-B5EB-4AE5-9EDB-B6B74D9A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796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F079B-700D-4027-BBD7-C81478D795B5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BF9B2-B5EB-4AE5-9EDB-B6B74D9A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66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F079B-700D-4027-BBD7-C81478D795B5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BF9B2-B5EB-4AE5-9EDB-B6B74D9A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626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F079B-700D-4027-BBD7-C81478D795B5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BF9B2-B5EB-4AE5-9EDB-B6B74D9A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125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F079B-700D-4027-BBD7-C81478D795B5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BF9B2-B5EB-4AE5-9EDB-B6B74D9A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042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F079B-700D-4027-BBD7-C81478D795B5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BF9B2-B5EB-4AE5-9EDB-B6B74D9A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119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F079B-700D-4027-BBD7-C81478D795B5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BF9B2-B5EB-4AE5-9EDB-B6B74D9A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74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94"/>
          <a:stretch/>
        </p:blipFill>
        <p:spPr>
          <a:xfrm>
            <a:off x="1096130" y="785005"/>
            <a:ext cx="11095869" cy="6081703"/>
          </a:xfrm>
          <a:prstGeom prst="rect">
            <a:avLst/>
          </a:prstGeom>
        </p:spPr>
      </p:pic>
      <p:sp>
        <p:nvSpPr>
          <p:cNvPr id="9" name="Freeform 8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8292442 w 12192000"/>
              <a:gd name="connsiteY0" fmla="*/ 685800 h 6858000"/>
              <a:gd name="connsiteX1" fmla="*/ 5549242 w 12192000"/>
              <a:gd name="connsiteY1" fmla="*/ 3429000 h 6858000"/>
              <a:gd name="connsiteX2" fmla="*/ 8292442 w 12192000"/>
              <a:gd name="connsiteY2" fmla="*/ 6172200 h 6858000"/>
              <a:gd name="connsiteX3" fmla="*/ 11035642 w 12192000"/>
              <a:gd name="connsiteY3" fmla="*/ 3429000 h 6858000"/>
              <a:gd name="connsiteX4" fmla="*/ 8292442 w 12192000"/>
              <a:gd name="connsiteY4" fmla="*/ 685800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8292442" y="685800"/>
                </a:moveTo>
                <a:cubicBezTo>
                  <a:pt x="6777414" y="685800"/>
                  <a:pt x="5549242" y="1913972"/>
                  <a:pt x="5549242" y="3429000"/>
                </a:cubicBezTo>
                <a:cubicBezTo>
                  <a:pt x="5549242" y="4944028"/>
                  <a:pt x="6777414" y="6172200"/>
                  <a:pt x="8292442" y="6172200"/>
                </a:cubicBezTo>
                <a:cubicBezTo>
                  <a:pt x="9807470" y="6172200"/>
                  <a:pt x="11035642" y="4944028"/>
                  <a:pt x="11035642" y="3429000"/>
                </a:cubicBezTo>
                <a:cubicBezTo>
                  <a:pt x="11035642" y="1913972"/>
                  <a:pt x="9807470" y="685800"/>
                  <a:pt x="8292442" y="685800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13223D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791D930-F857-5664-19F9-4204E9BB9EDE}"/>
              </a:ext>
            </a:extLst>
          </p:cNvPr>
          <p:cNvSpPr txBox="1">
            <a:spLocks/>
          </p:cNvSpPr>
          <p:nvPr/>
        </p:nvSpPr>
        <p:spPr>
          <a:xfrm>
            <a:off x="208904" y="2271861"/>
            <a:ext cx="5458883" cy="188258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60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Times New Roman" panose="02020603050405020304" pitchFamily="18" charset="0"/>
              </a:rPr>
              <a:t>Graduation Project 2</a:t>
            </a:r>
            <a:endParaRPr lang="en-US" sz="6000" dirty="0">
              <a:solidFill>
                <a:schemeClr val="bg1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6791D930-F857-5664-19F9-4204E9BB9EDE}"/>
              </a:ext>
            </a:extLst>
          </p:cNvPr>
          <p:cNvSpPr txBox="1">
            <a:spLocks/>
          </p:cNvSpPr>
          <p:nvPr/>
        </p:nvSpPr>
        <p:spPr>
          <a:xfrm>
            <a:off x="670122" y="4807131"/>
            <a:ext cx="3382586" cy="1572627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400" cap="none" dirty="0" smtClean="0">
                <a:solidFill>
                  <a:srgbClr val="00B0F0"/>
                </a:solidFill>
                <a:latin typeface="Century Gothic" panose="020B0502020202020204" pitchFamily="34" charset="0"/>
                <a:ea typeface="Adobe Gothic Std B" panose="020B0800000000000000" pitchFamily="34" charset="-128"/>
                <a:cs typeface="Times New Roman" panose="02020603050405020304" pitchFamily="18" charset="0"/>
              </a:rPr>
              <a:t>Prepared by</a:t>
            </a:r>
          </a:p>
          <a:p>
            <a:pPr algn="ctr"/>
            <a:r>
              <a:rPr lang="en-US" sz="2400" b="1" cap="none" dirty="0" smtClean="0">
                <a:solidFill>
                  <a:schemeClr val="bg1"/>
                </a:solidFill>
                <a:latin typeface="Century Gothic" panose="020B0502020202020204" pitchFamily="34" charset="0"/>
                <a:ea typeface="Adobe Gothic Std B" panose="020B0800000000000000" pitchFamily="34" charset="-128"/>
                <a:cs typeface="Times New Roman" panose="02020603050405020304" pitchFamily="18" charset="0"/>
              </a:rPr>
              <a:t>Mohannad Salameh</a:t>
            </a:r>
          </a:p>
          <a:p>
            <a:pPr algn="ctr"/>
            <a:r>
              <a:rPr lang="en-US" sz="2400" b="1" cap="none" dirty="0" smtClean="0">
                <a:solidFill>
                  <a:schemeClr val="bg1"/>
                </a:solidFill>
                <a:latin typeface="Century Gothic" panose="020B0502020202020204" pitchFamily="34" charset="0"/>
                <a:ea typeface="Adobe Gothic Std B" panose="020B0800000000000000" pitchFamily="34" charset="-128"/>
                <a:cs typeface="Times New Roman" panose="02020603050405020304" pitchFamily="18" charset="0"/>
              </a:rPr>
              <a:t>Ayyob Dwikat</a:t>
            </a:r>
          </a:p>
          <a:p>
            <a:pPr algn="ctr"/>
            <a:r>
              <a:rPr lang="en-US" sz="2400" b="1" cap="none" dirty="0" smtClean="0">
                <a:solidFill>
                  <a:schemeClr val="bg1"/>
                </a:solidFill>
                <a:latin typeface="Century Gothic" panose="020B0502020202020204" pitchFamily="34" charset="0"/>
                <a:ea typeface="Adobe Gothic Std B" panose="020B0800000000000000" pitchFamily="34" charset="-128"/>
                <a:cs typeface="Times New Roman" panose="02020603050405020304" pitchFamily="18" charset="0"/>
              </a:rPr>
              <a:t>Yazan Tamimi</a:t>
            </a:r>
            <a:endParaRPr lang="en-US" sz="2400" b="1" cap="none" dirty="0">
              <a:solidFill>
                <a:schemeClr val="bg1"/>
              </a:solidFill>
              <a:latin typeface="Century Gothic" panose="020B0502020202020204" pitchFamily="34" charset="0"/>
              <a:ea typeface="Adobe Gothic Std B" panose="020B0800000000000000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22" name="Picture 2" descr="جامعة النجاح الوطنية - ويكيبيديا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299" y="333236"/>
            <a:ext cx="1406094" cy="1406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Block Arc 11"/>
          <p:cNvSpPr/>
          <p:nvPr/>
        </p:nvSpPr>
        <p:spPr>
          <a:xfrm rot="4755448">
            <a:off x="5420412" y="593888"/>
            <a:ext cx="5712644" cy="5715471"/>
          </a:xfrm>
          <a:prstGeom prst="blockArc">
            <a:avLst>
              <a:gd name="adj1" fmla="val 9552390"/>
              <a:gd name="adj2" fmla="val 21149107"/>
              <a:gd name="adj3" fmla="val 97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Block Arc 12"/>
          <p:cNvSpPr/>
          <p:nvPr/>
        </p:nvSpPr>
        <p:spPr>
          <a:xfrm rot="9480182">
            <a:off x="5420412" y="593889"/>
            <a:ext cx="5712644" cy="5715471"/>
          </a:xfrm>
          <a:prstGeom prst="blockArc">
            <a:avLst>
              <a:gd name="adj1" fmla="val 17541167"/>
              <a:gd name="adj2" fmla="val 20762805"/>
              <a:gd name="adj3" fmla="val 15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6791D930-F857-5664-19F9-4204E9BB9EDE}"/>
              </a:ext>
            </a:extLst>
          </p:cNvPr>
          <p:cNvSpPr txBox="1">
            <a:spLocks/>
          </p:cNvSpPr>
          <p:nvPr/>
        </p:nvSpPr>
        <p:spPr>
          <a:xfrm>
            <a:off x="4024997" y="5522711"/>
            <a:ext cx="3363331" cy="857047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400" cap="none" dirty="0" smtClean="0">
                <a:solidFill>
                  <a:srgbClr val="00B0F0"/>
                </a:solidFill>
                <a:latin typeface="Century Gothic" panose="020B0502020202020204" pitchFamily="34" charset="0"/>
                <a:ea typeface="Adobe Gothic Std B" panose="020B0800000000000000" pitchFamily="34" charset="-128"/>
                <a:cs typeface="Times New Roman" panose="02020603050405020304" pitchFamily="18" charset="0"/>
              </a:rPr>
              <a:t>Supervisor</a:t>
            </a:r>
          </a:p>
          <a:p>
            <a:pPr algn="ctr"/>
            <a:r>
              <a:rPr lang="en-US" sz="2400" b="1" cap="none" dirty="0" smtClean="0">
                <a:solidFill>
                  <a:schemeClr val="bg1"/>
                </a:solidFill>
                <a:latin typeface="Century Gothic" panose="020B0502020202020204" pitchFamily="34" charset="0"/>
                <a:ea typeface="Adobe Gothic Std B" panose="020B0800000000000000" pitchFamily="34" charset="-128"/>
                <a:cs typeface="Times New Roman" panose="02020603050405020304" pitchFamily="18" charset="0"/>
              </a:rPr>
              <a:t>Dr. Mahmoud Assad</a:t>
            </a:r>
          </a:p>
        </p:txBody>
      </p:sp>
    </p:spTree>
    <p:extLst>
      <p:ext uri="{BB962C8B-B14F-4D97-AF65-F5344CB8AC3E}">
        <p14:creationId xmlns:p14="http://schemas.microsoft.com/office/powerpoint/2010/main" val="1668041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ight Triangle 28"/>
          <p:cNvSpPr/>
          <p:nvPr/>
        </p:nvSpPr>
        <p:spPr>
          <a:xfrm flipH="1">
            <a:off x="5742494" y="6268825"/>
            <a:ext cx="6449506" cy="58917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999241" y="0"/>
            <a:ext cx="226243" cy="145172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332536" y="-1"/>
            <a:ext cx="2526384" cy="3205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37" name="Right Triangle 36"/>
          <p:cNvSpPr/>
          <p:nvPr/>
        </p:nvSpPr>
        <p:spPr>
          <a:xfrm>
            <a:off x="0" y="6268825"/>
            <a:ext cx="8672660" cy="589175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1498861" y="532242"/>
            <a:ext cx="5348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Results and Discussion</a:t>
            </a:r>
            <a:endParaRPr lang="en-US" sz="3600" dirty="0">
              <a:solidFill>
                <a:srgbClr val="0070C0"/>
              </a:solidFill>
              <a:latin typeface="Bahnschrift SemiBold" panose="020B0502040204020203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871495"/>
              </p:ext>
            </p:extLst>
          </p:nvPr>
        </p:nvGraphicFramePr>
        <p:xfrm>
          <a:off x="8021312" y="2028135"/>
          <a:ext cx="3500127" cy="3353834"/>
        </p:xfrm>
        <a:graphic>
          <a:graphicData uri="http://schemas.openxmlformats.org/drawingml/2006/table">
            <a:tbl>
              <a:tblPr firstCol="1" bandRow="1">
                <a:tableStyleId>{69CF1AB2-1976-4502-BF36-3FF5EA218861}</a:tableStyleId>
              </a:tblPr>
              <a:tblGrid>
                <a:gridCol w="1298582">
                  <a:extLst>
                    <a:ext uri="{9D8B030D-6E8A-4147-A177-3AD203B41FA5}">
                      <a16:colId xmlns:a16="http://schemas.microsoft.com/office/drawing/2014/main" val="3281263144"/>
                    </a:ext>
                  </a:extLst>
                </a:gridCol>
                <a:gridCol w="1028716">
                  <a:extLst>
                    <a:ext uri="{9D8B030D-6E8A-4147-A177-3AD203B41FA5}">
                      <a16:colId xmlns:a16="http://schemas.microsoft.com/office/drawing/2014/main" val="3862134780"/>
                    </a:ext>
                  </a:extLst>
                </a:gridCol>
                <a:gridCol w="1172829">
                  <a:extLst>
                    <a:ext uri="{9D8B030D-6E8A-4147-A177-3AD203B41FA5}">
                      <a16:colId xmlns:a16="http://schemas.microsoft.com/office/drawing/2014/main" val="462640781"/>
                    </a:ext>
                  </a:extLst>
                </a:gridCol>
              </a:tblGrid>
              <a:tr h="5220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Bahnschrift SemiBold" panose="020B0502040204020203" pitchFamily="34" charset="0"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Bahnschrift SemiBold" panose="020B0502040204020203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hnschrift SemiBold" panose="020B0502040204020203" pitchFamily="34" charset="0"/>
                        </a:rPr>
                        <a:t>Rated Energy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Bahnschrift SemiBold" panose="020B0502040204020203" pitchFamily="34" charset="0"/>
                        </a:rPr>
                        <a:t> (Wh)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Bahnschrift SemiBold" panose="020B0502040204020203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Bahnschrift SemiBold" panose="020B0502040204020203" pitchFamily="34" charset="0"/>
                        </a:rPr>
                        <a:t>SOH (%)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Bahnschrift SemiBold" panose="020B0502040204020203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74719041"/>
                  </a:ext>
                </a:extLst>
              </a:tr>
              <a:tr h="5220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Bahnschrift SemiBold" panose="020B0502040204020203" pitchFamily="34" charset="0"/>
                        </a:rPr>
                        <a:t>Module 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Bahnschrift SemiBold" panose="020B0502040204020203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B6"/>
                          </a:solidFill>
                          <a:effectLst/>
                          <a:latin typeface="Bahnschrift SemiBold" panose="020B0502040204020203" pitchFamily="34" charset="0"/>
                        </a:rPr>
                        <a:t>302.9</a:t>
                      </a:r>
                      <a:endParaRPr lang="en-US" sz="1800" b="0" i="0" u="none" strike="noStrike" dirty="0">
                        <a:solidFill>
                          <a:srgbClr val="0000B6"/>
                        </a:solidFill>
                        <a:effectLst/>
                        <a:latin typeface="Bahnschrift SemiBold" panose="020B0502040204020203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000B6"/>
                          </a:solidFill>
                          <a:effectLst/>
                          <a:latin typeface="Bahnschrift SemiBold" panose="020B0502040204020203" pitchFamily="34" charset="0"/>
                        </a:rPr>
                        <a:t>77.70%</a:t>
                      </a:r>
                      <a:endParaRPr lang="en-US" sz="1800" b="0" i="0" u="none" strike="noStrike" dirty="0">
                        <a:solidFill>
                          <a:srgbClr val="0000B6"/>
                        </a:solidFill>
                        <a:effectLst/>
                        <a:latin typeface="Bahnschrift SemiBold" panose="020B0502040204020203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99653249"/>
                  </a:ext>
                </a:extLst>
              </a:tr>
              <a:tr h="4990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Bahnschrift SemiBold" panose="020B0502040204020203" pitchFamily="34" charset="0"/>
                        </a:rPr>
                        <a:t>Module 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Bahnschrift SemiBold" panose="020B0502040204020203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B6"/>
                          </a:solidFill>
                          <a:effectLst/>
                          <a:latin typeface="Bahnschrift SemiBold" panose="020B0502040204020203" pitchFamily="34" charset="0"/>
                        </a:rPr>
                        <a:t>257.7</a:t>
                      </a:r>
                      <a:endParaRPr lang="en-US" sz="1800" b="0" i="0" u="none" strike="noStrike" dirty="0">
                        <a:solidFill>
                          <a:srgbClr val="0000B6"/>
                        </a:solidFill>
                        <a:effectLst/>
                        <a:latin typeface="Bahnschrift SemiBold" panose="020B0502040204020203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000B6"/>
                          </a:solidFill>
                          <a:effectLst/>
                          <a:latin typeface="Bahnschrift SemiBold" panose="020B0502040204020203" pitchFamily="34" charset="0"/>
                        </a:rPr>
                        <a:t>66.10%</a:t>
                      </a:r>
                      <a:endParaRPr lang="en-US" sz="1800" b="0" i="0" u="none" strike="noStrike" dirty="0">
                        <a:solidFill>
                          <a:srgbClr val="0000B6"/>
                        </a:solidFill>
                        <a:effectLst/>
                        <a:latin typeface="Bahnschrift SemiBold" panose="020B0502040204020203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4046567"/>
                  </a:ext>
                </a:extLst>
              </a:tr>
              <a:tr h="5015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Bahnschrift SemiBold" panose="020B0502040204020203" pitchFamily="34" charset="0"/>
                        </a:rPr>
                        <a:t>Module 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Bahnschrift SemiBold" panose="020B0502040204020203" pitchFamily="34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B6"/>
                          </a:solidFill>
                          <a:effectLst/>
                          <a:latin typeface="Bahnschrift SemiBold" panose="020B0502040204020203" pitchFamily="34" charset="0"/>
                        </a:rPr>
                        <a:t>238.4</a:t>
                      </a:r>
                      <a:endParaRPr lang="en-US" sz="1800" b="0" i="0" u="none" strike="noStrike" dirty="0">
                        <a:solidFill>
                          <a:srgbClr val="0000B6"/>
                        </a:solidFill>
                        <a:effectLst/>
                        <a:latin typeface="Bahnschrift SemiBold" panose="020B0502040204020203" pitchFamily="34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000B6"/>
                          </a:solidFill>
                          <a:effectLst/>
                          <a:latin typeface="Bahnschrift SemiBold" panose="020B0502040204020203" pitchFamily="34" charset="0"/>
                        </a:rPr>
                        <a:t>61.10%</a:t>
                      </a:r>
                      <a:endParaRPr lang="en-US" sz="1800" b="0" i="0" u="none" strike="noStrike" dirty="0">
                        <a:solidFill>
                          <a:srgbClr val="0000B6"/>
                        </a:solidFill>
                        <a:effectLst/>
                        <a:latin typeface="Bahnschrift SemiBold" panose="020B0502040204020203" pitchFamily="34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1594854"/>
                  </a:ext>
                </a:extLst>
              </a:tr>
              <a:tr h="4990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Bahnschrift SemiBold" panose="020B0502040204020203" pitchFamily="34" charset="0"/>
                        </a:rPr>
                        <a:t>Module 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Bahnschrift SemiBold" panose="020B0502040204020203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B6"/>
                          </a:solidFill>
                          <a:effectLst/>
                          <a:latin typeface="Bahnschrift SemiBold" panose="020B0502040204020203" pitchFamily="34" charset="0"/>
                        </a:rPr>
                        <a:t>328.2</a:t>
                      </a:r>
                      <a:endParaRPr lang="en-US" sz="1800" b="0" i="0" u="none" strike="noStrike" dirty="0">
                        <a:solidFill>
                          <a:srgbClr val="0000B6"/>
                        </a:solidFill>
                        <a:effectLst/>
                        <a:latin typeface="Bahnschrift SemiBold" panose="020B0502040204020203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000B6"/>
                          </a:solidFill>
                          <a:effectLst/>
                          <a:latin typeface="Bahnschrift SemiBold" panose="020B0502040204020203" pitchFamily="34" charset="0"/>
                        </a:rPr>
                        <a:t>84.20%</a:t>
                      </a:r>
                      <a:endParaRPr lang="en-US" sz="1800" b="0" i="0" u="none" strike="noStrike" dirty="0">
                        <a:solidFill>
                          <a:srgbClr val="0000B6"/>
                        </a:solidFill>
                        <a:effectLst/>
                        <a:latin typeface="Bahnschrift SemiBold" panose="020B0502040204020203" pitchFamily="34" charset="0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6294262"/>
                  </a:ext>
                </a:extLst>
              </a:tr>
              <a:tr h="5015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Bahnschrift SemiBold" panose="020B0502040204020203" pitchFamily="34" charset="0"/>
                        </a:rPr>
                        <a:t>Module 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Bahnschrift SemiBold" panose="020B0502040204020203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B6"/>
                          </a:solidFill>
                          <a:effectLst/>
                          <a:latin typeface="Bahnschrift SemiBold" panose="020B0502040204020203" pitchFamily="34" charset="0"/>
                        </a:rPr>
                        <a:t>280.2</a:t>
                      </a:r>
                      <a:endParaRPr lang="en-US" sz="1800" b="0" i="0" u="none" strike="noStrike" dirty="0">
                        <a:solidFill>
                          <a:srgbClr val="0000B6"/>
                        </a:solidFill>
                        <a:effectLst/>
                        <a:latin typeface="Bahnschrift SemiBold" panose="020B0502040204020203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000B6"/>
                          </a:solidFill>
                          <a:effectLst/>
                          <a:latin typeface="Bahnschrift SemiBold" panose="020B0502040204020203" pitchFamily="34" charset="0"/>
                        </a:rPr>
                        <a:t>71.80%</a:t>
                      </a:r>
                      <a:endParaRPr lang="en-US" sz="1800" b="0" i="0" u="none" strike="noStrike" dirty="0">
                        <a:solidFill>
                          <a:srgbClr val="0000B6"/>
                        </a:solidFill>
                        <a:effectLst/>
                        <a:latin typeface="Bahnschrift SemiBold" panose="020B0502040204020203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8602746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977852" y="2963903"/>
                <a:ext cx="5008743" cy="7306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𝑆𝑂𝐻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(%)=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𝑐𝑢𝑟𝑟𝑒𝑛𝑡</m:t>
                          </m:r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𝑟𝑎𝑡𝑒𝑑</m:t>
                          </m:r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𝑒𝑛𝑒𝑟𝑔𝑦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𝑖𝑛𝑖𝑡𝑖𝑎𝑙</m:t>
                          </m:r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𝑟𝑎𝑡𝑒𝑑</m:t>
                          </m:r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𝑒𝑛𝑒𝑟𝑔𝑦</m:t>
                          </m:r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 ×100%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7852" y="2963903"/>
                <a:ext cx="5008743" cy="73064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2"/>
          <p:cNvSpPr txBox="1">
            <a:spLocks/>
          </p:cNvSpPr>
          <p:nvPr/>
        </p:nvSpPr>
        <p:spPr>
          <a:xfrm>
            <a:off x="999241" y="2028135"/>
            <a:ext cx="6674178" cy="6189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Module’s SOH is calculated as follows: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999240" y="4174563"/>
            <a:ext cx="6410228" cy="1134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The </a:t>
            </a:r>
            <a:r>
              <a:rPr lang="en-US" sz="2600" dirty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initial rated energy of each module was obtained from the guide manual to </a:t>
            </a: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be</a:t>
            </a:r>
            <a:r>
              <a:rPr lang="en-US" sz="2600" dirty="0" smtClean="0">
                <a:solidFill>
                  <a:srgbClr val="0070C0"/>
                </a:solidFill>
                <a:latin typeface="Bahnschrift SemiBold SemiConden" panose="020B0502040204020203" pitchFamily="34" charset="0"/>
              </a:rPr>
              <a:t> 390 </a:t>
            </a:r>
            <a:r>
              <a:rPr lang="en-US" sz="2600" dirty="0">
                <a:solidFill>
                  <a:srgbClr val="0070C0"/>
                </a:solidFill>
                <a:latin typeface="Bahnschrift SemiBold SemiConden" panose="020B0502040204020203" pitchFamily="34" charset="0"/>
              </a:rPr>
              <a:t>Wh</a:t>
            </a:r>
          </a:p>
          <a:p>
            <a:pPr algn="l"/>
            <a:endParaRPr lang="en-US" sz="2600" dirty="0" smtClean="0">
              <a:solidFill>
                <a:srgbClr val="00008E"/>
              </a:solidFill>
              <a:latin typeface="Bahnschrift SemiBold SemiConden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07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963159" y="3748336"/>
            <a:ext cx="62656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Simulation Model</a:t>
            </a:r>
            <a:endParaRPr lang="en-US" sz="6000" dirty="0">
              <a:solidFill>
                <a:srgbClr val="0070C0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99241" y="0"/>
            <a:ext cx="226243" cy="145172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5" name="Right Triangle 14"/>
          <p:cNvSpPr/>
          <p:nvPr/>
        </p:nvSpPr>
        <p:spPr>
          <a:xfrm flipH="1">
            <a:off x="5676507" y="6268824"/>
            <a:ext cx="6515493" cy="58917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Triangle 16"/>
          <p:cNvSpPr/>
          <p:nvPr/>
        </p:nvSpPr>
        <p:spPr>
          <a:xfrm>
            <a:off x="0" y="6268825"/>
            <a:ext cx="8710367" cy="589175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9332536" y="-1"/>
            <a:ext cx="2526384" cy="3205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pic>
        <p:nvPicPr>
          <p:cNvPr id="2050" name="Picture 2" descr="Simulate To Test Potential Changes - Software Simulation Icon - Free ..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430" y="1614028"/>
            <a:ext cx="4342762" cy="2134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567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H="1">
            <a:off x="5742494" y="6268825"/>
            <a:ext cx="6449506" cy="58917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98860" y="532242"/>
            <a:ext cx="6822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  <a:latin typeface="Bahnschrift SemiBold" panose="020B0502040204020203" pitchFamily="34" charset="0"/>
              </a:rPr>
              <a:t>Model Structure</a:t>
            </a:r>
          </a:p>
        </p:txBody>
      </p:sp>
      <p:sp>
        <p:nvSpPr>
          <p:cNvPr id="6" name="Rectangle 5"/>
          <p:cNvSpPr/>
          <p:nvPr/>
        </p:nvSpPr>
        <p:spPr>
          <a:xfrm>
            <a:off x="999241" y="0"/>
            <a:ext cx="226243" cy="145172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332536" y="-1"/>
            <a:ext cx="2526384" cy="3205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8" name="Right Triangle 7"/>
          <p:cNvSpPr/>
          <p:nvPr/>
        </p:nvSpPr>
        <p:spPr>
          <a:xfrm>
            <a:off x="0" y="6268825"/>
            <a:ext cx="8672660" cy="589175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367" t="28946" r="7563" b="22162"/>
          <a:stretch/>
        </p:blipFill>
        <p:spPr bwMode="auto">
          <a:xfrm>
            <a:off x="6183984" y="2336992"/>
            <a:ext cx="5901180" cy="25083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999240" y="1835922"/>
            <a:ext cx="4743253" cy="43218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The tested battery is charged by another battery</a:t>
            </a:r>
            <a:r>
              <a:rPr lang="en-US" sz="2600" dirty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 </a:t>
            </a: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and discharged to feed a DC Load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600" dirty="0">
              <a:solidFill>
                <a:srgbClr val="00008E"/>
              </a:solidFill>
              <a:latin typeface="Bahnschrift SemiBold SemiConden" panose="020B0502040204020203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The switches are controlled by a </a:t>
            </a:r>
            <a:r>
              <a:rPr lang="en-US" sz="2600" dirty="0" smtClean="0">
                <a:solidFill>
                  <a:srgbClr val="C00000"/>
                </a:solidFill>
                <a:latin typeface="Bahnschrift SemiBold SemiConden" panose="020B0502040204020203" pitchFamily="34" charset="0"/>
              </a:rPr>
              <a:t>MATLAB</a:t>
            </a: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 programed controller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600" dirty="0">
              <a:solidFill>
                <a:srgbClr val="00008E"/>
              </a:solidFill>
              <a:latin typeface="Bahnschrift SemiBold SemiConden" panose="020B0502040204020203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More cycles can be simulated by adding more charging sources</a:t>
            </a:r>
          </a:p>
        </p:txBody>
      </p:sp>
    </p:spTree>
    <p:extLst>
      <p:ext uri="{BB962C8B-B14F-4D97-AF65-F5344CB8AC3E}">
        <p14:creationId xmlns:p14="http://schemas.microsoft.com/office/powerpoint/2010/main" val="277861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H="1">
            <a:off x="5742494" y="6268825"/>
            <a:ext cx="6449506" cy="589175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98860" y="532242"/>
            <a:ext cx="6822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Model Structure</a:t>
            </a:r>
            <a:endParaRPr lang="en-US" sz="3600" dirty="0">
              <a:solidFill>
                <a:srgbClr val="0070C0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9241" y="0"/>
            <a:ext cx="226243" cy="145172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332536" y="-1"/>
            <a:ext cx="2526384" cy="3205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8" name="Right Triangle 7"/>
          <p:cNvSpPr/>
          <p:nvPr/>
        </p:nvSpPr>
        <p:spPr>
          <a:xfrm>
            <a:off x="0" y="6268825"/>
            <a:ext cx="8672660" cy="589175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15" y="1590837"/>
            <a:ext cx="11001081" cy="45388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343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H="1">
            <a:off x="5742494" y="6268825"/>
            <a:ext cx="6449506" cy="58917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98860" y="532242"/>
            <a:ext cx="6822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Input and Output Parameters</a:t>
            </a:r>
            <a:endParaRPr lang="en-US" sz="3600" dirty="0">
              <a:solidFill>
                <a:srgbClr val="0070C0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9241" y="0"/>
            <a:ext cx="226243" cy="145172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332536" y="-1"/>
            <a:ext cx="2526384" cy="3205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8" name="Right Triangle 7"/>
          <p:cNvSpPr/>
          <p:nvPr/>
        </p:nvSpPr>
        <p:spPr>
          <a:xfrm>
            <a:off x="0" y="6268825"/>
            <a:ext cx="8672660" cy="589175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243579" y="3301152"/>
            <a:ext cx="1755515" cy="2403565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Simulation Model</a:t>
            </a:r>
            <a:endParaRPr lang="en-US" sz="2000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12" name="Notched Right Arrow 11"/>
          <p:cNvSpPr/>
          <p:nvPr/>
        </p:nvSpPr>
        <p:spPr>
          <a:xfrm>
            <a:off x="4486659" y="3508708"/>
            <a:ext cx="756920" cy="193040"/>
          </a:xfrm>
          <a:prstGeom prst="notch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Notched Right Arrow 12"/>
          <p:cNvSpPr/>
          <p:nvPr/>
        </p:nvSpPr>
        <p:spPr>
          <a:xfrm>
            <a:off x="4486659" y="3957562"/>
            <a:ext cx="756920" cy="193040"/>
          </a:xfrm>
          <a:prstGeom prst="notch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Notched Right Arrow 13"/>
          <p:cNvSpPr/>
          <p:nvPr/>
        </p:nvSpPr>
        <p:spPr>
          <a:xfrm>
            <a:off x="4486659" y="4406415"/>
            <a:ext cx="756920" cy="193040"/>
          </a:xfrm>
          <a:prstGeom prst="notch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Notched Right Arrow 14"/>
          <p:cNvSpPr/>
          <p:nvPr/>
        </p:nvSpPr>
        <p:spPr>
          <a:xfrm>
            <a:off x="4486659" y="4855270"/>
            <a:ext cx="756920" cy="193040"/>
          </a:xfrm>
          <a:prstGeom prst="notch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982447" y="3463351"/>
            <a:ext cx="2504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Battery Specifications</a:t>
            </a:r>
            <a:endParaRPr lang="en-US" dirty="0">
              <a:solidFill>
                <a:srgbClr val="002060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21739" y="3912205"/>
            <a:ext cx="2137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Initial Age (Cycles)</a:t>
            </a:r>
            <a:endParaRPr lang="en-US" dirty="0">
              <a:solidFill>
                <a:srgbClr val="002060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346849" y="4361059"/>
            <a:ext cx="1059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DoD (%)</a:t>
            </a:r>
            <a:endParaRPr lang="en-US" dirty="0">
              <a:solidFill>
                <a:srgbClr val="002060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990838" y="4806819"/>
            <a:ext cx="24172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00206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Discharging Load (</a:t>
            </a:r>
            <a:r>
              <a:rPr lang="el-GR" dirty="0" smtClean="0">
                <a:solidFill>
                  <a:srgbClr val="002060"/>
                </a:solidFill>
                <a:ea typeface="Adobe Gothic Std B" panose="020B0800000000000000" pitchFamily="34" charset="-128"/>
              </a:rPr>
              <a:t>Ω</a:t>
            </a:r>
            <a:r>
              <a:rPr lang="en-US" dirty="0" smtClean="0">
                <a:solidFill>
                  <a:srgbClr val="00206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)</a:t>
            </a:r>
            <a:endParaRPr lang="en-US" dirty="0">
              <a:solidFill>
                <a:srgbClr val="002060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118998" y="5252579"/>
            <a:ext cx="22891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00206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Initial SOC (%)</a:t>
            </a:r>
            <a:endParaRPr lang="en-US" dirty="0">
              <a:solidFill>
                <a:srgbClr val="002060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21" name="Notched Right Arrow 20"/>
          <p:cNvSpPr/>
          <p:nvPr/>
        </p:nvSpPr>
        <p:spPr>
          <a:xfrm>
            <a:off x="4486659" y="5304125"/>
            <a:ext cx="756920" cy="193040"/>
          </a:xfrm>
          <a:prstGeom prst="notch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Notched Right Arrow 21"/>
          <p:cNvSpPr/>
          <p:nvPr/>
        </p:nvSpPr>
        <p:spPr>
          <a:xfrm>
            <a:off x="7026758" y="3733069"/>
            <a:ext cx="756920" cy="193040"/>
          </a:xfrm>
          <a:prstGeom prst="notch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Notched Right Arrow 22"/>
          <p:cNvSpPr/>
          <p:nvPr/>
        </p:nvSpPr>
        <p:spPr>
          <a:xfrm>
            <a:off x="7026758" y="4181923"/>
            <a:ext cx="756920" cy="193040"/>
          </a:xfrm>
          <a:prstGeom prst="notch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Notched Right Arrow 23"/>
          <p:cNvSpPr/>
          <p:nvPr/>
        </p:nvSpPr>
        <p:spPr>
          <a:xfrm>
            <a:off x="7026758" y="4630776"/>
            <a:ext cx="756920" cy="193040"/>
          </a:xfrm>
          <a:prstGeom prst="notch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Notched Right Arrow 24"/>
          <p:cNvSpPr/>
          <p:nvPr/>
        </p:nvSpPr>
        <p:spPr>
          <a:xfrm>
            <a:off x="7026758" y="5079631"/>
            <a:ext cx="756920" cy="193040"/>
          </a:xfrm>
          <a:prstGeom prst="notch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83678" y="4993571"/>
            <a:ext cx="2811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Capacity Fade (Ah/Cycle)</a:t>
            </a:r>
            <a:endParaRPr lang="en-US" dirty="0">
              <a:solidFill>
                <a:srgbClr val="002060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862347" y="3685768"/>
            <a:ext cx="2201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Battery Voltage (V)</a:t>
            </a:r>
            <a:endParaRPr lang="en-US" dirty="0">
              <a:solidFill>
                <a:srgbClr val="002060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862347" y="4569282"/>
            <a:ext cx="1027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SOC (%)</a:t>
            </a:r>
            <a:endParaRPr lang="en-US" dirty="0">
              <a:solidFill>
                <a:srgbClr val="002060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834551" y="4135349"/>
            <a:ext cx="24172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Battery Current (A)</a:t>
            </a:r>
            <a:endParaRPr lang="en-US" dirty="0">
              <a:solidFill>
                <a:srgbClr val="002060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999240" y="1835922"/>
            <a:ext cx="10288519" cy="10390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The model is parameterized and can be used to study the effect of each parameter on charging-discharging process</a:t>
            </a:r>
          </a:p>
        </p:txBody>
      </p:sp>
    </p:spTree>
    <p:extLst>
      <p:ext uri="{BB962C8B-B14F-4D97-AF65-F5344CB8AC3E}">
        <p14:creationId xmlns:p14="http://schemas.microsoft.com/office/powerpoint/2010/main" val="82156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98860" y="532242"/>
            <a:ext cx="6822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Model Validation</a:t>
            </a:r>
            <a:endParaRPr lang="en-US" sz="3600" dirty="0">
              <a:solidFill>
                <a:srgbClr val="0070C0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9241" y="0"/>
            <a:ext cx="226243" cy="145172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332536" y="-1"/>
            <a:ext cx="2526384" cy="3205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999241" y="2028136"/>
            <a:ext cx="4105194" cy="36781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rgbClr val="00008E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999240" y="1835922"/>
            <a:ext cx="6136851" cy="4310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 SemiConden" panose="020B0502040204020203" pitchFamily="34" charset="0"/>
              </a:rPr>
              <a:t>Module 4 </a:t>
            </a: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was simulated in the model, as it has shown the best </a:t>
            </a: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performance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600" dirty="0">
              <a:solidFill>
                <a:srgbClr val="00008E"/>
              </a:solidFill>
              <a:latin typeface="Bahnschrift SemiBold SemiConden" panose="020B0502040204020203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The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 SemiConden" panose="020B0502040204020203" pitchFamily="34" charset="0"/>
              </a:rPr>
              <a:t>charging</a:t>
            </a:r>
            <a:r>
              <a:rPr lang="en-US" sz="2600" dirty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 process was not simulated properly due to the presence of a block that corresponds the used </a:t>
            </a: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charger</a:t>
            </a:r>
            <a:endParaRPr lang="en-US" sz="2600" dirty="0" smtClean="0">
              <a:solidFill>
                <a:srgbClr val="00008E"/>
              </a:solidFill>
              <a:latin typeface="Bahnschrift SemiBold SemiConden" panose="020B0502040204020203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rgbClr val="00008E"/>
              </a:solidFill>
              <a:latin typeface="Bahnschrift SemiBold SemiConden" panose="020B0502040204020203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The </a:t>
            </a:r>
            <a:r>
              <a:rPr lang="en-US" sz="2600" dirty="0" smtClean="0">
                <a:solidFill>
                  <a:srgbClr val="C00000"/>
                </a:solidFill>
                <a:latin typeface="Bahnschrift SemiBold SemiConden" panose="020B0502040204020203" pitchFamily="34" charset="0"/>
              </a:rPr>
              <a:t>Root Mean Square Error (RMSE) </a:t>
            </a: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was used to measure the deviation between the simulation and </a:t>
            </a: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experiment for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 SemiConden" panose="020B0502040204020203" pitchFamily="34" charset="0"/>
              </a:rPr>
              <a:t>discharging</a:t>
            </a:r>
            <a:endParaRPr lang="en-US" sz="2600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SemiBold SemiConden" panose="020B0502040204020203" pitchFamily="34" charset="0"/>
            </a:endParaRPr>
          </a:p>
          <a:p>
            <a:pPr algn="l"/>
            <a:endParaRPr lang="en-US" sz="2600" u="sng" dirty="0" smtClean="0">
              <a:solidFill>
                <a:srgbClr val="00008E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11" name="Right Triangle 10"/>
          <p:cNvSpPr/>
          <p:nvPr/>
        </p:nvSpPr>
        <p:spPr>
          <a:xfrm flipH="1">
            <a:off x="5742494" y="6268825"/>
            <a:ext cx="6449506" cy="58917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Triangle 11"/>
          <p:cNvSpPr/>
          <p:nvPr/>
        </p:nvSpPr>
        <p:spPr>
          <a:xfrm>
            <a:off x="0" y="6268825"/>
            <a:ext cx="8672660" cy="589175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7494308" y="1233171"/>
            <a:ext cx="4496585" cy="4942761"/>
            <a:chOff x="0" y="0"/>
            <a:chExt cx="22860000" cy="2268580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2860000" cy="1077277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1913026"/>
              <a:ext cx="22860000" cy="10772775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9147192" y="3574945"/>
            <a:ext cx="119081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Bahnschrift SemiBold" panose="020B0502040204020203" pitchFamily="34" charset="0"/>
              </a:rPr>
              <a:t>Current</a:t>
            </a:r>
            <a:endParaRPr lang="en-US" sz="1400" dirty="0">
              <a:solidFill>
                <a:schemeClr val="tx2">
                  <a:lumMod val="50000"/>
                </a:schemeClr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47192" y="976693"/>
            <a:ext cx="119081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Bahnschrift SemiBold" panose="020B0502040204020203" pitchFamily="34" charset="0"/>
              </a:rPr>
              <a:t>Voltage</a:t>
            </a:r>
            <a:endParaRPr lang="en-US" sz="1400" dirty="0">
              <a:solidFill>
                <a:schemeClr val="tx2">
                  <a:lumMod val="50000"/>
                </a:schemeClr>
              </a:solidFill>
              <a:latin typeface="Bahnschrift SemiBol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4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H="1">
            <a:off x="5742494" y="6268825"/>
            <a:ext cx="6449506" cy="58917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98860" y="532242"/>
            <a:ext cx="5257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  <a:latin typeface="Bahnschrift SemiBold" panose="020B0502040204020203" pitchFamily="34" charset="0"/>
              </a:rPr>
              <a:t>Model Validation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999241" y="0"/>
            <a:ext cx="226243" cy="145172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332536" y="-1"/>
            <a:ext cx="2526384" cy="3205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8" name="Right Triangle 7"/>
          <p:cNvSpPr/>
          <p:nvPr/>
        </p:nvSpPr>
        <p:spPr>
          <a:xfrm>
            <a:off x="0" y="6268825"/>
            <a:ext cx="8672660" cy="589175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324452374"/>
              </p:ext>
            </p:extLst>
          </p:nvPr>
        </p:nvGraphicFramePr>
        <p:xfrm>
          <a:off x="441131" y="2098295"/>
          <a:ext cx="5180965" cy="3166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1524478486"/>
              </p:ext>
            </p:extLst>
          </p:nvPr>
        </p:nvGraphicFramePr>
        <p:xfrm>
          <a:off x="6588562" y="2051305"/>
          <a:ext cx="5057775" cy="3213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779522" y="1745175"/>
            <a:ext cx="2504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Bahnschrift SemiBold" panose="020B0502040204020203" pitchFamily="34" charset="0"/>
              </a:rPr>
              <a:t>Voltage</a:t>
            </a:r>
            <a:endParaRPr lang="en-US" sz="2000" dirty="0">
              <a:solidFill>
                <a:schemeClr val="tx2">
                  <a:lumMod val="50000"/>
                </a:schemeClr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65360" y="1670049"/>
            <a:ext cx="2504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Bahnschrift SemiBold" panose="020B0502040204020203" pitchFamily="34" charset="0"/>
              </a:rPr>
              <a:t>Current</a:t>
            </a:r>
            <a:endParaRPr lang="en-US" sz="2000" dirty="0">
              <a:solidFill>
                <a:schemeClr val="tx2">
                  <a:lumMod val="50000"/>
                </a:schemeClr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79521" y="5417470"/>
            <a:ext cx="2504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ahnschrift SemiBold" panose="020B0502040204020203" pitchFamily="34" charset="0"/>
              </a:rPr>
              <a:t>RMSE = </a:t>
            </a:r>
            <a:r>
              <a:rPr lang="en-US" sz="2400" dirty="0" smtClean="0">
                <a:solidFill>
                  <a:srgbClr val="0000F2"/>
                </a:solidFill>
                <a:latin typeface="Bahnschrift SemiBold" panose="020B0502040204020203" pitchFamily="34" charset="0"/>
              </a:rPr>
              <a:t>4.1 V</a:t>
            </a:r>
            <a:endParaRPr lang="en-US" sz="2400" dirty="0">
              <a:solidFill>
                <a:srgbClr val="0000F2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65362" y="5436324"/>
            <a:ext cx="2504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ahnschrift SemiBold" panose="020B0502040204020203" pitchFamily="34" charset="0"/>
              </a:rPr>
              <a:t>RMSE = </a:t>
            </a:r>
            <a:r>
              <a:rPr lang="en-US" sz="2400" dirty="0" smtClean="0">
                <a:solidFill>
                  <a:srgbClr val="0000F2"/>
                </a:solidFill>
                <a:latin typeface="Bahnschrift SemiBold" panose="020B0502040204020203" pitchFamily="34" charset="0"/>
              </a:rPr>
              <a:t>0.52 A</a:t>
            </a:r>
            <a:endParaRPr lang="en-US" sz="2400" dirty="0">
              <a:solidFill>
                <a:srgbClr val="0000F2"/>
              </a:solidFill>
              <a:latin typeface="Bahnschrift SemiBol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68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65499" y="3748336"/>
            <a:ext cx="96610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Second Life Estimation</a:t>
            </a:r>
            <a:endParaRPr lang="en-US" sz="6000" dirty="0">
              <a:solidFill>
                <a:srgbClr val="0070C0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99241" y="0"/>
            <a:ext cx="226243" cy="145172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5" name="Right Triangle 14"/>
          <p:cNvSpPr/>
          <p:nvPr/>
        </p:nvSpPr>
        <p:spPr>
          <a:xfrm flipH="1">
            <a:off x="5676507" y="6268824"/>
            <a:ext cx="6515493" cy="58917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Triangle 16"/>
          <p:cNvSpPr/>
          <p:nvPr/>
        </p:nvSpPr>
        <p:spPr>
          <a:xfrm>
            <a:off x="0" y="6268825"/>
            <a:ext cx="8710367" cy="589175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9332536" y="-1"/>
            <a:ext cx="2526384" cy="3205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pic>
        <p:nvPicPr>
          <p:cNvPr id="3074" name="Picture 2" descr="Charging, chart, consumption, discharging, electricity, energy, graph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629" y="1166086"/>
            <a:ext cx="2786742" cy="278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7213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H="1">
            <a:off x="5742494" y="6268825"/>
            <a:ext cx="6449506" cy="58917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98860" y="532242"/>
            <a:ext cx="5257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Second Life Estimation</a:t>
            </a:r>
            <a:endParaRPr lang="en-US" sz="3600" dirty="0">
              <a:solidFill>
                <a:srgbClr val="0070C0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9241" y="0"/>
            <a:ext cx="226243" cy="145172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332536" y="-1"/>
            <a:ext cx="2526384" cy="3205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8" name="Right Triangle 7"/>
          <p:cNvSpPr/>
          <p:nvPr/>
        </p:nvSpPr>
        <p:spPr>
          <a:xfrm>
            <a:off x="0" y="6268825"/>
            <a:ext cx="8672660" cy="589175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99241" y="2133754"/>
            <a:ext cx="5601856" cy="35939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B050"/>
                </a:solidFill>
                <a:latin typeface="Bahnschrift SemiBold SemiConden" panose="020B0502040204020203" pitchFamily="34" charset="0"/>
              </a:rPr>
              <a:t>Empirical Method: </a:t>
            </a: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Depends on experiments and observations</a:t>
            </a:r>
            <a:b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</a:br>
            <a:endParaRPr lang="en-US" sz="2600" dirty="0" smtClean="0">
              <a:solidFill>
                <a:srgbClr val="00008E"/>
              </a:solidFill>
              <a:latin typeface="Bahnschrift SemiBold SemiConden" panose="020B0502040204020203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B050"/>
                </a:solidFill>
                <a:latin typeface="Bahnschrift SemiBold SemiConden" panose="020B0502040204020203" pitchFamily="34" charset="0"/>
              </a:rPr>
              <a:t>Data-Driven Method: </a:t>
            </a: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Based on historical data as shown in th</a:t>
            </a: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e figure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rgbClr val="00008E"/>
              </a:solidFill>
              <a:latin typeface="Bahnschrift SemiBold SemiConden" panose="020B0502040204020203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B050"/>
                </a:solidFill>
                <a:latin typeface="Bahnschrift SemiBold SemiConden" panose="020B0502040204020203" pitchFamily="34" charset="0"/>
              </a:rPr>
              <a:t>Model-Driven Method: </a:t>
            </a: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Based on mathematical models and simulation</a:t>
            </a:r>
            <a:endParaRPr lang="en-US" sz="2600" dirty="0" smtClean="0">
              <a:solidFill>
                <a:srgbClr val="00008E"/>
              </a:solidFill>
              <a:latin typeface="Bahnschrift SemiBold SemiConden" panose="020B0502040204020203" pitchFamily="34" charset="0"/>
            </a:endParaRPr>
          </a:p>
        </p:txBody>
      </p:sp>
      <p:pic>
        <p:nvPicPr>
          <p:cNvPr id="20" name="Picture 19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342" t="23621" r="14570" b="18772"/>
          <a:stretch/>
        </p:blipFill>
        <p:spPr bwMode="auto">
          <a:xfrm>
            <a:off x="6756399" y="2333897"/>
            <a:ext cx="5435602" cy="29364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1506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H="1">
            <a:off x="5742494" y="6268825"/>
            <a:ext cx="6449506" cy="58917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98860" y="532242"/>
            <a:ext cx="5257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Second Life Estimation</a:t>
            </a:r>
            <a:endParaRPr lang="en-US" sz="3600" dirty="0">
              <a:solidFill>
                <a:srgbClr val="0070C0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9241" y="0"/>
            <a:ext cx="226243" cy="145172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332536" y="-1"/>
            <a:ext cx="2526384" cy="3205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8" name="Right Triangle 7"/>
          <p:cNvSpPr/>
          <p:nvPr/>
        </p:nvSpPr>
        <p:spPr>
          <a:xfrm>
            <a:off x="0" y="6268825"/>
            <a:ext cx="8672660" cy="589175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6756398" y="1451727"/>
            <a:ext cx="4979973" cy="4799285"/>
            <a:chOff x="0" y="0"/>
            <a:chExt cx="22860000" cy="23358202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2860000" cy="10772775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2585427"/>
              <a:ext cx="22860000" cy="10772775"/>
            </a:xfrm>
            <a:prstGeom prst="rect">
              <a:avLst/>
            </a:prstGeom>
          </p:spPr>
        </p:pic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999241" y="2133754"/>
            <a:ext cx="5392850" cy="27517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The model was used to predict the remaining lifespan of the module</a:t>
            </a:r>
          </a:p>
          <a:p>
            <a:pPr algn="l"/>
            <a:endParaRPr lang="en-US" sz="2600" dirty="0" smtClean="0">
              <a:solidFill>
                <a:srgbClr val="00008E"/>
              </a:solidFill>
              <a:latin typeface="Bahnschrift SemiBold SemiConden" panose="020B0502040204020203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The same conditions were simulated and the capacity fade was observed with each charging-discharging cycle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515445" y="3776825"/>
            <a:ext cx="15052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Bahnschrift SemiBold" panose="020B0502040204020203" pitchFamily="34" charset="0"/>
              </a:rPr>
              <a:t>Capacity (Ah)</a:t>
            </a:r>
            <a:endParaRPr lang="en-US" sz="1400" dirty="0">
              <a:solidFill>
                <a:schemeClr val="tx2">
                  <a:lumMod val="50000"/>
                </a:schemeClr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72660" y="1178573"/>
            <a:ext cx="119081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Bahnschrift SemiBold" panose="020B0502040204020203" pitchFamily="34" charset="0"/>
              </a:rPr>
              <a:t>SOC (%)</a:t>
            </a:r>
            <a:endParaRPr lang="en-US" sz="1400" dirty="0">
              <a:solidFill>
                <a:schemeClr val="tx2">
                  <a:lumMod val="50000"/>
                </a:schemeClr>
              </a:solidFill>
              <a:latin typeface="Bahnschrift SemiBold" panose="020B0502040204020203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8496591" y="1486350"/>
            <a:ext cx="0" cy="4764662"/>
          </a:xfrm>
          <a:prstGeom prst="line">
            <a:avLst/>
          </a:prstGeom>
          <a:ln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0298682" y="1486350"/>
            <a:ext cx="0" cy="4764662"/>
          </a:xfrm>
          <a:prstGeom prst="line">
            <a:avLst/>
          </a:prstGeom>
          <a:ln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399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94"/>
          <a:stretch/>
        </p:blipFill>
        <p:spPr>
          <a:xfrm>
            <a:off x="1096130" y="785005"/>
            <a:ext cx="11095869" cy="608170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64767" y="776297"/>
            <a:ext cx="509278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0070C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Reuse of Electric Vehicles Batteries at their End-of-Life in Solar Energy Storage</a:t>
            </a:r>
          </a:p>
        </p:txBody>
      </p:sp>
      <p:sp>
        <p:nvSpPr>
          <p:cNvPr id="8" name="Right Triangle 7"/>
          <p:cNvSpPr/>
          <p:nvPr/>
        </p:nvSpPr>
        <p:spPr>
          <a:xfrm flipH="1">
            <a:off x="5742494" y="6268825"/>
            <a:ext cx="6449506" cy="58917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99241" y="-1"/>
            <a:ext cx="219959" cy="406690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332536" y="-1"/>
            <a:ext cx="2526384" cy="3205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2060"/>
              </a:solidFill>
              <a:latin typeface="Artifakt Element Light" panose="020B0303050000020004" pitchFamily="34" charset="0"/>
              <a:ea typeface="Artifakt Element Light" panose="020B0303050000020004" pitchFamily="34" charset="0"/>
            </a:endParaRPr>
          </a:p>
        </p:txBody>
      </p:sp>
      <p:sp>
        <p:nvSpPr>
          <p:cNvPr id="11" name="Right Triangle 10"/>
          <p:cNvSpPr/>
          <p:nvPr/>
        </p:nvSpPr>
        <p:spPr>
          <a:xfrm>
            <a:off x="0" y="6268825"/>
            <a:ext cx="8672660" cy="589175"/>
          </a:xfrm>
          <a:prstGeom prst="rt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3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98860" y="532242"/>
            <a:ext cx="8637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Second Life </a:t>
            </a:r>
            <a:r>
              <a:rPr lang="en-US" sz="3600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Estimation: Case Study</a:t>
            </a:r>
            <a:endParaRPr lang="en-US" sz="3600" dirty="0">
              <a:solidFill>
                <a:srgbClr val="0070C0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9241" y="0"/>
            <a:ext cx="226243" cy="145172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332536" y="-1"/>
            <a:ext cx="2526384" cy="3205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99240" y="1835922"/>
            <a:ext cx="10397766" cy="1237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The remaining cycles were estimated with different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 SemiConden" panose="020B0502040204020203" pitchFamily="34" charset="0"/>
              </a:rPr>
              <a:t>DoD’s</a:t>
            </a: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 when it serves from </a:t>
            </a:r>
            <a:r>
              <a:rPr lang="en-US" sz="2600" dirty="0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80%</a:t>
            </a: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 SOH to </a:t>
            </a:r>
            <a:r>
              <a:rPr lang="en-US" sz="2600" dirty="0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40%</a:t>
            </a: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 SOH </a:t>
            </a: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729241527"/>
              </p:ext>
            </p:extLst>
          </p:nvPr>
        </p:nvGraphicFramePr>
        <p:xfrm>
          <a:off x="3108338" y="3739503"/>
          <a:ext cx="6224198" cy="3060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158036" y="2843446"/>
                <a:ext cx="6080174" cy="613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𝑁𝑢𝑚𝑏𝑒𝑟</m:t>
                      </m:r>
                      <m:r>
                        <a:rPr lang="en-US" sz="16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US" sz="16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𝐶𝑦𝑐𝑙𝑒𝑠</m:t>
                      </m:r>
                      <m:r>
                        <a:rPr lang="en-US" sz="1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𝐼𝑛𝑖𝑡𝑖𝑎𝑙</m:t>
                          </m:r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𝐶𝑎𝑝𝑎𝑐𝑖𝑡𝑦</m:t>
                          </m:r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𝐴h</m:t>
                              </m:r>
                            </m:e>
                          </m:d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𝐹𝑖𝑛𝑎𝑙</m:t>
                          </m:r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𝐶𝑎𝑝𝑎𝑐𝑖𝑡𝑦</m:t>
                          </m:r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𝐴h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𝐶𝑎𝑝𝑎𝑐𝑖𝑡𝑦</m:t>
                              </m:r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𝐹𝑎𝑑𝑒</m:t>
                              </m:r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𝑝𝑒𝑟</m:t>
                              </m:r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𝑒𝑎𝑐h</m:t>
                              </m:r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𝑐𝑦𝑐𝑙𝑒</m:t>
                              </m:r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𝐴h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8036" y="2843446"/>
                <a:ext cx="6080174" cy="6138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4647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235471"/>
            <a:ext cx="12192000" cy="2106295"/>
          </a:xfrm>
          <a:prstGeom prst="rect">
            <a:avLst/>
          </a:prstGeom>
          <a:solidFill>
            <a:schemeClr val="accent5">
              <a:lumMod val="50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2453910"/>
            <a:ext cx="10515600" cy="16795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1500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  <a:t>Thank You!</a:t>
            </a:r>
            <a:endParaRPr lang="en-US" sz="115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4341765"/>
            <a:ext cx="12192000" cy="1016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2144029"/>
            <a:ext cx="12192000" cy="1016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9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Right Triangle 147"/>
          <p:cNvSpPr/>
          <p:nvPr/>
        </p:nvSpPr>
        <p:spPr>
          <a:xfrm flipH="1">
            <a:off x="5742494" y="6268825"/>
            <a:ext cx="6449506" cy="58917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1498861" y="532242"/>
            <a:ext cx="4076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Table of Contents</a:t>
            </a:r>
            <a:endParaRPr lang="en-US" sz="3600" dirty="0">
              <a:solidFill>
                <a:srgbClr val="0070C0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999241" y="0"/>
            <a:ext cx="226243" cy="145172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1775077" y="3763911"/>
            <a:ext cx="1082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01</a:t>
            </a:r>
            <a:endParaRPr lang="en-US" sz="54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6" name="Rectangle 145"/>
          <p:cNvSpPr/>
          <p:nvPr/>
        </p:nvSpPr>
        <p:spPr>
          <a:xfrm>
            <a:off x="9332536" y="-1"/>
            <a:ext cx="2526384" cy="3205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147" name="Right Triangle 146"/>
          <p:cNvSpPr/>
          <p:nvPr/>
        </p:nvSpPr>
        <p:spPr>
          <a:xfrm>
            <a:off x="0" y="6268825"/>
            <a:ext cx="8672660" cy="589175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TextBox 148"/>
          <p:cNvSpPr txBox="1"/>
          <p:nvPr/>
        </p:nvSpPr>
        <p:spPr>
          <a:xfrm>
            <a:off x="1426286" y="4591071"/>
            <a:ext cx="1780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Introduction</a:t>
            </a:r>
            <a:endParaRPr lang="en-US" sz="20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4201693" y="3763911"/>
            <a:ext cx="1082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02</a:t>
            </a:r>
            <a:endParaRPr lang="en-US" sz="54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928316" y="4591071"/>
            <a:ext cx="183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Experimental Setup</a:t>
            </a:r>
            <a:endParaRPr lang="en-US" sz="20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63479" y="3775408"/>
            <a:ext cx="1082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03</a:t>
            </a:r>
            <a:endParaRPr lang="en-US" sz="54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90102" y="4602568"/>
            <a:ext cx="1704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Simulation Model</a:t>
            </a:r>
            <a:endParaRPr lang="en-US" sz="20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90095" y="3775408"/>
            <a:ext cx="1082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04</a:t>
            </a:r>
            <a:endParaRPr lang="en-US" sz="54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16718" y="4602568"/>
            <a:ext cx="16292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Second Life Estimation</a:t>
            </a:r>
            <a:endParaRPr lang="en-US" sz="20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26" name="Picture 2" descr="Introduction Icon Png #352048 - Free Icons Libra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182" y="2347722"/>
            <a:ext cx="1442302" cy="1454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Etl Engineer - sdmartindesig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753" y="2408968"/>
            <a:ext cx="1202392" cy="119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Simulate To Test Potential Changes - Software Simulation Icon - Free ...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9527" y="2321062"/>
            <a:ext cx="2785829" cy="1369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harging, chart, consumption, discharging, electricity, energy, graph ..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5784" y="2136943"/>
            <a:ext cx="1737369" cy="1737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33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Right Triangle 147"/>
          <p:cNvSpPr/>
          <p:nvPr/>
        </p:nvSpPr>
        <p:spPr>
          <a:xfrm flipH="1">
            <a:off x="5742494" y="6268825"/>
            <a:ext cx="6449506" cy="58917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1498860" y="532242"/>
            <a:ext cx="4840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Introduction</a:t>
            </a:r>
            <a:endParaRPr lang="en-US" sz="3600" dirty="0">
              <a:solidFill>
                <a:srgbClr val="0070C0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999241" y="0"/>
            <a:ext cx="226243" cy="145172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46" name="Rectangle 145"/>
          <p:cNvSpPr/>
          <p:nvPr/>
        </p:nvSpPr>
        <p:spPr>
          <a:xfrm>
            <a:off x="9332536" y="-1"/>
            <a:ext cx="2526384" cy="3205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147" name="Right Triangle 146"/>
          <p:cNvSpPr/>
          <p:nvPr/>
        </p:nvSpPr>
        <p:spPr>
          <a:xfrm>
            <a:off x="0" y="6268825"/>
            <a:ext cx="8672660" cy="589175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999241" y="1935539"/>
            <a:ext cx="5922420" cy="37707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The EV battery is removed when its capacity is reduced to be </a:t>
            </a:r>
            <a:r>
              <a:rPr lang="en-US" sz="2600" dirty="0" smtClean="0">
                <a:solidFill>
                  <a:srgbClr val="00B0F0"/>
                </a:solidFill>
                <a:latin typeface="Bahnschrift SemiBold SemiConden" panose="020B0502040204020203" pitchFamily="34" charset="0"/>
              </a:rPr>
              <a:t>70-80%</a:t>
            </a: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 of its original capacity</a:t>
            </a:r>
            <a:b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</a:br>
            <a:endParaRPr lang="en-US" sz="2600" dirty="0" smtClean="0">
              <a:solidFill>
                <a:srgbClr val="00008E"/>
              </a:solidFill>
              <a:latin typeface="Bahnschrift SemiBold SemiConden" panose="020B0502040204020203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Some batteries can be reused in another applications (Solar Energy Storage)</a:t>
            </a:r>
            <a:b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</a:b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The batteries are tested before deciding their next life.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41793" t="22592" r="25692" b="14125"/>
          <a:stretch/>
        </p:blipFill>
        <p:spPr>
          <a:xfrm>
            <a:off x="7091269" y="1262988"/>
            <a:ext cx="4227892" cy="4628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8038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416404" y="3748336"/>
            <a:ext cx="73591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Experimental Setu</a:t>
            </a:r>
            <a:r>
              <a:rPr lang="en-US" sz="6000" dirty="0">
                <a:solidFill>
                  <a:srgbClr val="0070C0"/>
                </a:solidFill>
                <a:latin typeface="Bahnschrift SemiBold" panose="020B0502040204020203" pitchFamily="34" charset="0"/>
              </a:rPr>
              <a:t>p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99241" y="0"/>
            <a:ext cx="226243" cy="145172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5" name="Right Triangle 14"/>
          <p:cNvSpPr/>
          <p:nvPr/>
        </p:nvSpPr>
        <p:spPr>
          <a:xfrm flipH="1">
            <a:off x="5676507" y="6268824"/>
            <a:ext cx="6515493" cy="58917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Triangle 16"/>
          <p:cNvSpPr/>
          <p:nvPr/>
        </p:nvSpPr>
        <p:spPr>
          <a:xfrm>
            <a:off x="0" y="6268825"/>
            <a:ext cx="8710367" cy="589175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9332536" y="-1"/>
            <a:ext cx="2526384" cy="3205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pic>
        <p:nvPicPr>
          <p:cNvPr id="3076" name="Picture 4" descr="Etl Engineer - sdmartindesig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290" y="1601234"/>
            <a:ext cx="2163420" cy="2147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56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Right Triangle 147"/>
          <p:cNvSpPr/>
          <p:nvPr/>
        </p:nvSpPr>
        <p:spPr>
          <a:xfrm flipH="1">
            <a:off x="5742494" y="6268825"/>
            <a:ext cx="6449506" cy="58917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1498860" y="532242"/>
            <a:ext cx="4840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Battery State Test</a:t>
            </a:r>
            <a:endParaRPr lang="en-US" sz="3600" dirty="0">
              <a:solidFill>
                <a:srgbClr val="0070C0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999241" y="0"/>
            <a:ext cx="226243" cy="145172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46" name="Rectangle 145"/>
          <p:cNvSpPr/>
          <p:nvPr/>
        </p:nvSpPr>
        <p:spPr>
          <a:xfrm>
            <a:off x="9332536" y="-1"/>
            <a:ext cx="2526384" cy="3205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147" name="Right Triangle 146"/>
          <p:cNvSpPr/>
          <p:nvPr/>
        </p:nvSpPr>
        <p:spPr>
          <a:xfrm>
            <a:off x="0" y="6268825"/>
            <a:ext cx="8672660" cy="589175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999241" y="2028136"/>
            <a:ext cx="4232635" cy="36781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A module capacity can be determined by charging and discharging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rgbClr val="00008E"/>
              </a:solidFill>
              <a:latin typeface="Bahnschrift SemiBold SemiConden" panose="020B0502040204020203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A sample of </a:t>
            </a:r>
            <a:r>
              <a:rPr lang="en-US" sz="2600" b="1" dirty="0" smtClean="0">
                <a:latin typeface="Bahnschrift SemiBold SemiConden" panose="020B0502040204020203" pitchFamily="34" charset="0"/>
              </a:rPr>
              <a:t>Five </a:t>
            </a: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Battery modules of type Hybrid </a:t>
            </a:r>
            <a:r>
              <a:rPr lang="en-US" sz="2600" b="1" dirty="0" smtClean="0">
                <a:solidFill>
                  <a:srgbClr val="00B0F0"/>
                </a:solidFill>
                <a:latin typeface="Bahnschrift SemiBold SemiConden" panose="020B0502040204020203" pitchFamily="34" charset="0"/>
              </a:rPr>
              <a:t>Hyundai Ioniq 5 </a:t>
            </a: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were tested as follows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167" t="24667" r="12833" b="23185"/>
          <a:stretch/>
        </p:blipFill>
        <p:spPr>
          <a:xfrm>
            <a:off x="5633330" y="2140944"/>
            <a:ext cx="6366992" cy="3165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11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Right Triangle 147"/>
          <p:cNvSpPr/>
          <p:nvPr/>
        </p:nvSpPr>
        <p:spPr>
          <a:xfrm flipH="1">
            <a:off x="5742494" y="6268825"/>
            <a:ext cx="6449506" cy="589175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1498860" y="532242"/>
            <a:ext cx="4840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Results </a:t>
            </a:r>
            <a:endParaRPr lang="en-US" sz="3600" dirty="0">
              <a:solidFill>
                <a:srgbClr val="0070C0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999241" y="0"/>
            <a:ext cx="226243" cy="145172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46" name="Rectangle 145"/>
          <p:cNvSpPr/>
          <p:nvPr/>
        </p:nvSpPr>
        <p:spPr>
          <a:xfrm>
            <a:off x="9332536" y="-1"/>
            <a:ext cx="2526384" cy="3205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147" name="Right Triangle 146"/>
          <p:cNvSpPr/>
          <p:nvPr/>
        </p:nvSpPr>
        <p:spPr>
          <a:xfrm>
            <a:off x="0" y="6268825"/>
            <a:ext cx="8672660" cy="589175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999241" y="2028136"/>
            <a:ext cx="10702764" cy="5995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The obtained graphs were used to evaluate the modules specifications</a:t>
            </a:r>
          </a:p>
        </p:txBody>
      </p:sp>
      <p:pic>
        <p:nvPicPr>
          <p:cNvPr id="12" name="Picture 11"/>
          <p:cNvPicPr/>
          <p:nvPr/>
        </p:nvPicPr>
        <p:blipFill>
          <a:blip r:embed="rId2"/>
          <a:stretch>
            <a:fillRect/>
          </a:stretch>
        </p:blipFill>
        <p:spPr>
          <a:xfrm>
            <a:off x="150240" y="2899366"/>
            <a:ext cx="3769109" cy="2011680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4100697" y="2886199"/>
            <a:ext cx="3947198" cy="2011680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 rotWithShape="1">
          <a:blip r:embed="rId4">
            <a:biLevel thresh="75000"/>
          </a:blip>
          <a:srcRect t="-1" r="28650" b="-2234"/>
          <a:stretch/>
        </p:blipFill>
        <p:spPr>
          <a:xfrm>
            <a:off x="4397289" y="5050507"/>
            <a:ext cx="3006166" cy="7554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27667" t="26445" r="15167" b="23482"/>
          <a:stretch/>
        </p:blipFill>
        <p:spPr>
          <a:xfrm>
            <a:off x="8229244" y="3017615"/>
            <a:ext cx="3842880" cy="18934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>
            <a:biLevel thresh="75000"/>
          </a:blip>
          <a:srcRect l="37436" t="53817" r="35769" b="35014"/>
          <a:stretch/>
        </p:blipFill>
        <p:spPr>
          <a:xfrm>
            <a:off x="497494" y="5098396"/>
            <a:ext cx="3017866" cy="7075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biLevel thresh="75000"/>
          </a:blip>
          <a:srcRect l="23750" t="76519" r="40000" b="12074"/>
          <a:stretch/>
        </p:blipFill>
        <p:spPr>
          <a:xfrm>
            <a:off x="8124545" y="5112088"/>
            <a:ext cx="3971879" cy="70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75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ight Triangle 28"/>
          <p:cNvSpPr/>
          <p:nvPr/>
        </p:nvSpPr>
        <p:spPr>
          <a:xfrm flipH="1">
            <a:off x="5742494" y="6268825"/>
            <a:ext cx="6449506" cy="58917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999241" y="0"/>
            <a:ext cx="226243" cy="145172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332536" y="-1"/>
            <a:ext cx="2526384" cy="3205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37" name="Right Triangle 36"/>
          <p:cNvSpPr/>
          <p:nvPr/>
        </p:nvSpPr>
        <p:spPr>
          <a:xfrm>
            <a:off x="0" y="6268825"/>
            <a:ext cx="8672660" cy="589175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1498861" y="532242"/>
            <a:ext cx="5348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Results and Discussion</a:t>
            </a:r>
            <a:endParaRPr lang="en-US" sz="3600" dirty="0">
              <a:solidFill>
                <a:srgbClr val="0070C0"/>
              </a:solidFill>
              <a:latin typeface="Bahnschrift SemiBold" panose="020B0502040204020203" pitchFamily="34" charset="0"/>
            </a:endParaRP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994438148"/>
              </p:ext>
            </p:extLst>
          </p:nvPr>
        </p:nvGraphicFramePr>
        <p:xfrm>
          <a:off x="438976" y="2205985"/>
          <a:ext cx="5529762" cy="38743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432366255"/>
              </p:ext>
            </p:extLst>
          </p:nvPr>
        </p:nvGraphicFramePr>
        <p:xfrm>
          <a:off x="6329158" y="2205985"/>
          <a:ext cx="5529762" cy="38743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951766" y="1745175"/>
            <a:ext cx="2504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Bahnschrift SemiBold" panose="020B0502040204020203" pitchFamily="34" charset="0"/>
              </a:rPr>
              <a:t>Voltage</a:t>
            </a:r>
            <a:endParaRPr lang="en-US" sz="2000" dirty="0">
              <a:solidFill>
                <a:schemeClr val="tx2">
                  <a:lumMod val="50000"/>
                </a:schemeClr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41948" y="1745175"/>
            <a:ext cx="2504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Bahnschrift SemiBold" panose="020B0502040204020203" pitchFamily="34" charset="0"/>
              </a:rPr>
              <a:t>Current</a:t>
            </a:r>
            <a:endParaRPr lang="en-US" sz="2000" dirty="0">
              <a:solidFill>
                <a:schemeClr val="tx2">
                  <a:lumMod val="50000"/>
                </a:schemeClr>
              </a:solidFill>
              <a:latin typeface="Bahnschrift SemiBol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68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999241" y="0"/>
            <a:ext cx="226243" cy="145172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332536" y="-1"/>
            <a:ext cx="2526384" cy="32051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98861" y="532242"/>
            <a:ext cx="5348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Results and Discussion</a:t>
            </a:r>
            <a:endParaRPr lang="en-US" sz="3600" dirty="0">
              <a:solidFill>
                <a:srgbClr val="0070C0"/>
              </a:solidFill>
              <a:latin typeface="Bahnschrift SemiBold" panose="020B0502040204020203" pitchFamily="34" charset="0"/>
            </a:endParaRP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471355604"/>
              </p:ext>
            </p:extLst>
          </p:nvPr>
        </p:nvGraphicFramePr>
        <p:xfrm>
          <a:off x="6847820" y="2017448"/>
          <a:ext cx="5011099" cy="3855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956640" y="1617338"/>
            <a:ext cx="2504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Bahnschrift SemiBold" panose="020B0502040204020203" pitchFamily="34" charset="0"/>
              </a:rPr>
              <a:t>Voltage</a:t>
            </a:r>
            <a:endParaRPr lang="en-US" sz="2000" dirty="0">
              <a:solidFill>
                <a:schemeClr val="tx2">
                  <a:lumMod val="50000"/>
                </a:schemeClr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999241" y="2028136"/>
            <a:ext cx="5373279" cy="36781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rgbClr val="00008E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724670" y="1817393"/>
            <a:ext cx="5922420" cy="44988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Most of the tested modules shown a voltage drop under (</a:t>
            </a:r>
            <a:r>
              <a:rPr lang="en-US" dirty="0" smtClean="0">
                <a:solidFill>
                  <a:srgbClr val="00B0F0"/>
                </a:solidFill>
                <a:latin typeface="Bahnschrift SemiBold SemiConden" panose="020B0502040204020203" pitchFamily="34" charset="0"/>
              </a:rPr>
              <a:t>40 V</a:t>
            </a:r>
            <a:r>
              <a:rPr lang="en-US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) after discharging</a:t>
            </a:r>
            <a:br>
              <a:rPr lang="en-US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</a:br>
            <a:endParaRPr lang="en-US" dirty="0" smtClean="0">
              <a:solidFill>
                <a:srgbClr val="00008E"/>
              </a:solidFill>
              <a:latin typeface="Bahnschrift SemiBold SemiConden" panose="020B0502040204020203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F0"/>
                </a:solidFill>
                <a:latin typeface="Bahnschrift SemiBold SemiConden" panose="020B0502040204020203" pitchFamily="34" charset="0"/>
              </a:rPr>
              <a:t>Module 4 </a:t>
            </a:r>
            <a:r>
              <a:rPr lang="en-US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only has shown the most effective performance.</a:t>
            </a:r>
            <a:br>
              <a:rPr lang="en-US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</a:br>
            <a:endParaRPr lang="en-US" dirty="0" smtClean="0">
              <a:solidFill>
                <a:srgbClr val="00008E"/>
              </a:solidFill>
              <a:latin typeface="Bahnschrift SemiBold SemiConden" panose="020B0502040204020203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 The voltage drop could be due to internal cells and circuit damages.</a:t>
            </a:r>
            <a:br>
              <a:rPr lang="en-US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</a:br>
            <a:endParaRPr lang="en-US" dirty="0" smtClean="0">
              <a:solidFill>
                <a:srgbClr val="00008E"/>
              </a:solidFill>
              <a:latin typeface="Bahnschrift SemiBold SemiConden" panose="020B0502040204020203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8E"/>
                </a:solidFill>
                <a:latin typeface="Bahnschrift SemiBold SemiConden" panose="020B0502040204020203" pitchFamily="34" charset="0"/>
              </a:rPr>
              <a:t>The capacity of the modules is relatively small, so it can’t be reused in large scale PV systems.</a:t>
            </a:r>
          </a:p>
        </p:txBody>
      </p:sp>
      <p:sp>
        <p:nvSpPr>
          <p:cNvPr id="16" name="Right Triangle 15"/>
          <p:cNvSpPr/>
          <p:nvPr/>
        </p:nvSpPr>
        <p:spPr>
          <a:xfrm flipH="1">
            <a:off x="5742494" y="6268825"/>
            <a:ext cx="6449506" cy="58917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Triangle 16"/>
          <p:cNvSpPr/>
          <p:nvPr/>
        </p:nvSpPr>
        <p:spPr>
          <a:xfrm>
            <a:off x="0" y="6268825"/>
            <a:ext cx="8672660" cy="589175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8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3692</TotalTime>
  <Words>500</Words>
  <Application>Microsoft Office PowerPoint</Application>
  <PresentationFormat>Widescreen</PresentationFormat>
  <Paragraphs>120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Adobe Gothic Std B</vt:lpstr>
      <vt:lpstr>Arial</vt:lpstr>
      <vt:lpstr>Artifakt Element Light</vt:lpstr>
      <vt:lpstr>Bahnschrift Condensed</vt:lpstr>
      <vt:lpstr>Bahnschrift SemiBold</vt:lpstr>
      <vt:lpstr>Bahnschrift SemiBold SemiConden</vt:lpstr>
      <vt:lpstr>Calibri</vt:lpstr>
      <vt:lpstr>Calibri Light</vt:lpstr>
      <vt:lpstr>Cambria Math</vt:lpstr>
      <vt:lpstr>Century Gothic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-</dc:creator>
  <cp:lastModifiedBy>-</cp:lastModifiedBy>
  <cp:revision>342</cp:revision>
  <dcterms:created xsi:type="dcterms:W3CDTF">2023-01-09T15:54:46Z</dcterms:created>
  <dcterms:modified xsi:type="dcterms:W3CDTF">2023-06-06T23:17:22Z</dcterms:modified>
</cp:coreProperties>
</file>