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17"/>
  </p:notesMasterIdLst>
  <p:sldIdLst>
    <p:sldId id="259" r:id="rId2"/>
    <p:sldId id="257" r:id="rId3"/>
    <p:sldId id="260" r:id="rId4"/>
    <p:sldId id="261" r:id="rId5"/>
    <p:sldId id="262" r:id="rId6"/>
    <p:sldId id="266" r:id="rId7"/>
    <p:sldId id="263" r:id="rId8"/>
    <p:sldId id="264" r:id="rId9"/>
    <p:sldId id="265" r:id="rId10"/>
    <p:sldId id="267" r:id="rId11"/>
    <p:sldId id="268" r:id="rId12"/>
    <p:sldId id="269" r:id="rId13"/>
    <p:sldId id="270" r:id="rId14"/>
    <p:sldId id="271"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4660"/>
  </p:normalViewPr>
  <p:slideViewPr>
    <p:cSldViewPr snapToGrid="0">
      <p:cViewPr varScale="1">
        <p:scale>
          <a:sx n="81" d="100"/>
          <a:sy n="81" d="100"/>
        </p:scale>
        <p:origin x="744"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A11BC2-8D83-40AE-AE20-9CB68F27FB9E}" type="datetimeFigureOut">
              <a:rPr lang="en-US" smtClean="0"/>
              <a:t>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833E5A-91E7-44AB-9861-7B7C7F26D0BC}" type="slidenum">
              <a:rPr lang="en-US" smtClean="0"/>
              <a:t>‹#›</a:t>
            </a:fld>
            <a:endParaRPr lang="en-US"/>
          </a:p>
        </p:txBody>
      </p:sp>
    </p:spTree>
    <p:extLst>
      <p:ext uri="{BB962C8B-B14F-4D97-AF65-F5344CB8AC3E}">
        <p14:creationId xmlns:p14="http://schemas.microsoft.com/office/powerpoint/2010/main" val="2759515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833E5A-91E7-44AB-9861-7B7C7F26D0BC}" type="slidenum">
              <a:rPr lang="en-US" smtClean="0"/>
              <a:t>10</a:t>
            </a:fld>
            <a:endParaRPr lang="en-US"/>
          </a:p>
        </p:txBody>
      </p:sp>
    </p:spTree>
    <p:extLst>
      <p:ext uri="{BB962C8B-B14F-4D97-AF65-F5344CB8AC3E}">
        <p14:creationId xmlns:p14="http://schemas.microsoft.com/office/powerpoint/2010/main" val="2874501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6DDD2-FF80-45D5-B00B-D1A4727045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BB40050-1B24-493E-99BF-0E7FDA410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86452B-BEAE-466B-BA08-EAB67C0AF89C}"/>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5" name="Footer Placeholder 4">
            <a:extLst>
              <a:ext uri="{FF2B5EF4-FFF2-40B4-BE49-F238E27FC236}">
                <a16:creationId xmlns:a16="http://schemas.microsoft.com/office/drawing/2014/main" id="{F98BD97A-BA3D-4942-8226-9523C1D42E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005FA5-5730-4F77-8B3B-CE7342C77A09}"/>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318134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D7BC7-EF37-4A15-B2F6-3AC45301A6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E0FE7CC-9901-4D35-8B1A-CE062EC606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08F2B1-F007-438C-9765-7457067F847F}"/>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5" name="Footer Placeholder 4">
            <a:extLst>
              <a:ext uri="{FF2B5EF4-FFF2-40B4-BE49-F238E27FC236}">
                <a16:creationId xmlns:a16="http://schemas.microsoft.com/office/drawing/2014/main" id="{DE51D1FD-5345-44CE-A89F-F030A74F3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707D50-496E-4C4D-B8E3-11DDFD81FE86}"/>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1962033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60CA3D-98B4-469E-B49F-C5C1A39E30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A5806B-677B-4A47-A14F-E94D6275A5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6B7C34-A377-462C-9227-75588F1608BA}"/>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5" name="Footer Placeholder 4">
            <a:extLst>
              <a:ext uri="{FF2B5EF4-FFF2-40B4-BE49-F238E27FC236}">
                <a16:creationId xmlns:a16="http://schemas.microsoft.com/office/drawing/2014/main" id="{E9648FA9-12E4-45C3-A9A1-9193ED6929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206836-BF04-484A-AA48-489964082E48}"/>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50617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3A3AF-CE49-46BB-A0CE-63D022181C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1ADBB3-F0F4-477F-94C1-E6170A3F88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AA6073-833E-4ECB-AFE1-37014DB3CBB3}"/>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5" name="Footer Placeholder 4">
            <a:extLst>
              <a:ext uri="{FF2B5EF4-FFF2-40B4-BE49-F238E27FC236}">
                <a16:creationId xmlns:a16="http://schemas.microsoft.com/office/drawing/2014/main" id="{3A1E6FE1-ABE4-4E5B-AAE7-282A7241CF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6BC032-D400-4BFB-BAD2-D53372B1B32B}"/>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16792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87B9C-E964-4EE0-ACB9-FB3D6D9528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EBA224-77FF-4203-B070-D85DCA728A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477A8D-606B-4943-9B33-06283850853B}"/>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5" name="Footer Placeholder 4">
            <a:extLst>
              <a:ext uri="{FF2B5EF4-FFF2-40B4-BE49-F238E27FC236}">
                <a16:creationId xmlns:a16="http://schemas.microsoft.com/office/drawing/2014/main" id="{754CA2ED-8D73-4662-A843-DE2DB2F9DC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254C4D-E418-4C95-AAF8-78450427A696}"/>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2992191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ECFCC-F7C6-42C1-BD0A-8B76D76E1A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8B823F-5F7D-4838-9D91-91C3171D084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AE73389-510C-4020-962D-BAF0AD9EE1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408462-BCD2-40DB-A658-A62C7DA0529A}"/>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6" name="Footer Placeholder 5">
            <a:extLst>
              <a:ext uri="{FF2B5EF4-FFF2-40B4-BE49-F238E27FC236}">
                <a16:creationId xmlns:a16="http://schemas.microsoft.com/office/drawing/2014/main" id="{02ABFFDE-6FF8-4B78-808A-27C155A0AF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137F28-9714-4518-AF77-864EE8CAB64C}"/>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3368099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794F0-91FD-4857-AF14-2CB32D0038A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46A0EB1-055B-4EDD-85CB-1A686B2C80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AC4745-BD62-40E7-A1A8-1E47828C8E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EEF0C52-A2ED-4623-9112-C80C0EB04C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2E8E0F6-B40D-47E6-B101-D30D560D443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29B5DD-F5AD-4BC2-9ED4-0B638E193799}"/>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8" name="Footer Placeholder 7">
            <a:extLst>
              <a:ext uri="{FF2B5EF4-FFF2-40B4-BE49-F238E27FC236}">
                <a16:creationId xmlns:a16="http://schemas.microsoft.com/office/drawing/2014/main" id="{F6344C9E-DB66-414A-ACA9-C7FEF79218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AC62A5F-C18E-46D0-A90D-7162F4AC04E2}"/>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3490111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10950-2C19-4D28-8557-5AB8840CB90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88C601C-E83F-4152-A232-A4B48B253291}"/>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4" name="Footer Placeholder 3">
            <a:extLst>
              <a:ext uri="{FF2B5EF4-FFF2-40B4-BE49-F238E27FC236}">
                <a16:creationId xmlns:a16="http://schemas.microsoft.com/office/drawing/2014/main" id="{2BCBACB1-9238-4195-A321-F971D87654E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6EE73D-435F-4A7D-8499-2FCF24254FAE}"/>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1336017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D92194-0BE9-4194-9F03-EAE8E0621E34}"/>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3" name="Footer Placeholder 2">
            <a:extLst>
              <a:ext uri="{FF2B5EF4-FFF2-40B4-BE49-F238E27FC236}">
                <a16:creationId xmlns:a16="http://schemas.microsoft.com/office/drawing/2014/main" id="{D9F9BFD5-5C0F-42E9-9EBF-0F0CBF6420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FFF0DB3-8037-4D06-A9C4-C28B7A311D9F}"/>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3282733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09346-934C-4181-89B5-23077B65D7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86B10B-06E6-414D-BE94-00F3F1948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843911-7397-4D3B-AFDA-B7487DAA85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64706B-BB7C-4D9F-9B4B-B31FFEA523F6}"/>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6" name="Footer Placeholder 5">
            <a:extLst>
              <a:ext uri="{FF2B5EF4-FFF2-40B4-BE49-F238E27FC236}">
                <a16:creationId xmlns:a16="http://schemas.microsoft.com/office/drawing/2014/main" id="{E7B3E739-FC67-4F94-9E14-70519D57FA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0C72F2-61E5-4DF5-BB0D-B6AAF791D989}"/>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1187730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EDD94-E522-406B-BF59-C0AAFBE6EA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83C4C76-270A-4CAE-888C-4ED4E07ACF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2DBA686-D8E5-4DEA-B410-4D86962513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1620D9-CCC3-4C05-82DB-468EA2BB290F}"/>
              </a:ext>
            </a:extLst>
          </p:cNvPr>
          <p:cNvSpPr>
            <a:spLocks noGrp="1"/>
          </p:cNvSpPr>
          <p:nvPr>
            <p:ph type="dt" sz="half" idx="10"/>
          </p:nvPr>
        </p:nvSpPr>
        <p:spPr/>
        <p:txBody>
          <a:bodyPr/>
          <a:lstStyle/>
          <a:p>
            <a:fld id="{7F560622-9961-458D-B39B-5125A95BDC41}" type="datetimeFigureOut">
              <a:rPr lang="en-US" smtClean="0"/>
              <a:t>2/1/2024</a:t>
            </a:fld>
            <a:endParaRPr lang="en-US"/>
          </a:p>
        </p:txBody>
      </p:sp>
      <p:sp>
        <p:nvSpPr>
          <p:cNvPr id="6" name="Footer Placeholder 5">
            <a:extLst>
              <a:ext uri="{FF2B5EF4-FFF2-40B4-BE49-F238E27FC236}">
                <a16:creationId xmlns:a16="http://schemas.microsoft.com/office/drawing/2014/main" id="{97E22ED0-7409-4FEE-A061-46AFE92CCB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ECB5EB-ACCF-4807-9541-70AC5E63A357}"/>
              </a:ext>
            </a:extLst>
          </p:cNvPr>
          <p:cNvSpPr>
            <a:spLocks noGrp="1"/>
          </p:cNvSpPr>
          <p:nvPr>
            <p:ph type="sldNum" sz="quarter" idx="12"/>
          </p:nvPr>
        </p:nvSpPr>
        <p:spPr/>
        <p:txBody>
          <a:bodyPr/>
          <a:lstStyle/>
          <a:p>
            <a:fld id="{C3BDF231-48F9-4CDF-81B2-8394D095DDC1}" type="slidenum">
              <a:rPr lang="en-US" smtClean="0"/>
              <a:t>‹#›</a:t>
            </a:fld>
            <a:endParaRPr lang="en-US"/>
          </a:p>
        </p:txBody>
      </p:sp>
    </p:spTree>
    <p:extLst>
      <p:ext uri="{BB962C8B-B14F-4D97-AF65-F5344CB8AC3E}">
        <p14:creationId xmlns:p14="http://schemas.microsoft.com/office/powerpoint/2010/main" val="259633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D9E235-F12D-4262-96BF-84D00EBD57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FED8FC4-97C7-4949-8957-0FD11432A2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1104A4-5082-40D5-AC5F-FD98063A05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560622-9961-458D-B39B-5125A95BDC41}" type="datetimeFigureOut">
              <a:rPr lang="en-US" smtClean="0"/>
              <a:t>2/1/2024</a:t>
            </a:fld>
            <a:endParaRPr lang="en-US"/>
          </a:p>
        </p:txBody>
      </p:sp>
      <p:sp>
        <p:nvSpPr>
          <p:cNvPr id="5" name="Footer Placeholder 4">
            <a:extLst>
              <a:ext uri="{FF2B5EF4-FFF2-40B4-BE49-F238E27FC236}">
                <a16:creationId xmlns:a16="http://schemas.microsoft.com/office/drawing/2014/main" id="{2267B5C1-2653-4C4C-8897-E94336C32D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B2EFA80-BC6E-44E0-B2D8-876414DB8B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BDF231-48F9-4CDF-81B2-8394D095DDC1}" type="slidenum">
              <a:rPr lang="en-US" smtClean="0"/>
              <a:t>‹#›</a:t>
            </a:fld>
            <a:endParaRPr lang="en-US"/>
          </a:p>
        </p:txBody>
      </p:sp>
    </p:spTree>
    <p:extLst>
      <p:ext uri="{BB962C8B-B14F-4D97-AF65-F5344CB8AC3E}">
        <p14:creationId xmlns:p14="http://schemas.microsoft.com/office/powerpoint/2010/main" val="335037102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CF564-48E8-4E68-94CD-6E65B19BF0B5}"/>
              </a:ext>
            </a:extLst>
          </p:cNvPr>
          <p:cNvSpPr>
            <a:spLocks noGrp="1"/>
          </p:cNvSpPr>
          <p:nvPr>
            <p:ph type="title"/>
          </p:nvPr>
        </p:nvSpPr>
        <p:spPr>
          <a:xfrm>
            <a:off x="467658" y="4558011"/>
            <a:ext cx="10515600" cy="1325563"/>
          </a:xfrm>
        </p:spPr>
        <p:txBody>
          <a:bodyPr>
            <a:normAutofit/>
          </a:bodyPr>
          <a:lstStyle/>
          <a:p>
            <a:pPr algn="l"/>
            <a:r>
              <a:rPr lang="en-US" sz="2000" b="0" i="0" dirty="0">
                <a:solidFill>
                  <a:schemeClr val="tx1">
                    <a:lumMod val="95000"/>
                    <a:lumOff val="5000"/>
                  </a:schemeClr>
                </a:solidFill>
                <a:effectLst/>
                <a:latin typeface="Algerian" panose="04020705040A02060702" pitchFamily="82" charset="0"/>
              </a:rPr>
              <a:t>Supervised by:  Dr-</a:t>
            </a:r>
            <a:r>
              <a:rPr lang="en-US" sz="2000" b="0" i="0" dirty="0" err="1">
                <a:solidFill>
                  <a:schemeClr val="tx1">
                    <a:lumMod val="95000"/>
                    <a:lumOff val="5000"/>
                  </a:schemeClr>
                </a:solidFill>
                <a:effectLst/>
                <a:latin typeface="Algerian" panose="04020705040A02060702" pitchFamily="82" charset="0"/>
              </a:rPr>
              <a:t>Raed</a:t>
            </a:r>
            <a:r>
              <a:rPr lang="en-US" sz="2000" b="0" i="0" dirty="0">
                <a:solidFill>
                  <a:schemeClr val="tx1">
                    <a:lumMod val="95000"/>
                    <a:lumOff val="5000"/>
                  </a:schemeClr>
                </a:solidFill>
                <a:effectLst/>
                <a:latin typeface="Algerian" panose="04020705040A02060702" pitchFamily="82" charset="0"/>
              </a:rPr>
              <a:t> Jaber</a:t>
            </a:r>
            <a:endParaRPr lang="en-US" sz="2000" dirty="0">
              <a:solidFill>
                <a:schemeClr val="tx1">
                  <a:lumMod val="95000"/>
                  <a:lumOff val="5000"/>
                </a:schemeClr>
              </a:solidFill>
              <a:latin typeface="Algerian" panose="04020705040A02060702" pitchFamily="82" charset="0"/>
            </a:endParaRPr>
          </a:p>
        </p:txBody>
      </p:sp>
      <p:sp>
        <p:nvSpPr>
          <p:cNvPr id="3" name="Title 1">
            <a:extLst>
              <a:ext uri="{FF2B5EF4-FFF2-40B4-BE49-F238E27FC236}">
                <a16:creationId xmlns:a16="http://schemas.microsoft.com/office/drawing/2014/main" id="{5F2F0787-85B6-476A-9C42-7BB339E144B7}"/>
              </a:ext>
            </a:extLst>
          </p:cNvPr>
          <p:cNvSpPr txBox="1">
            <a:spLocks/>
          </p:cNvSpPr>
          <p:nvPr/>
        </p:nvSpPr>
        <p:spPr>
          <a:xfrm>
            <a:off x="467658" y="358356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0" i="0" dirty="0">
                <a:solidFill>
                  <a:schemeClr val="tx1">
                    <a:lumMod val="95000"/>
                    <a:lumOff val="5000"/>
                  </a:schemeClr>
                </a:solidFill>
                <a:effectLst/>
                <a:latin typeface="Algerian" panose="04020705040A02060702" pitchFamily="82" charset="0"/>
              </a:rPr>
              <a:t>By: Eman Alawnah</a:t>
            </a:r>
            <a:endParaRPr lang="en-US" sz="2000" dirty="0">
              <a:solidFill>
                <a:schemeClr val="tx1">
                  <a:lumMod val="95000"/>
                  <a:lumOff val="5000"/>
                </a:schemeClr>
              </a:solidFill>
              <a:latin typeface="Algerian" panose="04020705040A02060702" pitchFamily="82" charset="0"/>
            </a:endParaRPr>
          </a:p>
        </p:txBody>
      </p:sp>
      <p:sp>
        <p:nvSpPr>
          <p:cNvPr id="4" name="Title 1">
            <a:extLst>
              <a:ext uri="{FF2B5EF4-FFF2-40B4-BE49-F238E27FC236}">
                <a16:creationId xmlns:a16="http://schemas.microsoft.com/office/drawing/2014/main" id="{8852E21F-6452-4EA4-A3CB-66A2958F7D53}"/>
              </a:ext>
            </a:extLst>
          </p:cNvPr>
          <p:cNvSpPr txBox="1">
            <a:spLocks/>
          </p:cNvSpPr>
          <p:nvPr/>
        </p:nvSpPr>
        <p:spPr>
          <a:xfrm>
            <a:off x="308791" y="2359888"/>
            <a:ext cx="5787209" cy="798003"/>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a:r>
              <a:rPr lang="en-US" sz="2500" b="1" dirty="0">
                <a:solidFill>
                  <a:srgbClr val="202124"/>
                </a:solidFill>
                <a:effectLst/>
                <a:latin typeface="Times New Roman" panose="02020603050405020304" pitchFamily="18" charset="0"/>
                <a:ea typeface="Calibri" panose="020F0502020204030204" pitchFamily="34" charset="0"/>
              </a:rPr>
              <a:t>Vehicle Tracking Based on GSM&amp;GPS</a:t>
            </a:r>
            <a:br>
              <a:rPr lang="en-US" b="0" i="0" dirty="0">
                <a:solidFill>
                  <a:srgbClr val="202124"/>
                </a:solidFill>
                <a:effectLst/>
                <a:latin typeface="arial" panose="020B0604020202020204" pitchFamily="34" charset="0"/>
              </a:rPr>
            </a:br>
            <a:endParaRPr lang="en-US" dirty="0">
              <a:latin typeface="raleway bold"/>
            </a:endParaRPr>
          </a:p>
        </p:txBody>
      </p:sp>
      <p:sp>
        <p:nvSpPr>
          <p:cNvPr id="5" name="Rectangle: Rounded Corners 4">
            <a:extLst>
              <a:ext uri="{FF2B5EF4-FFF2-40B4-BE49-F238E27FC236}">
                <a16:creationId xmlns:a16="http://schemas.microsoft.com/office/drawing/2014/main" id="{E2D5C897-7854-4EF3-9C70-F5154DC6CAAE}"/>
              </a:ext>
            </a:extLst>
          </p:cNvPr>
          <p:cNvSpPr/>
          <p:nvPr/>
        </p:nvSpPr>
        <p:spPr>
          <a:xfrm>
            <a:off x="5560288" y="1063059"/>
            <a:ext cx="6096000" cy="5041003"/>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807BE04F-0726-4E82-9A74-636D38017F5B}"/>
              </a:ext>
            </a:extLst>
          </p:cNvPr>
          <p:cNvPicPr>
            <a:picLocks noChangeAspect="1"/>
          </p:cNvPicPr>
          <p:nvPr/>
        </p:nvPicPr>
        <p:blipFill>
          <a:blip r:embed="rId2"/>
          <a:stretch>
            <a:fillRect/>
          </a:stretch>
        </p:blipFill>
        <p:spPr>
          <a:xfrm>
            <a:off x="5725458" y="1452881"/>
            <a:ext cx="5789413" cy="4342060"/>
          </a:xfrm>
          <a:prstGeom prst="rect">
            <a:avLst/>
          </a:prstGeom>
        </p:spPr>
      </p:pic>
    </p:spTree>
    <p:extLst>
      <p:ext uri="{BB962C8B-B14F-4D97-AF65-F5344CB8AC3E}">
        <p14:creationId xmlns:p14="http://schemas.microsoft.com/office/powerpoint/2010/main" val="2761793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F4F76-196D-4871-8013-7234A02952F1}"/>
              </a:ext>
            </a:extLst>
          </p:cNvPr>
          <p:cNvSpPr>
            <a:spLocks noGrp="1"/>
          </p:cNvSpPr>
          <p:nvPr>
            <p:ph type="title"/>
          </p:nvPr>
        </p:nvSpPr>
        <p:spPr>
          <a:xfrm>
            <a:off x="0" y="550320"/>
            <a:ext cx="10515600" cy="1325563"/>
          </a:xfrm>
        </p:spPr>
        <p:txBody>
          <a:bodyPr>
            <a:normAutofit/>
          </a:bodyPr>
          <a:lstStyle/>
          <a:p>
            <a:r>
              <a:rPr lang="en-US" sz="3000" b="1" dirty="0">
                <a:effectLst/>
                <a:latin typeface="Times New Roman" panose="02020603050405020304" pitchFamily="18" charset="0"/>
                <a:ea typeface="Calibri" panose="020F0502020204030204" pitchFamily="34" charset="0"/>
              </a:rPr>
              <a:t> </a:t>
            </a:r>
            <a:r>
              <a:rPr lang="en-US" sz="2000" b="1" dirty="0">
                <a:effectLst/>
                <a:latin typeface="Times New Roman" panose="02020603050405020304" pitchFamily="18" charset="0"/>
                <a:ea typeface="Calibri" panose="020F0502020204030204" pitchFamily="34" charset="0"/>
              </a:rPr>
              <a:t>the three functions that the system works on:</a:t>
            </a:r>
            <a:endParaRPr lang="en-US" sz="2000" dirty="0"/>
          </a:p>
        </p:txBody>
      </p:sp>
      <p:sp>
        <p:nvSpPr>
          <p:cNvPr id="10" name="TextBox 9">
            <a:extLst>
              <a:ext uri="{FF2B5EF4-FFF2-40B4-BE49-F238E27FC236}">
                <a16:creationId xmlns:a16="http://schemas.microsoft.com/office/drawing/2014/main" id="{346C01A1-BB52-4EB4-A7F1-EEEAEC2F4DFE}"/>
              </a:ext>
            </a:extLst>
          </p:cNvPr>
          <p:cNvSpPr txBox="1"/>
          <p:nvPr/>
        </p:nvSpPr>
        <p:spPr>
          <a:xfrm>
            <a:off x="486881" y="1690687"/>
            <a:ext cx="4735567" cy="1027782"/>
          </a:xfrm>
          <a:prstGeom prst="rect">
            <a:avLst/>
          </a:prstGeom>
          <a:noFill/>
        </p:spPr>
        <p:txBody>
          <a:bodyPr wrap="square">
            <a:spAutoFit/>
          </a:bodyPr>
          <a:lstStyle/>
          <a:p>
            <a:pPr marL="742950" marR="0" lvl="1" indent="-285750" algn="l" rtl="0">
              <a:lnSpc>
                <a:spcPct val="115000"/>
              </a:lnSpc>
              <a:spcBef>
                <a:spcPts val="0"/>
              </a:spcBef>
              <a:spcAft>
                <a:spcPts val="1000"/>
              </a:spcAft>
              <a:buFont typeface="+mj-lt"/>
              <a:buAutoNum type="arabicPeriod"/>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if you send an </a:t>
            </a:r>
            <a:r>
              <a:rPr lang="en-GB" sz="1400" b="1" i="0" dirty="0">
                <a:solidFill>
                  <a:srgbClr val="000000"/>
                </a:solidFill>
                <a:effectLst/>
                <a:latin typeface="Arial" panose="020B0604020202020204" pitchFamily="34" charset="0"/>
                <a:ea typeface="Calibri" panose="020F0502020204030204" pitchFamily="34" charset="0"/>
                <a:cs typeface="Arial" panose="020B0604020202020204" pitchFamily="34" charset="0"/>
              </a:rPr>
              <a:t>SMS</a:t>
            </a: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get location) to the system from the vehicle owner number then you will get the location as SMS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917996BE-C196-4017-A99A-20FCEE1508C5}"/>
              </a:ext>
            </a:extLst>
          </p:cNvPr>
          <p:cNvPicPr>
            <a:picLocks noChangeAspect="1"/>
          </p:cNvPicPr>
          <p:nvPr/>
        </p:nvPicPr>
        <p:blipFill>
          <a:blip r:embed="rId3"/>
          <a:stretch>
            <a:fillRect/>
          </a:stretch>
        </p:blipFill>
        <p:spPr>
          <a:xfrm>
            <a:off x="5940708" y="0"/>
            <a:ext cx="6540659" cy="6858000"/>
          </a:xfrm>
          <a:prstGeom prst="rect">
            <a:avLst/>
          </a:prstGeom>
        </p:spPr>
      </p:pic>
    </p:spTree>
    <p:extLst>
      <p:ext uri="{BB962C8B-B14F-4D97-AF65-F5344CB8AC3E}">
        <p14:creationId xmlns:p14="http://schemas.microsoft.com/office/powerpoint/2010/main" val="3644219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82235-0944-4955-B0EC-CA97197E3157}"/>
              </a:ext>
            </a:extLst>
          </p:cNvPr>
          <p:cNvSpPr>
            <a:spLocks noGrp="1"/>
          </p:cNvSpPr>
          <p:nvPr>
            <p:ph type="title"/>
          </p:nvPr>
        </p:nvSpPr>
        <p:spPr>
          <a:xfrm>
            <a:off x="-1" y="0"/>
            <a:ext cx="6372520" cy="3597785"/>
          </a:xfrm>
        </p:spPr>
        <p:txBody>
          <a:bodyPr>
            <a:normAutofit/>
          </a:bodyPr>
          <a:lstStyle/>
          <a:p>
            <a:r>
              <a:rPr lang="en-US" sz="2000" dirty="0"/>
              <a:t>2-you can control the vehicle motors by sending a short message that says (bike on, bike off) and the system will understand if you will want to make your vehicle on or off, This system enables users to exercise precise control over the DC motor through the transmission of SMS commands. The simplicity and accessibility of this mechanism are exemplified by a straightforward command like "</a:t>
            </a:r>
            <a:r>
              <a:rPr lang="en-US" sz="2000" dirty="0" err="1"/>
              <a:t>bicke</a:t>
            </a:r>
            <a:r>
              <a:rPr lang="en-US" sz="2000" dirty="0"/>
              <a:t> on," triggering the activation of the DC motor. This capability not only offers users the convenience of remotely initiating or deactivating the motor but also serves as a pivotal feature in enhancing vehicle security</a:t>
            </a:r>
          </a:p>
        </p:txBody>
      </p:sp>
      <p:pic>
        <p:nvPicPr>
          <p:cNvPr id="4" name="Picture 3">
            <a:extLst>
              <a:ext uri="{FF2B5EF4-FFF2-40B4-BE49-F238E27FC236}">
                <a16:creationId xmlns:a16="http://schemas.microsoft.com/office/drawing/2014/main" id="{046C88B5-1E82-4EC2-929E-05E1A3A4EC8A}"/>
              </a:ext>
            </a:extLst>
          </p:cNvPr>
          <p:cNvPicPr>
            <a:picLocks noChangeAspect="1"/>
          </p:cNvPicPr>
          <p:nvPr/>
        </p:nvPicPr>
        <p:blipFill>
          <a:blip r:embed="rId2"/>
          <a:stretch>
            <a:fillRect/>
          </a:stretch>
        </p:blipFill>
        <p:spPr>
          <a:xfrm>
            <a:off x="-1" y="3429000"/>
            <a:ext cx="8747305" cy="2694672"/>
          </a:xfrm>
          <a:prstGeom prst="rect">
            <a:avLst/>
          </a:prstGeom>
        </p:spPr>
      </p:pic>
      <p:pic>
        <p:nvPicPr>
          <p:cNvPr id="5" name="Picture 4">
            <a:extLst>
              <a:ext uri="{FF2B5EF4-FFF2-40B4-BE49-F238E27FC236}">
                <a16:creationId xmlns:a16="http://schemas.microsoft.com/office/drawing/2014/main" id="{D20F8418-5260-4F3F-B24E-84202C9F22AC}"/>
              </a:ext>
            </a:extLst>
          </p:cNvPr>
          <p:cNvPicPr>
            <a:picLocks noChangeAspect="1"/>
          </p:cNvPicPr>
          <p:nvPr/>
        </p:nvPicPr>
        <p:blipFill>
          <a:blip r:embed="rId3"/>
          <a:stretch>
            <a:fillRect/>
          </a:stretch>
        </p:blipFill>
        <p:spPr>
          <a:xfrm>
            <a:off x="8917477" y="356623"/>
            <a:ext cx="3060724" cy="6144753"/>
          </a:xfrm>
          <a:prstGeom prst="rect">
            <a:avLst/>
          </a:prstGeom>
        </p:spPr>
      </p:pic>
    </p:spTree>
    <p:extLst>
      <p:ext uri="{BB962C8B-B14F-4D97-AF65-F5344CB8AC3E}">
        <p14:creationId xmlns:p14="http://schemas.microsoft.com/office/powerpoint/2010/main" val="2344457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4E3DB-5D29-431E-8357-041D2F470B89}"/>
              </a:ext>
            </a:extLst>
          </p:cNvPr>
          <p:cNvSpPr>
            <a:spLocks noGrp="1"/>
          </p:cNvSpPr>
          <p:nvPr>
            <p:ph type="title"/>
          </p:nvPr>
        </p:nvSpPr>
        <p:spPr>
          <a:xfrm>
            <a:off x="367644" y="0"/>
            <a:ext cx="5484515" cy="3851275"/>
          </a:xfrm>
        </p:spPr>
        <p:txBody>
          <a:bodyPr/>
          <a:lstStyle/>
          <a:p>
            <a:r>
              <a:rPr lang="en-GB" sz="2000" dirty="0">
                <a:effectLst/>
                <a:latin typeface="Times New Roman" panose="02020603050405020304" pitchFamily="18" charset="0"/>
                <a:ea typeface="Calibri" panose="020F0502020204030204" pitchFamily="34" charset="0"/>
                <a:cs typeface="Arial" panose="020B0604020202020204" pitchFamily="34" charset="0"/>
              </a:rPr>
              <a:t>3-if someone is trying to open your vehicle the system will quickly send a </a:t>
            </a:r>
            <a:r>
              <a:rPr lang="en-GB" sz="2000" dirty="0" err="1">
                <a:effectLst/>
                <a:latin typeface="Times New Roman" panose="02020603050405020304" pitchFamily="18" charset="0"/>
                <a:ea typeface="Calibri" panose="020F0502020204030204" pitchFamily="34" charset="0"/>
                <a:cs typeface="Arial" panose="020B0604020202020204" pitchFamily="34" charset="0"/>
              </a:rPr>
              <a:t>sms</a:t>
            </a:r>
            <a:r>
              <a:rPr lang="en-GB" sz="2000" dirty="0">
                <a:effectLst/>
                <a:latin typeface="Times New Roman" panose="02020603050405020304" pitchFamily="18" charset="0"/>
                <a:ea typeface="Calibri" panose="020F0502020204030204" pitchFamily="34" charset="0"/>
                <a:cs typeface="Arial" panose="020B0604020202020204" pitchFamily="34" charset="0"/>
              </a:rPr>
              <a:t> to tell you that (someone Trying to start your bike)</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4" name="Picture 3">
            <a:extLst>
              <a:ext uri="{FF2B5EF4-FFF2-40B4-BE49-F238E27FC236}">
                <a16:creationId xmlns:a16="http://schemas.microsoft.com/office/drawing/2014/main" id="{69F6C8D3-20FE-473B-B739-E64CF80DB271}"/>
              </a:ext>
            </a:extLst>
          </p:cNvPr>
          <p:cNvPicPr>
            <a:picLocks noChangeAspect="1"/>
          </p:cNvPicPr>
          <p:nvPr/>
        </p:nvPicPr>
        <p:blipFill>
          <a:blip r:embed="rId2"/>
          <a:stretch>
            <a:fillRect/>
          </a:stretch>
        </p:blipFill>
        <p:spPr>
          <a:xfrm>
            <a:off x="516987" y="2666518"/>
            <a:ext cx="3855833" cy="1732857"/>
          </a:xfrm>
          <a:prstGeom prst="rect">
            <a:avLst/>
          </a:prstGeom>
        </p:spPr>
      </p:pic>
      <p:pic>
        <p:nvPicPr>
          <p:cNvPr id="5" name="Picture 4">
            <a:extLst>
              <a:ext uri="{FF2B5EF4-FFF2-40B4-BE49-F238E27FC236}">
                <a16:creationId xmlns:a16="http://schemas.microsoft.com/office/drawing/2014/main" id="{BD487F51-15DE-47DF-8647-610459F16261}"/>
              </a:ext>
            </a:extLst>
          </p:cNvPr>
          <p:cNvPicPr>
            <a:picLocks noChangeAspect="1"/>
          </p:cNvPicPr>
          <p:nvPr/>
        </p:nvPicPr>
        <p:blipFill>
          <a:blip r:embed="rId3"/>
          <a:stretch>
            <a:fillRect/>
          </a:stretch>
        </p:blipFill>
        <p:spPr>
          <a:xfrm>
            <a:off x="4522162" y="2666518"/>
            <a:ext cx="4163673" cy="1766407"/>
          </a:xfrm>
          <a:prstGeom prst="rect">
            <a:avLst/>
          </a:prstGeom>
        </p:spPr>
      </p:pic>
    </p:spTree>
    <p:extLst>
      <p:ext uri="{BB962C8B-B14F-4D97-AF65-F5344CB8AC3E}">
        <p14:creationId xmlns:p14="http://schemas.microsoft.com/office/powerpoint/2010/main" val="955404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8F9B0-9BB1-40F8-833D-0E5AFA6D93DB}"/>
              </a:ext>
            </a:extLst>
          </p:cNvPr>
          <p:cNvSpPr>
            <a:spLocks noGrp="1"/>
          </p:cNvSpPr>
          <p:nvPr>
            <p:ph type="title"/>
          </p:nvPr>
        </p:nvSpPr>
        <p:spPr/>
        <p:txBody>
          <a:bodyPr/>
          <a:lstStyle/>
          <a:p>
            <a:r>
              <a:rPr lang="en-US" sz="1800" b="1" dirty="0">
                <a:effectLst/>
                <a:latin typeface="Times New Roman" panose="02020603050405020304" pitchFamily="18" charset="0"/>
                <a:ea typeface="Calibri" panose="020F0502020204030204" pitchFamily="34" charset="0"/>
              </a:rPr>
              <a:t>Conclusions</a:t>
            </a:r>
            <a:endParaRPr lang="en-US" dirty="0"/>
          </a:p>
        </p:txBody>
      </p:sp>
      <p:sp>
        <p:nvSpPr>
          <p:cNvPr id="3" name="Content Placeholder 2">
            <a:extLst>
              <a:ext uri="{FF2B5EF4-FFF2-40B4-BE49-F238E27FC236}">
                <a16:creationId xmlns:a16="http://schemas.microsoft.com/office/drawing/2014/main" id="{5CDEDB74-6E95-48EB-8B92-2D84290E9459}"/>
              </a:ext>
            </a:extLst>
          </p:cNvPr>
          <p:cNvSpPr>
            <a:spLocks noGrp="1"/>
          </p:cNvSpPr>
          <p:nvPr>
            <p:ph idx="1"/>
          </p:nvPr>
        </p:nvSpPr>
        <p:spPr/>
        <p:txBody>
          <a:bodyPr>
            <a:normAutofit/>
          </a:bodyPr>
          <a:lstStyle/>
          <a:p>
            <a:r>
              <a:rPr lang="en-US" sz="2000" dirty="0"/>
              <a:t>the implementation of GPS and GSM-based vehicle tracking and security systems has yielded significant outcomes, substantiated by clear evidence of successful location tracking, remote control functionalities, and robust security features.</a:t>
            </a:r>
          </a:p>
          <a:p>
            <a:r>
              <a:rPr lang="en-US" sz="2000" dirty="0"/>
              <a:t>GPS technology ensures accurate and timely location updates Upon request from the vehicle owner</a:t>
            </a:r>
          </a:p>
          <a:p>
            <a:r>
              <a:rPr lang="en-US" sz="2000" dirty="0"/>
              <a:t>These simplistically designed user-friendly semi-offline systems provide easy installation with minimal technical expertise requirements, which makes them accessible by individuals and businesses alike for obtaining strategic asset management support service updates by simply utilizing uncomplicated commands or messages.</a:t>
            </a:r>
          </a:p>
          <a:p>
            <a:r>
              <a:rPr lang="en-US" sz="2000" dirty="0"/>
              <a:t>The semi-offline system has proven effective due to its capacity to offer precise and current location data. These systems ensure steadfast tracking by directly transmitting information and relying on satellite signals. In incidents of car theft or unauthorized use, the system is able to promptly establish the vehicle’s whereabouts, thus enabling immediate action towards recovery or necessary measures.</a:t>
            </a:r>
          </a:p>
        </p:txBody>
      </p:sp>
    </p:spTree>
    <p:extLst>
      <p:ext uri="{BB962C8B-B14F-4D97-AF65-F5344CB8AC3E}">
        <p14:creationId xmlns:p14="http://schemas.microsoft.com/office/powerpoint/2010/main" val="1807657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27C6-AF70-4C36-8A1F-6CD9BEB58229}"/>
              </a:ext>
            </a:extLst>
          </p:cNvPr>
          <p:cNvSpPr>
            <a:spLocks noGrp="1"/>
          </p:cNvSpPr>
          <p:nvPr>
            <p:ph type="title"/>
          </p:nvPr>
        </p:nvSpPr>
        <p:spPr/>
        <p:txBody>
          <a:bodyPr>
            <a:normAutofit/>
          </a:bodyPr>
          <a:lstStyle/>
          <a:p>
            <a:r>
              <a:rPr lang="en-US" sz="2500" b="1" dirty="0"/>
              <a:t>Recommendations</a:t>
            </a:r>
          </a:p>
        </p:txBody>
      </p:sp>
      <p:sp>
        <p:nvSpPr>
          <p:cNvPr id="3" name="Content Placeholder 2">
            <a:extLst>
              <a:ext uri="{FF2B5EF4-FFF2-40B4-BE49-F238E27FC236}">
                <a16:creationId xmlns:a16="http://schemas.microsoft.com/office/drawing/2014/main" id="{6420ED87-7BD7-4CBD-9CB3-F5735B60EA6E}"/>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 Improve SMS Communication: Look for ways to optimize SMS communication to reduce delay and make remote commands more responsive. This could involve collaborating with mobile network providers to ensure timely data transmission.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buNone/>
            </a:pPr>
            <a:endParaRPr lang="en-US" sz="1800" dirty="0">
              <a:latin typeface="Times New Roman" panose="02020603050405020304" pitchFamily="18"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Refine User Interface: Develop a user web interface, alongside SMS-based commands providing users with a platform to monitor and control their vehicles. This improvement can contribute to a more interactive user experience.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2895028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26B131-D959-4AD9-BEF5-C6EBBE37DD4A}"/>
              </a:ext>
            </a:extLst>
          </p:cNvPr>
          <p:cNvSpPr>
            <a:spLocks noGrp="1"/>
          </p:cNvSpPr>
          <p:nvPr>
            <p:ph idx="1"/>
          </p:nvPr>
        </p:nvSpPr>
        <p:spPr>
          <a:xfrm>
            <a:off x="2277751" y="2425045"/>
            <a:ext cx="7636497" cy="2007910"/>
          </a:xfrm>
        </p:spPr>
        <p:txBody>
          <a:bodyPr>
            <a:normAutofit/>
          </a:bodyPr>
          <a:lstStyle/>
          <a:p>
            <a:pPr marL="0" indent="0">
              <a:buNone/>
            </a:pPr>
            <a:r>
              <a:rPr lang="en-US" sz="12000" b="1" dirty="0"/>
              <a:t>Thank you</a:t>
            </a:r>
          </a:p>
        </p:txBody>
      </p:sp>
    </p:spTree>
    <p:extLst>
      <p:ext uri="{BB962C8B-B14F-4D97-AF65-F5344CB8AC3E}">
        <p14:creationId xmlns:p14="http://schemas.microsoft.com/office/powerpoint/2010/main" val="2190386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rapezoid 6">
            <a:extLst>
              <a:ext uri="{FF2B5EF4-FFF2-40B4-BE49-F238E27FC236}">
                <a16:creationId xmlns:a16="http://schemas.microsoft.com/office/drawing/2014/main" id="{3B937E33-48A3-4276-AA11-BC97061C1A21}"/>
              </a:ext>
            </a:extLst>
          </p:cNvPr>
          <p:cNvSpPr/>
          <p:nvPr/>
        </p:nvSpPr>
        <p:spPr>
          <a:xfrm>
            <a:off x="1240027" y="929033"/>
            <a:ext cx="9410774" cy="743494"/>
          </a:xfrm>
          <a:custGeom>
            <a:avLst/>
            <a:gdLst>
              <a:gd name="connsiteX0" fmla="*/ 0 w 9404333"/>
              <a:gd name="connsiteY0" fmla="*/ 554807 h 554807"/>
              <a:gd name="connsiteX1" fmla="*/ 138702 w 9404333"/>
              <a:gd name="connsiteY1" fmla="*/ 0 h 554807"/>
              <a:gd name="connsiteX2" fmla="*/ 9265631 w 9404333"/>
              <a:gd name="connsiteY2" fmla="*/ 0 h 554807"/>
              <a:gd name="connsiteX3" fmla="*/ 9404333 w 9404333"/>
              <a:gd name="connsiteY3" fmla="*/ 554807 h 554807"/>
              <a:gd name="connsiteX4" fmla="*/ 0 w 9404333"/>
              <a:gd name="connsiteY4" fmla="*/ 554807 h 554807"/>
              <a:gd name="connsiteX0" fmla="*/ 267698 w 9265631"/>
              <a:gd name="connsiteY0" fmla="*/ 583836 h 583836"/>
              <a:gd name="connsiteX1" fmla="*/ 0 w 9265631"/>
              <a:gd name="connsiteY1" fmla="*/ 0 h 583836"/>
              <a:gd name="connsiteX2" fmla="*/ 9126929 w 9265631"/>
              <a:gd name="connsiteY2" fmla="*/ 0 h 583836"/>
              <a:gd name="connsiteX3" fmla="*/ 9265631 w 9265631"/>
              <a:gd name="connsiteY3" fmla="*/ 554807 h 583836"/>
              <a:gd name="connsiteX4" fmla="*/ 267698 w 9265631"/>
              <a:gd name="connsiteY4" fmla="*/ 583836 h 583836"/>
              <a:gd name="connsiteX0" fmla="*/ 398326 w 9396259"/>
              <a:gd name="connsiteY0" fmla="*/ 743494 h 743494"/>
              <a:gd name="connsiteX1" fmla="*/ 0 w 9396259"/>
              <a:gd name="connsiteY1" fmla="*/ 0 h 743494"/>
              <a:gd name="connsiteX2" fmla="*/ 9257557 w 9396259"/>
              <a:gd name="connsiteY2" fmla="*/ 159658 h 743494"/>
              <a:gd name="connsiteX3" fmla="*/ 9396259 w 9396259"/>
              <a:gd name="connsiteY3" fmla="*/ 714465 h 743494"/>
              <a:gd name="connsiteX4" fmla="*/ 398326 w 9396259"/>
              <a:gd name="connsiteY4" fmla="*/ 743494 h 743494"/>
              <a:gd name="connsiteX0" fmla="*/ 398326 w 9396259"/>
              <a:gd name="connsiteY0" fmla="*/ 743494 h 743494"/>
              <a:gd name="connsiteX1" fmla="*/ 0 w 9396259"/>
              <a:gd name="connsiteY1" fmla="*/ 0 h 743494"/>
              <a:gd name="connsiteX2" fmla="*/ 9286586 w 9396259"/>
              <a:gd name="connsiteY2" fmla="*/ 116116 h 743494"/>
              <a:gd name="connsiteX3" fmla="*/ 9396259 w 9396259"/>
              <a:gd name="connsiteY3" fmla="*/ 714465 h 743494"/>
              <a:gd name="connsiteX4" fmla="*/ 398326 w 9396259"/>
              <a:gd name="connsiteY4" fmla="*/ 743494 h 743494"/>
              <a:gd name="connsiteX0" fmla="*/ 398326 w 9410774"/>
              <a:gd name="connsiteY0" fmla="*/ 743494 h 743494"/>
              <a:gd name="connsiteX1" fmla="*/ 0 w 9410774"/>
              <a:gd name="connsiteY1" fmla="*/ 0 h 743494"/>
              <a:gd name="connsiteX2" fmla="*/ 9286586 w 9410774"/>
              <a:gd name="connsiteY2" fmla="*/ 116116 h 743494"/>
              <a:gd name="connsiteX3" fmla="*/ 9410774 w 9410774"/>
              <a:gd name="connsiteY3" fmla="*/ 685436 h 743494"/>
              <a:gd name="connsiteX4" fmla="*/ 398326 w 9410774"/>
              <a:gd name="connsiteY4" fmla="*/ 743494 h 743494"/>
              <a:gd name="connsiteX0" fmla="*/ 398326 w 9410774"/>
              <a:gd name="connsiteY0" fmla="*/ 743494 h 743494"/>
              <a:gd name="connsiteX1" fmla="*/ 0 w 9410774"/>
              <a:gd name="connsiteY1" fmla="*/ 0 h 743494"/>
              <a:gd name="connsiteX2" fmla="*/ 9141443 w 9410774"/>
              <a:gd name="connsiteY2" fmla="*/ 217716 h 743494"/>
              <a:gd name="connsiteX3" fmla="*/ 9410774 w 9410774"/>
              <a:gd name="connsiteY3" fmla="*/ 685436 h 743494"/>
              <a:gd name="connsiteX4" fmla="*/ 398326 w 9410774"/>
              <a:gd name="connsiteY4" fmla="*/ 743494 h 743494"/>
              <a:gd name="connsiteX0" fmla="*/ 398326 w 9410774"/>
              <a:gd name="connsiteY0" fmla="*/ 743494 h 743494"/>
              <a:gd name="connsiteX1" fmla="*/ 0 w 9410774"/>
              <a:gd name="connsiteY1" fmla="*/ 0 h 743494"/>
              <a:gd name="connsiteX2" fmla="*/ 9141443 w 9410774"/>
              <a:gd name="connsiteY2" fmla="*/ 145145 h 743494"/>
              <a:gd name="connsiteX3" fmla="*/ 9410774 w 9410774"/>
              <a:gd name="connsiteY3" fmla="*/ 685436 h 743494"/>
              <a:gd name="connsiteX4" fmla="*/ 398326 w 9410774"/>
              <a:gd name="connsiteY4" fmla="*/ 743494 h 743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10774" h="743494">
                <a:moveTo>
                  <a:pt x="398326" y="743494"/>
                </a:moveTo>
                <a:lnTo>
                  <a:pt x="0" y="0"/>
                </a:lnTo>
                <a:lnTo>
                  <a:pt x="9141443" y="145145"/>
                </a:lnTo>
                <a:lnTo>
                  <a:pt x="9410774" y="685436"/>
                </a:lnTo>
                <a:lnTo>
                  <a:pt x="398326" y="743494"/>
                </a:lnTo>
                <a:close/>
              </a:path>
            </a:pathLst>
          </a:custGeom>
          <a:gradFill flip="none" rotWithShape="1">
            <a:gsLst>
              <a:gs pos="0">
                <a:schemeClr val="tx1">
                  <a:alpha val="74000"/>
                </a:schemeClr>
              </a:gs>
              <a:gs pos="100000">
                <a:schemeClr val="tx1">
                  <a:alpha val="0"/>
                </a:schemeClr>
              </a:gs>
            </a:gsLst>
            <a:lin ang="540000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Rounded Corners 23">
            <a:extLst>
              <a:ext uri="{FF2B5EF4-FFF2-40B4-BE49-F238E27FC236}">
                <a16:creationId xmlns:a16="http://schemas.microsoft.com/office/drawing/2014/main" id="{3770B1AF-50EA-4B04-8D16-FFD8EAD8D549}"/>
              </a:ext>
            </a:extLst>
          </p:cNvPr>
          <p:cNvSpPr/>
          <p:nvPr/>
        </p:nvSpPr>
        <p:spPr>
          <a:xfrm>
            <a:off x="1219199" y="435429"/>
            <a:ext cx="9510486" cy="765572"/>
          </a:xfrm>
          <a:prstGeom prst="roundRect">
            <a:avLst>
              <a:gd name="adj" fmla="val 50000"/>
            </a:avLst>
          </a:prstGeom>
          <a:solidFill>
            <a:schemeClr val="bg1"/>
          </a:solidFill>
          <a:ln>
            <a:noFill/>
          </a:ln>
          <a:effectLst>
            <a:innerShdw blurRad="1905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D9C3D2FB-878E-4317-B67F-993A16206C10}"/>
              </a:ext>
            </a:extLst>
          </p:cNvPr>
          <p:cNvSpPr/>
          <p:nvPr/>
        </p:nvSpPr>
        <p:spPr>
          <a:xfrm>
            <a:off x="1636485" y="642425"/>
            <a:ext cx="8657744" cy="351579"/>
          </a:xfrm>
          <a:prstGeom prst="roundRect">
            <a:avLst>
              <a:gd name="adj" fmla="val 50000"/>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6610F450-2927-44D5-940D-B2422147550C}"/>
              </a:ext>
            </a:extLst>
          </p:cNvPr>
          <p:cNvGrpSpPr/>
          <p:nvPr/>
        </p:nvGrpSpPr>
        <p:grpSpPr>
          <a:xfrm>
            <a:off x="6689661" y="433095"/>
            <a:ext cx="2208628" cy="4712558"/>
            <a:chOff x="6679891" y="388313"/>
            <a:chExt cx="2208628" cy="4712558"/>
          </a:xfrm>
        </p:grpSpPr>
        <p:sp>
          <p:nvSpPr>
            <p:cNvPr id="85" name="Freeform: Shape 84">
              <a:extLst>
                <a:ext uri="{FF2B5EF4-FFF2-40B4-BE49-F238E27FC236}">
                  <a16:creationId xmlns:a16="http://schemas.microsoft.com/office/drawing/2014/main" id="{8516214F-E766-4B62-9E82-8040C5E96E93}"/>
                </a:ext>
              </a:extLst>
            </p:cNvPr>
            <p:cNvSpPr/>
            <p:nvPr/>
          </p:nvSpPr>
          <p:spPr>
            <a:xfrm>
              <a:off x="7745571" y="2821152"/>
              <a:ext cx="45719" cy="190237"/>
            </a:xfrm>
            <a:custGeom>
              <a:avLst/>
              <a:gdLst>
                <a:gd name="connsiteX0" fmla="*/ 31547 w 31547"/>
                <a:gd name="connsiteY0" fmla="*/ 142875 h 142875"/>
                <a:gd name="connsiteX1" fmla="*/ 114 w 31547"/>
                <a:gd name="connsiteY1" fmla="*/ 74295 h 142875"/>
                <a:gd name="connsiteX2" fmla="*/ 22974 w 31547"/>
                <a:gd name="connsiteY2" fmla="*/ 0 h 142875"/>
              </a:gdLst>
              <a:ahLst/>
              <a:cxnLst>
                <a:cxn ang="0">
                  <a:pos x="connsiteX0" y="connsiteY0"/>
                </a:cxn>
                <a:cxn ang="0">
                  <a:pos x="connsiteX1" y="connsiteY1"/>
                </a:cxn>
                <a:cxn ang="0">
                  <a:pos x="connsiteX2" y="connsiteY2"/>
                </a:cxn>
              </a:cxnLst>
              <a:rect l="l" t="t" r="r" b="b"/>
              <a:pathLst>
                <a:path w="31547" h="142875">
                  <a:moveTo>
                    <a:pt x="31547" y="142875"/>
                  </a:moveTo>
                  <a:cubicBezTo>
                    <a:pt x="16545" y="120491"/>
                    <a:pt x="1543" y="98107"/>
                    <a:pt x="114" y="74295"/>
                  </a:cubicBezTo>
                  <a:cubicBezTo>
                    <a:pt x="-1315" y="50483"/>
                    <a:pt x="10829" y="25241"/>
                    <a:pt x="2297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3094720-7C51-4532-8AE1-235B96FCE28E}"/>
                </a:ext>
              </a:extLst>
            </p:cNvPr>
            <p:cNvSpPr/>
            <p:nvPr/>
          </p:nvSpPr>
          <p:spPr>
            <a:xfrm>
              <a:off x="6679891" y="2844360"/>
              <a:ext cx="2208628" cy="2208628"/>
            </a:xfrm>
            <a:custGeom>
              <a:avLst/>
              <a:gdLst>
                <a:gd name="connsiteX0" fmla="*/ 1104314 w 2208628"/>
                <a:gd name="connsiteY0" fmla="*/ 137153 h 2208628"/>
                <a:gd name="connsiteX1" fmla="*/ 996529 w 2208628"/>
                <a:gd name="connsiteY1" fmla="*/ 244938 h 2208628"/>
                <a:gd name="connsiteX2" fmla="*/ 1104314 w 2208628"/>
                <a:gd name="connsiteY2" fmla="*/ 352723 h 2208628"/>
                <a:gd name="connsiteX3" fmla="*/ 1212099 w 2208628"/>
                <a:gd name="connsiteY3" fmla="*/ 244938 h 2208628"/>
                <a:gd name="connsiteX4" fmla="*/ 1104314 w 2208628"/>
                <a:gd name="connsiteY4" fmla="*/ 137153 h 2208628"/>
                <a:gd name="connsiteX5" fmla="*/ 1104314 w 2208628"/>
                <a:gd name="connsiteY5" fmla="*/ 0 h 2208628"/>
                <a:gd name="connsiteX6" fmla="*/ 2208628 w 2208628"/>
                <a:gd name="connsiteY6" fmla="*/ 1104314 h 2208628"/>
                <a:gd name="connsiteX7" fmla="*/ 1104314 w 2208628"/>
                <a:gd name="connsiteY7" fmla="*/ 2208628 h 2208628"/>
                <a:gd name="connsiteX8" fmla="*/ 0 w 2208628"/>
                <a:gd name="connsiteY8" fmla="*/ 1104314 h 2208628"/>
                <a:gd name="connsiteX9" fmla="*/ 1104314 w 2208628"/>
                <a:gd name="connsiteY9" fmla="*/ 0 h 22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8628" h="2208628">
                  <a:moveTo>
                    <a:pt x="1104314" y="137153"/>
                  </a:moveTo>
                  <a:cubicBezTo>
                    <a:pt x="1044786" y="137153"/>
                    <a:pt x="996529" y="185410"/>
                    <a:pt x="996529" y="244938"/>
                  </a:cubicBezTo>
                  <a:cubicBezTo>
                    <a:pt x="996529" y="304466"/>
                    <a:pt x="1044786" y="352723"/>
                    <a:pt x="1104314" y="352723"/>
                  </a:cubicBezTo>
                  <a:cubicBezTo>
                    <a:pt x="1163842" y="352723"/>
                    <a:pt x="1212099" y="304466"/>
                    <a:pt x="1212099" y="244938"/>
                  </a:cubicBezTo>
                  <a:cubicBezTo>
                    <a:pt x="1212099" y="185410"/>
                    <a:pt x="1163842" y="137153"/>
                    <a:pt x="1104314" y="137153"/>
                  </a:cubicBezTo>
                  <a:close/>
                  <a:moveTo>
                    <a:pt x="1104314" y="0"/>
                  </a:moveTo>
                  <a:cubicBezTo>
                    <a:pt x="1714210" y="0"/>
                    <a:pt x="2208628" y="494418"/>
                    <a:pt x="2208628" y="1104314"/>
                  </a:cubicBezTo>
                  <a:cubicBezTo>
                    <a:pt x="2208628" y="1714210"/>
                    <a:pt x="1714210" y="2208628"/>
                    <a:pt x="1104314" y="2208628"/>
                  </a:cubicBezTo>
                  <a:cubicBezTo>
                    <a:pt x="494418" y="2208628"/>
                    <a:pt x="0" y="1714210"/>
                    <a:pt x="0" y="1104314"/>
                  </a:cubicBezTo>
                  <a:cubicBezTo>
                    <a:pt x="0" y="494418"/>
                    <a:pt x="494418" y="0"/>
                    <a:pt x="1104314" y="0"/>
                  </a:cubicBezTo>
                  <a:close/>
                </a:path>
              </a:pathLst>
            </a:custGeom>
            <a:gradFill flip="none" rotWithShape="1">
              <a:gsLst>
                <a:gs pos="0">
                  <a:srgbClr val="660066">
                    <a:alpha val="50000"/>
                  </a:srgbClr>
                </a:gs>
                <a:gs pos="100000">
                  <a:srgbClr val="CC00CC">
                    <a:alpha val="69804"/>
                  </a:srgbClr>
                </a:gs>
              </a:gsLst>
              <a:lin ang="0" scaled="0"/>
              <a:tileRect/>
            </a:gradFill>
            <a:ln>
              <a:gradFill>
                <a:gsLst>
                  <a:gs pos="0">
                    <a:srgbClr val="660066"/>
                  </a:gs>
                  <a:gs pos="100000">
                    <a:srgbClr val="CC00CC">
                      <a:alpha val="0"/>
                    </a:srgbClr>
                  </a:gs>
                </a:gsLst>
                <a:lin ang="19200000" scaled="0"/>
              </a:gradFill>
            </a:ln>
            <a:effectLst>
              <a:innerShdw blurRad="317500" dir="8400000">
                <a:schemeClr val="bg1"/>
              </a:innerShdw>
              <a:reflection blurRad="6350" stA="35000" endPos="90000" dir="5400000" sy="-100000" algn="bl" rotWithShape="0"/>
            </a:effectLst>
            <a:scene3d>
              <a:camera prst="orthographicFront"/>
              <a:lightRig rig="chilly"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A0DB7FCD-B0F9-4DE5-BD77-ABD0320C9B7C}"/>
                </a:ext>
              </a:extLst>
            </p:cNvPr>
            <p:cNvGrpSpPr/>
            <p:nvPr/>
          </p:nvGrpSpPr>
          <p:grpSpPr>
            <a:xfrm>
              <a:off x="7399576" y="388313"/>
              <a:ext cx="769257" cy="769257"/>
              <a:chOff x="5877141" y="400287"/>
              <a:chExt cx="769257" cy="769257"/>
            </a:xfrm>
          </p:grpSpPr>
          <p:sp>
            <p:nvSpPr>
              <p:cNvPr id="34" name="Oval 33">
                <a:extLst>
                  <a:ext uri="{FF2B5EF4-FFF2-40B4-BE49-F238E27FC236}">
                    <a16:creationId xmlns:a16="http://schemas.microsoft.com/office/drawing/2014/main" id="{5EA17841-E8C7-40F1-996D-32016E82F0FB}"/>
                  </a:ext>
                </a:extLst>
              </p:cNvPr>
              <p:cNvSpPr/>
              <p:nvPr/>
            </p:nvSpPr>
            <p:spPr>
              <a:xfrm>
                <a:off x="5877141" y="400287"/>
                <a:ext cx="769257" cy="769257"/>
              </a:xfrm>
              <a:prstGeom prst="ellipse">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A7085B4D-A1A9-4696-B928-149384449E98}"/>
                  </a:ext>
                </a:extLst>
              </p:cNvPr>
              <p:cNvSpPr/>
              <p:nvPr/>
            </p:nvSpPr>
            <p:spPr>
              <a:xfrm>
                <a:off x="6052450" y="575111"/>
                <a:ext cx="418638" cy="418638"/>
              </a:xfrm>
              <a:prstGeom prst="ellipse">
                <a:avLst/>
              </a:prstGeom>
              <a:gradFill flip="none" rotWithShape="1">
                <a:gsLst>
                  <a:gs pos="0">
                    <a:srgbClr val="660066"/>
                  </a:gs>
                  <a:gs pos="100000">
                    <a:srgbClr val="CC00CC"/>
                  </a:gs>
                </a:gsLst>
                <a:lin ang="0" scaled="0"/>
                <a:tileRect/>
              </a:gradFill>
              <a:ln>
                <a:gradFill>
                  <a:gsLst>
                    <a:gs pos="0">
                      <a:srgbClr val="660066"/>
                    </a:gs>
                    <a:gs pos="100000">
                      <a:srgbClr val="CC00CC">
                        <a:alpha val="0"/>
                      </a:srgbClr>
                    </a:gs>
                  </a:gsLst>
                  <a:lin ang="19200000" scaled="0"/>
                </a:gradFill>
              </a:ln>
              <a:effectLst>
                <a:innerShdw blurRad="317500" dir="8400000">
                  <a:schemeClr val="bg1"/>
                </a:innerShdw>
              </a:effectLst>
              <a:scene3d>
                <a:camera prst="orthographicFront"/>
                <a:lightRig rig="chilly"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56" name="Straight Connector 55">
              <a:extLst>
                <a:ext uri="{FF2B5EF4-FFF2-40B4-BE49-F238E27FC236}">
                  <a16:creationId xmlns:a16="http://schemas.microsoft.com/office/drawing/2014/main" id="{9214B9F5-8F54-475D-8D32-5042F28DBA43}"/>
                </a:ext>
              </a:extLst>
            </p:cNvPr>
            <p:cNvCxnSpPr>
              <a:cxnSpLocks/>
              <a:stCxn id="34" idx="4"/>
              <a:endCxn id="22" idx="5"/>
            </p:cNvCxnSpPr>
            <p:nvPr/>
          </p:nvCxnSpPr>
          <p:spPr>
            <a:xfrm>
              <a:off x="7784205" y="1157570"/>
              <a:ext cx="0" cy="16867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Freeform: Shape 85">
              <a:extLst>
                <a:ext uri="{FF2B5EF4-FFF2-40B4-BE49-F238E27FC236}">
                  <a16:creationId xmlns:a16="http://schemas.microsoft.com/office/drawing/2014/main" id="{D9D41BF1-B65C-4E42-B050-1A4A55E7E054}"/>
                </a:ext>
              </a:extLst>
            </p:cNvPr>
            <p:cNvSpPr/>
            <p:nvPr/>
          </p:nvSpPr>
          <p:spPr>
            <a:xfrm>
              <a:off x="7777118" y="2826093"/>
              <a:ext cx="45719" cy="182438"/>
            </a:xfrm>
            <a:custGeom>
              <a:avLst/>
              <a:gdLst>
                <a:gd name="connsiteX0" fmla="*/ 0 w 64970"/>
                <a:gd name="connsiteY0" fmla="*/ 11823 h 147491"/>
                <a:gd name="connsiteX1" fmla="*/ 62865 w 64970"/>
                <a:gd name="connsiteY1" fmla="*/ 11823 h 147491"/>
                <a:gd name="connsiteX2" fmla="*/ 45720 w 64970"/>
                <a:gd name="connsiteY2" fmla="*/ 134696 h 147491"/>
                <a:gd name="connsiteX3" fmla="*/ 2857 w 64970"/>
                <a:gd name="connsiteY3" fmla="*/ 137553 h 147491"/>
                <a:gd name="connsiteX0" fmla="*/ 0 w 49664"/>
                <a:gd name="connsiteY0" fmla="*/ 3631 h 137775"/>
                <a:gd name="connsiteX1" fmla="*/ 42563 w 49664"/>
                <a:gd name="connsiteY1" fmla="*/ 26491 h 137775"/>
                <a:gd name="connsiteX2" fmla="*/ 45720 w 49664"/>
                <a:gd name="connsiteY2" fmla="*/ 126504 h 137775"/>
                <a:gd name="connsiteX3" fmla="*/ 2857 w 49664"/>
                <a:gd name="connsiteY3" fmla="*/ 129361 h 137775"/>
              </a:gdLst>
              <a:ahLst/>
              <a:cxnLst>
                <a:cxn ang="0">
                  <a:pos x="connsiteX0" y="connsiteY0"/>
                </a:cxn>
                <a:cxn ang="0">
                  <a:pos x="connsiteX1" y="connsiteY1"/>
                </a:cxn>
                <a:cxn ang="0">
                  <a:pos x="connsiteX2" y="connsiteY2"/>
                </a:cxn>
                <a:cxn ang="0">
                  <a:pos x="connsiteX3" y="connsiteY3"/>
                </a:cxn>
              </a:cxnLst>
              <a:rect l="l" t="t" r="r" b="b"/>
              <a:pathLst>
                <a:path w="49664" h="137775">
                  <a:moveTo>
                    <a:pt x="0" y="3631"/>
                  </a:moveTo>
                  <a:cubicBezTo>
                    <a:pt x="27622" y="-6609"/>
                    <a:pt x="34943" y="6012"/>
                    <a:pt x="42563" y="26491"/>
                  </a:cubicBezTo>
                  <a:cubicBezTo>
                    <a:pt x="50183" y="46970"/>
                    <a:pt x="52338" y="109359"/>
                    <a:pt x="45720" y="126504"/>
                  </a:cubicBezTo>
                  <a:cubicBezTo>
                    <a:pt x="39102" y="143649"/>
                    <a:pt x="19288" y="138410"/>
                    <a:pt x="2857" y="12936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0CD65818-302D-465E-B1EC-0A491351A345}"/>
                </a:ext>
              </a:extLst>
            </p:cNvPr>
            <p:cNvSpPr/>
            <p:nvPr/>
          </p:nvSpPr>
          <p:spPr>
            <a:xfrm>
              <a:off x="7751413" y="2804004"/>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Shape 87">
              <a:extLst>
                <a:ext uri="{FF2B5EF4-FFF2-40B4-BE49-F238E27FC236}">
                  <a16:creationId xmlns:a16="http://schemas.microsoft.com/office/drawing/2014/main" id="{B23C4DBF-7BD5-4D3A-A172-0F460697E89D}"/>
                </a:ext>
              </a:extLst>
            </p:cNvPr>
            <p:cNvSpPr/>
            <p:nvPr/>
          </p:nvSpPr>
          <p:spPr>
            <a:xfrm>
              <a:off x="7758079" y="2784951"/>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169E80C6-F659-4F10-BD85-5611702E25FD}"/>
                </a:ext>
              </a:extLst>
            </p:cNvPr>
            <p:cNvSpPr/>
            <p:nvPr/>
          </p:nvSpPr>
          <p:spPr>
            <a:xfrm>
              <a:off x="6909288" y="5029874"/>
              <a:ext cx="1794737" cy="70997"/>
            </a:xfrm>
            <a:prstGeom prst="ellipse">
              <a:avLst/>
            </a:prstGeom>
            <a:gradFill flip="none" rotWithShape="1">
              <a:gsLst>
                <a:gs pos="0">
                  <a:schemeClr val="tx1">
                    <a:alpha val="74000"/>
                  </a:schemeClr>
                </a:gs>
                <a:gs pos="100000">
                  <a:schemeClr val="tx1">
                    <a:alpha val="0"/>
                  </a:schemeClr>
                </a:gs>
              </a:gsLst>
              <a:path path="circle">
                <a:fillToRect l="50000" t="50000" r="50000" b="50000"/>
              </a:path>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490206DD-85E8-4D64-9D95-5F3A62FB1A94}"/>
                </a:ext>
              </a:extLst>
            </p:cNvPr>
            <p:cNvSpPr txBox="1"/>
            <p:nvPr/>
          </p:nvSpPr>
          <p:spPr>
            <a:xfrm>
              <a:off x="6862576" y="3774197"/>
              <a:ext cx="1923658" cy="784830"/>
            </a:xfrm>
            <a:prstGeom prst="rect">
              <a:avLst/>
            </a:prstGeom>
            <a:noFill/>
          </p:spPr>
          <p:txBody>
            <a:bodyPr wrap="square" rtlCol="0">
              <a:spAutoFit/>
            </a:bodyPr>
            <a:lstStyle/>
            <a:p>
              <a:r>
                <a:rPr lang="en-US" sz="1500" dirty="0">
                  <a:solidFill>
                    <a:schemeClr val="tx1">
                      <a:lumMod val="85000"/>
                      <a:lumOff val="15000"/>
                    </a:schemeClr>
                  </a:solidFill>
                  <a:latin typeface="Century Gothic" panose="020B0502020202020204" pitchFamily="34" charset="0"/>
                </a:rPr>
                <a:t> the three functions that the system works on</a:t>
              </a:r>
            </a:p>
          </p:txBody>
        </p:sp>
        <p:sp>
          <p:nvSpPr>
            <p:cNvPr id="117" name="TextBox 116">
              <a:extLst>
                <a:ext uri="{FF2B5EF4-FFF2-40B4-BE49-F238E27FC236}">
                  <a16:creationId xmlns:a16="http://schemas.microsoft.com/office/drawing/2014/main" id="{5EB70517-0CC1-4A0B-A756-2378318C986B}"/>
                </a:ext>
              </a:extLst>
            </p:cNvPr>
            <p:cNvSpPr txBox="1"/>
            <p:nvPr/>
          </p:nvSpPr>
          <p:spPr>
            <a:xfrm>
              <a:off x="7339359" y="3340867"/>
              <a:ext cx="1053494" cy="307777"/>
            </a:xfrm>
            <a:prstGeom prst="rect">
              <a:avLst/>
            </a:prstGeom>
            <a:noFill/>
          </p:spPr>
          <p:txBody>
            <a:bodyPr wrap="none" rtlCol="0">
              <a:spAutoFit/>
            </a:bodyPr>
            <a:lstStyle/>
            <a:p>
              <a:r>
                <a:rPr lang="en-US" sz="1400" b="1" dirty="0">
                  <a:latin typeface="Century Gothic" panose="020B0502020202020204" pitchFamily="34" charset="0"/>
                </a:rPr>
                <a:t>STEP FOUR</a:t>
              </a:r>
            </a:p>
          </p:txBody>
        </p:sp>
      </p:grpSp>
      <p:grpSp>
        <p:nvGrpSpPr>
          <p:cNvPr id="6" name="Group 5">
            <a:extLst>
              <a:ext uri="{FF2B5EF4-FFF2-40B4-BE49-F238E27FC236}">
                <a16:creationId xmlns:a16="http://schemas.microsoft.com/office/drawing/2014/main" id="{7090A4C6-0ACE-4A8F-802F-CA2D618C13AC}"/>
              </a:ext>
            </a:extLst>
          </p:cNvPr>
          <p:cNvGrpSpPr/>
          <p:nvPr/>
        </p:nvGrpSpPr>
        <p:grpSpPr>
          <a:xfrm>
            <a:off x="8551432" y="435429"/>
            <a:ext cx="2350534" cy="5326454"/>
            <a:chOff x="8495100" y="435429"/>
            <a:chExt cx="2350534" cy="5326454"/>
          </a:xfrm>
        </p:grpSpPr>
        <p:sp>
          <p:nvSpPr>
            <p:cNvPr id="91" name="Freeform: Shape 90">
              <a:extLst>
                <a:ext uri="{FF2B5EF4-FFF2-40B4-BE49-F238E27FC236}">
                  <a16:creationId xmlns:a16="http://schemas.microsoft.com/office/drawing/2014/main" id="{ECCA6C05-9E12-4153-8A2C-8B007D98B6FA}"/>
                </a:ext>
              </a:extLst>
            </p:cNvPr>
            <p:cNvSpPr/>
            <p:nvPr/>
          </p:nvSpPr>
          <p:spPr>
            <a:xfrm>
              <a:off x="9562617" y="3441238"/>
              <a:ext cx="45719" cy="190237"/>
            </a:xfrm>
            <a:custGeom>
              <a:avLst/>
              <a:gdLst>
                <a:gd name="connsiteX0" fmla="*/ 31547 w 31547"/>
                <a:gd name="connsiteY0" fmla="*/ 142875 h 142875"/>
                <a:gd name="connsiteX1" fmla="*/ 114 w 31547"/>
                <a:gd name="connsiteY1" fmla="*/ 74295 h 142875"/>
                <a:gd name="connsiteX2" fmla="*/ 22974 w 31547"/>
                <a:gd name="connsiteY2" fmla="*/ 0 h 142875"/>
              </a:gdLst>
              <a:ahLst/>
              <a:cxnLst>
                <a:cxn ang="0">
                  <a:pos x="connsiteX0" y="connsiteY0"/>
                </a:cxn>
                <a:cxn ang="0">
                  <a:pos x="connsiteX1" y="connsiteY1"/>
                </a:cxn>
                <a:cxn ang="0">
                  <a:pos x="connsiteX2" y="connsiteY2"/>
                </a:cxn>
              </a:cxnLst>
              <a:rect l="l" t="t" r="r" b="b"/>
              <a:pathLst>
                <a:path w="31547" h="142875">
                  <a:moveTo>
                    <a:pt x="31547" y="142875"/>
                  </a:moveTo>
                  <a:cubicBezTo>
                    <a:pt x="16545" y="120491"/>
                    <a:pt x="1543" y="98107"/>
                    <a:pt x="114" y="74295"/>
                  </a:cubicBezTo>
                  <a:cubicBezTo>
                    <a:pt x="-1315" y="50483"/>
                    <a:pt x="10829" y="25241"/>
                    <a:pt x="2297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9CB42899-DD88-45DE-930E-0A28FB23B5EF}"/>
                </a:ext>
              </a:extLst>
            </p:cNvPr>
            <p:cNvSpPr/>
            <p:nvPr/>
          </p:nvSpPr>
          <p:spPr>
            <a:xfrm>
              <a:off x="8495100" y="3462316"/>
              <a:ext cx="2208628" cy="2208628"/>
            </a:xfrm>
            <a:custGeom>
              <a:avLst/>
              <a:gdLst>
                <a:gd name="connsiteX0" fmla="*/ 1104314 w 2208628"/>
                <a:gd name="connsiteY0" fmla="*/ 124227 h 2208628"/>
                <a:gd name="connsiteX1" fmla="*/ 996529 w 2208628"/>
                <a:gd name="connsiteY1" fmla="*/ 232012 h 2208628"/>
                <a:gd name="connsiteX2" fmla="*/ 1104314 w 2208628"/>
                <a:gd name="connsiteY2" fmla="*/ 339797 h 2208628"/>
                <a:gd name="connsiteX3" fmla="*/ 1212099 w 2208628"/>
                <a:gd name="connsiteY3" fmla="*/ 232012 h 2208628"/>
                <a:gd name="connsiteX4" fmla="*/ 1104314 w 2208628"/>
                <a:gd name="connsiteY4" fmla="*/ 124227 h 2208628"/>
                <a:gd name="connsiteX5" fmla="*/ 1104314 w 2208628"/>
                <a:gd name="connsiteY5" fmla="*/ 0 h 2208628"/>
                <a:gd name="connsiteX6" fmla="*/ 2208628 w 2208628"/>
                <a:gd name="connsiteY6" fmla="*/ 1104314 h 2208628"/>
                <a:gd name="connsiteX7" fmla="*/ 1104314 w 2208628"/>
                <a:gd name="connsiteY7" fmla="*/ 2208628 h 2208628"/>
                <a:gd name="connsiteX8" fmla="*/ 0 w 2208628"/>
                <a:gd name="connsiteY8" fmla="*/ 1104314 h 2208628"/>
                <a:gd name="connsiteX9" fmla="*/ 1104314 w 2208628"/>
                <a:gd name="connsiteY9" fmla="*/ 0 h 22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8628" h="2208628">
                  <a:moveTo>
                    <a:pt x="1104314" y="124227"/>
                  </a:moveTo>
                  <a:cubicBezTo>
                    <a:pt x="1044786" y="124227"/>
                    <a:pt x="996529" y="172484"/>
                    <a:pt x="996529" y="232012"/>
                  </a:cubicBezTo>
                  <a:cubicBezTo>
                    <a:pt x="996529" y="291540"/>
                    <a:pt x="1044786" y="339797"/>
                    <a:pt x="1104314" y="339797"/>
                  </a:cubicBezTo>
                  <a:cubicBezTo>
                    <a:pt x="1163842" y="339797"/>
                    <a:pt x="1212099" y="291540"/>
                    <a:pt x="1212099" y="232012"/>
                  </a:cubicBezTo>
                  <a:cubicBezTo>
                    <a:pt x="1212099" y="172484"/>
                    <a:pt x="1163842" y="124227"/>
                    <a:pt x="1104314" y="124227"/>
                  </a:cubicBezTo>
                  <a:close/>
                  <a:moveTo>
                    <a:pt x="1104314" y="0"/>
                  </a:moveTo>
                  <a:cubicBezTo>
                    <a:pt x="1714210" y="0"/>
                    <a:pt x="2208628" y="494418"/>
                    <a:pt x="2208628" y="1104314"/>
                  </a:cubicBezTo>
                  <a:cubicBezTo>
                    <a:pt x="2208628" y="1714210"/>
                    <a:pt x="1714210" y="2208628"/>
                    <a:pt x="1104314" y="2208628"/>
                  </a:cubicBezTo>
                  <a:cubicBezTo>
                    <a:pt x="494418" y="2208628"/>
                    <a:pt x="0" y="1714210"/>
                    <a:pt x="0" y="1104314"/>
                  </a:cubicBezTo>
                  <a:cubicBezTo>
                    <a:pt x="0" y="494418"/>
                    <a:pt x="494418" y="0"/>
                    <a:pt x="1104314" y="0"/>
                  </a:cubicBezTo>
                  <a:close/>
                </a:path>
              </a:pathLst>
            </a:custGeom>
            <a:gradFill flip="none" rotWithShape="1">
              <a:gsLst>
                <a:gs pos="0">
                  <a:srgbClr val="FF0066">
                    <a:alpha val="49804"/>
                  </a:srgbClr>
                </a:gs>
                <a:gs pos="100000">
                  <a:srgbClr val="FF3399">
                    <a:alpha val="69804"/>
                  </a:srgbClr>
                </a:gs>
              </a:gsLst>
              <a:lin ang="0" scaled="0"/>
              <a:tileRect/>
            </a:gradFill>
            <a:ln>
              <a:gradFill>
                <a:gsLst>
                  <a:gs pos="0">
                    <a:srgbClr val="FF0066"/>
                  </a:gs>
                  <a:gs pos="100000">
                    <a:srgbClr val="FF3399">
                      <a:alpha val="0"/>
                    </a:srgbClr>
                  </a:gs>
                </a:gsLst>
                <a:lin ang="19200000" scaled="0"/>
              </a:gradFill>
            </a:ln>
            <a:effectLst>
              <a:innerShdw blurRad="317500" dir="8400000">
                <a:schemeClr val="bg1"/>
              </a:innerShdw>
              <a:reflection blurRad="6350" stA="35000" endPos="90000" dir="5400000" sy="-100000" algn="bl" rotWithShape="0"/>
            </a:effectLst>
            <a:scene3d>
              <a:camera prst="orthographicFront"/>
              <a:lightRig rig="chilly"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BA28B76C-5107-436E-B803-6592BADC7185}"/>
                </a:ext>
              </a:extLst>
            </p:cNvPr>
            <p:cNvGrpSpPr/>
            <p:nvPr/>
          </p:nvGrpSpPr>
          <p:grpSpPr>
            <a:xfrm>
              <a:off x="9217095" y="435429"/>
              <a:ext cx="769257" cy="769257"/>
              <a:chOff x="7255412" y="400287"/>
              <a:chExt cx="769257" cy="769257"/>
            </a:xfrm>
          </p:grpSpPr>
          <p:sp>
            <p:nvSpPr>
              <p:cNvPr id="36" name="Oval 35">
                <a:extLst>
                  <a:ext uri="{FF2B5EF4-FFF2-40B4-BE49-F238E27FC236}">
                    <a16:creationId xmlns:a16="http://schemas.microsoft.com/office/drawing/2014/main" id="{AE32F8C6-A1E2-4A41-ACB9-A9D887FE8A80}"/>
                  </a:ext>
                </a:extLst>
              </p:cNvPr>
              <p:cNvSpPr/>
              <p:nvPr/>
            </p:nvSpPr>
            <p:spPr>
              <a:xfrm>
                <a:off x="7255412" y="400287"/>
                <a:ext cx="769257" cy="769257"/>
              </a:xfrm>
              <a:prstGeom prst="ellipse">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08B37D97-0B59-4F86-8678-171A761C541D}"/>
                  </a:ext>
                </a:extLst>
              </p:cNvPr>
              <p:cNvSpPr/>
              <p:nvPr/>
            </p:nvSpPr>
            <p:spPr>
              <a:xfrm>
                <a:off x="7430721" y="575111"/>
                <a:ext cx="418638" cy="418638"/>
              </a:xfrm>
              <a:prstGeom prst="ellipse">
                <a:avLst/>
              </a:prstGeom>
              <a:gradFill flip="none" rotWithShape="1">
                <a:gsLst>
                  <a:gs pos="0">
                    <a:srgbClr val="FF0066"/>
                  </a:gs>
                  <a:gs pos="100000">
                    <a:srgbClr val="FF3399"/>
                  </a:gs>
                </a:gsLst>
                <a:lin ang="0" scaled="0"/>
                <a:tileRect/>
              </a:gradFill>
              <a:ln>
                <a:gradFill>
                  <a:gsLst>
                    <a:gs pos="0">
                      <a:srgbClr val="FF0066"/>
                    </a:gs>
                    <a:gs pos="100000">
                      <a:srgbClr val="FF3399">
                        <a:alpha val="0"/>
                      </a:srgbClr>
                    </a:gs>
                  </a:gsLst>
                  <a:lin ang="19200000" scaled="0"/>
                </a:gradFill>
              </a:ln>
              <a:effectLst>
                <a:innerShdw blurRad="317500" dir="8400000">
                  <a:schemeClr val="bg1"/>
                </a:innerShdw>
              </a:effectLst>
              <a:scene3d>
                <a:camera prst="orthographicFront"/>
                <a:lightRig rig="chilly"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59" name="Straight Connector 58">
              <a:extLst>
                <a:ext uri="{FF2B5EF4-FFF2-40B4-BE49-F238E27FC236}">
                  <a16:creationId xmlns:a16="http://schemas.microsoft.com/office/drawing/2014/main" id="{35D97D61-3B74-473E-B47D-20E6942675C3}"/>
                </a:ext>
              </a:extLst>
            </p:cNvPr>
            <p:cNvCxnSpPr>
              <a:cxnSpLocks/>
              <a:stCxn id="36" idx="4"/>
              <a:endCxn id="23" idx="5"/>
            </p:cNvCxnSpPr>
            <p:nvPr/>
          </p:nvCxnSpPr>
          <p:spPr>
            <a:xfrm flipH="1">
              <a:off x="9599414" y="1204686"/>
              <a:ext cx="2310" cy="22576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Freeform: Shape 91">
              <a:extLst>
                <a:ext uri="{FF2B5EF4-FFF2-40B4-BE49-F238E27FC236}">
                  <a16:creationId xmlns:a16="http://schemas.microsoft.com/office/drawing/2014/main" id="{62A2AEA3-0A47-404D-BA63-A6A151284C7A}"/>
                </a:ext>
              </a:extLst>
            </p:cNvPr>
            <p:cNvSpPr/>
            <p:nvPr/>
          </p:nvSpPr>
          <p:spPr>
            <a:xfrm>
              <a:off x="9594164" y="3446179"/>
              <a:ext cx="45719" cy="182438"/>
            </a:xfrm>
            <a:custGeom>
              <a:avLst/>
              <a:gdLst>
                <a:gd name="connsiteX0" fmla="*/ 0 w 64970"/>
                <a:gd name="connsiteY0" fmla="*/ 11823 h 147491"/>
                <a:gd name="connsiteX1" fmla="*/ 62865 w 64970"/>
                <a:gd name="connsiteY1" fmla="*/ 11823 h 147491"/>
                <a:gd name="connsiteX2" fmla="*/ 45720 w 64970"/>
                <a:gd name="connsiteY2" fmla="*/ 134696 h 147491"/>
                <a:gd name="connsiteX3" fmla="*/ 2857 w 64970"/>
                <a:gd name="connsiteY3" fmla="*/ 137553 h 147491"/>
                <a:gd name="connsiteX0" fmla="*/ 0 w 49664"/>
                <a:gd name="connsiteY0" fmla="*/ 3631 h 137775"/>
                <a:gd name="connsiteX1" fmla="*/ 42563 w 49664"/>
                <a:gd name="connsiteY1" fmla="*/ 26491 h 137775"/>
                <a:gd name="connsiteX2" fmla="*/ 45720 w 49664"/>
                <a:gd name="connsiteY2" fmla="*/ 126504 h 137775"/>
                <a:gd name="connsiteX3" fmla="*/ 2857 w 49664"/>
                <a:gd name="connsiteY3" fmla="*/ 129361 h 137775"/>
              </a:gdLst>
              <a:ahLst/>
              <a:cxnLst>
                <a:cxn ang="0">
                  <a:pos x="connsiteX0" y="connsiteY0"/>
                </a:cxn>
                <a:cxn ang="0">
                  <a:pos x="connsiteX1" y="connsiteY1"/>
                </a:cxn>
                <a:cxn ang="0">
                  <a:pos x="connsiteX2" y="connsiteY2"/>
                </a:cxn>
                <a:cxn ang="0">
                  <a:pos x="connsiteX3" y="connsiteY3"/>
                </a:cxn>
              </a:cxnLst>
              <a:rect l="l" t="t" r="r" b="b"/>
              <a:pathLst>
                <a:path w="49664" h="137775">
                  <a:moveTo>
                    <a:pt x="0" y="3631"/>
                  </a:moveTo>
                  <a:cubicBezTo>
                    <a:pt x="27622" y="-6609"/>
                    <a:pt x="34943" y="6012"/>
                    <a:pt x="42563" y="26491"/>
                  </a:cubicBezTo>
                  <a:cubicBezTo>
                    <a:pt x="50183" y="46970"/>
                    <a:pt x="52338" y="109359"/>
                    <a:pt x="45720" y="126504"/>
                  </a:cubicBezTo>
                  <a:cubicBezTo>
                    <a:pt x="39102" y="143649"/>
                    <a:pt x="19288" y="138410"/>
                    <a:pt x="2857" y="12936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reeform: Shape 92">
              <a:extLst>
                <a:ext uri="{FF2B5EF4-FFF2-40B4-BE49-F238E27FC236}">
                  <a16:creationId xmlns:a16="http://schemas.microsoft.com/office/drawing/2014/main" id="{A58B8F7C-74DA-4C48-AF4F-AC70DAA0F081}"/>
                </a:ext>
              </a:extLst>
            </p:cNvPr>
            <p:cNvSpPr/>
            <p:nvPr/>
          </p:nvSpPr>
          <p:spPr>
            <a:xfrm>
              <a:off x="9568459" y="3424090"/>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reeform: Shape 93">
              <a:extLst>
                <a:ext uri="{FF2B5EF4-FFF2-40B4-BE49-F238E27FC236}">
                  <a16:creationId xmlns:a16="http://schemas.microsoft.com/office/drawing/2014/main" id="{2A0E65F2-9997-4D1C-84DC-F85F573B215D}"/>
                </a:ext>
              </a:extLst>
            </p:cNvPr>
            <p:cNvSpPr/>
            <p:nvPr/>
          </p:nvSpPr>
          <p:spPr>
            <a:xfrm>
              <a:off x="9575125" y="3405037"/>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46CD492D-9EE2-49DC-BCB4-B7D0D832510B}"/>
                </a:ext>
              </a:extLst>
            </p:cNvPr>
            <p:cNvSpPr/>
            <p:nvPr/>
          </p:nvSpPr>
          <p:spPr>
            <a:xfrm>
              <a:off x="8742514" y="5690886"/>
              <a:ext cx="1794737" cy="70997"/>
            </a:xfrm>
            <a:prstGeom prst="ellipse">
              <a:avLst/>
            </a:prstGeom>
            <a:gradFill flip="none" rotWithShape="1">
              <a:gsLst>
                <a:gs pos="0">
                  <a:schemeClr val="tx1">
                    <a:alpha val="74000"/>
                  </a:schemeClr>
                </a:gs>
                <a:gs pos="100000">
                  <a:schemeClr val="tx1">
                    <a:alpha val="0"/>
                  </a:schemeClr>
                </a:gs>
              </a:gsLst>
              <a:path path="circle">
                <a:fillToRect l="50000" t="50000" r="50000" b="50000"/>
              </a:path>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a:extLst>
                <a:ext uri="{FF2B5EF4-FFF2-40B4-BE49-F238E27FC236}">
                  <a16:creationId xmlns:a16="http://schemas.microsoft.com/office/drawing/2014/main" id="{8D617B1A-622D-4DC3-909F-3F23E8D088BD}"/>
                </a:ext>
              </a:extLst>
            </p:cNvPr>
            <p:cNvSpPr txBox="1"/>
            <p:nvPr/>
          </p:nvSpPr>
          <p:spPr>
            <a:xfrm>
              <a:off x="8687974" y="4486548"/>
              <a:ext cx="2157660" cy="553998"/>
            </a:xfrm>
            <a:prstGeom prst="rect">
              <a:avLst/>
            </a:prstGeom>
            <a:noFill/>
          </p:spPr>
          <p:txBody>
            <a:bodyPr wrap="square" rtlCol="0">
              <a:spAutoFit/>
            </a:bodyPr>
            <a:lstStyle/>
            <a:p>
              <a:r>
                <a:rPr lang="en-US" sz="1500" dirty="0">
                  <a:solidFill>
                    <a:schemeClr val="tx1">
                      <a:lumMod val="85000"/>
                      <a:lumOff val="15000"/>
                    </a:schemeClr>
                  </a:solidFill>
                  <a:latin typeface="Century Gothic" panose="020B0502020202020204" pitchFamily="34" charset="0"/>
                </a:rPr>
                <a:t>Conclusions and Recommendations</a:t>
              </a:r>
            </a:p>
          </p:txBody>
        </p:sp>
        <p:sp>
          <p:nvSpPr>
            <p:cNvPr id="119" name="TextBox 118">
              <a:extLst>
                <a:ext uri="{FF2B5EF4-FFF2-40B4-BE49-F238E27FC236}">
                  <a16:creationId xmlns:a16="http://schemas.microsoft.com/office/drawing/2014/main" id="{85064E40-2020-4E30-A5F7-7EA1DB6C1E9F}"/>
                </a:ext>
              </a:extLst>
            </p:cNvPr>
            <p:cNvSpPr txBox="1"/>
            <p:nvPr/>
          </p:nvSpPr>
          <p:spPr>
            <a:xfrm>
              <a:off x="9119023" y="3896335"/>
              <a:ext cx="950901" cy="307777"/>
            </a:xfrm>
            <a:prstGeom prst="rect">
              <a:avLst/>
            </a:prstGeom>
            <a:noFill/>
          </p:spPr>
          <p:txBody>
            <a:bodyPr wrap="none" rtlCol="0">
              <a:spAutoFit/>
            </a:bodyPr>
            <a:lstStyle/>
            <a:p>
              <a:r>
                <a:rPr lang="en-US" sz="1400" b="1" dirty="0">
                  <a:latin typeface="Century Gothic" panose="020B0502020202020204" pitchFamily="34" charset="0"/>
                </a:rPr>
                <a:t>STEP FIVE</a:t>
              </a:r>
            </a:p>
          </p:txBody>
        </p:sp>
      </p:grpSp>
      <p:grpSp>
        <p:nvGrpSpPr>
          <p:cNvPr id="3" name="Group 2">
            <a:extLst>
              <a:ext uri="{FF2B5EF4-FFF2-40B4-BE49-F238E27FC236}">
                <a16:creationId xmlns:a16="http://schemas.microsoft.com/office/drawing/2014/main" id="{D8FA8295-C1A7-4773-88C6-725B3B35F50D}"/>
              </a:ext>
            </a:extLst>
          </p:cNvPr>
          <p:cNvGrpSpPr/>
          <p:nvPr/>
        </p:nvGrpSpPr>
        <p:grpSpPr>
          <a:xfrm>
            <a:off x="2946244" y="414801"/>
            <a:ext cx="2208628" cy="5188114"/>
            <a:chOff x="2946244" y="414801"/>
            <a:chExt cx="2208628" cy="5188114"/>
          </a:xfrm>
        </p:grpSpPr>
        <p:sp>
          <p:nvSpPr>
            <p:cNvPr id="74" name="Freeform: Shape 73">
              <a:extLst>
                <a:ext uri="{FF2B5EF4-FFF2-40B4-BE49-F238E27FC236}">
                  <a16:creationId xmlns:a16="http://schemas.microsoft.com/office/drawing/2014/main" id="{D7BE03DD-D845-433B-8D65-3F374AC9FB91}"/>
                </a:ext>
              </a:extLst>
            </p:cNvPr>
            <p:cNvSpPr/>
            <p:nvPr/>
          </p:nvSpPr>
          <p:spPr>
            <a:xfrm>
              <a:off x="4011925" y="3297855"/>
              <a:ext cx="45719" cy="190237"/>
            </a:xfrm>
            <a:custGeom>
              <a:avLst/>
              <a:gdLst>
                <a:gd name="connsiteX0" fmla="*/ 31547 w 31547"/>
                <a:gd name="connsiteY0" fmla="*/ 142875 h 142875"/>
                <a:gd name="connsiteX1" fmla="*/ 114 w 31547"/>
                <a:gd name="connsiteY1" fmla="*/ 74295 h 142875"/>
                <a:gd name="connsiteX2" fmla="*/ 22974 w 31547"/>
                <a:gd name="connsiteY2" fmla="*/ 0 h 142875"/>
              </a:gdLst>
              <a:ahLst/>
              <a:cxnLst>
                <a:cxn ang="0">
                  <a:pos x="connsiteX0" y="connsiteY0"/>
                </a:cxn>
                <a:cxn ang="0">
                  <a:pos x="connsiteX1" y="connsiteY1"/>
                </a:cxn>
                <a:cxn ang="0">
                  <a:pos x="connsiteX2" y="connsiteY2"/>
                </a:cxn>
              </a:cxnLst>
              <a:rect l="l" t="t" r="r" b="b"/>
              <a:pathLst>
                <a:path w="31547" h="142875">
                  <a:moveTo>
                    <a:pt x="31547" y="142875"/>
                  </a:moveTo>
                  <a:cubicBezTo>
                    <a:pt x="16545" y="120491"/>
                    <a:pt x="1543" y="98107"/>
                    <a:pt x="114" y="74295"/>
                  </a:cubicBezTo>
                  <a:cubicBezTo>
                    <a:pt x="-1315" y="50483"/>
                    <a:pt x="10829" y="25241"/>
                    <a:pt x="2297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89F9BD3-AFE2-479D-8EFA-651C98F06908}"/>
                </a:ext>
              </a:extLst>
            </p:cNvPr>
            <p:cNvSpPr/>
            <p:nvPr/>
          </p:nvSpPr>
          <p:spPr>
            <a:xfrm>
              <a:off x="2946244" y="3308817"/>
              <a:ext cx="2208628" cy="2208628"/>
            </a:xfrm>
            <a:custGeom>
              <a:avLst/>
              <a:gdLst>
                <a:gd name="connsiteX0" fmla="*/ 1104314 w 2208628"/>
                <a:gd name="connsiteY0" fmla="*/ 123187 h 2208628"/>
                <a:gd name="connsiteX1" fmla="*/ 996529 w 2208628"/>
                <a:gd name="connsiteY1" fmla="*/ 230972 h 2208628"/>
                <a:gd name="connsiteX2" fmla="*/ 1104314 w 2208628"/>
                <a:gd name="connsiteY2" fmla="*/ 338757 h 2208628"/>
                <a:gd name="connsiteX3" fmla="*/ 1212099 w 2208628"/>
                <a:gd name="connsiteY3" fmla="*/ 230972 h 2208628"/>
                <a:gd name="connsiteX4" fmla="*/ 1104314 w 2208628"/>
                <a:gd name="connsiteY4" fmla="*/ 123187 h 2208628"/>
                <a:gd name="connsiteX5" fmla="*/ 1104314 w 2208628"/>
                <a:gd name="connsiteY5" fmla="*/ 0 h 2208628"/>
                <a:gd name="connsiteX6" fmla="*/ 2208628 w 2208628"/>
                <a:gd name="connsiteY6" fmla="*/ 1104314 h 2208628"/>
                <a:gd name="connsiteX7" fmla="*/ 1104314 w 2208628"/>
                <a:gd name="connsiteY7" fmla="*/ 2208628 h 2208628"/>
                <a:gd name="connsiteX8" fmla="*/ 0 w 2208628"/>
                <a:gd name="connsiteY8" fmla="*/ 1104314 h 2208628"/>
                <a:gd name="connsiteX9" fmla="*/ 1104314 w 2208628"/>
                <a:gd name="connsiteY9" fmla="*/ 0 h 22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8628" h="2208628">
                  <a:moveTo>
                    <a:pt x="1104314" y="123187"/>
                  </a:moveTo>
                  <a:cubicBezTo>
                    <a:pt x="1044786" y="123187"/>
                    <a:pt x="996529" y="171444"/>
                    <a:pt x="996529" y="230972"/>
                  </a:cubicBezTo>
                  <a:cubicBezTo>
                    <a:pt x="996529" y="290500"/>
                    <a:pt x="1044786" y="338757"/>
                    <a:pt x="1104314" y="338757"/>
                  </a:cubicBezTo>
                  <a:cubicBezTo>
                    <a:pt x="1163842" y="338757"/>
                    <a:pt x="1212099" y="290500"/>
                    <a:pt x="1212099" y="230972"/>
                  </a:cubicBezTo>
                  <a:cubicBezTo>
                    <a:pt x="1212099" y="171444"/>
                    <a:pt x="1163842" y="123187"/>
                    <a:pt x="1104314" y="123187"/>
                  </a:cubicBezTo>
                  <a:close/>
                  <a:moveTo>
                    <a:pt x="1104314" y="0"/>
                  </a:moveTo>
                  <a:cubicBezTo>
                    <a:pt x="1714210" y="0"/>
                    <a:pt x="2208628" y="494418"/>
                    <a:pt x="2208628" y="1104314"/>
                  </a:cubicBezTo>
                  <a:cubicBezTo>
                    <a:pt x="2208628" y="1714210"/>
                    <a:pt x="1714210" y="2208628"/>
                    <a:pt x="1104314" y="2208628"/>
                  </a:cubicBezTo>
                  <a:cubicBezTo>
                    <a:pt x="494418" y="2208628"/>
                    <a:pt x="0" y="1714210"/>
                    <a:pt x="0" y="1104314"/>
                  </a:cubicBezTo>
                  <a:cubicBezTo>
                    <a:pt x="0" y="494418"/>
                    <a:pt x="494418" y="0"/>
                    <a:pt x="1104314" y="0"/>
                  </a:cubicBezTo>
                  <a:close/>
                </a:path>
              </a:pathLst>
            </a:custGeom>
            <a:gradFill flip="none" rotWithShape="1">
              <a:gsLst>
                <a:gs pos="0">
                  <a:srgbClr val="0099CC">
                    <a:alpha val="49804"/>
                  </a:srgbClr>
                </a:gs>
                <a:gs pos="100000">
                  <a:srgbClr val="00CCFF">
                    <a:alpha val="69804"/>
                  </a:srgbClr>
                </a:gs>
              </a:gsLst>
              <a:lin ang="0" scaled="1"/>
              <a:tileRect/>
            </a:gradFill>
            <a:ln>
              <a:gradFill>
                <a:gsLst>
                  <a:gs pos="0">
                    <a:srgbClr val="0099CC"/>
                  </a:gs>
                  <a:gs pos="100000">
                    <a:srgbClr val="00CCFF">
                      <a:alpha val="0"/>
                    </a:srgbClr>
                  </a:gs>
                </a:gsLst>
                <a:lin ang="19200000" scaled="0"/>
              </a:gradFill>
            </a:ln>
            <a:effectLst>
              <a:innerShdw blurRad="317500" dir="8400000">
                <a:schemeClr val="bg1"/>
              </a:innerShdw>
              <a:reflection blurRad="6350" stA="350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A283ED2C-FB38-4E24-BB58-E4DD922AE5D3}"/>
                </a:ext>
              </a:extLst>
            </p:cNvPr>
            <p:cNvGrpSpPr/>
            <p:nvPr/>
          </p:nvGrpSpPr>
          <p:grpSpPr>
            <a:xfrm>
              <a:off x="3657625" y="414801"/>
              <a:ext cx="769257" cy="769257"/>
              <a:chOff x="3120599" y="400287"/>
              <a:chExt cx="769257" cy="769257"/>
            </a:xfrm>
          </p:grpSpPr>
          <p:sp>
            <p:nvSpPr>
              <p:cNvPr id="30" name="Oval 29">
                <a:extLst>
                  <a:ext uri="{FF2B5EF4-FFF2-40B4-BE49-F238E27FC236}">
                    <a16:creationId xmlns:a16="http://schemas.microsoft.com/office/drawing/2014/main" id="{4722BFA1-8133-4D7D-98FB-358C29FC0D02}"/>
                  </a:ext>
                </a:extLst>
              </p:cNvPr>
              <p:cNvSpPr/>
              <p:nvPr/>
            </p:nvSpPr>
            <p:spPr>
              <a:xfrm>
                <a:off x="3120599" y="400287"/>
                <a:ext cx="769257" cy="769257"/>
              </a:xfrm>
              <a:prstGeom prst="ellipse">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546ADDB2-FE29-4DBC-9B09-410876138581}"/>
                  </a:ext>
                </a:extLst>
              </p:cNvPr>
              <p:cNvSpPr/>
              <p:nvPr/>
            </p:nvSpPr>
            <p:spPr>
              <a:xfrm>
                <a:off x="3295908" y="575111"/>
                <a:ext cx="418638" cy="418638"/>
              </a:xfrm>
              <a:prstGeom prst="ellipse">
                <a:avLst/>
              </a:prstGeom>
              <a:gradFill flip="none" rotWithShape="1">
                <a:gsLst>
                  <a:gs pos="0">
                    <a:srgbClr val="0099CC"/>
                  </a:gs>
                  <a:gs pos="100000">
                    <a:srgbClr val="00CCFF"/>
                  </a:gs>
                </a:gsLst>
                <a:lin ang="0" scaled="1"/>
                <a:tileRect/>
              </a:gradFill>
              <a:ln>
                <a:gradFill>
                  <a:gsLst>
                    <a:gs pos="0">
                      <a:srgbClr val="0099CC"/>
                    </a:gs>
                    <a:gs pos="100000">
                      <a:srgbClr val="00CCFF">
                        <a:alpha val="0"/>
                      </a:srgbClr>
                    </a:gs>
                  </a:gsLst>
                  <a:lin ang="19200000" scaled="0"/>
                </a:gradFill>
              </a:ln>
              <a:effectLst>
                <a:innerShdw blurRad="317500" dir="84000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48" name="Straight Connector 47">
              <a:extLst>
                <a:ext uri="{FF2B5EF4-FFF2-40B4-BE49-F238E27FC236}">
                  <a16:creationId xmlns:a16="http://schemas.microsoft.com/office/drawing/2014/main" id="{2AB7DF42-404C-4667-ACEF-E1455B4B57F8}"/>
                </a:ext>
              </a:extLst>
            </p:cNvPr>
            <p:cNvCxnSpPr>
              <a:cxnSpLocks/>
              <a:stCxn id="30" idx="4"/>
              <a:endCxn id="19" idx="5"/>
            </p:cNvCxnSpPr>
            <p:nvPr/>
          </p:nvCxnSpPr>
          <p:spPr>
            <a:xfrm>
              <a:off x="4042254" y="1184058"/>
              <a:ext cx="8304" cy="21247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Freeform: Shape 74">
              <a:extLst>
                <a:ext uri="{FF2B5EF4-FFF2-40B4-BE49-F238E27FC236}">
                  <a16:creationId xmlns:a16="http://schemas.microsoft.com/office/drawing/2014/main" id="{41654E2A-E43B-4221-AFC7-1E564C660AFB}"/>
                </a:ext>
              </a:extLst>
            </p:cNvPr>
            <p:cNvSpPr/>
            <p:nvPr/>
          </p:nvSpPr>
          <p:spPr>
            <a:xfrm>
              <a:off x="4043472" y="3302796"/>
              <a:ext cx="45719" cy="182438"/>
            </a:xfrm>
            <a:custGeom>
              <a:avLst/>
              <a:gdLst>
                <a:gd name="connsiteX0" fmla="*/ 0 w 64970"/>
                <a:gd name="connsiteY0" fmla="*/ 11823 h 147491"/>
                <a:gd name="connsiteX1" fmla="*/ 62865 w 64970"/>
                <a:gd name="connsiteY1" fmla="*/ 11823 h 147491"/>
                <a:gd name="connsiteX2" fmla="*/ 45720 w 64970"/>
                <a:gd name="connsiteY2" fmla="*/ 134696 h 147491"/>
                <a:gd name="connsiteX3" fmla="*/ 2857 w 64970"/>
                <a:gd name="connsiteY3" fmla="*/ 137553 h 147491"/>
                <a:gd name="connsiteX0" fmla="*/ 0 w 49664"/>
                <a:gd name="connsiteY0" fmla="*/ 3631 h 137775"/>
                <a:gd name="connsiteX1" fmla="*/ 42563 w 49664"/>
                <a:gd name="connsiteY1" fmla="*/ 26491 h 137775"/>
                <a:gd name="connsiteX2" fmla="*/ 45720 w 49664"/>
                <a:gd name="connsiteY2" fmla="*/ 126504 h 137775"/>
                <a:gd name="connsiteX3" fmla="*/ 2857 w 49664"/>
                <a:gd name="connsiteY3" fmla="*/ 129361 h 137775"/>
              </a:gdLst>
              <a:ahLst/>
              <a:cxnLst>
                <a:cxn ang="0">
                  <a:pos x="connsiteX0" y="connsiteY0"/>
                </a:cxn>
                <a:cxn ang="0">
                  <a:pos x="connsiteX1" y="connsiteY1"/>
                </a:cxn>
                <a:cxn ang="0">
                  <a:pos x="connsiteX2" y="connsiteY2"/>
                </a:cxn>
                <a:cxn ang="0">
                  <a:pos x="connsiteX3" y="connsiteY3"/>
                </a:cxn>
              </a:cxnLst>
              <a:rect l="l" t="t" r="r" b="b"/>
              <a:pathLst>
                <a:path w="49664" h="137775">
                  <a:moveTo>
                    <a:pt x="0" y="3631"/>
                  </a:moveTo>
                  <a:cubicBezTo>
                    <a:pt x="27622" y="-6609"/>
                    <a:pt x="34943" y="6012"/>
                    <a:pt x="42563" y="26491"/>
                  </a:cubicBezTo>
                  <a:cubicBezTo>
                    <a:pt x="50183" y="46970"/>
                    <a:pt x="52338" y="109359"/>
                    <a:pt x="45720" y="126504"/>
                  </a:cubicBezTo>
                  <a:cubicBezTo>
                    <a:pt x="39102" y="143649"/>
                    <a:pt x="19288" y="138410"/>
                    <a:pt x="2857" y="12936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Shape 75">
              <a:extLst>
                <a:ext uri="{FF2B5EF4-FFF2-40B4-BE49-F238E27FC236}">
                  <a16:creationId xmlns:a16="http://schemas.microsoft.com/office/drawing/2014/main" id="{7B0A1992-ADCB-478E-ACC2-C977A99DD7AF}"/>
                </a:ext>
              </a:extLst>
            </p:cNvPr>
            <p:cNvSpPr/>
            <p:nvPr/>
          </p:nvSpPr>
          <p:spPr>
            <a:xfrm>
              <a:off x="4017767" y="3280707"/>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Shape 76">
              <a:extLst>
                <a:ext uri="{FF2B5EF4-FFF2-40B4-BE49-F238E27FC236}">
                  <a16:creationId xmlns:a16="http://schemas.microsoft.com/office/drawing/2014/main" id="{E64F327D-3774-4617-B795-F3350EC95C25}"/>
                </a:ext>
              </a:extLst>
            </p:cNvPr>
            <p:cNvSpPr/>
            <p:nvPr/>
          </p:nvSpPr>
          <p:spPr>
            <a:xfrm>
              <a:off x="4024433" y="3261654"/>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70AB8EA1-3F30-4177-82AE-0C56809CBE97}"/>
                </a:ext>
              </a:extLst>
            </p:cNvPr>
            <p:cNvSpPr/>
            <p:nvPr/>
          </p:nvSpPr>
          <p:spPr>
            <a:xfrm>
              <a:off x="3168962" y="5531918"/>
              <a:ext cx="1794737" cy="70997"/>
            </a:xfrm>
            <a:prstGeom prst="ellipse">
              <a:avLst/>
            </a:prstGeom>
            <a:gradFill flip="none" rotWithShape="1">
              <a:gsLst>
                <a:gs pos="0">
                  <a:schemeClr val="tx1">
                    <a:alpha val="74000"/>
                  </a:schemeClr>
                </a:gs>
                <a:gs pos="100000">
                  <a:schemeClr val="tx1">
                    <a:alpha val="0"/>
                  </a:schemeClr>
                </a:gs>
              </a:gsLst>
              <a:path path="circle">
                <a:fillToRect l="50000" t="50000" r="50000" b="50000"/>
              </a:path>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7FCB114E-30DC-4937-915F-46F567371654}"/>
                </a:ext>
              </a:extLst>
            </p:cNvPr>
            <p:cNvSpPr txBox="1"/>
            <p:nvPr/>
          </p:nvSpPr>
          <p:spPr>
            <a:xfrm>
              <a:off x="3426387" y="4121171"/>
              <a:ext cx="1455994" cy="553998"/>
            </a:xfrm>
            <a:prstGeom prst="rect">
              <a:avLst/>
            </a:prstGeom>
            <a:noFill/>
          </p:spPr>
          <p:txBody>
            <a:bodyPr wrap="square" rtlCol="0">
              <a:spAutoFit/>
            </a:bodyPr>
            <a:lstStyle/>
            <a:p>
              <a:r>
                <a:rPr lang="en-US" sz="1500" dirty="0">
                  <a:latin typeface="Century Gothic" panose="020B0502020202020204" pitchFamily="34" charset="0"/>
                </a:rPr>
                <a:t>Hardware circuit</a:t>
              </a:r>
              <a:endParaRPr lang="en-US" sz="1500" dirty="0">
                <a:solidFill>
                  <a:schemeClr val="tx1">
                    <a:lumMod val="85000"/>
                    <a:lumOff val="15000"/>
                  </a:schemeClr>
                </a:solidFill>
                <a:latin typeface="Century Gothic" panose="020B0502020202020204" pitchFamily="34" charset="0"/>
              </a:endParaRPr>
            </a:p>
          </p:txBody>
        </p:sp>
        <p:sp>
          <p:nvSpPr>
            <p:cNvPr id="113" name="TextBox 112">
              <a:extLst>
                <a:ext uri="{FF2B5EF4-FFF2-40B4-BE49-F238E27FC236}">
                  <a16:creationId xmlns:a16="http://schemas.microsoft.com/office/drawing/2014/main" id="{E979B25A-B4B7-490A-980C-521069971679}"/>
                </a:ext>
              </a:extLst>
            </p:cNvPr>
            <p:cNvSpPr txBox="1"/>
            <p:nvPr/>
          </p:nvSpPr>
          <p:spPr>
            <a:xfrm>
              <a:off x="3617434" y="3828275"/>
              <a:ext cx="984565" cy="307777"/>
            </a:xfrm>
            <a:prstGeom prst="rect">
              <a:avLst/>
            </a:prstGeom>
            <a:noFill/>
          </p:spPr>
          <p:txBody>
            <a:bodyPr wrap="none" rtlCol="0">
              <a:spAutoFit/>
            </a:bodyPr>
            <a:lstStyle/>
            <a:p>
              <a:r>
                <a:rPr lang="en-US" sz="1400" b="1" dirty="0">
                  <a:latin typeface="Century Gothic" panose="020B0502020202020204" pitchFamily="34" charset="0"/>
                </a:rPr>
                <a:t>STEP TWO</a:t>
              </a:r>
            </a:p>
          </p:txBody>
        </p:sp>
      </p:grpSp>
      <p:grpSp>
        <p:nvGrpSpPr>
          <p:cNvPr id="4" name="Group 3">
            <a:extLst>
              <a:ext uri="{FF2B5EF4-FFF2-40B4-BE49-F238E27FC236}">
                <a16:creationId xmlns:a16="http://schemas.microsoft.com/office/drawing/2014/main" id="{2E74503D-3E31-4501-ACC1-9E54432DCB14}"/>
              </a:ext>
            </a:extLst>
          </p:cNvPr>
          <p:cNvGrpSpPr/>
          <p:nvPr/>
        </p:nvGrpSpPr>
        <p:grpSpPr>
          <a:xfrm>
            <a:off x="4631236" y="395402"/>
            <a:ext cx="2208628" cy="5340577"/>
            <a:chOff x="4864290" y="359569"/>
            <a:chExt cx="2208628" cy="5340577"/>
          </a:xfrm>
        </p:grpSpPr>
        <p:sp>
          <p:nvSpPr>
            <p:cNvPr id="80" name="Freeform: Shape 79">
              <a:extLst>
                <a:ext uri="{FF2B5EF4-FFF2-40B4-BE49-F238E27FC236}">
                  <a16:creationId xmlns:a16="http://schemas.microsoft.com/office/drawing/2014/main" id="{50055088-77BD-4D23-A1E1-B07EFB6D84D5}"/>
                </a:ext>
              </a:extLst>
            </p:cNvPr>
            <p:cNvSpPr/>
            <p:nvPr/>
          </p:nvSpPr>
          <p:spPr>
            <a:xfrm>
              <a:off x="5937057" y="3411066"/>
              <a:ext cx="45719" cy="190237"/>
            </a:xfrm>
            <a:custGeom>
              <a:avLst/>
              <a:gdLst>
                <a:gd name="connsiteX0" fmla="*/ 31547 w 31547"/>
                <a:gd name="connsiteY0" fmla="*/ 142875 h 142875"/>
                <a:gd name="connsiteX1" fmla="*/ 114 w 31547"/>
                <a:gd name="connsiteY1" fmla="*/ 74295 h 142875"/>
                <a:gd name="connsiteX2" fmla="*/ 22974 w 31547"/>
                <a:gd name="connsiteY2" fmla="*/ 0 h 142875"/>
              </a:gdLst>
              <a:ahLst/>
              <a:cxnLst>
                <a:cxn ang="0">
                  <a:pos x="connsiteX0" y="connsiteY0"/>
                </a:cxn>
                <a:cxn ang="0">
                  <a:pos x="connsiteX1" y="connsiteY1"/>
                </a:cxn>
                <a:cxn ang="0">
                  <a:pos x="connsiteX2" y="connsiteY2"/>
                </a:cxn>
              </a:cxnLst>
              <a:rect l="l" t="t" r="r" b="b"/>
              <a:pathLst>
                <a:path w="31547" h="142875">
                  <a:moveTo>
                    <a:pt x="31547" y="142875"/>
                  </a:moveTo>
                  <a:cubicBezTo>
                    <a:pt x="16545" y="120491"/>
                    <a:pt x="1543" y="98107"/>
                    <a:pt x="114" y="74295"/>
                  </a:cubicBezTo>
                  <a:cubicBezTo>
                    <a:pt x="-1315" y="50483"/>
                    <a:pt x="10829" y="25241"/>
                    <a:pt x="2297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057E04C9-A934-4BBF-93A0-2A48D7BB8F9B}"/>
                </a:ext>
              </a:extLst>
            </p:cNvPr>
            <p:cNvSpPr/>
            <p:nvPr/>
          </p:nvSpPr>
          <p:spPr>
            <a:xfrm>
              <a:off x="4864290" y="3429000"/>
              <a:ext cx="2208628" cy="2208628"/>
            </a:xfrm>
            <a:custGeom>
              <a:avLst/>
              <a:gdLst>
                <a:gd name="connsiteX0" fmla="*/ 1104314 w 2208628"/>
                <a:gd name="connsiteY0" fmla="*/ 143598 h 2208628"/>
                <a:gd name="connsiteX1" fmla="*/ 996529 w 2208628"/>
                <a:gd name="connsiteY1" fmla="*/ 251383 h 2208628"/>
                <a:gd name="connsiteX2" fmla="*/ 1104314 w 2208628"/>
                <a:gd name="connsiteY2" fmla="*/ 359168 h 2208628"/>
                <a:gd name="connsiteX3" fmla="*/ 1212099 w 2208628"/>
                <a:gd name="connsiteY3" fmla="*/ 251383 h 2208628"/>
                <a:gd name="connsiteX4" fmla="*/ 1104314 w 2208628"/>
                <a:gd name="connsiteY4" fmla="*/ 143598 h 2208628"/>
                <a:gd name="connsiteX5" fmla="*/ 1104314 w 2208628"/>
                <a:gd name="connsiteY5" fmla="*/ 0 h 2208628"/>
                <a:gd name="connsiteX6" fmla="*/ 2208628 w 2208628"/>
                <a:gd name="connsiteY6" fmla="*/ 1104314 h 2208628"/>
                <a:gd name="connsiteX7" fmla="*/ 1104314 w 2208628"/>
                <a:gd name="connsiteY7" fmla="*/ 2208628 h 2208628"/>
                <a:gd name="connsiteX8" fmla="*/ 0 w 2208628"/>
                <a:gd name="connsiteY8" fmla="*/ 1104314 h 2208628"/>
                <a:gd name="connsiteX9" fmla="*/ 1104314 w 2208628"/>
                <a:gd name="connsiteY9" fmla="*/ 0 h 22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8628" h="2208628">
                  <a:moveTo>
                    <a:pt x="1104314" y="143598"/>
                  </a:moveTo>
                  <a:cubicBezTo>
                    <a:pt x="1044786" y="143598"/>
                    <a:pt x="996529" y="191855"/>
                    <a:pt x="996529" y="251383"/>
                  </a:cubicBezTo>
                  <a:cubicBezTo>
                    <a:pt x="996529" y="310911"/>
                    <a:pt x="1044786" y="359168"/>
                    <a:pt x="1104314" y="359168"/>
                  </a:cubicBezTo>
                  <a:cubicBezTo>
                    <a:pt x="1163842" y="359168"/>
                    <a:pt x="1212099" y="310911"/>
                    <a:pt x="1212099" y="251383"/>
                  </a:cubicBezTo>
                  <a:cubicBezTo>
                    <a:pt x="1212099" y="191855"/>
                    <a:pt x="1163842" y="143598"/>
                    <a:pt x="1104314" y="143598"/>
                  </a:cubicBezTo>
                  <a:close/>
                  <a:moveTo>
                    <a:pt x="1104314" y="0"/>
                  </a:moveTo>
                  <a:cubicBezTo>
                    <a:pt x="1714210" y="0"/>
                    <a:pt x="2208628" y="494418"/>
                    <a:pt x="2208628" y="1104314"/>
                  </a:cubicBezTo>
                  <a:cubicBezTo>
                    <a:pt x="2208628" y="1714210"/>
                    <a:pt x="1714210" y="2208628"/>
                    <a:pt x="1104314" y="2208628"/>
                  </a:cubicBezTo>
                  <a:cubicBezTo>
                    <a:pt x="494418" y="2208628"/>
                    <a:pt x="0" y="1714210"/>
                    <a:pt x="0" y="1104314"/>
                  </a:cubicBezTo>
                  <a:cubicBezTo>
                    <a:pt x="0" y="494418"/>
                    <a:pt x="494418" y="0"/>
                    <a:pt x="1104314" y="0"/>
                  </a:cubicBezTo>
                  <a:close/>
                </a:path>
              </a:pathLst>
            </a:custGeom>
            <a:gradFill flip="none" rotWithShape="1">
              <a:gsLst>
                <a:gs pos="0">
                  <a:srgbClr val="FF9900">
                    <a:lumMod val="88000"/>
                    <a:lumOff val="12000"/>
                    <a:alpha val="50000"/>
                  </a:srgbClr>
                </a:gs>
                <a:gs pos="100000">
                  <a:srgbClr val="FFCC00">
                    <a:alpha val="70000"/>
                  </a:srgbClr>
                </a:gs>
              </a:gsLst>
              <a:lin ang="0" scaled="1"/>
              <a:tileRect/>
            </a:gradFill>
            <a:ln>
              <a:gradFill>
                <a:gsLst>
                  <a:gs pos="0">
                    <a:srgbClr val="FF9900"/>
                  </a:gs>
                  <a:gs pos="100000">
                    <a:srgbClr val="FFCC00">
                      <a:alpha val="0"/>
                    </a:srgbClr>
                  </a:gs>
                </a:gsLst>
                <a:lin ang="19200000" scaled="0"/>
              </a:gradFill>
            </a:ln>
            <a:effectLst>
              <a:innerShdw blurRad="317500" dir="8400000">
                <a:schemeClr val="bg1"/>
              </a:innerShdw>
              <a:reflection blurRad="6350" stA="350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C0D0F899-833F-420E-82CB-CA929109DE37}"/>
                </a:ext>
              </a:extLst>
            </p:cNvPr>
            <p:cNvGrpSpPr/>
            <p:nvPr/>
          </p:nvGrpSpPr>
          <p:grpSpPr>
            <a:xfrm>
              <a:off x="5588567" y="359569"/>
              <a:ext cx="769257" cy="769257"/>
              <a:chOff x="4498870" y="400287"/>
              <a:chExt cx="769257" cy="769257"/>
            </a:xfrm>
          </p:grpSpPr>
          <p:sp>
            <p:nvSpPr>
              <p:cNvPr id="32" name="Oval 31">
                <a:extLst>
                  <a:ext uri="{FF2B5EF4-FFF2-40B4-BE49-F238E27FC236}">
                    <a16:creationId xmlns:a16="http://schemas.microsoft.com/office/drawing/2014/main" id="{96746E8F-9175-45A0-A65A-11E5F0492B2D}"/>
                  </a:ext>
                </a:extLst>
              </p:cNvPr>
              <p:cNvSpPr/>
              <p:nvPr/>
            </p:nvSpPr>
            <p:spPr>
              <a:xfrm>
                <a:off x="4498870" y="400287"/>
                <a:ext cx="769257" cy="769257"/>
              </a:xfrm>
              <a:prstGeom prst="ellipse">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62897699-3D79-4867-97B6-52C3DCD0AE86}"/>
                  </a:ext>
                </a:extLst>
              </p:cNvPr>
              <p:cNvSpPr/>
              <p:nvPr/>
            </p:nvSpPr>
            <p:spPr>
              <a:xfrm>
                <a:off x="4674179" y="575111"/>
                <a:ext cx="418638" cy="418638"/>
              </a:xfrm>
              <a:prstGeom prst="ellipse">
                <a:avLst/>
              </a:prstGeom>
              <a:gradFill flip="none" rotWithShape="1">
                <a:gsLst>
                  <a:gs pos="0">
                    <a:srgbClr val="FF9900">
                      <a:lumMod val="88000"/>
                      <a:lumOff val="12000"/>
                    </a:srgbClr>
                  </a:gs>
                  <a:gs pos="100000">
                    <a:srgbClr val="FFCC00"/>
                  </a:gs>
                </a:gsLst>
                <a:lin ang="0" scaled="1"/>
                <a:tileRect/>
              </a:gradFill>
              <a:ln>
                <a:gradFill>
                  <a:gsLst>
                    <a:gs pos="0">
                      <a:srgbClr val="FF9900"/>
                    </a:gs>
                    <a:gs pos="100000">
                      <a:srgbClr val="FFCC00">
                        <a:alpha val="0"/>
                      </a:srgbClr>
                    </a:gs>
                  </a:gsLst>
                  <a:lin ang="19200000" scaled="0"/>
                </a:gradFill>
              </a:ln>
              <a:effectLst>
                <a:innerShdw blurRad="317500" dir="84000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53" name="Straight Connector 52">
              <a:extLst>
                <a:ext uri="{FF2B5EF4-FFF2-40B4-BE49-F238E27FC236}">
                  <a16:creationId xmlns:a16="http://schemas.microsoft.com/office/drawing/2014/main" id="{CCCF36B1-C983-4D8D-A2BC-232598546795}"/>
                </a:ext>
              </a:extLst>
            </p:cNvPr>
            <p:cNvCxnSpPr>
              <a:cxnSpLocks/>
              <a:stCxn id="32" idx="4"/>
              <a:endCxn id="20" idx="5"/>
            </p:cNvCxnSpPr>
            <p:nvPr/>
          </p:nvCxnSpPr>
          <p:spPr>
            <a:xfrm flipH="1">
              <a:off x="5968604" y="1128826"/>
              <a:ext cx="4592" cy="23001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Freeform: Shape 80">
              <a:extLst>
                <a:ext uri="{FF2B5EF4-FFF2-40B4-BE49-F238E27FC236}">
                  <a16:creationId xmlns:a16="http://schemas.microsoft.com/office/drawing/2014/main" id="{DF28B970-B7D3-4943-A2E6-16F51889E37C}"/>
                </a:ext>
              </a:extLst>
            </p:cNvPr>
            <p:cNvSpPr/>
            <p:nvPr/>
          </p:nvSpPr>
          <p:spPr>
            <a:xfrm>
              <a:off x="5968604" y="3416007"/>
              <a:ext cx="45719" cy="182438"/>
            </a:xfrm>
            <a:custGeom>
              <a:avLst/>
              <a:gdLst>
                <a:gd name="connsiteX0" fmla="*/ 0 w 64970"/>
                <a:gd name="connsiteY0" fmla="*/ 11823 h 147491"/>
                <a:gd name="connsiteX1" fmla="*/ 62865 w 64970"/>
                <a:gd name="connsiteY1" fmla="*/ 11823 h 147491"/>
                <a:gd name="connsiteX2" fmla="*/ 45720 w 64970"/>
                <a:gd name="connsiteY2" fmla="*/ 134696 h 147491"/>
                <a:gd name="connsiteX3" fmla="*/ 2857 w 64970"/>
                <a:gd name="connsiteY3" fmla="*/ 137553 h 147491"/>
                <a:gd name="connsiteX0" fmla="*/ 0 w 49664"/>
                <a:gd name="connsiteY0" fmla="*/ 3631 h 137775"/>
                <a:gd name="connsiteX1" fmla="*/ 42563 w 49664"/>
                <a:gd name="connsiteY1" fmla="*/ 26491 h 137775"/>
                <a:gd name="connsiteX2" fmla="*/ 45720 w 49664"/>
                <a:gd name="connsiteY2" fmla="*/ 126504 h 137775"/>
                <a:gd name="connsiteX3" fmla="*/ 2857 w 49664"/>
                <a:gd name="connsiteY3" fmla="*/ 129361 h 137775"/>
              </a:gdLst>
              <a:ahLst/>
              <a:cxnLst>
                <a:cxn ang="0">
                  <a:pos x="connsiteX0" y="connsiteY0"/>
                </a:cxn>
                <a:cxn ang="0">
                  <a:pos x="connsiteX1" y="connsiteY1"/>
                </a:cxn>
                <a:cxn ang="0">
                  <a:pos x="connsiteX2" y="connsiteY2"/>
                </a:cxn>
                <a:cxn ang="0">
                  <a:pos x="connsiteX3" y="connsiteY3"/>
                </a:cxn>
              </a:cxnLst>
              <a:rect l="l" t="t" r="r" b="b"/>
              <a:pathLst>
                <a:path w="49664" h="137775">
                  <a:moveTo>
                    <a:pt x="0" y="3631"/>
                  </a:moveTo>
                  <a:cubicBezTo>
                    <a:pt x="27622" y="-6609"/>
                    <a:pt x="34943" y="6012"/>
                    <a:pt x="42563" y="26491"/>
                  </a:cubicBezTo>
                  <a:cubicBezTo>
                    <a:pt x="50183" y="46970"/>
                    <a:pt x="52338" y="109359"/>
                    <a:pt x="45720" y="126504"/>
                  </a:cubicBezTo>
                  <a:cubicBezTo>
                    <a:pt x="39102" y="143649"/>
                    <a:pt x="19288" y="138410"/>
                    <a:pt x="2857" y="12936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Shape 81">
              <a:extLst>
                <a:ext uri="{FF2B5EF4-FFF2-40B4-BE49-F238E27FC236}">
                  <a16:creationId xmlns:a16="http://schemas.microsoft.com/office/drawing/2014/main" id="{FECCF5FF-84C7-47BB-BCD9-02FEDF2DA590}"/>
                </a:ext>
              </a:extLst>
            </p:cNvPr>
            <p:cNvSpPr/>
            <p:nvPr/>
          </p:nvSpPr>
          <p:spPr>
            <a:xfrm>
              <a:off x="5942899" y="3393918"/>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B27476EE-CF2F-4028-90E6-07F9ADE09488}"/>
                </a:ext>
              </a:extLst>
            </p:cNvPr>
            <p:cNvSpPr/>
            <p:nvPr/>
          </p:nvSpPr>
          <p:spPr>
            <a:xfrm>
              <a:off x="5949565" y="3374865"/>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5F52D426-5001-48C3-B633-FA67C69E28CE}"/>
                </a:ext>
              </a:extLst>
            </p:cNvPr>
            <p:cNvSpPr/>
            <p:nvPr/>
          </p:nvSpPr>
          <p:spPr>
            <a:xfrm>
              <a:off x="5039688" y="5629149"/>
              <a:ext cx="1794737" cy="70997"/>
            </a:xfrm>
            <a:prstGeom prst="ellipse">
              <a:avLst/>
            </a:prstGeom>
            <a:gradFill flip="none" rotWithShape="1">
              <a:gsLst>
                <a:gs pos="0">
                  <a:schemeClr val="tx1">
                    <a:alpha val="74000"/>
                  </a:schemeClr>
                </a:gs>
                <a:gs pos="100000">
                  <a:schemeClr val="tx1">
                    <a:alpha val="0"/>
                  </a:schemeClr>
                </a:gs>
              </a:gsLst>
              <a:path path="circle">
                <a:fillToRect l="50000" t="50000" r="50000" b="50000"/>
              </a:path>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a:extLst>
                <a:ext uri="{FF2B5EF4-FFF2-40B4-BE49-F238E27FC236}">
                  <a16:creationId xmlns:a16="http://schemas.microsoft.com/office/drawing/2014/main" id="{BC33EEB7-A335-44CA-B7DA-88683F00B158}"/>
                </a:ext>
              </a:extLst>
            </p:cNvPr>
            <p:cNvSpPr txBox="1"/>
            <p:nvPr/>
          </p:nvSpPr>
          <p:spPr>
            <a:xfrm>
              <a:off x="5204247" y="4437164"/>
              <a:ext cx="1700505" cy="553998"/>
            </a:xfrm>
            <a:prstGeom prst="rect">
              <a:avLst/>
            </a:prstGeom>
            <a:noFill/>
          </p:spPr>
          <p:txBody>
            <a:bodyPr wrap="square" rtlCol="0">
              <a:spAutoFit/>
            </a:bodyPr>
            <a:lstStyle/>
            <a:p>
              <a:r>
                <a:rPr lang="en-US" sz="1500" dirty="0">
                  <a:latin typeface="Century Gothic" panose="020B0502020202020204" pitchFamily="34" charset="0"/>
                </a:rPr>
                <a:t>Hardware component</a:t>
              </a:r>
              <a:endParaRPr lang="en-US" sz="1500" dirty="0">
                <a:solidFill>
                  <a:schemeClr val="tx1">
                    <a:lumMod val="85000"/>
                    <a:lumOff val="15000"/>
                  </a:schemeClr>
                </a:solidFill>
                <a:latin typeface="Century Gothic" panose="020B0502020202020204" pitchFamily="34" charset="0"/>
              </a:endParaRPr>
            </a:p>
          </p:txBody>
        </p:sp>
        <p:sp>
          <p:nvSpPr>
            <p:cNvPr id="115" name="TextBox 114">
              <a:extLst>
                <a:ext uri="{FF2B5EF4-FFF2-40B4-BE49-F238E27FC236}">
                  <a16:creationId xmlns:a16="http://schemas.microsoft.com/office/drawing/2014/main" id="{09F264B7-FAB8-4337-8D9F-01D2ABEA3A3D}"/>
                </a:ext>
              </a:extLst>
            </p:cNvPr>
            <p:cNvSpPr txBox="1"/>
            <p:nvPr/>
          </p:nvSpPr>
          <p:spPr>
            <a:xfrm>
              <a:off x="5494410" y="3920004"/>
              <a:ext cx="1083951" cy="307777"/>
            </a:xfrm>
            <a:prstGeom prst="rect">
              <a:avLst/>
            </a:prstGeom>
            <a:noFill/>
          </p:spPr>
          <p:txBody>
            <a:bodyPr wrap="none" rtlCol="0">
              <a:spAutoFit/>
            </a:bodyPr>
            <a:lstStyle/>
            <a:p>
              <a:r>
                <a:rPr lang="en-US" sz="1400" b="1" dirty="0">
                  <a:latin typeface="Century Gothic" panose="020B0502020202020204" pitchFamily="34" charset="0"/>
                </a:rPr>
                <a:t>STEP THREE</a:t>
              </a:r>
            </a:p>
          </p:txBody>
        </p:sp>
      </p:grpSp>
      <p:grpSp>
        <p:nvGrpSpPr>
          <p:cNvPr id="2" name="Group 1">
            <a:extLst>
              <a:ext uri="{FF2B5EF4-FFF2-40B4-BE49-F238E27FC236}">
                <a16:creationId xmlns:a16="http://schemas.microsoft.com/office/drawing/2014/main" id="{E9257BD5-7609-4C83-AD03-33FF14164024}"/>
              </a:ext>
            </a:extLst>
          </p:cNvPr>
          <p:cNvGrpSpPr/>
          <p:nvPr/>
        </p:nvGrpSpPr>
        <p:grpSpPr>
          <a:xfrm>
            <a:off x="1240027" y="404305"/>
            <a:ext cx="2208628" cy="5714698"/>
            <a:chOff x="1260343" y="400287"/>
            <a:chExt cx="2208628" cy="5714698"/>
          </a:xfrm>
        </p:grpSpPr>
        <p:sp>
          <p:nvSpPr>
            <p:cNvPr id="95" name="Oval 94">
              <a:extLst>
                <a:ext uri="{FF2B5EF4-FFF2-40B4-BE49-F238E27FC236}">
                  <a16:creationId xmlns:a16="http://schemas.microsoft.com/office/drawing/2014/main" id="{1BC12887-63DE-4338-9904-5BC6DB12E994}"/>
                </a:ext>
              </a:extLst>
            </p:cNvPr>
            <p:cNvSpPr/>
            <p:nvPr/>
          </p:nvSpPr>
          <p:spPr>
            <a:xfrm>
              <a:off x="1480949" y="6043988"/>
              <a:ext cx="1794737" cy="70997"/>
            </a:xfrm>
            <a:prstGeom prst="ellipse">
              <a:avLst/>
            </a:prstGeom>
            <a:gradFill flip="none" rotWithShape="1">
              <a:gsLst>
                <a:gs pos="0">
                  <a:schemeClr val="tx1">
                    <a:alpha val="74000"/>
                  </a:schemeClr>
                </a:gs>
                <a:gs pos="100000">
                  <a:schemeClr val="tx1">
                    <a:alpha val="0"/>
                  </a:schemeClr>
                </a:gs>
              </a:gsLst>
              <a:path path="circle">
                <a:fillToRect l="50000" t="50000" r="50000" b="50000"/>
              </a:path>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Shape 69">
              <a:extLst>
                <a:ext uri="{FF2B5EF4-FFF2-40B4-BE49-F238E27FC236}">
                  <a16:creationId xmlns:a16="http://schemas.microsoft.com/office/drawing/2014/main" id="{71133609-A0B5-4EDE-943C-F54CE0DDB654}"/>
                </a:ext>
              </a:extLst>
            </p:cNvPr>
            <p:cNvSpPr/>
            <p:nvPr/>
          </p:nvSpPr>
          <p:spPr>
            <a:xfrm>
              <a:off x="2303571" y="3809048"/>
              <a:ext cx="45719" cy="190237"/>
            </a:xfrm>
            <a:custGeom>
              <a:avLst/>
              <a:gdLst>
                <a:gd name="connsiteX0" fmla="*/ 31547 w 31547"/>
                <a:gd name="connsiteY0" fmla="*/ 142875 h 142875"/>
                <a:gd name="connsiteX1" fmla="*/ 114 w 31547"/>
                <a:gd name="connsiteY1" fmla="*/ 74295 h 142875"/>
                <a:gd name="connsiteX2" fmla="*/ 22974 w 31547"/>
                <a:gd name="connsiteY2" fmla="*/ 0 h 142875"/>
              </a:gdLst>
              <a:ahLst/>
              <a:cxnLst>
                <a:cxn ang="0">
                  <a:pos x="connsiteX0" y="connsiteY0"/>
                </a:cxn>
                <a:cxn ang="0">
                  <a:pos x="connsiteX1" y="connsiteY1"/>
                </a:cxn>
                <a:cxn ang="0">
                  <a:pos x="connsiteX2" y="connsiteY2"/>
                </a:cxn>
              </a:cxnLst>
              <a:rect l="l" t="t" r="r" b="b"/>
              <a:pathLst>
                <a:path w="31547" h="142875">
                  <a:moveTo>
                    <a:pt x="31547" y="142875"/>
                  </a:moveTo>
                  <a:cubicBezTo>
                    <a:pt x="16545" y="120491"/>
                    <a:pt x="1543" y="98107"/>
                    <a:pt x="114" y="74295"/>
                  </a:cubicBezTo>
                  <a:cubicBezTo>
                    <a:pt x="-1315" y="50483"/>
                    <a:pt x="10829" y="25241"/>
                    <a:pt x="2297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8899EDD3-847E-47AF-8465-D234924B1AA2}"/>
                </a:ext>
              </a:extLst>
            </p:cNvPr>
            <p:cNvSpPr/>
            <p:nvPr/>
          </p:nvSpPr>
          <p:spPr>
            <a:xfrm>
              <a:off x="1260343" y="3809048"/>
              <a:ext cx="2208628" cy="2208628"/>
            </a:xfrm>
            <a:custGeom>
              <a:avLst/>
              <a:gdLst>
                <a:gd name="connsiteX0" fmla="*/ 1104314 w 2208628"/>
                <a:gd name="connsiteY0" fmla="*/ 115856 h 2208628"/>
                <a:gd name="connsiteX1" fmla="*/ 996529 w 2208628"/>
                <a:gd name="connsiteY1" fmla="*/ 223641 h 2208628"/>
                <a:gd name="connsiteX2" fmla="*/ 1104314 w 2208628"/>
                <a:gd name="connsiteY2" fmla="*/ 331426 h 2208628"/>
                <a:gd name="connsiteX3" fmla="*/ 1212099 w 2208628"/>
                <a:gd name="connsiteY3" fmla="*/ 223641 h 2208628"/>
                <a:gd name="connsiteX4" fmla="*/ 1104314 w 2208628"/>
                <a:gd name="connsiteY4" fmla="*/ 115856 h 2208628"/>
                <a:gd name="connsiteX5" fmla="*/ 1104314 w 2208628"/>
                <a:gd name="connsiteY5" fmla="*/ 0 h 2208628"/>
                <a:gd name="connsiteX6" fmla="*/ 2208628 w 2208628"/>
                <a:gd name="connsiteY6" fmla="*/ 1104314 h 2208628"/>
                <a:gd name="connsiteX7" fmla="*/ 1104314 w 2208628"/>
                <a:gd name="connsiteY7" fmla="*/ 2208628 h 2208628"/>
                <a:gd name="connsiteX8" fmla="*/ 0 w 2208628"/>
                <a:gd name="connsiteY8" fmla="*/ 1104314 h 2208628"/>
                <a:gd name="connsiteX9" fmla="*/ 1104314 w 2208628"/>
                <a:gd name="connsiteY9" fmla="*/ 0 h 2208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8628" h="2208628">
                  <a:moveTo>
                    <a:pt x="1104314" y="115856"/>
                  </a:moveTo>
                  <a:cubicBezTo>
                    <a:pt x="1044786" y="115856"/>
                    <a:pt x="996529" y="164113"/>
                    <a:pt x="996529" y="223641"/>
                  </a:cubicBezTo>
                  <a:cubicBezTo>
                    <a:pt x="996529" y="283169"/>
                    <a:pt x="1044786" y="331426"/>
                    <a:pt x="1104314" y="331426"/>
                  </a:cubicBezTo>
                  <a:cubicBezTo>
                    <a:pt x="1163842" y="331426"/>
                    <a:pt x="1212099" y="283169"/>
                    <a:pt x="1212099" y="223641"/>
                  </a:cubicBezTo>
                  <a:cubicBezTo>
                    <a:pt x="1212099" y="164113"/>
                    <a:pt x="1163842" y="115856"/>
                    <a:pt x="1104314" y="115856"/>
                  </a:cubicBezTo>
                  <a:close/>
                  <a:moveTo>
                    <a:pt x="1104314" y="0"/>
                  </a:moveTo>
                  <a:cubicBezTo>
                    <a:pt x="1714210" y="0"/>
                    <a:pt x="2208628" y="494418"/>
                    <a:pt x="2208628" y="1104314"/>
                  </a:cubicBezTo>
                  <a:cubicBezTo>
                    <a:pt x="2208628" y="1714210"/>
                    <a:pt x="1714210" y="2208628"/>
                    <a:pt x="1104314" y="2208628"/>
                  </a:cubicBezTo>
                  <a:cubicBezTo>
                    <a:pt x="494418" y="2208628"/>
                    <a:pt x="0" y="1714210"/>
                    <a:pt x="0" y="1104314"/>
                  </a:cubicBezTo>
                  <a:cubicBezTo>
                    <a:pt x="0" y="494418"/>
                    <a:pt x="494418" y="0"/>
                    <a:pt x="1104314" y="0"/>
                  </a:cubicBezTo>
                  <a:close/>
                </a:path>
              </a:pathLst>
            </a:custGeom>
            <a:gradFill flip="none" rotWithShape="1">
              <a:gsLst>
                <a:gs pos="0">
                  <a:srgbClr val="33CC33">
                    <a:alpha val="49804"/>
                  </a:srgbClr>
                </a:gs>
                <a:gs pos="100000">
                  <a:srgbClr val="00FF00">
                    <a:alpha val="69804"/>
                  </a:srgbClr>
                </a:gs>
              </a:gsLst>
              <a:lin ang="0" scaled="1"/>
              <a:tileRect/>
            </a:gradFill>
            <a:ln>
              <a:gradFill>
                <a:gsLst>
                  <a:gs pos="0">
                    <a:srgbClr val="33CC33"/>
                  </a:gs>
                  <a:gs pos="100000">
                    <a:srgbClr val="00FF00">
                      <a:alpha val="0"/>
                    </a:srgbClr>
                  </a:gs>
                </a:gsLst>
                <a:lin ang="19200000" scaled="0"/>
              </a:gradFill>
            </a:ln>
            <a:effectLst>
              <a:innerShdw blurRad="317500" dir="8400000">
                <a:schemeClr val="bg1"/>
              </a:innerShdw>
              <a:reflection blurRad="6350" stA="350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a:extLst>
                <a:ext uri="{FF2B5EF4-FFF2-40B4-BE49-F238E27FC236}">
                  <a16:creationId xmlns:a16="http://schemas.microsoft.com/office/drawing/2014/main" id="{2D87A166-A63D-40E6-A1A5-C6B78D047052}"/>
                </a:ext>
              </a:extLst>
            </p:cNvPr>
            <p:cNvSpPr txBox="1"/>
            <p:nvPr/>
          </p:nvSpPr>
          <p:spPr>
            <a:xfrm>
              <a:off x="1709647" y="4581199"/>
              <a:ext cx="1700505" cy="323165"/>
            </a:xfrm>
            <a:prstGeom prst="rect">
              <a:avLst/>
            </a:prstGeom>
            <a:noFill/>
          </p:spPr>
          <p:txBody>
            <a:bodyPr wrap="square" rtlCol="0">
              <a:spAutoFit/>
            </a:bodyPr>
            <a:lstStyle/>
            <a:p>
              <a:r>
                <a:rPr lang="en-US" sz="1500" dirty="0">
                  <a:solidFill>
                    <a:schemeClr val="tx1">
                      <a:lumMod val="85000"/>
                      <a:lumOff val="15000"/>
                    </a:schemeClr>
                  </a:solidFill>
                  <a:latin typeface="Century Gothic" panose="020B0502020202020204" pitchFamily="34" charset="0"/>
                </a:rPr>
                <a:t>introduction</a:t>
              </a:r>
            </a:p>
          </p:txBody>
        </p:sp>
        <p:grpSp>
          <p:nvGrpSpPr>
            <p:cNvPr id="42" name="Group 41">
              <a:extLst>
                <a:ext uri="{FF2B5EF4-FFF2-40B4-BE49-F238E27FC236}">
                  <a16:creationId xmlns:a16="http://schemas.microsoft.com/office/drawing/2014/main" id="{2F64701E-F31D-4C6B-9219-1EE401EA8FC0}"/>
                </a:ext>
              </a:extLst>
            </p:cNvPr>
            <p:cNvGrpSpPr/>
            <p:nvPr/>
          </p:nvGrpSpPr>
          <p:grpSpPr>
            <a:xfrm>
              <a:off x="1960039" y="400287"/>
              <a:ext cx="769257" cy="769257"/>
              <a:chOff x="1742328" y="400287"/>
              <a:chExt cx="769257" cy="769257"/>
            </a:xfrm>
          </p:grpSpPr>
          <p:sp>
            <p:nvSpPr>
              <p:cNvPr id="28" name="Oval 27">
                <a:extLst>
                  <a:ext uri="{FF2B5EF4-FFF2-40B4-BE49-F238E27FC236}">
                    <a16:creationId xmlns:a16="http://schemas.microsoft.com/office/drawing/2014/main" id="{982E62F5-DD20-4F0B-BB5C-E1CB87472CE4}"/>
                  </a:ext>
                </a:extLst>
              </p:cNvPr>
              <p:cNvSpPr/>
              <p:nvPr/>
            </p:nvSpPr>
            <p:spPr>
              <a:xfrm>
                <a:off x="1742328" y="400287"/>
                <a:ext cx="769257" cy="769257"/>
              </a:xfrm>
              <a:prstGeom prst="ellipse">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34B2BBF9-0535-47F9-8B63-D311C6F9FADA}"/>
                  </a:ext>
                </a:extLst>
              </p:cNvPr>
              <p:cNvSpPr/>
              <p:nvPr/>
            </p:nvSpPr>
            <p:spPr>
              <a:xfrm>
                <a:off x="1917637" y="575111"/>
                <a:ext cx="418638" cy="418638"/>
              </a:xfrm>
              <a:prstGeom prst="ellipse">
                <a:avLst/>
              </a:prstGeom>
              <a:gradFill flip="none" rotWithShape="1">
                <a:gsLst>
                  <a:gs pos="0">
                    <a:srgbClr val="33CC33"/>
                  </a:gs>
                  <a:gs pos="100000">
                    <a:srgbClr val="00FF00"/>
                  </a:gs>
                </a:gsLst>
                <a:lin ang="0" scaled="1"/>
                <a:tileRect/>
              </a:gradFill>
              <a:ln>
                <a:gradFill>
                  <a:gsLst>
                    <a:gs pos="0">
                      <a:srgbClr val="33CC33"/>
                    </a:gs>
                    <a:gs pos="100000">
                      <a:srgbClr val="00FF00">
                        <a:alpha val="0"/>
                      </a:srgbClr>
                    </a:gs>
                  </a:gsLst>
                  <a:lin ang="19200000" scaled="0"/>
                </a:gradFill>
              </a:ln>
              <a:effectLst>
                <a:innerShdw blurRad="317500" dir="84000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grpSp>
        <p:cxnSp>
          <p:nvCxnSpPr>
            <p:cNvPr id="44" name="Straight Connector 43">
              <a:extLst>
                <a:ext uri="{FF2B5EF4-FFF2-40B4-BE49-F238E27FC236}">
                  <a16:creationId xmlns:a16="http://schemas.microsoft.com/office/drawing/2014/main" id="{B1AFB019-8DC7-4C04-9081-61E2B3AF30CF}"/>
                </a:ext>
              </a:extLst>
            </p:cNvPr>
            <p:cNvCxnSpPr>
              <a:cxnSpLocks/>
              <a:stCxn id="28" idx="4"/>
              <a:endCxn id="18" idx="5"/>
            </p:cNvCxnSpPr>
            <p:nvPr/>
          </p:nvCxnSpPr>
          <p:spPr>
            <a:xfrm>
              <a:off x="2344668" y="1169544"/>
              <a:ext cx="19989" cy="26395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Freeform: Shape 66">
              <a:extLst>
                <a:ext uri="{FF2B5EF4-FFF2-40B4-BE49-F238E27FC236}">
                  <a16:creationId xmlns:a16="http://schemas.microsoft.com/office/drawing/2014/main" id="{ADA01CA7-6449-460B-ACCF-C315808172CD}"/>
                </a:ext>
              </a:extLst>
            </p:cNvPr>
            <p:cNvSpPr/>
            <p:nvPr/>
          </p:nvSpPr>
          <p:spPr>
            <a:xfrm>
              <a:off x="2335118" y="3813989"/>
              <a:ext cx="45719" cy="182438"/>
            </a:xfrm>
            <a:custGeom>
              <a:avLst/>
              <a:gdLst>
                <a:gd name="connsiteX0" fmla="*/ 0 w 64970"/>
                <a:gd name="connsiteY0" fmla="*/ 11823 h 147491"/>
                <a:gd name="connsiteX1" fmla="*/ 62865 w 64970"/>
                <a:gd name="connsiteY1" fmla="*/ 11823 h 147491"/>
                <a:gd name="connsiteX2" fmla="*/ 45720 w 64970"/>
                <a:gd name="connsiteY2" fmla="*/ 134696 h 147491"/>
                <a:gd name="connsiteX3" fmla="*/ 2857 w 64970"/>
                <a:gd name="connsiteY3" fmla="*/ 137553 h 147491"/>
                <a:gd name="connsiteX0" fmla="*/ 0 w 49664"/>
                <a:gd name="connsiteY0" fmla="*/ 3631 h 137775"/>
                <a:gd name="connsiteX1" fmla="*/ 42563 w 49664"/>
                <a:gd name="connsiteY1" fmla="*/ 26491 h 137775"/>
                <a:gd name="connsiteX2" fmla="*/ 45720 w 49664"/>
                <a:gd name="connsiteY2" fmla="*/ 126504 h 137775"/>
                <a:gd name="connsiteX3" fmla="*/ 2857 w 49664"/>
                <a:gd name="connsiteY3" fmla="*/ 129361 h 137775"/>
              </a:gdLst>
              <a:ahLst/>
              <a:cxnLst>
                <a:cxn ang="0">
                  <a:pos x="connsiteX0" y="connsiteY0"/>
                </a:cxn>
                <a:cxn ang="0">
                  <a:pos x="connsiteX1" y="connsiteY1"/>
                </a:cxn>
                <a:cxn ang="0">
                  <a:pos x="connsiteX2" y="connsiteY2"/>
                </a:cxn>
                <a:cxn ang="0">
                  <a:pos x="connsiteX3" y="connsiteY3"/>
                </a:cxn>
              </a:cxnLst>
              <a:rect l="l" t="t" r="r" b="b"/>
              <a:pathLst>
                <a:path w="49664" h="137775">
                  <a:moveTo>
                    <a:pt x="0" y="3631"/>
                  </a:moveTo>
                  <a:cubicBezTo>
                    <a:pt x="27622" y="-6609"/>
                    <a:pt x="34943" y="6012"/>
                    <a:pt x="42563" y="26491"/>
                  </a:cubicBezTo>
                  <a:cubicBezTo>
                    <a:pt x="50183" y="46970"/>
                    <a:pt x="52338" y="109359"/>
                    <a:pt x="45720" y="126504"/>
                  </a:cubicBezTo>
                  <a:cubicBezTo>
                    <a:pt x="39102" y="143649"/>
                    <a:pt x="19288" y="138410"/>
                    <a:pt x="2857" y="12936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C33A24A7-874A-4143-807A-C35217BBCB01}"/>
                </a:ext>
              </a:extLst>
            </p:cNvPr>
            <p:cNvSpPr/>
            <p:nvPr/>
          </p:nvSpPr>
          <p:spPr>
            <a:xfrm>
              <a:off x="2309413" y="3791900"/>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653C0446-6D36-4BBD-A0FD-4716481F8107}"/>
                </a:ext>
              </a:extLst>
            </p:cNvPr>
            <p:cNvSpPr/>
            <p:nvPr/>
          </p:nvSpPr>
          <p:spPr>
            <a:xfrm>
              <a:off x="2316079" y="3772847"/>
              <a:ext cx="48578" cy="37147"/>
            </a:xfrm>
            <a:custGeom>
              <a:avLst/>
              <a:gdLst>
                <a:gd name="connsiteX0" fmla="*/ 0 w 48578"/>
                <a:gd name="connsiteY0" fmla="*/ 37147 h 37147"/>
                <a:gd name="connsiteX1" fmla="*/ 48578 w 48578"/>
                <a:gd name="connsiteY1" fmla="*/ 0 h 37147"/>
              </a:gdLst>
              <a:ahLst/>
              <a:cxnLst>
                <a:cxn ang="0">
                  <a:pos x="connsiteX0" y="connsiteY0"/>
                </a:cxn>
                <a:cxn ang="0">
                  <a:pos x="connsiteX1" y="connsiteY1"/>
                </a:cxn>
              </a:cxnLst>
              <a:rect l="l" t="t" r="r" b="b"/>
              <a:pathLst>
                <a:path w="48578" h="37147">
                  <a:moveTo>
                    <a:pt x="0" y="37147"/>
                  </a:moveTo>
                  <a:lnTo>
                    <a:pt x="4857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a:extLst>
                <a:ext uri="{FF2B5EF4-FFF2-40B4-BE49-F238E27FC236}">
                  <a16:creationId xmlns:a16="http://schemas.microsoft.com/office/drawing/2014/main" id="{30AB8D3D-0B6D-4A3E-AEA3-75150ED9E562}"/>
                </a:ext>
              </a:extLst>
            </p:cNvPr>
            <p:cNvSpPr txBox="1"/>
            <p:nvPr/>
          </p:nvSpPr>
          <p:spPr>
            <a:xfrm>
              <a:off x="2010622" y="4375937"/>
              <a:ext cx="184731" cy="307777"/>
            </a:xfrm>
            <a:prstGeom prst="rect">
              <a:avLst/>
            </a:prstGeom>
            <a:noFill/>
          </p:spPr>
          <p:txBody>
            <a:bodyPr wrap="none" rtlCol="0">
              <a:spAutoFit/>
            </a:bodyPr>
            <a:lstStyle/>
            <a:p>
              <a:endParaRPr lang="en-US" sz="1400" b="1" dirty="0">
                <a:latin typeface="Century Gothic" panose="020B0502020202020204" pitchFamily="34" charset="0"/>
              </a:endParaRPr>
            </a:p>
          </p:txBody>
        </p:sp>
      </p:grpSp>
      <p:sp>
        <p:nvSpPr>
          <p:cNvPr id="90" name="TextBox 89">
            <a:extLst>
              <a:ext uri="{FF2B5EF4-FFF2-40B4-BE49-F238E27FC236}">
                <a16:creationId xmlns:a16="http://schemas.microsoft.com/office/drawing/2014/main" id="{9CF46E1C-0D9E-437A-AE79-0BF3FBB4A66B}"/>
              </a:ext>
            </a:extLst>
          </p:cNvPr>
          <p:cNvSpPr txBox="1"/>
          <p:nvPr/>
        </p:nvSpPr>
        <p:spPr>
          <a:xfrm>
            <a:off x="1829159" y="4297439"/>
            <a:ext cx="934871" cy="307777"/>
          </a:xfrm>
          <a:prstGeom prst="rect">
            <a:avLst/>
          </a:prstGeom>
          <a:noFill/>
        </p:spPr>
        <p:txBody>
          <a:bodyPr wrap="none" rtlCol="0">
            <a:spAutoFit/>
          </a:bodyPr>
          <a:lstStyle/>
          <a:p>
            <a:r>
              <a:rPr lang="en-US" sz="1400" b="1" dirty="0">
                <a:latin typeface="Century Gothic" panose="020B0502020202020204" pitchFamily="34" charset="0"/>
              </a:rPr>
              <a:t>STEP one</a:t>
            </a:r>
          </a:p>
        </p:txBody>
      </p:sp>
    </p:spTree>
    <p:extLst>
      <p:ext uri="{BB962C8B-B14F-4D97-AF65-F5344CB8AC3E}">
        <p14:creationId xmlns:p14="http://schemas.microsoft.com/office/powerpoint/2010/main" val="64832504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9000" fill="hold" nodeType="clickEffect" p14:presetBounceEnd="4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8000">
                                          <p:cBhvr additive="base">
                                            <p:cTn id="7" dur="2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8000" fill="hold" nodeType="clickEffect" p14:presetBounceEnd="44000">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14:bounceEnd="44000">
                                          <p:cBhvr additive="base">
                                            <p:cTn id="13" dur="20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14" dur="2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8000" fill="hold" nodeType="clickEffect" p14:presetBounceEnd="44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44000">
                                          <p:cBhvr additive="base">
                                            <p:cTn id="19" dur="2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20"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accel="28000" fill="hold" nodeType="clickEffect" p14:presetBounceEnd="44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44000">
                                          <p:cBhvr additive="base">
                                            <p:cTn id="25" dur="2000" fill="hold"/>
                                            <p:tgtEl>
                                              <p:spTgt spid="5"/>
                                            </p:tgtEl>
                                            <p:attrNameLst>
                                              <p:attrName>ppt_x</p:attrName>
                                            </p:attrNameLst>
                                          </p:cBhvr>
                                          <p:tavLst>
                                            <p:tav tm="0">
                                              <p:val>
                                                <p:strVal val="1+#ppt_w/2"/>
                                              </p:val>
                                            </p:tav>
                                            <p:tav tm="100000">
                                              <p:val>
                                                <p:strVal val="#ppt_x"/>
                                              </p:val>
                                            </p:tav>
                                          </p:tavLst>
                                        </p:anim>
                                        <p:anim calcmode="lin" valueType="num" p14:bounceEnd="44000">
                                          <p:cBhvr additive="base">
                                            <p:cTn id="26" dur="2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accel="28000" fill="hold" nodeType="clickEffect" p14:presetBounceEnd="44000">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14:bounceEnd="44000">
                                          <p:cBhvr additive="base">
                                            <p:cTn id="31" dur="2000" fill="hold"/>
                                            <p:tgtEl>
                                              <p:spTgt spid="6"/>
                                            </p:tgtEl>
                                            <p:attrNameLst>
                                              <p:attrName>ppt_x</p:attrName>
                                            </p:attrNameLst>
                                          </p:cBhvr>
                                          <p:tavLst>
                                            <p:tav tm="0">
                                              <p:val>
                                                <p:strVal val="1+#ppt_w/2"/>
                                              </p:val>
                                            </p:tav>
                                            <p:tav tm="100000">
                                              <p:val>
                                                <p:strVal val="#ppt_x"/>
                                              </p:val>
                                            </p:tav>
                                          </p:tavLst>
                                        </p:anim>
                                        <p:anim calcmode="lin" valueType="num" p14:bounceEnd="44000">
                                          <p:cBhvr additive="base">
                                            <p:cTn id="32"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9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800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2000" fill="hold"/>
                                            <p:tgtEl>
                                              <p:spTgt spid="3"/>
                                            </p:tgtEl>
                                            <p:attrNameLst>
                                              <p:attrName>ppt_x</p:attrName>
                                            </p:attrNameLst>
                                          </p:cBhvr>
                                          <p:tavLst>
                                            <p:tav tm="0">
                                              <p:val>
                                                <p:strVal val="0-#ppt_w/2"/>
                                              </p:val>
                                            </p:tav>
                                            <p:tav tm="100000">
                                              <p:val>
                                                <p:strVal val="#ppt_x"/>
                                              </p:val>
                                            </p:tav>
                                          </p:tavLst>
                                        </p:anim>
                                        <p:anim calcmode="lin" valueType="num">
                                          <p:cBhvr additive="base">
                                            <p:cTn id="14" dur="2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800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000" fill="hold"/>
                                            <p:tgtEl>
                                              <p:spTgt spid="4"/>
                                            </p:tgtEl>
                                            <p:attrNameLst>
                                              <p:attrName>ppt_x</p:attrName>
                                            </p:attrNameLst>
                                          </p:cBhvr>
                                          <p:tavLst>
                                            <p:tav tm="0">
                                              <p:val>
                                                <p:strVal val="0-#ppt_w/2"/>
                                              </p:val>
                                            </p:tav>
                                            <p:tav tm="100000">
                                              <p:val>
                                                <p:strVal val="#ppt_x"/>
                                              </p:val>
                                            </p:tav>
                                          </p:tavLst>
                                        </p:anim>
                                        <p:anim calcmode="lin" valueType="num">
                                          <p:cBhvr additive="base">
                                            <p:cTn id="20"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accel="2800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2000" fill="hold"/>
                                            <p:tgtEl>
                                              <p:spTgt spid="5"/>
                                            </p:tgtEl>
                                            <p:attrNameLst>
                                              <p:attrName>ppt_x</p:attrName>
                                            </p:attrNameLst>
                                          </p:cBhvr>
                                          <p:tavLst>
                                            <p:tav tm="0">
                                              <p:val>
                                                <p:strVal val="1+#ppt_w/2"/>
                                              </p:val>
                                            </p:tav>
                                            <p:tav tm="100000">
                                              <p:val>
                                                <p:strVal val="#ppt_x"/>
                                              </p:val>
                                            </p:tav>
                                          </p:tavLst>
                                        </p:anim>
                                        <p:anim calcmode="lin" valueType="num">
                                          <p:cBhvr additive="base">
                                            <p:cTn id="26" dur="2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accel="2800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2000" fill="hold"/>
                                            <p:tgtEl>
                                              <p:spTgt spid="6"/>
                                            </p:tgtEl>
                                            <p:attrNameLst>
                                              <p:attrName>ppt_x</p:attrName>
                                            </p:attrNameLst>
                                          </p:cBhvr>
                                          <p:tavLst>
                                            <p:tav tm="0">
                                              <p:val>
                                                <p:strVal val="1+#ppt_w/2"/>
                                              </p:val>
                                            </p:tav>
                                            <p:tav tm="100000">
                                              <p:val>
                                                <p:strVal val="#ppt_x"/>
                                              </p:val>
                                            </p:tav>
                                          </p:tavLst>
                                        </p:anim>
                                        <p:anim calcmode="lin" valueType="num">
                                          <p:cBhvr additive="base">
                                            <p:cTn id="32"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94A2E-2D2B-4648-BABC-274C30173FDC}"/>
              </a:ext>
            </a:extLst>
          </p:cNvPr>
          <p:cNvSpPr>
            <a:spLocks noGrp="1"/>
          </p:cNvSpPr>
          <p:nvPr>
            <p:ph type="title"/>
          </p:nvPr>
        </p:nvSpPr>
        <p:spPr>
          <a:xfrm>
            <a:off x="629920" y="681037"/>
            <a:ext cx="10723880" cy="999491"/>
          </a:xfrm>
        </p:spPr>
        <p:txBody>
          <a:bodyPr/>
          <a:lstStyle/>
          <a:p>
            <a:r>
              <a:rPr lang="en-US" dirty="0"/>
              <a:t>introduction</a:t>
            </a:r>
          </a:p>
        </p:txBody>
      </p:sp>
      <p:sp>
        <p:nvSpPr>
          <p:cNvPr id="3" name="Content Placeholder 2">
            <a:extLst>
              <a:ext uri="{FF2B5EF4-FFF2-40B4-BE49-F238E27FC236}">
                <a16:creationId xmlns:a16="http://schemas.microsoft.com/office/drawing/2014/main" id="{FF8DB35A-9AD1-413A-A2AB-63D139F7A50C}"/>
              </a:ext>
            </a:extLst>
          </p:cNvPr>
          <p:cNvSpPr>
            <a:spLocks noGrp="1"/>
          </p:cNvSpPr>
          <p:nvPr>
            <p:ph idx="1"/>
          </p:nvPr>
        </p:nvSpPr>
        <p:spPr/>
        <p:txBody>
          <a:bodyPr>
            <a:normAutofit/>
          </a:bodyPr>
          <a:lstStyle/>
          <a:p>
            <a:pPr marL="0" indent="0">
              <a:buNone/>
            </a:pPr>
            <a:r>
              <a:rPr lang="en-US" sz="2000" dirty="0"/>
              <a:t>The GPS GSM system that has been developed using an Arduino Uno, an ignition sensor and a DC motor is an example of tackling the issue of vehicle theft. The system effectively addresses the problem by providing location information of the vehicle through SMS commands. Additionally, it allows for control by sending SMS instructions, such as "turn on vehicle" which activates the DC motor. Overall this practical and cost effective solution greatly enhances vehicle security. The inclusion of an ignition sensor adds another layer of protection, by triggering an SMS whenever there are attempts to steal the vehicle, thus serving as a powerful deterrent, against theft. This aligns with the primary objective of mitigating vehicle theft, as the system empowers users with a direct means of monitoring, controlling, and securing their vehicles.</a:t>
            </a:r>
          </a:p>
          <a:p>
            <a:pPr marL="0" indent="0">
              <a:buNone/>
            </a:pPr>
            <a:r>
              <a:rPr lang="en-US" sz="2000" dirty="0"/>
              <a:t>In summary, the GPS-GSM system is a practical and efficient solution that successfully tackles the complex issue of vehicle theft. Its reliance on GSM technology, nominal cost, and straightforward design contribute to its effectiveness and accessibility for users seeking an uncomplicated yet powerful anti-theft solution.</a:t>
            </a:r>
          </a:p>
        </p:txBody>
      </p:sp>
    </p:spTree>
    <p:extLst>
      <p:ext uri="{BB962C8B-B14F-4D97-AF65-F5344CB8AC3E}">
        <p14:creationId xmlns:p14="http://schemas.microsoft.com/office/powerpoint/2010/main" val="3906958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D53DB-37BD-49F2-BC88-E17ABD781D86}"/>
              </a:ext>
            </a:extLst>
          </p:cNvPr>
          <p:cNvSpPr>
            <a:spLocks noGrp="1"/>
          </p:cNvSpPr>
          <p:nvPr>
            <p:ph type="title"/>
          </p:nvPr>
        </p:nvSpPr>
        <p:spPr>
          <a:xfrm>
            <a:off x="838200" y="563088"/>
            <a:ext cx="10515600" cy="1325563"/>
          </a:xfrm>
        </p:spPr>
        <p:txBody>
          <a:bodyPr/>
          <a:lstStyle/>
          <a:p>
            <a:r>
              <a:rPr lang="en-US" dirty="0"/>
              <a:t>Hardware circuit</a:t>
            </a:r>
          </a:p>
        </p:txBody>
      </p:sp>
      <p:pic>
        <p:nvPicPr>
          <p:cNvPr id="4" name="Content Placeholder 3">
            <a:extLst>
              <a:ext uri="{FF2B5EF4-FFF2-40B4-BE49-F238E27FC236}">
                <a16:creationId xmlns:a16="http://schemas.microsoft.com/office/drawing/2014/main" id="{F794AE45-0A81-447A-A5D7-3C6EE6572E02}"/>
              </a:ext>
            </a:extLst>
          </p:cNvPr>
          <p:cNvPicPr>
            <a:picLocks noGrp="1" noChangeAspect="1"/>
          </p:cNvPicPr>
          <p:nvPr>
            <p:ph idx="1"/>
          </p:nvPr>
        </p:nvPicPr>
        <p:blipFill>
          <a:blip r:embed="rId2"/>
          <a:stretch>
            <a:fillRect/>
          </a:stretch>
        </p:blipFill>
        <p:spPr>
          <a:xfrm>
            <a:off x="753359" y="1690688"/>
            <a:ext cx="9860542" cy="4860551"/>
          </a:xfrm>
          <a:prstGeom prst="rect">
            <a:avLst/>
          </a:prstGeom>
        </p:spPr>
      </p:pic>
    </p:spTree>
    <p:extLst>
      <p:ext uri="{BB962C8B-B14F-4D97-AF65-F5344CB8AC3E}">
        <p14:creationId xmlns:p14="http://schemas.microsoft.com/office/powerpoint/2010/main" val="604085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7AFBB-3DF7-4570-B96F-ED12EEBDA2AE}"/>
              </a:ext>
            </a:extLst>
          </p:cNvPr>
          <p:cNvSpPr>
            <a:spLocks noGrp="1"/>
          </p:cNvSpPr>
          <p:nvPr>
            <p:ph type="title"/>
          </p:nvPr>
        </p:nvSpPr>
        <p:spPr/>
        <p:txBody>
          <a:bodyPr/>
          <a:lstStyle/>
          <a:p>
            <a:r>
              <a:rPr lang="en-US" sz="4400" b="1" dirty="0">
                <a:effectLst/>
                <a:latin typeface="Times New Roman" panose="02020603050405020304" pitchFamily="18" charset="0"/>
                <a:ea typeface="Calibri" panose="020F0502020204030204" pitchFamily="34" charset="0"/>
                <a:cs typeface="Arial" panose="020B0604020202020204" pitchFamily="34" charset="0"/>
              </a:rPr>
              <a:t>Components needed for the Hardware </a:t>
            </a:r>
            <a:r>
              <a:rPr lang="ar-SA" sz="4400" b="1" dirty="0">
                <a:effectLst/>
                <a:latin typeface="Times New Roman" panose="02020603050405020304" pitchFamily="18" charset="0"/>
                <a:ea typeface="Calibri" panose="020F0502020204030204" pitchFamily="34" charset="0"/>
                <a:cs typeface="Arial" panose="020B0604020202020204" pitchFamily="34" charset="0"/>
              </a:rPr>
              <a:t>: </a:t>
            </a:r>
            <a:br>
              <a:rPr lang="en-US" sz="4400" b="1" dirty="0">
                <a:effectLst/>
                <a:latin typeface="Times New Roman" panose="02020603050405020304" pitchFamily="18" charset="0"/>
                <a:ea typeface="Calibri" panose="020F0502020204030204" pitchFamily="34"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1F60B635-5B8E-495F-B269-F8CBFBA39A88}"/>
              </a:ext>
            </a:extLst>
          </p:cNvPr>
          <p:cNvSpPr>
            <a:spLocks noGrp="1"/>
          </p:cNvSpPr>
          <p:nvPr>
            <p:ph idx="1"/>
          </p:nvPr>
        </p:nvSpPr>
        <p:spPr/>
        <p:txBody>
          <a:bodyPr/>
          <a:lstStyle/>
          <a:p>
            <a:pPr marL="0" marR="0" indent="0">
              <a:lnSpc>
                <a:spcPct val="107000"/>
              </a:lnSpc>
              <a:spcBef>
                <a:spcPts val="0"/>
              </a:spcBef>
              <a:spcAft>
                <a:spcPts val="8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1</a:t>
            </a:r>
            <a:r>
              <a:rPr lang="en-US" sz="1800" b="1" dirty="0">
                <a:effectLst/>
                <a:latin typeface="Times New Roman" panose="02020603050405020304" pitchFamily="18" charset="0"/>
                <a:ea typeface="Calibri" panose="020F0502020204030204" pitchFamily="34" charset="0"/>
                <a:cs typeface="Arial" panose="020B0604020202020204" pitchFamily="34" charset="0"/>
              </a:rPr>
              <a:t>-</a:t>
            </a: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Arduino UNO Board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3-</a:t>
            </a:r>
            <a:r>
              <a:rPr lang="en-US" sz="1800" dirty="0">
                <a:solidFill>
                  <a:srgbClr val="111111"/>
                </a:solidFill>
                <a:effectLst/>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SIM800/900 GSM Module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4-</a:t>
            </a:r>
            <a:r>
              <a:rPr lang="en-US" sz="1800" dirty="0">
                <a:solidFill>
                  <a:srgbClr val="111111"/>
                </a:solidFill>
                <a:effectLst/>
                <a:latin typeface="Segoe UI" panose="020B0502040204020203" pitchFamily="34"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Neo-6M</a:t>
            </a: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 GPS Module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5-</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Connecting Jumper Wires</a:t>
            </a:r>
            <a:endParaRPr lang="en-US" sz="1800" dirty="0">
              <a:solidFill>
                <a:srgbClr val="2C2F34"/>
              </a:solidFill>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6-</a:t>
            </a:r>
            <a:r>
              <a:rPr lang="en-US" sz="1800" dirty="0">
                <a:solidFill>
                  <a:srgbClr val="111111"/>
                </a:solidFill>
                <a:effectLst/>
                <a:latin typeface="Segoe UI" panose="020B0502040204020203" pitchFamily="34" charset="0"/>
                <a:ea typeface="Calibri" panose="020F0502020204030204" pitchFamily="34" charset="0"/>
                <a:cs typeface="Arial" panose="020B0604020202020204" pitchFamily="34" charset="0"/>
              </a:rPr>
              <a:t> </a:t>
            </a: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Breadboard    </a:t>
            </a: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7- DC motor </a:t>
            </a: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8- relay      </a:t>
            </a: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9- 9v power supply</a:t>
            </a:r>
          </a:p>
          <a:p>
            <a:pPr marL="0" marR="0" indent="0">
              <a:lnSpc>
                <a:spcPct val="107000"/>
              </a:lnSpc>
              <a:spcBef>
                <a:spcPts val="0"/>
              </a:spcBef>
              <a:spcAft>
                <a:spcPts val="0"/>
              </a:spcAft>
              <a:buNone/>
            </a:pP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10-</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2C2F34"/>
                </a:solidFill>
                <a:effectLst/>
                <a:latin typeface="Times New Roman" panose="02020603050405020304" pitchFamily="18" charset="0"/>
                <a:ea typeface="Times New Roman" panose="02020603050405020304" pitchFamily="18" charset="0"/>
                <a:cs typeface="Arial" panose="020B0604020202020204" pitchFamily="34" charset="0"/>
              </a:rPr>
              <a:t>LM2596 DC-DC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2772051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D9EDB-2B24-4162-B773-D3448A7C9104}"/>
              </a:ext>
            </a:extLst>
          </p:cNvPr>
          <p:cNvSpPr>
            <a:spLocks noGrp="1"/>
          </p:cNvSpPr>
          <p:nvPr>
            <p:ph type="title"/>
          </p:nvPr>
        </p:nvSpPr>
        <p:spPr>
          <a:xfrm>
            <a:off x="186662" y="1078271"/>
            <a:ext cx="10515600" cy="1325563"/>
          </a:xfrm>
        </p:spPr>
        <p:txBody>
          <a:bodyPr/>
          <a:lstStyle/>
          <a:p>
            <a:r>
              <a:rPr lang="en-US" sz="2500" b="1" i="0" dirty="0">
                <a:solidFill>
                  <a:srgbClr val="0F0F0F"/>
                </a:solidFill>
                <a:effectLst/>
                <a:latin typeface="Roboto" panose="02000000000000000000" pitchFamily="2" charset="0"/>
              </a:rPr>
              <a:t> LM2596 DC </a:t>
            </a:r>
            <a:r>
              <a:rPr lang="en-US" sz="2500" b="1" i="0" dirty="0" err="1">
                <a:solidFill>
                  <a:srgbClr val="0F0F0F"/>
                </a:solidFill>
                <a:effectLst/>
                <a:latin typeface="Roboto" panose="02000000000000000000" pitchFamily="2" charset="0"/>
              </a:rPr>
              <a:t>DC</a:t>
            </a:r>
            <a:br>
              <a:rPr lang="en-US" b="1" i="0" dirty="0">
                <a:solidFill>
                  <a:srgbClr val="0F0F0F"/>
                </a:solidFill>
                <a:effectLst/>
                <a:latin typeface="Roboto" panose="02000000000000000000" pitchFamily="2" charset="0"/>
              </a:rPr>
            </a:br>
            <a:endParaRPr lang="en-US" dirty="0"/>
          </a:p>
        </p:txBody>
      </p:sp>
      <p:pic>
        <p:nvPicPr>
          <p:cNvPr id="5" name="Content Placeholder 4">
            <a:extLst>
              <a:ext uri="{FF2B5EF4-FFF2-40B4-BE49-F238E27FC236}">
                <a16:creationId xmlns:a16="http://schemas.microsoft.com/office/drawing/2014/main" id="{DA9C4DDE-7A84-4307-AE53-EBDD16865716}"/>
              </a:ext>
            </a:extLst>
          </p:cNvPr>
          <p:cNvPicPr>
            <a:picLocks noGrp="1" noChangeAspect="1"/>
          </p:cNvPicPr>
          <p:nvPr>
            <p:ph idx="1"/>
          </p:nvPr>
        </p:nvPicPr>
        <p:blipFill>
          <a:blip r:embed="rId2"/>
          <a:stretch>
            <a:fillRect/>
          </a:stretch>
        </p:blipFill>
        <p:spPr>
          <a:xfrm>
            <a:off x="186662" y="2403834"/>
            <a:ext cx="6310124" cy="3360827"/>
          </a:xfrm>
        </p:spPr>
      </p:pic>
      <p:pic>
        <p:nvPicPr>
          <p:cNvPr id="6" name="Picture 5">
            <a:extLst>
              <a:ext uri="{FF2B5EF4-FFF2-40B4-BE49-F238E27FC236}">
                <a16:creationId xmlns:a16="http://schemas.microsoft.com/office/drawing/2014/main" id="{12944FE9-67B4-43C2-880A-F15FE62ACCCF}"/>
              </a:ext>
            </a:extLst>
          </p:cNvPr>
          <p:cNvPicPr>
            <a:picLocks noChangeAspect="1"/>
          </p:cNvPicPr>
          <p:nvPr/>
        </p:nvPicPr>
        <p:blipFill>
          <a:blip r:embed="rId3"/>
          <a:stretch>
            <a:fillRect/>
          </a:stretch>
        </p:blipFill>
        <p:spPr>
          <a:xfrm>
            <a:off x="6838026" y="1184161"/>
            <a:ext cx="5167312" cy="5167312"/>
          </a:xfrm>
          <a:prstGeom prst="rect">
            <a:avLst/>
          </a:prstGeom>
        </p:spPr>
      </p:pic>
    </p:spTree>
    <p:extLst>
      <p:ext uri="{BB962C8B-B14F-4D97-AF65-F5344CB8AC3E}">
        <p14:creationId xmlns:p14="http://schemas.microsoft.com/office/powerpoint/2010/main" val="1547156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5AB0C-DC7B-4081-94E8-11E9D11E160A}"/>
              </a:ext>
            </a:extLst>
          </p:cNvPr>
          <p:cNvSpPr>
            <a:spLocks noGrp="1"/>
          </p:cNvSpPr>
          <p:nvPr>
            <p:ph type="title"/>
          </p:nvPr>
        </p:nvSpPr>
        <p:spPr>
          <a:xfrm>
            <a:off x="767080" y="500062"/>
            <a:ext cx="10515600" cy="1325563"/>
          </a:xfrm>
        </p:spPr>
        <p:txBody>
          <a:bodyPr/>
          <a:lstStyle/>
          <a:p>
            <a:r>
              <a:rPr lang="en-US" sz="4400" dirty="0">
                <a:effectLst/>
                <a:latin typeface="Times New Roman" panose="02020603050405020304" pitchFamily="18" charset="0"/>
                <a:ea typeface="Calibri" panose="020F0502020204030204" pitchFamily="34" charset="0"/>
                <a:cs typeface="Arial" panose="020B0604020202020204" pitchFamily="34" charset="0"/>
              </a:rPr>
              <a:t>Ignition Switch</a:t>
            </a:r>
            <a:br>
              <a:rPr lang="en-US" sz="44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EA109EE9-5BFC-4B43-AFD3-8C896F758E67}"/>
              </a:ext>
            </a:extLst>
          </p:cNvPr>
          <p:cNvSpPr>
            <a:spLocks noGrp="1"/>
          </p:cNvSpPr>
          <p:nvPr>
            <p:ph idx="1"/>
          </p:nvPr>
        </p:nvSpPr>
        <p:spPr>
          <a:xfrm>
            <a:off x="441123" y="1391993"/>
            <a:ext cx="10515600" cy="4351338"/>
          </a:xfrm>
        </p:spPr>
        <p:txBody>
          <a:bodyPr/>
          <a:lstStyle/>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 ignition switch is a physical switch that controls the vehicle’s ignition system.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It can be turned on or off remotely through SMS commands, providing control over the vehicle’s engine.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pic>
        <p:nvPicPr>
          <p:cNvPr id="4" name="Picture 3">
            <a:extLst>
              <a:ext uri="{FF2B5EF4-FFF2-40B4-BE49-F238E27FC236}">
                <a16:creationId xmlns:a16="http://schemas.microsoft.com/office/drawing/2014/main" id="{010C41DE-FE5A-44A8-BC8D-00C5315F8FD3}"/>
              </a:ext>
            </a:extLst>
          </p:cNvPr>
          <p:cNvPicPr/>
          <p:nvPr/>
        </p:nvPicPr>
        <p:blipFill>
          <a:blip r:embed="rId2">
            <a:extLst>
              <a:ext uri="{28A0092B-C50C-407E-A947-70E740481C1C}">
                <a14:useLocalDpi xmlns:a14="http://schemas.microsoft.com/office/drawing/2010/main" val="0"/>
              </a:ext>
            </a:extLst>
          </a:blip>
          <a:stretch>
            <a:fillRect/>
          </a:stretch>
        </p:blipFill>
        <p:spPr>
          <a:xfrm>
            <a:off x="909320" y="3252248"/>
            <a:ext cx="5048420" cy="3105690"/>
          </a:xfrm>
          <a:prstGeom prst="rect">
            <a:avLst/>
          </a:prstGeom>
        </p:spPr>
      </p:pic>
    </p:spTree>
    <p:extLst>
      <p:ext uri="{BB962C8B-B14F-4D97-AF65-F5344CB8AC3E}">
        <p14:creationId xmlns:p14="http://schemas.microsoft.com/office/powerpoint/2010/main" val="66431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7ADBA-C1A2-4B08-9CD8-A371A73C2EC2}"/>
              </a:ext>
            </a:extLst>
          </p:cNvPr>
          <p:cNvSpPr>
            <a:spLocks noGrp="1"/>
          </p:cNvSpPr>
          <p:nvPr>
            <p:ph type="title"/>
          </p:nvPr>
        </p:nvSpPr>
        <p:spPr>
          <a:xfrm>
            <a:off x="824942" y="500062"/>
            <a:ext cx="10515600" cy="1325563"/>
          </a:xfrm>
        </p:spPr>
        <p:txBody>
          <a:bodyPr/>
          <a:lstStyle/>
          <a:p>
            <a:r>
              <a:rPr lang="en-GB" sz="4400" dirty="0">
                <a:effectLst/>
                <a:latin typeface="Times New Roman" panose="02020603050405020304" pitchFamily="18" charset="0"/>
                <a:ea typeface="Calibri" panose="020F0502020204030204" pitchFamily="34" charset="0"/>
                <a:cs typeface="Arial" panose="020B0604020202020204" pitchFamily="34" charset="0"/>
              </a:rPr>
              <a:t>Ignition Sensor</a:t>
            </a:r>
            <a:br>
              <a:rPr lang="en-US" sz="44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B8FACFC4-A21A-48D3-905F-AA77F589F643}"/>
              </a:ext>
            </a:extLst>
          </p:cNvPr>
          <p:cNvSpPr>
            <a:spLocks noGrp="1"/>
          </p:cNvSpPr>
          <p:nvPr>
            <p:ph idx="1"/>
          </p:nvPr>
        </p:nvSpPr>
        <p:spPr/>
        <p:txBody>
          <a:bodyPr/>
          <a:lstStyle/>
          <a:p>
            <a:pPr marL="228600" marR="0">
              <a:lnSpc>
                <a:spcPct val="107000"/>
              </a:lnSpc>
              <a:spcBef>
                <a:spcPts val="0"/>
              </a:spcBef>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The ignition sensor is an </a:t>
            </a:r>
            <a:r>
              <a:rPr lang="en-GB" sz="1800" dirty="0" err="1">
                <a:effectLst/>
                <a:latin typeface="Times New Roman" panose="02020603050405020304" pitchFamily="18" charset="0"/>
                <a:ea typeface="Calibri" panose="020F0502020204030204" pitchFamily="34" charset="0"/>
                <a:cs typeface="Arial" panose="020B0604020202020204" pitchFamily="34" charset="0"/>
              </a:rPr>
              <a:t>analog</a:t>
            </a:r>
            <a:r>
              <a:rPr lang="en-GB" sz="1800" dirty="0">
                <a:effectLst/>
                <a:latin typeface="Times New Roman" panose="02020603050405020304" pitchFamily="18" charset="0"/>
                <a:ea typeface="Calibri" panose="020F0502020204030204" pitchFamily="34" charset="0"/>
                <a:cs typeface="Arial" panose="020B0604020202020204" pitchFamily="34" charset="0"/>
              </a:rPr>
              <a:t> sensor connected to the Arduino board.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a:lnSpc>
                <a:spcPct val="107000"/>
              </a:lnSpc>
              <a:spcBef>
                <a:spcPts val="0"/>
              </a:spcBef>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It measures the voltage or resistance associated with the vehicle’s ignition status.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a:lnSpc>
                <a:spcPct val="107000"/>
              </a:lnSpc>
              <a:spcBef>
                <a:spcPts val="0"/>
              </a:spcBef>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The sensor helps detect whether the ignition is on or off, enabling the system to monitor the </a:t>
            </a:r>
            <a:r>
              <a:rPr lang="en-US" sz="1800" dirty="0">
                <a:effectLst/>
                <a:latin typeface="Times New Roman" panose="02020603050405020304" pitchFamily="18" charset="0"/>
                <a:ea typeface="Calibri" panose="020F0502020204030204" pitchFamily="34" charset="0"/>
                <a:cs typeface="Arial" panose="020B0604020202020204" pitchFamily="34" charset="0"/>
              </a:rPr>
              <a:t>vehicle’s status.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Picture 3" descr="Screenshot 2023 06 16 at 1.54.28 PM">
            <a:extLst>
              <a:ext uri="{FF2B5EF4-FFF2-40B4-BE49-F238E27FC236}">
                <a16:creationId xmlns:a16="http://schemas.microsoft.com/office/drawing/2014/main" id="{829B7D4C-4333-411B-B86C-5E55ED8E8C2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93373" y="3151188"/>
            <a:ext cx="4113917" cy="3497868"/>
          </a:xfrm>
          <a:prstGeom prst="rect">
            <a:avLst/>
          </a:prstGeom>
          <a:noFill/>
          <a:ln>
            <a:noFill/>
          </a:ln>
        </p:spPr>
      </p:pic>
    </p:spTree>
    <p:extLst>
      <p:ext uri="{BB962C8B-B14F-4D97-AF65-F5344CB8AC3E}">
        <p14:creationId xmlns:p14="http://schemas.microsoft.com/office/powerpoint/2010/main" val="1931691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8EA60-C0E0-4F42-BE92-55F79DE6699F}"/>
              </a:ext>
            </a:extLst>
          </p:cNvPr>
          <p:cNvSpPr>
            <a:spLocks noGrp="1"/>
          </p:cNvSpPr>
          <p:nvPr>
            <p:ph type="title"/>
          </p:nvPr>
        </p:nvSpPr>
        <p:spPr>
          <a:xfrm>
            <a:off x="838200" y="122437"/>
            <a:ext cx="10515600" cy="1325563"/>
          </a:xfrm>
        </p:spPr>
        <p:txBody>
          <a:bodyPr/>
          <a:lstStyle/>
          <a:p>
            <a:r>
              <a:rPr lang="en-US" dirty="0"/>
              <a:t>Hardware </a:t>
            </a:r>
          </a:p>
        </p:txBody>
      </p:sp>
      <p:pic>
        <p:nvPicPr>
          <p:cNvPr id="6" name="Picture 5">
            <a:extLst>
              <a:ext uri="{FF2B5EF4-FFF2-40B4-BE49-F238E27FC236}">
                <a16:creationId xmlns:a16="http://schemas.microsoft.com/office/drawing/2014/main" id="{E33D3C1D-468F-49A5-A144-B37223A97467}"/>
              </a:ext>
            </a:extLst>
          </p:cNvPr>
          <p:cNvPicPr>
            <a:picLocks noChangeAspect="1"/>
          </p:cNvPicPr>
          <p:nvPr/>
        </p:nvPicPr>
        <p:blipFill>
          <a:blip r:embed="rId2"/>
          <a:stretch>
            <a:fillRect/>
          </a:stretch>
        </p:blipFill>
        <p:spPr>
          <a:xfrm>
            <a:off x="4968240" y="1758415"/>
            <a:ext cx="6385560" cy="4789170"/>
          </a:xfrm>
          <a:prstGeom prst="rect">
            <a:avLst/>
          </a:prstGeom>
        </p:spPr>
      </p:pic>
      <p:pic>
        <p:nvPicPr>
          <p:cNvPr id="9" name="Content Placeholder 8">
            <a:extLst>
              <a:ext uri="{FF2B5EF4-FFF2-40B4-BE49-F238E27FC236}">
                <a16:creationId xmlns:a16="http://schemas.microsoft.com/office/drawing/2014/main" id="{AD75B8F7-2D0F-4277-93C6-186D2A9130BB}"/>
              </a:ext>
            </a:extLst>
          </p:cNvPr>
          <p:cNvPicPr>
            <a:picLocks noGrp="1" noChangeAspect="1"/>
          </p:cNvPicPr>
          <p:nvPr>
            <p:ph idx="1"/>
          </p:nvPr>
        </p:nvPicPr>
        <p:blipFill>
          <a:blip r:embed="rId3"/>
          <a:stretch>
            <a:fillRect/>
          </a:stretch>
        </p:blipFill>
        <p:spPr>
          <a:xfrm>
            <a:off x="242932" y="1272541"/>
            <a:ext cx="4299321" cy="5463022"/>
          </a:xfrm>
          <a:prstGeom prst="rect">
            <a:avLst/>
          </a:prstGeom>
        </p:spPr>
      </p:pic>
    </p:spTree>
    <p:extLst>
      <p:ext uri="{BB962C8B-B14F-4D97-AF65-F5344CB8AC3E}">
        <p14:creationId xmlns:p14="http://schemas.microsoft.com/office/powerpoint/2010/main" val="29697405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11600</TotalTime>
  <Words>773</Words>
  <Application>Microsoft Office PowerPoint</Application>
  <PresentationFormat>Widescreen</PresentationFormat>
  <Paragraphs>53</Paragraphs>
  <Slides>15</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Algerian</vt:lpstr>
      <vt:lpstr>Arial</vt:lpstr>
      <vt:lpstr>Arial</vt:lpstr>
      <vt:lpstr>Calibri</vt:lpstr>
      <vt:lpstr>Calibri Light</vt:lpstr>
      <vt:lpstr>Century Gothic</vt:lpstr>
      <vt:lpstr>raleway bold</vt:lpstr>
      <vt:lpstr>Roboto</vt:lpstr>
      <vt:lpstr>Segoe UI</vt:lpstr>
      <vt:lpstr>Times New Roman</vt:lpstr>
      <vt:lpstr>Office Theme</vt:lpstr>
      <vt:lpstr>Supervised by:  Dr-Raed Jaber</vt:lpstr>
      <vt:lpstr>PowerPoint Presentation</vt:lpstr>
      <vt:lpstr>introduction</vt:lpstr>
      <vt:lpstr>Hardware circuit</vt:lpstr>
      <vt:lpstr>Components needed for the Hardware :  </vt:lpstr>
      <vt:lpstr> LM2596 DC DC </vt:lpstr>
      <vt:lpstr>Ignition Switch </vt:lpstr>
      <vt:lpstr>Ignition Sensor </vt:lpstr>
      <vt:lpstr>Hardware </vt:lpstr>
      <vt:lpstr> the three functions that the system works on:</vt:lpstr>
      <vt:lpstr>2-you can control the vehicle motors by sending a short message that says (bike on, bike off) and the system will understand if you will want to make your vehicle on or off, This system enables users to exercise precise control over the DC motor through the transmission of SMS commands. The simplicity and accessibility of this mechanism are exemplified by a straightforward command like "bicke on," triggering the activation of the DC motor. This capability not only offers users the convenience of remotely initiating or deactivating the motor but also serves as a pivotal feature in enhancing vehicle security</vt:lpstr>
      <vt:lpstr>3-if someone is trying to open your vehicle the system will quickly send a sms to tell you that (someone Trying to start your bike) </vt:lpstr>
      <vt:lpstr>Conclusions</vt:lpstr>
      <vt:lpstr>Recommendations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Supervised by:  Dr.Raed Jaber</dc:title>
  <dc:creator>eman alawnah</dc:creator>
  <cp:lastModifiedBy>eman alawnah</cp:lastModifiedBy>
  <cp:revision>25</cp:revision>
  <dcterms:created xsi:type="dcterms:W3CDTF">2024-02-01T19:51:58Z</dcterms:created>
  <dcterms:modified xsi:type="dcterms:W3CDTF">2024-02-09T21:12:27Z</dcterms:modified>
</cp:coreProperties>
</file>