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82"/>
  </p:notesMasterIdLst>
  <p:handoutMasterIdLst>
    <p:handoutMasterId r:id="rId83"/>
  </p:handoutMasterIdLst>
  <p:sldIdLst>
    <p:sldId id="272" r:id="rId2"/>
    <p:sldId id="274" r:id="rId3"/>
    <p:sldId id="275" r:id="rId4"/>
    <p:sldId id="287" r:id="rId5"/>
    <p:sldId id="283" r:id="rId6"/>
    <p:sldId id="288" r:id="rId7"/>
    <p:sldId id="289" r:id="rId8"/>
    <p:sldId id="290" r:id="rId9"/>
    <p:sldId id="291" r:id="rId10"/>
    <p:sldId id="292" r:id="rId11"/>
    <p:sldId id="293" r:id="rId12"/>
    <p:sldId id="278" r:id="rId13"/>
    <p:sldId id="279" r:id="rId14"/>
    <p:sldId id="280" r:id="rId15"/>
    <p:sldId id="281" r:id="rId16"/>
    <p:sldId id="282" r:id="rId17"/>
    <p:sldId id="284" r:id="rId18"/>
    <p:sldId id="285" r:id="rId19"/>
    <p:sldId id="286" r:id="rId20"/>
    <p:sldId id="304" r:id="rId21"/>
    <p:sldId id="309" r:id="rId22"/>
    <p:sldId id="305" r:id="rId23"/>
    <p:sldId id="306" r:id="rId24"/>
    <p:sldId id="300" r:id="rId25"/>
    <p:sldId id="301" r:id="rId26"/>
    <p:sldId id="302" r:id="rId27"/>
    <p:sldId id="379" r:id="rId28"/>
    <p:sldId id="380" r:id="rId29"/>
    <p:sldId id="383" r:id="rId30"/>
    <p:sldId id="381" r:id="rId31"/>
    <p:sldId id="382" r:id="rId32"/>
    <p:sldId id="384" r:id="rId33"/>
    <p:sldId id="385" r:id="rId34"/>
    <p:sldId id="386" r:id="rId35"/>
    <p:sldId id="359" r:id="rId36"/>
    <p:sldId id="360" r:id="rId37"/>
    <p:sldId id="361" r:id="rId38"/>
    <p:sldId id="362" r:id="rId39"/>
    <p:sldId id="363" r:id="rId40"/>
    <p:sldId id="364" r:id="rId41"/>
    <p:sldId id="365" r:id="rId42"/>
    <p:sldId id="366" r:id="rId43"/>
    <p:sldId id="367" r:id="rId44"/>
    <p:sldId id="368" r:id="rId45"/>
    <p:sldId id="371" r:id="rId46"/>
    <p:sldId id="372" r:id="rId47"/>
    <p:sldId id="369" r:id="rId48"/>
    <p:sldId id="370" r:id="rId49"/>
    <p:sldId id="373" r:id="rId50"/>
    <p:sldId id="374" r:id="rId51"/>
    <p:sldId id="375" r:id="rId52"/>
    <p:sldId id="376" r:id="rId53"/>
    <p:sldId id="377" r:id="rId54"/>
    <p:sldId id="378" r:id="rId55"/>
    <p:sldId id="394" r:id="rId56"/>
    <p:sldId id="395" r:id="rId57"/>
    <p:sldId id="396" r:id="rId58"/>
    <p:sldId id="397" r:id="rId59"/>
    <p:sldId id="398" r:id="rId60"/>
    <p:sldId id="399" r:id="rId61"/>
    <p:sldId id="400" r:id="rId62"/>
    <p:sldId id="402" r:id="rId63"/>
    <p:sldId id="388" r:id="rId64"/>
    <p:sldId id="389" r:id="rId65"/>
    <p:sldId id="390" r:id="rId66"/>
    <p:sldId id="391" r:id="rId67"/>
    <p:sldId id="392" r:id="rId68"/>
    <p:sldId id="393" r:id="rId69"/>
    <p:sldId id="310" r:id="rId70"/>
    <p:sldId id="358" r:id="rId71"/>
    <p:sldId id="356" r:id="rId72"/>
    <p:sldId id="357" r:id="rId73"/>
    <p:sldId id="408" r:id="rId74"/>
    <p:sldId id="403" r:id="rId75"/>
    <p:sldId id="404" r:id="rId76"/>
    <p:sldId id="405" r:id="rId77"/>
    <p:sldId id="406" r:id="rId78"/>
    <p:sldId id="409" r:id="rId79"/>
    <p:sldId id="410" r:id="rId80"/>
    <p:sldId id="411" r:id="rId8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74" autoAdjust="0"/>
    <p:restoredTop sz="94660"/>
  </p:normalViewPr>
  <p:slideViewPr>
    <p:cSldViewPr snapToGrid="0">
      <p:cViewPr varScale="1">
        <p:scale>
          <a:sx n="71" d="100"/>
          <a:sy n="71" d="100"/>
        </p:scale>
        <p:origin x="71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8688"/>
    </p:cViewPr>
  </p:sorterViewPr>
  <p:notesViewPr>
    <p:cSldViewPr snapToGrid="0" showGuides="1">
      <p:cViewPr varScale="1">
        <p:scale>
          <a:sx n="54" d="100"/>
          <a:sy n="54" d="100"/>
        </p:scale>
        <p:origin x="1944" y="4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908430" y="8386275"/>
            <a:ext cx="701798" cy="4587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none"/>
        </p:style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38E613-15B7-43D6-83BB-8DC4C1BEBF81}" type="slidenum">
              <a:rPr lang="en-US" sz="2800" b="1" smtClean="0"/>
              <a:t>‹#›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607631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D4573-58E7-4156-A133-2731F5F8D1A6}" type="datetimeFigureOut">
              <a:rPr lang="en-US" smtClean="0"/>
              <a:t>2018-05-15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1"/>
            </a:lvl1pPr>
          </a:lstStyle>
          <a:p>
            <a:fld id="{893B0CF2-7F87-4E02-A248-870047730F9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898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0339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990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Rectangle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Straight Connector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55C0-081F-4017-AE59-8FDA2113A5AE}" type="datetime1">
              <a:rPr lang="en-US" smtClean="0"/>
              <a:t>2018-05-15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EBB23-F346-4EA7-890D-6635000971FD}" type="datetime1">
              <a:rPr lang="en-US" smtClean="0"/>
              <a:t>2018-05-15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00651-377A-4C29-BF8D-9CDBD4AD0FAE}" type="datetime1">
              <a:rPr lang="en-US" smtClean="0"/>
              <a:t>2018-05-15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2537-8D9C-4187-BA19-2B54F50B7E9C}" type="datetime1">
              <a:rPr lang="en-US" smtClean="0"/>
              <a:t>2018-05-15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3D62B-A934-45D8-ABFB-BA9E4B5485F4}" type="datetime1">
              <a:rPr lang="en-US" smtClean="0"/>
              <a:t>2018-05-15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14A0F-1A48-4A05-B46B-886027848BB8}" type="datetime1">
              <a:rPr lang="en-US" smtClean="0"/>
              <a:t>2018-05-15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F8209-AD50-4B85-82E0-C69DC470D64A}" type="datetime1">
              <a:rPr lang="en-US" smtClean="0"/>
              <a:t>2018-05-15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39E68-098E-4EC1-839B-2D1F931487DE}" type="datetime1">
              <a:rPr lang="en-US" smtClean="0"/>
              <a:t>2018-05-15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7207-8CA8-4CA1-897D-E9BB9EA14AA5}" type="datetime1">
              <a:rPr lang="en-US" smtClean="0"/>
              <a:t>2018-05-15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3AA6C-A8BB-424F-B65C-5A3BE99B6E1F}" type="datetime1">
              <a:rPr lang="en-US" smtClean="0"/>
              <a:t>2018-05-15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D014-0292-49FE-8E73-9875BA714B3A}" type="datetime1">
              <a:rPr lang="en-US" smtClean="0"/>
              <a:t>2018-05-15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Rectangle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Freeform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8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Freeform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8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Group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Freeform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endParaRPr kumimoji="0" lang="en-US" sz="1800"/>
                </a:p>
              </p:txBody>
            </p:sp>
            <p:sp>
              <p:nvSpPr>
                <p:cNvPr id="33" name="Freeform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endParaRPr kumimoji="0" lang="en-US" sz="1800"/>
                </a:p>
              </p:txBody>
            </p:sp>
          </p:grpSp>
        </p:grpSp>
      </p:grp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fld id="{10BA90C3-3D01-440D-9615-EB1613BCB2B9}" type="datetime1">
              <a:rPr lang="en-US" smtClean="0"/>
              <a:t>2018-05-15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103428" y="6324601"/>
            <a:ext cx="478971" cy="396876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none"/>
        </p:style>
        <p:txBody>
          <a:bodyPr vert="horz" lIns="0" tIns="0" rIns="0" bIns="0" anchor="b"/>
          <a:lstStyle>
            <a:lvl1pPr algn="ctr" eaLnBrk="1" latinLnBrk="0" hangingPunct="1">
              <a:defRPr kumimoji="0" sz="2800" b="1">
                <a:solidFill>
                  <a:schemeClr val="tx1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 idx="4294967295"/>
          </p:nvPr>
        </p:nvSpPr>
        <p:spPr>
          <a:xfrm>
            <a:off x="1091755" y="3132792"/>
            <a:ext cx="10468864" cy="628554"/>
          </a:xfrm>
          <a:gradFill>
            <a:gsLst>
              <a:gs pos="100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softEdge rad="1270000"/>
          </a:effectLst>
        </p:spPr>
        <p:txBody>
          <a:bodyPr>
            <a:noAutofit/>
          </a:bodyPr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for Directorate of Health in Nablus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609463" y="3815694"/>
            <a:ext cx="4563364" cy="1752600"/>
          </a:xfrm>
        </p:spPr>
        <p:txBody>
          <a:bodyPr>
            <a:normAutofit/>
          </a:bodyPr>
          <a:lstStyle/>
          <a:p>
            <a:pPr marL="685800" indent="-685800" algn="ctr">
              <a:lnSpc>
                <a:spcPct val="110000"/>
              </a:lnSpc>
            </a:pPr>
            <a:r>
              <a:rPr 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By:</a:t>
            </a:r>
          </a:p>
          <a:p>
            <a:pPr marL="685800" indent="-685800" algn="ctr">
              <a:lnSpc>
                <a:spcPct val="110000"/>
              </a:lnSpc>
            </a:pP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Ahmad Resha</a:t>
            </a:r>
          </a:p>
          <a:p>
            <a:pPr marL="685800" indent="-685800" algn="ctr">
              <a:lnSpc>
                <a:spcPct val="110000"/>
              </a:lnSpc>
            </a:pP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Osama Khouerh</a:t>
            </a:r>
          </a:p>
          <a:p>
            <a:pPr marL="685800" indent="-685800" algn="ctr">
              <a:lnSpc>
                <a:spcPct val="110000"/>
              </a:lnSpc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Qusai Abu Raad</a:t>
            </a:r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128877E-07C4-41DA-8DFA-702D3C559BD6}"/>
              </a:ext>
            </a:extLst>
          </p:cNvPr>
          <p:cNvSpPr/>
          <p:nvPr/>
        </p:nvSpPr>
        <p:spPr>
          <a:xfrm>
            <a:off x="3219324" y="5502297"/>
            <a:ext cx="5343642" cy="498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Supervisor: </a:t>
            </a:r>
            <a:r>
              <a:rPr lang="en-US" sz="2000" b="1" spc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Eng. Abdel Hakeem Al Jawhari</a:t>
            </a:r>
            <a:endPara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74930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image52.png" descr="ABET center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931" y="1015294"/>
            <a:ext cx="1368425" cy="135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041328" y="2285386"/>
            <a:ext cx="769963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Faculty of Engineering &amp; Information Technology</a:t>
            </a:r>
            <a:endParaRPr kumimoji="0" lang="en-US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Department of Building Engineering</a:t>
            </a:r>
            <a:endParaRPr kumimoji="0" lang="en-US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144511" y="645962"/>
            <a:ext cx="34932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i="1" dirty="0">
                <a:cs typeface="Times New Roman" panose="02020603050405020304" pitchFamily="18" charset="0"/>
              </a:rPr>
              <a:t> </a:t>
            </a:r>
            <a:r>
              <a:rPr lang="en-US" b="1" i="1" dirty="0">
                <a:cs typeface="Times New Roman" panose="02020603050405020304" pitchFamily="18" charset="0"/>
              </a:rPr>
              <a:t>An-</a:t>
            </a:r>
            <a:r>
              <a:rPr lang="en-US" b="1" i="1" dirty="0" err="1">
                <a:cs typeface="Times New Roman" panose="02020603050405020304" pitchFamily="18" charset="0"/>
              </a:rPr>
              <a:t>Najah</a:t>
            </a:r>
            <a:r>
              <a:rPr lang="en-US" b="1" i="1" dirty="0">
                <a:cs typeface="Times New Roman" panose="02020603050405020304" pitchFamily="18" charset="0"/>
              </a:rPr>
              <a:t> National University </a:t>
            </a:r>
            <a:endParaRPr lang="en-US" i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92937"/>
            <a:ext cx="10972800" cy="564388"/>
          </a:xfrm>
        </p:spPr>
        <p:txBody>
          <a:bodyPr>
            <a:normAutofit fontScale="90000"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 smtClean="0">
                <a:latin typeface="+mn-lt"/>
              </a:rPr>
              <a:t>Parking Floor </a:t>
            </a:r>
            <a:endParaRPr lang="en-US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10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061362" y="5742931"/>
            <a:ext cx="3506088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 algn="r" rtl="1"/>
            <a:r>
              <a:rPr lang="en-GB" b="1" dirty="0" smtClean="0"/>
              <a:t>Old Parking Floor area = 492 m</a:t>
            </a:r>
            <a:r>
              <a:rPr lang="en-GB" b="1" baseline="30000" dirty="0" smtClean="0"/>
              <a:t>2</a:t>
            </a:r>
            <a:endParaRPr lang="en-US" b="1" baseline="30000" dirty="0" err="1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35530"/>
            <a:ext cx="5908309" cy="36220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835425"/>
            <a:ext cx="6096000" cy="382215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095292" y="5742931"/>
            <a:ext cx="3038011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 algn="r" rtl="1"/>
            <a:r>
              <a:rPr lang="en-GB" b="1" dirty="0" smtClean="0"/>
              <a:t>Parking Floor area = 500 m</a:t>
            </a:r>
            <a:r>
              <a:rPr lang="en-GB" b="1" baseline="30000" dirty="0" smtClean="0"/>
              <a:t>2</a:t>
            </a:r>
            <a:endParaRPr lang="en-US" b="1" baseline="30000" dirty="0" err="1" smtClean="0"/>
          </a:p>
        </p:txBody>
      </p:sp>
    </p:spTree>
    <p:extLst>
      <p:ext uri="{BB962C8B-B14F-4D97-AF65-F5344CB8AC3E}">
        <p14:creationId xmlns:p14="http://schemas.microsoft.com/office/powerpoint/2010/main" val="2415411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63531"/>
            <a:ext cx="10972800" cy="780288"/>
          </a:xfrm>
        </p:spPr>
        <p:txBody>
          <a:bodyPr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3200" dirty="0" smtClean="0">
                <a:latin typeface="+mn-lt"/>
              </a:rPr>
              <a:t>Ground Floor</a:t>
            </a:r>
            <a:endParaRPr lang="en-US" sz="3200" dirty="0">
              <a:latin typeface="+mn-l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11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184191" y="5372987"/>
            <a:ext cx="3506089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 algn="r" rtl="1"/>
            <a:r>
              <a:rPr lang="en-GB" b="1" dirty="0" smtClean="0"/>
              <a:t>Old Ground Floor area = 425 m</a:t>
            </a:r>
            <a:r>
              <a:rPr lang="en-GB" b="1" baseline="30000" dirty="0" smtClean="0"/>
              <a:t>2</a:t>
            </a:r>
            <a:endParaRPr lang="en-US" b="1" baseline="30000" dirty="0" err="1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933" y="1831781"/>
            <a:ext cx="5523596" cy="35044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1586" y="1635795"/>
            <a:ext cx="5770330" cy="354521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317494" y="5372986"/>
            <a:ext cx="3038011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 algn="r" rtl="1"/>
            <a:r>
              <a:rPr lang="en-GB" b="1" dirty="0" smtClean="0"/>
              <a:t>Ground Floor area = 450 m</a:t>
            </a:r>
            <a:r>
              <a:rPr lang="en-GB" b="1" baseline="30000" dirty="0" smtClean="0"/>
              <a:t>2</a:t>
            </a:r>
            <a:endParaRPr lang="en-US" b="1" baseline="30000" dirty="0" err="1" smtClean="0"/>
          </a:p>
        </p:txBody>
      </p:sp>
    </p:spTree>
    <p:extLst>
      <p:ext uri="{BB962C8B-B14F-4D97-AF65-F5344CB8AC3E}">
        <p14:creationId xmlns:p14="http://schemas.microsoft.com/office/powerpoint/2010/main" val="2015177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97688"/>
            <a:ext cx="10972800" cy="1143000"/>
          </a:xfrm>
        </p:spPr>
        <p:txBody>
          <a:bodyPr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3600" dirty="0" smtClean="0">
                <a:latin typeface="+mn-lt"/>
              </a:rPr>
              <a:t>First Floor</a:t>
            </a:r>
            <a:endParaRPr lang="en-US" sz="3600" dirty="0">
              <a:latin typeface="+mn-l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12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324900" y="5240298"/>
            <a:ext cx="3147015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 algn="r" rtl="1"/>
            <a:r>
              <a:rPr lang="en-GB" b="1" dirty="0" smtClean="0"/>
              <a:t>Old First Floor area = 435 m</a:t>
            </a:r>
            <a:r>
              <a:rPr lang="en-GB" b="1" baseline="30000" dirty="0" smtClean="0"/>
              <a:t>2</a:t>
            </a:r>
            <a:endParaRPr lang="en-US" b="1" baseline="30000" dirty="0" err="1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406" y="1757343"/>
            <a:ext cx="5663303" cy="34249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9191" y="1545673"/>
            <a:ext cx="5584903" cy="353163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232872" y="5182288"/>
            <a:ext cx="2678940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 algn="r" rtl="1"/>
            <a:r>
              <a:rPr lang="en-GB" b="1" dirty="0" smtClean="0"/>
              <a:t>First Floor area = 440 m</a:t>
            </a:r>
            <a:r>
              <a:rPr lang="en-GB" b="1" baseline="30000" dirty="0" smtClean="0"/>
              <a:t>2</a:t>
            </a:r>
            <a:endParaRPr lang="en-US" b="1" baseline="30000" dirty="0" err="1" smtClean="0"/>
          </a:p>
        </p:txBody>
      </p:sp>
    </p:spTree>
    <p:extLst>
      <p:ext uri="{BB962C8B-B14F-4D97-AF65-F5344CB8AC3E}">
        <p14:creationId xmlns:p14="http://schemas.microsoft.com/office/powerpoint/2010/main" val="131743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10388"/>
            <a:ext cx="10972800" cy="1143000"/>
          </a:xfrm>
        </p:spPr>
        <p:txBody>
          <a:bodyPr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3600" dirty="0" smtClean="0">
                <a:latin typeface="+mn-lt"/>
              </a:rPr>
              <a:t>Second Floor</a:t>
            </a:r>
            <a:endParaRPr lang="en-US" sz="3600" dirty="0">
              <a:latin typeface="+mn-l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13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261959" y="5219945"/>
            <a:ext cx="3441968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 algn="r" rtl="1"/>
            <a:r>
              <a:rPr lang="en-GB" b="1" dirty="0" smtClean="0"/>
              <a:t>Old Second Floor area = 435 m</a:t>
            </a:r>
            <a:r>
              <a:rPr lang="en-GB" b="1" baseline="30000" dirty="0" smtClean="0"/>
              <a:t>2</a:t>
            </a:r>
            <a:endParaRPr lang="en-US" b="1" baseline="30000" dirty="0" err="1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718" y="1838289"/>
            <a:ext cx="5359281" cy="32903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717" y="1553025"/>
            <a:ext cx="5635330" cy="357561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284674" y="5219945"/>
            <a:ext cx="2973892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 algn="r" rtl="1"/>
            <a:r>
              <a:rPr lang="en-GB" b="1" dirty="0" smtClean="0"/>
              <a:t>Second Floor area = 440 m</a:t>
            </a:r>
            <a:r>
              <a:rPr lang="en-GB" b="1" baseline="30000" dirty="0" smtClean="0"/>
              <a:t>2</a:t>
            </a:r>
            <a:endParaRPr lang="en-US" b="1" baseline="30000" dirty="0" err="1" smtClean="0"/>
          </a:p>
        </p:txBody>
      </p:sp>
    </p:spTree>
    <p:extLst>
      <p:ext uri="{BB962C8B-B14F-4D97-AF65-F5344CB8AC3E}">
        <p14:creationId xmlns:p14="http://schemas.microsoft.com/office/powerpoint/2010/main" val="92315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97688"/>
            <a:ext cx="10972800" cy="1143000"/>
          </a:xfrm>
        </p:spPr>
        <p:txBody>
          <a:bodyPr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3600" dirty="0" smtClean="0">
                <a:latin typeface="+mn-lt"/>
              </a:rPr>
              <a:t>Third Floor </a:t>
            </a:r>
            <a:endParaRPr lang="en-US" sz="3600" dirty="0">
              <a:latin typeface="+mn-l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14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183011" y="5186149"/>
            <a:ext cx="3275257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 algn="r" rtl="1"/>
            <a:r>
              <a:rPr lang="en-GB" b="1" dirty="0" smtClean="0"/>
              <a:t>Old Third Floor area = 435 m</a:t>
            </a:r>
            <a:r>
              <a:rPr lang="en-GB" b="1" baseline="30000" dirty="0" smtClean="0"/>
              <a:t>2</a:t>
            </a:r>
            <a:endParaRPr lang="en-US" b="1" baseline="30000" dirty="0" err="1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644" y="1733028"/>
            <a:ext cx="5526273" cy="33953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440688"/>
            <a:ext cx="5960832" cy="368769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219376" y="5186149"/>
            <a:ext cx="2807179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 algn="r" rtl="1"/>
            <a:r>
              <a:rPr lang="en-GB" b="1" dirty="0" smtClean="0"/>
              <a:t>Third Floor area = 440 m</a:t>
            </a:r>
            <a:r>
              <a:rPr lang="en-GB" b="1" baseline="30000" dirty="0" smtClean="0"/>
              <a:t>2</a:t>
            </a:r>
            <a:endParaRPr lang="en-US" b="1" baseline="30000" dirty="0" err="1" smtClean="0"/>
          </a:p>
        </p:txBody>
      </p:sp>
    </p:spTree>
    <p:extLst>
      <p:ext uri="{BB962C8B-B14F-4D97-AF65-F5344CB8AC3E}">
        <p14:creationId xmlns:p14="http://schemas.microsoft.com/office/powerpoint/2010/main" val="2306531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46888"/>
            <a:ext cx="10972800" cy="1143000"/>
          </a:xfrm>
        </p:spPr>
        <p:txBody>
          <a:bodyPr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3600" dirty="0" smtClean="0">
                <a:latin typeface="+mn-lt"/>
              </a:rPr>
              <a:t>Southern Elevation </a:t>
            </a:r>
            <a:endParaRPr lang="en-US" sz="3600" dirty="0"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975" y="1389888"/>
            <a:ext cx="9391650" cy="4943475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468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84988"/>
            <a:ext cx="10972800" cy="1143000"/>
          </a:xfrm>
        </p:spPr>
        <p:txBody>
          <a:bodyPr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3600" dirty="0" smtClean="0">
                <a:latin typeface="+mn-lt"/>
              </a:rPr>
              <a:t>Northern Elevation</a:t>
            </a:r>
            <a:endParaRPr lang="en-US" sz="3600" dirty="0"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550" y="1427988"/>
            <a:ext cx="7937500" cy="5175089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340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84988"/>
            <a:ext cx="10972800" cy="1143000"/>
          </a:xfrm>
        </p:spPr>
        <p:txBody>
          <a:bodyPr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3600" dirty="0" smtClean="0">
                <a:latin typeface="+mn-lt"/>
              </a:rPr>
              <a:t>Section A-A</a:t>
            </a:r>
            <a:endParaRPr lang="en-US" sz="3600" dirty="0"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5522" y="1427988"/>
            <a:ext cx="6760955" cy="5137912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805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23900" y="310388"/>
            <a:ext cx="10972800" cy="1143000"/>
          </a:xfrm>
        </p:spPr>
        <p:txBody>
          <a:bodyPr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3600" dirty="0" smtClean="0">
                <a:latin typeface="+mn-lt"/>
              </a:rPr>
              <a:t>Section B-B</a:t>
            </a:r>
            <a:endParaRPr lang="en-US" sz="3600" dirty="0"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387" y="1453388"/>
            <a:ext cx="8240713" cy="5074453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553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2652" y="642444"/>
            <a:ext cx="10972800" cy="677194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latin typeface="+mn-lt"/>
              </a:rPr>
              <a:t>Environmental Design</a:t>
            </a:r>
            <a:endParaRPr lang="en-US" sz="3600" dirty="0">
              <a:latin typeface="+mn-lt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2800" b="1" smtClean="0"/>
              <a:t>19</a:t>
            </a:fld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52652" y="1440756"/>
            <a:ext cx="3063659" cy="46166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400" b="1" dirty="0" smtClean="0"/>
              <a:t>Thermal Design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-259536" y="2023539"/>
            <a:ext cx="698204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 U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value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building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nvelope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4825918"/>
              </p:ext>
            </p:extLst>
          </p:nvPr>
        </p:nvGraphicFramePr>
        <p:xfrm>
          <a:off x="919534" y="2581834"/>
          <a:ext cx="4647549" cy="3556547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535870"/>
                <a:gridCol w="2111679"/>
              </a:tblGrid>
              <a:tr h="5368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 smtClean="0">
                          <a:latin typeface="+mn-lt"/>
                        </a:rPr>
                        <a:t>Component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U-value (w/m</a:t>
                      </a:r>
                      <a:r>
                        <a:rPr lang="en-US" sz="1800" b="1" baseline="30000" dirty="0" smtClean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-k)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</a:tr>
              <a:tr h="5368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</a:rPr>
                        <a:t>External Wall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2.608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</a:tr>
              <a:tr h="5368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Partition</a:t>
                      </a:r>
                      <a:r>
                        <a:rPr lang="en-US" sz="18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Wall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2.585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</a:tr>
              <a:tr h="5368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</a:rPr>
                        <a:t>Floor 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2.106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</a:tr>
              <a:tr h="5368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 smtClean="0">
                          <a:latin typeface="+mn-lt"/>
                        </a:rPr>
                        <a:t>Roof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2.01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</a:tr>
              <a:tr h="8210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 smtClean="0">
                          <a:latin typeface="+mn-lt"/>
                        </a:rPr>
                        <a:t>Windows </a:t>
                      </a:r>
                      <a:r>
                        <a:rPr lang="en-US" sz="1800" b="1" dirty="0" smtClean="0">
                          <a:latin typeface="+mn-lt"/>
                        </a:rPr>
                        <a:t>(</a:t>
                      </a:r>
                      <a:r>
                        <a:rPr kumimoji="0"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Clear glass 4 mm </a:t>
                      </a:r>
                      <a:r>
                        <a:rPr lang="en-US" sz="1800" b="1" dirty="0" smtClean="0">
                          <a:latin typeface="+mn-lt"/>
                        </a:rPr>
                        <a:t>)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5.879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6555962"/>
              </p:ext>
            </p:extLst>
          </p:nvPr>
        </p:nvGraphicFramePr>
        <p:xfrm>
          <a:off x="6612122" y="2572869"/>
          <a:ext cx="4647549" cy="3556547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535870"/>
                <a:gridCol w="2111679"/>
              </a:tblGrid>
              <a:tr h="5368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 smtClean="0">
                          <a:latin typeface="+mn-lt"/>
                        </a:rPr>
                        <a:t>Component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U-value (w/m</a:t>
                      </a:r>
                      <a:r>
                        <a:rPr lang="en-US" sz="1800" b="1" baseline="30000" dirty="0" smtClean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-k)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</a:tr>
              <a:tr h="5368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</a:rPr>
                        <a:t>External Wall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0.492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</a:tr>
              <a:tr h="5368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Partition</a:t>
                      </a:r>
                      <a:r>
                        <a:rPr lang="en-US" sz="18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Wall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2.585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</a:tr>
              <a:tr h="5368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</a:rPr>
                        <a:t>Floor 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0.487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</a:tr>
              <a:tr h="5368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 smtClean="0">
                          <a:latin typeface="+mn-lt"/>
                        </a:rPr>
                        <a:t>Roof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0.498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</a:tr>
              <a:tr h="8210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 smtClean="0">
                          <a:latin typeface="+mn-lt"/>
                        </a:rPr>
                        <a:t>Windows (Double glass, low </a:t>
                      </a:r>
                      <a:r>
                        <a:rPr lang="en-US" sz="1800" b="1" dirty="0" smtClean="0">
                          <a:latin typeface="+mn-lt"/>
                        </a:rPr>
                        <a:t>e, 6 mm)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1.493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5486841" y="2023539"/>
            <a:ext cx="698204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 U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value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building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nvelope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734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03B15F-BD13-44C2-833A-0FBE909DD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18761"/>
            <a:ext cx="10972800" cy="1143000"/>
          </a:xfrm>
        </p:spPr>
        <p:txBody>
          <a:bodyPr>
            <a:normAutofit/>
          </a:bodyPr>
          <a:lstStyle/>
          <a:p>
            <a:r>
              <a:rPr lang="en-GB" sz="4000" dirty="0" smtClean="0">
                <a:latin typeface="+mn-lt"/>
                <a:cs typeface="Times New Roman" panose="02020603050405020304" pitchFamily="18" charset="0"/>
              </a:rPr>
              <a:t>Contents:</a:t>
            </a:r>
            <a:endParaRPr lang="en-US" sz="40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0D2CF41B-FFFA-49F3-B0A6-581CF1A3D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751913"/>
            <a:ext cx="10972800" cy="4389120"/>
          </a:xfrm>
        </p:spPr>
        <p:txBody>
          <a:bodyPr>
            <a:normAutofit fontScale="92500" lnSpcReduction="20000"/>
          </a:bodyPr>
          <a:lstStyle/>
          <a:p>
            <a:pPr marL="8001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800" b="1" dirty="0"/>
              <a:t>Site </a:t>
            </a:r>
            <a:r>
              <a:rPr lang="en-US" sz="2800" b="1" dirty="0"/>
              <a:t>analysis </a:t>
            </a:r>
          </a:p>
          <a:p>
            <a:pPr marL="8001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 smtClean="0">
                <a:cs typeface="Times New Roman" panose="02020603050405020304" pitchFamily="18" charset="0"/>
              </a:rPr>
              <a:t>Architectural Design</a:t>
            </a:r>
          </a:p>
          <a:p>
            <a:pPr marL="8001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>
                <a:cs typeface="Times New Roman" panose="02020603050405020304" pitchFamily="18" charset="0"/>
              </a:rPr>
              <a:t>Environmental</a:t>
            </a:r>
            <a:r>
              <a:rPr lang="en-US" sz="2800" b="1" dirty="0">
                <a:cs typeface="Calibri" panose="020F0502020204030204" pitchFamily="34" charset="0"/>
              </a:rPr>
              <a:t> </a:t>
            </a:r>
            <a:r>
              <a:rPr lang="en-US" sz="2800" b="1" dirty="0">
                <a:cs typeface="Times New Roman" panose="02020603050405020304" pitchFamily="18" charset="0"/>
              </a:rPr>
              <a:t>Design</a:t>
            </a:r>
            <a:r>
              <a:rPr lang="en-US" sz="2800" b="1" dirty="0">
                <a:cs typeface="Calibri" panose="020F0502020204030204" pitchFamily="34" charset="0"/>
              </a:rPr>
              <a:t> </a:t>
            </a:r>
            <a:endParaRPr lang="en-US" sz="2800" b="1" dirty="0" smtClean="0">
              <a:cs typeface="Times New Roman" panose="02020603050405020304" pitchFamily="18" charset="0"/>
            </a:endParaRPr>
          </a:p>
          <a:p>
            <a:pPr marL="8001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 smtClean="0">
                <a:cs typeface="Times New Roman" panose="02020603050405020304" pitchFamily="18" charset="0"/>
              </a:rPr>
              <a:t>Structural system Design</a:t>
            </a:r>
          </a:p>
          <a:p>
            <a:pPr marL="8001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 smtClean="0">
                <a:cs typeface="Times New Roman" panose="02020603050405020304" pitchFamily="18" charset="0"/>
              </a:rPr>
              <a:t>Electro-Mechanical system Design</a:t>
            </a:r>
          </a:p>
          <a:p>
            <a:pPr marL="8001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 smtClean="0">
                <a:cs typeface="Times New Roman" panose="02020603050405020304" pitchFamily="18" charset="0"/>
              </a:rPr>
              <a:t>Safety design </a:t>
            </a:r>
          </a:p>
          <a:p>
            <a:pPr marL="8001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>
                <a:cs typeface="Times New Roman" panose="02020603050405020304" pitchFamily="18" charset="0"/>
              </a:rPr>
              <a:t>Quantity</a:t>
            </a:r>
            <a:r>
              <a:rPr lang="en-US" sz="2800" b="1" cap="small" dirty="0" smtClean="0">
                <a:cs typeface="Times New Roman" panose="02020603050405020304" pitchFamily="18" charset="0"/>
              </a:rPr>
              <a:t> </a:t>
            </a:r>
            <a:r>
              <a:rPr lang="en-US" sz="2800" b="1" dirty="0">
                <a:cs typeface="Times New Roman" panose="02020603050405020304" pitchFamily="18" charset="0"/>
              </a:rPr>
              <a:t>Survey</a:t>
            </a:r>
            <a:r>
              <a:rPr lang="en-US" sz="2800" b="1" cap="small" dirty="0" smtClean="0">
                <a:cs typeface="Times New Roman" panose="02020603050405020304" pitchFamily="18" charset="0"/>
              </a:rPr>
              <a:t> </a:t>
            </a:r>
            <a:r>
              <a:rPr lang="en-US" sz="2800" b="1" dirty="0">
                <a:cs typeface="Times New Roman" panose="02020603050405020304" pitchFamily="18" charset="0"/>
              </a:rPr>
              <a:t>and</a:t>
            </a:r>
            <a:r>
              <a:rPr lang="en-US" sz="2800" b="1" cap="small" dirty="0" smtClean="0"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cs typeface="Times New Roman" panose="02020603050405020304" pitchFamily="18" charset="0"/>
              </a:rPr>
              <a:t>Cost</a:t>
            </a:r>
            <a:endParaRPr lang="en-US" sz="2800" b="1" dirty="0">
              <a:cs typeface="Times New Roman" panose="02020603050405020304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075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094" y="869188"/>
            <a:ext cx="10972800" cy="1143000"/>
          </a:xfrm>
        </p:spPr>
        <p:txBody>
          <a:bodyPr>
            <a:normAutofit fontScale="90000"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/>
              <a:t>Shading </a:t>
            </a:r>
            <a:br>
              <a:rPr lang="en-US" sz="3600" dirty="0" smtClean="0"/>
            </a:br>
            <a:endParaRPr lang="en-US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20</a:t>
            </a:fld>
            <a:endParaRPr lang="en-US"/>
          </a:p>
        </p:txBody>
      </p:sp>
      <p:pic>
        <p:nvPicPr>
          <p:cNvPr id="5" name="image47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34770" y="2115570"/>
            <a:ext cx="6866965" cy="44074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865094" y="1604354"/>
            <a:ext cx="4406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Design Builder program ( 3D Model 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005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889000"/>
            <a:ext cx="10972800" cy="551688"/>
          </a:xfrm>
        </p:spPr>
        <p:txBody>
          <a:bodyPr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3200" dirty="0" smtClean="0"/>
              <a:t>Shading 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67752" y="2147364"/>
            <a:ext cx="5575222" cy="29834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6852" y="2147365"/>
            <a:ext cx="4230688" cy="347637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5953495" y="1581117"/>
            <a:ext cx="3971087" cy="4564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latin typeface="Cambria" panose="02040503050406030204" pitchFamily="18" charset="0"/>
              </a:rPr>
              <a:t>Eastern </a:t>
            </a:r>
            <a:r>
              <a:rPr lang="en-US" b="1" dirty="0">
                <a:latin typeface="Cambria" panose="02040503050406030204" pitchFamily="18" charset="0"/>
              </a:rPr>
              <a:t>windows (vertical shutters)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-28065" y="1714423"/>
            <a:ext cx="6201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Cambria" panose="02040503050406030204" pitchFamily="18" charset="0"/>
              </a:rPr>
              <a:t>Southern </a:t>
            </a:r>
            <a:r>
              <a:rPr lang="en-US" b="1" dirty="0">
                <a:latin typeface="Cambria" panose="02040503050406030204" pitchFamily="18" charset="0"/>
              </a:rPr>
              <a:t>windows (horizontal </a:t>
            </a:r>
            <a:r>
              <a:rPr lang="en-US" b="1" dirty="0" smtClean="0">
                <a:latin typeface="Cambria" panose="02040503050406030204" pitchFamily="18" charset="0"/>
              </a:rPr>
              <a:t>Louvers</a:t>
            </a:r>
            <a:r>
              <a:rPr lang="en-US" b="1" dirty="0" smtClean="0"/>
              <a:t>)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602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2405"/>
            <a:ext cx="10972800" cy="1006677"/>
          </a:xfrm>
        </p:spPr>
        <p:txBody>
          <a:bodyPr>
            <a:normAutofit fontScale="90000"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/>
              <a:t>Shading </a:t>
            </a:r>
            <a:br>
              <a:rPr lang="en-US" sz="3600" dirty="0" smtClean="0"/>
            </a:br>
            <a:endParaRPr lang="en-US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22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38200" y="1619750"/>
            <a:ext cx="4406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Summer day (sun path 21/1 at 8:00 am )</a:t>
            </a:r>
            <a:endParaRPr lang="en-US" dirty="0"/>
          </a:p>
        </p:txBody>
      </p:sp>
      <p:pic>
        <p:nvPicPr>
          <p:cNvPr id="10" name="image55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99611" y="2164976"/>
            <a:ext cx="4921260" cy="37571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44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6479290" y="2164976"/>
            <a:ext cx="4624138" cy="37571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6560719" y="1619750"/>
            <a:ext cx="4406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Summer day (sun path 21/1 at 2:00 pm 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448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2405"/>
            <a:ext cx="10972800" cy="1006677"/>
          </a:xfrm>
        </p:spPr>
        <p:txBody>
          <a:bodyPr>
            <a:normAutofit fontScale="90000"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/>
              <a:t>Shading </a:t>
            </a:r>
            <a:br>
              <a:rPr lang="en-US" sz="3600" dirty="0" smtClean="0"/>
            </a:br>
            <a:endParaRPr lang="en-US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23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38200" y="1619750"/>
            <a:ext cx="4406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Winter day (sun path 21/1 at 8:00 am )</a:t>
            </a:r>
            <a:endParaRPr lang="en-US" dirty="0"/>
          </a:p>
        </p:txBody>
      </p:sp>
      <p:pic>
        <p:nvPicPr>
          <p:cNvPr id="8" name="image43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324600" y="2127753"/>
            <a:ext cx="4778828" cy="36410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70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838199" y="2127752"/>
            <a:ext cx="4836459" cy="36410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6510564" y="1619750"/>
            <a:ext cx="4406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Winter day (sun path 21/1 at 2:00 pm 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243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434387"/>
            <a:ext cx="10972800" cy="240447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 smtClean="0"/>
              <a:t> Heating </a:t>
            </a:r>
            <a:r>
              <a:rPr lang="en-US" sz="2400" dirty="0"/>
              <a:t>and cooling </a:t>
            </a:r>
            <a:r>
              <a:rPr lang="en-US" sz="2400" dirty="0" smtClean="0"/>
              <a:t>load </a:t>
            </a:r>
            <a:endParaRPr lang="en-US" sz="2400" b="1" dirty="0"/>
          </a:p>
          <a:p>
            <a:pPr marL="457200" indent="9525">
              <a:lnSpc>
                <a:spcPct val="150000"/>
              </a:lnSpc>
              <a:tabLst>
                <a:tab pos="1425575" algn="l"/>
              </a:tabLst>
            </a:pPr>
            <a:r>
              <a:rPr lang="en-US" sz="2400" dirty="0" smtClean="0"/>
              <a:t> Cooling load 77.4 kw</a:t>
            </a:r>
          </a:p>
          <a:p>
            <a:pPr marL="457200" indent="9525">
              <a:lnSpc>
                <a:spcPct val="150000"/>
              </a:lnSpc>
              <a:tabLst>
                <a:tab pos="1425575" algn="l"/>
              </a:tabLst>
            </a:pPr>
            <a:r>
              <a:rPr lang="en-US" sz="2400" dirty="0" smtClean="0"/>
              <a:t> Heating load 41.9 kw</a:t>
            </a:r>
          </a:p>
          <a:p>
            <a:pPr marL="0" indent="0">
              <a:lnSpc>
                <a:spcPct val="150000"/>
              </a:lnSpc>
              <a:buFont typeface="Wingdings" panose="05000000000000000000" pitchFamily="2" charset="2"/>
              <a:buChar char="v"/>
              <a:tabLst>
                <a:tab pos="1425575" algn="l"/>
              </a:tabLst>
            </a:pPr>
            <a:r>
              <a:rPr lang="en-US" sz="2400" b="1" dirty="0" smtClean="0"/>
              <a:t> Site </a:t>
            </a:r>
            <a:r>
              <a:rPr lang="en-US" sz="2400" b="1" dirty="0"/>
              <a:t>and Source Energy </a:t>
            </a:r>
          </a:p>
          <a:p>
            <a:pPr marL="457200" indent="0">
              <a:lnSpc>
                <a:spcPct val="150000"/>
              </a:lnSpc>
              <a:buNone/>
              <a:tabLst>
                <a:tab pos="1425575" algn="l"/>
              </a:tabLs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09599" y="911167"/>
            <a:ext cx="3454792" cy="5232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 marL="514350" indent="-514350"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Thermal Design </a:t>
            </a:r>
          </a:p>
        </p:txBody>
      </p:sp>
      <p:pic>
        <p:nvPicPr>
          <p:cNvPr id="6" name="image76.png"/>
          <p:cNvPicPr/>
          <p:nvPr/>
        </p:nvPicPr>
        <p:blipFill rotWithShape="1">
          <a:blip r:embed="rId2"/>
          <a:srcRect r="36992" b="5794"/>
          <a:stretch/>
        </p:blipFill>
        <p:spPr>
          <a:xfrm>
            <a:off x="6514529" y="3838862"/>
            <a:ext cx="5067870" cy="20215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14" r="414" b="8206"/>
          <a:stretch/>
        </p:blipFill>
        <p:spPr bwMode="auto">
          <a:xfrm>
            <a:off x="609599" y="3838863"/>
            <a:ext cx="5368119" cy="20215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55844" y="5955269"/>
            <a:ext cx="3016155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Old  total site energy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40386" y="5926329"/>
            <a:ext cx="3016155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New total site energy </a:t>
            </a:r>
          </a:p>
        </p:txBody>
      </p:sp>
    </p:spTree>
    <p:extLst>
      <p:ext uri="{BB962C8B-B14F-4D97-AF65-F5344CB8AC3E}">
        <p14:creationId xmlns:p14="http://schemas.microsoft.com/office/powerpoint/2010/main" val="2533371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09599" y="922587"/>
            <a:ext cx="2818400" cy="40011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 marL="514350" indent="-514350">
              <a:buFont typeface="Wingdings" panose="05000000000000000000" pitchFamily="2" charset="2"/>
              <a:buChar char="Ø"/>
            </a:pP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Comfort PMV-Set</a:t>
            </a:r>
          </a:p>
        </p:txBody>
      </p:sp>
      <p:pic>
        <p:nvPicPr>
          <p:cNvPr id="7" name="image23.png" descr="C:\Users\OSAMA KHOUERH\Desktop\com.png"/>
          <p:cNvPicPr/>
          <p:nvPr/>
        </p:nvPicPr>
        <p:blipFill rotWithShape="1">
          <a:blip r:embed="rId2"/>
          <a:srcRect t="65398"/>
          <a:stretch/>
        </p:blipFill>
        <p:spPr>
          <a:xfrm>
            <a:off x="489856" y="4390056"/>
            <a:ext cx="10733314" cy="2132983"/>
          </a:xfrm>
          <a:prstGeom prst="rect">
            <a:avLst/>
          </a:prstGeom>
          <a:ln/>
        </p:spPr>
      </p:pic>
      <p:sp>
        <p:nvSpPr>
          <p:cNvPr id="2" name="TextBox 1"/>
          <p:cNvSpPr txBox="1"/>
          <p:nvPr/>
        </p:nvSpPr>
        <p:spPr>
          <a:xfrm>
            <a:off x="1050877" y="1336469"/>
            <a:ext cx="1880643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Old PMV graph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0876" y="4006952"/>
            <a:ext cx="1986441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New PMV graph </a:t>
            </a:r>
          </a:p>
        </p:txBody>
      </p:sp>
      <p:pic>
        <p:nvPicPr>
          <p:cNvPr id="9" name="Picture 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509"/>
          <a:stretch/>
        </p:blipFill>
        <p:spPr bwMode="auto">
          <a:xfrm>
            <a:off x="489856" y="1765765"/>
            <a:ext cx="10733314" cy="18745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66970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92480"/>
            <a:ext cx="10972800" cy="1143000"/>
          </a:xfrm>
        </p:spPr>
        <p:txBody>
          <a:bodyPr>
            <a:no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daylight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analysis</a:t>
            </a:r>
            <a:r>
              <a:rPr lang="en-US" sz="3600" b="1" dirty="0"/>
              <a:t/>
            </a:r>
            <a:br>
              <a:rPr lang="en-US" sz="3600" b="1" dirty="0"/>
            </a:b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26</a:t>
            </a:fld>
            <a:endParaRPr lang="en-US"/>
          </a:p>
        </p:txBody>
      </p:sp>
      <p:pic>
        <p:nvPicPr>
          <p:cNvPr id="5" name="image37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798638" y="1573307"/>
            <a:ext cx="7579699" cy="3994992"/>
          </a:xfrm>
          <a:prstGeom prst="rect">
            <a:avLst/>
          </a:prstGeom>
          <a:ln/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9534811"/>
              </p:ext>
            </p:extLst>
          </p:nvPr>
        </p:nvGraphicFramePr>
        <p:xfrm>
          <a:off x="609600" y="2297057"/>
          <a:ext cx="3549934" cy="2710239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774967"/>
                <a:gridCol w="1774967"/>
              </a:tblGrid>
              <a:tr h="46885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D.F%</a:t>
                      </a:r>
                      <a:endParaRPr lang="ar-JO" sz="20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/>
                      <a:endParaRPr lang="ar-JO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Space </a:t>
                      </a:r>
                      <a:endParaRPr lang="ar-JO" sz="20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79893"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3.64</a:t>
                      </a:r>
                      <a:endParaRPr lang="ar-JO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Meeting hall</a:t>
                      </a:r>
                      <a:endParaRPr lang="ar-JO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79893"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5.23</a:t>
                      </a:r>
                      <a:endParaRPr lang="ar-JO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Reception</a:t>
                      </a:r>
                      <a:endParaRPr lang="ar-JO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79893"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5.61</a:t>
                      </a:r>
                      <a:endParaRPr lang="ar-JO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Medical committee</a:t>
                      </a:r>
                      <a:endParaRPr lang="ar-JO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436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144" y="262304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Acoustics Design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012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7730" y="421576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 smtClean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16417" y="1137142"/>
            <a:ext cx="6177566" cy="752384"/>
          </a:xfrm>
          <a:prstGeom prst="rect">
            <a:avLst/>
          </a:prstGeom>
        </p:spPr>
        <p:txBody>
          <a:bodyPr vert="horz" lIns="0" rIns="0" bIns="0" anchor="b">
            <a:normAutofit fontScale="7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RT60 (Reverberation Time)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3039" b="16778"/>
          <a:stretch/>
        </p:blipFill>
        <p:spPr>
          <a:xfrm>
            <a:off x="4012442" y="1955730"/>
            <a:ext cx="4599936" cy="21113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10145"/>
          <a:stretch/>
        </p:blipFill>
        <p:spPr>
          <a:xfrm>
            <a:off x="3138419" y="4229100"/>
            <a:ext cx="5676900" cy="2362200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1198630" y="2932274"/>
            <a:ext cx="1633470" cy="383782"/>
          </a:xfrm>
          <a:prstGeom prst="rect">
            <a:avLst/>
          </a:prstGeom>
        </p:spPr>
        <p:txBody>
          <a:bodyPr vert="horz" lIns="0" rIns="0" bIns="0" anchor="b">
            <a:normAutofit fontScale="5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 Spaces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198629" y="5120581"/>
            <a:ext cx="1939789" cy="383782"/>
          </a:xfrm>
          <a:prstGeom prst="rect">
            <a:avLst/>
          </a:prstGeom>
        </p:spPr>
        <p:txBody>
          <a:bodyPr vert="horz" lIns="0" rIns="0" bIns="0" anchor="b">
            <a:normAutofit fontScale="5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Spaces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987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5172299" y="2109609"/>
            <a:ext cx="6314940" cy="585441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47730" y="611490"/>
            <a:ext cx="6177566" cy="752384"/>
          </a:xfrm>
          <a:prstGeom prst="rect">
            <a:avLst/>
          </a:prstGeom>
        </p:spPr>
        <p:txBody>
          <a:bodyPr vert="horz" lIns="0" rIns="0" bIns="0" anchor="b">
            <a:normAutofit fontScale="7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RT60 (Reverberation Time)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764" y="1606629"/>
            <a:ext cx="3470910" cy="281971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8736" y="1486059"/>
            <a:ext cx="4572623" cy="3060858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0386469"/>
              </p:ext>
            </p:extLst>
          </p:nvPr>
        </p:nvGraphicFramePr>
        <p:xfrm>
          <a:off x="1060270" y="4699158"/>
          <a:ext cx="9634077" cy="1855817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119853"/>
                <a:gridCol w="1633523"/>
                <a:gridCol w="736583"/>
                <a:gridCol w="736583"/>
                <a:gridCol w="736583"/>
                <a:gridCol w="736583"/>
                <a:gridCol w="823810"/>
                <a:gridCol w="823810"/>
                <a:gridCol w="749799"/>
                <a:gridCol w="749799"/>
                <a:gridCol w="690767"/>
                <a:gridCol w="96384"/>
              </a:tblGrid>
              <a:tr h="301337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Element</a:t>
                      </a: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Finish material</a:t>
                      </a:r>
                    </a:p>
                  </a:txBody>
                  <a:tcPr marL="68580" marR="68580" marT="0" marB="0" anchor="ctr"/>
                </a:tc>
                <a:tc gridSpan="10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Absorption coefficient(α) at each frequency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384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</a:rPr>
                        <a:t>63</a:t>
                      </a:r>
                      <a:r>
                        <a:rPr lang="en-US" sz="1600" baseline="-25000" dirty="0">
                          <a:solidFill>
                            <a:srgbClr val="002060"/>
                          </a:solidFill>
                          <a:effectLst/>
                        </a:rPr>
                        <a:t>HZ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</a:rPr>
                        <a:t>125</a:t>
                      </a:r>
                      <a:r>
                        <a:rPr lang="en-US" sz="1600" baseline="-25000" dirty="0">
                          <a:solidFill>
                            <a:srgbClr val="002060"/>
                          </a:solidFill>
                          <a:effectLst/>
                        </a:rPr>
                        <a:t> HZ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effectLst/>
                        </a:rPr>
                        <a:t>250</a:t>
                      </a:r>
                      <a:r>
                        <a:rPr lang="en-US" sz="1600" baseline="-25000">
                          <a:solidFill>
                            <a:srgbClr val="002060"/>
                          </a:solidFill>
                          <a:effectLst/>
                        </a:rPr>
                        <a:t> HZ</a:t>
                      </a:r>
                      <a:endParaRPr lang="en-US" sz="16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</a:rPr>
                        <a:t>500</a:t>
                      </a:r>
                      <a:r>
                        <a:rPr lang="en-US" sz="1600" baseline="-25000" dirty="0">
                          <a:solidFill>
                            <a:srgbClr val="002060"/>
                          </a:solidFill>
                          <a:effectLst/>
                        </a:rPr>
                        <a:t> HZ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</a:rPr>
                        <a:t>1000</a:t>
                      </a:r>
                      <a:r>
                        <a:rPr lang="en-US" sz="1600" baseline="-25000" dirty="0">
                          <a:solidFill>
                            <a:srgbClr val="002060"/>
                          </a:solidFill>
                          <a:effectLst/>
                        </a:rPr>
                        <a:t> HZ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</a:rPr>
                        <a:t>2000</a:t>
                      </a:r>
                      <a:r>
                        <a:rPr lang="en-US" sz="1600" baseline="-25000" dirty="0">
                          <a:solidFill>
                            <a:srgbClr val="002060"/>
                          </a:solidFill>
                          <a:effectLst/>
                        </a:rPr>
                        <a:t> HZ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effectLst/>
                        </a:rPr>
                        <a:t>4000</a:t>
                      </a:r>
                      <a:r>
                        <a:rPr lang="en-US" sz="1600" baseline="-25000">
                          <a:solidFill>
                            <a:srgbClr val="002060"/>
                          </a:solidFill>
                          <a:effectLst/>
                        </a:rPr>
                        <a:t> HZ</a:t>
                      </a:r>
                      <a:endParaRPr lang="en-US" sz="16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</a:rPr>
                        <a:t>8000</a:t>
                      </a:r>
                      <a:r>
                        <a:rPr lang="en-US" sz="1600" baseline="-25000" dirty="0">
                          <a:solidFill>
                            <a:srgbClr val="002060"/>
                          </a:solidFill>
                          <a:effectLst/>
                        </a:rPr>
                        <a:t> HZ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2060"/>
                          </a:solidFill>
                          <a:effectLst/>
                        </a:rPr>
                        <a:t>16000</a:t>
                      </a:r>
                      <a:r>
                        <a:rPr lang="en-US" sz="1600" baseline="-25000" dirty="0" smtClean="0">
                          <a:solidFill>
                            <a:srgbClr val="002060"/>
                          </a:solidFill>
                          <a:effectLst/>
                        </a:rPr>
                        <a:t>HZ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58015"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Ceiling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Acoustical Tile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effectLst/>
                        </a:rPr>
                        <a:t>0.7</a:t>
                      </a:r>
                      <a:endParaRPr lang="en-US" sz="16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effectLst/>
                        </a:rPr>
                        <a:t>0.66</a:t>
                      </a:r>
                      <a:endParaRPr lang="en-US" sz="16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</a:rPr>
                        <a:t>0.72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</a:rPr>
                        <a:t>0.92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</a:rPr>
                        <a:t>0.88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</a:rPr>
                        <a:t>0.75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</a:rPr>
                        <a:t>0.75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</a:rPr>
                        <a:t>0.75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</a:rPr>
                        <a:t>0.75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7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278239"/>
            <a:ext cx="10972800" cy="1143000"/>
          </a:xfrm>
        </p:spPr>
        <p:txBody>
          <a:bodyPr>
            <a:normAutofit/>
          </a:bodyPr>
          <a:lstStyle/>
          <a:p>
            <a:pPr marL="520700" indent="-177800" algn="ctr">
              <a:lnSpc>
                <a:spcPct val="150000"/>
              </a:lnSpc>
            </a:pPr>
            <a:r>
              <a:rPr lang="en-US" sz="3600" b="1" dirty="0" smtClean="0">
                <a:latin typeface="+mn-lt"/>
                <a:cs typeface="Times New Roman" panose="02020603050405020304" pitchFamily="18" charset="0"/>
              </a:rPr>
              <a:t>Architectural design</a:t>
            </a:r>
            <a:endParaRPr lang="en-US" sz="3600" b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421239"/>
            <a:ext cx="11097296" cy="4389120"/>
          </a:xfrm>
        </p:spPr>
        <p:txBody>
          <a:bodyPr/>
          <a:lstStyle/>
          <a:p>
            <a:r>
              <a:rPr lang="en-GB" dirty="0" smtClean="0"/>
              <a:t>Site </a:t>
            </a:r>
            <a:r>
              <a:rPr lang="en-US" dirty="0" smtClean="0"/>
              <a:t>analysis </a:t>
            </a:r>
          </a:p>
          <a:p>
            <a:pPr marL="0" indent="0" algn="just">
              <a:buNone/>
            </a:pPr>
            <a:r>
              <a:rPr lang="en-US" sz="2400" dirty="0">
                <a:cs typeface="Times New Roman" panose="02020603050405020304" pitchFamily="18" charset="0"/>
              </a:rPr>
              <a:t>The </a:t>
            </a:r>
            <a:r>
              <a:rPr lang="en-US" sz="2400" dirty="0"/>
              <a:t>site</a:t>
            </a:r>
            <a:r>
              <a:rPr lang="en-US" sz="2400" dirty="0">
                <a:cs typeface="Times New Roman" panose="02020603050405020304" pitchFamily="18" charset="0"/>
              </a:rPr>
              <a:t> is located in (balata al balad), east of Nablus near to (Jacob’s well church), it’s to the East-north of Amman street, about 496 m above sea level and </a:t>
            </a:r>
            <a:r>
              <a:rPr lang="ar-SA" sz="2400" dirty="0">
                <a:cs typeface="Times New Roman" panose="02020603050405020304" pitchFamily="18" charset="0"/>
              </a:rPr>
              <a:t>2</a:t>
            </a:r>
            <a:r>
              <a:rPr lang="en-US" sz="2400" dirty="0">
                <a:cs typeface="Times New Roman" panose="02020603050405020304" pitchFamily="18" charset="0"/>
              </a:rPr>
              <a:t> kilometers away from city center. Site has a total area of 1483 m2.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9876" y="3301552"/>
            <a:ext cx="6132245" cy="3318348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63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5172299" y="2109609"/>
            <a:ext cx="6314940" cy="585441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7730" y="421576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 smtClean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47730" y="611490"/>
            <a:ext cx="6177566" cy="752384"/>
          </a:xfrm>
          <a:prstGeom prst="rect">
            <a:avLst/>
          </a:prstGeom>
        </p:spPr>
        <p:txBody>
          <a:bodyPr vert="horz" lIns="0" rIns="0" bIns="0" anchor="b">
            <a:normAutofit fontScale="7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RT60 (Reverberation Time)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824853"/>
              </p:ext>
            </p:extLst>
          </p:nvPr>
        </p:nvGraphicFramePr>
        <p:xfrm>
          <a:off x="2674162" y="1966592"/>
          <a:ext cx="2368634" cy="4541910"/>
        </p:xfrm>
        <a:graphic>
          <a:graphicData uri="http://schemas.openxmlformats.org/drawingml/2006/table">
            <a:tbl>
              <a:tblPr firstRow="1" firstCol="1" bandRow="1">
                <a:tableStyleId>{EB344D84-9AFB-497E-A393-DC336BA19D2E}</a:tableStyleId>
              </a:tblPr>
              <a:tblGrid>
                <a:gridCol w="1184317"/>
                <a:gridCol w="1184317"/>
              </a:tblGrid>
              <a:tr h="276474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</a:rPr>
                        <a:t>At 50 % occupancy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800" b="1" baseline="-25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304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FREQ.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RT</a:t>
                      </a:r>
                      <a:r>
                        <a:rPr lang="en-US" sz="1800" baseline="-25000" dirty="0" smtClean="0">
                          <a:effectLst/>
                        </a:rPr>
                        <a:t>60</a:t>
                      </a:r>
                      <a:endParaRPr lang="en-US" sz="1800" b="1" baseline="-25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304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63Hz: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1.1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304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125Hz: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0.98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304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250Hz: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0.91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304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500Hz: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</a:rPr>
                        <a:t>0.96</a:t>
                      </a:r>
                      <a:endParaRPr lang="en-US" sz="18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304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1kHz: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0.57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304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2kHz: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0.33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304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4kHz: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0.17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304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8kHz: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0.09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304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16kHz: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0.1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4" name="Rectangle 13"/>
          <p:cNvSpPr/>
          <p:nvPr/>
        </p:nvSpPr>
        <p:spPr>
          <a:xfrm>
            <a:off x="574259" y="3200104"/>
            <a:ext cx="187262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</a:rPr>
              <a:t>Recommended </a:t>
            </a:r>
          </a:p>
          <a:p>
            <a:pPr algn="ctr"/>
            <a:r>
              <a:rPr lang="en-US" sz="2000" b="1" dirty="0" smtClean="0">
                <a:latin typeface="Times New Roman" panose="02020603050405020304" pitchFamily="18" charset="0"/>
              </a:rPr>
              <a:t>Clinic room</a:t>
            </a:r>
          </a:p>
          <a:p>
            <a:pPr algn="ctr"/>
            <a:r>
              <a:rPr lang="en-US" sz="2000" b="1" dirty="0" smtClean="0">
                <a:latin typeface="Times New Roman" panose="02020603050405020304" pitchFamily="18" charset="0"/>
              </a:rPr>
              <a:t>(0.4-0.6) </a:t>
            </a:r>
            <a:endParaRPr lang="en-US" sz="2000" b="1" dirty="0"/>
          </a:p>
        </p:txBody>
      </p:sp>
      <p:sp>
        <p:nvSpPr>
          <p:cNvPr id="15" name="Rectangle 14"/>
          <p:cNvSpPr/>
          <p:nvPr/>
        </p:nvSpPr>
        <p:spPr>
          <a:xfrm>
            <a:off x="740844" y="1574438"/>
            <a:ext cx="38666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</a:rPr>
              <a:t>Old RT60 Values for Clinic Room</a:t>
            </a:r>
            <a:endParaRPr lang="en-US" sz="2000" b="1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6765968"/>
              </p:ext>
            </p:extLst>
          </p:nvPr>
        </p:nvGraphicFramePr>
        <p:xfrm>
          <a:off x="7768724" y="1974548"/>
          <a:ext cx="2511548" cy="4611965"/>
        </p:xfrm>
        <a:graphic>
          <a:graphicData uri="http://schemas.openxmlformats.org/drawingml/2006/table">
            <a:tbl>
              <a:tblPr firstRow="1" firstCol="1" bandRow="1">
                <a:tableStyleId>{EB344D84-9AFB-497E-A393-DC336BA19D2E}</a:tableStyleId>
              </a:tblPr>
              <a:tblGrid>
                <a:gridCol w="1255774"/>
                <a:gridCol w="1255774"/>
              </a:tblGrid>
              <a:tr h="346344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800" kern="1200" dirty="0" smtClean="0">
                          <a:solidFill>
                            <a:schemeClr val="tx1"/>
                          </a:solidFill>
                          <a:effectLst/>
                        </a:rPr>
                        <a:t>At 50 % occupancy</a:t>
                      </a:r>
                      <a:endParaRPr kumimoji="0"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96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>
                          <a:solidFill>
                            <a:schemeClr val="tx1"/>
                          </a:solidFill>
                          <a:effectLst/>
                        </a:rPr>
                        <a:t>FREQ.  </a:t>
                      </a:r>
                      <a:endParaRPr kumimoji="0" lang="en-US" sz="18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>
                          <a:effectLst/>
                        </a:rPr>
                        <a:t> RT (60)</a:t>
                      </a:r>
                      <a:endParaRPr kumimoji="0" lang="en-US" sz="18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40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>
                          <a:solidFill>
                            <a:schemeClr val="tx1"/>
                          </a:solidFill>
                          <a:effectLst/>
                        </a:rPr>
                        <a:t> 63Hz: </a:t>
                      </a:r>
                      <a:endParaRPr kumimoji="0" lang="en-US" sz="18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>
                          <a:effectLst/>
                        </a:rPr>
                        <a:t>0.51</a:t>
                      </a:r>
                      <a:endParaRPr kumimoji="0" lang="en-US" sz="18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96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>
                          <a:solidFill>
                            <a:schemeClr val="tx1"/>
                          </a:solidFill>
                          <a:effectLst/>
                        </a:rPr>
                        <a:t>125Hz: </a:t>
                      </a:r>
                      <a:endParaRPr kumimoji="0" lang="en-US" sz="18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>
                          <a:effectLst/>
                        </a:rPr>
                        <a:t>0.52</a:t>
                      </a:r>
                      <a:endParaRPr kumimoji="0" lang="en-US" sz="18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96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>
                          <a:solidFill>
                            <a:schemeClr val="tx1"/>
                          </a:solidFill>
                          <a:effectLst/>
                        </a:rPr>
                        <a:t>250Hz: </a:t>
                      </a:r>
                      <a:endParaRPr kumimoji="0" lang="en-US" sz="18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>
                          <a:effectLst/>
                        </a:rPr>
                        <a:t>0.49</a:t>
                      </a:r>
                      <a:endParaRPr kumimoji="0" lang="en-US" sz="18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96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>
                          <a:solidFill>
                            <a:schemeClr val="tx1"/>
                          </a:solidFill>
                          <a:effectLst/>
                        </a:rPr>
                        <a:t>500Hz: </a:t>
                      </a:r>
                      <a:endParaRPr kumimoji="0" lang="en-US" sz="18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>
                          <a:solidFill>
                            <a:srgbClr val="FF0000"/>
                          </a:solidFill>
                          <a:effectLst/>
                        </a:rPr>
                        <a:t>0.45</a:t>
                      </a:r>
                      <a:endParaRPr kumimoji="0" lang="en-US" sz="1800" b="1" kern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96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>
                          <a:solidFill>
                            <a:schemeClr val="tx1"/>
                          </a:solidFill>
                          <a:effectLst/>
                        </a:rPr>
                        <a:t> 1kHz: </a:t>
                      </a:r>
                      <a:endParaRPr kumimoji="0" lang="en-US" sz="18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>
                          <a:effectLst/>
                        </a:rPr>
                        <a:t>0.44</a:t>
                      </a:r>
                      <a:endParaRPr kumimoji="0" lang="en-US" sz="18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96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>
                          <a:solidFill>
                            <a:schemeClr val="tx1"/>
                          </a:solidFill>
                          <a:effectLst/>
                        </a:rPr>
                        <a:t> 2kHz: </a:t>
                      </a:r>
                      <a:endParaRPr kumimoji="0" lang="en-US" sz="18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>
                          <a:effectLst/>
                        </a:rPr>
                        <a:t>0.44</a:t>
                      </a:r>
                      <a:endParaRPr kumimoji="0" lang="en-US" sz="18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96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>
                          <a:solidFill>
                            <a:schemeClr val="tx1"/>
                          </a:solidFill>
                          <a:effectLst/>
                        </a:rPr>
                        <a:t> 4kHz: </a:t>
                      </a:r>
                      <a:endParaRPr kumimoji="0" lang="en-US" sz="18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>
                          <a:effectLst/>
                        </a:rPr>
                        <a:t>0.36</a:t>
                      </a:r>
                      <a:endParaRPr kumimoji="0" lang="en-US" sz="18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96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>
                          <a:solidFill>
                            <a:schemeClr val="tx1"/>
                          </a:solidFill>
                          <a:effectLst/>
                        </a:rPr>
                        <a:t> 8kHz: </a:t>
                      </a:r>
                      <a:endParaRPr kumimoji="0" lang="en-US" sz="18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>
                          <a:effectLst/>
                        </a:rPr>
                        <a:t>0.23</a:t>
                      </a:r>
                      <a:endParaRPr kumimoji="0" lang="en-US" sz="18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96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>
                          <a:solidFill>
                            <a:schemeClr val="tx1"/>
                          </a:solidFill>
                          <a:effectLst/>
                        </a:rPr>
                        <a:t>16kHz: </a:t>
                      </a:r>
                      <a:endParaRPr kumimoji="0" lang="en-US" sz="18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kern="1200" dirty="0">
                          <a:effectLst/>
                        </a:rPr>
                        <a:t>0.23</a:t>
                      </a:r>
                      <a:endParaRPr kumimoji="0" lang="en-US" sz="18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Oval 4"/>
          <p:cNvSpPr/>
          <p:nvPr/>
        </p:nvSpPr>
        <p:spPr>
          <a:xfrm>
            <a:off x="7714741" y="3995405"/>
            <a:ext cx="2535170" cy="514420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2446888" y="3942014"/>
            <a:ext cx="2535170" cy="514420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699083" y="1581323"/>
            <a:ext cx="39403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</a:rPr>
              <a:t>New RT60 Values for Clinic Room</a:t>
            </a:r>
            <a:endParaRPr lang="en-US" sz="2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037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5172299" y="2109609"/>
            <a:ext cx="6314940" cy="585441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47730" y="611490"/>
            <a:ext cx="6177566" cy="752384"/>
          </a:xfrm>
          <a:prstGeom prst="rect">
            <a:avLst/>
          </a:prstGeom>
        </p:spPr>
        <p:txBody>
          <a:bodyPr vert="horz" lIns="0" rIns="0" bIns="0" anchor="b">
            <a:normAutofit fontScale="7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RT60 (Reverberation Time)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71632" y="1574438"/>
            <a:ext cx="42050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</a:rPr>
              <a:t>Old RT60 Values for Manager Room</a:t>
            </a:r>
            <a:endParaRPr lang="en-US" sz="2000" b="1" dirty="0"/>
          </a:p>
        </p:txBody>
      </p:sp>
      <p:sp>
        <p:nvSpPr>
          <p:cNvPr id="18" name="Rectangle 17"/>
          <p:cNvSpPr/>
          <p:nvPr/>
        </p:nvSpPr>
        <p:spPr>
          <a:xfrm>
            <a:off x="6529871" y="1581323"/>
            <a:ext cx="4278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</a:rPr>
              <a:t>New RT60 Values for Manager Room</a:t>
            </a:r>
            <a:endParaRPr lang="en-US" sz="2000" b="1" dirty="0"/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3883427"/>
              </p:ext>
            </p:extLst>
          </p:nvPr>
        </p:nvGraphicFramePr>
        <p:xfrm>
          <a:off x="1901674" y="2109609"/>
          <a:ext cx="2340849" cy="4577818"/>
        </p:xfrm>
        <a:graphic>
          <a:graphicData uri="http://schemas.openxmlformats.org/drawingml/2006/table">
            <a:tbl>
              <a:tblPr firstRow="1" firstCol="1" bandRow="1">
                <a:tableStyleId>{EB344D84-9AFB-497E-A393-DC336BA19D2E}</a:tableStyleId>
              </a:tblPr>
              <a:tblGrid>
                <a:gridCol w="1170034"/>
                <a:gridCol w="1170815"/>
              </a:tblGrid>
              <a:tr h="463018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</a:rPr>
                        <a:t>At 50 % occupancy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821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FREQ.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RT(60)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821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63Hz: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0.98</a:t>
                      </a:r>
                      <a:endParaRPr lang="en-US" sz="20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821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125Hz: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1.14</a:t>
                      </a:r>
                      <a:endParaRPr lang="en-US" sz="20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821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250Hz: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1.16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821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500Hz: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1.19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821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1kHz: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1.16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821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2kHz: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0.72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821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4kHz: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0.43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821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8kHz: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0.23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821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16kHz: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0.26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2977443"/>
              </p:ext>
            </p:extLst>
          </p:nvPr>
        </p:nvGraphicFramePr>
        <p:xfrm>
          <a:off x="6886253" y="2109609"/>
          <a:ext cx="2626046" cy="4526280"/>
        </p:xfrm>
        <a:graphic>
          <a:graphicData uri="http://schemas.openxmlformats.org/drawingml/2006/table">
            <a:tbl>
              <a:tblPr firstRow="1" firstCol="1" bandRow="1">
                <a:tableStyleId>{EB344D84-9AFB-497E-A393-DC336BA19D2E}</a:tableStyleId>
              </a:tblPr>
              <a:tblGrid>
                <a:gridCol w="1313023"/>
                <a:gridCol w="1313023"/>
              </a:tblGrid>
              <a:tr h="40508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 50 % occupancy</a:t>
                      </a: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8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4050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FREQ. 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RT (60)</a:t>
                      </a:r>
                    </a:p>
                  </a:txBody>
                  <a:tcPr marL="68580" marR="68580" marT="0" marB="0" anchor="b"/>
                </a:tc>
              </a:tr>
              <a:tr h="4050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63Hz: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0.63</a:t>
                      </a:r>
                    </a:p>
                  </a:txBody>
                  <a:tcPr marL="68580" marR="68580" marT="0" marB="0" anchor="b"/>
                </a:tc>
              </a:tr>
              <a:tr h="4050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125Hz: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0.66</a:t>
                      </a:r>
                    </a:p>
                  </a:txBody>
                  <a:tcPr marL="68580" marR="68580" marT="0" marB="0" anchor="b"/>
                </a:tc>
              </a:tr>
              <a:tr h="4050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250Hz: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0.69</a:t>
                      </a:r>
                    </a:p>
                  </a:txBody>
                  <a:tcPr marL="68580" marR="68580" marT="0" marB="0" anchor="b"/>
                </a:tc>
              </a:tr>
              <a:tr h="4050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500Hz: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0.72</a:t>
                      </a:r>
                    </a:p>
                  </a:txBody>
                  <a:tcPr marL="68580" marR="68580" marT="0" marB="0" anchor="b"/>
                </a:tc>
              </a:tr>
              <a:tr h="4050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1kHz: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0.75</a:t>
                      </a:r>
                    </a:p>
                  </a:txBody>
                  <a:tcPr marL="68580" marR="68580" marT="0" marB="0" anchor="b"/>
                </a:tc>
              </a:tr>
              <a:tr h="4050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2kHz: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0.81</a:t>
                      </a:r>
                    </a:p>
                  </a:txBody>
                  <a:tcPr marL="68580" marR="68580" marT="0" marB="0" anchor="b"/>
                </a:tc>
              </a:tr>
              <a:tr h="4050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4kHz: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0.72</a:t>
                      </a:r>
                    </a:p>
                  </a:txBody>
                  <a:tcPr marL="68580" marR="68580" marT="0" marB="0" anchor="b"/>
                </a:tc>
              </a:tr>
              <a:tr h="4050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8kHz: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0.5</a:t>
                      </a:r>
                    </a:p>
                  </a:txBody>
                  <a:tcPr marL="68580" marR="68580" marT="0" marB="0" anchor="b"/>
                </a:tc>
              </a:tr>
              <a:tr h="4050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16kHz: 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0.5</a:t>
                      </a: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20" name="Rectangle 19"/>
          <p:cNvSpPr/>
          <p:nvPr/>
        </p:nvSpPr>
        <p:spPr>
          <a:xfrm>
            <a:off x="0" y="3428253"/>
            <a:ext cx="190167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</a:rPr>
              <a:t>Manager office </a:t>
            </a:r>
          </a:p>
          <a:p>
            <a:pPr algn="ctr"/>
            <a:r>
              <a:rPr lang="en-US" sz="2000" b="1" dirty="0" smtClean="0">
                <a:latin typeface="Times New Roman" panose="02020603050405020304" pitchFamily="18" charset="0"/>
              </a:rPr>
              <a:t>room</a:t>
            </a:r>
          </a:p>
          <a:p>
            <a:pPr algn="ctr"/>
            <a:r>
              <a:rPr lang="en-US" sz="2000" b="1" dirty="0" smtClean="0">
                <a:latin typeface="Times New Roman" panose="02020603050405020304" pitchFamily="18" charset="0"/>
              </a:rPr>
              <a:t>(0.7-1.3) </a:t>
            </a:r>
            <a:endParaRPr lang="en-US" sz="2000" b="1" dirty="0"/>
          </a:p>
        </p:txBody>
      </p:sp>
      <p:sp>
        <p:nvSpPr>
          <p:cNvPr id="21" name="Oval 20"/>
          <p:cNvSpPr/>
          <p:nvPr/>
        </p:nvSpPr>
        <p:spPr>
          <a:xfrm>
            <a:off x="6910008" y="4148755"/>
            <a:ext cx="2535170" cy="514420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1890468" y="4148755"/>
            <a:ext cx="2535170" cy="514420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548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5172299" y="2109609"/>
            <a:ext cx="6314940" cy="585441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85830" y="778644"/>
            <a:ext cx="6177566" cy="75238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STC and IIC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59565" y="1740277"/>
            <a:ext cx="37394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/>
              <a:t>For External Wall of Clinic Room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945" y="2402329"/>
            <a:ext cx="4089455" cy="36247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1799" y="1986744"/>
            <a:ext cx="6299200" cy="452528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8744665" y="1506461"/>
            <a:ext cx="1580435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sz="2000" b="1" dirty="0" smtClean="0"/>
              <a:t>TL = 50 dB</a:t>
            </a:r>
            <a:endParaRPr lang="en-US" sz="2000" b="1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9880600" y="1924943"/>
            <a:ext cx="444500" cy="6785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142999" y="6093951"/>
            <a:ext cx="1714501" cy="4654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b="1" dirty="0" smtClean="0"/>
              <a:t>External Wall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372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5172299" y="2109609"/>
            <a:ext cx="6314940" cy="585441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85830" y="778644"/>
            <a:ext cx="6177566" cy="75238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STC and IIC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59565" y="1740277"/>
            <a:ext cx="37394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b="1" dirty="0"/>
              <a:t>For Manger room adjacent to secretary office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884365" y="1330973"/>
            <a:ext cx="1580435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sz="2000" b="1" dirty="0" smtClean="0"/>
              <a:t>TL = 46 dB</a:t>
            </a:r>
            <a:endParaRPr lang="en-US" sz="2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2695050"/>
            <a:ext cx="3039807" cy="35358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0894" y="1740277"/>
            <a:ext cx="6177175" cy="4586398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>
            <a:off x="9864935" y="1770330"/>
            <a:ext cx="444500" cy="6785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142999" y="6093951"/>
            <a:ext cx="171450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b="1" dirty="0" smtClean="0"/>
              <a:t>Internal Wall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33</a:t>
            </a:fld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699000" y="1125088"/>
            <a:ext cx="3388932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sz="2000" b="1" dirty="0" smtClean="0"/>
              <a:t>Recommended Value 45 dB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37960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3474613" y="2142098"/>
            <a:ext cx="6314940" cy="585441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85830" y="778644"/>
            <a:ext cx="6177566" cy="75238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IIC For Ceiling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54" y="2190248"/>
            <a:ext cx="6305550" cy="380047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443721" y="1575405"/>
            <a:ext cx="1580435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sz="2000" b="1" dirty="0" smtClean="0"/>
              <a:t>IIC = 70 dB</a:t>
            </a:r>
            <a:endParaRPr lang="en-US" sz="2000" b="1" dirty="0"/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6400800" y="2019891"/>
            <a:ext cx="1833139" cy="7076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828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144" y="262304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229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068946"/>
            <a:ext cx="4941194" cy="75238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Codes and Loads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09600" y="1935480"/>
                <a:ext cx="5379076" cy="4389120"/>
              </a:xfrm>
            </p:spPr>
            <p:txBody>
              <a:bodyPr/>
              <a:lstStyle/>
              <a:p>
                <a:r>
                  <a:rPr lang="en-US" b="1" dirty="0" smtClean="0"/>
                  <a:t>Loads </a:t>
                </a: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Live Load = 4 kN/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SID = 4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kN/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Eq Load coefficients (UBC-97) </a:t>
                </a: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 = 5.5       , I = 1</a:t>
                </a: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 = 2B (Nablus) ,  Cv= 0.2  ,    Ca = 0.2 </a:t>
                </a: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Soil Profile (SB)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935480"/>
                <a:ext cx="5379076" cy="4389120"/>
              </a:xfrm>
              <a:blipFill rotWithShape="0">
                <a:blip r:embed="rId2"/>
                <a:stretch>
                  <a:fillRect l="-1587" t="-1389" r="-2268" b="-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2"/>
          <p:cNvSpPr txBox="1">
            <a:spLocks/>
          </p:cNvSpPr>
          <p:nvPr/>
        </p:nvSpPr>
        <p:spPr>
          <a:xfrm>
            <a:off x="6096000" y="1935480"/>
            <a:ext cx="5379076" cy="43891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Codes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UBC-97 for Earthquake design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ACI 318-14 for RC structure design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038823" y="746975"/>
            <a:ext cx="3153177" cy="44114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3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068946"/>
            <a:ext cx="4941194" cy="75238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system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433" y="2128663"/>
            <a:ext cx="3002925" cy="158045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Materials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Concrete B300 , B350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Steel  fy = 420 Mpa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038823" y="746975"/>
            <a:ext cx="3153177" cy="44114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0433" y="2071588"/>
            <a:ext cx="2962141" cy="1694602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09600" y="4426662"/>
            <a:ext cx="4690058" cy="1580452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US" b="1" dirty="0" smtClean="0"/>
              <a:t>Structural System</a:t>
            </a:r>
          </a:p>
          <a:p>
            <a:pPr marL="0" indent="0">
              <a:lnSpc>
                <a:spcPct val="150000"/>
              </a:lnSpc>
              <a:buFont typeface="Wingdings 2"/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One Way Ribbed Slab </a:t>
            </a:r>
          </a:p>
          <a:p>
            <a:pPr marL="0" indent="0">
              <a:lnSpc>
                <a:spcPct val="150000"/>
              </a:lnSpc>
              <a:buFont typeface="Wingdings 2"/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 Drop Beams</a:t>
            </a:r>
          </a:p>
        </p:txBody>
      </p:sp>
      <p:sp>
        <p:nvSpPr>
          <p:cNvPr id="8" name="Rectangle 7"/>
          <p:cNvSpPr/>
          <p:nvPr/>
        </p:nvSpPr>
        <p:spPr>
          <a:xfrm>
            <a:off x="407830" y="4259236"/>
            <a:ext cx="3958108" cy="1694602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080715" y="2071588"/>
            <a:ext cx="6587544" cy="388225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US" b="1" dirty="0" smtClean="0"/>
              <a:t>Final Design Sections</a:t>
            </a:r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5299658" y="276865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sz="2000" b="1" dirty="0"/>
              <a:t> </a:t>
            </a:r>
            <a:r>
              <a:rPr lang="en-US" sz="2000" b="1" dirty="0" smtClean="0"/>
              <a:t>Slab thickness  35 cm </a:t>
            </a:r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5299658" y="4056941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sz="2000" b="1" dirty="0" smtClean="0"/>
              <a:t>Beams dimensions ( 30 * 70  &amp; 30 * 50 ) cm</a:t>
            </a:r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5299658" y="3431098"/>
            <a:ext cx="6314940" cy="585441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sz="2000" b="1" dirty="0" smtClean="0"/>
              <a:t>Columns dimensions ( 30*55 , 45*80 , 50 Circular ) cm</a:t>
            </a:r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5326488" y="4900008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sz="2000" b="1" dirty="0" smtClean="0"/>
              <a:t>Walls Thickness  30 cm</a:t>
            </a:r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43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9038823" y="746975"/>
            <a:ext cx="3153177" cy="44114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1186" y="1314718"/>
            <a:ext cx="7134225" cy="5181600"/>
          </a:xfrm>
          <a:prstGeom prst="rect">
            <a:avLst/>
          </a:prstGeom>
        </p:spPr>
      </p:pic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686873" y="1863186"/>
            <a:ext cx="109728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3D-Modeling 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638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068946"/>
            <a:ext cx="4941194" cy="75238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 Checks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038823" y="746975"/>
            <a:ext cx="3153177" cy="44114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609600" y="2119358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sz="2000" b="1" dirty="0" smtClean="0"/>
              <a:t>Compatibility Check </a:t>
            </a:r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609600" y="3726110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 smtClean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1499" y="1445138"/>
            <a:ext cx="5535769" cy="517647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55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104963"/>
            <a:ext cx="10972800" cy="685757"/>
          </a:xfrm>
        </p:spPr>
        <p:txBody>
          <a:bodyPr>
            <a:no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3600" dirty="0">
                <a:latin typeface="+mn-lt"/>
              </a:rPr>
              <a:t>Site </a:t>
            </a:r>
            <a:r>
              <a:rPr lang="en-US" sz="3600" dirty="0" smtClean="0">
                <a:latin typeface="+mn-lt"/>
              </a:rPr>
              <a:t>analysis </a:t>
            </a:r>
            <a:r>
              <a:rPr lang="en-US" sz="3600" dirty="0">
                <a:latin typeface="+mn-lt"/>
              </a:rPr>
              <a:t/>
            </a:r>
            <a:br>
              <a:rPr lang="en-US" sz="3600" dirty="0">
                <a:latin typeface="+mn-lt"/>
              </a:rPr>
            </a:br>
            <a:endParaRPr lang="en-US" sz="3600" dirty="0"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9033" y="1236661"/>
            <a:ext cx="8811258" cy="5286378"/>
          </a:xfrm>
          <a:prstGeom prst="rect">
            <a:avLst/>
          </a:prstGeom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412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068946"/>
            <a:ext cx="4941194" cy="75238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 Checks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038823" y="746975"/>
            <a:ext cx="3153177" cy="44114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538765" y="3180266"/>
            <a:ext cx="9038823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 smtClean="0"/>
              <a:t>Done for Dead, SID and Live load within difference less than 5 %.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609600" y="3726110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 smtClean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762000" y="2271758"/>
            <a:ext cx="4773769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sz="2000" b="1" dirty="0" smtClean="0"/>
              <a:t>Equilibrium Check</a:t>
            </a:r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761999" y="4040392"/>
            <a:ext cx="4773769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sz="2000" b="1" dirty="0" smtClean="0"/>
              <a:t>Internal Forces Check</a:t>
            </a:r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538765" y="4615272"/>
            <a:ext cx="9038823" cy="585441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70000"/>
              </a:lnSpc>
              <a:buNone/>
            </a:pPr>
            <a:r>
              <a:rPr lang="en-US" sz="2000" b="1" dirty="0"/>
              <a:t>Done for 3 samples of slab strip, beams and columns </a:t>
            </a:r>
            <a:r>
              <a:rPr lang="en-US" sz="2000" b="1" dirty="0" smtClean="0"/>
              <a:t>within </a:t>
            </a:r>
            <a:r>
              <a:rPr lang="en-US" sz="2000" b="1" dirty="0"/>
              <a:t>difference less than 10%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195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068946"/>
            <a:ext cx="4941194" cy="75238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 Checks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038823" y="746975"/>
            <a:ext cx="3153177" cy="44114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7730" y="421576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 smtClean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762000" y="2271758"/>
            <a:ext cx="4773769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sz="2000" b="1" dirty="0" smtClean="0"/>
              <a:t>Deflection Check</a:t>
            </a:r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/>
          <p:nvPr/>
        </p:nvPicPr>
        <p:blipFill rotWithShape="1">
          <a:blip r:embed="rId2"/>
          <a:srcRect t="3944"/>
          <a:stretch/>
        </p:blipFill>
        <p:spPr>
          <a:xfrm>
            <a:off x="4290287" y="1751527"/>
            <a:ext cx="7481003" cy="4704818"/>
          </a:xfrm>
          <a:prstGeom prst="rect">
            <a:avLst/>
          </a:prstGeom>
        </p:spPr>
      </p:pic>
      <p:sp>
        <p:nvSpPr>
          <p:cNvPr id="14" name="Content Placeholder 2"/>
          <p:cNvSpPr txBox="1">
            <a:spLocks/>
          </p:cNvSpPr>
          <p:nvPr/>
        </p:nvSpPr>
        <p:spPr>
          <a:xfrm>
            <a:off x="347731" y="3051434"/>
            <a:ext cx="2627290" cy="163647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Limit = L/240</a:t>
            </a:r>
          </a:p>
          <a:p>
            <a:pPr marL="0" indent="0">
              <a:lnSpc>
                <a:spcPct val="150000"/>
              </a:lnSpc>
              <a:buFont typeface="Wingdings 2"/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6.5/ 240 = 27 mm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80305" y="2813885"/>
            <a:ext cx="2962141" cy="1694602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775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068946"/>
            <a:ext cx="4941194" cy="75238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 Checks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038823" y="746975"/>
            <a:ext cx="3153177" cy="44114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7730" y="421576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 smtClean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762000" y="2271758"/>
            <a:ext cx="4773769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sz="2000" b="1" dirty="0" smtClean="0"/>
              <a:t>Period Check</a:t>
            </a:r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257577" y="2872011"/>
            <a:ext cx="6314939" cy="163647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99860" indent="0">
              <a:buNone/>
            </a:pPr>
            <a:r>
              <a:rPr lang="en-US" sz="1999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Period </a:t>
            </a:r>
            <a:r>
              <a:rPr lang="en-US" sz="19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ETABS = </a:t>
            </a:r>
            <a:r>
              <a:rPr lang="en-US" sz="1999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0.62 sec.</a:t>
            </a:r>
          </a:p>
          <a:p>
            <a:pPr marL="799860" indent="0">
              <a:buNone/>
            </a:pPr>
            <a:r>
              <a:rPr lang="en-US" sz="1999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Period </a:t>
            </a:r>
            <a:r>
              <a:rPr lang="en-US" sz="19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hand </a:t>
            </a:r>
            <a:r>
              <a:rPr lang="en-US" sz="1999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calculation= 0.44</a:t>
            </a:r>
            <a:endParaRPr lang="en-US" sz="199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99860" indent="0" algn="ctr">
              <a:buNone/>
            </a:pPr>
            <a:r>
              <a:rPr lang="en-US" sz="19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from ETABS &lt; </a:t>
            </a:r>
            <a:r>
              <a:rPr lang="en-US" sz="1999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1.4 </a:t>
            </a:r>
            <a:r>
              <a:rPr lang="en-US" sz="19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hand calc.</a:t>
            </a:r>
          </a:p>
          <a:p>
            <a:pPr marL="799860" indent="0" algn="ctr">
              <a:buNone/>
            </a:pPr>
            <a:r>
              <a:rPr lang="en-US" sz="1999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0.62 </a:t>
            </a:r>
            <a:r>
              <a:rPr lang="en-US" sz="19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sec.&lt; </a:t>
            </a:r>
            <a:r>
              <a:rPr lang="en-US" sz="1999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0.63 </a:t>
            </a:r>
            <a:r>
              <a:rPr lang="en-US" sz="19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sec.</a:t>
            </a:r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448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6494" y="865508"/>
            <a:ext cx="4941194" cy="75238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Slab Reinforcement 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038823" y="746975"/>
            <a:ext cx="3153177" cy="44114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7730" y="421576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 smtClean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3189" y="1513013"/>
            <a:ext cx="8312445" cy="494830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859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068946"/>
            <a:ext cx="4941194" cy="75238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Slab Reinforcement 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038823" y="746975"/>
            <a:ext cx="3153177" cy="44114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7730" y="421576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 smtClean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44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4086"/>
          <a:stretch/>
        </p:blipFill>
        <p:spPr>
          <a:xfrm>
            <a:off x="579663" y="2481943"/>
            <a:ext cx="10763250" cy="36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867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9038823" y="746975"/>
            <a:ext cx="3153177" cy="44114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7730" y="421576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 smtClean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16417" y="1137142"/>
            <a:ext cx="6177566" cy="752384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Beams Reinforcement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484" y="2119358"/>
            <a:ext cx="9201150" cy="3714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916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9038823" y="746975"/>
            <a:ext cx="3153177" cy="44114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7730" y="421576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 smtClean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16417" y="1137142"/>
            <a:ext cx="6177566" cy="752384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Beams Reinforcement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17851"/>
          <a:stretch/>
        </p:blipFill>
        <p:spPr>
          <a:xfrm>
            <a:off x="416417" y="2072218"/>
            <a:ext cx="2831635" cy="32596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8052" y="2246222"/>
            <a:ext cx="3714750" cy="32670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5575" y="5471887"/>
            <a:ext cx="859530" cy="5183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1224" y="5471887"/>
            <a:ext cx="1002020" cy="4829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3116" y="2041434"/>
            <a:ext cx="3133725" cy="36766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4465" y="5555389"/>
            <a:ext cx="589008" cy="43487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732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9038823" y="746975"/>
            <a:ext cx="3153177" cy="44114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7730" y="421576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 smtClean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16417" y="1137142"/>
            <a:ext cx="6177566" cy="752384"/>
          </a:xfrm>
          <a:prstGeom prst="rect">
            <a:avLst/>
          </a:prstGeom>
        </p:spPr>
        <p:txBody>
          <a:bodyPr vert="horz" lIns="0" rIns="0" bIns="0" anchor="b"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Columns Reinforcement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342" y="2119358"/>
            <a:ext cx="6415729" cy="3689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5217" y="1441259"/>
            <a:ext cx="2660388" cy="50459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4683" y="3636038"/>
            <a:ext cx="2573886" cy="1368449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545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9038823" y="746975"/>
            <a:ext cx="3153177" cy="44114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7730" y="421576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 smtClean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16417" y="1137142"/>
            <a:ext cx="6177566" cy="752384"/>
          </a:xfrm>
          <a:prstGeom prst="rect">
            <a:avLst/>
          </a:prstGeom>
        </p:spPr>
        <p:txBody>
          <a:bodyPr vert="horz" lIns="0" rIns="0" bIns="0" anchor="b"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Columns Reinforcement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9414" y="1355997"/>
            <a:ext cx="3793239" cy="31524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7617" y="1889526"/>
            <a:ext cx="4315166" cy="22942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4454" y="4425762"/>
            <a:ext cx="2402986" cy="221345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4163" y="4619265"/>
            <a:ext cx="4881019" cy="201995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629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9038823" y="594500"/>
            <a:ext cx="3153177" cy="44114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7730" y="421576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 smtClean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04316" y="321118"/>
            <a:ext cx="6177566" cy="752384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Footing Reinforcement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730" y="1889526"/>
            <a:ext cx="3577210" cy="473864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4940" y="1081687"/>
            <a:ext cx="7860660" cy="554648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232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104963"/>
            <a:ext cx="10972800" cy="685757"/>
          </a:xfrm>
        </p:spPr>
        <p:txBody>
          <a:bodyPr>
            <a:no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3600" dirty="0">
                <a:latin typeface="+mn-lt"/>
              </a:rPr>
              <a:t>Site </a:t>
            </a:r>
            <a:r>
              <a:rPr lang="en-US" sz="3600" dirty="0" smtClean="0">
                <a:latin typeface="+mn-lt"/>
              </a:rPr>
              <a:t>analysis </a:t>
            </a:r>
            <a:r>
              <a:rPr lang="en-US" sz="3600" dirty="0">
                <a:latin typeface="+mn-lt"/>
              </a:rPr>
              <a:t/>
            </a:r>
            <a:br>
              <a:rPr lang="en-US" sz="3600" dirty="0">
                <a:latin typeface="+mn-lt"/>
              </a:rPr>
            </a:br>
            <a:endParaRPr lang="en-US" sz="3600" dirty="0"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308141"/>
            <a:ext cx="11025341" cy="521965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921500" y="6032500"/>
            <a:ext cx="2568332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 algn="r" rtl="1"/>
            <a:r>
              <a:rPr lang="en-GB" b="1" dirty="0" smtClean="0"/>
              <a:t>Building area = 447 m</a:t>
            </a:r>
            <a:r>
              <a:rPr lang="en-GB" b="1" baseline="30000" dirty="0" smtClean="0"/>
              <a:t>2</a:t>
            </a:r>
            <a:endParaRPr lang="en-US" b="1" baseline="30000" dirty="0" err="1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445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9038823" y="746975"/>
            <a:ext cx="3153177" cy="44114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7730" y="421576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 smtClean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16417" y="1137142"/>
            <a:ext cx="6177566" cy="752384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Footing Reinforcement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394" y="2065231"/>
            <a:ext cx="5514707" cy="45273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9765" y="2392550"/>
            <a:ext cx="5277293" cy="36464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440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9038823" y="746975"/>
            <a:ext cx="3153177" cy="44114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7730" y="421576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 smtClean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16417" y="1137142"/>
            <a:ext cx="6177566" cy="752384"/>
          </a:xfrm>
          <a:prstGeom prst="rect">
            <a:avLst/>
          </a:prstGeom>
        </p:spPr>
        <p:txBody>
          <a:bodyPr vert="horz" lIns="0" rIns="0" bIns="0" anchor="b">
            <a:normAutofit fontScale="82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Shear Wall Reinforcement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46" y="2412078"/>
            <a:ext cx="3676650" cy="38576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298" y="1889526"/>
            <a:ext cx="2562225" cy="46386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5228" y="2412078"/>
            <a:ext cx="4731050" cy="38576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160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9038823" y="746975"/>
            <a:ext cx="3153177" cy="44114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7730" y="421576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 smtClean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16417" y="1025366"/>
            <a:ext cx="6177566" cy="752384"/>
          </a:xfrm>
          <a:prstGeom prst="rect">
            <a:avLst/>
          </a:prstGeom>
        </p:spPr>
        <p:txBody>
          <a:bodyPr vert="horz" lIns="0" rIns="0" bIns="0" anchor="b">
            <a:normAutofit fontScale="67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Basement Wall Reinforcement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494" y="2470299"/>
            <a:ext cx="5710389" cy="34909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b="1168"/>
          <a:stretch/>
        </p:blipFill>
        <p:spPr>
          <a:xfrm>
            <a:off x="6662670" y="1889526"/>
            <a:ext cx="3610378" cy="43286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587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9038823" y="746975"/>
            <a:ext cx="3153177" cy="44114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7730" y="421576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 smtClean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16417" y="1137142"/>
            <a:ext cx="6177566" cy="752384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Stairs Reinforcement 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417" y="2119358"/>
            <a:ext cx="7733405" cy="41804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4060" y="1534053"/>
            <a:ext cx="5384779" cy="220954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731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9038823" y="746975"/>
            <a:ext cx="3153177" cy="44114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7730" y="421576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 smtClean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16417" y="1137142"/>
            <a:ext cx="6177566" cy="75238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 and New Design </a:t>
            </a:r>
            <a:endParaRPr lang="en-US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85104" y="2119358"/>
            <a:ext cx="1820214" cy="495831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2845020"/>
            <a:ext cx="5134377" cy="3479579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Not Designed For Seismic Load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High Eccentricity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Hidden Beams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 Columns Prevent effective </a:t>
            </a:r>
          </a:p>
          <a:p>
            <a:pPr marL="0" indent="0">
              <a:buNone/>
            </a:pPr>
            <a:r>
              <a:rPr lang="en-US" dirty="0" smtClean="0"/>
              <a:t>using Parking  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904963" y="2158144"/>
            <a:ext cx="3870102" cy="495831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Design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5743977" y="2158144"/>
            <a:ext cx="0" cy="37275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/>
          <p:cNvSpPr txBox="1">
            <a:spLocks/>
          </p:cNvSpPr>
          <p:nvPr/>
        </p:nvSpPr>
        <p:spPr>
          <a:xfrm>
            <a:off x="5969051" y="2804336"/>
            <a:ext cx="5134377" cy="347957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Earth quick Design Based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Minimum Eccentricity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Drop Beams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 Structural Elements compatible with architectural purposes 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896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69772" y="2768183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Electrical Design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450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-3245885" y="329781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Ground Floor socket plan</a:t>
            </a:r>
            <a:endParaRPr 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7258" y="1989158"/>
            <a:ext cx="7357835" cy="462700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201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-3245885" y="329781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Ground Floor Lighting Plan </a:t>
            </a:r>
            <a:endParaRPr 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0515" y="1756229"/>
            <a:ext cx="7497707" cy="474549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095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19314" y="914400"/>
            <a:ext cx="3991430" cy="558380"/>
          </a:xfrm>
        </p:spPr>
        <p:txBody>
          <a:bodyPr>
            <a:normAutofit/>
          </a:bodyPr>
          <a:lstStyle/>
          <a:p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Luminaires Layout </a:t>
            </a:r>
            <a:endParaRPr 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427" y="4042525"/>
            <a:ext cx="7439025" cy="19335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2186"/>
          <a:stretch/>
        </p:blipFill>
        <p:spPr>
          <a:xfrm>
            <a:off x="1071427" y="1742386"/>
            <a:ext cx="7439025" cy="2341072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8763308" y="1712980"/>
            <a:ext cx="2881086" cy="55838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 Main Luminaire </a:t>
            </a: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8873794" y="4806103"/>
            <a:ext cx="2881086" cy="558380"/>
          </a:xfrm>
          <a:prstGeom prst="rect">
            <a:avLst/>
          </a:prstGeom>
        </p:spPr>
        <p:txBody>
          <a:bodyPr vert="horz" lIns="0" rIns="0" bIns="0" anchor="b">
            <a:normAutofit fontScale="92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Main Luminaire </a:t>
            </a: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3014779" y="2559446"/>
            <a:ext cx="296214" cy="3534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247666" y="4414028"/>
            <a:ext cx="29926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100 lm/w</a:t>
            </a:r>
            <a:endParaRPr lang="en-US" sz="20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191863" y="2079844"/>
            <a:ext cx="1133341" cy="439856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endParaRPr lang="en-US" sz="2000" b="1" dirty="0"/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3072734" y="4853884"/>
            <a:ext cx="238259" cy="402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177403" y="4366247"/>
            <a:ext cx="1133341" cy="439856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endParaRPr lang="en-US" sz="2000" b="1" dirty="0"/>
          </a:p>
        </p:txBody>
      </p:sp>
      <p:sp>
        <p:nvSpPr>
          <p:cNvPr id="19" name="Rectangle 18"/>
          <p:cNvSpPr/>
          <p:nvPr/>
        </p:nvSpPr>
        <p:spPr>
          <a:xfrm>
            <a:off x="3350224" y="2079844"/>
            <a:ext cx="9605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50 lm/w</a:t>
            </a:r>
            <a:endParaRPr lang="en-US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462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19314" y="914400"/>
            <a:ext cx="3991430" cy="558380"/>
          </a:xfrm>
        </p:spPr>
        <p:txBody>
          <a:bodyPr>
            <a:normAutofit fontScale="90000"/>
          </a:bodyPr>
          <a:lstStyle/>
          <a:p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3D Rendering 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 (Dialux)</a:t>
            </a:r>
            <a:endParaRPr 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314" y="1811842"/>
            <a:ext cx="5245852" cy="40297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166" y="1193590"/>
            <a:ext cx="6342743" cy="4439920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8109003" y="5964659"/>
            <a:ext cx="2881086" cy="55838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Second Floor</a:t>
            </a: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959856" y="5841563"/>
            <a:ext cx="2881086" cy="55838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 Second Floor</a:t>
            </a:r>
            <a:endParaRPr lang="en-US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593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79653"/>
            <a:ext cx="10972800" cy="1143000"/>
          </a:xfrm>
        </p:spPr>
        <p:txBody>
          <a:bodyPr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ar-SA" sz="3600" dirty="0" smtClean="0"/>
              <a:t>3</a:t>
            </a:r>
            <a:r>
              <a:rPr lang="en-US" sz="3600" dirty="0" smtClean="0"/>
              <a:t>D Model</a:t>
            </a:r>
            <a:endParaRPr lang="en-US" sz="36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</p:spPr>
      </p:pic>
      <p:sp>
        <p:nvSpPr>
          <p:cNvPr id="7" name="Rectangle 6"/>
          <p:cNvSpPr/>
          <p:nvPr/>
        </p:nvSpPr>
        <p:spPr>
          <a:xfrm>
            <a:off x="609600" y="17736"/>
            <a:ext cx="224773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3D model</a:t>
            </a:r>
            <a:endParaRPr lang="en-US" sz="3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625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19314" y="914400"/>
            <a:ext cx="5050972" cy="558380"/>
          </a:xfrm>
        </p:spPr>
        <p:txBody>
          <a:bodyPr>
            <a:normAutofit fontScale="90000"/>
          </a:bodyPr>
          <a:lstStyle/>
          <a:p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3D Rendering View for Selected Rooms</a:t>
            </a:r>
            <a:endParaRPr 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004" y="1829996"/>
            <a:ext cx="3679824" cy="360537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642066" y="5665009"/>
            <a:ext cx="2525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</a:rPr>
              <a:t>Health education office </a:t>
            </a:r>
            <a:endParaRPr lang="en-US" b="1" dirty="0"/>
          </a:p>
        </p:txBody>
      </p:sp>
      <p:pic>
        <p:nvPicPr>
          <p:cNvPr id="10" name="Picture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286" y="1734892"/>
            <a:ext cx="4837339" cy="3795583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ctangle 12"/>
          <p:cNvSpPr/>
          <p:nvPr/>
        </p:nvSpPr>
        <p:spPr>
          <a:xfrm>
            <a:off x="6526430" y="5665009"/>
            <a:ext cx="1956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Conference Room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579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80677" y="901521"/>
            <a:ext cx="5050972" cy="558380"/>
          </a:xfrm>
        </p:spPr>
        <p:txBody>
          <a:bodyPr>
            <a:normAutofit/>
          </a:bodyPr>
          <a:lstStyle/>
          <a:p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Health Education Office</a:t>
            </a:r>
            <a:endParaRPr 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34" y="1679080"/>
            <a:ext cx="5195615" cy="472959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9690" y="951202"/>
            <a:ext cx="3516136" cy="32385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9079" y="4189748"/>
            <a:ext cx="3876747" cy="2218928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3276600" y="4048125"/>
            <a:ext cx="1200150" cy="14382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20610" y="3015206"/>
            <a:ext cx="222580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Average Illuminance</a:t>
            </a:r>
          </a:p>
          <a:p>
            <a:endParaRPr lang="en-US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535 Lux </a:t>
            </a:r>
            <a:endParaRPr lang="en-US" b="1" dirty="0"/>
          </a:p>
        </p:txBody>
      </p:sp>
      <p:sp>
        <p:nvSpPr>
          <p:cNvPr id="12" name="Rectangle 11"/>
          <p:cNvSpPr/>
          <p:nvPr/>
        </p:nvSpPr>
        <p:spPr>
          <a:xfrm>
            <a:off x="3988936" y="2879836"/>
            <a:ext cx="2089150" cy="1194069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endParaRPr lang="en-US" sz="2000" b="1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6078086" y="4767262"/>
            <a:ext cx="837064" cy="1285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972377" y="4997662"/>
            <a:ext cx="157344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UGR = 17.7</a:t>
            </a:r>
            <a:endParaRPr lang="en-US" sz="12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34205" y="5022111"/>
            <a:ext cx="1345391" cy="219179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endParaRPr lang="en-US" sz="2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4136617" y="1142034"/>
            <a:ext cx="31405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Required illuminance </a:t>
            </a:r>
          </a:p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500 lux</a:t>
            </a:r>
          </a:p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Required uniformity </a:t>
            </a:r>
          </a:p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(&gt;0.60)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069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19314" y="914400"/>
            <a:ext cx="5050972" cy="558380"/>
          </a:xfrm>
        </p:spPr>
        <p:txBody>
          <a:bodyPr>
            <a:normAutofit/>
          </a:bodyPr>
          <a:lstStyle/>
          <a:p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Power Consumption Estimation</a:t>
            </a:r>
            <a:endParaRPr 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1170022"/>
              </p:ext>
            </p:extLst>
          </p:nvPr>
        </p:nvGraphicFramePr>
        <p:xfrm>
          <a:off x="153068" y="2219249"/>
          <a:ext cx="5642220" cy="2348091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391780"/>
                <a:gridCol w="1433710"/>
                <a:gridCol w="1396161"/>
                <a:gridCol w="1420569"/>
              </a:tblGrid>
              <a:tr h="9764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Consumption (KW/day)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Cost (Nis/day)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Cost (Nis/month)</a:t>
                      </a:r>
                    </a:p>
                  </a:txBody>
                  <a:tcPr marL="68580" marR="68580" marT="0" marB="0"/>
                </a:tc>
              </a:tr>
              <a:tr h="3686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kumimoji="0"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Lighting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lang="en-US" sz="1600" b="1" dirty="0">
                          <a:effectLst/>
                        </a:rPr>
                        <a:t>117.67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lang="en-US" sz="1600" b="1" dirty="0">
                          <a:effectLst/>
                        </a:rPr>
                        <a:t>84.72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lang="en-US" sz="1600" b="1" dirty="0">
                          <a:effectLst/>
                        </a:rPr>
                        <a:t>1677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86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kumimoji="0"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Power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lang="en-US" sz="1600" b="1" dirty="0">
                          <a:effectLst/>
                        </a:rPr>
                        <a:t>171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lang="en-US" sz="1600" b="1" dirty="0">
                          <a:effectLst/>
                        </a:rPr>
                        <a:t>132.12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lang="en-US" sz="1600" b="1" dirty="0">
                          <a:effectLst/>
                        </a:rPr>
                        <a:t>2462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86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kumimoji="0"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kumimoji="0" lang="en-US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288.67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lang="en-US" sz="1600" b="1" dirty="0">
                          <a:effectLst/>
                        </a:rPr>
                        <a:t>216.84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kumimoji="0" lang="en-US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4139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499947" y="1651712"/>
            <a:ext cx="46009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</a:rPr>
              <a:t>Old Electricity Consumption Estimation</a:t>
            </a:r>
            <a:endParaRPr lang="en-US" sz="2000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9285176"/>
              </p:ext>
            </p:extLst>
          </p:nvPr>
        </p:nvGraphicFramePr>
        <p:xfrm>
          <a:off x="5918902" y="2193016"/>
          <a:ext cx="6080760" cy="2335732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520190"/>
                <a:gridCol w="1541655"/>
                <a:gridCol w="1498725"/>
                <a:gridCol w="1520190"/>
              </a:tblGrid>
              <a:tr h="9192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Consumption (KW/day)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Cost (Nis/day)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Cost (Nis/month)</a:t>
                      </a:r>
                    </a:p>
                  </a:txBody>
                  <a:tcPr marL="68580" marR="68580" marT="0" marB="0"/>
                </a:tc>
              </a:tr>
              <a:tr h="4339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Lighting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lang="en-US" sz="1600" b="1" dirty="0">
                          <a:effectLst/>
                        </a:rPr>
                        <a:t>77.58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lang="en-US" sz="1600" b="1">
                          <a:effectLst/>
                        </a:rPr>
                        <a:t>55.85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lang="en-US" sz="1600" b="1">
                          <a:effectLst/>
                        </a:rPr>
                        <a:t>1117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39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Power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lang="en-US" sz="1600" b="1" dirty="0">
                          <a:effectLst/>
                        </a:rPr>
                        <a:t>222.96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lang="en-US" sz="1600" b="1" dirty="0">
                          <a:effectLst/>
                        </a:rPr>
                        <a:t>160.53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lang="en-US" sz="1600" b="1">
                          <a:effectLst/>
                        </a:rPr>
                        <a:t>3210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85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kumimoji="0" lang="en-US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300.54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lang="en-US" sz="1600" b="1" dirty="0">
                          <a:effectLst/>
                        </a:rPr>
                        <a:t>225.4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kumimoji="0" 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4327</a:t>
                      </a:r>
                      <a:endParaRPr kumimoji="0" lang="en-US" sz="16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4" name="Rectangle 13"/>
          <p:cNvSpPr/>
          <p:nvPr/>
        </p:nvSpPr>
        <p:spPr>
          <a:xfrm>
            <a:off x="6629911" y="1651712"/>
            <a:ext cx="46746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</a:rPr>
              <a:t>New Electricity Consumption Estimation</a:t>
            </a:r>
            <a:endParaRPr lang="en-US" sz="2000" b="1" dirty="0"/>
          </a:p>
        </p:txBody>
      </p:sp>
      <p:sp>
        <p:nvSpPr>
          <p:cNvPr id="8" name="Rectangle 7"/>
          <p:cNvSpPr/>
          <p:nvPr/>
        </p:nvSpPr>
        <p:spPr>
          <a:xfrm>
            <a:off x="499947" y="4643276"/>
            <a:ext cx="1093568" cy="4654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tabLst>
                <a:tab pos="819150" algn="l"/>
              </a:tabLst>
            </a:pPr>
            <a:r>
              <a:rPr lang="en-US" b="1" dirty="0"/>
              <a:t>Lighting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712890" y="4966152"/>
            <a:ext cx="108752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2844800" y="4643276"/>
            <a:ext cx="2153154" cy="4654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tabLst>
                <a:tab pos="819150" algn="l"/>
              </a:tabLst>
            </a:pPr>
            <a:r>
              <a:rPr lang="en-US" b="1" dirty="0" smtClean="0"/>
              <a:t>Decreased by 34 %</a:t>
            </a:r>
            <a:endParaRPr lang="en-US" b="1" dirty="0"/>
          </a:p>
        </p:txBody>
      </p:sp>
      <p:sp>
        <p:nvSpPr>
          <p:cNvPr id="18" name="Rectangle 17"/>
          <p:cNvSpPr/>
          <p:nvPr/>
        </p:nvSpPr>
        <p:spPr>
          <a:xfrm>
            <a:off x="5970880" y="5589650"/>
            <a:ext cx="5697394" cy="4654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tabLst>
                <a:tab pos="819150" algn="l"/>
              </a:tabLst>
            </a:pPr>
            <a:r>
              <a:rPr lang="en-US" b="1" dirty="0" smtClean="0"/>
              <a:t>VRF system instead of Split Units for specific rooms</a:t>
            </a:r>
            <a:endParaRPr lang="en-US" b="1" dirty="0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1593515" y="5788253"/>
            <a:ext cx="108752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2838891" y="5439619"/>
            <a:ext cx="2076209" cy="4654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tabLst>
                <a:tab pos="819150" algn="l"/>
              </a:tabLst>
            </a:pPr>
            <a:r>
              <a:rPr lang="en-US" b="1" dirty="0" smtClean="0"/>
              <a:t>Increased by 30 %</a:t>
            </a:r>
            <a:endParaRPr lang="en-US" b="1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4997954" y="4981257"/>
            <a:ext cx="1234336" cy="803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850046" y="4759329"/>
            <a:ext cx="269817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tabLst>
                <a:tab pos="819150" algn="l"/>
              </a:tabLst>
            </a:pPr>
            <a:r>
              <a:rPr lang="en-US" b="1" dirty="0" smtClean="0"/>
              <a:t>High efficacy luminaire</a:t>
            </a:r>
            <a:endParaRPr lang="en-US" b="1" dirty="0"/>
          </a:p>
        </p:txBody>
      </p:sp>
      <p:sp>
        <p:nvSpPr>
          <p:cNvPr id="28" name="Oval 27"/>
          <p:cNvSpPr/>
          <p:nvPr/>
        </p:nvSpPr>
        <p:spPr>
          <a:xfrm>
            <a:off x="6475330" y="4710823"/>
            <a:ext cx="3690647" cy="722893"/>
          </a:xfrm>
          <a:prstGeom prst="ellipse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4885818" y="5704534"/>
            <a:ext cx="920322" cy="837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773375" y="5592019"/>
            <a:ext cx="851515" cy="4654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tabLst>
                <a:tab pos="819150" algn="l"/>
              </a:tabLst>
            </a:pPr>
            <a:r>
              <a:rPr lang="en-US" b="1" dirty="0" smtClean="0"/>
              <a:t>Power</a:t>
            </a:r>
            <a:endParaRPr lang="en-US" b="1" dirty="0"/>
          </a:p>
        </p:txBody>
      </p:sp>
      <p:sp>
        <p:nvSpPr>
          <p:cNvPr id="32" name="Oval 31"/>
          <p:cNvSpPr/>
          <p:nvPr/>
        </p:nvSpPr>
        <p:spPr>
          <a:xfrm>
            <a:off x="5934490" y="5433716"/>
            <a:ext cx="5898524" cy="799911"/>
          </a:xfrm>
          <a:prstGeom prst="ellipse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781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772" y="2768183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Design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166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3975577" y="5923127"/>
                <a:ext cx="4240845" cy="401474"/>
              </a:xfrm>
            </p:spPr>
            <p:txBody>
              <a:bodyPr>
                <a:normAutofit fontScale="90000"/>
              </a:bodyPr>
              <a:lstStyle/>
              <a:p>
                <a:pPr algn="ctr"/>
                <a:r>
                  <a:rPr lang="en-US" sz="2400" b="1" dirty="0" smtClean="0">
                    <a:solidFill>
                      <a:schemeClr val="tx1"/>
                    </a:solidFill>
                    <a:latin typeface="Cambria" panose="02040503050406030204" pitchFamily="18" charset="0"/>
                  </a:rPr>
                  <a:t>Water demand = 28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/day</a:t>
                </a:r>
                <a:endPara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975577" y="5923127"/>
                <a:ext cx="4240845" cy="401474"/>
              </a:xfrm>
              <a:blipFill rotWithShape="0">
                <a:blip r:embed="rId2"/>
                <a:stretch>
                  <a:fillRect t="-7576" b="-4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9225" y="1965277"/>
            <a:ext cx="3060672" cy="35967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6897" y="1999931"/>
            <a:ext cx="3287018" cy="3562103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-2505976" y="504862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Water Supply System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548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-2505976" y="504862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Water Supply System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109" y="2060362"/>
            <a:ext cx="7086600" cy="444817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674269" y="2263081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 number of tanks = 13 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772743" y="2857500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number of tanks = 16 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203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-2505976" y="504862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Drainage system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8642" y="2353328"/>
            <a:ext cx="3717472" cy="29630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1491" y="1542143"/>
            <a:ext cx="3382509" cy="4040971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16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-2505976" y="504862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Drainage system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7900" y="1863272"/>
            <a:ext cx="7696200" cy="44958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984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-2505976" y="504862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Rain Water Drainage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7155" y="1901172"/>
            <a:ext cx="6382099" cy="4136772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-3523396" y="2434672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Rain Water Tank size = 36 m3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927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079500"/>
            <a:ext cx="10972800" cy="488188"/>
          </a:xfrm>
        </p:spPr>
        <p:txBody>
          <a:bodyPr>
            <a:noAutofit/>
          </a:bodyPr>
          <a:lstStyle/>
          <a:p>
            <a:r>
              <a:rPr lang="en-US" sz="3200" dirty="0" smtClean="0"/>
              <a:t>(HVAC</a:t>
            </a:r>
            <a:r>
              <a:rPr lang="ar-SA" sz="3200" dirty="0" smtClean="0"/>
              <a:t> (</a:t>
            </a:r>
            <a:r>
              <a:rPr lang="en-US" sz="3200" dirty="0" smtClean="0"/>
              <a:t>System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751584"/>
            <a:ext cx="10972800" cy="4389120"/>
          </a:xfrm>
        </p:spPr>
        <p:txBody>
          <a:bodyPr/>
          <a:lstStyle/>
          <a:p>
            <a:pPr marL="273050" indent="-273050">
              <a:lnSpc>
                <a:spcPct val="150000"/>
              </a:lnSpc>
            </a:pPr>
            <a:r>
              <a:rPr lang="en-US" sz="2400" dirty="0" smtClean="0"/>
              <a:t>VRF system used </a:t>
            </a:r>
          </a:p>
          <a:p>
            <a:pPr marL="701675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 smtClean="0"/>
              <a:t>From Design builder </a:t>
            </a:r>
          </a:p>
          <a:p>
            <a:pPr marL="631825" indent="-273050">
              <a:lnSpc>
                <a:spcPct val="150000"/>
              </a:lnSpc>
              <a:buNone/>
            </a:pPr>
            <a:r>
              <a:rPr lang="en-US" sz="2400" dirty="0" smtClean="0"/>
              <a:t>Total Cooling load 77.4 kw</a:t>
            </a:r>
          </a:p>
          <a:p>
            <a:pPr marL="631825" indent="-273050">
              <a:lnSpc>
                <a:spcPct val="150000"/>
              </a:lnSpc>
              <a:buNone/>
            </a:pPr>
            <a:r>
              <a:rPr lang="en-US" sz="2400" dirty="0" smtClean="0"/>
              <a:t>Total Heating load 41.9 kw 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69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7498" y="1751584"/>
            <a:ext cx="6585090" cy="3787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124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  <p:sp>
        <p:nvSpPr>
          <p:cNvPr id="5" name="Rectangle 4"/>
          <p:cNvSpPr/>
          <p:nvPr/>
        </p:nvSpPr>
        <p:spPr>
          <a:xfrm>
            <a:off x="609600" y="57757"/>
            <a:ext cx="2247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3D model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853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079500"/>
            <a:ext cx="10972800" cy="488188"/>
          </a:xfrm>
        </p:spPr>
        <p:txBody>
          <a:bodyPr>
            <a:noAutofit/>
          </a:bodyPr>
          <a:lstStyle/>
          <a:p>
            <a:r>
              <a:rPr lang="en-US" sz="3200" dirty="0" smtClean="0"/>
              <a:t>(HVAC</a:t>
            </a:r>
            <a:r>
              <a:rPr lang="ar-SA" sz="3200" dirty="0" smtClean="0"/>
              <a:t> (</a:t>
            </a:r>
            <a:r>
              <a:rPr lang="en-US" sz="3200" dirty="0" smtClean="0"/>
              <a:t>System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751584"/>
            <a:ext cx="10972800" cy="4389120"/>
          </a:xfrm>
        </p:spPr>
        <p:txBody>
          <a:bodyPr/>
          <a:lstStyle/>
          <a:p>
            <a:pPr marL="273050" indent="-273050">
              <a:lnSpc>
                <a:spcPct val="150000"/>
              </a:lnSpc>
            </a:pPr>
            <a:r>
              <a:rPr lang="en-US" sz="2400" dirty="0" smtClean="0"/>
              <a:t>VRF system</a:t>
            </a:r>
          </a:p>
          <a:p>
            <a:pPr marL="273050" indent="-2730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 smtClean="0"/>
              <a:t> Outdoor unit Selected From LG company with </a:t>
            </a:r>
          </a:p>
          <a:p>
            <a:pPr marL="860425" indent="-273050">
              <a:lnSpc>
                <a:spcPct val="150000"/>
              </a:lnSpc>
              <a:buNone/>
            </a:pPr>
            <a:r>
              <a:rPr lang="en-US" sz="2400" dirty="0" smtClean="0"/>
              <a:t>Cooling capacity 80 kw</a:t>
            </a:r>
          </a:p>
          <a:p>
            <a:pPr marL="860425" indent="-273050">
              <a:lnSpc>
                <a:spcPct val="150000"/>
              </a:lnSpc>
              <a:buNone/>
            </a:pPr>
            <a:r>
              <a:rPr lang="en-US" sz="2400" dirty="0" smtClean="0"/>
              <a:t>Heating capacity 87 kw 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70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87398" y="5176128"/>
            <a:ext cx="44555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(MULTI V 5) MODEL NO: ARUM264BTE5 </a:t>
            </a:r>
            <a:endParaRPr lang="en-US" dirty="0"/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912" y="1008566"/>
            <a:ext cx="3270485" cy="4097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969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079500"/>
            <a:ext cx="10972800" cy="488188"/>
          </a:xfrm>
        </p:spPr>
        <p:txBody>
          <a:bodyPr>
            <a:noAutofit/>
          </a:bodyPr>
          <a:lstStyle/>
          <a:p>
            <a:r>
              <a:rPr lang="en-US" sz="3200" dirty="0" smtClean="0"/>
              <a:t>(HVAC</a:t>
            </a:r>
            <a:r>
              <a:rPr lang="ar-SA" sz="3200" dirty="0" smtClean="0"/>
              <a:t> (</a:t>
            </a:r>
            <a:r>
              <a:rPr lang="en-US" sz="3200" dirty="0" smtClean="0"/>
              <a:t>System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751584"/>
            <a:ext cx="10972800" cy="4389120"/>
          </a:xfrm>
        </p:spPr>
        <p:txBody>
          <a:bodyPr/>
          <a:lstStyle/>
          <a:p>
            <a:pPr marL="273050" indent="238125">
              <a:lnSpc>
                <a:spcPct val="150000"/>
              </a:lnSpc>
            </a:pPr>
            <a:r>
              <a:rPr lang="en-US" dirty="0" smtClean="0"/>
              <a:t>VRF system </a:t>
            </a:r>
          </a:p>
          <a:p>
            <a:pPr marL="403225" indent="-53975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228600" algn="l"/>
              </a:tabLst>
            </a:pPr>
            <a:r>
              <a:rPr lang="en-US" dirty="0" smtClean="0"/>
              <a:t> Fan coil From LG company depending</a:t>
            </a:r>
          </a:p>
          <a:p>
            <a:pPr marL="349250" indent="0">
              <a:lnSpc>
                <a:spcPct val="150000"/>
              </a:lnSpc>
              <a:buNone/>
              <a:tabLst>
                <a:tab pos="228600" algn="l"/>
              </a:tabLst>
            </a:pPr>
            <a:r>
              <a:rPr lang="en-US" dirty="0" smtClean="0"/>
              <a:t> on volumetric </a:t>
            </a:r>
            <a:r>
              <a:rPr lang="en-US" dirty="0"/>
              <a:t>flow </a:t>
            </a:r>
            <a:r>
              <a:rPr lang="en-US" dirty="0" smtClean="0"/>
              <a:t>rate for each space.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71</a:t>
            </a:fld>
            <a:endParaRPr lang="en-US"/>
          </a:p>
        </p:txBody>
      </p:sp>
      <p:pic>
        <p:nvPicPr>
          <p:cNvPr id="8" name="Picture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378" y="1751584"/>
            <a:ext cx="4209021" cy="1875297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419" y="4038093"/>
            <a:ext cx="6150536" cy="219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418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329" y="246887"/>
            <a:ext cx="109728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Ground floor HVAC system layout</a:t>
            </a:r>
            <a:endParaRPr lang="en-US" sz="3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0384" y="1523571"/>
            <a:ext cx="7583553" cy="480103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372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5172299" y="2109609"/>
            <a:ext cx="6314940" cy="585441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47730" y="894826"/>
            <a:ext cx="6177566" cy="752384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Reflective Ceiling Plan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730" y="1822079"/>
            <a:ext cx="8264703" cy="48281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4804"/>
          <a:stretch/>
        </p:blipFill>
        <p:spPr>
          <a:xfrm>
            <a:off x="6525296" y="1271018"/>
            <a:ext cx="5641315" cy="1975337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026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69772" y="2768183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Firefighting and Safety Design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168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5172299" y="2109609"/>
            <a:ext cx="6314940" cy="585441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47730" y="894826"/>
            <a:ext cx="6177566" cy="752384"/>
          </a:xfrm>
          <a:prstGeom prst="rect">
            <a:avLst/>
          </a:prstGeom>
        </p:spPr>
        <p:txBody>
          <a:bodyPr vert="horz" lIns="0" rIns="0" bIns="0" anchor="b">
            <a:normAutofit fontScale="6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Emergency Fire Protection System 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7649" y="2287867"/>
            <a:ext cx="7529849" cy="4439474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H="1" flipV="1">
            <a:off x="4000323" y="3090851"/>
            <a:ext cx="1295120" cy="865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9728" y="1825468"/>
            <a:ext cx="2211770" cy="23858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Rectangle 10"/>
          <p:cNvSpPr/>
          <p:nvPr/>
        </p:nvSpPr>
        <p:spPr>
          <a:xfrm>
            <a:off x="5358399" y="3898892"/>
            <a:ext cx="541020" cy="6248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/>
          <p:cNvCxnSpPr/>
          <p:nvPr/>
        </p:nvCxnSpPr>
        <p:spPr>
          <a:xfrm flipH="1" flipV="1">
            <a:off x="3687649" y="5370490"/>
            <a:ext cx="4642120" cy="2193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صورة 10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67" b="9119"/>
          <a:stretch/>
        </p:blipFill>
        <p:spPr bwMode="auto">
          <a:xfrm>
            <a:off x="998696" y="4391062"/>
            <a:ext cx="2657475" cy="24472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7" name="Rectangle 26"/>
          <p:cNvSpPr/>
          <p:nvPr/>
        </p:nvSpPr>
        <p:spPr>
          <a:xfrm>
            <a:off x="8090737" y="5167721"/>
            <a:ext cx="541020" cy="6248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527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5172299" y="2109609"/>
            <a:ext cx="6314940" cy="585441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47730" y="894826"/>
            <a:ext cx="6177566" cy="752384"/>
          </a:xfrm>
          <a:prstGeom prst="rect">
            <a:avLst/>
          </a:prstGeom>
        </p:spPr>
        <p:txBody>
          <a:bodyPr vert="horz" lIns="0" rIns="0" bIns="0" anchor="b">
            <a:normAutofit fontScale="6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Emergency Fire Protection System 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44710"/>
            <a:ext cx="6032521" cy="41922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5296" y="1944710"/>
            <a:ext cx="4106805" cy="19539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Rectangle 12"/>
          <p:cNvSpPr/>
          <p:nvPr/>
        </p:nvSpPr>
        <p:spPr>
          <a:xfrm>
            <a:off x="6694677" y="4372623"/>
            <a:ext cx="43359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</a:rPr>
              <a:t>Old Number of Firefighting Tanks = 2</a:t>
            </a:r>
            <a:endParaRPr lang="en-US" sz="2000" b="1" dirty="0"/>
          </a:p>
        </p:txBody>
      </p:sp>
      <p:sp>
        <p:nvSpPr>
          <p:cNvPr id="14" name="Rectangle 13"/>
          <p:cNvSpPr/>
          <p:nvPr/>
        </p:nvSpPr>
        <p:spPr>
          <a:xfrm>
            <a:off x="6694677" y="5176094"/>
            <a:ext cx="44096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</a:rPr>
              <a:t>New Number of Firefighting Tanks = 4</a:t>
            </a:r>
            <a:endParaRPr lang="en-US" sz="2000" b="1" dirty="0"/>
          </a:p>
        </p:txBody>
      </p:sp>
      <p:sp>
        <p:nvSpPr>
          <p:cNvPr id="15" name="Rectangle 14"/>
          <p:cNvSpPr/>
          <p:nvPr/>
        </p:nvSpPr>
        <p:spPr>
          <a:xfrm>
            <a:off x="6694677" y="4260258"/>
            <a:ext cx="4335932" cy="6248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731546" y="5063729"/>
            <a:ext cx="4335932" cy="6248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101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5172299" y="2109609"/>
            <a:ext cx="6314940" cy="585441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47730" y="894826"/>
            <a:ext cx="6177566" cy="752384"/>
          </a:xfrm>
          <a:prstGeom prst="rect">
            <a:avLst/>
          </a:prstGeom>
        </p:spPr>
        <p:txBody>
          <a:bodyPr vert="horz" lIns="0" rIns="0" bIns="0" anchor="b">
            <a:normAutofit fontScale="82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Emergency Egress System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299" r="2120"/>
          <a:stretch/>
        </p:blipFill>
        <p:spPr>
          <a:xfrm>
            <a:off x="347731" y="2109609"/>
            <a:ext cx="5602020" cy="3766510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 rotWithShape="1">
          <a:blip r:embed="rId3"/>
          <a:srcRect l="10364" r="5395"/>
          <a:stretch/>
        </p:blipFill>
        <p:spPr>
          <a:xfrm>
            <a:off x="6525296" y="2109609"/>
            <a:ext cx="4961943" cy="376651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258357" y="5876119"/>
            <a:ext cx="37807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</a:rPr>
              <a:t>Escaping Plan for Ground Floor </a:t>
            </a:r>
            <a:endParaRPr lang="en-US" sz="2000" b="1" dirty="0"/>
          </a:p>
        </p:txBody>
      </p:sp>
      <p:sp>
        <p:nvSpPr>
          <p:cNvPr id="16" name="Rectangle 15"/>
          <p:cNvSpPr/>
          <p:nvPr/>
        </p:nvSpPr>
        <p:spPr>
          <a:xfrm>
            <a:off x="7199155" y="5783821"/>
            <a:ext cx="33828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</a:rPr>
              <a:t>Escaping Plan for First Floor</a:t>
            </a:r>
            <a:endParaRPr lang="en-US" sz="2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4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69772" y="2253803"/>
            <a:ext cx="10972800" cy="165738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Quantity Surveying and Cost Estimation  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942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9118606"/>
              </p:ext>
            </p:extLst>
          </p:nvPr>
        </p:nvGraphicFramePr>
        <p:xfrm>
          <a:off x="500130" y="2107333"/>
          <a:ext cx="4865246" cy="4078313"/>
        </p:xfrm>
        <a:graphic>
          <a:graphicData uri="http://schemas.openxmlformats.org/drawingml/2006/table">
            <a:tbl>
              <a:tblPr firstRow="1" firstCol="1" lastRow="1" bandRow="1">
                <a:tableStyleId>{EB344D84-9AFB-497E-A393-DC336BA19D2E}</a:tableStyleId>
              </a:tblPr>
              <a:tblGrid>
                <a:gridCol w="2432623"/>
                <a:gridCol w="2432623"/>
              </a:tblGrid>
              <a:tr h="7978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Directorate of Health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</a:t>
                      </a:r>
                      <a:r>
                        <a:rPr kumimoji="0" lang="en-US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Direct Cost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(Nis)</a:t>
                      </a:r>
                      <a:endParaRPr kumimoji="0"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656102"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Structure work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</a:rPr>
                        <a:t>2,297,256</a:t>
                      </a:r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56102"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Mechanical Work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</a:rPr>
                        <a:t>240,500</a:t>
                      </a:r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56102"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Finishing Work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</a:rPr>
                        <a:t>1,158,506</a:t>
                      </a:r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56102"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Electrical Work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</a:rPr>
                        <a:t>294,801</a:t>
                      </a:r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56102"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direct </a:t>
                      </a: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project cost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</a:rPr>
                        <a:t>3,991,063</a:t>
                      </a:r>
                      <a:endParaRPr lang="en-US" sz="2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5666704" y="2891051"/>
            <a:ext cx="6177566" cy="75238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 Direct Cost = 3991063/2235 = 1786 Nis /m</a:t>
            </a:r>
            <a:r>
              <a:rPr lang="en-US" sz="2400" b="1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00130" y="1047226"/>
            <a:ext cx="6177566" cy="75238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 Estimation </a:t>
            </a:r>
            <a:endParaRPr lang="en-US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666704" y="3751789"/>
            <a:ext cx="6177566" cy="75238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 Direct Cost = 352 JD /m</a:t>
            </a:r>
            <a:r>
              <a:rPr lang="en-US" sz="2400" b="1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001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  <p:sp>
        <p:nvSpPr>
          <p:cNvPr id="5" name="Rectangle 4"/>
          <p:cNvSpPr/>
          <p:nvPr/>
        </p:nvSpPr>
        <p:spPr>
          <a:xfrm>
            <a:off x="609600" y="57757"/>
            <a:ext cx="2247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3D model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223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3956476" y="3159686"/>
            <a:ext cx="6177566" cy="75238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 smtClean="0">
                <a:solidFill>
                  <a:schemeClr val="accent2">
                    <a:lumMod val="75000"/>
                  </a:schemeClr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Thank You</a:t>
            </a:r>
            <a:endParaRPr lang="en-US" sz="6000" b="1" dirty="0">
              <a:solidFill>
                <a:schemeClr val="accent2">
                  <a:lumMod val="75000"/>
                </a:schemeClr>
              </a:solidFill>
              <a:latin typeface="Segoe Print" panose="020006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06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325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entation on brainstorming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usiness brainstorming presentation.potx" id="{DE77CA07-3D7A-4CF2-AF02-587F794CB3CB}" vid="{13C2A94F-C0A1-4622-B71C-29A3B00D5E0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brainstorming presentation</Template>
  <TotalTime>3917</TotalTime>
  <Words>1405</Words>
  <Application>Microsoft Office PowerPoint</Application>
  <PresentationFormat>Widescreen</PresentationFormat>
  <Paragraphs>528</Paragraphs>
  <Slides>80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80</vt:i4>
      </vt:variant>
    </vt:vector>
  </HeadingPairs>
  <TitlesOfParts>
    <vt:vector size="92" baseType="lpstr">
      <vt:lpstr>Arial</vt:lpstr>
      <vt:lpstr>Calibri</vt:lpstr>
      <vt:lpstr>Cambria</vt:lpstr>
      <vt:lpstr>Cambria Math</vt:lpstr>
      <vt:lpstr>Century Gothic</vt:lpstr>
      <vt:lpstr>Palatino Linotype</vt:lpstr>
      <vt:lpstr>Segoe Print</vt:lpstr>
      <vt:lpstr>Tahoma</vt:lpstr>
      <vt:lpstr>Times New Roman</vt:lpstr>
      <vt:lpstr>Wingdings</vt:lpstr>
      <vt:lpstr>Wingdings 2</vt:lpstr>
      <vt:lpstr>Presentation on brainstorming</vt:lpstr>
      <vt:lpstr>Design for Directorate of Health in Nablus</vt:lpstr>
      <vt:lpstr>Contents:</vt:lpstr>
      <vt:lpstr>Architectural design</vt:lpstr>
      <vt:lpstr>Site analysis  </vt:lpstr>
      <vt:lpstr>Site analysis  </vt:lpstr>
      <vt:lpstr>3D Model</vt:lpstr>
      <vt:lpstr>PowerPoint Presentation</vt:lpstr>
      <vt:lpstr>PowerPoint Presentation</vt:lpstr>
      <vt:lpstr>PowerPoint Presentation</vt:lpstr>
      <vt:lpstr>Parking Floor </vt:lpstr>
      <vt:lpstr>Ground Floor</vt:lpstr>
      <vt:lpstr>First Floor</vt:lpstr>
      <vt:lpstr>Second Floor</vt:lpstr>
      <vt:lpstr>Third Floor </vt:lpstr>
      <vt:lpstr>Southern Elevation </vt:lpstr>
      <vt:lpstr>Northern Elevation</vt:lpstr>
      <vt:lpstr>Section A-A</vt:lpstr>
      <vt:lpstr>Section B-B</vt:lpstr>
      <vt:lpstr>Environmental Design</vt:lpstr>
      <vt:lpstr>Shading  </vt:lpstr>
      <vt:lpstr>Shading </vt:lpstr>
      <vt:lpstr>Shading  </vt:lpstr>
      <vt:lpstr>Shading  </vt:lpstr>
      <vt:lpstr>PowerPoint Presentation</vt:lpstr>
      <vt:lpstr>PowerPoint Presentation</vt:lpstr>
      <vt:lpstr>daylight analysis </vt:lpstr>
      <vt:lpstr>Acoustics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Structural Design</vt:lpstr>
      <vt:lpstr>Codes and Loads</vt:lpstr>
      <vt:lpstr>Structural system</vt:lpstr>
      <vt:lpstr>3D-Modeling </vt:lpstr>
      <vt:lpstr>Model Checks</vt:lpstr>
      <vt:lpstr>Model Checks</vt:lpstr>
      <vt:lpstr>Model Checks</vt:lpstr>
      <vt:lpstr>Model Checks</vt:lpstr>
      <vt:lpstr>Slab Reinforcement </vt:lpstr>
      <vt:lpstr>Slab Reinforcement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Electrical Design</vt:lpstr>
      <vt:lpstr>Ground Floor socket plan</vt:lpstr>
      <vt:lpstr>Ground Floor Lighting Plan </vt:lpstr>
      <vt:lpstr>Luminaires Layout </vt:lpstr>
      <vt:lpstr>3D Rendering model (Dialux)</vt:lpstr>
      <vt:lpstr>3D Rendering View for Selected Rooms</vt:lpstr>
      <vt:lpstr>Health Education Office</vt:lpstr>
      <vt:lpstr>Power Consumption Estimation</vt:lpstr>
      <vt:lpstr>Mechanical Design</vt:lpstr>
      <vt:lpstr>Water demand = 28 m^3/day</vt:lpstr>
      <vt:lpstr>PowerPoint Presentation</vt:lpstr>
      <vt:lpstr>PowerPoint Presentation</vt:lpstr>
      <vt:lpstr>PowerPoint Presentation</vt:lpstr>
      <vt:lpstr>PowerPoint Presentation</vt:lpstr>
      <vt:lpstr>(HVAC (System</vt:lpstr>
      <vt:lpstr>(HVAC (System</vt:lpstr>
      <vt:lpstr>(HVAC (System</vt:lpstr>
      <vt:lpstr>Ground floor HVAC system layout</vt:lpstr>
      <vt:lpstr>PowerPoint Presentation</vt:lpstr>
      <vt:lpstr>Firefighting and Safety Design</vt:lpstr>
      <vt:lpstr>PowerPoint Presentation</vt:lpstr>
      <vt:lpstr>PowerPoint Presentation</vt:lpstr>
      <vt:lpstr>PowerPoint Presentation</vt:lpstr>
      <vt:lpstr>Quantity Surveying and Cost Estimation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for Directorate of Health in Nablus</dc:title>
  <dc:creator>اسامه خويرة</dc:creator>
  <cp:lastModifiedBy>اسامه خويرة</cp:lastModifiedBy>
  <cp:revision>108</cp:revision>
  <dcterms:created xsi:type="dcterms:W3CDTF">2018-05-10T07:49:07Z</dcterms:created>
  <dcterms:modified xsi:type="dcterms:W3CDTF">2018-05-15T18:49:13Z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