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2"/>
  </p:notesMasterIdLst>
  <p:handoutMasterIdLst>
    <p:handoutMasterId r:id="rId133"/>
  </p:handoutMasterIdLst>
  <p:sldIdLst>
    <p:sldId id="256" r:id="rId2"/>
    <p:sldId id="257" r:id="rId3"/>
    <p:sldId id="258" r:id="rId4"/>
    <p:sldId id="260" r:id="rId5"/>
    <p:sldId id="261" r:id="rId6"/>
    <p:sldId id="338" r:id="rId7"/>
    <p:sldId id="339" r:id="rId8"/>
    <p:sldId id="340"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41" r:id="rId50"/>
    <p:sldId id="302" r:id="rId51"/>
    <p:sldId id="303" r:id="rId52"/>
    <p:sldId id="304" r:id="rId53"/>
    <p:sldId id="305" r:id="rId54"/>
    <p:sldId id="306" r:id="rId55"/>
    <p:sldId id="307" r:id="rId56"/>
    <p:sldId id="342" r:id="rId57"/>
    <p:sldId id="344" r:id="rId58"/>
    <p:sldId id="343" r:id="rId59"/>
    <p:sldId id="308" r:id="rId60"/>
    <p:sldId id="309" r:id="rId61"/>
    <p:sldId id="336" r:id="rId62"/>
    <p:sldId id="310" r:id="rId63"/>
    <p:sldId id="311" r:id="rId64"/>
    <p:sldId id="312" r:id="rId65"/>
    <p:sldId id="313" r:id="rId66"/>
    <p:sldId id="346" r:id="rId67"/>
    <p:sldId id="314" r:id="rId68"/>
    <p:sldId id="315" r:id="rId69"/>
    <p:sldId id="316" r:id="rId70"/>
    <p:sldId id="345" r:id="rId71"/>
    <p:sldId id="317" r:id="rId72"/>
    <p:sldId id="318" r:id="rId73"/>
    <p:sldId id="337" r:id="rId74"/>
    <p:sldId id="319" r:id="rId75"/>
    <p:sldId id="320" r:id="rId76"/>
    <p:sldId id="321" r:id="rId77"/>
    <p:sldId id="322" r:id="rId78"/>
    <p:sldId id="323" r:id="rId79"/>
    <p:sldId id="324" r:id="rId80"/>
    <p:sldId id="325" r:id="rId81"/>
    <p:sldId id="326" r:id="rId82"/>
    <p:sldId id="327" r:id="rId83"/>
    <p:sldId id="328" r:id="rId84"/>
    <p:sldId id="329" r:id="rId85"/>
    <p:sldId id="330" r:id="rId86"/>
    <p:sldId id="331" r:id="rId87"/>
    <p:sldId id="332" r:id="rId88"/>
    <p:sldId id="333" r:id="rId89"/>
    <p:sldId id="347" r:id="rId90"/>
    <p:sldId id="348" r:id="rId91"/>
    <p:sldId id="349" r:id="rId92"/>
    <p:sldId id="350" r:id="rId93"/>
    <p:sldId id="351" r:id="rId94"/>
    <p:sldId id="352" r:id="rId95"/>
    <p:sldId id="353" r:id="rId96"/>
    <p:sldId id="354" r:id="rId97"/>
    <p:sldId id="355" r:id="rId98"/>
    <p:sldId id="356" r:id="rId99"/>
    <p:sldId id="357" r:id="rId100"/>
    <p:sldId id="358" r:id="rId101"/>
    <p:sldId id="359" r:id="rId102"/>
    <p:sldId id="361" r:id="rId103"/>
    <p:sldId id="360" r:id="rId104"/>
    <p:sldId id="362" r:id="rId105"/>
    <p:sldId id="363" r:id="rId106"/>
    <p:sldId id="364" r:id="rId107"/>
    <p:sldId id="371" r:id="rId108"/>
    <p:sldId id="365" r:id="rId109"/>
    <p:sldId id="387" r:id="rId110"/>
    <p:sldId id="366" r:id="rId111"/>
    <p:sldId id="367" r:id="rId112"/>
    <p:sldId id="370" r:id="rId113"/>
    <p:sldId id="369" r:id="rId114"/>
    <p:sldId id="368" r:id="rId115"/>
    <p:sldId id="372" r:id="rId116"/>
    <p:sldId id="373" r:id="rId117"/>
    <p:sldId id="388" r:id="rId118"/>
    <p:sldId id="374" r:id="rId119"/>
    <p:sldId id="375" r:id="rId120"/>
    <p:sldId id="376" r:id="rId121"/>
    <p:sldId id="377" r:id="rId122"/>
    <p:sldId id="378" r:id="rId123"/>
    <p:sldId id="379" r:id="rId124"/>
    <p:sldId id="380" r:id="rId125"/>
    <p:sldId id="381" r:id="rId126"/>
    <p:sldId id="382" r:id="rId127"/>
    <p:sldId id="383" r:id="rId128"/>
    <p:sldId id="384" r:id="rId129"/>
    <p:sldId id="385" r:id="rId130"/>
    <p:sldId id="335" r:id="rId1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36" autoAdjust="0"/>
    <p:restoredTop sz="94434" autoAdjust="0"/>
  </p:normalViewPr>
  <p:slideViewPr>
    <p:cSldViewPr>
      <p:cViewPr>
        <p:scale>
          <a:sx n="76" d="100"/>
          <a:sy n="76" d="100"/>
        </p:scale>
        <p:origin x="-1374"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Introduction</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5D6C357-226C-402D-AE1D-47BAD387FB3A}" type="datetimeFigureOut">
              <a:rPr lang="en-US" smtClean="0"/>
              <a:t>5/14/2018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5FBEA4-4D1E-4863-A16C-64495C744455}" type="slidenum">
              <a:rPr lang="en-US" smtClean="0"/>
              <a:t>‹#›</a:t>
            </a:fld>
            <a:endParaRPr lang="en-US"/>
          </a:p>
        </p:txBody>
      </p:sp>
    </p:spTree>
    <p:extLst>
      <p:ext uri="{BB962C8B-B14F-4D97-AF65-F5344CB8AC3E}">
        <p14:creationId xmlns:p14="http://schemas.microsoft.com/office/powerpoint/2010/main" val="1562430028"/>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Introduction</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285D6-8232-4ADF-9F32-995126BCB8AB}" type="datetimeFigureOut">
              <a:rPr lang="en-US" smtClean="0"/>
              <a:t>5/14/2018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C3F5F0-2E09-4387-B15F-69CAB458082B}" type="slidenum">
              <a:rPr lang="en-US" smtClean="0"/>
              <a:t>‹#›</a:t>
            </a:fld>
            <a:endParaRPr lang="en-US"/>
          </a:p>
        </p:txBody>
      </p:sp>
    </p:spTree>
    <p:extLst>
      <p:ext uri="{BB962C8B-B14F-4D97-AF65-F5344CB8AC3E}">
        <p14:creationId xmlns:p14="http://schemas.microsoft.com/office/powerpoint/2010/main" val="3447838340"/>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Introduction</a:t>
            </a:r>
            <a:endParaRPr lang="en-US"/>
          </a:p>
        </p:txBody>
      </p:sp>
      <p:sp>
        <p:nvSpPr>
          <p:cNvPr id="5" name="Slide Number Placeholder 4"/>
          <p:cNvSpPr>
            <a:spLocks noGrp="1"/>
          </p:cNvSpPr>
          <p:nvPr>
            <p:ph type="sldNum" sz="quarter" idx="11"/>
          </p:nvPr>
        </p:nvSpPr>
        <p:spPr/>
        <p:txBody>
          <a:bodyPr/>
          <a:lstStyle/>
          <a:p>
            <a:fld id="{4CC3F5F0-2E09-4387-B15F-69CAB458082B}" type="slidenum">
              <a:rPr lang="en-US" smtClean="0"/>
              <a:t>1</a:t>
            </a:fld>
            <a:endParaRPr lang="en-US"/>
          </a:p>
        </p:txBody>
      </p:sp>
    </p:spTree>
    <p:extLst>
      <p:ext uri="{BB962C8B-B14F-4D97-AF65-F5344CB8AC3E}">
        <p14:creationId xmlns:p14="http://schemas.microsoft.com/office/powerpoint/2010/main" val="2707517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C3F5F0-2E09-4387-B15F-69CAB458082B}" type="slidenum">
              <a:rPr lang="en-US" smtClean="0"/>
              <a:t>2</a:t>
            </a:fld>
            <a:endParaRPr lang="en-US"/>
          </a:p>
        </p:txBody>
      </p:sp>
      <p:sp>
        <p:nvSpPr>
          <p:cNvPr id="5" name="Header Placeholder 4"/>
          <p:cNvSpPr>
            <a:spLocks noGrp="1"/>
          </p:cNvSpPr>
          <p:nvPr>
            <p:ph type="hdr" sz="quarter" idx="11"/>
          </p:nvPr>
        </p:nvSpPr>
        <p:spPr/>
        <p:txBody>
          <a:bodyPr/>
          <a:lstStyle/>
          <a:p>
            <a:r>
              <a:rPr lang="en-US" smtClean="0"/>
              <a:t>Introduction</a:t>
            </a:r>
            <a:endParaRPr lang="en-US"/>
          </a:p>
        </p:txBody>
      </p:sp>
    </p:spTree>
    <p:extLst>
      <p:ext uri="{BB962C8B-B14F-4D97-AF65-F5344CB8AC3E}">
        <p14:creationId xmlns:p14="http://schemas.microsoft.com/office/powerpoint/2010/main" val="3672076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C3F5F0-2E09-4387-B15F-69CAB458082B}" type="slidenum">
              <a:rPr lang="en-US" smtClean="0"/>
              <a:t>5</a:t>
            </a:fld>
            <a:endParaRPr lang="en-US"/>
          </a:p>
        </p:txBody>
      </p:sp>
      <p:sp>
        <p:nvSpPr>
          <p:cNvPr id="5" name="Header Placeholder 4"/>
          <p:cNvSpPr>
            <a:spLocks noGrp="1"/>
          </p:cNvSpPr>
          <p:nvPr>
            <p:ph type="hdr" sz="quarter" idx="11"/>
          </p:nvPr>
        </p:nvSpPr>
        <p:spPr/>
        <p:txBody>
          <a:bodyPr/>
          <a:lstStyle/>
          <a:p>
            <a:r>
              <a:rPr lang="en-US" smtClean="0"/>
              <a:t>Introduction</a:t>
            </a:r>
            <a:endParaRPr lang="en-US"/>
          </a:p>
        </p:txBody>
      </p:sp>
    </p:spTree>
    <p:extLst>
      <p:ext uri="{BB962C8B-B14F-4D97-AF65-F5344CB8AC3E}">
        <p14:creationId xmlns:p14="http://schemas.microsoft.com/office/powerpoint/2010/main" val="438294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Introduction</a:t>
            </a:r>
            <a:endParaRPr lang="en-US"/>
          </a:p>
        </p:txBody>
      </p:sp>
      <p:sp>
        <p:nvSpPr>
          <p:cNvPr id="5" name="Slide Number Placeholder 4"/>
          <p:cNvSpPr>
            <a:spLocks noGrp="1"/>
          </p:cNvSpPr>
          <p:nvPr>
            <p:ph type="sldNum" sz="quarter" idx="11"/>
          </p:nvPr>
        </p:nvSpPr>
        <p:spPr/>
        <p:txBody>
          <a:bodyPr/>
          <a:lstStyle/>
          <a:p>
            <a:fld id="{4CC3F5F0-2E09-4387-B15F-69CAB458082B}" type="slidenum">
              <a:rPr lang="en-US" smtClean="0"/>
              <a:t>50</a:t>
            </a:fld>
            <a:endParaRPr lang="en-US"/>
          </a:p>
        </p:txBody>
      </p:sp>
    </p:spTree>
    <p:extLst>
      <p:ext uri="{BB962C8B-B14F-4D97-AF65-F5344CB8AC3E}">
        <p14:creationId xmlns:p14="http://schemas.microsoft.com/office/powerpoint/2010/main" val="3815101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C3F5F0-2E09-4387-B15F-69CAB458082B}" type="slidenum">
              <a:rPr lang="en-US" smtClean="0"/>
              <a:t>75</a:t>
            </a:fld>
            <a:endParaRPr lang="en-US"/>
          </a:p>
        </p:txBody>
      </p:sp>
      <p:sp>
        <p:nvSpPr>
          <p:cNvPr id="5" name="Header Placeholder 4"/>
          <p:cNvSpPr>
            <a:spLocks noGrp="1"/>
          </p:cNvSpPr>
          <p:nvPr>
            <p:ph type="hdr" sz="quarter" idx="11"/>
          </p:nvPr>
        </p:nvSpPr>
        <p:spPr/>
        <p:txBody>
          <a:bodyPr/>
          <a:lstStyle/>
          <a:p>
            <a:r>
              <a:rPr lang="en-US" smtClean="0"/>
              <a:t>Introduction</a:t>
            </a:r>
            <a:endParaRPr lang="en-US"/>
          </a:p>
        </p:txBody>
      </p:sp>
    </p:spTree>
    <p:extLst>
      <p:ext uri="{BB962C8B-B14F-4D97-AF65-F5344CB8AC3E}">
        <p14:creationId xmlns:p14="http://schemas.microsoft.com/office/powerpoint/2010/main" val="1602931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B72D174B-A36B-4694-8823-15F584E3B2AF}" type="datetime1">
              <a:rPr lang="en-US" smtClean="0"/>
              <a:t>5/14/2018</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52F714-8978-477E-BADB-4C3AAB3640FB}" type="datetime1">
              <a:rPr lang="en-US" smtClean="0"/>
              <a:t>5/14/2018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714811-9C0A-4AB5-85F5-E1960B68EA22}" type="datetime1">
              <a:rPr lang="en-US" smtClean="0"/>
              <a:t>5/14/2018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7146470-0A6D-4D02-80A3-245BCB9EBA82}" type="datetime1">
              <a:rPr lang="en-US" smtClean="0"/>
              <a:t>5/14/2018</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803F7262-597D-4D25-9EFA-F706D2E332FC}" type="datetime1">
              <a:rPr lang="en-US" smtClean="0"/>
              <a:t>5/14/2018</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3A528F6-5510-4C0B-BD8D-B52F42860EC6}" type="datetime1">
              <a:rPr lang="en-US" smtClean="0"/>
              <a:t>5/14/2018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2EE9756-B1FD-4E77-BA9A-8A06B1724A16}" type="datetime1">
              <a:rPr lang="en-US" smtClean="0"/>
              <a:t>5/14/2018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1B7C333-268C-44FC-A09A-E369FD762053}" type="datetime1">
              <a:rPr lang="en-US" smtClean="0"/>
              <a:t>5/14/2018</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AD6791-16E7-471C-A664-D620123B447B}" type="datetime1">
              <a:rPr lang="en-US" smtClean="0"/>
              <a:t>5/14/2018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F7944C38-931F-4D58-BFD6-C2934266B5A9}" type="datetime1">
              <a:rPr lang="en-US" smtClean="0"/>
              <a:t>5/14/2018</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4C36105-7435-47F3-B258-FC250E8F247F}" type="datetime1">
              <a:rPr lang="en-US" smtClean="0"/>
              <a:t>5/14/2018</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E523F30-1978-48DA-A221-0CF5986E61A0}" type="datetime1">
              <a:rPr lang="en-US" smtClean="0"/>
              <a:t>5/14/2018</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83.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103.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 Id="rId5" Type="http://schemas.openxmlformats.org/officeDocument/2006/relationships/image" Target="../media/image91.png"/><Relationship Id="rId4" Type="http://schemas.openxmlformats.org/officeDocument/2006/relationships/image" Target="../media/image90.png"/></Relationships>
</file>

<file path=ppt/slides/_rels/slide106.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 Id="rId4" Type="http://schemas.openxmlformats.org/officeDocument/2006/relationships/image" Target="../media/image107.PNG"/></Relationships>
</file>

<file path=ppt/slides/_rels/slide117.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08.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106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080.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1090.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1100.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png"/><Relationship Id="rId1" Type="http://schemas.openxmlformats.org/officeDocument/2006/relationships/slideLayout" Target="../slideLayouts/slideLayout2.xml"/><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0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3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0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4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660.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71.jp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3429001"/>
            <a:ext cx="7239000" cy="762000"/>
          </a:xfrm>
        </p:spPr>
        <p:txBody>
          <a:bodyPr>
            <a:normAutofit fontScale="90000"/>
          </a:bodyPr>
          <a:lstStyle/>
          <a:p>
            <a:pPr algn="ct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Structural design of al-</a:t>
            </a:r>
            <a:r>
              <a:rPr lang="en-US" dirty="0" err="1" smtClean="0">
                <a:latin typeface="Times New Roman" pitchFamily="18" charset="0"/>
                <a:cs typeface="Times New Roman" pitchFamily="18" charset="0"/>
              </a:rPr>
              <a:t>manarah</a:t>
            </a:r>
            <a:r>
              <a:rPr lang="en-US" dirty="0" smtClean="0">
                <a:latin typeface="Times New Roman" pitchFamily="18" charset="0"/>
                <a:cs typeface="Times New Roman" pitchFamily="18" charset="0"/>
              </a:rPr>
              <a:t> center in </a:t>
            </a:r>
            <a:r>
              <a:rPr lang="en-US" dirty="0" err="1" smtClean="0">
                <a:latin typeface="Times New Roman" pitchFamily="18" charset="0"/>
                <a:cs typeface="Times New Roman" pitchFamily="18" charset="0"/>
              </a:rPr>
              <a:t>ramallah</a:t>
            </a:r>
            <a:r>
              <a:rPr lang="en-US" dirty="0" smtClean="0">
                <a:latin typeface="Times New Roman" pitchFamily="18" charset="0"/>
                <a:cs typeface="Times New Roman" pitchFamily="18" charset="0"/>
              </a:rPr>
              <a:t> city </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286000" y="4343400"/>
            <a:ext cx="6172200" cy="2031522"/>
          </a:xfrm>
        </p:spPr>
        <p:txBody>
          <a:bodyPr>
            <a:normAutofit/>
          </a:bodyPr>
          <a:lstStyle/>
          <a:p>
            <a:pPr algn="ctr"/>
            <a:r>
              <a:rPr lang="en-US" dirty="0" smtClean="0">
                <a:latin typeface="Times New Roman" pitchFamily="18" charset="0"/>
                <a:cs typeface="Times New Roman" pitchFamily="18" charset="0"/>
              </a:rPr>
              <a:t>Prepared by : </a:t>
            </a:r>
            <a:r>
              <a:rPr lang="en-US" dirty="0" err="1" smtClean="0">
                <a:latin typeface="Times New Roman" pitchFamily="18" charset="0"/>
                <a:cs typeface="Times New Roman" pitchFamily="18" charset="0"/>
              </a:rPr>
              <a:t>Ghadeer</a:t>
            </a:r>
            <a:r>
              <a:rPr lang="en-US" dirty="0" smtClean="0">
                <a:latin typeface="Times New Roman" pitchFamily="18" charset="0"/>
                <a:cs typeface="Times New Roman" pitchFamily="18" charset="0"/>
              </a:rPr>
              <a:t> G. </a:t>
            </a:r>
            <a:r>
              <a:rPr lang="en-US" dirty="0" err="1" smtClean="0">
                <a:latin typeface="Times New Roman" pitchFamily="18" charset="0"/>
                <a:cs typeface="Times New Roman" pitchFamily="18" charset="0"/>
              </a:rPr>
              <a:t>Mukhemar</a:t>
            </a:r>
            <a:r>
              <a:rPr lang="en-US" dirty="0" smtClean="0">
                <a:latin typeface="Times New Roman" pitchFamily="18" charset="0"/>
                <a:cs typeface="Times New Roman" pitchFamily="18" charset="0"/>
              </a:rPr>
              <a:t> </a:t>
            </a:r>
          </a:p>
          <a:p>
            <a:pPr algn="ctr"/>
            <a:r>
              <a:rPr lang="en-US" dirty="0" smtClean="0">
                <a:latin typeface="Times New Roman" pitchFamily="18" charset="0"/>
                <a:cs typeface="Times New Roman" pitchFamily="18" charset="0"/>
              </a:rPr>
              <a:t>            Nada A. </a:t>
            </a:r>
            <a:r>
              <a:rPr lang="en-US" dirty="0" err="1" smtClean="0">
                <a:latin typeface="Times New Roman" pitchFamily="18" charset="0"/>
                <a:cs typeface="Times New Roman" pitchFamily="18" charset="0"/>
              </a:rPr>
              <a:t>Jaradat</a:t>
            </a:r>
            <a:r>
              <a:rPr lang="en-US" dirty="0" smtClean="0">
                <a:latin typeface="Times New Roman" pitchFamily="18" charset="0"/>
                <a:cs typeface="Times New Roman" pitchFamily="18" charset="0"/>
              </a:rPr>
              <a:t> </a:t>
            </a:r>
          </a:p>
          <a:p>
            <a:pPr algn="ct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Shireen</a:t>
            </a:r>
            <a:r>
              <a:rPr lang="en-US" dirty="0" smtClean="0">
                <a:latin typeface="Times New Roman" pitchFamily="18" charset="0"/>
                <a:cs typeface="Times New Roman" pitchFamily="18" charset="0"/>
              </a:rPr>
              <a:t> A. </a:t>
            </a:r>
            <a:r>
              <a:rPr lang="en-US" dirty="0" err="1" smtClean="0">
                <a:latin typeface="Times New Roman" pitchFamily="18" charset="0"/>
                <a:cs typeface="Times New Roman" pitchFamily="18" charset="0"/>
              </a:rPr>
              <a:t>Ktaifan</a:t>
            </a:r>
            <a:r>
              <a:rPr lang="en-US" dirty="0" smtClean="0">
                <a:latin typeface="Times New Roman" pitchFamily="18" charset="0"/>
                <a:cs typeface="Times New Roman" pitchFamily="18" charset="0"/>
              </a:rPr>
              <a:t> </a:t>
            </a:r>
          </a:p>
          <a:p>
            <a:pPr algn="ctr"/>
            <a:endParaRPr lang="en-US" dirty="0">
              <a:latin typeface="Times New Roman" pitchFamily="18" charset="0"/>
              <a:cs typeface="Times New Roman" pitchFamily="18" charset="0"/>
            </a:endParaRPr>
          </a:p>
          <a:p>
            <a:pPr algn="ctr"/>
            <a:r>
              <a:rPr lang="en-US" dirty="0">
                <a:latin typeface="Times New Roman" pitchFamily="18" charset="0"/>
                <a:cs typeface="Times New Roman" pitchFamily="18" charset="0"/>
              </a:rPr>
              <a:t>Under supervision of: </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Ibrahim Mohammad</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2887" y="304800"/>
            <a:ext cx="1592114" cy="1499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a:spLocks noChangeArrowheads="1"/>
          </p:cNvSpPr>
          <p:nvPr/>
        </p:nvSpPr>
        <p:spPr bwMode="auto">
          <a:xfrm>
            <a:off x="2781299" y="1971368"/>
            <a:ext cx="4630738"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en-US" sz="1800" b="0" i="0" u="none" strike="noStrike" kern="0" cap="none" spc="0" normalizeH="0" baseline="0" noProof="0" dirty="0">
                <a:ln w="0"/>
                <a:solidFill>
                  <a:sysClr val="windowText" lastClr="000000"/>
                </a:solidFill>
                <a:effectLst>
                  <a:outerShdw blurRad="38100" dist="19050" dir="2700000" algn="tl" rotWithShape="0">
                    <a:sysClr val="windowText" lastClr="000000">
                      <a:alpha val="40000"/>
                    </a:sysClr>
                  </a:outerShdw>
                </a:effectLst>
                <a:uLnTx/>
                <a:uFillTx/>
                <a:latin typeface="Cambria" panose="02040503050406030204" pitchFamily="18" charset="0"/>
                <a:cs typeface="Arial" pitchFamily="34" charset="0"/>
              </a:rPr>
              <a:t>     </a:t>
            </a:r>
            <a:r>
              <a:rPr kumimoji="0" lang="en-US" altLang="en-US" sz="1800" b="1" u="none" strike="noStrike" kern="0" cap="none" spc="0" normalizeH="0" baseline="0" noProof="0" dirty="0">
                <a:ln w="0"/>
                <a:solidFill>
                  <a:sysClr val="windowText" lastClr="000000"/>
                </a:solidFill>
                <a:uLnTx/>
                <a:uFillTx/>
                <a:latin typeface="Times New Roman" pitchFamily="18" charset="0"/>
                <a:cs typeface="Times New Roman" pitchFamily="18" charset="0"/>
              </a:rPr>
              <a:t>An-</a:t>
            </a:r>
            <a:r>
              <a:rPr kumimoji="0" lang="en-US" altLang="en-US" sz="1800" b="1" u="none" strike="noStrike" kern="0" cap="none" spc="0" normalizeH="0" baseline="0" noProof="0" dirty="0" err="1">
                <a:ln w="0"/>
                <a:solidFill>
                  <a:sysClr val="windowText" lastClr="000000"/>
                </a:solidFill>
                <a:uLnTx/>
                <a:uFillTx/>
                <a:latin typeface="Times New Roman" pitchFamily="18" charset="0"/>
                <a:cs typeface="Times New Roman" pitchFamily="18" charset="0"/>
              </a:rPr>
              <a:t>Najah</a:t>
            </a:r>
            <a:r>
              <a:rPr kumimoji="0" lang="en-US" altLang="en-US" sz="1800" b="1" u="none" strike="noStrike" kern="0" cap="none" spc="0" normalizeH="0" baseline="0" noProof="0" dirty="0">
                <a:ln w="0"/>
                <a:solidFill>
                  <a:sysClr val="windowText" lastClr="000000"/>
                </a:solidFill>
                <a:uLnTx/>
                <a:uFillTx/>
                <a:latin typeface="Times New Roman" pitchFamily="18" charset="0"/>
                <a:cs typeface="Times New Roman" pitchFamily="18" charset="0"/>
              </a:rPr>
              <a:t> National </a:t>
            </a:r>
            <a:r>
              <a:rPr kumimoji="0" lang="en-US" altLang="en-US" sz="1800" b="1" u="none" strike="noStrike" kern="0" cap="none" spc="0" normalizeH="0" baseline="0" noProof="0" dirty="0" smtClean="0">
                <a:ln w="0"/>
                <a:solidFill>
                  <a:sysClr val="windowText" lastClr="000000"/>
                </a:solidFill>
                <a:uLnTx/>
                <a:uFillTx/>
                <a:latin typeface="Times New Roman" pitchFamily="18" charset="0"/>
                <a:cs typeface="Times New Roman" pitchFamily="18" charset="0"/>
              </a:rPr>
              <a:t>University</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en-US" sz="1800" b="1" u="none" strike="noStrike" kern="0" cap="none" spc="0" normalizeH="0" baseline="0" noProof="0" dirty="0" smtClean="0">
                <a:ln w="0"/>
                <a:solidFill>
                  <a:sysClr val="windowText" lastClr="000000"/>
                </a:solidFill>
                <a:uLnTx/>
                <a:uFillTx/>
                <a:latin typeface="Times New Roman" pitchFamily="18" charset="0"/>
                <a:cs typeface="Times New Roman" pitchFamily="18" charset="0"/>
              </a:rPr>
              <a:t>Faculty of Engineering</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en-US" sz="1800" b="1" u="none" strike="noStrike" kern="0" cap="none" spc="0" normalizeH="0" baseline="0" noProof="0" dirty="0" smtClean="0">
                <a:ln w="0"/>
                <a:solidFill>
                  <a:sysClr val="windowText" lastClr="000000"/>
                </a:solidFill>
                <a:uLnTx/>
                <a:uFillTx/>
                <a:latin typeface="Times New Roman" pitchFamily="18" charset="0"/>
                <a:cs typeface="Times New Roman" pitchFamily="18" charset="0"/>
              </a:rPr>
              <a:t>Civil </a:t>
            </a:r>
            <a:r>
              <a:rPr kumimoji="0" lang="en-US" altLang="en-US" sz="1800" b="1" u="none" strike="noStrike" kern="0" cap="none" spc="0" normalizeH="0" baseline="0" noProof="0" dirty="0">
                <a:ln w="0"/>
                <a:solidFill>
                  <a:sysClr val="windowText" lastClr="000000"/>
                </a:solidFill>
                <a:uLnTx/>
                <a:uFillTx/>
                <a:latin typeface="Times New Roman" pitchFamily="18" charset="0"/>
                <a:cs typeface="Times New Roman" pitchFamily="18" charset="0"/>
              </a:rPr>
              <a:t>Engineering Department </a:t>
            </a: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altLang="en-US" sz="1800" b="1" u="none" strike="noStrike" kern="0" cap="none" spc="0" normalizeH="0" baseline="0" noProof="0" dirty="0">
              <a:ln w="0"/>
              <a:solidFill>
                <a:sysClr val="windowText" lastClr="000000"/>
              </a:solidFill>
              <a:uLnTx/>
              <a:uFillTx/>
              <a:latin typeface="Times New Roman" pitchFamily="18" charset="0"/>
              <a:cs typeface="Times New Roman" pitchFamily="18" charset="0"/>
            </a:endParaRPr>
          </a:p>
        </p:txBody>
      </p:sp>
    </p:spTree>
    <p:extLst>
      <p:ext uri="{BB962C8B-B14F-4D97-AF65-F5344CB8AC3E}">
        <p14:creationId xmlns:p14="http://schemas.microsoft.com/office/powerpoint/2010/main" val="4250623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371600"/>
            <a:ext cx="7467600" cy="5254752"/>
          </a:xfrm>
        </p:spPr>
        <p:txBody>
          <a:bodyPr>
            <a:normAutofit/>
          </a:bodyPr>
          <a:lstStyle/>
          <a:p>
            <a:pPr marL="342900" lvl="0" indent="-342900" algn="just">
              <a:lnSpc>
                <a:spcPct val="150000"/>
              </a:lnSpc>
              <a:buClr>
                <a:schemeClr val="tx1"/>
              </a:buClr>
              <a:buSzPct val="101000"/>
              <a:buFont typeface="Wingdings"/>
              <a:buChar char=""/>
              <a:tabLst>
                <a:tab pos="90170" algn="l"/>
              </a:tabLst>
            </a:pPr>
            <a:r>
              <a:rPr lang="en-US" sz="2200" dirty="0">
                <a:latin typeface="Times New Roman"/>
                <a:ea typeface="Calibri"/>
                <a:cs typeface="Times New Roman"/>
              </a:rPr>
              <a:t>American Concrete Institute (ACI318M-14):  Building code requirements for structural concrete and commentary. </a:t>
            </a:r>
            <a:endParaRPr lang="en-US" sz="2200" dirty="0" smtClean="0">
              <a:latin typeface="Times New Roman"/>
              <a:ea typeface="Calibri"/>
              <a:cs typeface="Times New Roman"/>
            </a:endParaRPr>
          </a:p>
          <a:p>
            <a:pPr marL="342900" lvl="0" indent="-342900" algn="just">
              <a:lnSpc>
                <a:spcPct val="150000"/>
              </a:lnSpc>
              <a:buClr>
                <a:schemeClr val="tx1"/>
              </a:buClr>
              <a:buSzPct val="101000"/>
              <a:buFont typeface="Wingdings"/>
              <a:buChar char=""/>
              <a:tabLst>
                <a:tab pos="90170" algn="l"/>
              </a:tabLst>
            </a:pPr>
            <a:r>
              <a:rPr lang="en-US" sz="2200" dirty="0">
                <a:latin typeface="Times New Roman"/>
                <a:ea typeface="Calibri"/>
                <a:cs typeface="Times New Roman"/>
              </a:rPr>
              <a:t>American Society of Civil Engineers (ASCE7-10</a:t>
            </a:r>
            <a:r>
              <a:rPr lang="en-US" sz="2200" dirty="0" smtClean="0">
                <a:latin typeface="Times New Roman"/>
                <a:ea typeface="Calibri"/>
                <a:cs typeface="Times New Roman"/>
              </a:rPr>
              <a:t>).</a:t>
            </a:r>
          </a:p>
          <a:p>
            <a:pPr marL="342900" lvl="0" indent="-342900" algn="just">
              <a:lnSpc>
                <a:spcPct val="150000"/>
              </a:lnSpc>
              <a:buClr>
                <a:schemeClr val="tx1"/>
              </a:buClr>
              <a:buSzPct val="101000"/>
              <a:buFont typeface="Wingdings"/>
              <a:buChar char=""/>
              <a:tabLst>
                <a:tab pos="90170" algn="l"/>
              </a:tabLst>
            </a:pPr>
            <a:r>
              <a:rPr lang="en-US" sz="2200" dirty="0">
                <a:latin typeface="Times New Roman"/>
                <a:ea typeface="Calibri"/>
                <a:cs typeface="Times New Roman"/>
              </a:rPr>
              <a:t> American Society of Civil Engineers (ASCE41-13).</a:t>
            </a:r>
          </a:p>
          <a:p>
            <a:pPr marL="342900" indent="-342900" algn="just">
              <a:lnSpc>
                <a:spcPct val="150000"/>
              </a:lnSpc>
              <a:buClr>
                <a:schemeClr val="tx1"/>
              </a:buClr>
              <a:buSzPct val="101000"/>
              <a:buFont typeface="Wingdings"/>
              <a:buChar char=""/>
              <a:tabLst>
                <a:tab pos="90170" algn="l"/>
              </a:tabLst>
            </a:pPr>
            <a:r>
              <a:rPr lang="en-US" sz="2200" dirty="0">
                <a:latin typeface="Times New Roman"/>
                <a:ea typeface="Calibri"/>
                <a:cs typeface="Times New Roman"/>
              </a:rPr>
              <a:t>International Building Code (IBC2012</a:t>
            </a:r>
            <a:r>
              <a:rPr lang="en-US" sz="2200" dirty="0" smtClean="0">
                <a:latin typeface="Times New Roman"/>
                <a:ea typeface="Calibri"/>
                <a:cs typeface="Times New Roman"/>
              </a:rPr>
              <a:t>).</a:t>
            </a:r>
          </a:p>
          <a:p>
            <a:pPr marL="342900" lvl="0" indent="-342900" algn="just">
              <a:lnSpc>
                <a:spcPct val="150000"/>
              </a:lnSpc>
              <a:buClr>
                <a:schemeClr val="tx1"/>
              </a:buClr>
              <a:buSzPct val="101000"/>
              <a:buFont typeface="Wingdings"/>
              <a:buChar char=""/>
              <a:tabLst>
                <a:tab pos="90170" algn="l"/>
              </a:tabLst>
            </a:pPr>
            <a:r>
              <a:rPr lang="en-US" sz="2200" dirty="0">
                <a:latin typeface="Times New Roman"/>
                <a:ea typeface="Calibri"/>
                <a:cs typeface="Times New Roman"/>
              </a:rPr>
              <a:t>Jordanian </a:t>
            </a:r>
            <a:r>
              <a:rPr lang="en-US" sz="2200" dirty="0" smtClean="0">
                <a:latin typeface="Times New Roman"/>
                <a:ea typeface="Calibri"/>
                <a:cs typeface="Times New Roman"/>
              </a:rPr>
              <a:t>Code_2006.</a:t>
            </a:r>
          </a:p>
          <a:p>
            <a:pPr marL="342900" lvl="0" indent="-342900" algn="just">
              <a:lnSpc>
                <a:spcPct val="150000"/>
              </a:lnSpc>
              <a:buClr>
                <a:schemeClr val="tx1"/>
              </a:buClr>
              <a:buSzPct val="101000"/>
              <a:buFont typeface="Wingdings"/>
              <a:buChar char=""/>
              <a:tabLst>
                <a:tab pos="90170" algn="l"/>
              </a:tabLst>
            </a:pPr>
            <a:r>
              <a:rPr lang="en-US" sz="2200" dirty="0">
                <a:latin typeface="Times New Roman"/>
                <a:ea typeface="Calibri"/>
                <a:cs typeface="Times New Roman"/>
              </a:rPr>
              <a:t>Unified Facilities Criteria (</a:t>
            </a:r>
            <a:r>
              <a:rPr lang="en-US" sz="2200" dirty="0" smtClean="0">
                <a:latin typeface="Times New Roman"/>
                <a:ea typeface="Calibri"/>
                <a:cs typeface="Times New Roman"/>
              </a:rPr>
              <a:t>UFC3-301-1).</a:t>
            </a:r>
            <a:endParaRPr lang="en-US" sz="2200" dirty="0">
              <a:latin typeface="Times New Roman"/>
              <a:ea typeface="Calibri"/>
              <a:cs typeface="Times New Roman"/>
            </a:endParaRPr>
          </a:p>
          <a:p>
            <a:pPr marL="342900" lvl="0" indent="-342900" algn="just">
              <a:lnSpc>
                <a:spcPct val="150000"/>
              </a:lnSpc>
              <a:buClr>
                <a:schemeClr val="tx1"/>
              </a:buClr>
              <a:buSzPct val="101000"/>
              <a:buFont typeface="Wingdings"/>
              <a:buChar char=""/>
              <a:tabLst>
                <a:tab pos="90170" algn="l"/>
              </a:tabLst>
            </a:pPr>
            <a:r>
              <a:rPr lang="en-US" sz="2200" dirty="0">
                <a:latin typeface="Times New Roman"/>
                <a:ea typeface="Calibri"/>
                <a:cs typeface="Times New Roman"/>
              </a:rPr>
              <a:t>Israeli Standard </a:t>
            </a:r>
            <a:r>
              <a:rPr lang="en-US" sz="2200" dirty="0" smtClean="0">
                <a:latin typeface="Times New Roman"/>
                <a:ea typeface="Calibri"/>
                <a:cs typeface="Times New Roman"/>
              </a:rPr>
              <a:t>SI413.</a:t>
            </a:r>
            <a:endParaRPr lang="en-US" sz="2200" dirty="0">
              <a:latin typeface="Times New Roman"/>
              <a:ea typeface="Calibri"/>
              <a:cs typeface="Times New Roman"/>
            </a:endParaRPr>
          </a:p>
          <a:p>
            <a:pPr marL="342900" indent="-342900" algn="just">
              <a:lnSpc>
                <a:spcPct val="150000"/>
              </a:lnSpc>
              <a:buClr>
                <a:schemeClr val="tx1"/>
              </a:buClr>
              <a:buSzPct val="101000"/>
              <a:buFont typeface="Wingdings"/>
              <a:buChar char=""/>
              <a:tabLst>
                <a:tab pos="90170" algn="l"/>
              </a:tabLst>
            </a:pPr>
            <a:endParaRPr lang="en-US" sz="3200" dirty="0">
              <a:latin typeface="Times New Roman"/>
              <a:ea typeface="Calibri"/>
              <a:cs typeface="Times New Roman"/>
            </a:endParaRPr>
          </a:p>
          <a:p>
            <a:pPr marL="342900" lvl="0" indent="-342900" algn="just">
              <a:lnSpc>
                <a:spcPct val="150000"/>
              </a:lnSpc>
              <a:buClr>
                <a:schemeClr val="tx1"/>
              </a:buClr>
              <a:buSzPct val="101000"/>
              <a:buFont typeface="Wingdings"/>
              <a:buChar char=""/>
              <a:tabLst>
                <a:tab pos="90170" algn="l"/>
              </a:tabLst>
            </a:pPr>
            <a:endParaRPr lang="en-US" sz="2800" dirty="0" smtClean="0">
              <a:latin typeface="Times New Roman"/>
              <a:ea typeface="Calibri"/>
              <a:cs typeface="Times New Roman"/>
            </a:endParaRPr>
          </a:p>
          <a:p>
            <a:pPr marL="0" lvl="0" indent="0" algn="just">
              <a:lnSpc>
                <a:spcPct val="150000"/>
              </a:lnSpc>
              <a:buNone/>
              <a:tabLst>
                <a:tab pos="90170" algn="l"/>
              </a:tabLst>
            </a:pPr>
            <a:endParaRPr lang="en-US" sz="2800" dirty="0">
              <a:latin typeface="Times New Roman"/>
              <a:ea typeface="Calibri"/>
              <a:cs typeface="Times New Roman"/>
            </a:endParaRPr>
          </a:p>
          <a:p>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10</a:t>
            </a:fld>
            <a:endParaRPr lang="en-US"/>
          </a:p>
        </p:txBody>
      </p:sp>
      <p:sp>
        <p:nvSpPr>
          <p:cNvPr id="5" name="TextBox 4"/>
          <p:cNvSpPr txBox="1"/>
          <p:nvPr/>
        </p:nvSpPr>
        <p:spPr>
          <a:xfrm>
            <a:off x="609600" y="228600"/>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Codes and standards</a:t>
            </a:r>
          </a:p>
        </p:txBody>
      </p:sp>
      <p:sp>
        <p:nvSpPr>
          <p:cNvPr id="6" name="TextBox 5"/>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9321058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100</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Columns</a:t>
            </a:r>
            <a:endParaRPr lang="en-US" sz="3600" dirty="0">
              <a:latin typeface="Times New Roman" pitchFamily="18" charset="0"/>
              <a:cs typeface="Times New Roman" pitchFamily="18" charset="0"/>
            </a:endParaRPr>
          </a:p>
        </p:txBody>
      </p:sp>
      <p:sp>
        <p:nvSpPr>
          <p:cNvPr id="6" name="Content Placeholder 2"/>
          <p:cNvSpPr>
            <a:spLocks noGrp="1"/>
          </p:cNvSpPr>
          <p:nvPr>
            <p:ph sz="quarter" idx="1"/>
          </p:nvPr>
        </p:nvSpPr>
        <p:spPr>
          <a:xfrm>
            <a:off x="152400" y="990600"/>
            <a:ext cx="8458200" cy="5638800"/>
          </a:xfrm>
        </p:spPr>
        <p:txBody>
          <a:bodyPr>
            <a:normAutofit/>
          </a:bodyPr>
          <a:lstStyle/>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14 floors.</a:t>
            </a:r>
          </a:p>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Columns dimensions ranges from (700 × 700) mm to (1300 × 1300) mm, as follows :</a:t>
            </a:r>
          </a:p>
          <a:p>
            <a:pPr marL="0" indent="0">
              <a:buClrTx/>
              <a:buSzPct val="100000"/>
              <a:buNone/>
            </a:pPr>
            <a:endParaRPr lang="en-US" sz="2000" dirty="0">
              <a:latin typeface="Times New Roman" pitchFamily="18" charset="0"/>
              <a:cs typeface="Times New Roman" pitchFamily="18" charset="0"/>
            </a:endParaRPr>
          </a:p>
          <a:p>
            <a:pPr>
              <a:buClrTx/>
              <a:buSzPct val="100000"/>
              <a:buFont typeface="Arial" panose="020B0604020202020204" pitchFamily="34" charset="0"/>
              <a:buChar char="•"/>
            </a:pPr>
            <a:endParaRPr lang="en-US" sz="2000" dirty="0">
              <a:latin typeface="Times New Roman" pitchFamily="18" charset="0"/>
              <a:cs typeface="Times New Roman" pitchFamily="18" charset="0"/>
            </a:endParaRPr>
          </a:p>
          <a:p>
            <a:pPr marL="0" indent="0">
              <a:buClrTx/>
              <a:buSzPct val="100000"/>
              <a:buNone/>
            </a:pPr>
            <a:endParaRPr lang="en-US" sz="2000" dirty="0" smtClean="0">
              <a:latin typeface="Times New Roman" pitchFamily="18" charset="0"/>
              <a:cs typeface="Times New Roman" pitchFamily="18" charset="0"/>
            </a:endParaRPr>
          </a:p>
          <a:p>
            <a:pPr marL="0" indent="0">
              <a:buClrTx/>
              <a:buSzPct val="10000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p>
          <a:p>
            <a:pPr>
              <a:buClrTx/>
              <a:buSzPct val="100000"/>
              <a:buFont typeface="Arial" panose="020B0604020202020204" pitchFamily="34" charset="0"/>
              <a:buChar char="•"/>
            </a:pPr>
            <a:endParaRPr lang="en-US" sz="2000" dirty="0" smtClean="0">
              <a:latin typeface="Times New Roman" pitchFamily="18" charset="0"/>
              <a:cs typeface="Times New Roman" pitchFamily="18" charset="0"/>
            </a:endParaRPr>
          </a:p>
          <a:p>
            <a:pPr marL="0" indent="0">
              <a:buClrTx/>
              <a:buSzPct val="100000"/>
              <a:buNone/>
            </a:pPr>
            <a:endParaRPr lang="en-US" sz="2000" dirty="0" smtClean="0">
              <a:latin typeface="Times New Roman" pitchFamily="18" charset="0"/>
              <a:cs typeface="Times New Roman" pitchFamily="18" charset="0"/>
            </a:endParaRPr>
          </a:p>
          <a:p>
            <a:pPr>
              <a:buClrTx/>
              <a:buFont typeface="Arial" panose="020B0604020202020204" pitchFamily="34" charset="0"/>
              <a:buChar char="•"/>
            </a:pPr>
            <a:endParaRPr lang="en-US" sz="2000" dirty="0" smtClean="0">
              <a:latin typeface="Times New Roman" pitchFamily="18" charset="0"/>
              <a:cs typeface="Times New Roman" pitchFamily="18" charset="0"/>
            </a:endParaRPr>
          </a:p>
          <a:p>
            <a:pPr>
              <a:buClrTx/>
              <a:buFont typeface="Arial" panose="020B0604020202020204" pitchFamily="34" charset="0"/>
              <a:buChar char="•"/>
            </a:pPr>
            <a:endParaRPr lang="en-US" sz="2000" dirty="0">
              <a:latin typeface="Times New Roman" pitchFamily="18" charset="0"/>
              <a:cs typeface="Times New Roman" pitchFamily="18" charset="0"/>
            </a:endParaRPr>
          </a:p>
          <a:p>
            <a:pPr>
              <a:buClrTx/>
              <a:buFont typeface="Arial" panose="020B0604020202020204" pitchFamily="34" charset="0"/>
              <a:buChar char="•"/>
            </a:pPr>
            <a:endParaRPr lang="en-US" sz="2000" dirty="0" smtClean="0">
              <a:latin typeface="Times New Roman" pitchFamily="18" charset="0"/>
              <a:cs typeface="Times New Roman" pitchFamily="18" charset="0"/>
            </a:endParaRPr>
          </a:p>
          <a:p>
            <a:pPr>
              <a:buClrTx/>
              <a:buFont typeface="Arial" panose="020B0604020202020204" pitchFamily="34" charset="0"/>
              <a:buChar char="•"/>
            </a:pPr>
            <a:endParaRPr lang="en-US" sz="2000" dirty="0">
              <a:latin typeface="Times New Roman" pitchFamily="18" charset="0"/>
              <a:cs typeface="Times New Roman" pitchFamily="18" charset="0"/>
            </a:endParaRPr>
          </a:p>
          <a:p>
            <a:pPr>
              <a:buClrTx/>
              <a:buFont typeface="Arial" panose="020B0604020202020204" pitchFamily="34" charset="0"/>
              <a:buChar char="•"/>
            </a:pPr>
            <a:r>
              <a:rPr lang="en-US" sz="2000" dirty="0" smtClean="0">
                <a:latin typeface="Times New Roman" pitchFamily="18" charset="0"/>
                <a:cs typeface="Times New Roman" pitchFamily="18" charset="0"/>
              </a:rPr>
              <a:t>Column C23 in first floor was taken as a sample.</a:t>
            </a:r>
            <a:endParaRPr lang="en-US" sz="2000" dirty="0">
              <a:latin typeface="Times New Roman" pitchFamily="18" charset="0"/>
              <a:cs typeface="Times New Roman"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399" y="2342734"/>
            <a:ext cx="6166029" cy="3391315"/>
          </a:xfrm>
          <a:prstGeom prst="rect">
            <a:avLst/>
          </a:prstGeom>
        </p:spPr>
      </p:pic>
      <p:sp>
        <p:nvSpPr>
          <p:cNvPr id="8" name="TextBox 7"/>
          <p:cNvSpPr txBox="1"/>
          <p:nvPr/>
        </p:nvSpPr>
        <p:spPr>
          <a:xfrm>
            <a:off x="1060655" y="1973403"/>
            <a:ext cx="68580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3.7</a:t>
            </a:r>
            <a:r>
              <a:rPr lang="en-US" dirty="0">
                <a:latin typeface="Times New Roman" pitchFamily="18" charset="0"/>
                <a:cs typeface="Times New Roman" pitchFamily="18" charset="0"/>
              </a:rPr>
              <a:t>: Columns dimensions.</a:t>
            </a:r>
          </a:p>
        </p:txBody>
      </p:sp>
      <p:sp>
        <p:nvSpPr>
          <p:cNvPr id="9" name="TextBox 8"/>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63769905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101</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Columns</a:t>
            </a:r>
            <a:endParaRPr lang="en-US" sz="3600" dirty="0">
              <a:latin typeface="Times New Roman" pitchFamily="18" charset="0"/>
              <a:cs typeface="Times New Roman" pitchFamily="18" charset="0"/>
            </a:endParaRP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975" t="8223" r="2625" b="2266"/>
          <a:stretch/>
        </p:blipFill>
        <p:spPr>
          <a:xfrm>
            <a:off x="304801" y="838200"/>
            <a:ext cx="7824216" cy="5486400"/>
          </a:xfrm>
          <a:prstGeom prst="rect">
            <a:avLst/>
          </a:prstGeom>
        </p:spPr>
      </p:pic>
      <p:sp>
        <p:nvSpPr>
          <p:cNvPr id="7" name="TextBox 6"/>
          <p:cNvSpPr txBox="1"/>
          <p:nvPr/>
        </p:nvSpPr>
        <p:spPr>
          <a:xfrm>
            <a:off x="761789" y="6305266"/>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3.18: Columns layout in first floor.</a:t>
            </a:r>
            <a:endParaRPr lang="en-US" dirty="0">
              <a:latin typeface="Times New Roman" pitchFamily="18" charset="0"/>
              <a:cs typeface="Times New Roman" pitchFamily="18" charset="0"/>
            </a:endParaRPr>
          </a:p>
        </p:txBody>
      </p:sp>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62208854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102</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Columns</a:t>
            </a:r>
            <a:endParaRPr lang="en-US" sz="36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TextBox 5"/>
              <p:cNvSpPr txBox="1"/>
              <p:nvPr/>
            </p:nvSpPr>
            <p:spPr>
              <a:xfrm>
                <a:off x="784535" y="5625322"/>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3.19: Column C23 reinforcement in first floor from ETABS </a:t>
                </a:r>
                <a:r>
                  <a:rPr lang="en-US" dirty="0">
                    <a:latin typeface="Times New Roman" pitchFamily="18" charset="0"/>
                    <a:cs typeface="Times New Roman" pitchFamily="18" charset="0"/>
                  </a:rPr>
                  <a:t>(</a:t>
                </a:r>
                <a14:m>
                  <m:oMath xmlns:m="http://schemas.openxmlformats.org/officeDocument/2006/math">
                    <m:sSup>
                      <m:sSupPr>
                        <m:ctrlPr>
                          <a:rPr lang="en-US" i="1">
                            <a:latin typeface="Cambria Math"/>
                            <a:cs typeface="Times New Roman" pitchFamily="18" charset="0"/>
                          </a:rPr>
                        </m:ctrlPr>
                      </m:sSupPr>
                      <m:e>
                        <m:r>
                          <a:rPr lang="en-US" i="1">
                            <a:latin typeface="Cambria Math" panose="02040503050406030204" pitchFamily="18" charset="0"/>
                            <a:cs typeface="Times New Roman" pitchFamily="18" charset="0"/>
                          </a:rPr>
                          <m:t>𝑚𝑚</m:t>
                        </m:r>
                      </m:e>
                      <m:sup>
                        <m:r>
                          <a:rPr lang="en-US" i="1">
                            <a:latin typeface="Cambria Math" panose="02040503050406030204" pitchFamily="18" charset="0"/>
                            <a:cs typeface="Times New Roman" pitchFamily="18" charset="0"/>
                          </a:rPr>
                          <m:t>2</m:t>
                        </m:r>
                      </m:sup>
                    </m:sSup>
                    <m:r>
                      <a:rPr lang="en-US" i="1">
                        <a:latin typeface="Cambria Math" panose="02040503050406030204" pitchFamily="18" charset="0"/>
                        <a:cs typeface="Times New Roman" pitchFamily="18" charset="0"/>
                      </a:rPr>
                      <m:t>)</m:t>
                    </m:r>
                  </m:oMath>
                </a14:m>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784535" y="5625322"/>
                <a:ext cx="7344481" cy="369332"/>
              </a:xfrm>
              <a:prstGeom prst="rect">
                <a:avLst/>
              </a:prstGeom>
              <a:blipFill rotWithShape="0">
                <a:blip r:embed="rId2"/>
                <a:stretch>
                  <a:fillRect t="-10000" b="-26667"/>
                </a:stretch>
              </a:blipFill>
            </p:spPr>
            <p:txBody>
              <a:bodyPr/>
              <a:lstStyle/>
              <a:p>
                <a:r>
                  <a:rPr lang="en-US">
                    <a:noFill/>
                  </a:rPr>
                  <a:t> </a:t>
                </a:r>
              </a:p>
            </p:txBody>
          </p:sp>
        </mc:Fallback>
      </mc:AlternateContent>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6903" y="1027819"/>
            <a:ext cx="2842955" cy="445031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56775" y="782024"/>
            <a:ext cx="3166428" cy="4843298"/>
          </a:xfrm>
          <a:prstGeom prst="rect">
            <a:avLst/>
          </a:prstGeom>
        </p:spPr>
      </p:pic>
      <p:sp>
        <p:nvSpPr>
          <p:cNvPr id="9" name="TextBox 8"/>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11955954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103</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Columns</a:t>
            </a:r>
            <a:endParaRPr lang="en-US" sz="3600" dirty="0">
              <a:latin typeface="Times New Roman" pitchFamily="18" charset="0"/>
              <a:cs typeface="Times New Roman" pitchFamily="18" charset="0"/>
            </a:endParaRPr>
          </a:p>
        </p:txBody>
      </p:sp>
      <p:sp>
        <p:nvSpPr>
          <p:cNvPr id="7" name="TextBox 6"/>
          <p:cNvSpPr txBox="1"/>
          <p:nvPr/>
        </p:nvSpPr>
        <p:spPr>
          <a:xfrm>
            <a:off x="817414" y="4600575"/>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3.20: Column C23 reinforcement in first floor.</a:t>
            </a:r>
            <a:endParaRPr lang="en-US" dirty="0">
              <a:latin typeface="Times New Roman" pitchFamily="18" charset="0"/>
              <a:cs typeface="Times New Roman"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1295400"/>
            <a:ext cx="3752850" cy="3190875"/>
          </a:xfrm>
          <a:prstGeom prst="rect">
            <a:avLst/>
          </a:prstGeom>
        </p:spPr>
      </p:pic>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8081483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104</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Walls</a:t>
            </a:r>
            <a:endParaRPr lang="en-US" sz="3600" dirty="0">
              <a:latin typeface="Times New Roman" pitchFamily="18" charset="0"/>
              <a:cs typeface="Times New Roman" pitchFamily="18" charset="0"/>
            </a:endParaRPr>
          </a:p>
        </p:txBody>
      </p:sp>
      <p:sp>
        <p:nvSpPr>
          <p:cNvPr id="6" name="Content Placeholder 2"/>
          <p:cNvSpPr>
            <a:spLocks noGrp="1"/>
          </p:cNvSpPr>
          <p:nvPr>
            <p:ph sz="quarter" idx="1"/>
          </p:nvPr>
        </p:nvSpPr>
        <p:spPr>
          <a:xfrm>
            <a:off x="152400" y="990600"/>
            <a:ext cx="8458200" cy="5638800"/>
          </a:xfrm>
        </p:spPr>
        <p:txBody>
          <a:bodyPr>
            <a:normAutofit/>
          </a:bodyPr>
          <a:lstStyle/>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14 floors.</a:t>
            </a:r>
          </a:p>
          <a:p>
            <a:pPr marL="0" indent="0">
              <a:buClrTx/>
              <a:buSzPct val="100000"/>
              <a:buNone/>
            </a:pPr>
            <a:endParaRPr lang="en-US" sz="2000" dirty="0" smtClean="0">
              <a:latin typeface="Times New Roman" pitchFamily="18" charset="0"/>
              <a:cs typeface="Times New Roman" pitchFamily="18" charset="0"/>
            </a:endParaRPr>
          </a:p>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Different walls sections :</a:t>
            </a:r>
          </a:p>
          <a:p>
            <a:pPr marL="0" indent="0">
              <a:buClrTx/>
              <a:buSzPct val="10000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W400 mm.</a:t>
            </a:r>
          </a:p>
          <a:p>
            <a:pPr marL="0" indent="0">
              <a:buClrTx/>
              <a:buSzPct val="10000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W350 mm.</a:t>
            </a:r>
          </a:p>
          <a:p>
            <a:pPr marL="0" indent="0">
              <a:buClrTx/>
              <a:buSzPct val="10000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W300 </a:t>
            </a:r>
            <a:r>
              <a:rPr lang="en-US" sz="2000" dirty="0">
                <a:latin typeface="Times New Roman" pitchFamily="18" charset="0"/>
                <a:cs typeface="Times New Roman" pitchFamily="18" charset="0"/>
              </a:rPr>
              <a:t>mm.</a:t>
            </a:r>
          </a:p>
          <a:p>
            <a:pPr marL="0" indent="0">
              <a:buClrTx/>
              <a:buSzPct val="10000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W200 </a:t>
            </a:r>
            <a:r>
              <a:rPr lang="en-US" sz="2000" dirty="0">
                <a:latin typeface="Times New Roman" pitchFamily="18" charset="0"/>
                <a:cs typeface="Times New Roman" pitchFamily="18" charset="0"/>
              </a:rPr>
              <a:t>mm</a:t>
            </a:r>
            <a:r>
              <a:rPr lang="en-US" sz="2000" dirty="0" smtClean="0">
                <a:latin typeface="Times New Roman" pitchFamily="18" charset="0"/>
                <a:cs typeface="Times New Roman" pitchFamily="18" charset="0"/>
              </a:rPr>
              <a:t>.</a:t>
            </a:r>
          </a:p>
          <a:p>
            <a:pPr marL="0" indent="0">
              <a:buClrTx/>
              <a:buSzPct val="100000"/>
              <a:buNone/>
            </a:pPr>
            <a:endParaRPr lang="en-US" sz="2000" dirty="0" smtClean="0">
              <a:latin typeface="Times New Roman" pitchFamily="18" charset="0"/>
              <a:cs typeface="Times New Roman" pitchFamily="18" charset="0"/>
            </a:endParaRPr>
          </a:p>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W3 was taken as a sample.</a:t>
            </a:r>
          </a:p>
          <a:p>
            <a:pPr marL="0" indent="0">
              <a:buClrTx/>
              <a:buSzPct val="100000"/>
              <a:buNone/>
            </a:pPr>
            <a:endParaRPr lang="en-US" sz="2000" dirty="0">
              <a:latin typeface="Times New Roman" pitchFamily="18" charset="0"/>
              <a:cs typeface="Times New Roman" pitchFamily="18" charset="0"/>
            </a:endParaRPr>
          </a:p>
          <a:p>
            <a:pPr marL="0" indent="0">
              <a:buClrTx/>
              <a:buSzPct val="100000"/>
              <a:buNone/>
            </a:pPr>
            <a:endParaRPr lang="en-US" sz="2000" dirty="0" smtClean="0">
              <a:latin typeface="Times New Roman" pitchFamily="18" charset="0"/>
              <a:cs typeface="Times New Roman"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1228096"/>
            <a:ext cx="4404784" cy="4867904"/>
          </a:xfrm>
          <a:prstGeom prst="rect">
            <a:avLst/>
          </a:prstGeom>
        </p:spPr>
      </p:pic>
      <p:sp>
        <p:nvSpPr>
          <p:cNvPr id="8" name="TextBox 7"/>
          <p:cNvSpPr txBox="1"/>
          <p:nvPr/>
        </p:nvSpPr>
        <p:spPr>
          <a:xfrm>
            <a:off x="2362200" y="6130028"/>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3.21: Walls in the structure.</a:t>
            </a:r>
            <a:endParaRPr lang="en-US" dirty="0">
              <a:latin typeface="Times New Roman" pitchFamily="18" charset="0"/>
              <a:cs typeface="Times New Roman" pitchFamily="18" charset="0"/>
            </a:endParaRPr>
          </a:p>
        </p:txBody>
      </p:sp>
      <p:sp>
        <p:nvSpPr>
          <p:cNvPr id="9" name="TextBox 8"/>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04848561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105</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Walls</a:t>
            </a:r>
            <a:endParaRPr lang="en-US" sz="3600" dirty="0">
              <a:latin typeface="Times New Roman" pitchFamily="18" charset="0"/>
              <a:cs typeface="Times New Roman"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934934"/>
            <a:ext cx="1666259" cy="4953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512" y="934934"/>
            <a:ext cx="1759246" cy="5063649"/>
          </a:xfrm>
          <a:prstGeom prst="rect">
            <a:avLst/>
          </a:prstGeom>
        </p:spPr>
      </p:pic>
      <mc:AlternateContent xmlns:mc="http://schemas.openxmlformats.org/markup-compatibility/2006" xmlns:a14="http://schemas.microsoft.com/office/drawing/2010/main">
        <mc:Choice Requires="a14">
          <p:sp>
            <p:nvSpPr>
              <p:cNvPr id="9" name="TextBox 8"/>
              <p:cNvSpPr txBox="1"/>
              <p:nvPr/>
            </p:nvSpPr>
            <p:spPr>
              <a:xfrm>
                <a:off x="245978" y="6061953"/>
                <a:ext cx="4114800" cy="646331"/>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3.22: Longitudinal reinforcement in W3 </a:t>
                </a:r>
                <a:r>
                  <a:rPr lang="en-US" dirty="0">
                    <a:latin typeface="Times New Roman" pitchFamily="18" charset="0"/>
                    <a:cs typeface="Times New Roman" pitchFamily="18" charset="0"/>
                  </a:rPr>
                  <a:t>(</a:t>
                </a:r>
                <a14:m>
                  <m:oMath xmlns:m="http://schemas.openxmlformats.org/officeDocument/2006/math">
                    <m:sSup>
                      <m:sSupPr>
                        <m:ctrlPr>
                          <a:rPr lang="en-US" i="1">
                            <a:latin typeface="Cambria Math"/>
                            <a:cs typeface="Times New Roman" pitchFamily="18" charset="0"/>
                          </a:rPr>
                        </m:ctrlPr>
                      </m:sSupPr>
                      <m:e>
                        <m:r>
                          <a:rPr lang="en-US" i="1">
                            <a:latin typeface="Cambria Math" panose="02040503050406030204" pitchFamily="18" charset="0"/>
                            <a:cs typeface="Times New Roman" pitchFamily="18" charset="0"/>
                          </a:rPr>
                          <m:t>𝑚𝑚</m:t>
                        </m:r>
                      </m:e>
                      <m:sup>
                        <m:r>
                          <a:rPr lang="en-US" i="1">
                            <a:latin typeface="Cambria Math" panose="02040503050406030204" pitchFamily="18" charset="0"/>
                            <a:cs typeface="Times New Roman" pitchFamily="18" charset="0"/>
                          </a:rPr>
                          <m:t>2</m:t>
                        </m:r>
                      </m:sup>
                    </m:sSup>
                    <m:r>
                      <a:rPr lang="en-US" i="1">
                        <a:latin typeface="Cambria Math" panose="02040503050406030204" pitchFamily="18" charset="0"/>
                        <a:cs typeface="Times New Roman" pitchFamily="18" charset="0"/>
                      </a:rPr>
                      <m:t>)</m:t>
                    </m:r>
                  </m:oMath>
                </a14:m>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245978" y="6061953"/>
                <a:ext cx="4114800" cy="646331"/>
              </a:xfrm>
              <a:prstGeom prst="rect">
                <a:avLst/>
              </a:prstGeom>
              <a:blipFill rotWithShape="0">
                <a:blip r:embed="rId4"/>
                <a:stretch>
                  <a:fillRect l="-1185" t="-4717" r="-2519"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4648200" y="6061953"/>
                <a:ext cx="3655739" cy="646331"/>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3.23: Shear reinforcement in W3 </a:t>
                </a:r>
                <a:r>
                  <a:rPr lang="en-US" dirty="0">
                    <a:latin typeface="Times New Roman" pitchFamily="18" charset="0"/>
                    <a:cs typeface="Times New Roman" pitchFamily="18" charset="0"/>
                  </a:rPr>
                  <a:t>(</a:t>
                </a:r>
                <a14:m>
                  <m:oMath xmlns:m="http://schemas.openxmlformats.org/officeDocument/2006/math">
                    <m:sSup>
                      <m:sSupPr>
                        <m:ctrlPr>
                          <a:rPr lang="en-US" i="1">
                            <a:latin typeface="Cambria Math"/>
                            <a:cs typeface="Times New Roman" pitchFamily="18" charset="0"/>
                          </a:rPr>
                        </m:ctrlPr>
                      </m:sSupPr>
                      <m:e>
                        <m:r>
                          <a:rPr lang="en-US" i="1">
                            <a:latin typeface="Cambria Math" panose="02040503050406030204" pitchFamily="18" charset="0"/>
                            <a:cs typeface="Times New Roman" pitchFamily="18" charset="0"/>
                          </a:rPr>
                          <m:t>𝑚𝑚</m:t>
                        </m:r>
                      </m:e>
                      <m:sup>
                        <m:r>
                          <a:rPr lang="en-US" i="1">
                            <a:latin typeface="Cambria Math" panose="02040503050406030204" pitchFamily="18" charset="0"/>
                            <a:cs typeface="Times New Roman" pitchFamily="18" charset="0"/>
                          </a:rPr>
                          <m:t>2</m:t>
                        </m:r>
                      </m:sup>
                    </m:sSup>
                    <m:r>
                      <a:rPr lang="en-US" i="1">
                        <a:latin typeface="Cambria Math" panose="02040503050406030204" pitchFamily="18" charset="0"/>
                        <a:cs typeface="Times New Roman" pitchFamily="18" charset="0"/>
                      </a:rPr>
                      <m:t>)</m:t>
                    </m:r>
                  </m:oMath>
                </a14:m>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4648200" y="6061953"/>
                <a:ext cx="3655739" cy="646331"/>
              </a:xfrm>
              <a:prstGeom prst="rect">
                <a:avLst/>
              </a:prstGeom>
              <a:blipFill rotWithShape="0">
                <a:blip r:embed="rId5"/>
                <a:stretch>
                  <a:fillRect t="-4717" r="-167" b="-14151"/>
                </a:stretch>
              </a:blipFill>
            </p:spPr>
            <p:txBody>
              <a:bodyPr/>
              <a:lstStyle/>
              <a:p>
                <a:r>
                  <a:rPr lang="en-US">
                    <a:noFill/>
                  </a:rPr>
                  <a:t> </a:t>
                </a:r>
              </a:p>
            </p:txBody>
          </p:sp>
        </mc:Fallback>
      </mc:AlternateContent>
      <p:sp>
        <p:nvSpPr>
          <p:cNvPr id="11" name="TextBox 10"/>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00678435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106</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Walls</a:t>
            </a:r>
            <a:endParaRPr lang="en-US" sz="3600" dirty="0">
              <a:latin typeface="Times New Roman" pitchFamily="18" charset="0"/>
              <a:cs typeface="Times New Roman" pitchFamily="18" charset="0"/>
            </a:endParaRPr>
          </a:p>
        </p:txBody>
      </p:sp>
      <p:sp>
        <p:nvSpPr>
          <p:cNvPr id="7" name="TextBox 6"/>
          <p:cNvSpPr txBox="1"/>
          <p:nvPr/>
        </p:nvSpPr>
        <p:spPr>
          <a:xfrm>
            <a:off x="1089335" y="5809988"/>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3.24: Wall W3 location.</a:t>
            </a:r>
            <a:endParaRPr lang="en-US" dirty="0">
              <a:latin typeface="Times New Roman" pitchFamily="18" charset="0"/>
              <a:cs typeface="Times New Roman" pitchFamily="18"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1700" y="771906"/>
            <a:ext cx="6415910" cy="4957749"/>
          </a:xfrm>
          <a:prstGeom prst="rect">
            <a:avLst/>
          </a:prstGeom>
        </p:spPr>
      </p:pic>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11425094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107</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Walls</a:t>
            </a:r>
            <a:endParaRPr lang="en-US" sz="3600" dirty="0">
              <a:latin typeface="Times New Roman" pitchFamily="18" charset="0"/>
              <a:cs typeface="Times New Roman" pitchFamily="18" charset="0"/>
            </a:endParaRPr>
          </a:p>
        </p:txBody>
      </p:sp>
      <p:sp>
        <p:nvSpPr>
          <p:cNvPr id="6" name="TextBox 5"/>
          <p:cNvSpPr txBox="1"/>
          <p:nvPr/>
        </p:nvSpPr>
        <p:spPr>
          <a:xfrm>
            <a:off x="1089335" y="5809988"/>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3.25: Wall W3 reinforcement details.</a:t>
            </a:r>
            <a:endParaRPr lang="en-US" dirty="0">
              <a:latin typeface="Times New Roman" pitchFamily="18" charset="0"/>
              <a:cs typeface="Times New Roman" pitchFamily="18" charset="0"/>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5071"/>
          <a:stretch/>
        </p:blipFill>
        <p:spPr>
          <a:xfrm rot="16200000">
            <a:off x="2056665" y="-134347"/>
            <a:ext cx="5030670" cy="6858000"/>
          </a:xfrm>
          <a:prstGeom prst="rect">
            <a:avLst/>
          </a:prstGeom>
        </p:spPr>
      </p:pic>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960701719"/>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108</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Footings</a:t>
            </a:r>
            <a:endParaRPr lang="en-US" sz="36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Content Placeholder 2"/>
              <p:cNvSpPr>
                <a:spLocks noGrp="1"/>
              </p:cNvSpPr>
              <p:nvPr>
                <p:ph sz="quarter" idx="1"/>
              </p:nvPr>
            </p:nvSpPr>
            <p:spPr>
              <a:xfrm>
                <a:off x="152400" y="990600"/>
                <a:ext cx="8458200" cy="5638800"/>
              </a:xfrm>
            </p:spPr>
            <p:txBody>
              <a:bodyPr>
                <a:noAutofit/>
              </a:bodyPr>
              <a:lstStyle/>
              <a:p>
                <a:pPr marL="0" indent="0">
                  <a:buClrTx/>
                  <a:buSzPct val="100000"/>
                  <a:buNone/>
                </a:pPr>
                <a:endParaRPr lang="en-US" sz="1600" dirty="0" smtClean="0">
                  <a:latin typeface="Times New Roman" panose="02020603050405020304" pitchFamily="18" charset="0"/>
                  <a:cs typeface="Times New Roman" pitchFamily="18" charset="0"/>
                </a:endParaRPr>
              </a:p>
              <a:p>
                <a:pPr marL="0" indent="0">
                  <a:buClrTx/>
                  <a:buSzPct val="100000"/>
                  <a:buNone/>
                </a:pPr>
                <a:endParaRPr lang="en-US" sz="1600" dirty="0" smtClean="0">
                  <a:latin typeface="Times New Roman" panose="02020603050405020304" pitchFamily="18" charset="0"/>
                  <a:cs typeface="Times New Roman" pitchFamily="18" charset="0"/>
                </a:endParaRPr>
              </a:p>
              <a:p>
                <a:pPr>
                  <a:buClrTx/>
                  <a:buSzPct val="100000"/>
                  <a:buFont typeface="Arial" pitchFamily="34" charset="0"/>
                  <a:buChar char="•"/>
                </a:pPr>
                <a:r>
                  <a:rPr lang="en-US" sz="1600" dirty="0" smtClean="0">
                    <a:latin typeface="Times New Roman" panose="02020603050405020304" pitchFamily="18" charset="0"/>
                    <a:cs typeface="Times New Roman" pitchFamily="18" charset="0"/>
                  </a:rPr>
                  <a:t>Area of floor = 1886 </a:t>
                </a:r>
                <a14:m>
                  <m:oMath xmlns:m="http://schemas.openxmlformats.org/officeDocument/2006/math">
                    <m:sSup>
                      <m:sSupPr>
                        <m:ctrlPr>
                          <a:rPr lang="en-US" sz="1600" i="1" smtClean="0">
                            <a:latin typeface="Cambria Math"/>
                            <a:cs typeface="Times New Roman" pitchFamily="18" charset="0"/>
                          </a:rPr>
                        </m:ctrlPr>
                      </m:sSupPr>
                      <m:e>
                        <m:r>
                          <a:rPr lang="en-US" sz="1600" b="0" i="1" smtClean="0">
                            <a:latin typeface="Cambria Math"/>
                            <a:cs typeface="Times New Roman" pitchFamily="18" charset="0"/>
                          </a:rPr>
                          <m:t>𝑚</m:t>
                        </m:r>
                      </m:e>
                      <m:sup>
                        <m:r>
                          <a:rPr lang="en-US" sz="1600" b="0" i="1" smtClean="0">
                            <a:latin typeface="Cambria Math"/>
                            <a:cs typeface="Times New Roman" pitchFamily="18" charset="0"/>
                          </a:rPr>
                          <m:t>2</m:t>
                        </m:r>
                      </m:sup>
                    </m:sSup>
                  </m:oMath>
                </a14:m>
                <a:r>
                  <a:rPr lang="en-US" sz="1600" dirty="0" smtClean="0">
                    <a:latin typeface="Times New Roman" pitchFamily="18" charset="0"/>
                    <a:cs typeface="Times New Roman" pitchFamily="18" charset="0"/>
                  </a:rPr>
                  <a:t> .</a:t>
                </a:r>
              </a:p>
              <a:p>
                <a:pPr>
                  <a:buClrTx/>
                  <a:buSzPct val="100000"/>
                  <a:buFont typeface="Arial" pitchFamily="34" charset="0"/>
                  <a:buChar char="•"/>
                </a:pPr>
                <a14:m>
                  <m:oMath xmlns:m="http://schemas.openxmlformats.org/officeDocument/2006/math">
                    <m:f>
                      <m:fPr>
                        <m:ctrlPr>
                          <a:rPr lang="en-US" sz="1600" i="1" smtClean="0">
                            <a:latin typeface="Cambria Math"/>
                            <a:cs typeface="Times New Roman" pitchFamily="18" charset="0"/>
                          </a:rPr>
                        </m:ctrlPr>
                      </m:fPr>
                      <m:num>
                        <m:r>
                          <a:rPr lang="en-US" sz="1600" b="0" i="1" smtClean="0">
                            <a:latin typeface="Cambria Math"/>
                            <a:cs typeface="Times New Roman" pitchFamily="18" charset="0"/>
                          </a:rPr>
                          <m:t>𝐴𝑟𝑒𝑎</m:t>
                        </m:r>
                        <m:r>
                          <a:rPr lang="en-US" sz="1600" b="0" i="1" smtClean="0">
                            <a:latin typeface="Cambria Math"/>
                            <a:cs typeface="Times New Roman" pitchFamily="18" charset="0"/>
                          </a:rPr>
                          <m:t> </m:t>
                        </m:r>
                        <m:r>
                          <a:rPr lang="en-US" sz="1600" b="0" i="1" smtClean="0">
                            <a:latin typeface="Cambria Math"/>
                            <a:cs typeface="Times New Roman" pitchFamily="18" charset="0"/>
                          </a:rPr>
                          <m:t>𝑜𝑓</m:t>
                        </m:r>
                        <m:r>
                          <a:rPr lang="en-US" sz="1600" b="0" i="1" smtClean="0">
                            <a:latin typeface="Cambria Math"/>
                            <a:cs typeface="Times New Roman" pitchFamily="18" charset="0"/>
                          </a:rPr>
                          <m:t> </m:t>
                        </m:r>
                        <m:r>
                          <a:rPr lang="en-US" sz="1600" b="0" i="1" smtClean="0">
                            <a:latin typeface="Cambria Math"/>
                            <a:cs typeface="Times New Roman" pitchFamily="18" charset="0"/>
                          </a:rPr>
                          <m:t>𝑓𝑜𝑜𝑡𝑖𝑛𝑔</m:t>
                        </m:r>
                        <m:r>
                          <a:rPr lang="en-US" sz="1600" b="0" i="1" smtClean="0">
                            <a:latin typeface="Cambria Math"/>
                            <a:cs typeface="Times New Roman" pitchFamily="18" charset="0"/>
                          </a:rPr>
                          <m:t> </m:t>
                        </m:r>
                      </m:num>
                      <m:den>
                        <m:r>
                          <a:rPr lang="en-US" sz="1600" b="0" i="1" smtClean="0">
                            <a:latin typeface="Cambria Math"/>
                            <a:cs typeface="Times New Roman" pitchFamily="18" charset="0"/>
                          </a:rPr>
                          <m:t>𝐴𝑟𝑒𝑎</m:t>
                        </m:r>
                        <m:r>
                          <a:rPr lang="en-US" sz="1600" b="0" i="1" smtClean="0">
                            <a:latin typeface="Cambria Math"/>
                            <a:cs typeface="Times New Roman" pitchFamily="18" charset="0"/>
                          </a:rPr>
                          <m:t> </m:t>
                        </m:r>
                        <m:r>
                          <a:rPr lang="en-US" sz="1600" b="0" i="1" smtClean="0">
                            <a:latin typeface="Cambria Math"/>
                            <a:cs typeface="Times New Roman" pitchFamily="18" charset="0"/>
                          </a:rPr>
                          <m:t>𝑜𝑓</m:t>
                        </m:r>
                        <m:r>
                          <a:rPr lang="en-US" sz="1600" b="0" i="1" smtClean="0">
                            <a:latin typeface="Cambria Math"/>
                            <a:cs typeface="Times New Roman" pitchFamily="18" charset="0"/>
                          </a:rPr>
                          <m:t> </m:t>
                        </m:r>
                        <m:r>
                          <a:rPr lang="en-US" sz="1600" b="0" i="1" smtClean="0">
                            <a:latin typeface="Cambria Math"/>
                            <a:cs typeface="Times New Roman" pitchFamily="18" charset="0"/>
                          </a:rPr>
                          <m:t>𝑓𝑙𝑜𝑜𝑟</m:t>
                        </m:r>
                        <m:r>
                          <a:rPr lang="en-US" sz="1600" b="0" i="1" smtClean="0">
                            <a:latin typeface="Cambria Math"/>
                            <a:cs typeface="Times New Roman" pitchFamily="18" charset="0"/>
                          </a:rPr>
                          <m:t> </m:t>
                        </m:r>
                      </m:den>
                    </m:f>
                    <m:r>
                      <a:rPr lang="en-US" sz="1600" i="1" smtClean="0">
                        <a:latin typeface="Cambria Math"/>
                        <a:ea typeface="Cambria Math"/>
                        <a:cs typeface="Times New Roman" pitchFamily="18" charset="0"/>
                      </a:rPr>
                      <m:t>×</m:t>
                    </m:r>
                    <m:r>
                      <a:rPr lang="en-US" sz="1600" b="0" i="1" smtClean="0">
                        <a:latin typeface="Cambria Math"/>
                        <a:ea typeface="Cambria Math"/>
                        <a:cs typeface="Times New Roman" pitchFamily="18" charset="0"/>
                      </a:rPr>
                      <m:t>100</m:t>
                    </m:r>
                    <m:r>
                      <a:rPr lang="en-US" sz="1600" b="0" i="1" smtClean="0">
                        <a:latin typeface="Cambria Math"/>
                        <a:ea typeface="Cambria Math"/>
                        <a:cs typeface="Times New Roman" pitchFamily="18" charset="0"/>
                      </a:rPr>
                      <m:t>%</m:t>
                    </m:r>
                  </m:oMath>
                </a14:m>
                <a:r>
                  <a:rPr lang="en-US" sz="1600" dirty="0" smtClean="0">
                    <a:latin typeface="Times New Roman" pitchFamily="18" charset="0"/>
                    <a:cs typeface="Times New Roman" pitchFamily="18" charset="0"/>
                  </a:rPr>
                  <a:t> = </a:t>
                </a:r>
                <a14:m>
                  <m:oMath xmlns:m="http://schemas.openxmlformats.org/officeDocument/2006/math">
                    <m:f>
                      <m:fPr>
                        <m:ctrlPr>
                          <a:rPr lang="en-US" sz="1600" i="1">
                            <a:solidFill>
                              <a:prstClr val="black"/>
                            </a:solidFill>
                            <a:latin typeface="Cambria Math"/>
                            <a:cs typeface="Times New Roman" pitchFamily="18" charset="0"/>
                          </a:rPr>
                        </m:ctrlPr>
                      </m:fPr>
                      <m:num>
                        <m:r>
                          <a:rPr lang="en-US" sz="1600" b="0" i="1" smtClean="0">
                            <a:solidFill>
                              <a:prstClr val="black"/>
                            </a:solidFill>
                            <a:latin typeface="Cambria Math"/>
                            <a:cs typeface="Times New Roman" pitchFamily="18" charset="0"/>
                          </a:rPr>
                          <m:t>1171</m:t>
                        </m:r>
                      </m:num>
                      <m:den>
                        <m:r>
                          <a:rPr lang="en-US" sz="1600" b="0" i="1" smtClean="0">
                            <a:solidFill>
                              <a:prstClr val="black"/>
                            </a:solidFill>
                            <a:latin typeface="Cambria Math"/>
                            <a:cs typeface="Times New Roman" pitchFamily="18" charset="0"/>
                          </a:rPr>
                          <m:t>1886</m:t>
                        </m:r>
                      </m:den>
                    </m:f>
                    <m:r>
                      <a:rPr lang="en-US" sz="1600" i="1">
                        <a:solidFill>
                          <a:prstClr val="black"/>
                        </a:solidFill>
                        <a:latin typeface="Cambria Math"/>
                        <a:ea typeface="Cambria Math"/>
                        <a:cs typeface="Times New Roman" pitchFamily="18" charset="0"/>
                      </a:rPr>
                      <m:t>×</m:t>
                    </m:r>
                    <m:r>
                      <a:rPr lang="en-US" sz="1600" i="1">
                        <a:solidFill>
                          <a:prstClr val="black"/>
                        </a:solidFill>
                        <a:latin typeface="Cambria Math"/>
                        <a:ea typeface="Cambria Math"/>
                        <a:cs typeface="Times New Roman" pitchFamily="18" charset="0"/>
                      </a:rPr>
                      <m:t>100</m:t>
                    </m:r>
                    <m:r>
                      <a:rPr lang="en-US" sz="1600" i="1">
                        <a:solidFill>
                          <a:prstClr val="black"/>
                        </a:solidFill>
                        <a:latin typeface="Cambria Math"/>
                        <a:ea typeface="Cambria Math"/>
                        <a:cs typeface="Times New Roman" pitchFamily="18" charset="0"/>
                      </a:rPr>
                      <m:t>%</m:t>
                    </m:r>
                    <m:r>
                      <a:rPr lang="en-US" sz="1600" i="1">
                        <a:solidFill>
                          <a:prstClr val="black"/>
                        </a:solidFill>
                        <a:latin typeface="Cambria Math"/>
                        <a:ea typeface="Cambria Math"/>
                        <a:cs typeface="Times New Roman" pitchFamily="18" charset="0"/>
                      </a:rPr>
                      <m:t>=</m:t>
                    </m:r>
                    <m:r>
                      <a:rPr lang="en-US" sz="1600" b="0" i="1" smtClean="0">
                        <a:solidFill>
                          <a:prstClr val="black"/>
                        </a:solidFill>
                        <a:latin typeface="Cambria Math"/>
                        <a:ea typeface="Cambria Math"/>
                        <a:cs typeface="Times New Roman" pitchFamily="18" charset="0"/>
                      </a:rPr>
                      <m:t>62</m:t>
                    </m:r>
                    <m:r>
                      <a:rPr lang="en-US" sz="1600" b="0" i="1" smtClean="0">
                        <a:solidFill>
                          <a:prstClr val="black"/>
                        </a:solidFill>
                        <a:latin typeface="Cambria Math"/>
                        <a:ea typeface="Cambria Math"/>
                        <a:cs typeface="Times New Roman" pitchFamily="18" charset="0"/>
                      </a:rPr>
                      <m:t>%</m:t>
                    </m:r>
                  </m:oMath>
                </a14:m>
                <a:endParaRPr lang="en-US" sz="1600" dirty="0" smtClean="0">
                  <a:solidFill>
                    <a:prstClr val="black"/>
                  </a:solidFill>
                  <a:latin typeface="Times New Roman" pitchFamily="18" charset="0"/>
                  <a:cs typeface="Times New Roman" pitchFamily="18" charset="0"/>
                </a:endParaRPr>
              </a:p>
              <a:p>
                <a:pPr>
                  <a:buClrTx/>
                  <a:buSzPct val="100000"/>
                  <a:buFont typeface="Arial" pitchFamily="34" charset="0"/>
                  <a:buChar char="•"/>
                </a:pPr>
                <a14:m>
                  <m:oMath xmlns:m="http://schemas.openxmlformats.org/officeDocument/2006/math">
                    <m:f>
                      <m:fPr>
                        <m:ctrlPr>
                          <a:rPr lang="en-US" sz="1600" i="1">
                            <a:solidFill>
                              <a:prstClr val="black"/>
                            </a:solidFill>
                            <a:latin typeface="Cambria Math"/>
                            <a:cs typeface="Times New Roman" pitchFamily="18" charset="0"/>
                          </a:rPr>
                        </m:ctrlPr>
                      </m:fPr>
                      <m:num>
                        <m:r>
                          <a:rPr lang="en-US" sz="1600" i="1">
                            <a:solidFill>
                              <a:prstClr val="black"/>
                            </a:solidFill>
                            <a:latin typeface="Cambria Math"/>
                            <a:cs typeface="Times New Roman" pitchFamily="18" charset="0"/>
                          </a:rPr>
                          <m:t>𝐴𝑟𝑒𝑎</m:t>
                        </m:r>
                        <m:r>
                          <a:rPr lang="en-US" sz="1600" i="1">
                            <a:solidFill>
                              <a:prstClr val="black"/>
                            </a:solidFill>
                            <a:latin typeface="Cambria Math"/>
                            <a:cs typeface="Times New Roman" pitchFamily="18" charset="0"/>
                          </a:rPr>
                          <m:t> </m:t>
                        </m:r>
                        <m:r>
                          <a:rPr lang="en-US" sz="1600" i="1">
                            <a:solidFill>
                              <a:prstClr val="black"/>
                            </a:solidFill>
                            <a:latin typeface="Cambria Math"/>
                            <a:cs typeface="Times New Roman" pitchFamily="18" charset="0"/>
                          </a:rPr>
                          <m:t>𝑜𝑓</m:t>
                        </m:r>
                        <m:r>
                          <a:rPr lang="en-US" sz="1600" i="1">
                            <a:solidFill>
                              <a:prstClr val="black"/>
                            </a:solidFill>
                            <a:latin typeface="Cambria Math"/>
                            <a:cs typeface="Times New Roman" pitchFamily="18" charset="0"/>
                          </a:rPr>
                          <m:t> </m:t>
                        </m:r>
                        <m:r>
                          <a:rPr lang="en-US" sz="1600" i="1">
                            <a:solidFill>
                              <a:prstClr val="black"/>
                            </a:solidFill>
                            <a:latin typeface="Cambria Math"/>
                            <a:cs typeface="Times New Roman" pitchFamily="18" charset="0"/>
                          </a:rPr>
                          <m:t>𝑓𝑜𝑜𝑡𝑖𝑛𝑔</m:t>
                        </m:r>
                        <m:r>
                          <a:rPr lang="en-US" sz="1600" i="1">
                            <a:solidFill>
                              <a:prstClr val="black"/>
                            </a:solidFill>
                            <a:latin typeface="Cambria Math"/>
                            <a:cs typeface="Times New Roman" pitchFamily="18" charset="0"/>
                          </a:rPr>
                          <m:t> </m:t>
                        </m:r>
                      </m:num>
                      <m:den>
                        <m:r>
                          <a:rPr lang="en-US" sz="1600" i="1">
                            <a:solidFill>
                              <a:prstClr val="black"/>
                            </a:solidFill>
                            <a:latin typeface="Cambria Math"/>
                            <a:cs typeface="Times New Roman" pitchFamily="18" charset="0"/>
                          </a:rPr>
                          <m:t>𝐴𝑟𝑒𝑎</m:t>
                        </m:r>
                        <m:r>
                          <a:rPr lang="en-US" sz="1600" i="1">
                            <a:solidFill>
                              <a:prstClr val="black"/>
                            </a:solidFill>
                            <a:latin typeface="Cambria Math"/>
                            <a:cs typeface="Times New Roman" pitchFamily="18" charset="0"/>
                          </a:rPr>
                          <m:t> </m:t>
                        </m:r>
                        <m:r>
                          <a:rPr lang="en-US" sz="1600" i="1">
                            <a:solidFill>
                              <a:prstClr val="black"/>
                            </a:solidFill>
                            <a:latin typeface="Cambria Math"/>
                            <a:cs typeface="Times New Roman" pitchFamily="18" charset="0"/>
                          </a:rPr>
                          <m:t>𝑜𝑓</m:t>
                        </m:r>
                        <m:r>
                          <a:rPr lang="en-US" sz="1600" i="1">
                            <a:solidFill>
                              <a:prstClr val="black"/>
                            </a:solidFill>
                            <a:latin typeface="Cambria Math"/>
                            <a:cs typeface="Times New Roman" pitchFamily="18" charset="0"/>
                          </a:rPr>
                          <m:t> </m:t>
                        </m:r>
                        <m:r>
                          <a:rPr lang="en-US" sz="1600" i="1">
                            <a:solidFill>
                              <a:prstClr val="black"/>
                            </a:solidFill>
                            <a:latin typeface="Cambria Math"/>
                            <a:cs typeface="Times New Roman" pitchFamily="18" charset="0"/>
                          </a:rPr>
                          <m:t>𝑓𝑙𝑜𝑜𝑟</m:t>
                        </m:r>
                        <m:r>
                          <a:rPr lang="en-US" sz="1600" i="1">
                            <a:solidFill>
                              <a:prstClr val="black"/>
                            </a:solidFill>
                            <a:latin typeface="Cambria Math"/>
                            <a:cs typeface="Times New Roman" pitchFamily="18" charset="0"/>
                          </a:rPr>
                          <m:t> </m:t>
                        </m:r>
                      </m:den>
                    </m:f>
                    <m:r>
                      <a:rPr lang="en-US" sz="1600" i="1">
                        <a:solidFill>
                          <a:prstClr val="black"/>
                        </a:solidFill>
                        <a:latin typeface="Cambria Math"/>
                        <a:ea typeface="Cambria Math"/>
                        <a:cs typeface="Times New Roman" pitchFamily="18" charset="0"/>
                      </a:rPr>
                      <m:t>×</m:t>
                    </m:r>
                    <m:r>
                      <a:rPr lang="en-US" sz="1600" i="1">
                        <a:solidFill>
                          <a:prstClr val="black"/>
                        </a:solidFill>
                        <a:latin typeface="Cambria Math"/>
                        <a:ea typeface="Cambria Math"/>
                        <a:cs typeface="Times New Roman" pitchFamily="18" charset="0"/>
                      </a:rPr>
                      <m:t>100</m:t>
                    </m:r>
                    <m:r>
                      <a:rPr lang="en-US" sz="1600" i="1">
                        <a:solidFill>
                          <a:prstClr val="black"/>
                        </a:solidFill>
                        <a:latin typeface="Cambria Math"/>
                        <a:ea typeface="Cambria Math"/>
                        <a:cs typeface="Times New Roman" pitchFamily="18" charset="0"/>
                      </a:rPr>
                      <m:t>%</m:t>
                    </m:r>
                    <m:r>
                      <a:rPr lang="en-US" sz="1600" i="1">
                        <a:solidFill>
                          <a:prstClr val="black"/>
                        </a:solidFill>
                        <a:latin typeface="Cambria Math"/>
                        <a:ea typeface="Cambria Math"/>
                        <a:cs typeface="Times New Roman" pitchFamily="18" charset="0"/>
                      </a:rPr>
                      <m:t>&gt;</m:t>
                    </m:r>
                    <m:r>
                      <a:rPr lang="en-US" sz="1600" b="0" i="1" smtClean="0">
                        <a:solidFill>
                          <a:prstClr val="black"/>
                        </a:solidFill>
                        <a:latin typeface="Cambria Math"/>
                        <a:ea typeface="Cambria Math"/>
                        <a:cs typeface="Times New Roman" pitchFamily="18" charset="0"/>
                      </a:rPr>
                      <m:t>60</m:t>
                    </m:r>
                    <m:r>
                      <a:rPr lang="en-US" sz="1600" b="0" i="1" smtClean="0">
                        <a:solidFill>
                          <a:prstClr val="black"/>
                        </a:solidFill>
                        <a:latin typeface="Cambria Math"/>
                        <a:ea typeface="Cambria Math"/>
                        <a:cs typeface="Times New Roman" pitchFamily="18" charset="0"/>
                      </a:rPr>
                      <m:t>%</m:t>
                    </m:r>
                    <m:r>
                      <a:rPr lang="en-US" sz="1600" b="0" i="1" smtClean="0">
                        <a:solidFill>
                          <a:prstClr val="black"/>
                        </a:solidFill>
                        <a:latin typeface="Cambria Math"/>
                        <a:ea typeface="Cambria Math"/>
                        <a:cs typeface="Times New Roman" pitchFamily="18" charset="0"/>
                      </a:rPr>
                      <m:t> , </m:t>
                    </m:r>
                  </m:oMath>
                </a14:m>
                <a:r>
                  <a:rPr lang="en-US" sz="1600" dirty="0" smtClean="0">
                    <a:solidFill>
                      <a:prstClr val="black"/>
                    </a:solidFill>
                    <a:latin typeface="Times New Roman" pitchFamily="18" charset="0"/>
                    <a:cs typeface="Times New Roman" pitchFamily="18" charset="0"/>
                  </a:rPr>
                  <a:t> in addition there is the earthquake effect so </a:t>
                </a:r>
              </a:p>
              <a:p>
                <a:pPr marL="0" indent="0">
                  <a:buClrTx/>
                  <a:buSzPct val="100000"/>
                  <a:buNone/>
                </a:pPr>
                <a:r>
                  <a:rPr lang="en-US" sz="1600" dirty="0" smtClean="0">
                    <a:solidFill>
                      <a:prstClr val="black"/>
                    </a:solidFill>
                    <a:latin typeface="Times New Roman" pitchFamily="18" charset="0"/>
                    <a:cs typeface="Times New Roman" pitchFamily="18" charset="0"/>
                  </a:rPr>
                  <a:t> mat foundation is used.</a:t>
                </a:r>
              </a:p>
              <a:p>
                <a:pPr>
                  <a:buClrTx/>
                  <a:buSzPct val="1000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The </a:t>
                </a:r>
                <a:r>
                  <a:rPr lang="en-US" sz="1600" dirty="0">
                    <a:latin typeface="Times New Roman" panose="02020603050405020304" pitchFamily="18" charset="0"/>
                    <a:cs typeface="Times New Roman" panose="02020603050405020304" pitchFamily="18" charset="0"/>
                  </a:rPr>
                  <a:t>maximum ultimate compression force on columns equals 18453 for column </a:t>
                </a:r>
                <a:r>
                  <a:rPr lang="en-US" sz="1600" dirty="0" smtClean="0">
                    <a:latin typeface="Times New Roman" panose="02020603050405020304" pitchFamily="18" charset="0"/>
                    <a:cs typeface="Times New Roman" panose="02020603050405020304" pitchFamily="18" charset="0"/>
                  </a:rPr>
                  <a:t>C24.</a:t>
                </a:r>
              </a:p>
              <a:p>
                <a:pPr marL="0" indent="0">
                  <a:buClrTx/>
                  <a:buSzPct val="100000"/>
                  <a:buNone/>
                </a:pPr>
                <a:r>
                  <a:rPr lang="en-US" sz="1600" dirty="0">
                    <a:latin typeface="Times New Roman" panose="02020603050405020304" pitchFamily="18" charset="0"/>
                    <a:cs typeface="Times New Roman" panose="02020603050405020304" pitchFamily="18" charset="0"/>
                  </a:rPr>
                  <a:t>Assume mat foundation thickness h= 1500 mm and d=1400 </a:t>
                </a:r>
                <a:r>
                  <a:rPr lang="en-US" sz="1600" dirty="0" smtClean="0">
                    <a:latin typeface="Times New Roman" panose="02020603050405020304" pitchFamily="18" charset="0"/>
                    <a:cs typeface="Times New Roman" panose="02020603050405020304" pitchFamily="18" charset="0"/>
                  </a:rPr>
                  <a:t>mm.</a:t>
                </a:r>
              </a:p>
              <a:p>
                <a:pPr marL="0" indent="0">
                  <a:buNone/>
                </a:pPr>
                <a14:m>
                  <m:oMathPara xmlns:m="http://schemas.openxmlformats.org/officeDocument/2006/math">
                    <m:oMathParaPr>
                      <m:jc m:val="centerGroup"/>
                    </m:oMathParaPr>
                    <m:oMath xmlns:m="http://schemas.openxmlformats.org/officeDocument/2006/math">
                      <m:sSub>
                        <m:sSubPr>
                          <m:ctrlPr>
                            <a:rPr lang="en-US" sz="1600" i="1">
                              <a:latin typeface="Cambria Math"/>
                            </a:rPr>
                          </m:ctrlPr>
                        </m:sSubPr>
                        <m:e>
                          <m:r>
                            <a:rPr lang="en-US" sz="1600" i="1">
                              <a:latin typeface="Cambria Math"/>
                            </a:rPr>
                            <m:t>𝑉</m:t>
                          </m:r>
                        </m:e>
                        <m:sub>
                          <m:r>
                            <a:rPr lang="en-US" sz="1600" i="1">
                              <a:latin typeface="Cambria Math"/>
                            </a:rPr>
                            <m:t>𝑢</m:t>
                          </m:r>
                        </m:sub>
                      </m:sSub>
                      <m:r>
                        <a:rPr lang="en-US" sz="1600" i="1">
                          <a:latin typeface="Cambria Math"/>
                        </a:rPr>
                        <m:t>&lt;</m:t>
                      </m:r>
                      <m:sSub>
                        <m:sSubPr>
                          <m:ctrlPr>
                            <a:rPr lang="en-US" sz="1600" i="1">
                              <a:latin typeface="Cambria Math"/>
                            </a:rPr>
                          </m:ctrlPr>
                        </m:sSubPr>
                        <m:e>
                          <m:sSub>
                            <m:sSubPr>
                              <m:ctrlPr>
                                <a:rPr lang="en-US" sz="1600" i="1">
                                  <a:latin typeface="Cambria Math"/>
                                </a:rPr>
                              </m:ctrlPr>
                            </m:sSubPr>
                            <m:e>
                              <m:r>
                                <a:rPr lang="en-US" sz="1600" i="1">
                                  <a:latin typeface="Cambria Math"/>
                                </a:rPr>
                                <m:t>∅</m:t>
                              </m:r>
                              <m:r>
                                <a:rPr lang="en-US" sz="1600" i="1">
                                  <a:latin typeface="Cambria Math"/>
                                </a:rPr>
                                <m:t>𝑉</m:t>
                              </m:r>
                            </m:e>
                            <m:sub>
                              <m:r>
                                <a:rPr lang="en-US" sz="1600" i="1">
                                  <a:latin typeface="Cambria Math"/>
                                </a:rPr>
                                <m:t>𝑐</m:t>
                              </m:r>
                            </m:sub>
                          </m:sSub>
                        </m:e>
                        <m:sub>
                          <m:r>
                            <a:rPr lang="en-US" sz="1600" i="1">
                              <a:latin typeface="Cambria Math"/>
                            </a:rPr>
                            <m:t>𝑝𝑢𝑛𝑐</m:t>
                          </m:r>
                          <m:r>
                            <a:rPr lang="en-US" sz="1600" i="1">
                              <a:latin typeface="Cambria Math"/>
                            </a:rPr>
                            <m:t>h</m:t>
                          </m:r>
                          <m:r>
                            <a:rPr lang="en-US" sz="1600" i="1">
                              <a:latin typeface="Cambria Math"/>
                            </a:rPr>
                            <m:t>𝑖𝑛𝑔</m:t>
                          </m:r>
                        </m:sub>
                      </m:sSub>
                    </m:oMath>
                  </m:oMathPara>
                </a14:m>
                <a:endParaRPr lang="en-US" sz="1600" dirty="0">
                  <a:latin typeface="Times New Roman" panose="02020603050405020304" pitchFamily="18" charset="0"/>
                  <a:cs typeface="Times New Roman" panose="02020603050405020304" pitchFamily="18" charset="0"/>
                </a:endParaRPr>
              </a:p>
              <a:p>
                <a:pPr marL="0" indent="0">
                  <a:buNone/>
                </a:pPr>
                <a:r>
                  <a:rPr lang="en-US" sz="1600" dirty="0">
                    <a:latin typeface="Times New Roman" panose="02020603050405020304" pitchFamily="18" charset="0"/>
                    <a:cs typeface="Times New Roman" panose="02020603050405020304" pitchFamily="18" charset="0"/>
                  </a:rPr>
                  <a:t>The punching shear force </a:t>
                </a:r>
                <a:r>
                  <a:rPr lang="en-US" sz="1600" dirty="0" err="1">
                    <a:latin typeface="Times New Roman" panose="02020603050405020304" pitchFamily="18" charset="0"/>
                    <a:cs typeface="Times New Roman" panose="02020603050405020304" pitchFamily="18" charset="0"/>
                  </a:rPr>
                  <a:t>V</a:t>
                </a:r>
                <a:r>
                  <a:rPr lang="en-US" sz="1600" baseline="-25000" dirty="0" err="1">
                    <a:latin typeface="Times New Roman" panose="02020603050405020304" pitchFamily="18" charset="0"/>
                    <a:cs typeface="Times New Roman" panose="02020603050405020304" pitchFamily="18" charset="0"/>
                  </a:rPr>
                  <a:t>ult</a:t>
                </a:r>
                <a:r>
                  <a:rPr lang="en-US" sz="1600" dirty="0">
                    <a:latin typeface="Times New Roman" panose="02020603050405020304" pitchFamily="18" charset="0"/>
                    <a:cs typeface="Times New Roman" panose="02020603050405020304" pitchFamily="18" charset="0"/>
                  </a:rPr>
                  <a:t> = 18453 KN</a:t>
                </a:r>
              </a:p>
              <a:p>
                <a:pPr marL="0" indent="0">
                  <a:buNone/>
                </a:pPr>
                <a:r>
                  <a:rPr lang="en-US" sz="1600" dirty="0">
                    <a:latin typeface="Times New Roman" panose="02020603050405020304" pitchFamily="18" charset="0"/>
                    <a:cs typeface="Times New Roman" panose="02020603050405020304" pitchFamily="18" charset="0"/>
                  </a:rPr>
                  <a:t>The punching shear capacity </a:t>
                </a:r>
                <a:r>
                  <a:rPr lang="en-US" sz="1600" dirty="0" err="1">
                    <a:latin typeface="Times New Roman" panose="02020603050405020304" pitchFamily="18" charset="0"/>
                    <a:cs typeface="Times New Roman" panose="02020603050405020304" pitchFamily="18" charset="0"/>
                  </a:rPr>
                  <a:t>Vc</a:t>
                </a:r>
                <a:r>
                  <a:rPr lang="en-US" sz="1600" dirty="0">
                    <a:latin typeface="Times New Roman" panose="02020603050405020304" pitchFamily="18" charset="0"/>
                    <a:cs typeface="Times New Roman" panose="02020603050405020304" pitchFamily="18" charset="0"/>
                  </a:rPr>
                  <a:t> is given by:</a:t>
                </a:r>
              </a:p>
              <a:p>
                <a:pPr marL="0" indent="0">
                  <a:buNone/>
                </a:pPr>
                <a14:m>
                  <m:oMathPara xmlns:m="http://schemas.openxmlformats.org/officeDocument/2006/math">
                    <m:oMathParaPr>
                      <m:jc m:val="centerGroup"/>
                    </m:oMathParaPr>
                    <m:oMath xmlns:m="http://schemas.openxmlformats.org/officeDocument/2006/math">
                      <m:sSub>
                        <m:sSubPr>
                          <m:ctrlPr>
                            <a:rPr lang="en-US" sz="1600" i="1">
                              <a:latin typeface="Cambria Math"/>
                            </a:rPr>
                          </m:ctrlPr>
                        </m:sSubPr>
                        <m:e>
                          <m:r>
                            <a:rPr lang="en-US" sz="1600" i="1">
                              <a:latin typeface="Cambria Math"/>
                            </a:rPr>
                            <m:t>𝑉</m:t>
                          </m:r>
                        </m:e>
                        <m:sub>
                          <m:r>
                            <a:rPr lang="en-US" sz="1600" i="1">
                              <a:latin typeface="Cambria Math"/>
                            </a:rPr>
                            <m:t>𝑐</m:t>
                          </m:r>
                        </m:sub>
                      </m:sSub>
                      <m:r>
                        <a:rPr lang="en-US" sz="1600" i="1">
                          <a:latin typeface="Cambria Math"/>
                        </a:rPr>
                        <m:t>≤</m:t>
                      </m:r>
                      <m:d>
                        <m:dPr>
                          <m:begChr m:val="["/>
                          <m:endChr m:val="]"/>
                          <m:ctrlPr>
                            <a:rPr lang="en-US" sz="1600" i="1">
                              <a:latin typeface="Cambria Math"/>
                            </a:rPr>
                          </m:ctrlPr>
                        </m:dPr>
                        <m:e>
                          <m:eqArr>
                            <m:eqArrPr>
                              <m:ctrlPr>
                                <a:rPr lang="en-US" sz="1600" i="1">
                                  <a:latin typeface="Cambria Math"/>
                                </a:rPr>
                              </m:ctrlPr>
                            </m:eqArrPr>
                            <m:e>
                              <m:r>
                                <a:rPr lang="en-US" sz="1600" i="1">
                                  <a:latin typeface="Cambria Math"/>
                                </a:rPr>
                                <m:t>0</m:t>
                              </m:r>
                              <m:r>
                                <a:rPr lang="en-US" sz="1600" i="1">
                                  <a:latin typeface="Cambria Math"/>
                                </a:rPr>
                                <m:t>.</m:t>
                              </m:r>
                              <m:r>
                                <a:rPr lang="en-US" sz="1600" i="1">
                                  <a:latin typeface="Cambria Math"/>
                                </a:rPr>
                                <m:t>17</m:t>
                              </m:r>
                              <m:d>
                                <m:dPr>
                                  <m:ctrlPr>
                                    <a:rPr lang="en-US" sz="1600" i="1">
                                      <a:latin typeface="Cambria Math"/>
                                    </a:rPr>
                                  </m:ctrlPr>
                                </m:dPr>
                                <m:e>
                                  <m:r>
                                    <a:rPr lang="en-US" sz="1600" i="1">
                                      <a:latin typeface="Cambria Math"/>
                                    </a:rPr>
                                    <m:t>1</m:t>
                                  </m:r>
                                  <m:r>
                                    <a:rPr lang="en-US" sz="1600" i="1">
                                      <a:latin typeface="Cambria Math"/>
                                    </a:rPr>
                                    <m:t>+</m:t>
                                  </m:r>
                                  <m:f>
                                    <m:fPr>
                                      <m:ctrlPr>
                                        <a:rPr lang="en-US" sz="1600" i="1">
                                          <a:latin typeface="Cambria Math"/>
                                        </a:rPr>
                                      </m:ctrlPr>
                                    </m:fPr>
                                    <m:num>
                                      <m:r>
                                        <a:rPr lang="en-US" sz="1600" i="1">
                                          <a:latin typeface="Cambria Math"/>
                                        </a:rPr>
                                        <m:t>2</m:t>
                                      </m:r>
                                    </m:num>
                                    <m:den>
                                      <m:r>
                                        <a:rPr lang="en-US" sz="1600" i="1">
                                          <a:latin typeface="Cambria Math"/>
                                        </a:rPr>
                                        <m:t>𝛽</m:t>
                                      </m:r>
                                    </m:den>
                                  </m:f>
                                </m:e>
                              </m:d>
                              <m:rad>
                                <m:radPr>
                                  <m:degHide m:val="on"/>
                                  <m:ctrlPr>
                                    <a:rPr lang="en-US" sz="1600" i="1">
                                      <a:latin typeface="Cambria Math"/>
                                    </a:rPr>
                                  </m:ctrlPr>
                                </m:radPr>
                                <m:deg/>
                                <m:e>
                                  <m:sSup>
                                    <m:sSupPr>
                                      <m:ctrlPr>
                                        <a:rPr lang="en-US" sz="1600" i="1">
                                          <a:latin typeface="Cambria Math"/>
                                        </a:rPr>
                                      </m:ctrlPr>
                                    </m:sSupPr>
                                    <m:e>
                                      <m:r>
                                        <a:rPr lang="en-US" sz="1600" i="1">
                                          <a:latin typeface="Cambria Math"/>
                                        </a:rPr>
                                        <m:t>𝑓</m:t>
                                      </m:r>
                                    </m:e>
                                    <m:sup>
                                      <m:r>
                                        <a:rPr lang="en-US" sz="1600" i="1">
                                          <a:latin typeface="Cambria Math"/>
                                        </a:rPr>
                                        <m:t>′</m:t>
                                      </m:r>
                                    </m:sup>
                                  </m:sSup>
                                  <m:r>
                                    <a:rPr lang="en-US" sz="1600" i="1">
                                      <a:latin typeface="Cambria Math"/>
                                    </a:rPr>
                                    <m:t>𝑐</m:t>
                                  </m:r>
                                </m:e>
                              </m:rad>
                              <m:sSub>
                                <m:sSubPr>
                                  <m:ctrlPr>
                                    <a:rPr lang="en-US" sz="1600" i="1">
                                      <a:latin typeface="Cambria Math"/>
                                    </a:rPr>
                                  </m:ctrlPr>
                                </m:sSubPr>
                                <m:e>
                                  <m:r>
                                    <a:rPr lang="en-US" sz="1600" i="1">
                                      <a:latin typeface="Cambria Math"/>
                                    </a:rPr>
                                    <m:t>𝑏</m:t>
                                  </m:r>
                                </m:e>
                                <m:sub>
                                  <m:r>
                                    <a:rPr lang="en-US" sz="1600" i="1">
                                      <a:latin typeface="Cambria Math"/>
                                    </a:rPr>
                                    <m:t>°</m:t>
                                  </m:r>
                                </m:sub>
                              </m:sSub>
                              <m:r>
                                <a:rPr lang="en-US" sz="1600" i="1">
                                  <a:latin typeface="Cambria Math"/>
                                </a:rPr>
                                <m:t>𝑑</m:t>
                              </m:r>
                            </m:e>
                            <m:e>
                              <m:r>
                                <a:rPr lang="en-US" sz="1600" i="1">
                                  <a:latin typeface="Cambria Math"/>
                                </a:rPr>
                                <m:t>0</m:t>
                              </m:r>
                              <m:r>
                                <a:rPr lang="en-US" sz="1600" i="1">
                                  <a:latin typeface="Cambria Math"/>
                                </a:rPr>
                                <m:t>.</m:t>
                              </m:r>
                              <m:r>
                                <a:rPr lang="en-US" sz="1600" i="1">
                                  <a:latin typeface="Cambria Math"/>
                                </a:rPr>
                                <m:t>083</m:t>
                              </m:r>
                              <m:d>
                                <m:dPr>
                                  <m:ctrlPr>
                                    <a:rPr lang="en-US" sz="1600" i="1">
                                      <a:latin typeface="Cambria Math"/>
                                    </a:rPr>
                                  </m:ctrlPr>
                                </m:dPr>
                                <m:e>
                                  <m:f>
                                    <m:fPr>
                                      <m:ctrlPr>
                                        <a:rPr lang="en-US" sz="1600" i="1">
                                          <a:latin typeface="Cambria Math"/>
                                        </a:rPr>
                                      </m:ctrlPr>
                                    </m:fPr>
                                    <m:num>
                                      <m:sSub>
                                        <m:sSubPr>
                                          <m:ctrlPr>
                                            <a:rPr lang="en-US" sz="1600" i="1">
                                              <a:latin typeface="Cambria Math"/>
                                            </a:rPr>
                                          </m:ctrlPr>
                                        </m:sSubPr>
                                        <m:e>
                                          <m:r>
                                            <a:rPr lang="en-US" sz="1600" i="1">
                                              <a:latin typeface="Cambria Math"/>
                                            </a:rPr>
                                            <m:t>𝛼</m:t>
                                          </m:r>
                                        </m:e>
                                        <m:sub>
                                          <m:r>
                                            <a:rPr lang="en-US" sz="1600" i="1">
                                              <a:latin typeface="Cambria Math"/>
                                            </a:rPr>
                                            <m:t>𝑠</m:t>
                                          </m:r>
                                          <m:r>
                                            <a:rPr lang="en-US" sz="1600" i="1">
                                              <a:latin typeface="Cambria Math"/>
                                            </a:rPr>
                                            <m:t> </m:t>
                                          </m:r>
                                        </m:sub>
                                      </m:sSub>
                                      <m:r>
                                        <a:rPr lang="en-US" sz="1600" i="1">
                                          <a:latin typeface="Cambria Math"/>
                                        </a:rPr>
                                        <m:t>𝑑</m:t>
                                      </m:r>
                                    </m:num>
                                    <m:den>
                                      <m:sSub>
                                        <m:sSubPr>
                                          <m:ctrlPr>
                                            <a:rPr lang="en-US" sz="1600" i="1">
                                              <a:latin typeface="Cambria Math"/>
                                            </a:rPr>
                                          </m:ctrlPr>
                                        </m:sSubPr>
                                        <m:e>
                                          <m:r>
                                            <a:rPr lang="en-US" sz="1600" i="1">
                                              <a:latin typeface="Cambria Math"/>
                                            </a:rPr>
                                            <m:t>𝑏</m:t>
                                          </m:r>
                                        </m:e>
                                        <m:sub>
                                          <m:r>
                                            <a:rPr lang="en-US" sz="1600" i="1">
                                              <a:latin typeface="Cambria Math"/>
                                            </a:rPr>
                                            <m:t>𝜊</m:t>
                                          </m:r>
                                        </m:sub>
                                      </m:sSub>
                                    </m:den>
                                  </m:f>
                                  <m:r>
                                    <a:rPr lang="en-US" sz="1600" i="1">
                                      <a:latin typeface="Cambria Math"/>
                                    </a:rPr>
                                    <m:t>+</m:t>
                                  </m:r>
                                  <m:r>
                                    <a:rPr lang="en-US" sz="1600" i="1">
                                      <a:latin typeface="Cambria Math"/>
                                    </a:rPr>
                                    <m:t>2</m:t>
                                  </m:r>
                                </m:e>
                              </m:d>
                              <m:rad>
                                <m:radPr>
                                  <m:degHide m:val="on"/>
                                  <m:ctrlPr>
                                    <a:rPr lang="en-US" sz="1600" i="1">
                                      <a:latin typeface="Cambria Math"/>
                                    </a:rPr>
                                  </m:ctrlPr>
                                </m:radPr>
                                <m:deg/>
                                <m:e>
                                  <m:sSup>
                                    <m:sSupPr>
                                      <m:ctrlPr>
                                        <a:rPr lang="en-US" sz="1600" i="1">
                                          <a:latin typeface="Cambria Math"/>
                                        </a:rPr>
                                      </m:ctrlPr>
                                    </m:sSupPr>
                                    <m:e>
                                      <m:r>
                                        <a:rPr lang="en-US" sz="1600" i="1">
                                          <a:latin typeface="Cambria Math"/>
                                        </a:rPr>
                                        <m:t>𝑓</m:t>
                                      </m:r>
                                    </m:e>
                                    <m:sup>
                                      <m:r>
                                        <a:rPr lang="en-US" sz="1600" i="1">
                                          <a:latin typeface="Cambria Math"/>
                                        </a:rPr>
                                        <m:t>′</m:t>
                                      </m:r>
                                    </m:sup>
                                  </m:sSup>
                                  <m:r>
                                    <a:rPr lang="en-US" sz="1600" i="1">
                                      <a:latin typeface="Cambria Math"/>
                                    </a:rPr>
                                    <m:t>𝑐</m:t>
                                  </m:r>
                                </m:e>
                              </m:rad>
                              <m:sSub>
                                <m:sSubPr>
                                  <m:ctrlPr>
                                    <a:rPr lang="en-US" sz="1600" i="1">
                                      <a:latin typeface="Cambria Math"/>
                                    </a:rPr>
                                  </m:ctrlPr>
                                </m:sSubPr>
                                <m:e>
                                  <m:r>
                                    <a:rPr lang="en-US" sz="1600" i="1">
                                      <a:latin typeface="Cambria Math"/>
                                    </a:rPr>
                                    <m:t>𝑏</m:t>
                                  </m:r>
                                </m:e>
                                <m:sub>
                                  <m:r>
                                    <a:rPr lang="en-US" sz="1600" i="1">
                                      <a:latin typeface="Cambria Math"/>
                                    </a:rPr>
                                    <m:t>𝜊</m:t>
                                  </m:r>
                                </m:sub>
                              </m:sSub>
                              <m:r>
                                <a:rPr lang="en-US" sz="1600" i="1">
                                  <a:latin typeface="Cambria Math"/>
                                </a:rPr>
                                <m:t>𝑑</m:t>
                              </m:r>
                            </m:e>
                            <m:e>
                              <m:r>
                                <a:rPr lang="en-US" sz="1600" i="1">
                                  <a:latin typeface="Cambria Math"/>
                                </a:rPr>
                                <m:t>0</m:t>
                              </m:r>
                              <m:r>
                                <a:rPr lang="en-US" sz="1600" i="1">
                                  <a:latin typeface="Cambria Math"/>
                                </a:rPr>
                                <m:t>.</m:t>
                              </m:r>
                              <m:r>
                                <a:rPr lang="en-US" sz="1600" i="1">
                                  <a:latin typeface="Cambria Math"/>
                                </a:rPr>
                                <m:t>33</m:t>
                              </m:r>
                              <m:rad>
                                <m:radPr>
                                  <m:degHide m:val="on"/>
                                  <m:ctrlPr>
                                    <a:rPr lang="en-US" sz="1600" i="1">
                                      <a:latin typeface="Cambria Math"/>
                                    </a:rPr>
                                  </m:ctrlPr>
                                </m:radPr>
                                <m:deg/>
                                <m:e>
                                  <m:sSup>
                                    <m:sSupPr>
                                      <m:ctrlPr>
                                        <a:rPr lang="en-US" sz="1600" i="1">
                                          <a:latin typeface="Cambria Math"/>
                                        </a:rPr>
                                      </m:ctrlPr>
                                    </m:sSupPr>
                                    <m:e>
                                      <m:r>
                                        <a:rPr lang="en-US" sz="1600" i="1">
                                          <a:latin typeface="Cambria Math"/>
                                        </a:rPr>
                                        <m:t>𝑓</m:t>
                                      </m:r>
                                    </m:e>
                                    <m:sup>
                                      <m:r>
                                        <a:rPr lang="en-US" sz="1600" i="1">
                                          <a:latin typeface="Cambria Math"/>
                                        </a:rPr>
                                        <m:t>′</m:t>
                                      </m:r>
                                    </m:sup>
                                  </m:sSup>
                                  <m:r>
                                    <a:rPr lang="en-US" sz="1600" i="1">
                                      <a:latin typeface="Cambria Math"/>
                                    </a:rPr>
                                    <m:t>𝑐</m:t>
                                  </m:r>
                                </m:e>
                              </m:rad>
                              <m:sSub>
                                <m:sSubPr>
                                  <m:ctrlPr>
                                    <a:rPr lang="en-US" sz="1600" i="1">
                                      <a:latin typeface="Cambria Math"/>
                                    </a:rPr>
                                  </m:ctrlPr>
                                </m:sSubPr>
                                <m:e>
                                  <m:r>
                                    <a:rPr lang="en-US" sz="1600" i="1">
                                      <a:latin typeface="Cambria Math"/>
                                    </a:rPr>
                                    <m:t>𝑏</m:t>
                                  </m:r>
                                </m:e>
                                <m:sub>
                                  <m:r>
                                    <a:rPr lang="en-US" sz="1600" i="1">
                                      <a:latin typeface="Cambria Math"/>
                                    </a:rPr>
                                    <m:t>°</m:t>
                                  </m:r>
                                </m:sub>
                              </m:sSub>
                              <m:r>
                                <a:rPr lang="en-US" sz="1600" i="1">
                                  <a:latin typeface="Cambria Math"/>
                                </a:rPr>
                                <m:t>𝑑</m:t>
                              </m:r>
                            </m:e>
                          </m:eqArr>
                        </m:e>
                      </m:d>
                    </m:oMath>
                  </m:oMathPara>
                </a14:m>
                <a:endParaRPr lang="en-US" sz="1600"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a:p>
                <a:pPr marL="0" indent="0">
                  <a:buClrTx/>
                  <a:buSzPct val="100000"/>
                  <a:buNone/>
                </a:pPr>
                <a:endParaRPr lang="en-US" sz="1600" dirty="0" smtClean="0">
                  <a:latin typeface="Times New Roman" panose="02020603050405020304" pitchFamily="18" charset="0"/>
                  <a:cs typeface="Times New Roman" panose="02020603050405020304" pitchFamily="18" charset="0"/>
                </a:endParaRPr>
              </a:p>
              <a:p>
                <a:pPr marL="0" indent="0">
                  <a:buClrTx/>
                  <a:buSzPct val="100000"/>
                  <a:buNone/>
                </a:pPr>
                <a:endParaRPr lang="en-US" sz="1600" dirty="0" smtClean="0">
                  <a:latin typeface="Times New Roman" panose="02020603050405020304" pitchFamily="18" charset="0"/>
                  <a:cs typeface="Times New Roman" panose="02020603050405020304" pitchFamily="18" charset="0"/>
                </a:endParaRPr>
              </a:p>
              <a:p>
                <a:pPr marL="0" indent="0">
                  <a:buClrTx/>
                  <a:buSzPct val="100000"/>
                  <a:buNone/>
                </a:pPr>
                <a:endParaRPr lang="en-US" sz="1600" dirty="0" smtClean="0">
                  <a:solidFill>
                    <a:prstClr val="black"/>
                  </a:solidFill>
                  <a:latin typeface="Times New Roman" pitchFamily="18" charset="0"/>
                  <a:cs typeface="Times New Roman" pitchFamily="18" charset="0"/>
                </a:endParaRPr>
              </a:p>
              <a:p>
                <a:pPr marL="0" indent="0">
                  <a:buClrTx/>
                  <a:buSzPct val="100000"/>
                  <a:buNone/>
                </a:pPr>
                <a:endParaRPr lang="en-US" sz="1600" dirty="0">
                  <a:solidFill>
                    <a:prstClr val="black"/>
                  </a:solidFill>
                  <a:latin typeface="Times New Roman" pitchFamily="18" charset="0"/>
                  <a:cs typeface="Times New Roman" pitchFamily="18" charset="0"/>
                </a:endParaRPr>
              </a:p>
              <a:p>
                <a:pPr marL="0" indent="0" algn="just">
                  <a:lnSpc>
                    <a:spcPct val="150000"/>
                  </a:lnSpc>
                  <a:spcAft>
                    <a:spcPts val="600"/>
                  </a:spcAft>
                  <a:buNone/>
                  <a:tabLst>
                    <a:tab pos="180340" algn="l"/>
                  </a:tabLst>
                </a:pPr>
                <a:endParaRPr lang="en-US" sz="1600" dirty="0">
                  <a:effectLst/>
                  <a:latin typeface="Times New Roman" pitchFamily="18" charset="0"/>
                  <a:ea typeface="Calibri"/>
                  <a:cs typeface="Times New Roman" pitchFamily="18" charset="0"/>
                </a:endParaRPr>
              </a:p>
              <a:p>
                <a:pPr>
                  <a:buClrTx/>
                  <a:buSzPct val="100000"/>
                  <a:buFont typeface="Arial" pitchFamily="34" charset="0"/>
                  <a:buChar char="•"/>
                </a:pPr>
                <a:endParaRPr lang="en-US" sz="1600" dirty="0" smtClean="0">
                  <a:latin typeface="Times New Roman" pitchFamily="18" charset="0"/>
                  <a:cs typeface="Times New Roman" pitchFamily="18" charset="0"/>
                </a:endParaRPr>
              </a:p>
            </p:txBody>
          </p:sp>
        </mc:Choice>
        <mc:Fallback xmlns="">
          <p:sp>
            <p:nvSpPr>
              <p:cNvPr id="6" name="Content Placeholder 2"/>
              <p:cNvSpPr>
                <a:spLocks noGrp="1" noRot="1" noChangeAspect="1" noMove="1" noResize="1" noEditPoints="1" noAdjustHandles="1" noChangeArrowheads="1" noChangeShapeType="1" noTextEdit="1"/>
              </p:cNvSpPr>
              <p:nvPr>
                <p:ph sz="quarter" idx="1"/>
              </p:nvPr>
            </p:nvSpPr>
            <p:spPr>
              <a:xfrm>
                <a:off x="152400" y="990600"/>
                <a:ext cx="8458200" cy="5638800"/>
              </a:xfrm>
              <a:blipFill rotWithShape="0">
                <a:blip r:embed="rId2"/>
                <a:stretch>
                  <a:fillRect l="-360"/>
                </a:stretch>
              </a:blipFill>
            </p:spPr>
            <p:txBody>
              <a:bodyPr/>
              <a:lstStyle/>
              <a:p>
                <a:r>
                  <a:rPr lang="en-US">
                    <a:noFill/>
                  </a:rPr>
                  <a:t> </a:t>
                </a:r>
              </a:p>
            </p:txBody>
          </p:sp>
        </mc:Fallback>
      </mc:AlternateContent>
      <p:sp>
        <p:nvSpPr>
          <p:cNvPr id="7" name="Content Placeholder 2"/>
          <p:cNvSpPr txBox="1">
            <a:spLocks/>
          </p:cNvSpPr>
          <p:nvPr/>
        </p:nvSpPr>
        <p:spPr>
          <a:xfrm>
            <a:off x="304800" y="1143000"/>
            <a:ext cx="8458200" cy="5638800"/>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ClrTx/>
              <a:buSzPct val="100000"/>
              <a:buFont typeface="Wingdings"/>
              <a:buNone/>
            </a:pPr>
            <a:endParaRPr lang="en-US" sz="2000" dirty="0" smtClean="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260555" y="990600"/>
                <a:ext cx="8458200" cy="5638800"/>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a:buClrTx/>
                  <a:buSzPct val="100000"/>
                  <a:buFont typeface="Arial" panose="020B0604020202020204" pitchFamily="34" charset="0"/>
                  <a:buChar char="•"/>
                </a:pPr>
                <a:r>
                  <a:rPr lang="en-US" sz="1600" dirty="0" smtClean="0">
                    <a:latin typeface="Times New Roman" pitchFamily="18" charset="0"/>
                    <a:cs typeface="Times New Roman" pitchFamily="18" charset="0"/>
                  </a:rPr>
                  <a:t>Area of footing </a:t>
                </a:r>
                <a:r>
                  <a:rPr lang="en-US" sz="2000" dirty="0" smtClean="0">
                    <a:latin typeface="Times New Roman" pitchFamily="18" charset="0"/>
                    <a:cs typeface="Times New Roman" pitchFamily="18" charset="0"/>
                  </a:rPr>
                  <a:t>=</a:t>
                </a:r>
                <a14:m>
                  <m:oMath xmlns:m="http://schemas.openxmlformats.org/officeDocument/2006/math">
                    <m:f>
                      <m:fPr>
                        <m:ctrlPr>
                          <a:rPr lang="en-US" sz="2000" i="1" smtClean="0">
                            <a:latin typeface="Cambria Math"/>
                            <a:cs typeface="Times New Roman" pitchFamily="18" charset="0"/>
                          </a:rPr>
                        </m:ctrlPr>
                      </m:fPr>
                      <m:num>
                        <m:r>
                          <a:rPr lang="en-US" sz="2000" b="0" i="1" smtClean="0">
                            <a:latin typeface="Cambria Math"/>
                            <a:cs typeface="Times New Roman" pitchFamily="18" charset="0"/>
                          </a:rPr>
                          <m:t>𝑡𝑜𝑡𝑎𝑙</m:t>
                        </m:r>
                        <m:r>
                          <a:rPr lang="en-US" sz="2000" b="0" i="1" smtClean="0">
                            <a:latin typeface="Cambria Math"/>
                            <a:cs typeface="Times New Roman" pitchFamily="18" charset="0"/>
                          </a:rPr>
                          <m:t> </m:t>
                        </m:r>
                        <m:r>
                          <a:rPr lang="en-US" sz="2000" b="0" i="1" smtClean="0">
                            <a:latin typeface="Cambria Math"/>
                            <a:cs typeface="Times New Roman" pitchFamily="18" charset="0"/>
                          </a:rPr>
                          <m:t>𝑠𝑒𝑟𝑣𝑖𝑐𝑒</m:t>
                        </m:r>
                        <m:r>
                          <a:rPr lang="en-US" sz="2000" b="0" i="1" smtClean="0">
                            <a:latin typeface="Cambria Math"/>
                            <a:cs typeface="Times New Roman" pitchFamily="18" charset="0"/>
                          </a:rPr>
                          <m:t> </m:t>
                        </m:r>
                        <m:r>
                          <a:rPr lang="en-US" sz="2000" b="0" i="1" smtClean="0">
                            <a:latin typeface="Cambria Math"/>
                            <a:cs typeface="Times New Roman" pitchFamily="18" charset="0"/>
                          </a:rPr>
                          <m:t>𝑙𝑜𝑎𝑑</m:t>
                        </m:r>
                        <m:r>
                          <a:rPr lang="en-US" sz="2000" b="0" i="1" smtClean="0">
                            <a:latin typeface="Cambria Math"/>
                            <a:cs typeface="Times New Roman" pitchFamily="18" charset="0"/>
                          </a:rPr>
                          <m:t> </m:t>
                        </m:r>
                        <m:r>
                          <a:rPr lang="en-US" sz="2000" b="0" i="1" smtClean="0">
                            <a:latin typeface="Cambria Math"/>
                            <a:cs typeface="Times New Roman" pitchFamily="18" charset="0"/>
                          </a:rPr>
                          <m:t>𝑓𝑟𝑜𝑚</m:t>
                        </m:r>
                        <m:r>
                          <a:rPr lang="en-US" sz="2000" b="0" i="1" smtClean="0">
                            <a:latin typeface="Cambria Math"/>
                            <a:cs typeface="Times New Roman" pitchFamily="18" charset="0"/>
                          </a:rPr>
                          <m:t> </m:t>
                        </m:r>
                        <m:r>
                          <a:rPr lang="en-US" sz="2000" b="0" i="1" smtClean="0">
                            <a:latin typeface="Cambria Math"/>
                            <a:cs typeface="Times New Roman" pitchFamily="18" charset="0"/>
                          </a:rPr>
                          <m:t>𝐸𝑇𝐴𝐵𝑆</m:t>
                        </m:r>
                      </m:num>
                      <m:den>
                        <m:sSub>
                          <m:sSubPr>
                            <m:ctrlPr>
                              <a:rPr lang="en-US" sz="2000" i="1" smtClean="0">
                                <a:latin typeface="Cambria Math"/>
                                <a:cs typeface="Times New Roman" pitchFamily="18" charset="0"/>
                              </a:rPr>
                            </m:ctrlPr>
                          </m:sSubPr>
                          <m:e>
                            <m:r>
                              <a:rPr lang="en-US" sz="2000" b="0" i="1" smtClean="0">
                                <a:latin typeface="Cambria Math"/>
                                <a:cs typeface="Times New Roman" pitchFamily="18" charset="0"/>
                              </a:rPr>
                              <m:t>𝑄</m:t>
                            </m:r>
                          </m:e>
                          <m:sub>
                            <m:r>
                              <a:rPr lang="en-US" sz="2000" b="0" i="1" smtClean="0">
                                <a:latin typeface="Cambria Math"/>
                                <a:cs typeface="Times New Roman" pitchFamily="18" charset="0"/>
                              </a:rPr>
                              <m:t>𝑎𝑙𝑙𝑜𝑤𝑏𝑎𝑙𝑒</m:t>
                            </m:r>
                            <m:r>
                              <a:rPr lang="en-US" sz="2000" b="0" i="1" smtClean="0">
                                <a:latin typeface="Cambria Math"/>
                                <a:cs typeface="Times New Roman" pitchFamily="18" charset="0"/>
                              </a:rPr>
                              <m:t> </m:t>
                            </m:r>
                          </m:sub>
                        </m:sSub>
                      </m:den>
                    </m:f>
                  </m:oMath>
                </a14:m>
                <a:r>
                  <a:rPr lang="en-US" sz="2000" dirty="0" smtClean="0">
                    <a:latin typeface="Times New Roman" pitchFamily="18" charset="0"/>
                    <a:cs typeface="Times New Roman" pitchFamily="18" charset="0"/>
                  </a:rPr>
                  <a:t> =</a:t>
                </a:r>
                <a14:m>
                  <m:oMath xmlns:m="http://schemas.openxmlformats.org/officeDocument/2006/math">
                    <m:f>
                      <m:fPr>
                        <m:ctrlPr>
                          <a:rPr lang="en-US" sz="2000" i="1" dirty="0" smtClean="0">
                            <a:latin typeface="Cambria Math"/>
                            <a:cs typeface="Times New Roman" pitchFamily="18" charset="0"/>
                          </a:rPr>
                        </m:ctrlPr>
                      </m:fPr>
                      <m:num>
                        <m:r>
                          <a:rPr lang="en-US" sz="2000" b="0" i="1" dirty="0" smtClean="0">
                            <a:latin typeface="Cambria Math"/>
                            <a:cs typeface="Times New Roman" pitchFamily="18" charset="0"/>
                          </a:rPr>
                          <m:t>553944</m:t>
                        </m:r>
                        <m:r>
                          <a:rPr lang="en-US" sz="2000" b="0" i="1" dirty="0" smtClean="0">
                            <a:latin typeface="Cambria Math"/>
                            <a:cs typeface="Times New Roman" pitchFamily="18" charset="0"/>
                          </a:rPr>
                          <m:t>.</m:t>
                        </m:r>
                        <m:r>
                          <a:rPr lang="en-US" sz="2000" b="0" i="1" dirty="0" smtClean="0">
                            <a:latin typeface="Cambria Math"/>
                            <a:cs typeface="Times New Roman" pitchFamily="18" charset="0"/>
                          </a:rPr>
                          <m:t>05</m:t>
                        </m:r>
                      </m:num>
                      <m:den>
                        <m:r>
                          <a:rPr lang="en-US" sz="2000" b="0" i="1" dirty="0" smtClean="0">
                            <a:latin typeface="Cambria Math"/>
                            <a:cs typeface="Times New Roman" pitchFamily="18" charset="0"/>
                          </a:rPr>
                          <m:t>473</m:t>
                        </m:r>
                      </m:den>
                    </m:f>
                    <m:r>
                      <a:rPr lang="en-US" sz="2000" b="0" i="1" dirty="0" smtClean="0">
                        <a:latin typeface="Cambria Math"/>
                        <a:cs typeface="Times New Roman" pitchFamily="18" charset="0"/>
                      </a:rPr>
                      <m:t>=</m:t>
                    </m:r>
                    <m:r>
                      <a:rPr lang="en-US" sz="2000" b="0" i="1" dirty="0" smtClean="0">
                        <a:latin typeface="Cambria Math"/>
                        <a:cs typeface="Times New Roman" pitchFamily="18" charset="0"/>
                      </a:rPr>
                      <m:t>1171</m:t>
                    </m:r>
                    <m:sSup>
                      <m:sSupPr>
                        <m:ctrlPr>
                          <a:rPr lang="en-US" sz="2000" b="0" i="1" dirty="0" smtClean="0">
                            <a:latin typeface="Cambria Math"/>
                            <a:cs typeface="Times New Roman" pitchFamily="18" charset="0"/>
                          </a:rPr>
                        </m:ctrlPr>
                      </m:sSupPr>
                      <m:e>
                        <m:r>
                          <a:rPr lang="en-US" sz="2000" b="0" i="1" dirty="0" smtClean="0">
                            <a:latin typeface="Cambria Math"/>
                            <a:cs typeface="Times New Roman" pitchFamily="18" charset="0"/>
                          </a:rPr>
                          <m:t>𝑚</m:t>
                        </m:r>
                      </m:e>
                      <m:sup>
                        <m:r>
                          <a:rPr lang="en-US" sz="2000" b="0" i="1" dirty="0" smtClean="0">
                            <a:latin typeface="Cambria Math"/>
                            <a:cs typeface="Times New Roman" pitchFamily="18" charset="0"/>
                          </a:rPr>
                          <m:t>2</m:t>
                        </m:r>
                      </m:sup>
                    </m:sSup>
                  </m:oMath>
                </a14:m>
                <a:r>
                  <a:rPr lang="en-US" sz="2000" dirty="0" smtClean="0">
                    <a:latin typeface="Times New Roman" pitchFamily="18" charset="0"/>
                    <a:cs typeface="Times New Roman" pitchFamily="18" charset="0"/>
                  </a:rPr>
                  <a:t> </a:t>
                </a:r>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260555" y="990600"/>
                <a:ext cx="8458200" cy="5638800"/>
              </a:xfrm>
              <a:prstGeom prst="rect">
                <a:avLst/>
              </a:prstGeom>
              <a:blipFill rotWithShape="0">
                <a:blip r:embed="rId3"/>
                <a:stretch>
                  <a:fillRect l="-288"/>
                </a:stretch>
              </a:blipFill>
            </p:spPr>
            <p:txBody>
              <a:bodyPr/>
              <a:lstStyle/>
              <a:p>
                <a:r>
                  <a:rPr lang="en-US">
                    <a:noFill/>
                  </a:rPr>
                  <a:t> </a:t>
                </a:r>
              </a:p>
            </p:txBody>
          </p:sp>
        </mc:Fallback>
      </mc:AlternateContent>
      <p:sp>
        <p:nvSpPr>
          <p:cNvPr id="9" name="TextBox 8"/>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555747960"/>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buNone/>
                </a:pPr>
                <a:r>
                  <a:rPr lang="en-US" sz="1800" dirty="0">
                    <a:latin typeface="Times New Roman" panose="02020603050405020304" pitchFamily="18" charset="0"/>
                    <a:cs typeface="Times New Roman" panose="02020603050405020304" pitchFamily="18" charset="0"/>
                  </a:rPr>
                  <a:t>Vu should be less than or equals </a:t>
                </a:r>
                <a14:m>
                  <m:oMath xmlns:m="http://schemas.openxmlformats.org/officeDocument/2006/math">
                    <m:sSub>
                      <m:sSubPr>
                        <m:ctrlPr>
                          <a:rPr lang="en-US" sz="1800" i="1">
                            <a:latin typeface="Cambria Math"/>
                          </a:rPr>
                        </m:ctrlPr>
                      </m:sSubPr>
                      <m:e>
                        <m:r>
                          <a:rPr lang="en-US" sz="1800" i="1">
                            <a:latin typeface="Cambria Math" panose="02040503050406030204" pitchFamily="18" charset="0"/>
                          </a:rPr>
                          <m:t>∅</m:t>
                        </m:r>
                        <m:r>
                          <a:rPr lang="en-US" sz="1800" i="1">
                            <a:latin typeface="Cambria Math" panose="02040503050406030204" pitchFamily="18" charset="0"/>
                          </a:rPr>
                          <m:t>𝑉</m:t>
                        </m:r>
                      </m:e>
                      <m:sub>
                        <m:r>
                          <a:rPr lang="en-US" sz="1800" i="1">
                            <a:latin typeface="Cambria Math" panose="02040503050406030204" pitchFamily="18" charset="0"/>
                          </a:rPr>
                          <m:t>𝑐</m:t>
                        </m:r>
                      </m:sub>
                    </m:sSub>
                  </m:oMath>
                </a14:m>
                <a:r>
                  <a:rPr lang="en-US" sz="1800" dirty="0" smtClean="0">
                    <a:latin typeface="Times New Roman" panose="02020603050405020304" pitchFamily="18" charset="0"/>
                    <a:cs typeface="Times New Roman" panose="02020603050405020304" pitchFamily="18" charset="0"/>
                  </a:rPr>
                  <a:t>.</a:t>
                </a:r>
              </a:p>
              <a:p>
                <a:pPr marL="0" indent="0">
                  <a:buNone/>
                </a:pPr>
                <a14:m>
                  <m:oMath xmlns:m="http://schemas.openxmlformats.org/officeDocument/2006/math">
                    <m:sSub>
                      <m:sSubPr>
                        <m:ctrlPr>
                          <a:rPr lang="en-US" sz="1800" i="1">
                            <a:latin typeface="Cambria Math"/>
                          </a:rPr>
                        </m:ctrlPr>
                      </m:sSubPr>
                      <m:e>
                        <m:r>
                          <a:rPr lang="en-US" sz="1800" i="1">
                            <a:latin typeface="Cambria Math"/>
                          </a:rPr>
                          <m:t>𝑉</m:t>
                        </m:r>
                      </m:e>
                      <m:sub>
                        <m:r>
                          <a:rPr lang="en-US" sz="1800" i="1">
                            <a:latin typeface="Cambria Math"/>
                          </a:rPr>
                          <m:t>𝑐</m:t>
                        </m:r>
                      </m:sub>
                    </m:sSub>
                    <m:r>
                      <a:rPr lang="en-US" sz="1800" i="1">
                        <a:latin typeface="Cambria Math"/>
                      </a:rPr>
                      <m:t>=</m:t>
                    </m:r>
                    <m:r>
                      <a:rPr lang="en-US" sz="1800" i="1">
                        <a:latin typeface="Cambria Math"/>
                      </a:rPr>
                      <m:t>26134</m:t>
                    </m:r>
                    <m:r>
                      <a:rPr lang="en-US" sz="1800" i="1">
                        <a:latin typeface="Cambria Math"/>
                      </a:rPr>
                      <m:t>.</m:t>
                    </m:r>
                    <m:r>
                      <a:rPr lang="en-US" sz="1800" i="1">
                        <a:latin typeface="Cambria Math"/>
                      </a:rPr>
                      <m:t>6</m:t>
                    </m:r>
                    <m:r>
                      <a:rPr lang="en-US" sz="1800" i="1">
                        <a:latin typeface="Cambria Math"/>
                      </a:rPr>
                      <m:t> </m:t>
                    </m:r>
                  </m:oMath>
                </a14:m>
                <a:r>
                  <a:rPr lang="en-US" sz="1800" dirty="0">
                    <a:latin typeface="Times New Roman" panose="02020603050405020304" pitchFamily="18" charset="0"/>
                    <a:cs typeface="Times New Roman" panose="02020603050405020304" pitchFamily="18" charset="0"/>
                  </a:rPr>
                  <a:t>, </a:t>
                </a:r>
              </a:p>
              <a:p>
                <a:pPr marL="0" indent="0">
                  <a:buNone/>
                </a:pPr>
                <a14:m>
                  <m:oMath xmlns:m="http://schemas.openxmlformats.org/officeDocument/2006/math">
                    <m:r>
                      <a:rPr lang="en-US" sz="1800" i="1">
                        <a:latin typeface="Cambria Math"/>
                      </a:rPr>
                      <m:t>∅</m:t>
                    </m:r>
                    <m:sSub>
                      <m:sSubPr>
                        <m:ctrlPr>
                          <a:rPr lang="en-US" sz="1800" i="1">
                            <a:latin typeface="Cambria Math"/>
                          </a:rPr>
                        </m:ctrlPr>
                      </m:sSubPr>
                      <m:e>
                        <m:r>
                          <a:rPr lang="en-US" sz="1800" i="1">
                            <a:latin typeface="Cambria Math"/>
                          </a:rPr>
                          <m:t>𝑉</m:t>
                        </m:r>
                      </m:e>
                      <m:sub>
                        <m:r>
                          <a:rPr lang="en-US" sz="1800" i="1">
                            <a:latin typeface="Cambria Math"/>
                          </a:rPr>
                          <m:t>𝑐</m:t>
                        </m:r>
                      </m:sub>
                    </m:sSub>
                    <m:r>
                      <a:rPr lang="en-US" sz="1800" i="1">
                        <a:latin typeface="Cambria Math"/>
                      </a:rPr>
                      <m:t>=</m:t>
                    </m:r>
                    <m:r>
                      <a:rPr lang="en-US" sz="1800" i="1">
                        <a:latin typeface="Cambria Math"/>
                      </a:rPr>
                      <m:t>0</m:t>
                    </m:r>
                    <m:r>
                      <a:rPr lang="en-US" sz="1800" i="1">
                        <a:latin typeface="Cambria Math"/>
                      </a:rPr>
                      <m:t>.</m:t>
                    </m:r>
                    <m:r>
                      <a:rPr lang="en-US" sz="1800" i="1">
                        <a:latin typeface="Cambria Math"/>
                      </a:rPr>
                      <m:t>75</m:t>
                    </m:r>
                    <m:r>
                      <a:rPr lang="en-US" sz="1800" i="1">
                        <a:latin typeface="Cambria Math"/>
                      </a:rPr>
                      <m:t>×</m:t>
                    </m:r>
                    <m:r>
                      <a:rPr lang="en-US" sz="1800" i="1">
                        <a:latin typeface="Cambria Math"/>
                      </a:rPr>
                      <m:t>26134</m:t>
                    </m:r>
                    <m:r>
                      <a:rPr lang="en-US" sz="1800" i="1">
                        <a:latin typeface="Cambria Math"/>
                      </a:rPr>
                      <m:t>.</m:t>
                    </m:r>
                    <m:r>
                      <a:rPr lang="en-US" sz="1800" i="1">
                        <a:latin typeface="Cambria Math"/>
                      </a:rPr>
                      <m:t>6</m:t>
                    </m:r>
                    <m:r>
                      <a:rPr lang="en-US" sz="1800" i="1">
                        <a:latin typeface="Cambria Math"/>
                      </a:rPr>
                      <m:t>=</m:t>
                    </m:r>
                    <m:r>
                      <a:rPr lang="en-US" sz="1800" i="1">
                        <a:latin typeface="Cambria Math"/>
                      </a:rPr>
                      <m:t>19600</m:t>
                    </m:r>
                    <m:r>
                      <a:rPr lang="en-US" sz="1800" i="1">
                        <a:latin typeface="Cambria Math"/>
                      </a:rPr>
                      <m:t>.</m:t>
                    </m:r>
                    <m:r>
                      <a:rPr lang="en-US" sz="1800" i="1">
                        <a:latin typeface="Cambria Math"/>
                      </a:rPr>
                      <m:t>95</m:t>
                    </m:r>
                    <m:r>
                      <a:rPr lang="en-US" sz="1800" i="1">
                        <a:latin typeface="Cambria Math"/>
                      </a:rPr>
                      <m:t> </m:t>
                    </m:r>
                    <m:r>
                      <a:rPr lang="en-US" sz="1800" i="1">
                        <a:latin typeface="Cambria Math"/>
                      </a:rPr>
                      <m:t>𝐾𝑁</m:t>
                    </m:r>
                    <m:r>
                      <a:rPr lang="en-US" sz="1800" i="1">
                        <a:latin typeface="Cambria Math"/>
                      </a:rPr>
                      <m:t> </m:t>
                    </m:r>
                  </m:oMath>
                </a14:m>
                <a:r>
                  <a:rPr lang="en-US" sz="1800" dirty="0">
                    <a:latin typeface="Times New Roman" panose="02020603050405020304" pitchFamily="18" charset="0"/>
                    <a:cs typeface="Times New Roman" panose="02020603050405020304" pitchFamily="18" charset="0"/>
                  </a:rPr>
                  <a:t>.</a:t>
                </a:r>
              </a:p>
              <a:p>
                <a:pPr marL="0" indent="0">
                  <a:buNone/>
                </a:pPr>
                <a14:m>
                  <m:oMath xmlns:m="http://schemas.openxmlformats.org/officeDocument/2006/math">
                    <m:sSub>
                      <m:sSubPr>
                        <m:ctrlPr>
                          <a:rPr lang="en-US" sz="1800" i="1">
                            <a:latin typeface="Cambria Math"/>
                          </a:rPr>
                        </m:ctrlPr>
                      </m:sSubPr>
                      <m:e>
                        <m:r>
                          <a:rPr lang="en-US" sz="1800" i="1">
                            <a:latin typeface="Cambria Math"/>
                          </a:rPr>
                          <m:t>𝑉</m:t>
                        </m:r>
                      </m:e>
                      <m:sub>
                        <m:r>
                          <a:rPr lang="en-US" sz="1800" i="1">
                            <a:latin typeface="Cambria Math"/>
                          </a:rPr>
                          <m:t>𝑢</m:t>
                        </m:r>
                      </m:sub>
                    </m:sSub>
                    <m:r>
                      <a:rPr lang="en-US" sz="1800" i="1">
                        <a:latin typeface="Cambria Math"/>
                      </a:rPr>
                      <m:t>=</m:t>
                    </m:r>
                    <m:r>
                      <a:rPr lang="en-US" sz="1800" i="1">
                        <a:latin typeface="Cambria Math"/>
                      </a:rPr>
                      <m:t>18453</m:t>
                    </m:r>
                    <m:r>
                      <a:rPr lang="en-US" sz="1800" i="1">
                        <a:latin typeface="Cambria Math"/>
                      </a:rPr>
                      <m:t> </m:t>
                    </m:r>
                    <m:r>
                      <a:rPr lang="en-US" sz="1800" i="1">
                        <a:latin typeface="Cambria Math"/>
                      </a:rPr>
                      <m:t>𝐾𝑁</m:t>
                    </m:r>
                    <m:r>
                      <a:rPr lang="en-US" sz="1800" i="1">
                        <a:latin typeface="Cambria Math"/>
                      </a:rPr>
                      <m:t>&lt;</m:t>
                    </m:r>
                    <m:sSub>
                      <m:sSubPr>
                        <m:ctrlPr>
                          <a:rPr lang="en-US" sz="1800" i="1">
                            <a:latin typeface="Cambria Math"/>
                          </a:rPr>
                        </m:ctrlPr>
                      </m:sSubPr>
                      <m:e>
                        <m:sSub>
                          <m:sSubPr>
                            <m:ctrlPr>
                              <a:rPr lang="en-US" sz="1800" i="1">
                                <a:latin typeface="Cambria Math"/>
                              </a:rPr>
                            </m:ctrlPr>
                          </m:sSubPr>
                          <m:e>
                            <m:r>
                              <a:rPr lang="en-US" sz="1800" i="1">
                                <a:latin typeface="Cambria Math"/>
                              </a:rPr>
                              <m:t>∅</m:t>
                            </m:r>
                            <m:r>
                              <a:rPr lang="en-US" sz="1800" i="1">
                                <a:latin typeface="Cambria Math"/>
                              </a:rPr>
                              <m:t>𝑉</m:t>
                            </m:r>
                          </m:e>
                          <m:sub>
                            <m:r>
                              <a:rPr lang="en-US" sz="1800" i="1">
                                <a:latin typeface="Cambria Math"/>
                              </a:rPr>
                              <m:t>𝑐</m:t>
                            </m:r>
                          </m:sub>
                        </m:sSub>
                      </m:e>
                      <m:sub>
                        <m:r>
                          <a:rPr lang="en-US" sz="1800" i="1">
                            <a:latin typeface="Cambria Math"/>
                          </a:rPr>
                          <m:t>𝑝𝑢𝑛𝑐</m:t>
                        </m:r>
                        <m:r>
                          <a:rPr lang="en-US" sz="1800" i="1">
                            <a:latin typeface="Cambria Math"/>
                          </a:rPr>
                          <m:t>h</m:t>
                        </m:r>
                        <m:r>
                          <a:rPr lang="en-US" sz="1800" i="1">
                            <a:latin typeface="Cambria Math"/>
                          </a:rPr>
                          <m:t>𝑖𝑛𝑔</m:t>
                        </m:r>
                      </m:sub>
                    </m:sSub>
                    <m:r>
                      <a:rPr lang="en-US" sz="1800" i="1">
                        <a:latin typeface="Cambria Math"/>
                      </a:rPr>
                      <m:t>=</m:t>
                    </m:r>
                    <m:r>
                      <a:rPr lang="en-US" sz="1800" i="1">
                        <a:latin typeface="Cambria Math"/>
                      </a:rPr>
                      <m:t>19600</m:t>
                    </m:r>
                    <m:r>
                      <a:rPr lang="en-US" sz="1800" i="1">
                        <a:latin typeface="Cambria Math"/>
                      </a:rPr>
                      <m:t>.</m:t>
                    </m:r>
                    <m:r>
                      <a:rPr lang="en-US" sz="1800" i="1">
                        <a:latin typeface="Cambria Math"/>
                      </a:rPr>
                      <m:t>95</m:t>
                    </m:r>
                    <m:r>
                      <a:rPr lang="en-US" sz="1800" i="1">
                        <a:latin typeface="Cambria Math"/>
                      </a:rPr>
                      <m:t>𝐾𝑁</m:t>
                    </m:r>
                    <m:r>
                      <a:rPr lang="en-US" sz="1800" i="1">
                        <a:latin typeface="Cambria Math"/>
                      </a:rPr>
                      <m:t> </m:t>
                    </m:r>
                  </m:oMath>
                </a14:m>
                <a:r>
                  <a:rPr lang="en-US" sz="1800" dirty="0">
                    <a:latin typeface="Times New Roman" panose="02020603050405020304" pitchFamily="18" charset="0"/>
                    <a:cs typeface="Times New Roman" panose="02020603050405020304" pitchFamily="18" charset="0"/>
                  </a:rPr>
                  <a:t> Adequate </a:t>
                </a:r>
                <a:endParaRPr lang="en-US" sz="1800" dirty="0" smtClean="0">
                  <a:latin typeface="Times New Roman" panose="02020603050405020304" pitchFamily="18" charset="0"/>
                  <a:cs typeface="Times New Roman" panose="02020603050405020304" pitchFamily="18" charset="0"/>
                </a:endParaRPr>
              </a:p>
              <a:p>
                <a:pPr marL="0" indent="0">
                  <a:buNone/>
                </a:pPr>
                <a:endParaRPr lang="en-US" sz="1800" dirty="0">
                  <a:latin typeface="Times New Roman" panose="02020603050405020304" pitchFamily="18" charset="0"/>
                  <a:cs typeface="Times New Roman" panose="02020603050405020304" pitchFamily="18" charset="0"/>
                </a:endParaRPr>
              </a:p>
              <a:p>
                <a:pPr>
                  <a:buClrTx/>
                  <a:buSzPct val="100000"/>
                  <a:buFont typeface="Arial" pitchFamily="34" charset="0"/>
                  <a:buChar char="•"/>
                </a:pPr>
                <a14:m>
                  <m:oMath xmlns:m="http://schemas.openxmlformats.org/officeDocument/2006/math">
                    <m:sSub>
                      <m:sSubPr>
                        <m:ctrlPr>
                          <a:rPr lang="en-US" sz="1800" i="1">
                            <a:latin typeface="Cambria Math"/>
                          </a:rPr>
                        </m:ctrlPr>
                      </m:sSubPr>
                      <m:e>
                        <m:r>
                          <a:rPr lang="en-US" sz="1800" i="1">
                            <a:latin typeface="Cambria Math" panose="02040503050406030204" pitchFamily="18" charset="0"/>
                          </a:rPr>
                          <m:t>𝐴</m:t>
                        </m:r>
                      </m:e>
                      <m:sub>
                        <m:r>
                          <a:rPr lang="en-US" sz="1800" i="1">
                            <a:latin typeface="Cambria Math" panose="02040503050406030204" pitchFamily="18" charset="0"/>
                          </a:rPr>
                          <m:t>𝑆</m:t>
                        </m:r>
                        <m:r>
                          <a:rPr lang="en-US" sz="1800" i="1">
                            <a:latin typeface="Cambria Math" panose="02040503050406030204" pitchFamily="18" charset="0"/>
                          </a:rPr>
                          <m:t>,   </m:t>
                        </m:r>
                        <m:r>
                          <a:rPr lang="en-US" sz="1800" i="1">
                            <a:latin typeface="Cambria Math" panose="02040503050406030204" pitchFamily="18" charset="0"/>
                          </a:rPr>
                          <m:t>𝑚𝑖𝑛𝑖𝑚𝑢𝑚</m:t>
                        </m:r>
                      </m:sub>
                    </m:sSub>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0018</m:t>
                    </m:r>
                    <m:r>
                      <a:rPr lang="en-US" sz="1800" i="1">
                        <a:latin typeface="Cambria Math" panose="02040503050406030204" pitchFamily="18" charset="0"/>
                      </a:rPr>
                      <m:t>×</m:t>
                    </m:r>
                    <m:r>
                      <a:rPr lang="en-US" sz="1800" i="1">
                        <a:latin typeface="Cambria Math" panose="02040503050406030204" pitchFamily="18" charset="0"/>
                      </a:rPr>
                      <m:t>h</m:t>
                    </m:r>
                    <m:r>
                      <a:rPr lang="en-US" sz="1800" i="1">
                        <a:latin typeface="Cambria Math" panose="02040503050406030204" pitchFamily="18" charset="0"/>
                      </a:rPr>
                      <m:t>×</m:t>
                    </m:r>
                    <m:r>
                      <a:rPr lang="en-US" sz="1800" i="1">
                        <a:latin typeface="Cambria Math" panose="02040503050406030204" pitchFamily="18" charset="0"/>
                      </a:rPr>
                      <m:t>𝑏</m:t>
                    </m:r>
                    <m:r>
                      <a:rPr lang="en-US" sz="1800" i="1">
                        <a:latin typeface="Cambria Math"/>
                      </a:rPr>
                      <m:t>=</m:t>
                    </m:r>
                    <m:r>
                      <a:rPr lang="en-US" sz="1800" i="1">
                        <a:latin typeface="Cambria Math"/>
                      </a:rPr>
                      <m:t>2700</m:t>
                    </m:r>
                    <m:sSup>
                      <m:sSupPr>
                        <m:ctrlPr>
                          <a:rPr lang="en-US" sz="1800" i="1">
                            <a:latin typeface="Cambria Math"/>
                          </a:rPr>
                        </m:ctrlPr>
                      </m:sSupPr>
                      <m:e>
                        <m:r>
                          <a:rPr lang="en-US" sz="1800" i="1">
                            <a:latin typeface="Cambria Math"/>
                          </a:rPr>
                          <m:t>𝑚𝑚</m:t>
                        </m:r>
                      </m:e>
                      <m:sup>
                        <m:r>
                          <a:rPr lang="en-US" sz="1800" i="1">
                            <a:latin typeface="Cambria Math"/>
                          </a:rPr>
                          <m:t>2</m:t>
                        </m:r>
                      </m:sup>
                    </m:sSup>
                    <m:r>
                      <a:rPr lang="en-US" sz="1800" i="1">
                        <a:latin typeface="Cambria Math"/>
                      </a:rPr>
                      <m:t>, </m:t>
                    </m:r>
                    <m:r>
                      <a:rPr lang="en-US" sz="1800" i="1">
                        <a:latin typeface="Cambria Math"/>
                      </a:rPr>
                      <m:t>9</m:t>
                    </m:r>
                    <m:r>
                      <a:rPr lang="en-US" sz="1800" i="1">
                        <a:latin typeface="Cambria Math"/>
                        <a:ea typeface="Cambria Math"/>
                      </a:rPr>
                      <m:t>∅</m:t>
                    </m:r>
                    <m:r>
                      <a:rPr lang="en-US" sz="1800" i="1">
                        <a:latin typeface="Cambria Math"/>
                        <a:ea typeface="Cambria Math"/>
                      </a:rPr>
                      <m:t>20</m:t>
                    </m:r>
                  </m:oMath>
                </a14:m>
                <a:endParaRPr lang="en-US" sz="1800" i="1" dirty="0">
                  <a:latin typeface="Times New Roman" pitchFamily="18" charset="0"/>
                  <a:cs typeface="Times New Roman" pitchFamily="18" charset="0"/>
                </a:endParaRPr>
              </a:p>
              <a:p>
                <a:pPr>
                  <a:buClrTx/>
                  <a:buSzPct val="100000"/>
                  <a:buFont typeface="Arial" pitchFamily="34" charset="0"/>
                  <a:buChar char="•"/>
                </a:pPr>
                <a14:m>
                  <m:oMath xmlns:m="http://schemas.openxmlformats.org/officeDocument/2006/math">
                    <m:r>
                      <a:rPr lang="en-US" sz="1800" i="1">
                        <a:latin typeface="Cambria Math"/>
                        <a:ea typeface="Times New Roman"/>
                        <a:cs typeface="Times New Roman"/>
                      </a:rPr>
                      <m:t>∅</m:t>
                    </m:r>
                    <m:sSub>
                      <m:sSubPr>
                        <m:ctrlPr>
                          <a:rPr lang="en-US" sz="1800" i="1">
                            <a:latin typeface="Cambria Math"/>
                            <a:ea typeface="Times New Roman"/>
                            <a:cs typeface="Times New Roman"/>
                          </a:rPr>
                        </m:ctrlPr>
                      </m:sSubPr>
                      <m:e>
                        <m:r>
                          <a:rPr lang="en-US" sz="1800" i="1">
                            <a:latin typeface="Cambria Math"/>
                            <a:ea typeface="Times New Roman"/>
                            <a:cs typeface="Times New Roman"/>
                          </a:rPr>
                          <m:t>𝑀</m:t>
                        </m:r>
                      </m:e>
                      <m:sub>
                        <m:r>
                          <a:rPr lang="en-US" sz="1800" i="1">
                            <a:latin typeface="Cambria Math"/>
                            <a:ea typeface="Times New Roman"/>
                            <a:cs typeface="Times New Roman"/>
                          </a:rPr>
                          <m:t>𝑛</m:t>
                        </m:r>
                      </m:sub>
                    </m:sSub>
                    <m:r>
                      <a:rPr lang="en-US" sz="1800" i="1">
                        <a:latin typeface="Cambria Math"/>
                        <a:ea typeface="Times New Roman"/>
                        <a:cs typeface="Times New Roman"/>
                      </a:rPr>
                      <m:t>=∅</m:t>
                    </m:r>
                    <m:sSub>
                      <m:sSubPr>
                        <m:ctrlPr>
                          <a:rPr lang="en-US" sz="1800" i="1">
                            <a:latin typeface="Cambria Math"/>
                            <a:ea typeface="Times New Roman"/>
                            <a:cs typeface="Times New Roman"/>
                          </a:rPr>
                        </m:ctrlPr>
                      </m:sSubPr>
                      <m:e>
                        <m:r>
                          <a:rPr lang="en-US" sz="1800" i="1">
                            <a:latin typeface="Cambria Math"/>
                            <a:ea typeface="Times New Roman"/>
                            <a:cs typeface="Times New Roman"/>
                          </a:rPr>
                          <m:t>𝐴</m:t>
                        </m:r>
                      </m:e>
                      <m:sub>
                        <m:r>
                          <a:rPr lang="en-US" sz="1800" i="1">
                            <a:latin typeface="Cambria Math"/>
                            <a:ea typeface="Times New Roman"/>
                            <a:cs typeface="Times New Roman"/>
                          </a:rPr>
                          <m:t>𝑠</m:t>
                        </m:r>
                      </m:sub>
                    </m:sSub>
                    <m:sSub>
                      <m:sSubPr>
                        <m:ctrlPr>
                          <a:rPr lang="en-US" sz="1800" i="1">
                            <a:latin typeface="Cambria Math"/>
                            <a:ea typeface="Times New Roman"/>
                            <a:cs typeface="Times New Roman"/>
                          </a:rPr>
                        </m:ctrlPr>
                      </m:sSubPr>
                      <m:e>
                        <m:r>
                          <a:rPr lang="en-US" sz="1800" i="1">
                            <a:latin typeface="Cambria Math"/>
                            <a:ea typeface="Times New Roman"/>
                            <a:cs typeface="Times New Roman"/>
                          </a:rPr>
                          <m:t>𝑓</m:t>
                        </m:r>
                      </m:e>
                      <m:sub>
                        <m:r>
                          <a:rPr lang="en-US" sz="1800" i="1">
                            <a:latin typeface="Cambria Math"/>
                            <a:ea typeface="Times New Roman"/>
                            <a:cs typeface="Times New Roman"/>
                          </a:rPr>
                          <m:t>𝑦</m:t>
                        </m:r>
                      </m:sub>
                    </m:sSub>
                    <m:d>
                      <m:dPr>
                        <m:ctrlPr>
                          <a:rPr lang="en-US" sz="1800" i="1">
                            <a:latin typeface="Cambria Math"/>
                            <a:ea typeface="Times New Roman"/>
                            <a:cs typeface="Times New Roman"/>
                          </a:rPr>
                        </m:ctrlPr>
                      </m:dPr>
                      <m:e>
                        <m:r>
                          <a:rPr lang="en-US" sz="1800" i="1">
                            <a:latin typeface="Cambria Math"/>
                            <a:ea typeface="Times New Roman"/>
                            <a:cs typeface="Times New Roman"/>
                          </a:rPr>
                          <m:t>𝑑</m:t>
                        </m:r>
                        <m:r>
                          <a:rPr lang="en-US" sz="1800" i="1">
                            <a:latin typeface="Cambria Math"/>
                            <a:ea typeface="Times New Roman"/>
                            <a:cs typeface="Times New Roman"/>
                          </a:rPr>
                          <m:t>−</m:t>
                        </m:r>
                        <m:f>
                          <m:fPr>
                            <m:ctrlPr>
                              <a:rPr lang="en-US" sz="1800" i="1">
                                <a:latin typeface="Cambria Math"/>
                                <a:ea typeface="Times New Roman"/>
                                <a:cs typeface="Times New Roman"/>
                              </a:rPr>
                            </m:ctrlPr>
                          </m:fPr>
                          <m:num>
                            <m:r>
                              <a:rPr lang="en-US" sz="1800" i="1">
                                <a:latin typeface="Cambria Math"/>
                                <a:ea typeface="Times New Roman"/>
                                <a:cs typeface="Times New Roman"/>
                              </a:rPr>
                              <m:t>𝑎</m:t>
                            </m:r>
                          </m:num>
                          <m:den>
                            <m:r>
                              <a:rPr lang="en-US" sz="1800" i="1">
                                <a:latin typeface="Cambria Math"/>
                                <a:ea typeface="Times New Roman"/>
                                <a:cs typeface="Times New Roman"/>
                              </a:rPr>
                              <m:t>2</m:t>
                            </m:r>
                          </m:den>
                        </m:f>
                      </m:e>
                    </m:d>
                  </m:oMath>
                </a14:m>
                <a:r>
                  <a:rPr lang="en-US" sz="1800" i="1" dirty="0">
                    <a:latin typeface="Times New Roman" pitchFamily="18" charset="0"/>
                    <a:ea typeface="Times New Roman"/>
                    <a:cs typeface="Times New Roman" pitchFamily="18" charset="0"/>
                  </a:rPr>
                  <a:t> = 1408 </a:t>
                </a:r>
                <a:r>
                  <a:rPr lang="en-US" sz="1800" i="1" dirty="0" err="1">
                    <a:latin typeface="Times New Roman" pitchFamily="18" charset="0"/>
                    <a:ea typeface="Times New Roman"/>
                    <a:cs typeface="Times New Roman" pitchFamily="18" charset="0"/>
                  </a:rPr>
                  <a:t>KN.m</a:t>
                </a:r>
                <a:r>
                  <a:rPr lang="en-US" sz="1800" i="1" dirty="0">
                    <a:latin typeface="Times New Roman" pitchFamily="18" charset="0"/>
                    <a:ea typeface="Times New Roman"/>
                    <a:cs typeface="Times New Roman" pitchFamily="18" charset="0"/>
                  </a:rPr>
                  <a:t> </a:t>
                </a:r>
              </a:p>
              <a:p>
                <a:pPr>
                  <a:buClrTx/>
                  <a:buSzPct val="100000"/>
                  <a:buFont typeface="Arial" pitchFamily="34" charset="0"/>
                  <a:buChar char="•"/>
                </a:pPr>
                <a14:m>
                  <m:oMath xmlns:m="http://schemas.openxmlformats.org/officeDocument/2006/math">
                    <m:r>
                      <a:rPr lang="en-US" sz="1800" i="1">
                        <a:latin typeface="Cambria Math"/>
                        <a:ea typeface="Times New Roman"/>
                        <a:cs typeface="Times New Roman"/>
                      </a:rPr>
                      <m:t>𝑎</m:t>
                    </m:r>
                    <m:r>
                      <a:rPr lang="en-US" sz="1800" i="1">
                        <a:latin typeface="Cambria Math"/>
                        <a:ea typeface="Times New Roman"/>
                        <a:cs typeface="Times New Roman"/>
                      </a:rPr>
                      <m:t>=</m:t>
                    </m:r>
                    <m:f>
                      <m:fPr>
                        <m:ctrlPr>
                          <a:rPr lang="en-US" sz="1800" i="1">
                            <a:latin typeface="Cambria Math"/>
                            <a:ea typeface="Times New Roman"/>
                            <a:cs typeface="Times New Roman"/>
                          </a:rPr>
                        </m:ctrlPr>
                      </m:fPr>
                      <m:num>
                        <m:sSub>
                          <m:sSubPr>
                            <m:ctrlPr>
                              <a:rPr lang="en-US" sz="1800" i="1">
                                <a:latin typeface="Cambria Math"/>
                                <a:ea typeface="Times New Roman"/>
                                <a:cs typeface="Times New Roman"/>
                              </a:rPr>
                            </m:ctrlPr>
                          </m:sSubPr>
                          <m:e>
                            <m:r>
                              <a:rPr lang="en-US" sz="1800" i="1">
                                <a:latin typeface="Cambria Math"/>
                                <a:ea typeface="Times New Roman"/>
                                <a:cs typeface="Times New Roman"/>
                              </a:rPr>
                              <m:t>𝐴</m:t>
                            </m:r>
                          </m:e>
                          <m:sub>
                            <m:r>
                              <a:rPr lang="en-US" sz="1800" i="1">
                                <a:latin typeface="Cambria Math"/>
                                <a:ea typeface="Times New Roman"/>
                                <a:cs typeface="Times New Roman"/>
                              </a:rPr>
                              <m:t>𝑆</m:t>
                            </m:r>
                          </m:sub>
                        </m:sSub>
                        <m:sSub>
                          <m:sSubPr>
                            <m:ctrlPr>
                              <a:rPr lang="en-US" sz="1800" i="1">
                                <a:latin typeface="Cambria Math"/>
                                <a:ea typeface="Times New Roman"/>
                                <a:cs typeface="Times New Roman"/>
                              </a:rPr>
                            </m:ctrlPr>
                          </m:sSubPr>
                          <m:e>
                            <m:r>
                              <a:rPr lang="en-US" sz="1800" i="1">
                                <a:latin typeface="Cambria Math"/>
                                <a:ea typeface="Times New Roman"/>
                                <a:cs typeface="Times New Roman"/>
                              </a:rPr>
                              <m:t>𝑓</m:t>
                            </m:r>
                          </m:e>
                          <m:sub>
                            <m:r>
                              <a:rPr lang="en-US" sz="1800" i="1">
                                <a:latin typeface="Cambria Math"/>
                                <a:ea typeface="Times New Roman"/>
                                <a:cs typeface="Times New Roman"/>
                              </a:rPr>
                              <m:t>𝑦</m:t>
                            </m:r>
                          </m:sub>
                        </m:sSub>
                      </m:num>
                      <m:den>
                        <m:r>
                          <a:rPr lang="en-US" sz="1800" i="1">
                            <a:latin typeface="Cambria Math"/>
                            <a:ea typeface="Times New Roman"/>
                            <a:cs typeface="Times New Roman"/>
                          </a:rPr>
                          <m:t>0</m:t>
                        </m:r>
                        <m:r>
                          <a:rPr lang="en-US" sz="1800" i="1">
                            <a:latin typeface="Cambria Math"/>
                            <a:ea typeface="Times New Roman"/>
                            <a:cs typeface="Times New Roman"/>
                          </a:rPr>
                          <m:t>.</m:t>
                        </m:r>
                        <m:r>
                          <a:rPr lang="en-US" sz="1800" i="1">
                            <a:latin typeface="Cambria Math"/>
                            <a:ea typeface="Times New Roman"/>
                            <a:cs typeface="Times New Roman"/>
                          </a:rPr>
                          <m:t>85</m:t>
                        </m:r>
                        <m:sSub>
                          <m:sSubPr>
                            <m:ctrlPr>
                              <a:rPr lang="en-US" sz="1800" i="1">
                                <a:latin typeface="Cambria Math"/>
                                <a:ea typeface="Times New Roman"/>
                                <a:cs typeface="Times New Roman"/>
                              </a:rPr>
                            </m:ctrlPr>
                          </m:sSubPr>
                          <m:e>
                            <m:r>
                              <a:rPr lang="en-US" sz="1800" i="1">
                                <a:latin typeface="Cambria Math"/>
                                <a:ea typeface="Times New Roman"/>
                                <a:cs typeface="Times New Roman"/>
                              </a:rPr>
                              <m:t>𝑓</m:t>
                            </m:r>
                            <m:r>
                              <a:rPr lang="en-US" sz="1800" i="1">
                                <a:latin typeface="Cambria Math"/>
                                <a:ea typeface="Times New Roman"/>
                                <a:cs typeface="Times New Roman"/>
                              </a:rPr>
                              <m:t>′</m:t>
                            </m:r>
                          </m:e>
                          <m:sub>
                            <m:r>
                              <a:rPr lang="en-US" sz="1800" i="1">
                                <a:latin typeface="Cambria Math"/>
                                <a:ea typeface="Times New Roman"/>
                                <a:cs typeface="Times New Roman"/>
                              </a:rPr>
                              <m:t>𝑐</m:t>
                            </m:r>
                          </m:sub>
                        </m:sSub>
                        <m:r>
                          <a:rPr lang="en-US" sz="1800" i="1">
                            <a:latin typeface="Cambria Math"/>
                            <a:ea typeface="Times New Roman"/>
                            <a:cs typeface="Times New Roman"/>
                          </a:rPr>
                          <m:t>𝑏</m:t>
                        </m:r>
                      </m:den>
                    </m:f>
                  </m:oMath>
                </a14:m>
                <a:r>
                  <a:rPr lang="en-US" sz="1800" dirty="0">
                    <a:latin typeface="Times New Roman" pitchFamily="18" charset="0"/>
                    <a:ea typeface="Calibri"/>
                    <a:cs typeface="Times New Roman" pitchFamily="18" charset="0"/>
                  </a:rPr>
                  <a:t> = 41.7 </a:t>
                </a:r>
                <a:r>
                  <a:rPr lang="en-US" sz="1800" dirty="0" smtClean="0">
                    <a:latin typeface="Times New Roman" pitchFamily="18" charset="0"/>
                    <a:ea typeface="Calibri"/>
                    <a:cs typeface="Times New Roman" pitchFamily="18" charset="0"/>
                  </a:rPr>
                  <a:t>mm.</a:t>
                </a:r>
                <a:endParaRPr lang="en-US" sz="1800" dirty="0">
                  <a:latin typeface="Times New Roman" pitchFamily="18" charset="0"/>
                  <a:ea typeface="Calibri"/>
                  <a:cs typeface="Times New Roman"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653" t="-751"/>
                </a:stretch>
              </a:blipFill>
            </p:spPr>
            <p:txBody>
              <a:bodyPr/>
              <a:lstStyle/>
              <a:p>
                <a:r>
                  <a:rPr lang="en-US">
                    <a:noFill/>
                  </a:rPr>
                  <a:t> </a:t>
                </a:r>
              </a:p>
            </p:txBody>
          </p:sp>
        </mc:Fallback>
      </mc:AlternateContent>
      <p:sp>
        <p:nvSpPr>
          <p:cNvPr id="4" name="Slide Number Placeholder 3"/>
          <p:cNvSpPr>
            <a:spLocks noGrp="1"/>
          </p:cNvSpPr>
          <p:nvPr>
            <p:ph type="sldNum" sz="quarter" idx="15"/>
          </p:nvPr>
        </p:nvSpPr>
        <p:spPr/>
        <p:txBody>
          <a:bodyPr/>
          <a:lstStyle/>
          <a:p>
            <a:fld id="{B6F15528-21DE-4FAA-801E-634DDDAF4B2B}" type="slidenum">
              <a:rPr lang="en-US" smtClean="0"/>
              <a:pPr/>
              <a:t>109</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Footings</a:t>
            </a:r>
            <a:endParaRPr lang="en-US" sz="3600" dirty="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2542350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8001000" cy="5407152"/>
          </a:xfrm>
        </p:spPr>
        <p:txBody>
          <a:bodyPr>
            <a:normAutofit/>
          </a:bodyPr>
          <a:lstStyle/>
          <a:p>
            <a:pPr marL="0" lvl="0" indent="0">
              <a:spcBef>
                <a:spcPct val="20000"/>
              </a:spcBef>
              <a:buClrTx/>
              <a:buSzTx/>
              <a:buNone/>
            </a:pPr>
            <a:r>
              <a:rPr lang="en-US" dirty="0" smtClean="0">
                <a:solidFill>
                  <a:prstClr val="black"/>
                </a:solidFill>
                <a:latin typeface="Times New Roman" pitchFamily="18" charset="0"/>
                <a:cs typeface="Times New Roman" pitchFamily="18" charset="0"/>
              </a:rPr>
              <a:t>Structural  </a:t>
            </a:r>
            <a:r>
              <a:rPr lang="en-US" dirty="0">
                <a:solidFill>
                  <a:prstClr val="black"/>
                </a:solidFill>
                <a:latin typeface="Times New Roman" pitchFamily="18" charset="0"/>
                <a:cs typeface="Times New Roman" pitchFamily="18" charset="0"/>
              </a:rPr>
              <a:t>materials</a:t>
            </a:r>
          </a:p>
          <a:p>
            <a:pPr marL="0" lvl="0" indent="0">
              <a:spcBef>
                <a:spcPct val="20000"/>
              </a:spcBef>
              <a:buClrTx/>
              <a:buSzTx/>
              <a:buNone/>
            </a:pPr>
            <a:endParaRPr lang="en-US" dirty="0">
              <a:solidFill>
                <a:prstClr val="black"/>
              </a:solidFill>
              <a:latin typeface="Times New Roman" pitchFamily="18" charset="0"/>
              <a:cs typeface="Times New Roman" pitchFamily="18" charset="0"/>
            </a:endParaRPr>
          </a:p>
          <a:p>
            <a:pPr marL="342900" lvl="0" indent="-342900">
              <a:spcBef>
                <a:spcPct val="20000"/>
              </a:spcBef>
              <a:buClrTx/>
              <a:buSzTx/>
              <a:buFont typeface="Arial" pitchFamily="34" charset="0"/>
              <a:buChar char="•"/>
            </a:pPr>
            <a:r>
              <a:rPr lang="en-US" dirty="0" smtClean="0">
                <a:solidFill>
                  <a:prstClr val="black"/>
                </a:solidFill>
                <a:latin typeface="Times New Roman" pitchFamily="18" charset="0"/>
                <a:cs typeface="Times New Roman" pitchFamily="18" charset="0"/>
              </a:rPr>
              <a:t>Concrete.</a:t>
            </a:r>
          </a:p>
          <a:p>
            <a:pPr marL="514350" indent="-514350">
              <a:spcBef>
                <a:spcPct val="20000"/>
              </a:spcBef>
              <a:buClrTx/>
              <a:buSzTx/>
              <a:buFont typeface="+mj-lt"/>
              <a:buAutoNum type="arabicPeriod"/>
            </a:pPr>
            <a:r>
              <a:rPr lang="en-US" dirty="0" smtClean="0">
                <a:solidFill>
                  <a:prstClr val="black"/>
                </a:solidFill>
                <a:latin typeface="Times New Roman" pitchFamily="18" charset="0"/>
                <a:cs typeface="Times New Roman" pitchFamily="18" charset="0"/>
              </a:rPr>
              <a:t> Concrete  B400 for </a:t>
            </a:r>
            <a:r>
              <a:rPr lang="en-US" dirty="0">
                <a:solidFill>
                  <a:prstClr val="black"/>
                </a:solidFill>
                <a:latin typeface="Times New Roman" pitchFamily="18" charset="0"/>
                <a:cs typeface="Times New Roman" pitchFamily="18" charset="0"/>
              </a:rPr>
              <a:t>columns, shear walls and foundation. </a:t>
            </a:r>
            <a:endParaRPr lang="en-US" dirty="0" smtClean="0">
              <a:solidFill>
                <a:prstClr val="black"/>
              </a:solidFill>
              <a:latin typeface="Times New Roman" pitchFamily="18" charset="0"/>
              <a:cs typeface="Times New Roman" pitchFamily="18" charset="0"/>
            </a:endParaRPr>
          </a:p>
          <a:p>
            <a:pPr marL="514350" lvl="0" indent="-514350">
              <a:spcBef>
                <a:spcPct val="20000"/>
              </a:spcBef>
              <a:buClrTx/>
              <a:buSzTx/>
              <a:buFont typeface="+mj-lt"/>
              <a:buAutoNum type="arabicPeriod"/>
            </a:pPr>
            <a:r>
              <a:rPr lang="en-US" dirty="0" smtClean="0">
                <a:solidFill>
                  <a:prstClr val="black"/>
                </a:solidFill>
                <a:latin typeface="Times New Roman" pitchFamily="18" charset="0"/>
                <a:cs typeface="Times New Roman" pitchFamily="18" charset="0"/>
              </a:rPr>
              <a:t>  concrete B350 for </a:t>
            </a:r>
            <a:r>
              <a:rPr lang="en-US" dirty="0" smtClean="0">
                <a:solidFill>
                  <a:prstClr val="black"/>
                </a:solidFill>
                <a:latin typeface="Times New Roman" pitchFamily="18" charset="0"/>
                <a:cs typeface="Times New Roman" pitchFamily="18" charset="0"/>
              </a:rPr>
              <a:t>slabs and beams.</a:t>
            </a:r>
            <a:endParaRPr lang="en-US" dirty="0">
              <a:solidFill>
                <a:prstClr val="black"/>
              </a:solidFill>
              <a:latin typeface="Times New Roman" pitchFamily="18" charset="0"/>
              <a:cs typeface="Times New Roman" pitchFamily="18" charset="0"/>
            </a:endParaRPr>
          </a:p>
          <a:p>
            <a:pPr marL="342900" lvl="0" indent="-342900">
              <a:spcBef>
                <a:spcPct val="20000"/>
              </a:spcBef>
              <a:buClrTx/>
              <a:buSzTx/>
              <a:buFont typeface="Arial" pitchFamily="34" charset="0"/>
              <a:buChar char="•"/>
            </a:pPr>
            <a:r>
              <a:rPr lang="en-US" dirty="0">
                <a:solidFill>
                  <a:prstClr val="black"/>
                </a:solidFill>
                <a:latin typeface="Times New Roman" pitchFamily="18" charset="0"/>
                <a:cs typeface="Times New Roman" pitchFamily="18" charset="0"/>
              </a:rPr>
              <a:t>Reinforcing </a:t>
            </a:r>
            <a:r>
              <a:rPr lang="en-US" dirty="0" smtClean="0">
                <a:solidFill>
                  <a:prstClr val="black"/>
                </a:solidFill>
                <a:latin typeface="Times New Roman" pitchFamily="18" charset="0"/>
                <a:cs typeface="Times New Roman" pitchFamily="18" charset="0"/>
              </a:rPr>
              <a:t>steel.</a:t>
            </a:r>
          </a:p>
          <a:p>
            <a:pPr marL="0" lvl="0" indent="0">
              <a:spcBef>
                <a:spcPct val="20000"/>
              </a:spcBef>
              <a:buClrTx/>
              <a:buSzTx/>
              <a:buNone/>
            </a:pPr>
            <a:endParaRPr lang="en-US" dirty="0">
              <a:solidFill>
                <a:prstClr val="black"/>
              </a:solidFill>
              <a:latin typeface="Times New Roman" pitchFamily="18" charset="0"/>
              <a:cs typeface="Times New Roman" pitchFamily="18" charset="0"/>
            </a:endParaRPr>
          </a:p>
          <a:p>
            <a:pPr marL="0" lvl="0" indent="0">
              <a:spcBef>
                <a:spcPct val="20000"/>
              </a:spcBef>
              <a:buClrTx/>
              <a:buSzTx/>
              <a:buNone/>
            </a:pPr>
            <a:r>
              <a:rPr lang="en-US" dirty="0">
                <a:solidFill>
                  <a:prstClr val="black"/>
                </a:solidFill>
                <a:latin typeface="Times New Roman" pitchFamily="18" charset="0"/>
                <a:cs typeface="Times New Roman" pitchFamily="18" charset="0"/>
              </a:rPr>
              <a:t>Other materials (non-structural </a:t>
            </a:r>
            <a:r>
              <a:rPr lang="en-US" dirty="0" smtClean="0">
                <a:solidFill>
                  <a:prstClr val="black"/>
                </a:solidFill>
                <a:latin typeface="Times New Roman" pitchFamily="18" charset="0"/>
                <a:cs typeface="Times New Roman" pitchFamily="18" charset="0"/>
              </a:rPr>
              <a:t>materials).</a:t>
            </a: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11</a:t>
            </a:fld>
            <a:endParaRPr lang="en-US"/>
          </a:p>
        </p:txBody>
      </p:sp>
      <p:sp>
        <p:nvSpPr>
          <p:cNvPr id="4" name="TextBox 3"/>
          <p:cNvSpPr txBox="1"/>
          <p:nvPr/>
        </p:nvSpPr>
        <p:spPr>
          <a:xfrm>
            <a:off x="609600" y="228600"/>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Materials </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845180825"/>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1143000"/>
                <a:ext cx="8305800" cy="5330952"/>
              </a:xfrm>
            </p:spPr>
            <p:txBody>
              <a:bodyPr>
                <a:normAutofit fontScale="92500" lnSpcReduction="20000"/>
              </a:bodyPr>
              <a:lstStyle/>
              <a:p>
                <a:pPr marL="0" lvl="0" indent="0" algn="just">
                  <a:lnSpc>
                    <a:spcPct val="150000"/>
                  </a:lnSpc>
                  <a:spcAft>
                    <a:spcPts val="600"/>
                  </a:spcAft>
                  <a:buClr>
                    <a:srgbClr val="629DD1"/>
                  </a:buClr>
                  <a:buNone/>
                  <a:tabLst>
                    <a:tab pos="180340" algn="l"/>
                  </a:tabLst>
                </a:pPr>
                <a:r>
                  <a:rPr lang="en-US" sz="1900" dirty="0">
                    <a:solidFill>
                      <a:prstClr val="black"/>
                    </a:solidFill>
                    <a:latin typeface="Times New Roman" pitchFamily="18" charset="0"/>
                    <a:ea typeface="Times New Roman"/>
                    <a:cs typeface="Times New Roman" pitchFamily="18" charset="0"/>
                  </a:rPr>
                  <a:t>Where:</a:t>
                </a:r>
                <a:endParaRPr lang="en-US" sz="1900" dirty="0">
                  <a:solidFill>
                    <a:prstClr val="black"/>
                  </a:solidFill>
                  <a:latin typeface="Times New Roman" pitchFamily="18" charset="0"/>
                  <a:ea typeface="Calibri"/>
                  <a:cs typeface="Times New Roman" pitchFamily="18" charset="0"/>
                </a:endParaRPr>
              </a:p>
              <a:p>
                <a:pPr marL="0" lvl="0" indent="0" algn="just">
                  <a:lnSpc>
                    <a:spcPct val="150000"/>
                  </a:lnSpc>
                  <a:spcAft>
                    <a:spcPts val="600"/>
                  </a:spcAft>
                  <a:buClr>
                    <a:srgbClr val="629DD1"/>
                  </a:buClr>
                  <a:buNone/>
                </a:pPr>
                <a14:m>
                  <m:oMath xmlns:m="http://schemas.openxmlformats.org/officeDocument/2006/math">
                    <m:sSub>
                      <m:sSubPr>
                        <m:ctrlPr>
                          <a:rPr lang="en-US" sz="1900" i="1">
                            <a:solidFill>
                              <a:prstClr val="black"/>
                            </a:solidFill>
                            <a:latin typeface="Cambria Math"/>
                            <a:ea typeface="Cambria Math"/>
                            <a:cs typeface="Cambria Math"/>
                          </a:rPr>
                        </m:ctrlPr>
                      </m:sSubPr>
                      <m:e>
                        <m:r>
                          <a:rPr lang="en-US" sz="1900" i="1">
                            <a:solidFill>
                              <a:prstClr val="black"/>
                            </a:solidFill>
                            <a:latin typeface="Cambria Math"/>
                            <a:ea typeface="Cambria Math"/>
                            <a:cs typeface="Cambria Math"/>
                          </a:rPr>
                          <m:t>𝑓</m:t>
                        </m:r>
                      </m:e>
                      <m:sub>
                        <m:r>
                          <a:rPr lang="en-US" sz="1900" i="1">
                            <a:solidFill>
                              <a:prstClr val="black"/>
                            </a:solidFill>
                            <a:latin typeface="Cambria Math"/>
                            <a:ea typeface="Cambria Math"/>
                            <a:cs typeface="Cambria Math"/>
                          </a:rPr>
                          <m:t>𝑦</m:t>
                        </m:r>
                      </m:sub>
                    </m:sSub>
                  </m:oMath>
                </a14:m>
                <a:r>
                  <a:rPr lang="en-US" sz="1900" dirty="0">
                    <a:solidFill>
                      <a:prstClr val="black"/>
                    </a:solidFill>
                    <a:latin typeface="Times New Roman" pitchFamily="18" charset="0"/>
                    <a:ea typeface="Times New Roman"/>
                    <a:cs typeface="Times New Roman" pitchFamily="18" charset="0"/>
                  </a:rPr>
                  <a:t>: Yielding strength of steel in </a:t>
                </a:r>
                <a:r>
                  <a:rPr lang="en-US" sz="1900" dirty="0" err="1">
                    <a:solidFill>
                      <a:prstClr val="black"/>
                    </a:solidFill>
                    <a:latin typeface="Times New Roman" pitchFamily="18" charset="0"/>
                    <a:ea typeface="Times New Roman"/>
                    <a:cs typeface="Times New Roman" pitchFamily="18" charset="0"/>
                  </a:rPr>
                  <a:t>Mpa</a:t>
                </a:r>
                <a:r>
                  <a:rPr lang="en-US" sz="1900" dirty="0">
                    <a:solidFill>
                      <a:prstClr val="black"/>
                    </a:solidFill>
                    <a:latin typeface="Times New Roman" pitchFamily="18" charset="0"/>
                    <a:ea typeface="Times New Roman"/>
                    <a:cs typeface="Times New Roman" pitchFamily="18" charset="0"/>
                  </a:rPr>
                  <a:t>.</a:t>
                </a:r>
                <a:endParaRPr lang="en-US" sz="1900" dirty="0">
                  <a:solidFill>
                    <a:prstClr val="black"/>
                  </a:solidFill>
                  <a:latin typeface="Times New Roman" pitchFamily="18" charset="0"/>
                  <a:ea typeface="Calibri"/>
                  <a:cs typeface="Times New Roman" pitchFamily="18" charset="0"/>
                </a:endParaRPr>
              </a:p>
              <a:p>
                <a:pPr marL="0" lvl="0" indent="0" algn="just">
                  <a:lnSpc>
                    <a:spcPct val="150000"/>
                  </a:lnSpc>
                  <a:spcAft>
                    <a:spcPts val="600"/>
                  </a:spcAft>
                  <a:buClr>
                    <a:srgbClr val="629DD1"/>
                  </a:buClr>
                  <a:buNone/>
                </a:pPr>
                <a14:m>
                  <m:oMath xmlns:m="http://schemas.openxmlformats.org/officeDocument/2006/math">
                    <m:sSup>
                      <m:sSupPr>
                        <m:ctrlPr>
                          <a:rPr lang="en-US" sz="1900" i="1">
                            <a:solidFill>
                              <a:prstClr val="black"/>
                            </a:solidFill>
                            <a:latin typeface="Cambria Math"/>
                            <a:ea typeface="Cambria Math"/>
                            <a:cs typeface="Cambria Math"/>
                          </a:rPr>
                        </m:ctrlPr>
                      </m:sSupPr>
                      <m:e>
                        <m:r>
                          <a:rPr lang="en-US" sz="1900" i="1">
                            <a:solidFill>
                              <a:prstClr val="black"/>
                            </a:solidFill>
                            <a:latin typeface="Cambria Math"/>
                            <a:ea typeface="Cambria Math"/>
                            <a:cs typeface="Cambria Math"/>
                          </a:rPr>
                          <m:t>𝑓</m:t>
                        </m:r>
                      </m:e>
                      <m:sup>
                        <m:r>
                          <a:rPr lang="en-US" sz="1900" i="1">
                            <a:solidFill>
                              <a:prstClr val="black"/>
                            </a:solidFill>
                            <a:latin typeface="Cambria Math"/>
                            <a:ea typeface="Cambria Math"/>
                            <a:cs typeface="Cambria Math"/>
                          </a:rPr>
                          <m:t>′</m:t>
                        </m:r>
                      </m:sup>
                    </m:sSup>
                    <m:r>
                      <a:rPr lang="en-US" sz="1900" i="1">
                        <a:solidFill>
                          <a:prstClr val="black"/>
                        </a:solidFill>
                        <a:latin typeface="Cambria Math"/>
                        <a:ea typeface="Cambria Math"/>
                        <a:cs typeface="Cambria Math"/>
                      </a:rPr>
                      <m:t>𝑐</m:t>
                    </m:r>
                  </m:oMath>
                </a14:m>
                <a:r>
                  <a:rPr lang="en-US" sz="1900" dirty="0">
                    <a:solidFill>
                      <a:prstClr val="black"/>
                    </a:solidFill>
                    <a:latin typeface="Times New Roman" pitchFamily="18" charset="0"/>
                    <a:ea typeface="Times New Roman"/>
                    <a:cs typeface="Times New Roman" pitchFamily="18" charset="0"/>
                  </a:rPr>
                  <a:t>: Concrete compressive strength in </a:t>
                </a:r>
                <a:r>
                  <a:rPr lang="en-US" sz="1900" dirty="0" err="1">
                    <a:solidFill>
                      <a:prstClr val="black"/>
                    </a:solidFill>
                    <a:latin typeface="Times New Roman" pitchFamily="18" charset="0"/>
                    <a:ea typeface="Times New Roman"/>
                    <a:cs typeface="Times New Roman" pitchFamily="18" charset="0"/>
                  </a:rPr>
                  <a:t>MPa</a:t>
                </a:r>
                <a:endParaRPr lang="en-US" sz="2000" dirty="0" smtClean="0">
                  <a:solidFill>
                    <a:prstClr val="black"/>
                  </a:solidFill>
                  <a:latin typeface="Times New Roman" pitchFamily="18" charset="0"/>
                  <a:ea typeface="Times New Roman"/>
                  <a:cs typeface="Times New Roman" pitchFamily="18" charset="0"/>
                </a:endParaRPr>
              </a:p>
              <a:p>
                <a:pPr marL="0" lvl="0" indent="0" algn="just">
                  <a:lnSpc>
                    <a:spcPct val="150000"/>
                  </a:lnSpc>
                  <a:spcAft>
                    <a:spcPts val="600"/>
                  </a:spcAft>
                  <a:buClr>
                    <a:srgbClr val="629DD1"/>
                  </a:buClr>
                  <a:buNone/>
                </a:pPr>
                <a:r>
                  <a:rPr lang="en-US" sz="2000" dirty="0" smtClean="0">
                    <a:solidFill>
                      <a:prstClr val="black"/>
                    </a:solidFill>
                    <a:latin typeface="Times New Roman" pitchFamily="18" charset="0"/>
                    <a:ea typeface="Times New Roman"/>
                    <a:cs typeface="Times New Roman" pitchFamily="18" charset="0"/>
                  </a:rPr>
                  <a:t>Mu: Ultimate moment in </a:t>
                </a:r>
                <a:r>
                  <a:rPr lang="en-US" sz="2000" dirty="0" err="1">
                    <a:solidFill>
                      <a:prstClr val="black"/>
                    </a:solidFill>
                    <a:latin typeface="Times New Roman" pitchFamily="18" charset="0"/>
                    <a:ea typeface="Times New Roman"/>
                    <a:cs typeface="Times New Roman" pitchFamily="18" charset="0"/>
                  </a:rPr>
                  <a:t>KN.m</a:t>
                </a:r>
                <a:r>
                  <a:rPr lang="en-US" sz="2000" dirty="0">
                    <a:solidFill>
                      <a:prstClr val="black"/>
                    </a:solidFill>
                    <a:latin typeface="Times New Roman" pitchFamily="18" charset="0"/>
                    <a:ea typeface="Times New Roman"/>
                    <a:cs typeface="Times New Roman" pitchFamily="18" charset="0"/>
                  </a:rPr>
                  <a:t>.</a:t>
                </a:r>
                <a:endParaRPr lang="en-US" sz="2000" dirty="0">
                  <a:solidFill>
                    <a:prstClr val="black"/>
                  </a:solidFill>
                  <a:latin typeface="Times New Roman" pitchFamily="18" charset="0"/>
                  <a:ea typeface="Calibri"/>
                  <a:cs typeface="Times New Roman" pitchFamily="18" charset="0"/>
                </a:endParaRPr>
              </a:p>
              <a:p>
                <a:pPr marL="0" lvl="0" indent="0" algn="just">
                  <a:lnSpc>
                    <a:spcPct val="150000"/>
                  </a:lnSpc>
                  <a:spcAft>
                    <a:spcPts val="600"/>
                  </a:spcAft>
                  <a:buClr>
                    <a:srgbClr val="629DD1"/>
                  </a:buClr>
                  <a:buNone/>
                </a:pPr>
                <a:r>
                  <a:rPr lang="en-US" sz="2000" dirty="0">
                    <a:solidFill>
                      <a:prstClr val="black"/>
                    </a:solidFill>
                    <a:latin typeface="Times New Roman" pitchFamily="18" charset="0"/>
                    <a:ea typeface="Times New Roman"/>
                    <a:cs typeface="Times New Roman" pitchFamily="18" charset="0"/>
                  </a:rPr>
                  <a:t>b: Width of strip in footing in </a:t>
                </a:r>
                <a:r>
                  <a:rPr lang="en-US" sz="2000" dirty="0" smtClean="0">
                    <a:solidFill>
                      <a:prstClr val="black"/>
                    </a:solidFill>
                    <a:latin typeface="Times New Roman" pitchFamily="18" charset="0"/>
                    <a:ea typeface="Times New Roman"/>
                    <a:cs typeface="Times New Roman" pitchFamily="18" charset="0"/>
                  </a:rPr>
                  <a:t>mm.</a:t>
                </a:r>
                <a:endParaRPr lang="en-US" sz="2000" dirty="0">
                  <a:solidFill>
                    <a:prstClr val="black"/>
                  </a:solidFill>
                  <a:latin typeface="Times New Roman" pitchFamily="18" charset="0"/>
                  <a:ea typeface="Times New Roman"/>
                  <a:cs typeface="Times New Roman" pitchFamily="18" charset="0"/>
                </a:endParaRPr>
              </a:p>
              <a:p>
                <a:pPr marL="0" lvl="0" indent="0" algn="just">
                  <a:lnSpc>
                    <a:spcPct val="150000"/>
                  </a:lnSpc>
                  <a:spcAft>
                    <a:spcPts val="600"/>
                  </a:spcAft>
                  <a:buClr>
                    <a:srgbClr val="629DD1"/>
                  </a:buClr>
                  <a:buNone/>
                </a:pPr>
                <a:r>
                  <a:rPr lang="en-US" sz="2000" dirty="0" smtClean="0">
                    <a:solidFill>
                      <a:prstClr val="black"/>
                    </a:solidFill>
                    <a:latin typeface="Times New Roman" pitchFamily="18" charset="0"/>
                    <a:ea typeface="Times New Roman"/>
                    <a:cs typeface="Times New Roman" pitchFamily="18" charset="0"/>
                  </a:rPr>
                  <a:t>d</a:t>
                </a:r>
                <a:r>
                  <a:rPr lang="en-US" sz="2000" dirty="0">
                    <a:solidFill>
                      <a:prstClr val="black"/>
                    </a:solidFill>
                    <a:latin typeface="Times New Roman" pitchFamily="18" charset="0"/>
                    <a:ea typeface="Times New Roman"/>
                    <a:cs typeface="Times New Roman" pitchFamily="18" charset="0"/>
                  </a:rPr>
                  <a:t>: Effective depth of footing section in mm.  </a:t>
                </a:r>
                <a:endParaRPr lang="en-US" sz="2000" dirty="0">
                  <a:solidFill>
                    <a:prstClr val="black"/>
                  </a:solidFill>
                  <a:latin typeface="Times New Roman" pitchFamily="18" charset="0"/>
                  <a:ea typeface="Calibri"/>
                  <a:cs typeface="Times New Roman" pitchFamily="18" charset="0"/>
                </a:endParaRPr>
              </a:p>
              <a:p>
                <a:pPr marL="0" lvl="0" indent="0" algn="just">
                  <a:lnSpc>
                    <a:spcPct val="150000"/>
                  </a:lnSpc>
                  <a:spcAft>
                    <a:spcPts val="600"/>
                  </a:spcAft>
                  <a:buClr>
                    <a:srgbClr val="629DD1"/>
                  </a:buClr>
                  <a:buNone/>
                </a:pPr>
                <a14:m>
                  <m:oMath xmlns:m="http://schemas.openxmlformats.org/officeDocument/2006/math">
                    <m:sSub>
                      <m:sSubPr>
                        <m:ctrlPr>
                          <a:rPr lang="en-US" sz="2000" i="1" smtClean="0">
                            <a:solidFill>
                              <a:prstClr val="black"/>
                            </a:solidFill>
                            <a:latin typeface="Cambria Math"/>
                            <a:ea typeface="Times New Roman"/>
                            <a:cs typeface="Times New Roman"/>
                          </a:rPr>
                        </m:ctrlPr>
                      </m:sSubPr>
                      <m:e>
                        <m:r>
                          <a:rPr lang="en-US" sz="2000" i="1">
                            <a:solidFill>
                              <a:prstClr val="black"/>
                            </a:solidFill>
                            <a:latin typeface="Cambria Math"/>
                            <a:ea typeface="Times New Roman"/>
                            <a:cs typeface="Times New Roman"/>
                          </a:rPr>
                          <m:t>𝐴</m:t>
                        </m:r>
                      </m:e>
                      <m:sub>
                        <m:r>
                          <a:rPr lang="en-US" sz="2000" i="1">
                            <a:solidFill>
                              <a:prstClr val="black"/>
                            </a:solidFill>
                            <a:latin typeface="Cambria Math"/>
                            <a:ea typeface="Times New Roman"/>
                            <a:cs typeface="Times New Roman"/>
                          </a:rPr>
                          <m:t>𝑠</m:t>
                        </m:r>
                      </m:sub>
                    </m:sSub>
                    <m:r>
                      <a:rPr lang="en-US" sz="2000" i="1">
                        <a:solidFill>
                          <a:prstClr val="black"/>
                        </a:solidFill>
                        <a:latin typeface="Cambria Math"/>
                        <a:ea typeface="Times New Roman"/>
                        <a:cs typeface="Times New Roman"/>
                      </a:rPr>
                      <m:t>:</m:t>
                    </m:r>
                  </m:oMath>
                </a14:m>
                <a:r>
                  <a:rPr lang="en-US" sz="2000" dirty="0">
                    <a:solidFill>
                      <a:prstClr val="black"/>
                    </a:solidFill>
                    <a:latin typeface="Times New Roman" pitchFamily="18" charset="0"/>
                    <a:ea typeface="Times New Roman"/>
                    <a:cs typeface="Times New Roman" pitchFamily="18" charset="0"/>
                  </a:rPr>
                  <a:t> Area of steel in mm</a:t>
                </a:r>
                <a:r>
                  <a:rPr lang="en-US" sz="2000" baseline="30000" dirty="0">
                    <a:solidFill>
                      <a:prstClr val="black"/>
                    </a:solidFill>
                    <a:latin typeface="Times New Roman" pitchFamily="18" charset="0"/>
                    <a:ea typeface="Times New Roman"/>
                    <a:cs typeface="Times New Roman" pitchFamily="18" charset="0"/>
                  </a:rPr>
                  <a:t>2</a:t>
                </a:r>
                <a:r>
                  <a:rPr lang="en-US" sz="2000" dirty="0" smtClean="0">
                    <a:solidFill>
                      <a:prstClr val="black"/>
                    </a:solidFill>
                    <a:latin typeface="Times New Roman" pitchFamily="18" charset="0"/>
                    <a:ea typeface="Times New Roman"/>
                    <a:cs typeface="Times New Roman" pitchFamily="18" charset="0"/>
                  </a:rPr>
                  <a:t>.</a:t>
                </a:r>
              </a:p>
              <a:p>
                <a:pPr marL="0" indent="0" algn="just">
                  <a:lnSpc>
                    <a:spcPct val="150000"/>
                  </a:lnSpc>
                  <a:spcAft>
                    <a:spcPts val="600"/>
                  </a:spcAft>
                  <a:buClr>
                    <a:srgbClr val="629DD1"/>
                  </a:buClr>
                  <a:buNone/>
                </a:pPr>
                <a14:m>
                  <m:oMath xmlns:m="http://schemas.openxmlformats.org/officeDocument/2006/math">
                    <m:r>
                      <a:rPr lang="en-US" sz="2000" i="1">
                        <a:latin typeface="Cambria Math" panose="02040503050406030204" pitchFamily="18" charset="0"/>
                      </a:rPr>
                      <m:t>∅</m:t>
                    </m:r>
                  </m:oMath>
                </a14:m>
                <a:r>
                  <a:rPr lang="en-US" sz="2000" dirty="0">
                    <a:latin typeface="Times New Roman" pitchFamily="18" charset="0"/>
                    <a:cs typeface="Times New Roman" pitchFamily="18" charset="0"/>
                  </a:rPr>
                  <a:t>: Strength factor =0.9.</a:t>
                </a:r>
              </a:p>
              <a:p>
                <a:pPr algn="just">
                  <a:lnSpc>
                    <a:spcPct val="150000"/>
                  </a:lnSpc>
                  <a:spcAft>
                    <a:spcPts val="600"/>
                  </a:spcAft>
                  <a:buClrTx/>
                  <a:buSzPct val="100000"/>
                  <a:buFont typeface="Arial" pitchFamily="34" charset="0"/>
                  <a:buChar char="•"/>
                </a:pPr>
                <a14:m>
                  <m:oMath xmlns:m="http://schemas.openxmlformats.org/officeDocument/2006/math">
                    <m:sSub>
                      <m:sSubPr>
                        <m:ctrlPr>
                          <a:rPr lang="en-US" sz="2000" i="1" smtClean="0">
                            <a:solidFill>
                              <a:prstClr val="black"/>
                            </a:solidFill>
                            <a:latin typeface="Cambria Math"/>
                            <a:cs typeface="Times New Roman"/>
                          </a:rPr>
                        </m:ctrlPr>
                      </m:sSubPr>
                      <m:e>
                        <m:r>
                          <a:rPr lang="en-US" sz="2000" b="0" i="1" smtClean="0">
                            <a:solidFill>
                              <a:prstClr val="black"/>
                            </a:solidFill>
                            <a:latin typeface="Cambria Math"/>
                            <a:cs typeface="Times New Roman"/>
                          </a:rPr>
                          <m:t>𝑀</m:t>
                        </m:r>
                      </m:e>
                      <m:sub>
                        <m:r>
                          <a:rPr lang="en-US" sz="2000" b="0" i="1" smtClean="0">
                            <a:solidFill>
                              <a:prstClr val="black"/>
                            </a:solidFill>
                            <a:latin typeface="Cambria Math"/>
                            <a:cs typeface="Times New Roman"/>
                          </a:rPr>
                          <m:t>𝑢𝑙𝑡𝑖𝑚𝑎𝑡𝑒</m:t>
                        </m:r>
                        <m:r>
                          <a:rPr lang="en-US" sz="2000" b="0" i="1" smtClean="0">
                            <a:solidFill>
                              <a:prstClr val="black"/>
                            </a:solidFill>
                            <a:latin typeface="Cambria Math"/>
                            <a:cs typeface="Times New Roman"/>
                          </a:rPr>
                          <m:t> </m:t>
                        </m:r>
                        <m:r>
                          <a:rPr lang="en-US" sz="2000" b="0" i="1" smtClean="0">
                            <a:solidFill>
                              <a:prstClr val="black"/>
                            </a:solidFill>
                            <a:latin typeface="Cambria Math"/>
                            <a:cs typeface="Times New Roman"/>
                          </a:rPr>
                          <m:t>1</m:t>
                        </m:r>
                        <m:r>
                          <a:rPr lang="en-US" sz="2000" b="0" i="1" smtClean="0">
                            <a:solidFill>
                              <a:prstClr val="black"/>
                            </a:solidFill>
                            <a:latin typeface="Cambria Math"/>
                            <a:cs typeface="Times New Roman"/>
                          </a:rPr>
                          <m:t> </m:t>
                        </m:r>
                      </m:sub>
                    </m:sSub>
                    <m:r>
                      <a:rPr lang="en-US" sz="2000" b="0" i="1" smtClean="0">
                        <a:solidFill>
                          <a:prstClr val="black"/>
                        </a:solidFill>
                        <a:latin typeface="Cambria Math"/>
                        <a:cs typeface="Times New Roman"/>
                      </a:rPr>
                      <m:t>=</m:t>
                    </m:r>
                    <m:r>
                      <a:rPr lang="en-US" sz="2000" b="0" i="1" smtClean="0">
                        <a:solidFill>
                          <a:prstClr val="black"/>
                        </a:solidFill>
                        <a:latin typeface="Cambria Math"/>
                        <a:cs typeface="Times New Roman"/>
                      </a:rPr>
                      <m:t>1408</m:t>
                    </m:r>
                    <m:r>
                      <a:rPr lang="en-US" sz="2000" i="1" smtClean="0">
                        <a:solidFill>
                          <a:prstClr val="black"/>
                        </a:solidFill>
                        <a:latin typeface="Cambria Math"/>
                        <a:ea typeface="Cambria Math"/>
                        <a:cs typeface="Times New Roman"/>
                      </a:rPr>
                      <m:t>&lt;</m:t>
                    </m:r>
                    <m:r>
                      <a:rPr lang="en-US" sz="2000" i="1">
                        <a:solidFill>
                          <a:prstClr val="black"/>
                        </a:solidFill>
                        <a:latin typeface="Cambria Math"/>
                        <a:ea typeface="Cambria Math"/>
                        <a:cs typeface="Times New Roman"/>
                      </a:rPr>
                      <m:t>∅</m:t>
                    </m:r>
                    <m:sSub>
                      <m:sSubPr>
                        <m:ctrlPr>
                          <a:rPr lang="en-US" sz="2000" i="1" smtClean="0">
                            <a:solidFill>
                              <a:prstClr val="black"/>
                            </a:solidFill>
                            <a:latin typeface="Cambria Math"/>
                            <a:ea typeface="Cambria Math"/>
                            <a:cs typeface="Times New Roman"/>
                          </a:rPr>
                        </m:ctrlPr>
                      </m:sSubPr>
                      <m:e>
                        <m:r>
                          <a:rPr lang="en-US" sz="2000" b="0" i="1" smtClean="0">
                            <a:solidFill>
                              <a:prstClr val="black"/>
                            </a:solidFill>
                            <a:latin typeface="Cambria Math"/>
                            <a:ea typeface="Cambria Math"/>
                            <a:cs typeface="Times New Roman"/>
                          </a:rPr>
                          <m:t>𝑀</m:t>
                        </m:r>
                      </m:e>
                      <m:sub>
                        <m:r>
                          <a:rPr lang="en-US" sz="2000" b="0" i="1" smtClean="0">
                            <a:solidFill>
                              <a:prstClr val="black"/>
                            </a:solidFill>
                            <a:latin typeface="Cambria Math"/>
                            <a:ea typeface="Cambria Math"/>
                            <a:cs typeface="Times New Roman"/>
                          </a:rPr>
                          <m:t>𝑛</m:t>
                        </m:r>
                      </m:sub>
                    </m:sSub>
                    <m:r>
                      <a:rPr lang="en-US" sz="2000" b="0" i="1" smtClean="0">
                        <a:solidFill>
                          <a:prstClr val="black"/>
                        </a:solidFill>
                        <a:latin typeface="Cambria Math"/>
                        <a:ea typeface="Cambria Math"/>
                        <a:cs typeface="Times New Roman"/>
                      </a:rPr>
                      <m:t>, </m:t>
                    </m:r>
                  </m:oMath>
                </a14:m>
                <a:r>
                  <a:rPr lang="en-US" sz="2000" dirty="0" smtClean="0">
                    <a:solidFill>
                      <a:prstClr val="black"/>
                    </a:solidFill>
                    <a:latin typeface="Times New Roman" pitchFamily="18" charset="0"/>
                    <a:ea typeface="Calibri"/>
                    <a:cs typeface="Times New Roman" pitchFamily="18" charset="0"/>
                  </a:rPr>
                  <a:t>minimum area of steel was used = </a:t>
                </a:r>
                <a14:m>
                  <m:oMath xmlns:m="http://schemas.openxmlformats.org/officeDocument/2006/math">
                    <m:r>
                      <a:rPr lang="en-US" sz="2000" b="0" i="1" smtClean="0">
                        <a:solidFill>
                          <a:prstClr val="black"/>
                        </a:solidFill>
                        <a:latin typeface="Cambria Math"/>
                        <a:ea typeface="Calibri"/>
                        <a:cs typeface="Times New Roman"/>
                      </a:rPr>
                      <m:t>9</m:t>
                    </m:r>
                    <m:r>
                      <a:rPr lang="en-US" sz="2000" b="0" i="1" smtClean="0">
                        <a:solidFill>
                          <a:prstClr val="black"/>
                        </a:solidFill>
                        <a:latin typeface="Cambria Math"/>
                        <a:ea typeface="Cambria Math"/>
                        <a:cs typeface="Times New Roman"/>
                      </a:rPr>
                      <m:t>∅</m:t>
                    </m:r>
                    <m:r>
                      <a:rPr lang="en-US" sz="2000" b="0" i="1" smtClean="0">
                        <a:solidFill>
                          <a:prstClr val="black"/>
                        </a:solidFill>
                        <a:latin typeface="Cambria Math"/>
                        <a:ea typeface="Cambria Math"/>
                        <a:cs typeface="Times New Roman"/>
                      </a:rPr>
                      <m:t>20</m:t>
                    </m:r>
                    <m:r>
                      <a:rPr lang="en-US" sz="2000" b="0" i="1" smtClean="0">
                        <a:solidFill>
                          <a:prstClr val="black"/>
                        </a:solidFill>
                        <a:latin typeface="Cambria Math"/>
                        <a:ea typeface="Cambria Math"/>
                        <a:cs typeface="Times New Roman"/>
                      </a:rPr>
                      <m:t>.</m:t>
                    </m:r>
                  </m:oMath>
                </a14:m>
                <a:endParaRPr lang="en-US" sz="2000" dirty="0" smtClean="0">
                  <a:solidFill>
                    <a:prstClr val="black"/>
                  </a:solidFill>
                  <a:latin typeface="Times New Roman" pitchFamily="18" charset="0"/>
                  <a:ea typeface="Calibri"/>
                  <a:cs typeface="Times New Roman" pitchFamily="18" charset="0"/>
                </a:endParaRPr>
              </a:p>
              <a:p>
                <a:pPr algn="just">
                  <a:lnSpc>
                    <a:spcPct val="150000"/>
                  </a:lnSpc>
                  <a:spcAft>
                    <a:spcPts val="600"/>
                  </a:spcAft>
                  <a:buClrTx/>
                  <a:buSzPct val="100000"/>
                  <a:buFont typeface="Arial" pitchFamily="34" charset="0"/>
                  <a:buChar char="•"/>
                </a:pPr>
                <a14:m>
                  <m:oMath xmlns:m="http://schemas.openxmlformats.org/officeDocument/2006/math">
                    <m:sSub>
                      <m:sSubPr>
                        <m:ctrlPr>
                          <a:rPr lang="en-US" sz="2000" i="1">
                            <a:solidFill>
                              <a:prstClr val="black"/>
                            </a:solidFill>
                            <a:latin typeface="Cambria Math"/>
                            <a:cs typeface="Times New Roman"/>
                          </a:rPr>
                        </m:ctrlPr>
                      </m:sSubPr>
                      <m:e>
                        <m:r>
                          <a:rPr lang="en-US" sz="2000" i="1">
                            <a:solidFill>
                              <a:prstClr val="black"/>
                            </a:solidFill>
                            <a:latin typeface="Cambria Math"/>
                            <a:cs typeface="Times New Roman"/>
                          </a:rPr>
                          <m:t>𝑀</m:t>
                        </m:r>
                      </m:e>
                      <m:sub>
                        <m:r>
                          <a:rPr lang="en-US" sz="2000" i="1">
                            <a:solidFill>
                              <a:prstClr val="black"/>
                            </a:solidFill>
                            <a:latin typeface="Cambria Math"/>
                            <a:cs typeface="Times New Roman"/>
                          </a:rPr>
                          <m:t>𝑢𝑙𝑡𝑖𝑚𝑎𝑡𝑒</m:t>
                        </m:r>
                        <m:r>
                          <a:rPr lang="en-US" sz="2000" i="1">
                            <a:solidFill>
                              <a:prstClr val="black"/>
                            </a:solidFill>
                            <a:latin typeface="Cambria Math"/>
                            <a:cs typeface="Times New Roman"/>
                          </a:rPr>
                          <m:t> </m:t>
                        </m:r>
                        <m:r>
                          <a:rPr lang="en-US" sz="2000" i="1">
                            <a:solidFill>
                              <a:prstClr val="black"/>
                            </a:solidFill>
                            <a:latin typeface="Cambria Math"/>
                            <a:cs typeface="Times New Roman"/>
                          </a:rPr>
                          <m:t>2</m:t>
                        </m:r>
                      </m:sub>
                    </m:sSub>
                    <m:r>
                      <a:rPr lang="en-US" sz="2000" b="0" i="1" smtClean="0">
                        <a:solidFill>
                          <a:prstClr val="black"/>
                        </a:solidFill>
                        <a:latin typeface="Cambria Math"/>
                        <a:cs typeface="Times New Roman"/>
                      </a:rPr>
                      <m:t>=</m:t>
                    </m:r>
                    <m:r>
                      <a:rPr lang="en-US" sz="2000" b="0" i="1" smtClean="0">
                        <a:solidFill>
                          <a:prstClr val="black"/>
                        </a:solidFill>
                        <a:latin typeface="Cambria Math"/>
                        <a:cs typeface="Times New Roman"/>
                      </a:rPr>
                      <m:t>1900</m:t>
                    </m:r>
                    <m:r>
                      <a:rPr lang="en-US" sz="2000" i="1">
                        <a:solidFill>
                          <a:prstClr val="black"/>
                        </a:solidFill>
                        <a:latin typeface="Cambria Math"/>
                        <a:ea typeface="Cambria Math"/>
                        <a:cs typeface="Times New Roman"/>
                      </a:rPr>
                      <m:t>&gt;∅</m:t>
                    </m:r>
                    <m:sSub>
                      <m:sSubPr>
                        <m:ctrlPr>
                          <a:rPr lang="en-US" sz="2000" i="1">
                            <a:solidFill>
                              <a:prstClr val="black"/>
                            </a:solidFill>
                            <a:latin typeface="Cambria Math"/>
                            <a:ea typeface="Cambria Math"/>
                            <a:cs typeface="Times New Roman"/>
                          </a:rPr>
                        </m:ctrlPr>
                      </m:sSubPr>
                      <m:e>
                        <m:r>
                          <a:rPr lang="en-US" sz="2000" i="1">
                            <a:solidFill>
                              <a:prstClr val="black"/>
                            </a:solidFill>
                            <a:latin typeface="Cambria Math"/>
                            <a:ea typeface="Cambria Math"/>
                            <a:cs typeface="Times New Roman"/>
                          </a:rPr>
                          <m:t>𝑀</m:t>
                        </m:r>
                      </m:e>
                      <m:sub>
                        <m:r>
                          <a:rPr lang="en-US" sz="2000" i="1">
                            <a:solidFill>
                              <a:prstClr val="black"/>
                            </a:solidFill>
                            <a:latin typeface="Cambria Math"/>
                            <a:ea typeface="Cambria Math"/>
                            <a:cs typeface="Times New Roman"/>
                          </a:rPr>
                          <m:t>𝑛</m:t>
                        </m:r>
                      </m:sub>
                    </m:sSub>
                    <m:r>
                      <a:rPr lang="en-US" sz="2000" i="1">
                        <a:solidFill>
                          <a:prstClr val="black"/>
                        </a:solidFill>
                        <a:latin typeface="Cambria Math"/>
                        <a:ea typeface="Cambria Math"/>
                        <a:cs typeface="Times New Roman"/>
                      </a:rPr>
                      <m:t>, </m:t>
                    </m:r>
                  </m:oMath>
                </a14:m>
                <a:r>
                  <a:rPr lang="en-US" sz="2000" dirty="0" smtClean="0">
                    <a:solidFill>
                      <a:prstClr val="black"/>
                    </a:solidFill>
                    <a:latin typeface="Times New Roman" pitchFamily="18" charset="0"/>
                    <a:ea typeface="Calibri"/>
                    <a:cs typeface="Times New Roman" pitchFamily="18" charset="0"/>
                  </a:rPr>
                  <a:t>area </a:t>
                </a:r>
                <a:r>
                  <a:rPr lang="en-US" sz="2000" dirty="0">
                    <a:solidFill>
                      <a:prstClr val="black"/>
                    </a:solidFill>
                    <a:latin typeface="Times New Roman" pitchFamily="18" charset="0"/>
                    <a:ea typeface="Calibri"/>
                    <a:cs typeface="Times New Roman" pitchFamily="18" charset="0"/>
                  </a:rPr>
                  <a:t>of steel </a:t>
                </a:r>
                <a:r>
                  <a:rPr lang="en-US" sz="2000" dirty="0" smtClean="0">
                    <a:solidFill>
                      <a:prstClr val="black"/>
                    </a:solidFill>
                    <a:latin typeface="Times New Roman" pitchFamily="18" charset="0"/>
                    <a:ea typeface="Calibri"/>
                    <a:cs typeface="Times New Roman" pitchFamily="18" charset="0"/>
                  </a:rPr>
                  <a:t>used </a:t>
                </a:r>
                <a:r>
                  <a:rPr lang="en-US" sz="2000" dirty="0">
                    <a:solidFill>
                      <a:prstClr val="black"/>
                    </a:solidFill>
                    <a:latin typeface="Times New Roman" pitchFamily="18" charset="0"/>
                    <a:ea typeface="Calibri"/>
                    <a:cs typeface="Times New Roman" pitchFamily="18" charset="0"/>
                  </a:rPr>
                  <a:t>= </a:t>
                </a:r>
                <a14:m>
                  <m:oMath xmlns:m="http://schemas.openxmlformats.org/officeDocument/2006/math">
                    <m:r>
                      <a:rPr lang="en-US" sz="2000" b="0" i="1" smtClean="0">
                        <a:solidFill>
                          <a:prstClr val="black"/>
                        </a:solidFill>
                        <a:latin typeface="Cambria Math"/>
                        <a:ea typeface="Calibri"/>
                        <a:cs typeface="Times New Roman"/>
                      </a:rPr>
                      <m:t>8</m:t>
                    </m:r>
                    <m:r>
                      <a:rPr lang="en-US" sz="2000" i="1">
                        <a:solidFill>
                          <a:prstClr val="black"/>
                        </a:solidFill>
                        <a:latin typeface="Cambria Math"/>
                        <a:ea typeface="Cambria Math"/>
                        <a:cs typeface="Times New Roman"/>
                      </a:rPr>
                      <m:t>∅</m:t>
                    </m:r>
                    <m:r>
                      <a:rPr lang="en-US" sz="2000" b="0" i="1" smtClean="0">
                        <a:solidFill>
                          <a:prstClr val="black"/>
                        </a:solidFill>
                        <a:latin typeface="Cambria Math"/>
                        <a:ea typeface="Cambria Math"/>
                        <a:cs typeface="Times New Roman"/>
                      </a:rPr>
                      <m:t>25</m:t>
                    </m:r>
                  </m:oMath>
                </a14:m>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1143000"/>
                <a:ext cx="8305800" cy="5330952"/>
              </a:xfrm>
              <a:blipFill rotWithShape="1">
                <a:blip r:embed="rId2"/>
                <a:stretch>
                  <a:fillRect l="-660"/>
                </a:stretch>
              </a:blipFill>
            </p:spPr>
            <p:txBody>
              <a:bodyPr/>
              <a:lstStyle/>
              <a:p>
                <a:r>
                  <a:rPr lang="en-US">
                    <a:noFill/>
                  </a:rPr>
                  <a:t> </a:t>
                </a:r>
              </a:p>
            </p:txBody>
          </p:sp>
        </mc:Fallback>
      </mc:AlternateContent>
      <p:sp>
        <p:nvSpPr>
          <p:cNvPr id="4" name="Slide Number Placeholder 3"/>
          <p:cNvSpPr>
            <a:spLocks noGrp="1"/>
          </p:cNvSpPr>
          <p:nvPr>
            <p:ph type="sldNum" sz="quarter" idx="15"/>
          </p:nvPr>
        </p:nvSpPr>
        <p:spPr/>
        <p:txBody>
          <a:bodyPr/>
          <a:lstStyle/>
          <a:p>
            <a:fld id="{B6F15528-21DE-4FAA-801E-634DDDAF4B2B}" type="slidenum">
              <a:rPr lang="en-US" smtClean="0"/>
              <a:pPr/>
              <a:t>110</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Footings</a:t>
            </a:r>
            <a:endParaRPr lang="en-US" sz="3600" dirty="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783805169"/>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111</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Footings</a:t>
            </a:r>
            <a:endParaRPr lang="en-US" sz="3600" dirty="0">
              <a:latin typeface="Times New Roman" pitchFamily="18" charset="0"/>
              <a:cs typeface="Times New Roman" pitchFamily="18" charset="0"/>
            </a:endParaRPr>
          </a:p>
        </p:txBody>
      </p:sp>
      <p:sp>
        <p:nvSpPr>
          <p:cNvPr id="8" name="TextBox 7"/>
          <p:cNvSpPr txBox="1"/>
          <p:nvPr/>
        </p:nvSpPr>
        <p:spPr>
          <a:xfrm>
            <a:off x="914400" y="5726183"/>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3.26: Mat foundation from ETABS</a:t>
            </a:r>
            <a:endParaRPr lang="en-US"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710" y="1247253"/>
            <a:ext cx="2603090" cy="400358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1247254"/>
            <a:ext cx="5257800" cy="3970176"/>
          </a:xfrm>
          <a:prstGeom prst="rect">
            <a:avLst/>
          </a:prstGeom>
        </p:spPr>
      </p:pic>
    </p:spTree>
    <p:extLst>
      <p:ext uri="{BB962C8B-B14F-4D97-AF65-F5344CB8AC3E}">
        <p14:creationId xmlns:p14="http://schemas.microsoft.com/office/powerpoint/2010/main" val="213386290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112</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Footings</a:t>
            </a:r>
            <a:endParaRPr lang="en-US" sz="3600" dirty="0">
              <a:latin typeface="Times New Roman" pitchFamily="18" charset="0"/>
              <a:cs typeface="Times New Roman" pitchFamily="18" charset="0"/>
            </a:endParaRPr>
          </a:p>
        </p:txBody>
      </p:sp>
      <p:pic>
        <p:nvPicPr>
          <p:cNvPr id="205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154442" y="771906"/>
            <a:ext cx="4702380" cy="2598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4442" y="3429000"/>
            <a:ext cx="4670425"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30062" y="6324600"/>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3.27: Ultimate moment M11 on Mat (</a:t>
            </a:r>
            <a:r>
              <a:rPr lang="en-US" dirty="0" err="1" smtClean="0">
                <a:latin typeface="Times New Roman" pitchFamily="18" charset="0"/>
                <a:cs typeface="Times New Roman" pitchFamily="18" charset="0"/>
              </a:rPr>
              <a:t>KN.m</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37682090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113</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Footings</a:t>
            </a:r>
            <a:endParaRPr lang="en-US" sz="3600" dirty="0">
              <a:latin typeface="Times New Roman" pitchFamily="18" charset="0"/>
              <a:cs typeface="Times New Roman" pitchFamily="18" charset="0"/>
            </a:endParaRPr>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063236" y="771906"/>
            <a:ext cx="4852837" cy="2712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6023" y="3505200"/>
            <a:ext cx="4767263"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30062" y="6324600"/>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3.28: Ultimate moment M22 on Mat (</a:t>
            </a:r>
            <a:r>
              <a:rPr lang="en-US" dirty="0" err="1" smtClean="0">
                <a:latin typeface="Times New Roman" pitchFamily="18" charset="0"/>
                <a:cs typeface="Times New Roman" pitchFamily="18" charset="0"/>
              </a:rPr>
              <a:t>KN.m</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530707980"/>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114</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Footings</a:t>
            </a:r>
            <a:endParaRPr lang="en-US" sz="3600" dirty="0">
              <a:latin typeface="Times New Roman" pitchFamily="18" charset="0"/>
              <a:cs typeface="Times New Roman" pitchFamily="18" charset="0"/>
            </a:endParaRPr>
          </a:p>
        </p:txBody>
      </p:sp>
      <p:pic>
        <p:nvPicPr>
          <p:cNvPr id="8" name="Content Placeholder 7"/>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rot="16200000">
            <a:off x="1888551" y="245050"/>
            <a:ext cx="4551579" cy="5890280"/>
          </a:xfrm>
        </p:spPr>
      </p:pic>
      <p:sp>
        <p:nvSpPr>
          <p:cNvPr id="9" name="TextBox 8"/>
          <p:cNvSpPr txBox="1"/>
          <p:nvPr/>
        </p:nvSpPr>
        <p:spPr>
          <a:xfrm>
            <a:off x="817414" y="5638800"/>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3.29: Reinforcement of  mat in X direction.</a:t>
            </a:r>
            <a:endParaRPr lang="en-US" dirty="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578963563"/>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115</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Footings</a:t>
            </a:r>
            <a:endParaRPr lang="en-US" sz="3600" dirty="0">
              <a:latin typeface="Times New Roman" pitchFamily="18" charset="0"/>
              <a:cs typeface="Times New Roman" pitchFamily="18" charset="0"/>
            </a:endParaRPr>
          </a:p>
        </p:txBody>
      </p:sp>
      <p:pic>
        <p:nvPicPr>
          <p:cNvPr id="2" name="Content Placeholder 1"/>
          <p:cNvPicPr>
            <a:picLocks noGrp="1" noChangeAspect="1"/>
          </p:cNvPicPr>
          <p:nvPr>
            <p:ph sz="quarter" idx="1"/>
          </p:nvPr>
        </p:nvPicPr>
        <p:blipFill rotWithShape="1">
          <a:blip r:embed="rId2" cstate="print">
            <a:extLst>
              <a:ext uri="{28A0092B-C50C-407E-A947-70E740481C1C}">
                <a14:useLocalDpi xmlns:a14="http://schemas.microsoft.com/office/drawing/2010/main" val="0"/>
              </a:ext>
            </a:extLst>
          </a:blip>
          <a:srcRect t="3764" b="3191"/>
          <a:stretch/>
        </p:blipFill>
        <p:spPr>
          <a:xfrm rot="16200000">
            <a:off x="2051254" y="607699"/>
            <a:ext cx="4876802" cy="5795004"/>
          </a:xfrm>
        </p:spPr>
      </p:pic>
      <p:sp>
        <p:nvSpPr>
          <p:cNvPr id="6" name="TextBox 5"/>
          <p:cNvSpPr txBox="1"/>
          <p:nvPr/>
        </p:nvSpPr>
        <p:spPr>
          <a:xfrm>
            <a:off x="817414" y="5638800"/>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3.30: Reinforcement of  mat in Y direction.</a:t>
            </a:r>
            <a:endParaRPr lang="en-US"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12640342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8001000" cy="5407152"/>
          </a:xfrm>
        </p:spPr>
        <p:txBody>
          <a:bodyPr/>
          <a:lstStyle/>
          <a:p>
            <a:pPr>
              <a:buClrTx/>
              <a:buSzPct val="100000"/>
              <a:buFont typeface="Arial" pitchFamily="34" charset="0"/>
              <a:buChar char="•"/>
            </a:pPr>
            <a:r>
              <a:rPr lang="en-US" sz="2000" dirty="0" smtClean="0">
                <a:latin typeface="Times New Roman" pitchFamily="18" charset="0"/>
                <a:cs typeface="Times New Roman" pitchFamily="18" charset="0"/>
              </a:rPr>
              <a:t>There are 3 different staircases.</a:t>
            </a:r>
          </a:p>
          <a:p>
            <a:pPr marL="0" indent="0">
              <a:buClrTx/>
              <a:buNone/>
            </a:pPr>
            <a:r>
              <a:rPr lang="en-US" dirty="0" smtClean="0">
                <a:latin typeface="Times New Roman" pitchFamily="18" charset="0"/>
                <a:cs typeface="Times New Roman" pitchFamily="18" charset="0"/>
              </a:rPr>
              <a:t> </a:t>
            </a:r>
          </a:p>
          <a:p>
            <a:pPr>
              <a:buClrTx/>
              <a:buFont typeface="Arial" pitchFamily="34" charset="0"/>
              <a:buChar char="•"/>
            </a:pP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116</a:t>
            </a:fld>
            <a:endParaRPr lang="en-US"/>
          </a:p>
        </p:txBody>
      </p:sp>
      <p:sp>
        <p:nvSpPr>
          <p:cNvPr id="6" name="TextBox 5"/>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Stairs</a:t>
            </a:r>
            <a:endParaRPr lang="en-US" sz="3600" dirty="0">
              <a:latin typeface="Times New Roman" pitchFamily="18" charset="0"/>
              <a:cs typeface="Times New Roman" pitchFamily="18" charset="0"/>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b="9078"/>
          <a:stretch/>
        </p:blipFill>
        <p:spPr>
          <a:xfrm>
            <a:off x="838200" y="1626277"/>
            <a:ext cx="3473332" cy="2338581"/>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b="10618"/>
          <a:stretch/>
        </p:blipFill>
        <p:spPr>
          <a:xfrm>
            <a:off x="5410200" y="1310685"/>
            <a:ext cx="2810267" cy="2656631"/>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b="9223"/>
          <a:stretch/>
        </p:blipFill>
        <p:spPr>
          <a:xfrm>
            <a:off x="3416710" y="3657600"/>
            <a:ext cx="2695951" cy="2386781"/>
          </a:xfrm>
          <a:prstGeom prst="rect">
            <a:avLst/>
          </a:prstGeom>
        </p:spPr>
      </p:pic>
      <p:sp>
        <p:nvSpPr>
          <p:cNvPr id="10" name="TextBox 9"/>
          <p:cNvSpPr txBox="1"/>
          <p:nvPr/>
        </p:nvSpPr>
        <p:spPr>
          <a:xfrm>
            <a:off x="639290" y="6076647"/>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3.31: Staircases 1, 2 and 3. </a:t>
            </a:r>
            <a:endParaRPr lang="en-US" dirty="0">
              <a:latin typeface="Times New Roman" pitchFamily="18" charset="0"/>
              <a:cs typeface="Times New Roman" pitchFamily="18" charset="0"/>
            </a:endParaRPr>
          </a:p>
        </p:txBody>
      </p:sp>
      <p:sp>
        <p:nvSpPr>
          <p:cNvPr id="11" name="TextBox 10"/>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09553286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117</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Stairs</a:t>
            </a:r>
            <a:endParaRPr lang="en-US" sz="3600" dirty="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mc:AlternateContent xmlns:mc="http://schemas.openxmlformats.org/markup-compatibility/2006" xmlns:a14="http://schemas.microsoft.com/office/drawing/2010/main">
        <mc:Choice Requires="a14">
          <p:sp>
            <p:nvSpPr>
              <p:cNvPr id="7" name="Content Placeholder 2"/>
              <p:cNvSpPr>
                <a:spLocks noGrp="1"/>
              </p:cNvSpPr>
              <p:nvPr>
                <p:ph sz="quarter" idx="1"/>
              </p:nvPr>
            </p:nvSpPr>
            <p:spPr>
              <a:xfrm>
                <a:off x="457200" y="1066800"/>
                <a:ext cx="8001000" cy="5407152"/>
              </a:xfrm>
            </p:spPr>
            <p:txBody>
              <a:bodyPr>
                <a:normAutofit/>
              </a:bodyPr>
              <a:lstStyle/>
              <a:p>
                <a:pPr marL="0" indent="0">
                  <a:buClrTx/>
                  <a:buNone/>
                </a:pPr>
                <a:r>
                  <a:rPr lang="en-US" sz="2000" dirty="0" smtClean="0">
                    <a:latin typeface="Times New Roman" pitchFamily="18" charset="0"/>
                    <a:cs typeface="Times New Roman" pitchFamily="18" charset="0"/>
                  </a:rPr>
                  <a:t> </a:t>
                </a:r>
              </a:p>
              <a:p>
                <a:pPr>
                  <a:buClrTx/>
                  <a:buSzPct val="100000"/>
                  <a:buFont typeface="Arial" pitchFamily="34" charset="0"/>
                  <a:buChar char="•"/>
                </a:pPr>
                <a:r>
                  <a:rPr lang="en-US" sz="2000" dirty="0" smtClean="0">
                    <a:latin typeface="Times New Roman" pitchFamily="18" charset="0"/>
                    <a:cs typeface="Times New Roman" pitchFamily="18" charset="0"/>
                  </a:rPr>
                  <a:t>W </a:t>
                </a:r>
                <a:r>
                  <a:rPr lang="en-US" sz="1600" dirty="0" smtClean="0">
                    <a:latin typeface="Times New Roman" pitchFamily="18" charset="0"/>
                    <a:cs typeface="Times New Roman" pitchFamily="18" charset="0"/>
                  </a:rPr>
                  <a:t>Dead</a:t>
                </a:r>
                <a:r>
                  <a:rPr lang="en-US" sz="2000" dirty="0" smtClean="0">
                    <a:latin typeface="Times New Roman" pitchFamily="18" charset="0"/>
                    <a:cs typeface="Times New Roman" pitchFamily="18" charset="0"/>
                  </a:rPr>
                  <a:t> =3.75 KN/m2.</a:t>
                </a:r>
              </a:p>
              <a:p>
                <a:pPr>
                  <a:buClrTx/>
                  <a:buSzPct val="100000"/>
                  <a:buFont typeface="Arial" pitchFamily="34" charset="0"/>
                  <a:buChar char="•"/>
                </a:pPr>
                <a:r>
                  <a:rPr lang="en-US" sz="2000" dirty="0" smtClean="0">
                    <a:latin typeface="Times New Roman" pitchFamily="18" charset="0"/>
                    <a:cs typeface="Times New Roman" pitchFamily="18" charset="0"/>
                  </a:rPr>
                  <a:t>W </a:t>
                </a:r>
                <a:r>
                  <a:rPr lang="en-US" sz="1600" dirty="0" smtClean="0">
                    <a:latin typeface="Times New Roman" pitchFamily="18" charset="0"/>
                    <a:cs typeface="Times New Roman" pitchFamily="18" charset="0"/>
                  </a:rPr>
                  <a:t>Live</a:t>
                </a:r>
                <a:r>
                  <a:rPr lang="en-US" sz="2000" dirty="0" smtClean="0">
                    <a:latin typeface="Times New Roman" pitchFamily="18" charset="0"/>
                    <a:cs typeface="Times New Roman" pitchFamily="18" charset="0"/>
                  </a:rPr>
                  <a:t> according to table 4.1 ASCE7-10 = 5 KN/m2.</a:t>
                </a:r>
              </a:p>
              <a:p>
                <a:pPr>
                  <a:buClrTx/>
                  <a:buSzPct val="100000"/>
                  <a:buFont typeface="Arial" pitchFamily="34" charset="0"/>
                  <a:buChar char="•"/>
                </a:pPr>
                <a:r>
                  <a:rPr lang="en-US" sz="2000" dirty="0" smtClean="0">
                    <a:latin typeface="Times New Roman" pitchFamily="18" charset="0"/>
                    <a:cs typeface="Times New Roman" pitchFamily="18" charset="0"/>
                  </a:rPr>
                  <a:t>W </a:t>
                </a:r>
                <a:r>
                  <a:rPr lang="en-US" sz="1600" dirty="0" smtClean="0">
                    <a:latin typeface="Times New Roman" pitchFamily="18" charset="0"/>
                    <a:cs typeface="Times New Roman" pitchFamily="18" charset="0"/>
                  </a:rPr>
                  <a:t>Superimposed </a:t>
                </a:r>
                <a:r>
                  <a:rPr lang="en-US" sz="1600" dirty="0">
                    <a:latin typeface="Times New Roman" pitchFamily="18" charset="0"/>
                    <a:cs typeface="Times New Roman" pitchFamily="18" charset="0"/>
                  </a:rPr>
                  <a:t>dead</a:t>
                </a:r>
                <a:r>
                  <a:rPr lang="en-US" sz="2000" dirty="0">
                    <a:latin typeface="Times New Roman" pitchFamily="18" charset="0"/>
                    <a:cs typeface="Times New Roman" pitchFamily="18" charset="0"/>
                  </a:rPr>
                  <a:t> = 5.3 KN/m2.</a:t>
                </a:r>
              </a:p>
              <a:p>
                <a:pPr>
                  <a:buClrTx/>
                  <a:buSzPct val="100000"/>
                  <a:buFont typeface="Arial" pitchFamily="34" charset="0"/>
                  <a:buChar char="•"/>
                </a:pPr>
                <a:r>
                  <a:rPr lang="en-US" sz="2000" dirty="0" smtClean="0">
                    <a:latin typeface="Times New Roman" pitchFamily="18" charset="0"/>
                    <a:cs typeface="Times New Roman" pitchFamily="18" charset="0"/>
                  </a:rPr>
                  <a:t>W </a:t>
                </a:r>
                <a:r>
                  <a:rPr lang="en-US" sz="1600" dirty="0" smtClean="0">
                    <a:latin typeface="Times New Roman" pitchFamily="18" charset="0"/>
                    <a:cs typeface="Times New Roman" pitchFamily="18" charset="0"/>
                  </a:rPr>
                  <a:t>ultimate </a:t>
                </a:r>
                <a:r>
                  <a:rPr lang="en-US" sz="2000" dirty="0" smtClean="0">
                    <a:latin typeface="Times New Roman" pitchFamily="18" charset="0"/>
                    <a:cs typeface="Times New Roman" pitchFamily="18" charset="0"/>
                  </a:rPr>
                  <a:t>=1.2(W</a:t>
                </a:r>
                <a:r>
                  <a:rPr lang="en-US" sz="1600" dirty="0" smtClean="0">
                    <a:latin typeface="Times New Roman" pitchFamily="18" charset="0"/>
                    <a:cs typeface="Times New Roman" pitchFamily="18" charset="0"/>
                  </a:rPr>
                  <a:t>D</a:t>
                </a:r>
                <a:r>
                  <a:rPr lang="en-US" sz="2000" dirty="0" smtClean="0">
                    <a:latin typeface="Times New Roman" pitchFamily="18" charset="0"/>
                    <a:cs typeface="Times New Roman" pitchFamily="18" charset="0"/>
                  </a:rPr>
                  <a:t>+W</a:t>
                </a:r>
                <a:r>
                  <a:rPr lang="en-US" sz="1600" dirty="0" smtClean="0">
                    <a:latin typeface="Times New Roman" pitchFamily="18" charset="0"/>
                    <a:cs typeface="Times New Roman" pitchFamily="18" charset="0"/>
                  </a:rPr>
                  <a:t>SD </a:t>
                </a:r>
                <a:r>
                  <a:rPr lang="en-US" sz="2000" dirty="0">
                    <a:latin typeface="Times New Roman" pitchFamily="18" charset="0"/>
                    <a:cs typeface="Times New Roman" pitchFamily="18" charset="0"/>
                  </a:rPr>
                  <a:t>)+</a:t>
                </a:r>
                <a:r>
                  <a:rPr lang="en-US" sz="2000" dirty="0" smtClean="0">
                    <a:latin typeface="Times New Roman" pitchFamily="18" charset="0"/>
                    <a:cs typeface="Times New Roman" pitchFamily="18" charset="0"/>
                  </a:rPr>
                  <a:t>1.6(W</a:t>
                </a:r>
                <a:r>
                  <a:rPr lang="en-US" sz="1600" dirty="0" smtClean="0">
                    <a:latin typeface="Times New Roman" pitchFamily="18" charset="0"/>
                    <a:cs typeface="Times New Roman" pitchFamily="18" charset="0"/>
                  </a:rPr>
                  <a:t>L</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a:t>
                </a:r>
              </a:p>
              <a:p>
                <a:pPr>
                  <a:buClrTx/>
                  <a:buSzPct val="100000"/>
                  <a:buFont typeface="Arial" pitchFamily="34" charset="0"/>
                  <a:buChar char="•"/>
                </a:pPr>
                <a:r>
                  <a:rPr lang="en-US" sz="2000" dirty="0" smtClean="0">
                    <a:latin typeface="Times New Roman" pitchFamily="18" charset="0"/>
                    <a:cs typeface="Times New Roman" pitchFamily="18" charset="0"/>
                  </a:rPr>
                  <a:t>W </a:t>
                </a:r>
                <a:r>
                  <a:rPr lang="en-US" sz="1600" dirty="0" smtClean="0">
                    <a:latin typeface="Times New Roman" pitchFamily="18" charset="0"/>
                    <a:cs typeface="Times New Roman" pitchFamily="18" charset="0"/>
                  </a:rPr>
                  <a:t>ultimate </a:t>
                </a:r>
                <a:r>
                  <a:rPr lang="en-US" sz="2000" dirty="0" smtClean="0">
                    <a:latin typeface="Times New Roman" pitchFamily="18" charset="0"/>
                    <a:cs typeface="Times New Roman" pitchFamily="18" charset="0"/>
                  </a:rPr>
                  <a:t>=1.2(3.75+5.3</a:t>
                </a:r>
                <a:r>
                  <a:rPr lang="en-US" sz="2000" dirty="0">
                    <a:latin typeface="Times New Roman" pitchFamily="18" charset="0"/>
                    <a:cs typeface="Times New Roman" pitchFamily="18" charset="0"/>
                  </a:rPr>
                  <a:t>)+1.6(5)=18.86 KN</a:t>
                </a:r>
              </a:p>
              <a:p>
                <a:pPr>
                  <a:buClrTx/>
                  <a:buSzPct val="100000"/>
                  <a:buFont typeface="Arial" pitchFamily="34" charset="0"/>
                  <a:buChar char="•"/>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M </a:t>
                </a:r>
                <a:r>
                  <a:rPr lang="en-US" sz="1600" dirty="0" smtClean="0">
                    <a:latin typeface="Times New Roman" pitchFamily="18" charset="0"/>
                    <a:cs typeface="Times New Roman" pitchFamily="18" charset="0"/>
                  </a:rPr>
                  <a:t>ultimate </a:t>
                </a:r>
                <a:r>
                  <a:rPr lang="en-US" sz="2000" dirty="0" smtClean="0">
                    <a:latin typeface="Times New Roman" pitchFamily="18" charset="0"/>
                    <a:cs typeface="Times New Roman" pitchFamily="18" charset="0"/>
                  </a:rPr>
                  <a:t>= </a:t>
                </a:r>
                <a14:m>
                  <m:oMath xmlns:m="http://schemas.openxmlformats.org/officeDocument/2006/math">
                    <m:f>
                      <m:fPr>
                        <m:ctrlPr>
                          <a:rPr lang="en-US" sz="2000" i="1" smtClean="0">
                            <a:latin typeface="Cambria Math"/>
                            <a:cs typeface="Times New Roman" pitchFamily="18" charset="0"/>
                          </a:rPr>
                        </m:ctrlPr>
                      </m:fPr>
                      <m:num>
                        <m:r>
                          <a:rPr lang="en-US" sz="2000" b="0" i="1" smtClean="0">
                            <a:latin typeface="Cambria Math" panose="02040503050406030204" pitchFamily="18" charset="0"/>
                            <a:cs typeface="Times New Roman" pitchFamily="18" charset="0"/>
                          </a:rPr>
                          <m:t>𝑊𝑢</m:t>
                        </m:r>
                        <m:r>
                          <a:rPr lang="en-US" sz="2000" b="0" i="1" smtClean="0">
                            <a:latin typeface="Cambria Math" panose="02040503050406030204" pitchFamily="18" charset="0"/>
                            <a:cs typeface="Times New Roman" pitchFamily="18" charset="0"/>
                          </a:rPr>
                          <m:t> × </m:t>
                        </m:r>
                        <m:sSup>
                          <m:sSupPr>
                            <m:ctrlPr>
                              <a:rPr lang="en-US" sz="2000" b="0" i="1" smtClean="0">
                                <a:latin typeface="Cambria Math"/>
                                <a:ea typeface="Cambria Math" panose="02040503050406030204" pitchFamily="18" charset="0"/>
                                <a:cs typeface="Times New Roman" pitchFamily="18" charset="0"/>
                              </a:rPr>
                            </m:ctrlPr>
                          </m:sSupPr>
                          <m:e>
                            <m:r>
                              <a:rPr lang="en-US" sz="2000" b="0" i="1" smtClean="0">
                                <a:latin typeface="Cambria Math" panose="02040503050406030204" pitchFamily="18" charset="0"/>
                                <a:ea typeface="Cambria Math" panose="02040503050406030204" pitchFamily="18" charset="0"/>
                                <a:cs typeface="Times New Roman" pitchFamily="18" charset="0"/>
                              </a:rPr>
                              <m:t>𝐿</m:t>
                            </m:r>
                          </m:e>
                          <m:sup>
                            <m:r>
                              <a:rPr lang="en-US" sz="2000" b="0" i="1" smtClean="0">
                                <a:latin typeface="Cambria Math" panose="02040503050406030204" pitchFamily="18" charset="0"/>
                                <a:ea typeface="Cambria Math" panose="02040503050406030204" pitchFamily="18" charset="0"/>
                                <a:cs typeface="Times New Roman" pitchFamily="18" charset="0"/>
                              </a:rPr>
                              <m:t>2</m:t>
                            </m:r>
                          </m:sup>
                        </m:sSup>
                      </m:num>
                      <m:den>
                        <m:r>
                          <a:rPr lang="en-US" sz="2000" b="0" i="1" smtClean="0">
                            <a:latin typeface="Cambria Math" panose="02040503050406030204" pitchFamily="18" charset="0"/>
                            <a:cs typeface="Times New Roman" pitchFamily="18" charset="0"/>
                          </a:rPr>
                          <m:t>8</m:t>
                        </m:r>
                      </m:den>
                    </m:f>
                  </m:oMath>
                </a14:m>
                <a:r>
                  <a:rPr lang="en-US" sz="2000" dirty="0" smtClean="0">
                    <a:latin typeface="Times New Roman" pitchFamily="18" charset="0"/>
                    <a:cs typeface="Times New Roman" pitchFamily="18" charset="0"/>
                  </a:rPr>
                  <a:t> = 32.3 </a:t>
                </a:r>
                <a:r>
                  <a:rPr lang="en-US" sz="2000" dirty="0" err="1" smtClean="0">
                    <a:latin typeface="Times New Roman" pitchFamily="18" charset="0"/>
                    <a:cs typeface="Times New Roman" pitchFamily="18" charset="0"/>
                  </a:rPr>
                  <a:t>KN.m</a:t>
                </a:r>
                <a:endParaRPr lang="en-US" sz="2000" dirty="0" smtClean="0">
                  <a:latin typeface="Times New Roman" pitchFamily="18" charset="0"/>
                  <a:cs typeface="Times New Roman" pitchFamily="18" charset="0"/>
                </a:endParaRPr>
              </a:p>
              <a:p>
                <a:pPr>
                  <a:buClrTx/>
                  <a:buSzPct val="100000"/>
                  <a:buFont typeface="Arial" pitchFamily="34" charset="0"/>
                  <a:buChar char="•"/>
                </a:pPr>
                <a14:m>
                  <m:oMath xmlns:m="http://schemas.openxmlformats.org/officeDocument/2006/math">
                    <m:r>
                      <a:rPr lang="en-US" sz="1800" i="1">
                        <a:latin typeface="Cambria Math"/>
                      </a:rPr>
                      <m:t>𝜌</m:t>
                    </m:r>
                    <m:r>
                      <a:rPr lang="en-US" sz="1800" i="1">
                        <a:latin typeface="Cambria Math"/>
                      </a:rPr>
                      <m:t>=</m:t>
                    </m:r>
                    <m:f>
                      <m:fPr>
                        <m:ctrlPr>
                          <a:rPr lang="en-US" sz="1800" i="1">
                            <a:latin typeface="Cambria Math"/>
                          </a:rPr>
                        </m:ctrlPr>
                      </m:fPr>
                      <m:num>
                        <m:r>
                          <a:rPr lang="en-US" sz="1800" i="1">
                            <a:latin typeface="Cambria Math"/>
                          </a:rPr>
                          <m:t>0</m:t>
                        </m:r>
                        <m:r>
                          <a:rPr lang="en-US" sz="1800" i="1">
                            <a:latin typeface="Cambria Math"/>
                          </a:rPr>
                          <m:t>.</m:t>
                        </m:r>
                        <m:r>
                          <a:rPr lang="en-US" sz="1800" i="1">
                            <a:latin typeface="Cambria Math"/>
                          </a:rPr>
                          <m:t>85</m:t>
                        </m:r>
                        <m:sSup>
                          <m:sSupPr>
                            <m:ctrlPr>
                              <a:rPr lang="en-US" sz="1800" i="1">
                                <a:latin typeface="Cambria Math"/>
                              </a:rPr>
                            </m:ctrlPr>
                          </m:sSupPr>
                          <m:e>
                            <m:r>
                              <a:rPr lang="en-US" sz="1800" i="1">
                                <a:latin typeface="Cambria Math"/>
                              </a:rPr>
                              <m:t>𝑓</m:t>
                            </m:r>
                          </m:e>
                          <m:sup>
                            <m:r>
                              <a:rPr lang="en-US" sz="1800" i="1">
                                <a:latin typeface="Cambria Math"/>
                              </a:rPr>
                              <m:t>′</m:t>
                            </m:r>
                          </m:sup>
                        </m:sSup>
                        <m:r>
                          <a:rPr lang="en-US" sz="1800" i="1">
                            <a:latin typeface="Cambria Math"/>
                          </a:rPr>
                          <m:t>𝑐</m:t>
                        </m:r>
                      </m:num>
                      <m:den>
                        <m:r>
                          <a:rPr lang="en-US" sz="1800" i="1">
                            <a:latin typeface="Cambria Math"/>
                          </a:rPr>
                          <m:t>𝑓𝑦</m:t>
                        </m:r>
                      </m:den>
                    </m:f>
                    <m:r>
                      <a:rPr lang="en-US" sz="1800" i="1">
                        <a:latin typeface="Cambria Math"/>
                      </a:rPr>
                      <m:t>(</m:t>
                    </m:r>
                    <m:r>
                      <a:rPr lang="en-US" sz="1800" i="1">
                        <a:latin typeface="Cambria Math"/>
                      </a:rPr>
                      <m:t>1</m:t>
                    </m:r>
                    <m:r>
                      <a:rPr lang="en-US" sz="1800" i="1">
                        <a:latin typeface="Cambria Math"/>
                      </a:rPr>
                      <m:t>−</m:t>
                    </m:r>
                    <m:rad>
                      <m:radPr>
                        <m:degHide m:val="on"/>
                        <m:ctrlPr>
                          <a:rPr lang="en-US" sz="1800" i="1">
                            <a:latin typeface="Cambria Math"/>
                          </a:rPr>
                        </m:ctrlPr>
                      </m:radPr>
                      <m:deg/>
                      <m:e>
                        <m:r>
                          <a:rPr lang="en-US" sz="1800" i="1">
                            <a:latin typeface="Cambria Math"/>
                          </a:rPr>
                          <m:t>1</m:t>
                        </m:r>
                        <m:r>
                          <a:rPr lang="en-US" sz="1800" i="1">
                            <a:latin typeface="Cambria Math"/>
                          </a:rPr>
                          <m:t>−</m:t>
                        </m:r>
                        <m:f>
                          <m:fPr>
                            <m:ctrlPr>
                              <a:rPr lang="en-US" sz="1800" i="1">
                                <a:latin typeface="Cambria Math"/>
                              </a:rPr>
                            </m:ctrlPr>
                          </m:fPr>
                          <m:num>
                            <m:r>
                              <a:rPr lang="en-US" sz="1800" i="1">
                                <a:latin typeface="Cambria Math"/>
                              </a:rPr>
                              <m:t>2</m:t>
                            </m:r>
                            <m:r>
                              <a:rPr lang="en-US" sz="1800" i="1">
                                <a:latin typeface="Cambria Math"/>
                              </a:rPr>
                              <m:t>.</m:t>
                            </m:r>
                            <m:r>
                              <a:rPr lang="en-US" sz="1800" i="1">
                                <a:latin typeface="Cambria Math"/>
                              </a:rPr>
                              <m:t>61</m:t>
                            </m:r>
                            <m:r>
                              <a:rPr lang="en-US" sz="1800" i="1">
                                <a:latin typeface="Cambria Math"/>
                              </a:rPr>
                              <m:t>×</m:t>
                            </m:r>
                            <m:sSub>
                              <m:sSubPr>
                                <m:ctrlPr>
                                  <a:rPr lang="en-US" sz="1800" i="1">
                                    <a:latin typeface="Cambria Math"/>
                                  </a:rPr>
                                </m:ctrlPr>
                              </m:sSubPr>
                              <m:e>
                                <m:r>
                                  <a:rPr lang="en-US" sz="1800" i="1">
                                    <a:latin typeface="Cambria Math"/>
                                  </a:rPr>
                                  <m:t>𝑀</m:t>
                                </m:r>
                              </m:e>
                              <m:sub>
                                <m:r>
                                  <a:rPr lang="en-US" sz="1800" i="1">
                                    <a:latin typeface="Cambria Math"/>
                                  </a:rPr>
                                  <m:t>𝑢</m:t>
                                </m:r>
                              </m:sub>
                            </m:sSub>
                            <m:r>
                              <a:rPr lang="en-US" sz="1800" i="1">
                                <a:latin typeface="Cambria Math"/>
                              </a:rPr>
                              <m:t>×</m:t>
                            </m:r>
                            <m:sSup>
                              <m:sSupPr>
                                <m:ctrlPr>
                                  <a:rPr lang="en-US" sz="1800" i="1">
                                    <a:latin typeface="Cambria Math"/>
                                  </a:rPr>
                                </m:ctrlPr>
                              </m:sSupPr>
                              <m:e>
                                <m:r>
                                  <a:rPr lang="en-US" sz="1800" i="1">
                                    <a:latin typeface="Cambria Math"/>
                                  </a:rPr>
                                  <m:t>10</m:t>
                                </m:r>
                              </m:e>
                              <m:sup>
                                <m:r>
                                  <a:rPr lang="en-US" sz="1800" i="1">
                                    <a:latin typeface="Cambria Math"/>
                                  </a:rPr>
                                  <m:t>6</m:t>
                                </m:r>
                              </m:sup>
                            </m:sSup>
                          </m:num>
                          <m:den>
                            <m:r>
                              <a:rPr lang="en-US" sz="1800" i="1">
                                <a:latin typeface="Cambria Math"/>
                              </a:rPr>
                              <m:t>𝑓</m:t>
                            </m:r>
                            <m:r>
                              <a:rPr lang="en-US" sz="1800" i="1">
                                <a:latin typeface="Cambria Math"/>
                              </a:rPr>
                              <m:t>′</m:t>
                            </m:r>
                            <m:r>
                              <a:rPr lang="en-US" sz="1800" i="1">
                                <a:latin typeface="Cambria Math"/>
                              </a:rPr>
                              <m:t>𝑐</m:t>
                            </m:r>
                            <m:r>
                              <a:rPr lang="en-US" sz="1800" i="1">
                                <a:latin typeface="Cambria Math"/>
                              </a:rPr>
                              <m:t>×</m:t>
                            </m:r>
                            <m:r>
                              <a:rPr lang="en-US" sz="1800" i="1">
                                <a:latin typeface="Cambria Math"/>
                              </a:rPr>
                              <m:t>𝑏</m:t>
                            </m:r>
                            <m:r>
                              <a:rPr lang="en-US" sz="1800" i="1">
                                <a:latin typeface="Cambria Math"/>
                              </a:rPr>
                              <m:t>×</m:t>
                            </m:r>
                            <m:sSup>
                              <m:sSupPr>
                                <m:ctrlPr>
                                  <a:rPr lang="en-US" sz="1800" i="1">
                                    <a:latin typeface="Cambria Math"/>
                                  </a:rPr>
                                </m:ctrlPr>
                              </m:sSupPr>
                              <m:e>
                                <m:r>
                                  <a:rPr lang="en-US" sz="1800" i="1">
                                    <a:latin typeface="Cambria Math"/>
                                  </a:rPr>
                                  <m:t>𝑑</m:t>
                                </m:r>
                              </m:e>
                              <m:sup>
                                <m:r>
                                  <a:rPr lang="en-US" sz="1800" i="1">
                                    <a:latin typeface="Cambria Math"/>
                                  </a:rPr>
                                  <m:t>2</m:t>
                                </m:r>
                              </m:sup>
                            </m:sSup>
                          </m:den>
                        </m:f>
                      </m:e>
                    </m:rad>
                  </m:oMath>
                </a14:m>
                <a:r>
                  <a:rPr lang="en-US" sz="1800" dirty="0" smtClean="0">
                    <a:latin typeface="Times New Roman" panose="02020603050405020304" pitchFamily="18" charset="0"/>
                    <a:cs typeface="Times New Roman" panose="02020603050405020304" pitchFamily="18" charset="0"/>
                  </a:rPr>
                  <a:t> </a:t>
                </a:r>
                <a14:m>
                  <m:oMath xmlns:m="http://schemas.openxmlformats.org/officeDocument/2006/math">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00748</m:t>
                    </m:r>
                  </m:oMath>
                </a14:m>
                <a:endParaRPr lang="en-US" sz="1800" dirty="0" smtClean="0">
                  <a:latin typeface="Times New Roman" panose="02020603050405020304" pitchFamily="18" charset="0"/>
                  <a:cs typeface="Times New Roman" panose="02020603050405020304" pitchFamily="18" charset="0"/>
                </a:endParaRPr>
              </a:p>
              <a:p>
                <a:pPr>
                  <a:buClrTx/>
                  <a:buSzPct val="100000"/>
                  <a:buFont typeface="Arial" pitchFamily="34" charset="0"/>
                  <a:buChar char="•"/>
                </a:pPr>
                <a14:m>
                  <m:oMath xmlns:m="http://schemas.openxmlformats.org/officeDocument/2006/math">
                    <m:r>
                      <a:rPr lang="en-US" sz="1800" i="1">
                        <a:latin typeface="Cambria Math"/>
                      </a:rPr>
                      <m:t>𝐴𝑠</m:t>
                    </m:r>
                    <m:r>
                      <a:rPr lang="en-US" sz="1800" i="1">
                        <a:latin typeface="Cambria Math"/>
                      </a:rPr>
                      <m:t>=</m:t>
                    </m:r>
                    <m:r>
                      <a:rPr lang="en-US" sz="1800" i="1">
                        <a:latin typeface="Cambria Math"/>
                      </a:rPr>
                      <m:t>𝜌</m:t>
                    </m:r>
                    <m:r>
                      <a:rPr lang="en-US" sz="1800" i="1">
                        <a:latin typeface="Cambria Math"/>
                      </a:rPr>
                      <m:t>𝑏𝑑</m:t>
                    </m:r>
                    <m:r>
                      <a:rPr lang="en-US" sz="1800" i="1">
                        <a:latin typeface="Cambria Math"/>
                      </a:rPr>
                      <m:t>=</m:t>
                    </m:r>
                    <m:r>
                      <a:rPr lang="en-US" sz="1800" i="1">
                        <a:latin typeface="Cambria Math"/>
                      </a:rPr>
                      <m:t>0</m:t>
                    </m:r>
                    <m:r>
                      <a:rPr lang="en-US" sz="1800" i="1">
                        <a:latin typeface="Cambria Math"/>
                      </a:rPr>
                      <m:t>.</m:t>
                    </m:r>
                    <m:r>
                      <a:rPr lang="en-US" sz="1800" i="1">
                        <a:latin typeface="Cambria Math"/>
                      </a:rPr>
                      <m:t>00748</m:t>
                    </m:r>
                    <m:r>
                      <a:rPr lang="en-US" sz="1800" i="1">
                        <a:latin typeface="Cambria Math"/>
                      </a:rPr>
                      <m:t>×</m:t>
                    </m:r>
                    <m:r>
                      <a:rPr lang="en-US" sz="1800" i="1">
                        <a:latin typeface="Cambria Math"/>
                      </a:rPr>
                      <m:t>1000</m:t>
                    </m:r>
                    <m:r>
                      <a:rPr lang="en-US" sz="1800" i="1">
                        <a:latin typeface="Cambria Math"/>
                      </a:rPr>
                      <m:t>×</m:t>
                    </m:r>
                    <m:r>
                      <a:rPr lang="en-US" sz="1800" i="1">
                        <a:latin typeface="Cambria Math"/>
                      </a:rPr>
                      <m:t>110</m:t>
                    </m:r>
                    <m:r>
                      <a:rPr lang="en-US" sz="1800" i="1">
                        <a:latin typeface="Cambria Math"/>
                      </a:rPr>
                      <m:t>=</m:t>
                    </m:r>
                    <m:r>
                      <a:rPr lang="en-US" sz="1800" i="1">
                        <a:latin typeface="Cambria Math"/>
                      </a:rPr>
                      <m:t>823</m:t>
                    </m:r>
                    <m:sSup>
                      <m:sSupPr>
                        <m:ctrlPr>
                          <a:rPr lang="en-US" sz="1800" i="1">
                            <a:latin typeface="Cambria Math"/>
                          </a:rPr>
                        </m:ctrlPr>
                      </m:sSupPr>
                      <m:e>
                        <m:r>
                          <a:rPr lang="en-US" sz="1800" i="1">
                            <a:latin typeface="Cambria Math"/>
                          </a:rPr>
                          <m:t> </m:t>
                        </m:r>
                        <m:r>
                          <a:rPr lang="en-US" sz="1800" i="1">
                            <a:latin typeface="Cambria Math"/>
                          </a:rPr>
                          <m:t>𝑚𝑚</m:t>
                        </m:r>
                      </m:e>
                      <m:sup>
                        <m:r>
                          <a:rPr lang="en-US" sz="1800" i="1">
                            <a:latin typeface="Cambria Math"/>
                          </a:rPr>
                          <m:t>2</m:t>
                        </m:r>
                      </m:sup>
                    </m:sSup>
                    <m:r>
                      <a:rPr lang="en-US" sz="1800" i="1">
                        <a:latin typeface="Cambria Math"/>
                      </a:rPr>
                      <m:t>,  </m:t>
                    </m:r>
                    <m:r>
                      <a:rPr lang="en-US" sz="1800" i="1">
                        <a:latin typeface="Cambria Math"/>
                      </a:rPr>
                      <m:t>1</m:t>
                    </m:r>
                    <m:r>
                      <a:rPr lang="en-US" sz="1800" i="1">
                        <a:latin typeface="Cambria Math"/>
                      </a:rPr>
                      <m:t>∅</m:t>
                    </m:r>
                    <m:r>
                      <a:rPr lang="en-US" sz="1800" i="1">
                        <a:latin typeface="Cambria Math"/>
                      </a:rPr>
                      <m:t>16</m:t>
                    </m:r>
                    <m:r>
                      <a:rPr lang="en-US" sz="1800" i="1">
                        <a:latin typeface="Cambria Math"/>
                      </a:rPr>
                      <m:t>/</m:t>
                    </m:r>
                    <m:r>
                      <a:rPr lang="en-US" sz="1800" i="1">
                        <a:latin typeface="Cambria Math"/>
                      </a:rPr>
                      <m:t>20</m:t>
                    </m:r>
                    <m:r>
                      <a:rPr lang="en-US" sz="1800" i="1">
                        <a:latin typeface="Cambria Math"/>
                      </a:rPr>
                      <m:t> </m:t>
                    </m:r>
                    <m:r>
                      <a:rPr lang="en-US" sz="1800" i="1">
                        <a:latin typeface="Cambria Math"/>
                      </a:rPr>
                      <m:t>𝑐𝑚</m:t>
                    </m:r>
                    <m:r>
                      <a:rPr lang="en-US" sz="1800" i="1">
                        <a:latin typeface="Cambria Math"/>
                      </a:rPr>
                      <m:t> </m:t>
                    </m:r>
                  </m:oMath>
                </a14:m>
                <a:r>
                  <a:rPr lang="en-US" sz="1800" dirty="0">
                    <a:latin typeface="Times New Roman" panose="02020603050405020304" pitchFamily="18" charset="0"/>
                    <a:cs typeface="Times New Roman" panose="02020603050405020304" pitchFamily="18" charset="0"/>
                  </a:rPr>
                  <a:t> </a:t>
                </a:r>
              </a:p>
              <a:p>
                <a:pPr>
                  <a:buClrTx/>
                  <a:buSzPct val="100000"/>
                  <a:buFont typeface="Arial" pitchFamily="34" charset="0"/>
                  <a:buChar char="•"/>
                </a:pPr>
                <a14:m>
                  <m:oMath xmlns:m="http://schemas.openxmlformats.org/officeDocument/2006/math">
                    <m:sSub>
                      <m:sSubPr>
                        <m:ctrlPr>
                          <a:rPr lang="en-US" sz="1800" i="1">
                            <a:latin typeface="Cambria Math"/>
                          </a:rPr>
                        </m:ctrlPr>
                      </m:sSubPr>
                      <m:e>
                        <m:r>
                          <a:rPr lang="en-US" sz="1800" i="1">
                            <a:latin typeface="Cambria Math"/>
                          </a:rPr>
                          <m:t>𝐴</m:t>
                        </m:r>
                      </m:e>
                      <m:sub>
                        <m:r>
                          <a:rPr lang="en-US" sz="1800" i="1">
                            <a:latin typeface="Cambria Math"/>
                          </a:rPr>
                          <m:t>𝑠</m:t>
                        </m:r>
                        <m:r>
                          <a:rPr lang="en-US" sz="1800" i="1">
                            <a:latin typeface="Cambria Math"/>
                          </a:rPr>
                          <m:t>,   </m:t>
                        </m:r>
                        <m:r>
                          <a:rPr lang="en-US" sz="1800" i="1">
                            <a:latin typeface="Cambria Math"/>
                          </a:rPr>
                          <m:t>𝑚𝑖𝑛𝑖𝑚𝑢𝑚</m:t>
                        </m:r>
                      </m:sub>
                    </m:sSub>
                    <m:r>
                      <a:rPr lang="en-US" sz="1800" i="1">
                        <a:latin typeface="Cambria Math"/>
                      </a:rPr>
                      <m:t>=</m:t>
                    </m:r>
                    <m:r>
                      <a:rPr lang="en-US" sz="1800" i="1">
                        <a:latin typeface="Cambria Math"/>
                      </a:rPr>
                      <m:t>𝜌</m:t>
                    </m:r>
                    <m:r>
                      <a:rPr lang="en-US" sz="1800" i="1">
                        <a:latin typeface="Cambria Math"/>
                      </a:rPr>
                      <m:t>𝑏𝑡</m:t>
                    </m:r>
                    <m:r>
                      <a:rPr lang="en-US" sz="1800" i="1">
                        <a:latin typeface="Cambria Math"/>
                      </a:rPr>
                      <m:t>=</m:t>
                    </m:r>
                    <m:r>
                      <a:rPr lang="en-US" sz="1800" i="1">
                        <a:latin typeface="Cambria Math"/>
                      </a:rPr>
                      <m:t>0</m:t>
                    </m:r>
                    <m:r>
                      <a:rPr lang="en-US" sz="1800" i="1">
                        <a:latin typeface="Cambria Math"/>
                      </a:rPr>
                      <m:t>.</m:t>
                    </m:r>
                    <m:r>
                      <a:rPr lang="en-US" sz="1800" i="1">
                        <a:latin typeface="Cambria Math"/>
                      </a:rPr>
                      <m:t>0018</m:t>
                    </m:r>
                    <m:r>
                      <a:rPr lang="en-US" sz="1800" i="1">
                        <a:latin typeface="Cambria Math"/>
                      </a:rPr>
                      <m:t>×</m:t>
                    </m:r>
                    <m:r>
                      <a:rPr lang="en-US" sz="1800" i="1">
                        <a:latin typeface="Cambria Math"/>
                      </a:rPr>
                      <m:t>1000</m:t>
                    </m:r>
                    <m:r>
                      <a:rPr lang="en-US" sz="1800" i="1">
                        <a:latin typeface="Cambria Math"/>
                      </a:rPr>
                      <m:t>×</m:t>
                    </m:r>
                    <m:r>
                      <a:rPr lang="en-US" sz="1800" i="1">
                        <a:latin typeface="Cambria Math"/>
                      </a:rPr>
                      <m:t>150</m:t>
                    </m:r>
                    <m:r>
                      <a:rPr lang="en-US" sz="1800" i="1">
                        <a:latin typeface="Cambria Math"/>
                      </a:rPr>
                      <m:t>=</m:t>
                    </m:r>
                    <m:r>
                      <a:rPr lang="en-US" sz="1800" i="1">
                        <a:latin typeface="Cambria Math"/>
                      </a:rPr>
                      <m:t>270</m:t>
                    </m:r>
                    <m:sSup>
                      <m:sSupPr>
                        <m:ctrlPr>
                          <a:rPr lang="en-US" sz="1800" i="1">
                            <a:latin typeface="Cambria Math"/>
                          </a:rPr>
                        </m:ctrlPr>
                      </m:sSupPr>
                      <m:e>
                        <m:r>
                          <a:rPr lang="en-US" sz="1800" i="1">
                            <a:latin typeface="Cambria Math"/>
                          </a:rPr>
                          <m:t> </m:t>
                        </m:r>
                        <m:r>
                          <a:rPr lang="en-US" sz="1800" i="1">
                            <a:latin typeface="Cambria Math"/>
                          </a:rPr>
                          <m:t>𝑚𝑚</m:t>
                        </m:r>
                      </m:e>
                      <m:sup>
                        <m:r>
                          <a:rPr lang="en-US" sz="1800" i="1">
                            <a:latin typeface="Cambria Math"/>
                          </a:rPr>
                          <m:t>2</m:t>
                        </m:r>
                      </m:sup>
                    </m:sSup>
                    <m:r>
                      <a:rPr lang="en-US" sz="1800" i="1">
                        <a:latin typeface="Cambria Math"/>
                      </a:rPr>
                      <m:t>,  </m:t>
                    </m:r>
                    <m:r>
                      <a:rPr lang="en-US" sz="1800" i="1">
                        <a:latin typeface="Cambria Math"/>
                      </a:rPr>
                      <m:t>1</m:t>
                    </m:r>
                    <m:r>
                      <a:rPr lang="en-US" sz="1800" i="1">
                        <a:latin typeface="Cambria Math"/>
                      </a:rPr>
                      <m:t>∅</m:t>
                    </m:r>
                    <m:r>
                      <a:rPr lang="en-US" sz="1800" i="1">
                        <a:latin typeface="Cambria Math"/>
                      </a:rPr>
                      <m:t>10</m:t>
                    </m:r>
                    <m:r>
                      <a:rPr lang="en-US" sz="1800" i="1">
                        <a:latin typeface="Cambria Math"/>
                      </a:rPr>
                      <m:t>/</m:t>
                    </m:r>
                    <m:r>
                      <a:rPr lang="en-US" sz="1800" i="1">
                        <a:latin typeface="Cambria Math"/>
                      </a:rPr>
                      <m:t>25</m:t>
                    </m:r>
                    <m:r>
                      <a:rPr lang="en-US" sz="1800" i="1">
                        <a:latin typeface="Cambria Math"/>
                      </a:rPr>
                      <m:t> </m:t>
                    </m:r>
                    <m:r>
                      <a:rPr lang="en-US" sz="1800" i="1">
                        <a:latin typeface="Cambria Math"/>
                      </a:rPr>
                      <m:t>𝑐𝑚</m:t>
                    </m:r>
                    <m:r>
                      <a:rPr lang="en-US" sz="1800" i="1">
                        <a:latin typeface="Cambria Math"/>
                      </a:rPr>
                      <m:t> </m:t>
                    </m:r>
                  </m:oMath>
                </a14:m>
                <a:r>
                  <a:rPr lang="en-US" sz="1800" dirty="0">
                    <a:latin typeface="Times New Roman" panose="02020603050405020304" pitchFamily="18" charset="0"/>
                    <a:cs typeface="Times New Roman" panose="02020603050405020304" pitchFamily="18" charset="0"/>
                  </a:rPr>
                  <a:t> </a:t>
                </a:r>
              </a:p>
              <a:p>
                <a:pPr marL="0" indent="0">
                  <a:buNone/>
                </a:pPr>
                <a:r>
                  <a:rPr lang="en-US" sz="1800" dirty="0"/>
                  <a:t> </a:t>
                </a:r>
              </a:p>
              <a:p>
                <a:pPr>
                  <a:buClrTx/>
                  <a:buSzPct val="100000"/>
                  <a:buFont typeface="Arial" panose="020B0604020202020204" pitchFamily="34" charset="0"/>
                  <a:buChar char="•"/>
                </a:pPr>
                <a:endParaRPr lang="en-US" sz="1800" dirty="0">
                  <a:latin typeface="Times New Roman" panose="02020603050405020304" pitchFamily="18" charset="0"/>
                  <a:cs typeface="Times New Roman" panose="02020603050405020304" pitchFamily="18" charset="0"/>
                </a:endParaRPr>
              </a:p>
              <a:p>
                <a:pPr marL="0" indent="0">
                  <a:buNone/>
                </a:pPr>
                <a:endParaRPr lang="en-US" sz="1800" dirty="0">
                  <a:latin typeface="Times New Roman" panose="02020603050405020304" pitchFamily="18" charset="0"/>
                  <a:cs typeface="Times New Roman" panose="02020603050405020304" pitchFamily="18" charset="0"/>
                </a:endParaRPr>
              </a:p>
              <a:p>
                <a:pPr>
                  <a:buClrTx/>
                  <a:buFont typeface="Arial" pitchFamily="34" charset="0"/>
                  <a:buChar char="•"/>
                </a:pPr>
                <a:endParaRPr lang="en-US" sz="2000" dirty="0" smtClean="0">
                  <a:latin typeface="Times New Roman" pitchFamily="18" charset="0"/>
                  <a:cs typeface="Times New Roman" pitchFamily="18" charset="0"/>
                </a:endParaRPr>
              </a:p>
              <a:p>
                <a:pPr marL="0" indent="0">
                  <a:buClrTx/>
                  <a:buNone/>
                </a:pPr>
                <a:endParaRPr lang="en-US" sz="2000" dirty="0">
                  <a:latin typeface="Times New Roman" pitchFamily="18" charset="0"/>
                  <a:cs typeface="Times New Roman" pitchFamily="18" charset="0"/>
                </a:endParaRPr>
              </a:p>
            </p:txBody>
          </p:sp>
        </mc:Choice>
        <mc:Fallback xmlns="">
          <p:sp>
            <p:nvSpPr>
              <p:cNvPr id="7" name="Content Placeholder 2"/>
              <p:cNvSpPr>
                <a:spLocks noGrp="1" noRot="1" noChangeAspect="1" noMove="1" noResize="1" noEditPoints="1" noAdjustHandles="1" noChangeArrowheads="1" noChangeShapeType="1" noTextEdit="1"/>
              </p:cNvSpPr>
              <p:nvPr>
                <p:ph sz="quarter" idx="1"/>
              </p:nvPr>
            </p:nvSpPr>
            <p:spPr>
              <a:xfrm>
                <a:off x="457200" y="1066800"/>
                <a:ext cx="8001000" cy="5407152"/>
              </a:xfrm>
              <a:blipFill rotWithShape="0">
                <a:blip r:embed="rId2"/>
                <a:stretch>
                  <a:fillRect l="-685"/>
                </a:stretch>
              </a:blipFill>
            </p:spPr>
            <p:txBody>
              <a:bodyPr/>
              <a:lstStyle/>
              <a:p>
                <a:r>
                  <a:rPr lang="en-US">
                    <a:noFill/>
                  </a:rPr>
                  <a:t> </a:t>
                </a:r>
              </a:p>
            </p:txBody>
          </p:sp>
        </mc:Fallback>
      </mc:AlternateContent>
    </p:spTree>
    <p:extLst>
      <p:ext uri="{BB962C8B-B14F-4D97-AF65-F5344CB8AC3E}">
        <p14:creationId xmlns:p14="http://schemas.microsoft.com/office/powerpoint/2010/main" val="111471565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
          </p:nvPr>
        </p:nvPicPr>
        <p:blipFill rotWithShape="1">
          <a:blip r:embed="rId2" cstate="print">
            <a:extLst>
              <a:ext uri="{28A0092B-C50C-407E-A947-70E740481C1C}">
                <a14:useLocalDpi xmlns:a14="http://schemas.microsoft.com/office/drawing/2010/main" val="0"/>
              </a:ext>
            </a:extLst>
          </a:blip>
          <a:srcRect l="14575" r="9180"/>
          <a:stretch/>
        </p:blipFill>
        <p:spPr>
          <a:xfrm rot="16200000">
            <a:off x="2483718" y="49048"/>
            <a:ext cx="4011874" cy="6809378"/>
          </a:xfrm>
        </p:spPr>
      </p:pic>
      <p:sp>
        <p:nvSpPr>
          <p:cNvPr id="4" name="Slide Number Placeholder 3"/>
          <p:cNvSpPr>
            <a:spLocks noGrp="1"/>
          </p:cNvSpPr>
          <p:nvPr>
            <p:ph type="sldNum" sz="quarter" idx="15"/>
          </p:nvPr>
        </p:nvSpPr>
        <p:spPr/>
        <p:txBody>
          <a:bodyPr/>
          <a:lstStyle/>
          <a:p>
            <a:fld id="{B6F15528-21DE-4FAA-801E-634DDDAF4B2B}" type="slidenum">
              <a:rPr lang="en-US" smtClean="0"/>
              <a:pPr/>
              <a:t>118</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Stairs</a:t>
            </a:r>
            <a:endParaRPr lang="en-US" sz="3600" dirty="0">
              <a:latin typeface="Times New Roman" pitchFamily="18" charset="0"/>
              <a:cs typeface="Times New Roman" pitchFamily="18" charset="0"/>
            </a:endParaRPr>
          </a:p>
        </p:txBody>
      </p:sp>
      <p:sp>
        <p:nvSpPr>
          <p:cNvPr id="7" name="TextBox 6"/>
          <p:cNvSpPr txBox="1"/>
          <p:nvPr/>
        </p:nvSpPr>
        <p:spPr>
          <a:xfrm>
            <a:off x="817414" y="5737123"/>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3.32: Section A-A in staircases 1 detailing.</a:t>
            </a:r>
            <a:endParaRPr lang="en-US" dirty="0">
              <a:latin typeface="Times New Roman" pitchFamily="18" charset="0"/>
              <a:cs typeface="Times New Roman" pitchFamily="18" charset="0"/>
            </a:endParaRPr>
          </a:p>
        </p:txBody>
      </p:sp>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26708853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990600"/>
                <a:ext cx="7467600" cy="5483352"/>
              </a:xfrm>
            </p:spPr>
            <p:txBody>
              <a:bodyPr>
                <a:normAutofit/>
              </a:bodyPr>
              <a:lstStyle/>
              <a:p>
                <a:pPr>
                  <a:buClrTx/>
                  <a:buSzPct val="100000"/>
                  <a:buFont typeface="Arial" pitchFamily="34" charset="0"/>
                  <a:buChar char="•"/>
                </a:pPr>
                <a:r>
                  <a:rPr lang="en-US" u="sng" dirty="0" smtClean="0">
                    <a:latin typeface="Times New Roman" pitchFamily="18" charset="0"/>
                    <a:cs typeface="Times New Roman" pitchFamily="18" charset="0"/>
                  </a:rPr>
                  <a:t>Beams and slabs </a:t>
                </a:r>
              </a:p>
              <a:p>
                <a:pPr marL="0" indent="0">
                  <a:buClrTx/>
                  <a:buNone/>
                </a:pPr>
                <a:r>
                  <a:rPr lang="en-US" sz="2000" dirty="0" smtClean="0">
                    <a:latin typeface="Times New Roman" pitchFamily="18" charset="0"/>
                    <a:cs typeface="Times New Roman" pitchFamily="18" charset="0"/>
                  </a:rPr>
                  <a:t>1- Shear </a:t>
                </a:r>
              </a:p>
              <a:p>
                <a:pPr marL="0" indent="0">
                  <a:buClrTx/>
                  <a:buNone/>
                </a:pPr>
                <a:r>
                  <a:rPr lang="en-US" sz="2000" dirty="0" smtClean="0">
                    <a:latin typeface="Times New Roman" pitchFamily="18" charset="0"/>
                    <a:cs typeface="Times New Roman" pitchFamily="18" charset="0"/>
                  </a:rPr>
                  <a:t>Vu was taken from ETABS. </a:t>
                </a:r>
              </a:p>
              <a:p>
                <a:pPr marL="0" indent="0">
                  <a:buClrTx/>
                  <a:buNone/>
                </a:pPr>
                <a:r>
                  <a:rPr lang="en-US" sz="2000" dirty="0" err="1" smtClean="0">
                    <a:latin typeface="Times New Roman" pitchFamily="18" charset="0"/>
                    <a:ea typeface="Times New Roman"/>
                    <a:cs typeface="Times New Roman" pitchFamily="18" charset="0"/>
                  </a:rPr>
                  <a:t>Vc</a:t>
                </a:r>
                <a:r>
                  <a:rPr lang="en-US" sz="2000" dirty="0" smtClean="0">
                    <a:latin typeface="Times New Roman" pitchFamily="18" charset="0"/>
                    <a:ea typeface="Times New Roman"/>
                    <a:cs typeface="Times New Roman" pitchFamily="18" charset="0"/>
                  </a:rPr>
                  <a:t> </a:t>
                </a:r>
                <a:r>
                  <a:rPr lang="en-US" sz="2000" dirty="0">
                    <a:latin typeface="Times New Roman" pitchFamily="18" charset="0"/>
                    <a:ea typeface="Times New Roman"/>
                    <a:cs typeface="Times New Roman" pitchFamily="18" charset="0"/>
                  </a:rPr>
                  <a:t>= </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1</m:t>
                        </m:r>
                      </m:num>
                      <m:den>
                        <m:r>
                          <a:rPr lang="en-US" sz="2000" i="1">
                            <a:effectLst/>
                            <a:latin typeface="Cambria Math"/>
                            <a:ea typeface="Times New Roman"/>
                            <a:cs typeface="Times New Roman"/>
                          </a:rPr>
                          <m:t>6</m:t>
                        </m:r>
                      </m:den>
                    </m:f>
                  </m:oMath>
                </a14:m>
                <a:r>
                  <a:rPr lang="en-US" sz="2000" dirty="0">
                    <a:effectLst/>
                    <a:latin typeface="Times New Roman" pitchFamily="18" charset="0"/>
                    <a:ea typeface="Times New Roman"/>
                    <a:cs typeface="Times New Roman" pitchFamily="18" charset="0"/>
                  </a:rPr>
                  <a:t> ʎ </a:t>
                </a:r>
                <a14:m>
                  <m:oMath xmlns:m="http://schemas.openxmlformats.org/officeDocument/2006/math">
                    <m:rad>
                      <m:radPr>
                        <m:degHide m:val="on"/>
                        <m:ctrlPr>
                          <a:rPr lang="en-US" sz="2000" i="1">
                            <a:effectLst/>
                            <a:latin typeface="Cambria Math"/>
                            <a:ea typeface="Times New Roman"/>
                            <a:cs typeface="Calibri"/>
                          </a:rPr>
                        </m:ctrlPr>
                      </m:radPr>
                      <m:deg/>
                      <m:e>
                        <m:r>
                          <a:rPr lang="en-US" sz="2000" i="1">
                            <a:effectLst/>
                            <a:latin typeface="Cambria Math"/>
                            <a:ea typeface="Times New Roman"/>
                            <a:cs typeface="Calibri"/>
                          </a:rPr>
                          <m:t>𝑓𝑐</m:t>
                        </m:r>
                        <m:r>
                          <a:rPr lang="en-US" sz="2000" i="1">
                            <a:effectLst/>
                            <a:latin typeface="Cambria Math"/>
                            <a:ea typeface="Times New Roman"/>
                            <a:cs typeface="Calibri"/>
                          </a:rPr>
                          <m:t>` </m:t>
                        </m:r>
                      </m:e>
                    </m:rad>
                  </m:oMath>
                </a14:m>
                <a:r>
                  <a:rPr lang="en-US" sz="2000" dirty="0">
                    <a:effectLst/>
                    <a:latin typeface="Times New Roman" pitchFamily="18" charset="0"/>
                    <a:ea typeface="Times New Roman"/>
                    <a:cs typeface="Times New Roman" pitchFamily="18" charset="0"/>
                  </a:rPr>
                  <a:t> </a:t>
                </a:r>
                <a:r>
                  <a:rPr lang="en-US" sz="2000" dirty="0" err="1">
                    <a:effectLst/>
                    <a:latin typeface="Times New Roman" pitchFamily="18" charset="0"/>
                    <a:ea typeface="Times New Roman"/>
                    <a:cs typeface="Times New Roman" pitchFamily="18" charset="0"/>
                  </a:rPr>
                  <a:t>bw</a:t>
                </a:r>
                <a:r>
                  <a:rPr lang="en-US" sz="2000" dirty="0">
                    <a:effectLst/>
                    <a:latin typeface="Times New Roman" pitchFamily="18" charset="0"/>
                    <a:ea typeface="Times New Roman"/>
                    <a:cs typeface="Times New Roman" pitchFamily="18" charset="0"/>
                  </a:rPr>
                  <a:t> </a:t>
                </a:r>
                <a:r>
                  <a:rPr lang="en-US" sz="2000" dirty="0" smtClean="0">
                    <a:effectLst/>
                    <a:latin typeface="Times New Roman" pitchFamily="18" charset="0"/>
                    <a:ea typeface="Times New Roman"/>
                    <a:cs typeface="Times New Roman" pitchFamily="18" charset="0"/>
                  </a:rPr>
                  <a:t>d</a:t>
                </a:r>
              </a:p>
              <a:p>
                <a:pPr marL="0" indent="0">
                  <a:buClrTx/>
                  <a:buNone/>
                </a:pPr>
                <a:endParaRPr lang="en-US" sz="2000" dirty="0" smtClean="0">
                  <a:effectLst/>
                  <a:latin typeface="Times New Roman" pitchFamily="18" charset="0"/>
                  <a:ea typeface="Times New Roman"/>
                  <a:cs typeface="Times New Roman" pitchFamily="18" charset="0"/>
                </a:endParaRPr>
              </a:p>
              <a:p>
                <a:pPr marL="0" indent="0">
                  <a:buClrTx/>
                  <a:buNone/>
                </a:pPr>
                <a:r>
                  <a:rPr lang="en-US" sz="2000" dirty="0" err="1">
                    <a:latin typeface="Times New Roman" pitchFamily="18" charset="0"/>
                    <a:ea typeface="Times New Roman"/>
                    <a:cs typeface="Times New Roman" pitchFamily="18" charset="0"/>
                  </a:rPr>
                  <a:t>Vs</a:t>
                </a:r>
                <a:r>
                  <a:rPr lang="en-US" sz="2000" dirty="0">
                    <a:latin typeface="Times New Roman" pitchFamily="18" charset="0"/>
                    <a:ea typeface="Times New Roman"/>
                    <a:cs typeface="Times New Roman" pitchFamily="18" charset="0"/>
                  </a:rPr>
                  <a:t> = </a:t>
                </a:r>
                <a14:m>
                  <m:oMath xmlns:m="http://schemas.openxmlformats.org/officeDocument/2006/math">
                    <m:f>
                      <m:fPr>
                        <m:ctrlPr>
                          <a:rPr lang="en-US" sz="2000" i="1">
                            <a:effectLst/>
                            <a:latin typeface="Cambria Math"/>
                            <a:ea typeface="Times New Roman"/>
                            <a:cs typeface="Calibri"/>
                          </a:rPr>
                        </m:ctrlPr>
                      </m:fPr>
                      <m:num>
                        <m:r>
                          <a:rPr lang="en-US" sz="2000" i="1">
                            <a:effectLst/>
                            <a:latin typeface="Cambria Math"/>
                            <a:ea typeface="Times New Roman"/>
                            <a:cs typeface="Calibri"/>
                          </a:rPr>
                          <m:t>𝑉𝑢</m:t>
                        </m:r>
                        <m:r>
                          <a:rPr lang="en-US" sz="2000" i="1">
                            <a:effectLst/>
                            <a:latin typeface="Cambria Math"/>
                            <a:ea typeface="Times New Roman"/>
                            <a:cs typeface="Calibri"/>
                          </a:rPr>
                          <m:t> </m:t>
                        </m:r>
                      </m:num>
                      <m:den>
                        <m:r>
                          <a:rPr lang="en-US" sz="2000" i="1">
                            <a:effectLst/>
                            <a:latin typeface="Cambria Math"/>
                            <a:ea typeface="Times New Roman"/>
                            <a:cs typeface="Calibri"/>
                          </a:rPr>
                          <m:t>Ø</m:t>
                        </m:r>
                      </m:den>
                    </m:f>
                  </m:oMath>
                </a14:m>
                <a:r>
                  <a:rPr lang="en-US" sz="2000" dirty="0">
                    <a:effectLst/>
                    <a:latin typeface="Times New Roman" pitchFamily="18" charset="0"/>
                    <a:ea typeface="Times New Roman"/>
                    <a:cs typeface="Times New Roman" pitchFamily="18" charset="0"/>
                  </a:rPr>
                  <a:t> – </a:t>
                </a:r>
                <a:r>
                  <a:rPr lang="en-US" sz="2000" dirty="0" err="1">
                    <a:effectLst/>
                    <a:latin typeface="Times New Roman" pitchFamily="18" charset="0"/>
                    <a:ea typeface="Times New Roman"/>
                    <a:cs typeface="Times New Roman" pitchFamily="18" charset="0"/>
                  </a:rPr>
                  <a:t>Vc</a:t>
                </a:r>
                <a:r>
                  <a:rPr lang="en-US" sz="2000" dirty="0">
                    <a:effectLst/>
                    <a:latin typeface="Times New Roman" pitchFamily="18" charset="0"/>
                    <a:ea typeface="Times New Roman"/>
                    <a:cs typeface="Times New Roman" pitchFamily="18" charset="0"/>
                  </a:rPr>
                  <a:t> </a:t>
                </a:r>
                <a:endParaRPr lang="en-US" sz="2000" dirty="0" smtClean="0">
                  <a:effectLst/>
                  <a:latin typeface="Times New Roman" pitchFamily="18" charset="0"/>
                  <a:ea typeface="Times New Roman"/>
                  <a:cs typeface="Times New Roman" pitchFamily="18" charset="0"/>
                </a:endParaRPr>
              </a:p>
              <a:p>
                <a:pPr marL="0" indent="0">
                  <a:buClrTx/>
                  <a:buNone/>
                </a:pPr>
                <a:endParaRPr lang="en-US" sz="2000" dirty="0" smtClean="0">
                  <a:effectLst/>
                  <a:latin typeface="Times New Roman" pitchFamily="18" charset="0"/>
                  <a:ea typeface="Times New Roman"/>
                  <a:cs typeface="Times New Roman" pitchFamily="18" charset="0"/>
                </a:endParaRPr>
              </a:p>
              <a:p>
                <a:pPr marL="0" indent="0">
                  <a:buClrTx/>
                  <a:buNone/>
                </a:pPr>
                <a14:m>
                  <m:oMath xmlns:m="http://schemas.openxmlformats.org/officeDocument/2006/math">
                    <m:f>
                      <m:fPr>
                        <m:ctrlPr>
                          <a:rPr lang="en-US" sz="2000" i="1">
                            <a:latin typeface="Cambria Math"/>
                            <a:ea typeface="Times New Roman"/>
                          </a:rPr>
                        </m:ctrlPr>
                      </m:fPr>
                      <m:num>
                        <m:r>
                          <a:rPr lang="en-US" sz="2000" i="1">
                            <a:effectLst/>
                            <a:latin typeface="Cambria Math"/>
                            <a:ea typeface="Times New Roman"/>
                            <a:cs typeface="Times New Roman"/>
                          </a:rPr>
                          <m:t>𝐴𝑣</m:t>
                        </m:r>
                      </m:num>
                      <m:den>
                        <m:r>
                          <a:rPr lang="en-US" sz="2000" i="1">
                            <a:effectLst/>
                            <a:latin typeface="Cambria Math"/>
                            <a:ea typeface="Times New Roman"/>
                            <a:cs typeface="Times New Roman"/>
                          </a:rPr>
                          <m:t>𝑠</m:t>
                        </m:r>
                      </m:den>
                    </m:f>
                  </m:oMath>
                </a14:m>
                <a:r>
                  <a:rPr lang="en-US" sz="2000" dirty="0">
                    <a:effectLst/>
                    <a:latin typeface="Times New Roman" pitchFamily="18" charset="0"/>
                    <a:ea typeface="Times New Roman"/>
                    <a:cs typeface="Times New Roman" pitchFamily="18" charset="0"/>
                  </a:rPr>
                  <a:t> </a:t>
                </a:r>
                <a:r>
                  <a:rPr lang="en-US" sz="1800" dirty="0">
                    <a:effectLst/>
                    <a:latin typeface="Times New Roman" pitchFamily="18" charset="0"/>
                    <a:ea typeface="Times New Roman"/>
                    <a:cs typeface="Times New Roman" pitchFamily="18" charset="0"/>
                  </a:rPr>
                  <a:t>= </a:t>
                </a:r>
                <a14:m>
                  <m:oMath xmlns:m="http://schemas.openxmlformats.org/officeDocument/2006/math">
                    <m:f>
                      <m:fPr>
                        <m:ctrlPr>
                          <a:rPr lang="en-US" sz="2000" i="1">
                            <a:effectLst/>
                            <a:latin typeface="Cambria Math"/>
                            <a:ea typeface="Times New Roman"/>
                          </a:rPr>
                        </m:ctrlPr>
                      </m:fPr>
                      <m:num>
                        <m:r>
                          <a:rPr lang="en-US" sz="2000" i="1">
                            <a:effectLst/>
                            <a:latin typeface="Cambria Math"/>
                            <a:ea typeface="Times New Roman"/>
                            <a:cs typeface="Times New Roman"/>
                          </a:rPr>
                          <m:t>𝑉𝑠</m:t>
                        </m:r>
                      </m:num>
                      <m:den>
                        <m:r>
                          <a:rPr lang="en-US" sz="2000" i="1">
                            <a:effectLst/>
                            <a:latin typeface="Cambria Math"/>
                            <a:ea typeface="Times New Roman"/>
                            <a:cs typeface="Times New Roman"/>
                          </a:rPr>
                          <m:t>𝐹𝑦𝑡</m:t>
                        </m:r>
                        <m:r>
                          <a:rPr lang="en-US" sz="2000" i="1">
                            <a:effectLst/>
                            <a:latin typeface="Cambria Math"/>
                            <a:ea typeface="Times New Roman"/>
                            <a:cs typeface="Times New Roman"/>
                          </a:rPr>
                          <m:t> </m:t>
                        </m:r>
                        <m:r>
                          <a:rPr lang="en-US" sz="2000" i="1">
                            <a:effectLst/>
                            <a:latin typeface="Cambria Math"/>
                            <a:ea typeface="Times New Roman"/>
                            <a:cs typeface="Times New Roman"/>
                          </a:rPr>
                          <m:t>𝑥</m:t>
                        </m:r>
                        <m:r>
                          <a:rPr lang="en-US" sz="2000" i="1">
                            <a:effectLst/>
                            <a:latin typeface="Cambria Math"/>
                            <a:ea typeface="Times New Roman"/>
                            <a:cs typeface="Times New Roman"/>
                          </a:rPr>
                          <m:t> </m:t>
                        </m:r>
                        <m:r>
                          <a:rPr lang="en-US" sz="2000" i="1">
                            <a:effectLst/>
                            <a:latin typeface="Cambria Math"/>
                            <a:ea typeface="Times New Roman"/>
                            <a:cs typeface="Times New Roman"/>
                          </a:rPr>
                          <m:t>𝑑</m:t>
                        </m:r>
                        <m:r>
                          <a:rPr lang="en-US" sz="2000" i="1">
                            <a:effectLst/>
                            <a:latin typeface="Cambria Math"/>
                            <a:ea typeface="Times New Roman"/>
                            <a:cs typeface="Times New Roman"/>
                          </a:rPr>
                          <m:t> </m:t>
                        </m:r>
                      </m:den>
                    </m:f>
                  </m:oMath>
                </a14:m>
                <a:endParaRPr lang="en-US" sz="2000" i="1" dirty="0" smtClean="0">
                  <a:effectLst/>
                  <a:latin typeface="Times New Roman" pitchFamily="18" charset="0"/>
                  <a:ea typeface="Times New Roman"/>
                  <a:cs typeface="Times New Roman" pitchFamily="18" charset="0"/>
                </a:endParaRPr>
              </a:p>
              <a:p>
                <a:pPr marL="0" indent="0">
                  <a:buClrTx/>
                  <a:buNone/>
                </a:pPr>
                <a:endParaRPr lang="en-US" sz="2000" i="1" dirty="0" smtClean="0">
                  <a:effectLst/>
                  <a:latin typeface="Times New Roman" pitchFamily="18" charset="0"/>
                  <a:ea typeface="Times New Roman"/>
                  <a:cs typeface="Times New Roman" pitchFamily="18" charset="0"/>
                </a:endParaRPr>
              </a:p>
              <a:p>
                <a:pPr marL="0" indent="0">
                  <a:buClrTx/>
                  <a:buNone/>
                </a:pPr>
                <a14:m>
                  <m:oMath xmlns:m="http://schemas.openxmlformats.org/officeDocument/2006/math">
                    <m:f>
                      <m:fPr>
                        <m:ctrlPr>
                          <a:rPr lang="en-US" sz="2000" i="1">
                            <a:latin typeface="Cambria Math"/>
                            <a:ea typeface="Times New Roman"/>
                            <a:cs typeface="Times New Roman"/>
                          </a:rPr>
                        </m:ctrlPr>
                      </m:fPr>
                      <m:num>
                        <m:r>
                          <a:rPr lang="en-US" sz="2000" i="1">
                            <a:effectLst/>
                            <a:latin typeface="Cambria Math"/>
                            <a:ea typeface="Times New Roman"/>
                            <a:cs typeface="Times New Roman"/>
                          </a:rPr>
                          <m:t>𝐴𝑣</m:t>
                        </m:r>
                      </m:num>
                      <m:den>
                        <m:r>
                          <a:rPr lang="en-US" sz="2000" i="1">
                            <a:effectLst/>
                            <a:latin typeface="Cambria Math"/>
                            <a:ea typeface="Times New Roman"/>
                            <a:cs typeface="Times New Roman"/>
                          </a:rPr>
                          <m:t>𝑠</m:t>
                        </m:r>
                      </m:den>
                    </m:f>
                  </m:oMath>
                </a14:m>
                <a:r>
                  <a:rPr lang="en-US" sz="2000" dirty="0">
                    <a:effectLst/>
                    <a:latin typeface="Times New Roman" pitchFamily="18" charset="0"/>
                    <a:ea typeface="Times New Roman"/>
                    <a:cs typeface="Times New Roman" pitchFamily="18" charset="0"/>
                  </a:rPr>
                  <a:t> min = max of (  </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0.35 </m:t>
                        </m:r>
                        <m:r>
                          <a:rPr lang="en-US" sz="2000" i="1">
                            <a:effectLst/>
                            <a:latin typeface="Cambria Math"/>
                            <a:ea typeface="Times New Roman"/>
                            <a:cs typeface="Times New Roman"/>
                          </a:rPr>
                          <m:t>𝑏𝑤</m:t>
                        </m:r>
                        <m:r>
                          <a:rPr lang="en-US" sz="2000" i="1">
                            <a:effectLst/>
                            <a:latin typeface="Cambria Math"/>
                            <a:ea typeface="Times New Roman"/>
                            <a:cs typeface="Times New Roman"/>
                          </a:rPr>
                          <m:t> </m:t>
                        </m:r>
                      </m:num>
                      <m:den>
                        <m:r>
                          <a:rPr lang="en-US" sz="2000" i="1">
                            <a:effectLst/>
                            <a:latin typeface="Cambria Math"/>
                            <a:ea typeface="Times New Roman"/>
                            <a:cs typeface="Times New Roman"/>
                          </a:rPr>
                          <m:t>𝐹𝑦𝑡</m:t>
                        </m:r>
                        <m:r>
                          <a:rPr lang="en-US" sz="2000" i="1">
                            <a:effectLst/>
                            <a:latin typeface="Cambria Math"/>
                            <a:ea typeface="Times New Roman"/>
                            <a:cs typeface="Times New Roman"/>
                          </a:rPr>
                          <m:t> </m:t>
                        </m:r>
                      </m:den>
                    </m:f>
                  </m:oMath>
                </a14:m>
                <a:r>
                  <a:rPr lang="en-US" sz="2000" dirty="0">
                    <a:effectLst/>
                    <a:latin typeface="Times New Roman" pitchFamily="18" charset="0"/>
                    <a:ea typeface="Times New Roman"/>
                    <a:cs typeface="Times New Roman" pitchFamily="18" charset="0"/>
                  </a:rPr>
                  <a:t>,   </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0.062 </m:t>
                        </m:r>
                        <m:rad>
                          <m:radPr>
                            <m:degHide m:val="on"/>
                            <m:ctrlPr>
                              <a:rPr lang="en-US" sz="2000" i="1">
                                <a:effectLst/>
                                <a:latin typeface="Cambria Math"/>
                                <a:ea typeface="Times New Roman"/>
                                <a:cs typeface="Times New Roman"/>
                              </a:rPr>
                            </m:ctrlPr>
                          </m:radPr>
                          <m:deg/>
                          <m:e>
                            <m:r>
                              <a:rPr lang="en-US" sz="2000" i="1">
                                <a:effectLst/>
                                <a:latin typeface="Cambria Math"/>
                                <a:ea typeface="Times New Roman"/>
                                <a:cs typeface="Times New Roman"/>
                              </a:rPr>
                              <m:t>𝐹𝑐</m:t>
                            </m:r>
                            <m:r>
                              <a:rPr lang="en-US" sz="2000" i="1">
                                <a:effectLst/>
                                <a:latin typeface="Cambria Math"/>
                                <a:ea typeface="Times New Roman"/>
                                <a:cs typeface="Times New Roman"/>
                              </a:rPr>
                              <m:t>`</m:t>
                            </m:r>
                          </m:e>
                        </m:rad>
                        <m:r>
                          <a:rPr lang="en-US" sz="2000" i="1">
                            <a:effectLst/>
                            <a:latin typeface="Cambria Math"/>
                            <a:ea typeface="Times New Roman"/>
                            <a:cs typeface="Times New Roman"/>
                          </a:rPr>
                          <m:t>𝑥</m:t>
                        </m:r>
                        <m:r>
                          <a:rPr lang="en-US" sz="2000" i="1">
                            <a:effectLst/>
                            <a:latin typeface="Cambria Math"/>
                            <a:ea typeface="Times New Roman"/>
                            <a:cs typeface="Times New Roman"/>
                          </a:rPr>
                          <m:t> </m:t>
                        </m:r>
                        <m:r>
                          <a:rPr lang="en-US" sz="2000" i="1">
                            <a:effectLst/>
                            <a:latin typeface="Cambria Math"/>
                            <a:ea typeface="Times New Roman"/>
                            <a:cs typeface="Times New Roman"/>
                          </a:rPr>
                          <m:t>𝑏𝑤</m:t>
                        </m:r>
                        <m:r>
                          <a:rPr lang="en-US" sz="2000" i="1">
                            <a:effectLst/>
                            <a:latin typeface="Cambria Math"/>
                            <a:ea typeface="Times New Roman"/>
                            <a:cs typeface="Times New Roman"/>
                          </a:rPr>
                          <m:t> </m:t>
                        </m:r>
                      </m:num>
                      <m:den>
                        <m:r>
                          <a:rPr lang="en-US" sz="2000" i="1">
                            <a:effectLst/>
                            <a:latin typeface="Cambria Math"/>
                            <a:ea typeface="Times New Roman"/>
                            <a:cs typeface="Times New Roman"/>
                          </a:rPr>
                          <m:t>𝐹𝑦𝑡</m:t>
                        </m:r>
                        <m:r>
                          <a:rPr lang="en-US" sz="2000" i="1">
                            <a:effectLst/>
                            <a:latin typeface="Cambria Math"/>
                            <a:ea typeface="Times New Roman"/>
                            <a:cs typeface="Times New Roman"/>
                          </a:rPr>
                          <m:t> </m:t>
                        </m:r>
                      </m:den>
                    </m:f>
                  </m:oMath>
                </a14:m>
                <a:r>
                  <a:rPr lang="en-US" sz="2000" dirty="0">
                    <a:effectLst/>
                    <a:latin typeface="Times New Roman" pitchFamily="18" charset="0"/>
                    <a:ea typeface="Times New Roman"/>
                    <a:cs typeface="Times New Roman" pitchFamily="18" charset="0"/>
                  </a:rPr>
                  <a:t>) </a:t>
                </a:r>
                <a:endParaRPr lang="en-US" sz="2000" dirty="0" smtClean="0">
                  <a:effectLst/>
                  <a:latin typeface="Times New Roman" pitchFamily="18" charset="0"/>
                  <a:ea typeface="Times New Roman"/>
                  <a:cs typeface="Times New Roman" pitchFamily="18" charset="0"/>
                </a:endParaRPr>
              </a:p>
              <a:p>
                <a:pPr marL="182880" indent="0" algn="just">
                  <a:lnSpc>
                    <a:spcPct val="150000"/>
                  </a:lnSpc>
                  <a:spcAft>
                    <a:spcPts val="600"/>
                  </a:spcAft>
                  <a:buNone/>
                </a:pPr>
                <a:r>
                  <a:rPr lang="en-US" sz="2000" dirty="0" smtClean="0">
                    <a:effectLst/>
                    <a:latin typeface="Times New Roman" pitchFamily="18" charset="0"/>
                    <a:ea typeface="Times New Roman"/>
                    <a:cs typeface="Times New Roman" pitchFamily="18" charset="0"/>
                  </a:rPr>
                  <a:t> </a:t>
                </a:r>
                <a:endParaRPr lang="en-US" sz="2000" dirty="0">
                  <a:effectLst/>
                  <a:latin typeface="Times New Roman" pitchFamily="18" charset="0"/>
                  <a:ea typeface="Calibri"/>
                  <a:cs typeface="Times New Roman" pitchFamily="18" charset="0"/>
                </a:endParaRPr>
              </a:p>
              <a:p>
                <a:pPr>
                  <a:buClrTx/>
                  <a:buFont typeface="Arial" pitchFamily="34" charset="0"/>
                  <a:buChar char="•"/>
                </a:pPr>
                <a:endParaRPr lang="en-US" u="sng"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990600"/>
                <a:ext cx="7467600" cy="5483352"/>
              </a:xfrm>
              <a:blipFill rotWithShape="1">
                <a:blip r:embed="rId2"/>
                <a:stretch>
                  <a:fillRect l="-1061" t="-890"/>
                </a:stretch>
              </a:blipFill>
            </p:spPr>
            <p:txBody>
              <a:bodyPr/>
              <a:lstStyle/>
              <a:p>
                <a:r>
                  <a:rPr lang="en-US">
                    <a:noFill/>
                  </a:rPr>
                  <a:t> </a:t>
                </a:r>
              </a:p>
            </p:txBody>
          </p:sp>
        </mc:Fallback>
      </mc:AlternateContent>
      <p:sp>
        <p:nvSpPr>
          <p:cNvPr id="4" name="Slide Number Placeholder 3"/>
          <p:cNvSpPr>
            <a:spLocks noGrp="1"/>
          </p:cNvSpPr>
          <p:nvPr>
            <p:ph type="sldNum" sz="quarter" idx="15"/>
          </p:nvPr>
        </p:nvSpPr>
        <p:spPr/>
        <p:txBody>
          <a:bodyPr/>
          <a:lstStyle/>
          <a:p>
            <a:fld id="{B6F15528-21DE-4FAA-801E-634DDDAF4B2B}" type="slidenum">
              <a:rPr lang="en-US" smtClean="0"/>
              <a:pPr/>
              <a:t>119</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Verification</a:t>
            </a:r>
            <a:endParaRPr lang="en-US" sz="3600" dirty="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6551849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Content Placeholder 4"/>
              <p:cNvGraphicFramePr>
                <a:graphicFrameLocks noGrp="1"/>
              </p:cNvGraphicFramePr>
              <p:nvPr>
                <p:ph sz="quarter" idx="1"/>
                <p:extLst>
                  <p:ext uri="{D42A27DB-BD31-4B8C-83A1-F6EECF244321}">
                    <p14:modId xmlns:p14="http://schemas.microsoft.com/office/powerpoint/2010/main" val="3121094005"/>
                  </p:ext>
                </p:extLst>
              </p:nvPr>
            </p:nvGraphicFramePr>
            <p:xfrm>
              <a:off x="1181100" y="1524000"/>
              <a:ext cx="6172200" cy="4114800"/>
            </p:xfrm>
            <a:graphic>
              <a:graphicData uri="http://schemas.openxmlformats.org/drawingml/2006/table">
                <a:tbl>
                  <a:tblPr firstRow="1" firstCol="1" bandRow="1">
                    <a:tableStyleId>{BC89EF96-8CEA-46FF-86C4-4CE0E7609802}</a:tableStyleId>
                  </a:tblPr>
                  <a:tblGrid>
                    <a:gridCol w="3335751"/>
                    <a:gridCol w="1481492"/>
                    <a:gridCol w="1354957"/>
                  </a:tblGrid>
                  <a:tr h="359684">
                    <a:tc>
                      <a:txBody>
                        <a:bodyPr/>
                        <a:lstStyle/>
                        <a:p>
                          <a:pPr marL="457200" algn="ctr">
                            <a:lnSpc>
                              <a:spcPct val="150000"/>
                            </a:lnSpc>
                            <a:spcAft>
                              <a:spcPts val="0"/>
                            </a:spcAft>
                          </a:pPr>
                          <a:r>
                            <a:rPr lang="en-US" sz="1400" dirty="0">
                              <a:effectLst/>
                              <a:latin typeface="Times New Roman" pitchFamily="18" charset="0"/>
                              <a:cs typeface="Times New Roman" pitchFamily="18" charset="0"/>
                            </a:rPr>
                            <a:t>Properties </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B350</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B400</a:t>
                          </a:r>
                          <a:endParaRPr lang="en-US" sz="1400">
                            <a:effectLst/>
                            <a:latin typeface="Times New Roman" pitchFamily="18" charset="0"/>
                            <a:ea typeface="Calibri"/>
                            <a:cs typeface="Times New Roman" pitchFamily="18" charset="0"/>
                          </a:endParaRPr>
                        </a:p>
                      </a:txBody>
                      <a:tcPr marL="68580" marR="68580" marT="0" marB="0"/>
                    </a:tc>
                  </a:tr>
                  <a:tr h="381340">
                    <a:tc>
                      <a:txBody>
                        <a:bodyPr/>
                        <a:lstStyle/>
                        <a:p>
                          <a:pPr marL="457200" algn="ctr">
                            <a:lnSpc>
                              <a:spcPct val="150000"/>
                            </a:lnSpc>
                            <a:spcAft>
                              <a:spcPts val="0"/>
                            </a:spcAft>
                          </a:pPr>
                          <a:r>
                            <a:rPr lang="en-US" sz="1400" dirty="0">
                              <a:effectLst/>
                              <a:latin typeface="Times New Roman" pitchFamily="18" charset="0"/>
                              <a:cs typeface="Times New Roman" pitchFamily="18" charset="0"/>
                            </a:rPr>
                            <a:t>Unit weight (KN/m</a:t>
                          </a:r>
                          <a:r>
                            <a:rPr lang="en-US" sz="1400" baseline="30000" dirty="0">
                              <a:effectLst/>
                              <a:latin typeface="Times New Roman" pitchFamily="18" charset="0"/>
                              <a:cs typeface="Times New Roman" pitchFamily="18" charset="0"/>
                            </a:rPr>
                            <a:t>3</a:t>
                          </a:r>
                          <a:r>
                            <a:rPr lang="en-US" sz="1400" dirty="0">
                              <a:effectLst/>
                              <a:latin typeface="Times New Roman" pitchFamily="18" charset="0"/>
                              <a:cs typeface="Times New Roman" pitchFamily="18" charset="0"/>
                            </a:rPr>
                            <a:t>)</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25</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25</a:t>
                          </a:r>
                          <a:endParaRPr lang="en-US" sz="1400">
                            <a:effectLst/>
                            <a:latin typeface="Times New Roman" pitchFamily="18" charset="0"/>
                            <a:ea typeface="Calibri"/>
                            <a:cs typeface="Times New Roman" pitchFamily="18" charset="0"/>
                          </a:endParaRPr>
                        </a:p>
                      </a:txBody>
                      <a:tcPr marL="68580" marR="68580" marT="0" marB="0"/>
                    </a:tc>
                  </a:tr>
                  <a:tr h="700443">
                    <a:tc>
                      <a:txBody>
                        <a:bodyPr/>
                        <a:lstStyle/>
                        <a:p>
                          <a:pPr marL="457200" algn="ctr">
                            <a:lnSpc>
                              <a:spcPct val="150000"/>
                            </a:lnSpc>
                            <a:spcAft>
                              <a:spcPts val="0"/>
                            </a:spcAft>
                          </a:pPr>
                          <a:r>
                            <a:rPr lang="en-US" sz="1400" dirty="0">
                              <a:effectLst/>
                              <a:latin typeface="Times New Roman" pitchFamily="18" charset="0"/>
                              <a:cs typeface="Times New Roman" pitchFamily="18" charset="0"/>
                            </a:rPr>
                            <a:t>Concrete Compressive Strength fc</a:t>
                          </a:r>
                          <a14:m>
                            <m:oMath xmlns:m="http://schemas.openxmlformats.org/officeDocument/2006/math">
                              <m:r>
                                <a:rPr lang="en-US" sz="1400">
                                  <a:effectLst/>
                                  <a:latin typeface="Cambria Math"/>
                                </a:rPr>
                                <m:t>′</m:t>
                              </m:r>
                            </m:oMath>
                          </a14:m>
                          <a:r>
                            <a:rPr lang="en-US" sz="1400" dirty="0">
                              <a:effectLst/>
                              <a:latin typeface="Times New Roman" pitchFamily="18" charset="0"/>
                              <a:cs typeface="Times New Roman" pitchFamily="18" charset="0"/>
                            </a:rPr>
                            <a:t> (</a:t>
                          </a:r>
                          <a:r>
                            <a:rPr lang="en-US" sz="1400" dirty="0" err="1">
                              <a:effectLst/>
                              <a:latin typeface="Times New Roman" pitchFamily="18" charset="0"/>
                              <a:cs typeface="Times New Roman" pitchFamily="18" charset="0"/>
                            </a:rPr>
                            <a:t>MPa</a:t>
                          </a:r>
                          <a:r>
                            <a:rPr lang="en-US" sz="1400" dirty="0">
                              <a:effectLst/>
                              <a:latin typeface="Times New Roman" pitchFamily="18" charset="0"/>
                              <a:cs typeface="Times New Roman" pitchFamily="18" charset="0"/>
                            </a:rPr>
                            <a:t>) </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28</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32</a:t>
                          </a:r>
                          <a:endParaRPr lang="en-US" sz="1400">
                            <a:effectLst/>
                            <a:latin typeface="Times New Roman" pitchFamily="18" charset="0"/>
                            <a:ea typeface="Calibri"/>
                            <a:cs typeface="Times New Roman" pitchFamily="18" charset="0"/>
                          </a:endParaRPr>
                        </a:p>
                      </a:txBody>
                      <a:tcPr marL="68580" marR="68580" marT="0" marB="0"/>
                    </a:tc>
                  </a:tr>
                  <a:tr h="737633">
                    <a:tc>
                      <a:txBody>
                        <a:bodyPr/>
                        <a:lstStyle/>
                        <a:p>
                          <a:pPr marL="457200" algn="ctr">
                            <a:lnSpc>
                              <a:spcPct val="150000"/>
                            </a:lnSpc>
                            <a:spcAft>
                              <a:spcPts val="0"/>
                            </a:spcAft>
                          </a:pPr>
                          <a:r>
                            <a:rPr lang="en-US" sz="1400" dirty="0">
                              <a:effectLst/>
                              <a:latin typeface="Times New Roman" pitchFamily="18" charset="0"/>
                              <a:cs typeface="Times New Roman" pitchFamily="18" charset="0"/>
                            </a:rPr>
                            <a:t>Concrete Flexural Strength/ Capacity (</a:t>
                          </a:r>
                          <a:r>
                            <a:rPr lang="en-US" sz="1400" dirty="0" err="1">
                              <a:effectLst/>
                              <a:latin typeface="Times New Roman" pitchFamily="18" charset="0"/>
                              <a:cs typeface="Times New Roman" pitchFamily="18" charset="0"/>
                            </a:rPr>
                            <a:t>MPa</a:t>
                          </a:r>
                          <a:r>
                            <a:rPr lang="en-US" sz="1400" dirty="0">
                              <a:effectLst/>
                              <a:latin typeface="Times New Roman" pitchFamily="18" charset="0"/>
                              <a:cs typeface="Times New Roman" pitchFamily="18" charset="0"/>
                            </a:rPr>
                            <a:t>) </a:t>
                          </a:r>
                          <a14:m>
                            <m:oMath xmlns:m="http://schemas.openxmlformats.org/officeDocument/2006/math">
                              <m:r>
                                <a:rPr lang="en-US" sz="1400">
                                  <a:effectLst/>
                                  <a:latin typeface="Cambria Math"/>
                                </a:rPr>
                                <m:t>=</m:t>
                              </m:r>
                              <m:r>
                                <a:rPr lang="en-US" sz="1400">
                                  <a:effectLst/>
                                  <a:latin typeface="Cambria Math"/>
                                </a:rPr>
                                <m:t>𝟎</m:t>
                              </m:r>
                              <m:r>
                                <a:rPr lang="en-US" sz="1400">
                                  <a:effectLst/>
                                  <a:latin typeface="Cambria Math"/>
                                </a:rPr>
                                <m:t>.</m:t>
                              </m:r>
                              <m:r>
                                <a:rPr lang="en-US" sz="1400">
                                  <a:effectLst/>
                                  <a:latin typeface="Cambria Math"/>
                                </a:rPr>
                                <m:t>𝟔𝟐</m:t>
                              </m:r>
                              <m:r>
                                <a:rPr lang="en-US" sz="1400">
                                  <a:effectLst/>
                                  <a:latin typeface="Cambria Math"/>
                                </a:rPr>
                                <m:t>×</m:t>
                              </m:r>
                              <m:r>
                                <a:rPr lang="en-US" sz="1400">
                                  <a:effectLst/>
                                  <a:latin typeface="Cambria Math"/>
                                </a:rPr>
                                <m:t>𝝀</m:t>
                              </m:r>
                              <m:r>
                                <a:rPr lang="en-US" sz="1400">
                                  <a:effectLst/>
                                  <a:latin typeface="Cambria Math"/>
                                </a:rPr>
                                <m:t>×</m:t>
                              </m:r>
                              <m:rad>
                                <m:radPr>
                                  <m:degHide m:val="on"/>
                                  <m:ctrlPr>
                                    <a:rPr lang="en-US" sz="1400" i="1">
                                      <a:effectLst/>
                                      <a:latin typeface="Cambria Math"/>
                                    </a:rPr>
                                  </m:ctrlPr>
                                </m:radPr>
                                <m:deg/>
                                <m:e>
                                  <m:r>
                                    <a:rPr lang="en-US" sz="1400">
                                      <a:effectLst/>
                                      <a:latin typeface="Cambria Math"/>
                                    </a:rPr>
                                    <m:t>𝐟𝐜</m:t>
                                  </m:r>
                                  <m:r>
                                    <a:rPr lang="en-US" sz="1400">
                                      <a:effectLst/>
                                      <a:latin typeface="Cambria Math"/>
                                    </a:rPr>
                                    <m:t>′</m:t>
                                  </m:r>
                                </m:e>
                              </m:rad>
                            </m:oMath>
                          </a14:m>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3.28</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3.51</a:t>
                          </a:r>
                          <a:endParaRPr lang="en-US" sz="1400">
                            <a:effectLst/>
                            <a:latin typeface="Times New Roman" pitchFamily="18" charset="0"/>
                            <a:ea typeface="Calibri"/>
                            <a:cs typeface="Times New Roman" pitchFamily="18" charset="0"/>
                          </a:endParaRPr>
                        </a:p>
                      </a:txBody>
                      <a:tcPr marL="68580" marR="68580" marT="0" marB="0"/>
                    </a:tc>
                  </a:tr>
                  <a:tr h="737633">
                    <a:tc>
                      <a:txBody>
                        <a:bodyPr/>
                        <a:lstStyle/>
                        <a:p>
                          <a:pPr marL="457200" algn="ctr">
                            <a:lnSpc>
                              <a:spcPct val="150000"/>
                            </a:lnSpc>
                            <a:spcAft>
                              <a:spcPts val="0"/>
                            </a:spcAft>
                          </a:pPr>
                          <a:r>
                            <a:rPr lang="en-US" sz="1400" dirty="0">
                              <a:effectLst/>
                              <a:latin typeface="Times New Roman" pitchFamily="18" charset="0"/>
                              <a:cs typeface="Times New Roman" pitchFamily="18" charset="0"/>
                            </a:rPr>
                            <a:t>Concrete Tensile Strength /capacity (</a:t>
                          </a:r>
                          <a:r>
                            <a:rPr lang="en-US" sz="1400" dirty="0" err="1">
                              <a:effectLst/>
                              <a:latin typeface="Times New Roman" pitchFamily="18" charset="0"/>
                              <a:cs typeface="Times New Roman" pitchFamily="18" charset="0"/>
                            </a:rPr>
                            <a:t>MPa</a:t>
                          </a:r>
                          <a:r>
                            <a:rPr lang="en-US" sz="1400" dirty="0">
                              <a:effectLst/>
                              <a:latin typeface="Times New Roman" pitchFamily="18" charset="0"/>
                              <a:cs typeface="Times New Roman" pitchFamily="18" charset="0"/>
                            </a:rPr>
                            <a:t>) </a:t>
                          </a:r>
                          <a14:m>
                            <m:oMath xmlns:m="http://schemas.openxmlformats.org/officeDocument/2006/math">
                              <m:r>
                                <a:rPr lang="en-US" sz="1400">
                                  <a:effectLst/>
                                  <a:latin typeface="Cambria Math"/>
                                </a:rPr>
                                <m:t>=</m:t>
                              </m:r>
                              <m:r>
                                <a:rPr lang="en-US" sz="1400">
                                  <a:effectLst/>
                                  <a:latin typeface="Cambria Math"/>
                                </a:rPr>
                                <m:t>𝟎</m:t>
                              </m:r>
                              <m:r>
                                <a:rPr lang="en-US" sz="1400">
                                  <a:effectLst/>
                                  <a:latin typeface="Cambria Math"/>
                                </a:rPr>
                                <m:t>.</m:t>
                              </m:r>
                              <m:r>
                                <a:rPr lang="en-US" sz="1400">
                                  <a:effectLst/>
                                  <a:latin typeface="Cambria Math"/>
                                </a:rPr>
                                <m:t>𝟑𝟑</m:t>
                              </m:r>
                              <m:r>
                                <a:rPr lang="en-US" sz="1400">
                                  <a:effectLst/>
                                  <a:latin typeface="Cambria Math"/>
                                </a:rPr>
                                <m:t>×</m:t>
                              </m:r>
                              <m:r>
                                <a:rPr lang="en-US" sz="1400">
                                  <a:effectLst/>
                                  <a:latin typeface="Cambria Math"/>
                                </a:rPr>
                                <m:t>𝝀</m:t>
                              </m:r>
                              <m:r>
                                <a:rPr lang="en-US" sz="1400">
                                  <a:effectLst/>
                                  <a:latin typeface="Cambria Math"/>
                                </a:rPr>
                                <m:t>×</m:t>
                              </m:r>
                              <m:rad>
                                <m:radPr>
                                  <m:degHide m:val="on"/>
                                  <m:ctrlPr>
                                    <a:rPr lang="en-US" sz="1400" i="1">
                                      <a:effectLst/>
                                      <a:latin typeface="Cambria Math"/>
                                    </a:rPr>
                                  </m:ctrlPr>
                                </m:radPr>
                                <m:deg/>
                                <m:e>
                                  <m:r>
                                    <a:rPr lang="en-US" sz="1400">
                                      <a:effectLst/>
                                      <a:latin typeface="Cambria Math"/>
                                    </a:rPr>
                                    <m:t>𝐟𝐜</m:t>
                                  </m:r>
                                  <m:r>
                                    <a:rPr lang="en-US" sz="1400">
                                      <a:effectLst/>
                                      <a:latin typeface="Cambria Math"/>
                                    </a:rPr>
                                    <m:t>′</m:t>
                                  </m:r>
                                </m:e>
                              </m:rad>
                            </m:oMath>
                          </a14:m>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1.75</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1.87</a:t>
                          </a:r>
                          <a:endParaRPr lang="en-US" sz="1400" dirty="0">
                            <a:effectLst/>
                            <a:latin typeface="Times New Roman" pitchFamily="18" charset="0"/>
                            <a:ea typeface="Calibri"/>
                            <a:cs typeface="Times New Roman" pitchFamily="18" charset="0"/>
                          </a:endParaRPr>
                        </a:p>
                      </a:txBody>
                      <a:tcPr marL="68580" marR="68580" marT="0" marB="0"/>
                    </a:tc>
                  </a:tr>
                  <a:tr h="838383">
                    <a:tc>
                      <a:txBody>
                        <a:bodyPr/>
                        <a:lstStyle/>
                        <a:p>
                          <a:pPr marL="457200" algn="ctr">
                            <a:lnSpc>
                              <a:spcPct val="150000"/>
                            </a:lnSpc>
                            <a:spcAft>
                              <a:spcPts val="0"/>
                            </a:spcAft>
                          </a:pPr>
                          <a:r>
                            <a:rPr lang="en-US" sz="1400">
                              <a:effectLst/>
                              <a:latin typeface="Times New Roman" pitchFamily="18" charset="0"/>
                              <a:cs typeface="Times New Roman" pitchFamily="18" charset="0"/>
                            </a:rPr>
                            <a:t>Modulus of Elasticity (MPa) </a:t>
                          </a:r>
                        </a:p>
                        <a:p>
                          <a:pPr marL="457200" algn="ctr">
                            <a:lnSpc>
                              <a:spcPct val="150000"/>
                            </a:lnSpc>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a:rPr>
                                  <m:t>=</m:t>
                                </m:r>
                                <m:r>
                                  <a:rPr lang="en-US" sz="1400">
                                    <a:effectLst/>
                                    <a:latin typeface="Cambria Math"/>
                                  </a:rPr>
                                  <m:t>𝟒𝟕𝟎𝟎</m:t>
                                </m:r>
                                <m:r>
                                  <a:rPr lang="en-US" sz="1400">
                                    <a:effectLst/>
                                    <a:latin typeface="Cambria Math"/>
                                  </a:rPr>
                                  <m:t>×</m:t>
                                </m:r>
                                <m:rad>
                                  <m:radPr>
                                    <m:degHide m:val="on"/>
                                    <m:ctrlPr>
                                      <a:rPr lang="en-US" sz="1400" i="1">
                                        <a:effectLst/>
                                        <a:latin typeface="Cambria Math"/>
                                      </a:rPr>
                                    </m:ctrlPr>
                                  </m:radPr>
                                  <m:deg/>
                                  <m:e>
                                    <m:r>
                                      <a:rPr lang="en-US" sz="1400">
                                        <a:effectLst/>
                                        <a:latin typeface="Cambria Math"/>
                                      </a:rPr>
                                      <m:t>𝐟𝐜</m:t>
                                    </m:r>
                                    <m:r>
                                      <a:rPr lang="en-US" sz="1400">
                                        <a:effectLst/>
                                        <a:latin typeface="Cambria Math"/>
                                      </a:rPr>
                                      <m:t>′</m:t>
                                    </m:r>
                                  </m:e>
                                </m:rad>
                              </m:oMath>
                            </m:oMathPara>
                          </a14:m>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24870</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26587</a:t>
                          </a:r>
                          <a:endParaRPr lang="en-US" sz="1400" dirty="0">
                            <a:effectLst/>
                            <a:latin typeface="Times New Roman" pitchFamily="18" charset="0"/>
                            <a:ea typeface="Calibri"/>
                            <a:cs typeface="Times New Roman" pitchFamily="18" charset="0"/>
                          </a:endParaRPr>
                        </a:p>
                      </a:txBody>
                      <a:tcPr marL="68580" marR="68580" marT="0" marB="0"/>
                    </a:tc>
                  </a:tr>
                  <a:tr h="359684">
                    <a:tc>
                      <a:txBody>
                        <a:bodyPr/>
                        <a:lstStyle/>
                        <a:p>
                          <a:pPr marL="457200" algn="ctr">
                            <a:lnSpc>
                              <a:spcPct val="150000"/>
                            </a:lnSpc>
                            <a:spcAft>
                              <a:spcPts val="0"/>
                            </a:spcAft>
                          </a:pPr>
                          <a:r>
                            <a:rPr lang="en-US" sz="1400" dirty="0" smtClean="0">
                              <a:effectLst/>
                              <a:latin typeface="Times New Roman" pitchFamily="18" charset="0"/>
                              <a:cs typeface="Times New Roman" pitchFamily="18" charset="0"/>
                            </a:rPr>
                            <a:t>Poisson Ratio  </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0.2</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0.2</a:t>
                          </a:r>
                          <a:endParaRPr lang="en-US" sz="1400" dirty="0">
                            <a:effectLst/>
                            <a:latin typeface="Times New Roman" pitchFamily="18" charset="0"/>
                            <a:ea typeface="Calibri"/>
                            <a:cs typeface="Times New Roman" pitchFamily="18" charset="0"/>
                          </a:endParaRPr>
                        </a:p>
                      </a:txBody>
                      <a:tcPr marL="68580" marR="68580" marT="0" marB="0"/>
                    </a:tc>
                  </a:tr>
                </a:tbl>
              </a:graphicData>
            </a:graphic>
          </p:graphicFrame>
        </mc:Choice>
        <mc:Fallback xmlns="">
          <p:graphicFrame>
            <p:nvGraphicFramePr>
              <p:cNvPr id="5" name="Content Placeholder 4"/>
              <p:cNvGraphicFramePr>
                <a:graphicFrameLocks noGrp="1"/>
              </p:cNvGraphicFramePr>
              <p:nvPr>
                <p:ph sz="quarter" idx="1"/>
                <p:extLst>
                  <p:ext uri="{D42A27DB-BD31-4B8C-83A1-F6EECF244321}">
                    <p14:modId xmlns:p14="http://schemas.microsoft.com/office/powerpoint/2010/main" val="3121094005"/>
                  </p:ext>
                </p:extLst>
              </p:nvPr>
            </p:nvGraphicFramePr>
            <p:xfrm>
              <a:off x="1181100" y="1524000"/>
              <a:ext cx="6172200" cy="4114800"/>
            </p:xfrm>
            <a:graphic>
              <a:graphicData uri="http://schemas.openxmlformats.org/drawingml/2006/table">
                <a:tbl>
                  <a:tblPr firstRow="1" firstCol="1" bandRow="1">
                    <a:tableStyleId>{BC89EF96-8CEA-46FF-86C4-4CE0E7609802}</a:tableStyleId>
                  </a:tblPr>
                  <a:tblGrid>
                    <a:gridCol w="3335751"/>
                    <a:gridCol w="1481492"/>
                    <a:gridCol w="1354957"/>
                  </a:tblGrid>
                  <a:tr h="359684">
                    <a:tc>
                      <a:txBody>
                        <a:bodyPr/>
                        <a:lstStyle/>
                        <a:p>
                          <a:pPr marL="457200" algn="ctr">
                            <a:lnSpc>
                              <a:spcPct val="150000"/>
                            </a:lnSpc>
                            <a:spcAft>
                              <a:spcPts val="0"/>
                            </a:spcAft>
                          </a:pPr>
                          <a:r>
                            <a:rPr lang="en-US" sz="1400" dirty="0">
                              <a:effectLst/>
                              <a:latin typeface="Times New Roman" pitchFamily="18" charset="0"/>
                              <a:cs typeface="Times New Roman" pitchFamily="18" charset="0"/>
                            </a:rPr>
                            <a:t>Properties </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B350</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B400</a:t>
                          </a:r>
                          <a:endParaRPr lang="en-US" sz="1400">
                            <a:effectLst/>
                            <a:latin typeface="Times New Roman" pitchFamily="18" charset="0"/>
                            <a:ea typeface="Calibri"/>
                            <a:cs typeface="Times New Roman" pitchFamily="18" charset="0"/>
                          </a:endParaRPr>
                        </a:p>
                      </a:txBody>
                      <a:tcPr marL="68580" marR="68580" marT="0" marB="0"/>
                    </a:tc>
                  </a:tr>
                  <a:tr h="381340">
                    <a:tc>
                      <a:txBody>
                        <a:bodyPr/>
                        <a:lstStyle/>
                        <a:p>
                          <a:pPr marL="457200" algn="ctr">
                            <a:lnSpc>
                              <a:spcPct val="150000"/>
                            </a:lnSpc>
                            <a:spcAft>
                              <a:spcPts val="0"/>
                            </a:spcAft>
                          </a:pPr>
                          <a:r>
                            <a:rPr lang="en-US" sz="1400" dirty="0">
                              <a:effectLst/>
                              <a:latin typeface="Times New Roman" pitchFamily="18" charset="0"/>
                              <a:cs typeface="Times New Roman" pitchFamily="18" charset="0"/>
                            </a:rPr>
                            <a:t>Unit weight (KN/m</a:t>
                          </a:r>
                          <a:r>
                            <a:rPr lang="en-US" sz="1400" baseline="30000" dirty="0">
                              <a:effectLst/>
                              <a:latin typeface="Times New Roman" pitchFamily="18" charset="0"/>
                              <a:cs typeface="Times New Roman" pitchFamily="18" charset="0"/>
                            </a:rPr>
                            <a:t>3</a:t>
                          </a:r>
                          <a:r>
                            <a:rPr lang="en-US" sz="1400" dirty="0">
                              <a:effectLst/>
                              <a:latin typeface="Times New Roman" pitchFamily="18" charset="0"/>
                              <a:cs typeface="Times New Roman" pitchFamily="18" charset="0"/>
                            </a:rPr>
                            <a:t>)</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25</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25</a:t>
                          </a:r>
                          <a:endParaRPr lang="en-US" sz="1400">
                            <a:effectLst/>
                            <a:latin typeface="Times New Roman" pitchFamily="18" charset="0"/>
                            <a:ea typeface="Calibri"/>
                            <a:cs typeface="Times New Roman" pitchFamily="18" charset="0"/>
                          </a:endParaRPr>
                        </a:p>
                      </a:txBody>
                      <a:tcPr marL="68580" marR="68580" marT="0" marB="0"/>
                    </a:tc>
                  </a:tr>
                  <a:tr h="700443">
                    <a:tc>
                      <a:txBody>
                        <a:bodyPr/>
                        <a:lstStyle/>
                        <a:p>
                          <a:endParaRPr lang="en-US"/>
                        </a:p>
                      </a:txBody>
                      <a:tcPr marL="68580" marR="68580" marT="0" marB="0">
                        <a:blipFill rotWithShape="0">
                          <a:blip r:embed="rId2"/>
                          <a:stretch>
                            <a:fillRect l="-182" t="-108772" r="-85584" b="-389474"/>
                          </a:stretch>
                        </a:blipFill>
                      </a:tcPr>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28</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32</a:t>
                          </a:r>
                          <a:endParaRPr lang="en-US" sz="1400">
                            <a:effectLst/>
                            <a:latin typeface="Times New Roman" pitchFamily="18" charset="0"/>
                            <a:ea typeface="Calibri"/>
                            <a:cs typeface="Times New Roman" pitchFamily="18" charset="0"/>
                          </a:endParaRPr>
                        </a:p>
                      </a:txBody>
                      <a:tcPr marL="68580" marR="68580" marT="0" marB="0"/>
                    </a:tc>
                  </a:tr>
                  <a:tr h="737633">
                    <a:tc>
                      <a:txBody>
                        <a:bodyPr/>
                        <a:lstStyle/>
                        <a:p>
                          <a:endParaRPr lang="en-US"/>
                        </a:p>
                      </a:txBody>
                      <a:tcPr marL="68580" marR="68580" marT="0" marB="0">
                        <a:blipFill rotWithShape="0">
                          <a:blip r:embed="rId2"/>
                          <a:stretch>
                            <a:fillRect l="-182" t="-196694" r="-85584" b="-266942"/>
                          </a:stretch>
                        </a:blipFill>
                      </a:tcPr>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3.28</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3.51</a:t>
                          </a:r>
                          <a:endParaRPr lang="en-US" sz="1400">
                            <a:effectLst/>
                            <a:latin typeface="Times New Roman" pitchFamily="18" charset="0"/>
                            <a:ea typeface="Calibri"/>
                            <a:cs typeface="Times New Roman" pitchFamily="18" charset="0"/>
                          </a:endParaRPr>
                        </a:p>
                      </a:txBody>
                      <a:tcPr marL="68580" marR="68580" marT="0" marB="0"/>
                    </a:tc>
                  </a:tr>
                  <a:tr h="737633">
                    <a:tc>
                      <a:txBody>
                        <a:bodyPr/>
                        <a:lstStyle/>
                        <a:p>
                          <a:endParaRPr lang="en-US"/>
                        </a:p>
                      </a:txBody>
                      <a:tcPr marL="68580" marR="68580" marT="0" marB="0">
                        <a:blipFill rotWithShape="0">
                          <a:blip r:embed="rId2"/>
                          <a:stretch>
                            <a:fillRect l="-182" t="-296694" r="-85584" b="-166942"/>
                          </a:stretch>
                        </a:blipFill>
                      </a:tcPr>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1.75</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1.87</a:t>
                          </a:r>
                          <a:endParaRPr lang="en-US" sz="1400" dirty="0">
                            <a:effectLst/>
                            <a:latin typeface="Times New Roman" pitchFamily="18" charset="0"/>
                            <a:ea typeface="Calibri"/>
                            <a:cs typeface="Times New Roman" pitchFamily="18" charset="0"/>
                          </a:endParaRPr>
                        </a:p>
                      </a:txBody>
                      <a:tcPr marL="68580" marR="68580" marT="0" marB="0"/>
                    </a:tc>
                  </a:tr>
                  <a:tr h="838383">
                    <a:tc>
                      <a:txBody>
                        <a:bodyPr/>
                        <a:lstStyle/>
                        <a:p>
                          <a:endParaRPr lang="en-US"/>
                        </a:p>
                      </a:txBody>
                      <a:tcPr marL="68580" marR="68580" marT="0" marB="0">
                        <a:blipFill rotWithShape="0">
                          <a:blip r:embed="rId2"/>
                          <a:stretch>
                            <a:fillRect l="-182" t="-347826" r="-85584" b="-46377"/>
                          </a:stretch>
                        </a:blipFill>
                      </a:tcPr>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24870</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26587</a:t>
                          </a:r>
                          <a:endParaRPr lang="en-US" sz="1400" dirty="0">
                            <a:effectLst/>
                            <a:latin typeface="Times New Roman" pitchFamily="18" charset="0"/>
                            <a:ea typeface="Calibri"/>
                            <a:cs typeface="Times New Roman" pitchFamily="18" charset="0"/>
                          </a:endParaRPr>
                        </a:p>
                      </a:txBody>
                      <a:tcPr marL="68580" marR="68580" marT="0" marB="0"/>
                    </a:tc>
                  </a:tr>
                  <a:tr h="359684">
                    <a:tc>
                      <a:txBody>
                        <a:bodyPr/>
                        <a:lstStyle/>
                        <a:p>
                          <a:pPr marL="457200" algn="ctr">
                            <a:lnSpc>
                              <a:spcPct val="150000"/>
                            </a:lnSpc>
                            <a:spcAft>
                              <a:spcPts val="0"/>
                            </a:spcAft>
                          </a:pPr>
                          <a:r>
                            <a:rPr lang="en-US" sz="1400" dirty="0" smtClean="0">
                              <a:effectLst/>
                              <a:latin typeface="Times New Roman" pitchFamily="18" charset="0"/>
                              <a:cs typeface="Times New Roman" pitchFamily="18" charset="0"/>
                            </a:rPr>
                            <a:t>Poisson Ratio  </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0.2</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0.2</a:t>
                          </a:r>
                          <a:endParaRPr lang="en-US" sz="1400" dirty="0">
                            <a:effectLst/>
                            <a:latin typeface="Times New Roman" pitchFamily="18" charset="0"/>
                            <a:ea typeface="Calibri"/>
                            <a:cs typeface="Times New Roman" pitchFamily="18" charset="0"/>
                          </a:endParaRPr>
                        </a:p>
                      </a:txBody>
                      <a:tcPr marL="68580" marR="68580" marT="0" marB="0"/>
                    </a:tc>
                  </a:tr>
                </a:tbl>
              </a:graphicData>
            </a:graphic>
          </p:graphicFrame>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12</a:t>
            </a:fld>
            <a:endParaRPr lang="en-US"/>
          </a:p>
        </p:txBody>
      </p:sp>
      <p:sp>
        <p:nvSpPr>
          <p:cNvPr id="4" name="TextBox 3"/>
          <p:cNvSpPr txBox="1"/>
          <p:nvPr/>
        </p:nvSpPr>
        <p:spPr>
          <a:xfrm>
            <a:off x="609600" y="228599"/>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Concrete  </a:t>
            </a:r>
          </a:p>
        </p:txBody>
      </p:sp>
      <p:sp>
        <p:nvSpPr>
          <p:cNvPr id="3" name="TextBox 2"/>
          <p:cNvSpPr txBox="1"/>
          <p:nvPr/>
        </p:nvSpPr>
        <p:spPr>
          <a:xfrm>
            <a:off x="1219200" y="1143000"/>
            <a:ext cx="61722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Table 1.2: Concrete proprieties</a:t>
            </a:r>
          </a:p>
        </p:txBody>
      </p:sp>
      <p:sp>
        <p:nvSpPr>
          <p:cNvPr id="6" name="TextBox 5"/>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375403822"/>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90600"/>
            <a:ext cx="7467600" cy="5483352"/>
          </a:xfrm>
        </p:spPr>
        <p:txBody>
          <a:bodyPr/>
          <a:lstStyle/>
          <a:p>
            <a:pPr marL="0" lvl="0" indent="0">
              <a:buClrTx/>
              <a:buNone/>
            </a:pPr>
            <a:r>
              <a:rPr lang="en-US" sz="1900" dirty="0" smtClean="0">
                <a:solidFill>
                  <a:prstClr val="black"/>
                </a:solidFill>
                <a:latin typeface="Times New Roman" pitchFamily="18" charset="0"/>
                <a:ea typeface="Times New Roman"/>
                <a:cs typeface="Times New Roman" pitchFamily="18" charset="0"/>
              </a:rPr>
              <a:t>Where</a:t>
            </a:r>
            <a:r>
              <a:rPr lang="en-US" sz="1900" dirty="0">
                <a:solidFill>
                  <a:prstClr val="black"/>
                </a:solidFill>
                <a:latin typeface="Times New Roman" pitchFamily="18" charset="0"/>
                <a:ea typeface="Times New Roman"/>
                <a:cs typeface="Times New Roman" pitchFamily="18" charset="0"/>
              </a:rPr>
              <a:t>:</a:t>
            </a:r>
          </a:p>
          <a:p>
            <a:pPr marL="0" lvl="0" indent="0">
              <a:buClrTx/>
              <a:buNone/>
            </a:pPr>
            <a:r>
              <a:rPr lang="en-US" sz="1900" dirty="0" smtClean="0">
                <a:solidFill>
                  <a:prstClr val="black"/>
                </a:solidFill>
                <a:latin typeface="Times New Roman" pitchFamily="18" charset="0"/>
                <a:ea typeface="Calibri"/>
                <a:cs typeface="Times New Roman" pitchFamily="18" charset="0"/>
              </a:rPr>
              <a:t>𝑉𝑐</a:t>
            </a:r>
            <a:r>
              <a:rPr lang="en-US" sz="1900" dirty="0">
                <a:solidFill>
                  <a:prstClr val="black"/>
                </a:solidFill>
                <a:latin typeface="Times New Roman" pitchFamily="18" charset="0"/>
                <a:ea typeface="Calibri"/>
                <a:cs typeface="Times New Roman" pitchFamily="18" charset="0"/>
              </a:rPr>
              <a:t>: shear capacity in KN</a:t>
            </a:r>
            <a:r>
              <a:rPr lang="en-US" sz="1900" dirty="0" smtClean="0">
                <a:solidFill>
                  <a:prstClr val="black"/>
                </a:solidFill>
                <a:latin typeface="Times New Roman" pitchFamily="18" charset="0"/>
                <a:ea typeface="Calibri"/>
                <a:cs typeface="Times New Roman" pitchFamily="18" charset="0"/>
              </a:rPr>
              <a:t>.</a:t>
            </a:r>
          </a:p>
          <a:p>
            <a:pPr marL="0" lvl="0" indent="0">
              <a:buClrTx/>
              <a:buNone/>
            </a:pPr>
            <a:r>
              <a:rPr lang="en-US" sz="1900" dirty="0" smtClean="0">
                <a:solidFill>
                  <a:prstClr val="black"/>
                </a:solidFill>
                <a:latin typeface="Times New Roman" pitchFamily="18" charset="0"/>
                <a:ea typeface="Calibri"/>
                <a:cs typeface="Times New Roman" pitchFamily="18" charset="0"/>
              </a:rPr>
              <a:t>Vu: ultimate shear force in KN.</a:t>
            </a:r>
          </a:p>
          <a:p>
            <a:pPr marL="0" lvl="0" indent="0">
              <a:buClrTx/>
              <a:buNone/>
            </a:pPr>
            <a:r>
              <a:rPr lang="en-US" sz="1900" dirty="0" err="1" smtClean="0">
                <a:solidFill>
                  <a:prstClr val="black"/>
                </a:solidFill>
                <a:latin typeface="Times New Roman" pitchFamily="18" charset="0"/>
                <a:ea typeface="Calibri"/>
                <a:cs typeface="Times New Roman" pitchFamily="18" charset="0"/>
              </a:rPr>
              <a:t>Vs</a:t>
            </a:r>
            <a:r>
              <a:rPr lang="en-US" sz="1900" dirty="0" smtClean="0">
                <a:solidFill>
                  <a:prstClr val="black"/>
                </a:solidFill>
                <a:latin typeface="Times New Roman" pitchFamily="18" charset="0"/>
                <a:ea typeface="Calibri"/>
                <a:cs typeface="Times New Roman" pitchFamily="18" charset="0"/>
              </a:rPr>
              <a:t>: nominal shear strength provided by shear reinforcement. </a:t>
            </a:r>
          </a:p>
          <a:p>
            <a:pPr marL="0" lvl="0" indent="0">
              <a:buClrTx/>
              <a:buNone/>
            </a:pPr>
            <a:r>
              <a:rPr lang="en-US" sz="1900" dirty="0" smtClean="0">
                <a:solidFill>
                  <a:prstClr val="black"/>
                </a:solidFill>
                <a:latin typeface="Times New Roman" pitchFamily="18" charset="0"/>
                <a:ea typeface="Calibri"/>
                <a:cs typeface="Times New Roman" pitchFamily="18" charset="0"/>
              </a:rPr>
              <a:t>Av: area of vertical legs in stirrup.</a:t>
            </a:r>
          </a:p>
          <a:p>
            <a:pPr marL="0" lvl="0" indent="0">
              <a:buClrTx/>
              <a:buNone/>
            </a:pPr>
            <a:r>
              <a:rPr lang="en-US" sz="1900" dirty="0" smtClean="0">
                <a:solidFill>
                  <a:prstClr val="black"/>
                </a:solidFill>
                <a:latin typeface="Times New Roman" pitchFamily="18" charset="0"/>
                <a:ea typeface="Calibri"/>
                <a:cs typeface="Times New Roman" pitchFamily="18" charset="0"/>
              </a:rPr>
              <a:t>S: spacing between stirrups. </a:t>
            </a:r>
          </a:p>
          <a:p>
            <a:pPr marL="0" lvl="0" indent="0">
              <a:buClrTx/>
              <a:buNone/>
            </a:pPr>
            <a:r>
              <a:rPr lang="en-US" sz="1900" dirty="0" err="1" smtClean="0">
                <a:solidFill>
                  <a:prstClr val="black"/>
                </a:solidFill>
                <a:latin typeface="Times New Roman" pitchFamily="18" charset="0"/>
                <a:ea typeface="Calibri"/>
                <a:cs typeface="Times New Roman" pitchFamily="18" charset="0"/>
              </a:rPr>
              <a:t>Fyt</a:t>
            </a:r>
            <a:r>
              <a:rPr lang="en-US" sz="1900" dirty="0" smtClean="0">
                <a:solidFill>
                  <a:prstClr val="black"/>
                </a:solidFill>
                <a:latin typeface="Times New Roman" pitchFamily="18" charset="0"/>
                <a:ea typeface="Calibri"/>
                <a:cs typeface="Times New Roman" pitchFamily="18" charset="0"/>
              </a:rPr>
              <a:t>: steel yield strength of stirrups.</a:t>
            </a:r>
            <a:endParaRPr lang="en-US" sz="1900" dirty="0">
              <a:solidFill>
                <a:prstClr val="black"/>
              </a:solidFill>
              <a:latin typeface="Times New Roman" pitchFamily="18" charset="0"/>
              <a:ea typeface="Calibri"/>
              <a:cs typeface="Times New Roman" pitchFamily="18" charset="0"/>
            </a:endParaRPr>
          </a:p>
          <a:p>
            <a:pPr marL="0" lvl="0" indent="0">
              <a:buClrTx/>
              <a:buNone/>
            </a:pPr>
            <a:r>
              <a:rPr lang="en-US" sz="1900" dirty="0">
                <a:solidFill>
                  <a:prstClr val="black"/>
                </a:solidFill>
                <a:latin typeface="Times New Roman" pitchFamily="18" charset="0"/>
                <a:ea typeface="Calibri"/>
                <a:cs typeface="Times New Roman" pitchFamily="18" charset="0"/>
              </a:rPr>
              <a:t>∅: shear modification factor =0.75.</a:t>
            </a:r>
          </a:p>
          <a:p>
            <a:pPr marL="0" lvl="0" indent="0">
              <a:buClrTx/>
              <a:buNone/>
            </a:pPr>
            <a:r>
              <a:rPr lang="en-US" sz="1900" dirty="0">
                <a:solidFill>
                  <a:prstClr val="black"/>
                </a:solidFill>
                <a:latin typeface="Times New Roman" pitchFamily="18" charset="0"/>
                <a:ea typeface="Calibri"/>
                <a:cs typeface="Times New Roman" pitchFamily="18" charset="0"/>
              </a:rPr>
              <a:t>𝑓′𝑐: concrete compressive strength in </a:t>
            </a:r>
            <a:r>
              <a:rPr lang="en-US" sz="1900" dirty="0" err="1">
                <a:solidFill>
                  <a:prstClr val="black"/>
                </a:solidFill>
                <a:latin typeface="Times New Roman" pitchFamily="18" charset="0"/>
                <a:ea typeface="Calibri"/>
                <a:cs typeface="Times New Roman" pitchFamily="18" charset="0"/>
              </a:rPr>
              <a:t>MPa</a:t>
            </a:r>
            <a:r>
              <a:rPr lang="en-US" sz="1900" dirty="0">
                <a:solidFill>
                  <a:prstClr val="black"/>
                </a:solidFill>
                <a:latin typeface="Times New Roman" pitchFamily="18" charset="0"/>
                <a:ea typeface="Calibri"/>
                <a:cs typeface="Times New Roman" pitchFamily="18" charset="0"/>
              </a:rPr>
              <a:t>.</a:t>
            </a:r>
          </a:p>
          <a:p>
            <a:pPr marL="0" lvl="0" indent="0">
              <a:buClrTx/>
              <a:buNone/>
            </a:pPr>
            <a:r>
              <a:rPr lang="en-US" sz="1900" dirty="0" err="1">
                <a:solidFill>
                  <a:prstClr val="black"/>
                </a:solidFill>
                <a:latin typeface="Times New Roman" pitchFamily="18" charset="0"/>
                <a:ea typeface="Calibri"/>
                <a:cs typeface="Times New Roman" pitchFamily="18" charset="0"/>
              </a:rPr>
              <a:t>bw</a:t>
            </a:r>
            <a:r>
              <a:rPr lang="en-US" sz="1900" dirty="0">
                <a:solidFill>
                  <a:prstClr val="black"/>
                </a:solidFill>
                <a:latin typeface="Times New Roman" pitchFamily="18" charset="0"/>
                <a:ea typeface="Calibri"/>
                <a:cs typeface="Times New Roman" pitchFamily="18" charset="0"/>
              </a:rPr>
              <a:t>: width of slab section in mm.</a:t>
            </a:r>
          </a:p>
          <a:p>
            <a:pPr marL="0" lvl="0" indent="0">
              <a:buClrTx/>
              <a:buNone/>
            </a:pPr>
            <a:r>
              <a:rPr lang="en-US" sz="1900" dirty="0">
                <a:solidFill>
                  <a:prstClr val="black"/>
                </a:solidFill>
                <a:latin typeface="Times New Roman" pitchFamily="18" charset="0"/>
                <a:ea typeface="Calibri"/>
                <a:cs typeface="Times New Roman" pitchFamily="18" charset="0"/>
              </a:rPr>
              <a:t>d: effective </a:t>
            </a:r>
            <a:r>
              <a:rPr lang="en-US" sz="1900" dirty="0" smtClean="0">
                <a:solidFill>
                  <a:prstClr val="black"/>
                </a:solidFill>
                <a:latin typeface="Times New Roman" pitchFamily="18" charset="0"/>
                <a:ea typeface="Calibri"/>
                <a:cs typeface="Times New Roman" pitchFamily="18" charset="0"/>
              </a:rPr>
              <a:t>depth of reinforced concrete section </a:t>
            </a:r>
            <a:r>
              <a:rPr lang="en-US" sz="1900" dirty="0">
                <a:solidFill>
                  <a:prstClr val="black"/>
                </a:solidFill>
                <a:latin typeface="Times New Roman" pitchFamily="18" charset="0"/>
                <a:ea typeface="Calibri"/>
                <a:cs typeface="Times New Roman" pitchFamily="18" charset="0"/>
              </a:rPr>
              <a:t>in mm </a:t>
            </a:r>
            <a:endParaRPr lang="en-US" sz="1900" dirty="0">
              <a:solidFill>
                <a:prstClr val="black"/>
              </a:solidFill>
              <a:latin typeface="Times New Roman" pitchFamily="18" charset="0"/>
              <a:ea typeface="Times New Roman"/>
              <a:cs typeface="Times New Roman" pitchFamily="18" charset="0"/>
            </a:endParaRPr>
          </a:p>
          <a:p>
            <a:pPr marL="182880" lvl="0" indent="0" algn="just">
              <a:lnSpc>
                <a:spcPct val="150000"/>
              </a:lnSpc>
              <a:spcAft>
                <a:spcPts val="600"/>
              </a:spcAft>
              <a:buClr>
                <a:srgbClr val="629DD1"/>
              </a:buClr>
              <a:buNone/>
            </a:pPr>
            <a:r>
              <a:rPr lang="en-US" sz="1900" dirty="0">
                <a:solidFill>
                  <a:prstClr val="black"/>
                </a:solidFill>
                <a:latin typeface="Times New Roman" pitchFamily="18" charset="0"/>
                <a:ea typeface="Times New Roman"/>
                <a:cs typeface="Times New Roman" pitchFamily="18" charset="0"/>
              </a:rPr>
              <a:t> </a:t>
            </a:r>
            <a:endParaRPr lang="en-US" sz="1900" dirty="0">
              <a:solidFill>
                <a:prstClr val="black"/>
              </a:solidFill>
              <a:latin typeface="Times New Roman" pitchFamily="18" charset="0"/>
              <a:ea typeface="Calibri"/>
              <a:cs typeface="Times New Roman" pitchFamily="18" charset="0"/>
            </a:endParaRP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120</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Verification</a:t>
            </a:r>
            <a:endParaRPr lang="en-US" sz="3600" dirty="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593786809"/>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a:xfrm>
                <a:off x="457200" y="990600"/>
                <a:ext cx="7467600" cy="5483352"/>
              </a:xfrm>
            </p:spPr>
            <p:txBody>
              <a:bodyPr>
                <a:normAutofit/>
              </a:bodyPr>
              <a:lstStyle/>
              <a:p>
                <a:pPr marL="0" indent="0">
                  <a:buNone/>
                </a:pPr>
                <a:r>
                  <a:rPr lang="en-US" sz="2000" dirty="0" smtClean="0">
                    <a:latin typeface="Times New Roman" pitchFamily="18" charset="0"/>
                    <a:cs typeface="Times New Roman" pitchFamily="18" charset="0"/>
                  </a:rPr>
                  <a:t>2- Moment </a:t>
                </a:r>
              </a:p>
              <a:p>
                <a:pPr marL="0" indent="0">
                  <a:buClrTx/>
                  <a:buNone/>
                </a:pPr>
                <a:r>
                  <a:rPr lang="en-US" sz="2000" dirty="0" smtClean="0">
                    <a:latin typeface="Times New Roman" pitchFamily="18" charset="0"/>
                    <a:cs typeface="Times New Roman" pitchFamily="18" charset="0"/>
                  </a:rPr>
                  <a:t>Mu </a:t>
                </a:r>
                <a:r>
                  <a:rPr lang="en-US" sz="2000" dirty="0">
                    <a:latin typeface="Times New Roman" pitchFamily="18" charset="0"/>
                    <a:cs typeface="Times New Roman" pitchFamily="18" charset="0"/>
                  </a:rPr>
                  <a:t>was taken from ETABS. </a:t>
                </a:r>
              </a:p>
              <a:p>
                <a:pPr marL="0" indent="0">
                  <a:buClrTx/>
                  <a:buNone/>
                </a:pPr>
                <a14:m>
                  <m:oMathPara xmlns:m="http://schemas.openxmlformats.org/officeDocument/2006/math">
                    <m:oMathParaPr>
                      <m:jc m:val="left"/>
                    </m:oMathParaPr>
                    <m:oMath xmlns:m="http://schemas.openxmlformats.org/officeDocument/2006/math">
                      <m:r>
                        <a:rPr lang="en-US" sz="2000" i="1" smtClean="0">
                          <a:latin typeface="Cambria Math"/>
                          <a:ea typeface="Times New Roman"/>
                          <a:cs typeface="Times New Roman"/>
                        </a:rPr>
                        <m:t>∅</m:t>
                      </m:r>
                      <m:r>
                        <a:rPr lang="en-US" sz="2000" i="1" smtClean="0">
                          <a:latin typeface="Cambria Math"/>
                          <a:ea typeface="Times New Roman"/>
                          <a:cs typeface="Times New Roman"/>
                        </a:rPr>
                        <m:t>𝑀𝑛</m:t>
                      </m:r>
                      <m:r>
                        <a:rPr lang="en-US" sz="2000" i="1">
                          <a:effectLst/>
                          <a:latin typeface="Cambria Math"/>
                          <a:ea typeface="Times New Roman"/>
                          <a:cs typeface="Times New Roman"/>
                        </a:rPr>
                        <m:t>=∅×</m:t>
                      </m:r>
                      <m:sSub>
                        <m:sSubPr>
                          <m:ctrlPr>
                            <a:rPr lang="en-US" sz="2000" i="1">
                              <a:effectLst/>
                              <a:latin typeface="Cambria Math"/>
                              <a:ea typeface="Times New Roman"/>
                              <a:cs typeface="Times New Roman"/>
                            </a:rPr>
                          </m:ctrlPr>
                        </m:sSubPr>
                        <m:e>
                          <m:r>
                            <a:rPr lang="en-US" sz="2000" i="1">
                              <a:effectLst/>
                              <a:latin typeface="Cambria Math"/>
                              <a:ea typeface="Times New Roman"/>
                              <a:cs typeface="Times New Roman"/>
                            </a:rPr>
                            <m:t>𝑓</m:t>
                          </m:r>
                        </m:e>
                        <m:sub>
                          <m:r>
                            <a:rPr lang="en-US" sz="2000" i="1">
                              <a:effectLst/>
                              <a:latin typeface="Cambria Math"/>
                              <a:ea typeface="Times New Roman"/>
                              <a:cs typeface="Times New Roman"/>
                            </a:rPr>
                            <m:t>𝑦</m:t>
                          </m:r>
                        </m:sub>
                      </m:sSub>
                      <m:r>
                        <a:rPr lang="en-US" sz="2000" i="1">
                          <a:effectLst/>
                          <a:latin typeface="Cambria Math"/>
                          <a:ea typeface="Times New Roman"/>
                          <a:cs typeface="Times New Roman"/>
                        </a:rPr>
                        <m:t>×</m:t>
                      </m:r>
                      <m:sSub>
                        <m:sSubPr>
                          <m:ctrlPr>
                            <a:rPr lang="en-US" sz="2000" i="1">
                              <a:effectLst/>
                              <a:latin typeface="Cambria Math"/>
                              <a:ea typeface="Times New Roman"/>
                              <a:cs typeface="Times New Roman"/>
                            </a:rPr>
                          </m:ctrlPr>
                        </m:sSubPr>
                        <m:e>
                          <m:r>
                            <a:rPr lang="en-US" sz="2000" i="1">
                              <a:effectLst/>
                              <a:latin typeface="Cambria Math"/>
                              <a:ea typeface="Times New Roman"/>
                              <a:cs typeface="Times New Roman"/>
                            </a:rPr>
                            <m:t>𝐴</m:t>
                          </m:r>
                        </m:e>
                        <m:sub>
                          <m:r>
                            <a:rPr lang="en-US" sz="2000" i="1">
                              <a:effectLst/>
                              <a:latin typeface="Cambria Math"/>
                              <a:ea typeface="Times New Roman"/>
                              <a:cs typeface="Times New Roman"/>
                            </a:rPr>
                            <m:t>𝑠</m:t>
                          </m:r>
                        </m:sub>
                      </m:sSub>
                      <m:r>
                        <a:rPr lang="en-US" sz="2000" i="1">
                          <a:effectLst/>
                          <a:latin typeface="Cambria Math"/>
                          <a:ea typeface="Times New Roman"/>
                          <a:cs typeface="Times New Roman"/>
                        </a:rPr>
                        <m:t>×</m:t>
                      </m:r>
                      <m:d>
                        <m:dPr>
                          <m:ctrlPr>
                            <a:rPr lang="en-US" sz="2000" i="1">
                              <a:effectLst/>
                              <a:latin typeface="Cambria Math"/>
                              <a:ea typeface="Times New Roman"/>
                              <a:cs typeface="Times New Roman"/>
                            </a:rPr>
                          </m:ctrlPr>
                        </m:dPr>
                        <m:e>
                          <m:r>
                            <a:rPr lang="en-US" sz="2000" i="1">
                              <a:effectLst/>
                              <a:latin typeface="Cambria Math"/>
                              <a:ea typeface="Times New Roman"/>
                              <a:cs typeface="Times New Roman"/>
                            </a:rPr>
                            <m:t>𝑑</m:t>
                          </m:r>
                          <m:r>
                            <a:rPr lang="en-US" sz="2000" i="1">
                              <a:effectLst/>
                              <a:latin typeface="Cambria Math"/>
                              <a:ea typeface="Times New Roman"/>
                              <a:cs typeface="Times New Roman"/>
                            </a:rPr>
                            <m:t>−</m:t>
                          </m:r>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𝑎</m:t>
                              </m:r>
                            </m:num>
                            <m:den>
                              <m:r>
                                <a:rPr lang="en-US" sz="2000" i="1">
                                  <a:effectLst/>
                                  <a:latin typeface="Cambria Math"/>
                                  <a:ea typeface="Times New Roman"/>
                                  <a:cs typeface="Times New Roman"/>
                                </a:rPr>
                                <m:t>2</m:t>
                              </m:r>
                            </m:den>
                          </m:f>
                        </m:e>
                      </m:d>
                    </m:oMath>
                  </m:oMathPara>
                </a14:m>
                <a:endParaRPr lang="en-US" sz="2000" i="1" dirty="0" smtClean="0">
                  <a:effectLst/>
                  <a:latin typeface="Times New Roman" pitchFamily="18" charset="0"/>
                  <a:ea typeface="Times New Roman"/>
                  <a:cs typeface="Times New Roman" pitchFamily="18" charset="0"/>
                </a:endParaRPr>
              </a:p>
              <a:p>
                <a:pPr marL="0" indent="0">
                  <a:buClrTx/>
                  <a:buNone/>
                </a:pPr>
                <a14:m>
                  <m:oMathPara xmlns:m="http://schemas.openxmlformats.org/officeDocument/2006/math">
                    <m:oMathParaPr>
                      <m:jc m:val="left"/>
                    </m:oMathParaPr>
                    <m:oMath xmlns:m="http://schemas.openxmlformats.org/officeDocument/2006/math">
                      <m:r>
                        <a:rPr lang="en-US" sz="2000" i="1">
                          <a:effectLst/>
                          <a:latin typeface="Cambria Math"/>
                          <a:ea typeface="Times New Roman"/>
                          <a:cs typeface="Times New Roman"/>
                        </a:rPr>
                        <m:t>𝑎</m:t>
                      </m:r>
                      <m:r>
                        <a:rPr lang="en-US" sz="2000" i="1">
                          <a:effectLst/>
                          <a:latin typeface="Cambria Math"/>
                          <a:ea typeface="Times New Roman"/>
                          <a:cs typeface="Times New Roman"/>
                        </a:rPr>
                        <m:t>=</m:t>
                      </m:r>
                      <m:f>
                        <m:fPr>
                          <m:ctrlPr>
                            <a:rPr lang="en-US" sz="2000" i="1">
                              <a:effectLst/>
                              <a:latin typeface="Cambria Math"/>
                              <a:ea typeface="Times New Roman"/>
                              <a:cs typeface="Times New Roman"/>
                            </a:rPr>
                          </m:ctrlPr>
                        </m:fPr>
                        <m:num>
                          <m:sSub>
                            <m:sSubPr>
                              <m:ctrlPr>
                                <a:rPr lang="en-US" sz="2000" i="1">
                                  <a:effectLst/>
                                  <a:latin typeface="Cambria Math"/>
                                  <a:ea typeface="Times New Roman"/>
                                  <a:cs typeface="Times New Roman"/>
                                </a:rPr>
                              </m:ctrlPr>
                            </m:sSubPr>
                            <m:e>
                              <m:r>
                                <a:rPr lang="en-US" sz="2000" i="1">
                                  <a:effectLst/>
                                  <a:latin typeface="Cambria Math"/>
                                  <a:ea typeface="Times New Roman"/>
                                  <a:cs typeface="Times New Roman"/>
                                </a:rPr>
                                <m:t>𝐴</m:t>
                              </m:r>
                            </m:e>
                            <m:sub>
                              <m:r>
                                <a:rPr lang="en-US" sz="2000" i="1">
                                  <a:effectLst/>
                                  <a:latin typeface="Cambria Math"/>
                                  <a:ea typeface="Times New Roman"/>
                                  <a:cs typeface="Times New Roman"/>
                                </a:rPr>
                                <m:t>𝑠</m:t>
                              </m:r>
                            </m:sub>
                          </m:sSub>
                          <m:r>
                            <a:rPr lang="en-US" sz="2000" i="1">
                              <a:effectLst/>
                              <a:latin typeface="Cambria Math"/>
                              <a:ea typeface="Times New Roman"/>
                              <a:cs typeface="Times New Roman"/>
                            </a:rPr>
                            <m:t>×</m:t>
                          </m:r>
                          <m:sSub>
                            <m:sSubPr>
                              <m:ctrlPr>
                                <a:rPr lang="en-US" sz="2000" i="1">
                                  <a:effectLst/>
                                  <a:latin typeface="Cambria Math"/>
                                  <a:ea typeface="Times New Roman"/>
                                  <a:cs typeface="Times New Roman"/>
                                </a:rPr>
                              </m:ctrlPr>
                            </m:sSubPr>
                            <m:e>
                              <m:r>
                                <a:rPr lang="en-US" sz="2000" i="1">
                                  <a:effectLst/>
                                  <a:latin typeface="Cambria Math"/>
                                  <a:ea typeface="Times New Roman"/>
                                  <a:cs typeface="Times New Roman"/>
                                </a:rPr>
                                <m:t>𝐹</m:t>
                              </m:r>
                            </m:e>
                            <m:sub>
                              <m:r>
                                <a:rPr lang="en-US" sz="2000" i="1">
                                  <a:effectLst/>
                                  <a:latin typeface="Cambria Math"/>
                                  <a:ea typeface="Times New Roman"/>
                                  <a:cs typeface="Times New Roman"/>
                                </a:rPr>
                                <m:t>𝑦</m:t>
                              </m:r>
                            </m:sub>
                          </m:sSub>
                        </m:num>
                        <m:den>
                          <m:r>
                            <a:rPr lang="en-US" sz="2000" i="1">
                              <a:effectLst/>
                              <a:latin typeface="Cambria Math"/>
                              <a:ea typeface="Times New Roman"/>
                              <a:cs typeface="Times New Roman"/>
                            </a:rPr>
                            <m:t>0.85×</m:t>
                          </m:r>
                          <m:sSub>
                            <m:sSubPr>
                              <m:ctrlPr>
                                <a:rPr lang="en-US" sz="2000" i="1">
                                  <a:effectLst/>
                                  <a:latin typeface="Cambria Math"/>
                                  <a:ea typeface="Times New Roman"/>
                                  <a:cs typeface="Times New Roman"/>
                                </a:rPr>
                              </m:ctrlPr>
                            </m:sSubPr>
                            <m:e>
                              <m:r>
                                <a:rPr lang="en-US" sz="2000" i="1">
                                  <a:effectLst/>
                                  <a:latin typeface="Cambria Math"/>
                                  <a:ea typeface="Times New Roman"/>
                                  <a:cs typeface="Times New Roman"/>
                                </a:rPr>
                                <m:t>𝑓</m:t>
                              </m:r>
                              <m:r>
                                <a:rPr lang="en-US" sz="2000" i="1">
                                  <a:effectLst/>
                                  <a:latin typeface="Cambria Math"/>
                                  <a:ea typeface="Times New Roman"/>
                                  <a:cs typeface="Times New Roman"/>
                                </a:rPr>
                                <m:t>′</m:t>
                              </m:r>
                            </m:e>
                            <m:sub>
                              <m:r>
                                <a:rPr lang="en-US" sz="2000" i="1">
                                  <a:effectLst/>
                                  <a:latin typeface="Cambria Math"/>
                                  <a:ea typeface="Times New Roman"/>
                                  <a:cs typeface="Times New Roman"/>
                                </a:rPr>
                                <m:t>𝑐</m:t>
                              </m:r>
                            </m:sub>
                          </m:sSub>
                          <m:r>
                            <a:rPr lang="en-US" sz="2000" i="1">
                              <a:effectLst/>
                              <a:latin typeface="Cambria Math"/>
                              <a:ea typeface="Times New Roman"/>
                              <a:cs typeface="Times New Roman"/>
                            </a:rPr>
                            <m:t>×</m:t>
                          </m:r>
                          <m:r>
                            <a:rPr lang="en-US" sz="2000" i="1">
                              <a:effectLst/>
                              <a:latin typeface="Cambria Math"/>
                              <a:ea typeface="Times New Roman"/>
                              <a:cs typeface="Times New Roman"/>
                            </a:rPr>
                            <m:t>𝑏</m:t>
                          </m:r>
                        </m:den>
                      </m:f>
                    </m:oMath>
                  </m:oMathPara>
                </a14:m>
                <a:endParaRPr lang="en-US" sz="2000" dirty="0" smtClean="0">
                  <a:effectLst/>
                  <a:latin typeface="Times New Roman" pitchFamily="18" charset="0"/>
                  <a:ea typeface="Calibri"/>
                  <a:cs typeface="Times New Roman" pitchFamily="18" charset="0"/>
                </a:endParaRPr>
              </a:p>
              <a:p>
                <a:pPr marL="0" indent="0">
                  <a:buClrTx/>
                  <a:buNone/>
                </a:pPr>
                <a14:m>
                  <m:oMath xmlns:m="http://schemas.openxmlformats.org/officeDocument/2006/math">
                    <m:r>
                      <a:rPr lang="en-US" sz="2000" i="1">
                        <a:latin typeface="Cambria Math" panose="02040503050406030204" pitchFamily="18" charset="0"/>
                      </a:rPr>
                      <m:t>𝜌</m:t>
                    </m:r>
                  </m:oMath>
                </a14:m>
                <a:r>
                  <a:rPr lang="en-US" sz="2000" dirty="0">
                    <a:latin typeface="Times New Roman" pitchFamily="18" charset="0"/>
                    <a:cs typeface="Times New Roman" pitchFamily="18" charset="0"/>
                  </a:rPr>
                  <a:t> = </a:t>
                </a:r>
                <a14:m>
                  <m:oMath xmlns:m="http://schemas.openxmlformats.org/officeDocument/2006/math">
                    <m:f>
                      <m:fPr>
                        <m:ctrlPr>
                          <a:rPr lang="en-US" sz="2000" i="1">
                            <a:latin typeface="Cambria Math"/>
                          </a:rPr>
                        </m:ctrlPr>
                      </m:fPr>
                      <m:num>
                        <m:r>
                          <a:rPr lang="en-US" sz="2000" i="1">
                            <a:latin typeface="Cambria Math" panose="02040503050406030204" pitchFamily="18" charset="0"/>
                          </a:rPr>
                          <m:t>0.85 </m:t>
                        </m:r>
                        <m:r>
                          <a:rPr lang="en-US" sz="2000" i="1">
                            <a:latin typeface="Cambria Math" panose="02040503050406030204" pitchFamily="18" charset="0"/>
                          </a:rPr>
                          <m:t>𝑓𝑐</m:t>
                        </m:r>
                        <m:r>
                          <a:rPr lang="en-US" sz="2000" i="1">
                            <a:latin typeface="Cambria Math" panose="02040503050406030204" pitchFamily="18" charset="0"/>
                          </a:rPr>
                          <m:t>` </m:t>
                        </m:r>
                      </m:num>
                      <m:den>
                        <m:r>
                          <a:rPr lang="en-US" sz="2000" i="1">
                            <a:latin typeface="Cambria Math" panose="02040503050406030204" pitchFamily="18" charset="0"/>
                          </a:rPr>
                          <m:t>𝐹𝑦</m:t>
                        </m:r>
                        <m:r>
                          <a:rPr lang="en-US" sz="2000" i="1">
                            <a:latin typeface="Cambria Math" panose="02040503050406030204" pitchFamily="18" charset="0"/>
                          </a:rPr>
                          <m:t> </m:t>
                        </m:r>
                      </m:den>
                    </m:f>
                  </m:oMath>
                </a14:m>
                <a:r>
                  <a:rPr lang="en-US" sz="2000" dirty="0">
                    <a:latin typeface="Times New Roman" pitchFamily="18" charset="0"/>
                    <a:cs typeface="Times New Roman" pitchFamily="18" charset="0"/>
                  </a:rPr>
                  <a:t> (1- </a:t>
                </a:r>
                <a14:m>
                  <m:oMath xmlns:m="http://schemas.openxmlformats.org/officeDocument/2006/math">
                    <m:rad>
                      <m:radPr>
                        <m:degHide m:val="on"/>
                        <m:ctrlPr>
                          <a:rPr lang="en-US" sz="2000" i="1">
                            <a:latin typeface="Cambria Math"/>
                          </a:rPr>
                        </m:ctrlPr>
                      </m:radPr>
                      <m:deg/>
                      <m:e>
                        <m:r>
                          <a:rPr lang="en-US" sz="2000" i="1">
                            <a:latin typeface="Cambria Math" panose="02040503050406030204" pitchFamily="18" charset="0"/>
                          </a:rPr>
                          <m:t>1−</m:t>
                        </m:r>
                        <m:f>
                          <m:fPr>
                            <m:ctrlPr>
                              <a:rPr lang="en-US" sz="2000" i="1">
                                <a:latin typeface="Cambria Math"/>
                              </a:rPr>
                            </m:ctrlPr>
                          </m:fPr>
                          <m:num>
                            <m:r>
                              <a:rPr lang="en-US" sz="2000" i="1">
                                <a:latin typeface="Cambria Math" panose="02040503050406030204" pitchFamily="18" charset="0"/>
                              </a:rPr>
                              <m:t>2.61 </m:t>
                            </m:r>
                            <m:r>
                              <a:rPr lang="en-US" sz="2000" i="1">
                                <a:latin typeface="Cambria Math" panose="02040503050406030204" pitchFamily="18" charset="0"/>
                              </a:rPr>
                              <m:t>𝑀𝑢</m:t>
                            </m:r>
                            <m:r>
                              <a:rPr lang="en-US" sz="2000" i="1">
                                <a:latin typeface="Cambria Math" panose="02040503050406030204" pitchFamily="18" charset="0"/>
                              </a:rPr>
                              <m:t> </m:t>
                            </m:r>
                            <m:r>
                              <a:rPr lang="en-US" sz="2000" i="1">
                                <a:latin typeface="Cambria Math" panose="02040503050406030204" pitchFamily="18" charset="0"/>
                              </a:rPr>
                              <m:t>𝑥</m:t>
                            </m:r>
                            <m:r>
                              <a:rPr lang="en-US" sz="2000" i="1">
                                <a:latin typeface="Cambria Math" panose="02040503050406030204" pitchFamily="18" charset="0"/>
                              </a:rPr>
                              <m:t> </m:t>
                            </m:r>
                            <m:sSup>
                              <m:sSupPr>
                                <m:ctrlPr>
                                  <a:rPr lang="en-US" sz="2000" i="1">
                                    <a:latin typeface="Cambria Math"/>
                                  </a:rPr>
                                </m:ctrlPr>
                              </m:sSupPr>
                              <m:e>
                                <m:r>
                                  <a:rPr lang="en-US" sz="2000" i="1">
                                    <a:latin typeface="Cambria Math" panose="02040503050406030204" pitchFamily="18" charset="0"/>
                                  </a:rPr>
                                  <m:t>10</m:t>
                                </m:r>
                              </m:e>
                              <m:sup>
                                <m:r>
                                  <a:rPr lang="en-US" sz="2000" i="1">
                                    <a:latin typeface="Cambria Math" panose="02040503050406030204" pitchFamily="18" charset="0"/>
                                  </a:rPr>
                                  <m:t>6</m:t>
                                </m:r>
                              </m:sup>
                            </m:sSup>
                          </m:num>
                          <m:den>
                            <m:r>
                              <a:rPr lang="en-US" sz="2000" i="1">
                                <a:latin typeface="Cambria Math" panose="02040503050406030204" pitchFamily="18" charset="0"/>
                              </a:rPr>
                              <m:t>𝑏</m:t>
                            </m:r>
                            <m:sSup>
                              <m:sSupPr>
                                <m:ctrlPr>
                                  <a:rPr lang="en-US" sz="2000" i="1">
                                    <a:latin typeface="Cambria Math"/>
                                  </a:rPr>
                                </m:ctrlPr>
                              </m:sSupPr>
                              <m:e>
                                <m:r>
                                  <a:rPr lang="en-US" sz="2000" i="1">
                                    <a:latin typeface="Cambria Math" panose="02040503050406030204" pitchFamily="18" charset="0"/>
                                  </a:rPr>
                                  <m:t>𝑑</m:t>
                                </m:r>
                              </m:e>
                              <m:sup>
                                <m:r>
                                  <a:rPr lang="en-US" sz="2000" i="1">
                                    <a:latin typeface="Cambria Math" panose="02040503050406030204" pitchFamily="18" charset="0"/>
                                  </a:rPr>
                                  <m:t>2</m:t>
                                </m:r>
                              </m:sup>
                            </m:sSup>
                            <m:r>
                              <a:rPr lang="en-US" sz="2000" i="1">
                                <a:latin typeface="Cambria Math" panose="02040503050406030204" pitchFamily="18" charset="0"/>
                              </a:rPr>
                              <m:t>𝑓𝑐</m:t>
                            </m:r>
                            <m:r>
                              <a:rPr lang="en-US" sz="2000" i="1">
                                <a:latin typeface="Cambria Math" panose="02040503050406030204" pitchFamily="18" charset="0"/>
                              </a:rPr>
                              <m:t>`</m:t>
                            </m:r>
                          </m:den>
                        </m:f>
                      </m:e>
                    </m:rad>
                  </m:oMath>
                </a14:m>
                <a:r>
                  <a:rPr lang="en-US" sz="2000" dirty="0">
                    <a:latin typeface="Times New Roman" pitchFamily="18" charset="0"/>
                    <a:cs typeface="Times New Roman" pitchFamily="18" charset="0"/>
                  </a:rPr>
                  <a:t> )</a:t>
                </a:r>
              </a:p>
              <a:p>
                <a:pPr marL="0" indent="0">
                  <a:buClrTx/>
                  <a:buNone/>
                </a:pPr>
                <a14:m>
                  <m:oMath xmlns:m="http://schemas.openxmlformats.org/officeDocument/2006/math">
                    <m:sSub>
                      <m:sSubPr>
                        <m:ctrlPr>
                          <a:rPr lang="en-US" sz="2000" i="1">
                            <a:latin typeface="Cambria Math"/>
                          </a:rPr>
                        </m:ctrlPr>
                      </m:sSubPr>
                      <m:e>
                        <m:r>
                          <a:rPr lang="en-US" sz="2000" i="1">
                            <a:latin typeface="Cambria Math" panose="02040503050406030204" pitchFamily="18" charset="0"/>
                          </a:rPr>
                          <m:t>𝜌</m:t>
                        </m:r>
                      </m:e>
                      <m:sub>
                        <m:r>
                          <a:rPr lang="en-US" sz="2000" i="1">
                            <a:latin typeface="Cambria Math" panose="02040503050406030204" pitchFamily="18" charset="0"/>
                          </a:rPr>
                          <m:t>𝑚𝑖𝑛</m:t>
                        </m:r>
                      </m:sub>
                    </m:sSub>
                  </m:oMath>
                </a14:m>
                <a:r>
                  <a:rPr lang="en-US" sz="2000" dirty="0">
                    <a:latin typeface="Times New Roman" pitchFamily="18" charset="0"/>
                    <a:cs typeface="Times New Roman" pitchFamily="18" charset="0"/>
                  </a:rPr>
                  <a:t> = max of ( </a:t>
                </a:r>
                <a14:m>
                  <m:oMath xmlns:m="http://schemas.openxmlformats.org/officeDocument/2006/math">
                    <m:f>
                      <m:fPr>
                        <m:ctrlPr>
                          <a:rPr lang="en-US" sz="2000" i="1">
                            <a:latin typeface="Cambria Math"/>
                          </a:rPr>
                        </m:ctrlPr>
                      </m:fPr>
                      <m:num>
                        <m:r>
                          <a:rPr lang="en-US" sz="2000" i="1">
                            <a:latin typeface="Cambria Math" panose="02040503050406030204" pitchFamily="18" charset="0"/>
                          </a:rPr>
                          <m:t>1.4</m:t>
                        </m:r>
                      </m:num>
                      <m:den>
                        <m:r>
                          <a:rPr lang="en-US" sz="2000" i="1">
                            <a:latin typeface="Cambria Math" panose="02040503050406030204" pitchFamily="18" charset="0"/>
                          </a:rPr>
                          <m:t>𝐹𝑦</m:t>
                        </m:r>
                      </m:den>
                    </m:f>
                    <m:r>
                      <a:rPr lang="en-US" sz="2000" i="1">
                        <a:latin typeface="Cambria Math" panose="02040503050406030204" pitchFamily="18" charset="0"/>
                      </a:rPr>
                      <m:t>  ,  </m:t>
                    </m:r>
                    <m:f>
                      <m:fPr>
                        <m:ctrlPr>
                          <a:rPr lang="en-US" sz="2000" i="1">
                            <a:latin typeface="Cambria Math"/>
                          </a:rPr>
                        </m:ctrlPr>
                      </m:fPr>
                      <m:num>
                        <m:r>
                          <a:rPr lang="en-US" sz="2000" i="1">
                            <a:latin typeface="Cambria Math" panose="02040503050406030204" pitchFamily="18" charset="0"/>
                          </a:rPr>
                          <m:t>0.25</m:t>
                        </m:r>
                        <m:rad>
                          <m:radPr>
                            <m:degHide m:val="on"/>
                            <m:ctrlPr>
                              <a:rPr lang="en-US" sz="2000" i="1">
                                <a:latin typeface="Cambria Math"/>
                              </a:rPr>
                            </m:ctrlPr>
                          </m:radPr>
                          <m:deg/>
                          <m:e>
                            <m:r>
                              <a:rPr lang="en-US" sz="2000" i="1">
                                <a:latin typeface="Cambria Math" panose="02040503050406030204" pitchFamily="18" charset="0"/>
                              </a:rPr>
                              <m:t>𝑓𝑐</m:t>
                            </m:r>
                            <m:r>
                              <a:rPr lang="en-US" sz="2000" i="1">
                                <a:latin typeface="Cambria Math" panose="02040503050406030204" pitchFamily="18" charset="0"/>
                              </a:rPr>
                              <m:t>`</m:t>
                            </m:r>
                          </m:e>
                        </m:rad>
                      </m:num>
                      <m:den>
                        <m:r>
                          <a:rPr lang="en-US" sz="2000" i="1">
                            <a:latin typeface="Cambria Math" panose="02040503050406030204" pitchFamily="18" charset="0"/>
                          </a:rPr>
                          <m:t>𝐹𝑦</m:t>
                        </m:r>
                      </m:den>
                    </m:f>
                  </m:oMath>
                </a14:m>
                <a:r>
                  <a:rPr lang="en-US" sz="2000" dirty="0">
                    <a:latin typeface="Times New Roman" pitchFamily="18" charset="0"/>
                    <a:cs typeface="Times New Roman" pitchFamily="18" charset="0"/>
                  </a:rPr>
                  <a:t> )</a:t>
                </a:r>
              </a:p>
              <a:p>
                <a:pPr marL="0" indent="0">
                  <a:buClrTx/>
                  <a:buNone/>
                </a:pPr>
                <a14:m>
                  <m:oMath xmlns:m="http://schemas.openxmlformats.org/officeDocument/2006/math">
                    <m:sSub>
                      <m:sSubPr>
                        <m:ctrlPr>
                          <a:rPr lang="en-US" sz="2000" i="1">
                            <a:latin typeface="Cambria Math"/>
                          </a:rPr>
                        </m:ctrlPr>
                      </m:sSubPr>
                      <m:e>
                        <m:r>
                          <a:rPr lang="en-US" sz="2000" i="1">
                            <a:latin typeface="Cambria Math" panose="02040503050406030204" pitchFamily="18" charset="0"/>
                          </a:rPr>
                          <m:t>𝜌</m:t>
                        </m:r>
                      </m:e>
                      <m:sub>
                        <m:r>
                          <a:rPr lang="en-US" sz="2000" i="1">
                            <a:latin typeface="Cambria Math" panose="02040503050406030204" pitchFamily="18" charset="0"/>
                          </a:rPr>
                          <m:t>𝑚𝑎𝑥</m:t>
                        </m:r>
                        <m:r>
                          <a:rPr lang="en-US" sz="2000" i="1">
                            <a:latin typeface="Cambria Math" panose="02040503050406030204" pitchFamily="18" charset="0"/>
                          </a:rPr>
                          <m:t>, </m:t>
                        </m:r>
                        <m:r>
                          <a:rPr lang="en-US" sz="2000" i="1">
                            <a:latin typeface="Cambria Math" panose="02040503050406030204" pitchFamily="18" charset="0"/>
                          </a:rPr>
                          <m:t>𝑠𝑖𝑛𝑔𝑙𝑦</m:t>
                        </m:r>
                        <m:r>
                          <a:rPr lang="en-US" sz="2000" i="1">
                            <a:latin typeface="Cambria Math" panose="02040503050406030204" pitchFamily="18" charset="0"/>
                          </a:rPr>
                          <m:t> </m:t>
                        </m:r>
                      </m:sub>
                    </m:sSub>
                  </m:oMath>
                </a14:m>
                <a:r>
                  <a:rPr lang="en-US" sz="2000" dirty="0">
                    <a:latin typeface="Times New Roman" pitchFamily="18" charset="0"/>
                    <a:cs typeface="Times New Roman" pitchFamily="18" charset="0"/>
                  </a:rPr>
                  <a:t>=</a:t>
                </a:r>
                <a14:m>
                  <m:oMath xmlns:m="http://schemas.openxmlformats.org/officeDocument/2006/math">
                    <m:f>
                      <m:fPr>
                        <m:ctrlPr>
                          <a:rPr lang="en-US" sz="2000" i="1">
                            <a:latin typeface="Cambria Math"/>
                          </a:rPr>
                        </m:ctrlPr>
                      </m:fPr>
                      <m:num>
                        <m:r>
                          <a:rPr lang="en-US" sz="2000" i="1">
                            <a:latin typeface="Cambria Math" panose="02040503050406030204" pitchFamily="18" charset="0"/>
                          </a:rPr>
                          <m:t>0.375 </m:t>
                        </m:r>
                        <m:r>
                          <a:rPr lang="en-US" sz="2000" i="1">
                            <a:latin typeface="Cambria Math" panose="02040503050406030204" pitchFamily="18" charset="0"/>
                          </a:rPr>
                          <m:t>𝑥</m:t>
                        </m:r>
                        <m:r>
                          <a:rPr lang="en-US" sz="2000" i="1">
                            <a:latin typeface="Cambria Math" panose="02040503050406030204" pitchFamily="18" charset="0"/>
                          </a:rPr>
                          <m:t> </m:t>
                        </m:r>
                        <m:r>
                          <a:rPr lang="en-US" sz="2000" i="1">
                            <a:latin typeface="Cambria Math" panose="02040503050406030204" pitchFamily="18" charset="0"/>
                          </a:rPr>
                          <m:t>𝐵</m:t>
                        </m:r>
                        <m:r>
                          <a:rPr lang="en-US" sz="2000" i="1">
                            <a:latin typeface="Cambria Math" panose="02040503050406030204" pitchFamily="18" charset="0"/>
                          </a:rPr>
                          <m:t>1 </m:t>
                        </m:r>
                        <m:r>
                          <a:rPr lang="en-US" sz="2000" i="1">
                            <a:latin typeface="Cambria Math" panose="02040503050406030204" pitchFamily="18" charset="0"/>
                          </a:rPr>
                          <m:t>𝑥</m:t>
                        </m:r>
                        <m:r>
                          <a:rPr lang="en-US" sz="2000" i="1">
                            <a:latin typeface="Cambria Math" panose="02040503050406030204" pitchFamily="18" charset="0"/>
                          </a:rPr>
                          <m:t> 0.85 </m:t>
                        </m:r>
                        <m:r>
                          <a:rPr lang="en-US" sz="2000" i="1">
                            <a:latin typeface="Cambria Math" panose="02040503050406030204" pitchFamily="18" charset="0"/>
                          </a:rPr>
                          <m:t>𝑓𝑐</m:t>
                        </m:r>
                        <m:r>
                          <a:rPr lang="en-US" sz="2000" i="1">
                            <a:latin typeface="Cambria Math" panose="02040503050406030204" pitchFamily="18" charset="0"/>
                          </a:rPr>
                          <m:t>`</m:t>
                        </m:r>
                      </m:num>
                      <m:den>
                        <m:r>
                          <a:rPr lang="en-US" sz="2000" i="1">
                            <a:latin typeface="Cambria Math" panose="02040503050406030204" pitchFamily="18" charset="0"/>
                          </a:rPr>
                          <m:t>𝐹𝑦</m:t>
                        </m:r>
                      </m:den>
                    </m:f>
                  </m:oMath>
                </a14:m>
                <a:endParaRPr lang="en-US" sz="2000" dirty="0">
                  <a:latin typeface="Times New Roman" pitchFamily="18" charset="0"/>
                  <a:cs typeface="Times New Roman" pitchFamily="18" charset="0"/>
                </a:endParaRPr>
              </a:p>
              <a:p>
                <a:pPr marL="0" indent="0">
                  <a:buClrTx/>
                  <a:buNone/>
                </a:pPr>
                <a:r>
                  <a:rPr lang="en-US" sz="2000" dirty="0">
                    <a:latin typeface="Times New Roman" pitchFamily="18" charset="0"/>
                    <a:cs typeface="Times New Roman" pitchFamily="18" charset="0"/>
                  </a:rPr>
                  <a:t>As </a:t>
                </a:r>
                <a:r>
                  <a:rPr lang="en-US" sz="2000" baseline="-25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 </a:t>
                </a:r>
                <a14:m>
                  <m:oMath xmlns:m="http://schemas.openxmlformats.org/officeDocument/2006/math">
                    <m:r>
                      <a:rPr lang="en-US" sz="2000" i="1">
                        <a:latin typeface="Cambria Math" panose="02040503050406030204" pitchFamily="18" charset="0"/>
                      </a:rPr>
                      <m:t>𝜌</m:t>
                    </m:r>
                  </m:oMath>
                </a14:m>
                <a:r>
                  <a:rPr lang="en-US" sz="2000" dirty="0">
                    <a:latin typeface="Times New Roman" pitchFamily="18" charset="0"/>
                    <a:cs typeface="Times New Roman" pitchFamily="18" charset="0"/>
                  </a:rPr>
                  <a:t> x b x d </a:t>
                </a:r>
              </a:p>
              <a:p>
                <a:pPr marL="0" indent="0">
                  <a:buClrTx/>
                  <a:buNone/>
                </a:pPr>
                <a:endParaRPr lang="en-US" sz="2000" dirty="0">
                  <a:effectLst/>
                  <a:latin typeface="Times New Roman" pitchFamily="18" charset="0"/>
                  <a:ea typeface="Calibri"/>
                  <a:cs typeface="Times New Roman" pitchFamily="18" charset="0"/>
                </a:endParaRPr>
              </a:p>
              <a:p>
                <a:pPr marL="0" indent="0">
                  <a:buClrTx/>
                  <a:buNone/>
                </a:pPr>
                <a:endParaRPr lang="en-US" sz="2000" dirty="0">
                  <a:latin typeface="Times New Roman" pitchFamily="18" charset="0"/>
                  <a:cs typeface="Times New Roman"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xfrm>
                <a:off x="457200" y="990600"/>
                <a:ext cx="7467600" cy="5483352"/>
              </a:xfrm>
              <a:blipFill rotWithShape="1">
                <a:blip r:embed="rId2"/>
                <a:stretch>
                  <a:fillRect l="-816" t="-556"/>
                </a:stretch>
              </a:blipFill>
            </p:spPr>
            <p:txBody>
              <a:bodyPr/>
              <a:lstStyle/>
              <a:p>
                <a:r>
                  <a:rPr lang="en-US">
                    <a:noFill/>
                  </a:rPr>
                  <a:t> </a:t>
                </a:r>
              </a:p>
            </p:txBody>
          </p:sp>
        </mc:Fallback>
      </mc:AlternateContent>
      <p:sp>
        <p:nvSpPr>
          <p:cNvPr id="4" name="Slide Number Placeholder 3"/>
          <p:cNvSpPr>
            <a:spLocks noGrp="1"/>
          </p:cNvSpPr>
          <p:nvPr>
            <p:ph type="sldNum" sz="quarter" idx="15"/>
          </p:nvPr>
        </p:nvSpPr>
        <p:spPr/>
        <p:txBody>
          <a:bodyPr/>
          <a:lstStyle/>
          <a:p>
            <a:fld id="{B6F15528-21DE-4FAA-801E-634DDDAF4B2B}" type="slidenum">
              <a:rPr lang="en-US" smtClean="0"/>
              <a:pPr/>
              <a:t>121</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Verification</a:t>
            </a:r>
            <a:endParaRPr lang="en-US" sz="3600" dirty="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142864228"/>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914400"/>
                <a:ext cx="7467600" cy="5559552"/>
              </a:xfrm>
            </p:spPr>
            <p:txBody>
              <a:bodyPr/>
              <a:lstStyle/>
              <a:p>
                <a:pPr marL="0" indent="0">
                  <a:buNone/>
                </a:pPr>
                <a:r>
                  <a:rPr lang="en-US" sz="2000" dirty="0">
                    <a:latin typeface="Times New Roman" pitchFamily="18" charset="0"/>
                    <a:cs typeface="Times New Roman" pitchFamily="18" charset="0"/>
                  </a:rPr>
                  <a:t>Where:</a:t>
                </a:r>
              </a:p>
              <a:p>
                <a:pPr marL="0" indent="0">
                  <a:buNone/>
                </a:pPr>
                <a:r>
                  <a:rPr lang="en-US" sz="2000" dirty="0">
                    <a:latin typeface="Times New Roman" pitchFamily="18" charset="0"/>
                    <a:cs typeface="Times New Roman" pitchFamily="18" charset="0"/>
                  </a:rPr>
                  <a:t>Mu: Ultimate moment in </a:t>
                </a:r>
                <a:r>
                  <a:rPr lang="en-US" sz="2000" dirty="0" err="1">
                    <a:latin typeface="Times New Roman" pitchFamily="18" charset="0"/>
                    <a:cs typeface="Times New Roman" pitchFamily="18" charset="0"/>
                  </a:rPr>
                  <a:t>KN.m</a:t>
                </a:r>
                <a:endParaRPr lang="en-US" sz="2000" dirty="0">
                  <a:latin typeface="Times New Roman" pitchFamily="18" charset="0"/>
                  <a:cs typeface="Times New Roman" pitchFamily="18" charset="0"/>
                </a:endParaRPr>
              </a:p>
              <a:p>
                <a:pPr marL="0" indent="0">
                  <a:buNone/>
                </a:pPr>
                <a:r>
                  <a:rPr lang="en-US" sz="2000" dirty="0">
                    <a:latin typeface="Times New Roman" pitchFamily="18" charset="0"/>
                    <a:cs typeface="Times New Roman" pitchFamily="18" charset="0"/>
                  </a:rPr>
                  <a:t>Fc`: Compressive strength of concrete in </a:t>
                </a:r>
                <a:r>
                  <a:rPr lang="en-US" sz="2000" dirty="0" err="1">
                    <a:latin typeface="Times New Roman" pitchFamily="18" charset="0"/>
                    <a:cs typeface="Times New Roman" pitchFamily="18" charset="0"/>
                  </a:rPr>
                  <a:t>Mpa</a:t>
                </a:r>
                <a:r>
                  <a:rPr lang="en-US" sz="2000" dirty="0">
                    <a:latin typeface="Times New Roman" pitchFamily="18" charset="0"/>
                    <a:cs typeface="Times New Roman" pitchFamily="18" charset="0"/>
                  </a:rPr>
                  <a:t>.</a:t>
                </a:r>
              </a:p>
              <a:p>
                <a:pPr marL="0" indent="0">
                  <a:buNone/>
                </a:pPr>
                <a:r>
                  <a:rPr lang="en-US" sz="2000" dirty="0" err="1">
                    <a:latin typeface="Times New Roman" pitchFamily="18" charset="0"/>
                    <a:cs typeface="Times New Roman" pitchFamily="18" charset="0"/>
                  </a:rPr>
                  <a:t>Fy</a:t>
                </a:r>
                <a:r>
                  <a:rPr lang="en-US" sz="2000" dirty="0">
                    <a:latin typeface="Times New Roman" pitchFamily="18" charset="0"/>
                    <a:cs typeface="Times New Roman" pitchFamily="18" charset="0"/>
                  </a:rPr>
                  <a:t>: Yielding strength of steel in </a:t>
                </a:r>
                <a:r>
                  <a:rPr lang="en-US" sz="2000" dirty="0" err="1">
                    <a:latin typeface="Times New Roman" pitchFamily="18" charset="0"/>
                    <a:cs typeface="Times New Roman" pitchFamily="18" charset="0"/>
                  </a:rPr>
                  <a:t>Mpa</a:t>
                </a:r>
                <a:r>
                  <a:rPr lang="en-US" sz="2000" dirty="0">
                    <a:latin typeface="Times New Roman" pitchFamily="18" charset="0"/>
                    <a:cs typeface="Times New Roman" pitchFamily="18" charset="0"/>
                  </a:rPr>
                  <a:t>.</a:t>
                </a:r>
              </a:p>
              <a:p>
                <a:pPr marL="0" indent="0">
                  <a:buNone/>
                </a:pPr>
                <a:r>
                  <a:rPr lang="en-US" sz="2000" dirty="0">
                    <a:latin typeface="Times New Roman" pitchFamily="18" charset="0"/>
                    <a:cs typeface="Times New Roman" pitchFamily="18" charset="0"/>
                  </a:rPr>
                  <a:t>b: Width of slab in mm.</a:t>
                </a:r>
              </a:p>
              <a:p>
                <a:pPr marL="0" indent="0">
                  <a:buNone/>
                </a:pPr>
                <a:r>
                  <a:rPr lang="en-US" sz="2000" dirty="0">
                    <a:latin typeface="Times New Roman" pitchFamily="18" charset="0"/>
                    <a:cs typeface="Times New Roman" pitchFamily="18" charset="0"/>
                  </a:rPr>
                  <a:t>d: Effective depth of slab section in mm.  </a:t>
                </a:r>
                <a:endParaRPr lang="en-US" sz="2000" dirty="0" smtClean="0">
                  <a:latin typeface="Times New Roman" pitchFamily="18" charset="0"/>
                  <a:cs typeface="Times New Roman" pitchFamily="18" charset="0"/>
                </a:endParaRPr>
              </a:p>
              <a:p>
                <a:pPr marL="0" indent="0">
                  <a:buNone/>
                </a:pPr>
                <a14:m>
                  <m:oMath xmlns:m="http://schemas.openxmlformats.org/officeDocument/2006/math">
                    <m:sSub>
                      <m:sSubPr>
                        <m:ctrlPr>
                          <a:rPr lang="en-US" sz="2000" i="1">
                            <a:latin typeface="Cambria Math"/>
                          </a:rPr>
                        </m:ctrlPr>
                      </m:sSubPr>
                      <m:e>
                        <m:r>
                          <a:rPr lang="en-US" sz="2000" i="1">
                            <a:latin typeface="Cambria Math" panose="02040503050406030204" pitchFamily="18" charset="0"/>
                          </a:rPr>
                          <m:t>𝐴</m:t>
                        </m:r>
                      </m:e>
                      <m:sub>
                        <m:r>
                          <a:rPr lang="en-US" sz="2000" i="1">
                            <a:latin typeface="Cambria Math" panose="02040503050406030204" pitchFamily="18" charset="0"/>
                          </a:rPr>
                          <m:t>𝑠</m:t>
                        </m:r>
                      </m:sub>
                    </m:sSub>
                  </m:oMath>
                </a14:m>
                <a:r>
                  <a:rPr lang="en-US" sz="2000" dirty="0">
                    <a:latin typeface="Times New Roman" pitchFamily="18" charset="0"/>
                    <a:cs typeface="Times New Roman" pitchFamily="18" charset="0"/>
                  </a:rPr>
                  <a:t>: Area of steel in mm</a:t>
                </a:r>
                <a:r>
                  <a:rPr lang="en-US" sz="2000" baseline="30000" dirty="0">
                    <a:latin typeface="Times New Roman" pitchFamily="18" charset="0"/>
                    <a:cs typeface="Times New Roman" pitchFamily="18" charset="0"/>
                  </a:rPr>
                  <a:t>2</a:t>
                </a:r>
                <a:endParaRPr lang="en-US" sz="2000" dirty="0">
                  <a:latin typeface="Times New Roman" pitchFamily="18" charset="0"/>
                  <a:cs typeface="Times New Roman" pitchFamily="18" charset="0"/>
                </a:endParaRPr>
              </a:p>
              <a:p>
                <a:pPr marL="0" indent="0">
                  <a:buNone/>
                </a:pPr>
                <a14:m>
                  <m:oMath xmlns:m="http://schemas.openxmlformats.org/officeDocument/2006/math">
                    <m:r>
                      <a:rPr lang="en-US" sz="2000" i="1">
                        <a:latin typeface="Cambria Math"/>
                        <a:ea typeface="Times New Roman"/>
                        <a:cs typeface="Times New Roman"/>
                      </a:rPr>
                      <m:t>∅</m:t>
                    </m:r>
                    <m:r>
                      <a:rPr lang="en-US" sz="2000" i="1">
                        <a:latin typeface="Cambria Math"/>
                        <a:ea typeface="Times New Roman"/>
                        <a:cs typeface="Times New Roman"/>
                      </a:rPr>
                      <m:t>𝑀𝑛</m:t>
                    </m:r>
                    <m:r>
                      <a:rPr lang="en-US" sz="2000" i="1">
                        <a:latin typeface="Cambria Math"/>
                        <a:ea typeface="Times New Roman"/>
                        <a:cs typeface="Times New Roman"/>
                      </a:rPr>
                      <m:t>:</m:t>
                    </m:r>
                  </m:oMath>
                </a14:m>
                <a:r>
                  <a:rPr lang="en-US" sz="2000" dirty="0">
                    <a:effectLst/>
                    <a:latin typeface="Times New Roman" pitchFamily="18" charset="0"/>
                    <a:ea typeface="Times New Roman"/>
                    <a:cs typeface="Times New Roman" pitchFamily="18" charset="0"/>
                  </a:rPr>
                  <a:t> Ultimate moment in KN </a:t>
                </a:r>
                <a:endParaRPr lang="en-US" sz="2000" dirty="0" smtClean="0">
                  <a:latin typeface="Times New Roman" pitchFamily="18" charset="0"/>
                  <a:ea typeface="Times New Roman"/>
                  <a:cs typeface="Times New Roman" pitchFamily="18" charset="0"/>
                </a:endParaRPr>
              </a:p>
              <a:p>
                <a:pPr marL="0" indent="0">
                  <a:buNone/>
                </a:pPr>
                <a14:m>
                  <m:oMath xmlns:m="http://schemas.openxmlformats.org/officeDocument/2006/math">
                    <m:r>
                      <a:rPr lang="en-US" sz="2000" i="1">
                        <a:effectLst/>
                        <a:latin typeface="Cambria Math"/>
                        <a:ea typeface="Times New Roman"/>
                        <a:cs typeface="Times New Roman"/>
                      </a:rPr>
                      <m:t>∅</m:t>
                    </m:r>
                  </m:oMath>
                </a14:m>
                <a:r>
                  <a:rPr lang="en-US" sz="2000" dirty="0">
                    <a:effectLst/>
                    <a:latin typeface="Times New Roman" pitchFamily="18" charset="0"/>
                    <a:ea typeface="Times New Roman"/>
                    <a:cs typeface="Times New Roman" pitchFamily="18" charset="0"/>
                  </a:rPr>
                  <a:t>: Strength factor =1 </a:t>
                </a:r>
                <a:endParaRPr lang="en-US" sz="2000" dirty="0" smtClean="0">
                  <a:effectLst/>
                  <a:latin typeface="Times New Roman" pitchFamily="18" charset="0"/>
                  <a:ea typeface="Times New Roman"/>
                  <a:cs typeface="Times New Roman" pitchFamily="18" charset="0"/>
                </a:endParaRPr>
              </a:p>
              <a:p>
                <a:pPr marL="0" indent="0">
                  <a:buNone/>
                </a:pPr>
                <a14:m>
                  <m:oMath xmlns:m="http://schemas.openxmlformats.org/officeDocument/2006/math">
                    <m:r>
                      <a:rPr lang="en-US" sz="2000" i="1">
                        <a:latin typeface="Cambria Math" panose="02040503050406030204" pitchFamily="18" charset="0"/>
                      </a:rPr>
                      <m:t>𝜌</m:t>
                    </m:r>
                  </m:oMath>
                </a14:m>
                <a:r>
                  <a:rPr lang="en-US" sz="2000" i="1" dirty="0">
                    <a:latin typeface="Times New Roman" pitchFamily="18" charset="0"/>
                    <a:cs typeface="Times New Roman" pitchFamily="18" charset="0"/>
                  </a:rPr>
                  <a:t>=</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steel ratio.</a:t>
                </a:r>
              </a:p>
              <a:p>
                <a:pPr marL="0" indent="0">
                  <a:buNone/>
                </a:pPr>
                <a:endParaRPr lang="en-US" sz="2000" dirty="0">
                  <a:latin typeface="Times New Roman" pitchFamily="18" charset="0"/>
                  <a:cs typeface="Times New Roman" pitchFamily="18" charset="0"/>
                </a:endParaRPr>
              </a:p>
              <a:p>
                <a:pPr marL="0" indent="0">
                  <a:buNone/>
                </a:pPr>
                <a:endParaRPr lang="en-US" sz="2800" dirty="0">
                  <a:effectLst/>
                  <a:latin typeface="Times New Roman" pitchFamily="18" charset="0"/>
                  <a:ea typeface="Calibri"/>
                  <a:cs typeface="Times New Roman" pitchFamily="18" charset="0"/>
                </a:endParaRPr>
              </a:p>
              <a:p>
                <a:pPr marL="0" indent="0">
                  <a:buNone/>
                </a:pPr>
                <a:endParaRPr lang="en-US" dirty="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914400"/>
                <a:ext cx="7467600" cy="5559552"/>
              </a:xfrm>
              <a:blipFill rotWithShape="1">
                <a:blip r:embed="rId2"/>
                <a:stretch>
                  <a:fillRect l="-816" t="-548"/>
                </a:stretch>
              </a:blipFill>
            </p:spPr>
            <p:txBody>
              <a:bodyPr/>
              <a:lstStyle/>
              <a:p>
                <a:r>
                  <a:rPr lang="en-US">
                    <a:noFill/>
                  </a:rPr>
                  <a:t> </a:t>
                </a:r>
              </a:p>
            </p:txBody>
          </p:sp>
        </mc:Fallback>
      </mc:AlternateContent>
      <p:sp>
        <p:nvSpPr>
          <p:cNvPr id="4" name="Slide Number Placeholder 3"/>
          <p:cNvSpPr>
            <a:spLocks noGrp="1"/>
          </p:cNvSpPr>
          <p:nvPr>
            <p:ph type="sldNum" sz="quarter" idx="15"/>
          </p:nvPr>
        </p:nvSpPr>
        <p:spPr/>
        <p:txBody>
          <a:bodyPr/>
          <a:lstStyle/>
          <a:p>
            <a:fld id="{B6F15528-21DE-4FAA-801E-634DDDAF4B2B}" type="slidenum">
              <a:rPr lang="en-US" smtClean="0"/>
              <a:pPr/>
              <a:t>122</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Verification</a:t>
            </a:r>
            <a:endParaRPr lang="en-US" sz="3600" dirty="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682484883"/>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123</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Verification</a:t>
            </a:r>
            <a:endParaRPr lang="en-US" sz="36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Content Placeholder 2"/>
              <p:cNvSpPr>
                <a:spLocks noGrp="1"/>
              </p:cNvSpPr>
              <p:nvPr>
                <p:ph sz="quarter" idx="1"/>
              </p:nvPr>
            </p:nvSpPr>
            <p:spPr>
              <a:xfrm>
                <a:off x="228600" y="990600"/>
                <a:ext cx="7696200" cy="5483352"/>
              </a:xfrm>
            </p:spPr>
            <p:txBody>
              <a:bodyPr>
                <a:normAutofit/>
              </a:bodyPr>
              <a:lstStyle/>
              <a:p>
                <a:pPr marL="0" indent="0">
                  <a:buNone/>
                </a:pPr>
                <a:r>
                  <a:rPr lang="en-US" sz="2000" dirty="0" smtClean="0">
                    <a:latin typeface="Cambria" pitchFamily="18" charset="0"/>
                  </a:rPr>
                  <a:t>3- Torsion </a:t>
                </a:r>
              </a:p>
              <a:p>
                <a:pPr marL="0" indent="0">
                  <a:buClrTx/>
                  <a:buNone/>
                </a:pPr>
                <a:r>
                  <a:rPr lang="en-US" sz="2000" dirty="0" err="1" smtClean="0">
                    <a:latin typeface="Cambria" pitchFamily="18" charset="0"/>
                  </a:rPr>
                  <a:t>Tu</a:t>
                </a:r>
                <a:r>
                  <a:rPr lang="en-US" sz="2000" dirty="0" smtClean="0">
                    <a:latin typeface="Cambria" pitchFamily="18" charset="0"/>
                  </a:rPr>
                  <a:t> </a:t>
                </a:r>
                <a:r>
                  <a:rPr lang="en-US" sz="2000" dirty="0">
                    <a:latin typeface="Cambria" pitchFamily="18" charset="0"/>
                  </a:rPr>
                  <a:t>was taken from ETABS. </a:t>
                </a:r>
              </a:p>
              <a:p>
                <a:pPr marL="0" indent="0">
                  <a:buClrTx/>
                  <a:buNone/>
                </a:pPr>
                <a:r>
                  <a:rPr lang="en-US" sz="2000" dirty="0" err="1"/>
                  <a:t>Tth</a:t>
                </a:r>
                <a:r>
                  <a:rPr lang="en-US" sz="2000" dirty="0"/>
                  <a:t> = Ø ʎ </a:t>
                </a:r>
                <a14:m>
                  <m:oMath xmlns:m="http://schemas.openxmlformats.org/officeDocument/2006/math">
                    <m:f>
                      <m:fPr>
                        <m:ctrlPr>
                          <a:rPr lang="en-US" sz="2000" i="1">
                            <a:latin typeface="Cambria Math"/>
                          </a:rPr>
                        </m:ctrlPr>
                      </m:fPr>
                      <m:num>
                        <m:rad>
                          <m:radPr>
                            <m:degHide m:val="on"/>
                            <m:ctrlPr>
                              <a:rPr lang="en-US" sz="2000" i="1">
                                <a:latin typeface="Cambria Math"/>
                              </a:rPr>
                            </m:ctrlPr>
                          </m:radPr>
                          <m:deg/>
                          <m:e>
                            <m:r>
                              <a:rPr lang="en-US" sz="2000" i="1">
                                <a:latin typeface="Cambria Math" panose="02040503050406030204" pitchFamily="18" charset="0"/>
                              </a:rPr>
                              <m:t>𝑓𝑐</m:t>
                            </m:r>
                            <m:r>
                              <a:rPr lang="en-US" sz="2000" i="1">
                                <a:latin typeface="Cambria Math" panose="02040503050406030204" pitchFamily="18" charset="0"/>
                              </a:rPr>
                              <m:t>`</m:t>
                            </m:r>
                          </m:e>
                        </m:rad>
                      </m:num>
                      <m:den>
                        <m:r>
                          <a:rPr lang="en-US" sz="2000" i="1">
                            <a:latin typeface="Cambria Math" panose="02040503050406030204" pitchFamily="18" charset="0"/>
                          </a:rPr>
                          <m:t>12</m:t>
                        </m:r>
                      </m:den>
                    </m:f>
                  </m:oMath>
                </a14:m>
                <a:r>
                  <a:rPr lang="en-US" sz="2000" dirty="0"/>
                  <a:t> </a:t>
                </a:r>
                <a14:m>
                  <m:oMath xmlns:m="http://schemas.openxmlformats.org/officeDocument/2006/math">
                    <m:f>
                      <m:fPr>
                        <m:ctrlPr>
                          <a:rPr lang="en-US" sz="2000" i="1">
                            <a:latin typeface="Cambria Math"/>
                          </a:rPr>
                        </m:ctrlPr>
                      </m:fPr>
                      <m:num>
                        <m:sSup>
                          <m:sSupPr>
                            <m:ctrlPr>
                              <a:rPr lang="en-US" sz="2000" i="1">
                                <a:latin typeface="Cambria Math"/>
                              </a:rPr>
                            </m:ctrlPr>
                          </m:sSupPr>
                          <m:e>
                            <m:r>
                              <a:rPr lang="en-US" sz="2000" i="1">
                                <a:latin typeface="Cambria Math" panose="02040503050406030204" pitchFamily="18" charset="0"/>
                              </a:rPr>
                              <m:t>𝐴𝑐𝑝</m:t>
                            </m:r>
                          </m:e>
                          <m:sup>
                            <m:r>
                              <a:rPr lang="en-US" sz="2000" i="1">
                                <a:latin typeface="Cambria Math" panose="02040503050406030204" pitchFamily="18" charset="0"/>
                              </a:rPr>
                              <m:t>2</m:t>
                            </m:r>
                          </m:sup>
                        </m:sSup>
                        <m:r>
                          <a:rPr lang="en-US" sz="2000" i="1">
                            <a:latin typeface="Cambria Math" panose="02040503050406030204" pitchFamily="18" charset="0"/>
                          </a:rPr>
                          <m:t> </m:t>
                        </m:r>
                      </m:num>
                      <m:den>
                        <m:r>
                          <a:rPr lang="en-US" sz="2000" i="1">
                            <a:latin typeface="Cambria Math" panose="02040503050406030204" pitchFamily="18" charset="0"/>
                          </a:rPr>
                          <m:t>𝑃𝑐𝑝</m:t>
                        </m:r>
                      </m:den>
                    </m:f>
                  </m:oMath>
                </a14:m>
                <a:endParaRPr lang="en-US" sz="2000" dirty="0" smtClean="0"/>
              </a:p>
              <a:p>
                <a:pPr marL="0" indent="0">
                  <a:buClrTx/>
                  <a:buNone/>
                </a:pPr>
                <a14:m>
                  <m:oMath xmlns:m="http://schemas.openxmlformats.org/officeDocument/2006/math">
                    <m:f>
                      <m:fPr>
                        <m:ctrlPr>
                          <a:rPr lang="en-US" i="1">
                            <a:latin typeface="Cambria Math"/>
                          </a:rPr>
                        </m:ctrlPr>
                      </m:fPr>
                      <m:num>
                        <m:r>
                          <a:rPr lang="en-US" i="1">
                            <a:latin typeface="Cambria Math" panose="02040503050406030204" pitchFamily="18" charset="0"/>
                          </a:rPr>
                          <m:t>𝐴𝑡</m:t>
                        </m:r>
                      </m:num>
                      <m:den>
                        <m:r>
                          <a:rPr lang="en-US" i="1">
                            <a:latin typeface="Cambria Math" panose="02040503050406030204" pitchFamily="18" charset="0"/>
                          </a:rPr>
                          <m:t>𝑆</m:t>
                        </m:r>
                      </m:den>
                    </m:f>
                  </m:oMath>
                </a14:m>
                <a:r>
                  <a:rPr lang="en-US" dirty="0"/>
                  <a:t> </a:t>
                </a:r>
                <a:r>
                  <a:rPr lang="en-US" baseline="-25000" dirty="0" smtClean="0"/>
                  <a:t> </a:t>
                </a:r>
                <a:r>
                  <a:rPr lang="en-US" dirty="0"/>
                  <a:t>= </a:t>
                </a:r>
                <a14:m>
                  <m:oMath xmlns:m="http://schemas.openxmlformats.org/officeDocument/2006/math">
                    <m:f>
                      <m:fPr>
                        <m:ctrlPr>
                          <a:rPr lang="en-US" i="1">
                            <a:latin typeface="Cambria Math"/>
                          </a:rPr>
                        </m:ctrlPr>
                      </m:fPr>
                      <m:num>
                        <m:f>
                          <m:fPr>
                            <m:ctrlPr>
                              <a:rPr lang="en-US" i="1">
                                <a:latin typeface="Cambria Math"/>
                              </a:rPr>
                            </m:ctrlPr>
                          </m:fPr>
                          <m:num>
                            <m:r>
                              <a:rPr lang="en-US" i="1">
                                <a:latin typeface="Cambria Math" panose="02040503050406030204" pitchFamily="18" charset="0"/>
                              </a:rPr>
                              <m:t>𝑇𝑢</m:t>
                            </m:r>
                          </m:num>
                          <m:den>
                            <m:r>
                              <a:rPr lang="en-US" i="1">
                                <a:latin typeface="Cambria Math" panose="02040503050406030204" pitchFamily="18" charset="0"/>
                              </a:rPr>
                              <m:t>Ø</m:t>
                            </m:r>
                          </m:den>
                        </m:f>
                      </m:num>
                      <m:den>
                        <m:r>
                          <a:rPr lang="en-US" i="1">
                            <a:latin typeface="Cambria Math" panose="02040503050406030204" pitchFamily="18" charset="0"/>
                          </a:rPr>
                          <m:t>2</m:t>
                        </m:r>
                        <m:r>
                          <a:rPr lang="en-US" i="1">
                            <a:latin typeface="Cambria Math" panose="02040503050406030204" pitchFamily="18" charset="0"/>
                          </a:rPr>
                          <m:t> </m:t>
                        </m:r>
                        <m:sSub>
                          <m:sSubPr>
                            <m:ctrlPr>
                              <a:rPr lang="en-US" i="1">
                                <a:latin typeface="Cambria Math"/>
                              </a:rPr>
                            </m:ctrlPr>
                          </m:sSubPr>
                          <m:e>
                            <m:r>
                              <a:rPr lang="en-US" i="1">
                                <a:latin typeface="Cambria Math" panose="02040503050406030204" pitchFamily="18" charset="0"/>
                              </a:rPr>
                              <m:t>𝐴</m:t>
                            </m:r>
                          </m:e>
                          <m:sub>
                            <m:r>
                              <a:rPr lang="en-US" i="1">
                                <a:latin typeface="Cambria Math" panose="02040503050406030204" pitchFamily="18" charset="0"/>
                              </a:rPr>
                              <m:t>0</m:t>
                            </m:r>
                          </m:sub>
                        </m:sSub>
                        <m:r>
                          <a:rPr lang="en-US" i="1">
                            <a:latin typeface="Cambria Math" panose="02040503050406030204" pitchFamily="18" charset="0"/>
                          </a:rPr>
                          <m:t> </m:t>
                        </m:r>
                        <m:r>
                          <a:rPr lang="en-US" i="1">
                            <a:latin typeface="Cambria Math" panose="02040503050406030204" pitchFamily="18" charset="0"/>
                          </a:rPr>
                          <m:t>𝐹𝑦𝑡</m:t>
                        </m:r>
                      </m:den>
                    </m:f>
                  </m:oMath>
                </a14:m>
                <a:r>
                  <a:rPr lang="en-US" dirty="0"/>
                  <a:t> </a:t>
                </a:r>
              </a:p>
              <a:p>
                <a:pPr marL="0" indent="0">
                  <a:buClrTx/>
                  <a:buNone/>
                </a:pPr>
                <a:r>
                  <a:rPr lang="en-US" sz="2000" dirty="0" smtClean="0">
                    <a:effectLst/>
                    <a:latin typeface="Times New Roman" pitchFamily="18" charset="0"/>
                    <a:ea typeface="Calibri"/>
                    <a:cs typeface="Times New Roman" pitchFamily="18" charset="0"/>
                  </a:rPr>
                  <a:t>Where:</a:t>
                </a:r>
              </a:p>
              <a:p>
                <a:pPr marL="0" indent="0">
                  <a:buNone/>
                </a:pPr>
                <a:r>
                  <a:rPr lang="en-US" sz="2000" dirty="0" err="1">
                    <a:latin typeface="Times New Roman" pitchFamily="18" charset="0"/>
                    <a:cs typeface="Times New Roman" pitchFamily="18" charset="0"/>
                  </a:rPr>
                  <a:t>Tth</a:t>
                </a:r>
                <a:r>
                  <a:rPr lang="en-US" sz="2000" dirty="0">
                    <a:latin typeface="Times New Roman" pitchFamily="18" charset="0"/>
                    <a:cs typeface="Times New Roman" pitchFamily="18" charset="0"/>
                  </a:rPr>
                  <a:t> = Threshold torsion</a:t>
                </a:r>
              </a:p>
              <a:p>
                <a:pPr marL="0" indent="0">
                  <a:buNone/>
                </a:pPr>
                <a:r>
                  <a:rPr lang="en-US" sz="2000" dirty="0" err="1">
                    <a:latin typeface="Times New Roman" pitchFamily="18" charset="0"/>
                    <a:cs typeface="Times New Roman" pitchFamily="18" charset="0"/>
                  </a:rPr>
                  <a:t>Acp</a:t>
                </a:r>
                <a:r>
                  <a:rPr lang="en-US" sz="2000" dirty="0">
                    <a:latin typeface="Times New Roman" pitchFamily="18" charset="0"/>
                    <a:cs typeface="Times New Roman" pitchFamily="18" charset="0"/>
                  </a:rPr>
                  <a:t> = Area enclosed by outermost perimeter of concrete cross section in mm</a:t>
                </a:r>
                <a:r>
                  <a:rPr lang="en-US" sz="2000" baseline="30000" dirty="0">
                    <a:latin typeface="Times New Roman" pitchFamily="18" charset="0"/>
                    <a:cs typeface="Times New Roman" pitchFamily="18" charset="0"/>
                  </a:rPr>
                  <a:t>2</a:t>
                </a:r>
                <a:endParaRPr lang="en-US" sz="2000" dirty="0">
                  <a:latin typeface="Times New Roman" pitchFamily="18" charset="0"/>
                  <a:cs typeface="Times New Roman" pitchFamily="18" charset="0"/>
                </a:endParaRPr>
              </a:p>
              <a:p>
                <a:pPr marL="0" indent="0">
                  <a:buNone/>
                </a:pPr>
                <a:r>
                  <a:rPr lang="en-US" sz="2000" dirty="0" err="1">
                    <a:latin typeface="Times New Roman" pitchFamily="18" charset="0"/>
                    <a:cs typeface="Times New Roman" pitchFamily="18" charset="0"/>
                  </a:rPr>
                  <a:t>Pcp</a:t>
                </a:r>
                <a:r>
                  <a:rPr lang="en-US" sz="2000" dirty="0">
                    <a:latin typeface="Times New Roman" pitchFamily="18" charset="0"/>
                    <a:cs typeface="Times New Roman" pitchFamily="18" charset="0"/>
                  </a:rPr>
                  <a:t> = Outside perimeter of concrete cross section in mm</a:t>
                </a:r>
              </a:p>
              <a:p>
                <a:pPr marL="0" indent="0">
                  <a:buNone/>
                </a:pPr>
                <a:r>
                  <a:rPr lang="en-US" sz="2000" dirty="0">
                    <a:latin typeface="Times New Roman" pitchFamily="18" charset="0"/>
                    <a:cs typeface="Times New Roman" pitchFamily="18" charset="0"/>
                  </a:rPr>
                  <a:t>ʎ = Factor to account for light weight concrete, in this case we have normal weight concrete </a:t>
                </a:r>
                <a:r>
                  <a:rPr lang="en-US" sz="2000" dirty="0" smtClean="0">
                    <a:latin typeface="Times New Roman" pitchFamily="18" charset="0"/>
                    <a:cs typeface="Times New Roman" pitchFamily="18" charset="0"/>
                  </a:rPr>
                  <a:t>,ʎ </a:t>
                </a:r>
                <a:r>
                  <a:rPr lang="en-US" sz="2000" dirty="0">
                    <a:latin typeface="Times New Roman" pitchFamily="18" charset="0"/>
                    <a:cs typeface="Times New Roman" pitchFamily="18" charset="0"/>
                  </a:rPr>
                  <a:t>=1</a:t>
                </a:r>
              </a:p>
              <a:p>
                <a:pPr marL="0" indent="0">
                  <a:buNone/>
                </a:pPr>
                <a:r>
                  <a:rPr lang="en-US" sz="2000" dirty="0" err="1">
                    <a:latin typeface="Times New Roman" pitchFamily="18" charset="0"/>
                    <a:cs typeface="Times New Roman" pitchFamily="18" charset="0"/>
                  </a:rPr>
                  <a:t>A</a:t>
                </a:r>
                <a:r>
                  <a:rPr lang="en-US" sz="2000" baseline="-25000" dirty="0" err="1">
                    <a:latin typeface="Times New Roman" pitchFamily="18" charset="0"/>
                    <a:cs typeface="Times New Roman" pitchFamily="18" charset="0"/>
                  </a:rPr>
                  <a:t>o</a:t>
                </a:r>
                <a:r>
                  <a:rPr lang="en-US" sz="2000" dirty="0">
                    <a:latin typeface="Times New Roman" pitchFamily="18" charset="0"/>
                    <a:cs typeface="Times New Roman" pitchFamily="18" charset="0"/>
                  </a:rPr>
                  <a:t> = Area enclosed by centerline of the outermost closed transverse torsional reinforcement in mm</a:t>
                </a:r>
                <a:r>
                  <a:rPr lang="en-US" sz="2000" baseline="30000" dirty="0">
                    <a:latin typeface="Times New Roman" pitchFamily="18" charset="0"/>
                    <a:cs typeface="Times New Roman" pitchFamily="18" charset="0"/>
                  </a:rPr>
                  <a:t>2</a:t>
                </a:r>
                <a:r>
                  <a:rPr lang="en-US" sz="2000" dirty="0" smtClean="0">
                    <a:latin typeface="Times New Roman" pitchFamily="18" charset="0"/>
                    <a:cs typeface="Times New Roman" pitchFamily="18" charset="0"/>
                  </a:rPr>
                  <a:t>.</a:t>
                </a:r>
              </a:p>
              <a:p>
                <a:pPr marL="0" indent="0">
                  <a:buClrTx/>
                  <a:buNone/>
                </a:pPr>
                <a:endParaRPr lang="en-US" sz="2000" dirty="0">
                  <a:effectLst/>
                  <a:latin typeface="Times New Roman"/>
                  <a:ea typeface="Calibri"/>
                  <a:cs typeface="Times New Roman"/>
                </a:endParaRPr>
              </a:p>
              <a:p>
                <a:pPr marL="0" indent="0">
                  <a:buClrTx/>
                  <a:buNone/>
                </a:pPr>
                <a:endParaRPr lang="en-US" sz="2000" dirty="0">
                  <a:latin typeface="Cambria" pitchFamily="18" charset="0"/>
                </a:endParaRPr>
              </a:p>
            </p:txBody>
          </p:sp>
        </mc:Choice>
        <mc:Fallback xmlns="">
          <p:sp>
            <p:nvSpPr>
              <p:cNvPr id="6" name="Content Placeholder 2"/>
              <p:cNvSpPr>
                <a:spLocks noGrp="1" noRot="1" noChangeAspect="1" noMove="1" noResize="1" noEditPoints="1" noAdjustHandles="1" noChangeArrowheads="1" noChangeShapeType="1" noTextEdit="1"/>
              </p:cNvSpPr>
              <p:nvPr>
                <p:ph sz="quarter" idx="1"/>
              </p:nvPr>
            </p:nvSpPr>
            <p:spPr>
              <a:xfrm>
                <a:off x="228600" y="990600"/>
                <a:ext cx="7696200" cy="5483352"/>
              </a:xfrm>
              <a:blipFill rotWithShape="1">
                <a:blip r:embed="rId2"/>
                <a:stretch>
                  <a:fillRect l="-872" t="-556" b="-334"/>
                </a:stretch>
              </a:blipFill>
            </p:spPr>
            <p:txBody>
              <a:bodyPr/>
              <a:lstStyle/>
              <a:p>
                <a:r>
                  <a:rPr lang="en-US">
                    <a:noFill/>
                  </a:rPr>
                  <a:t> </a:t>
                </a:r>
              </a:p>
            </p:txBody>
          </p:sp>
        </mc:Fallback>
      </mc:AlternateContent>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682484883"/>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124</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Verification</a:t>
            </a:r>
            <a:endParaRPr lang="en-US" sz="36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Content Placeholder 2"/>
              <p:cNvSpPr>
                <a:spLocks noGrp="1"/>
              </p:cNvSpPr>
              <p:nvPr>
                <p:ph sz="quarter" idx="1"/>
              </p:nvPr>
            </p:nvSpPr>
            <p:spPr>
              <a:xfrm>
                <a:off x="184355" y="914400"/>
                <a:ext cx="8610600" cy="5638800"/>
              </a:xfrm>
            </p:spPr>
            <p:txBody>
              <a:bodyPr>
                <a:noAutofit/>
              </a:bodyPr>
              <a:lstStyle/>
              <a:p>
                <a:pPr>
                  <a:buClrTx/>
                  <a:buSzPct val="100000"/>
                  <a:buFont typeface="Arial" pitchFamily="34" charset="0"/>
                  <a:buChar char="•"/>
                </a:pPr>
                <a:r>
                  <a:rPr lang="en-US" sz="1800" u="sng" dirty="0" smtClean="0">
                    <a:latin typeface="Times New Roman" pitchFamily="18" charset="0"/>
                    <a:cs typeface="Times New Roman" pitchFamily="18" charset="0"/>
                  </a:rPr>
                  <a:t>Walls and Columns</a:t>
                </a:r>
              </a:p>
              <a:p>
                <a:pPr marL="0" indent="0">
                  <a:buClrTx/>
                  <a:buNone/>
                </a:pPr>
                <a:r>
                  <a:rPr lang="en-US" sz="1800" dirty="0" smtClean="0">
                    <a:latin typeface="Times New Roman" pitchFamily="18" charset="0"/>
                    <a:cs typeface="Times New Roman" pitchFamily="18" charset="0"/>
                  </a:rPr>
                  <a:t>Axial and moment</a:t>
                </a:r>
              </a:p>
              <a:p>
                <a:pPr marL="0" indent="0">
                  <a:buClrTx/>
                  <a:buNone/>
                </a:pPr>
                <a:r>
                  <a:rPr lang="en-US" sz="1800" dirty="0" err="1" smtClean="0">
                    <a:latin typeface="Times New Roman" pitchFamily="18" charset="0"/>
                    <a:cs typeface="Times New Roman" pitchFamily="18" charset="0"/>
                  </a:rPr>
                  <a:t>Pu</a:t>
                </a:r>
                <a:r>
                  <a:rPr lang="en-US" sz="1800" dirty="0" smtClean="0">
                    <a:latin typeface="Times New Roman" pitchFamily="18" charset="0"/>
                    <a:cs typeface="Times New Roman" pitchFamily="18" charset="0"/>
                  </a:rPr>
                  <a:t> and Mu1,2 were taken from ETABS.</a:t>
                </a:r>
              </a:p>
              <a:p>
                <a:pPr marL="0" indent="0">
                  <a:buClrTx/>
                  <a:buNone/>
                </a:pPr>
                <a:r>
                  <a:rPr lang="en-US" sz="1800" dirty="0" err="1">
                    <a:latin typeface="Times New Roman" pitchFamily="18" charset="0"/>
                    <a:cs typeface="Times New Roman" pitchFamily="18" charset="0"/>
                  </a:rPr>
                  <a:t>Bresler</a:t>
                </a:r>
                <a:r>
                  <a:rPr lang="en-US" sz="1800" dirty="0">
                    <a:latin typeface="Times New Roman" pitchFamily="18" charset="0"/>
                    <a:cs typeface="Times New Roman" pitchFamily="18" charset="0"/>
                  </a:rPr>
                  <a:t> reciprocal load </a:t>
                </a:r>
                <a:r>
                  <a:rPr lang="en-US" sz="1800" dirty="0" smtClean="0">
                    <a:latin typeface="Times New Roman" pitchFamily="18" charset="0"/>
                    <a:cs typeface="Times New Roman" pitchFamily="18" charset="0"/>
                  </a:rPr>
                  <a:t>method :</a:t>
                </a:r>
              </a:p>
              <a:p>
                <a:pPr marL="0" indent="0">
                  <a:buClrTx/>
                  <a:buNone/>
                </a:pPr>
                <a14:m>
                  <m:oMath xmlns:m="http://schemas.openxmlformats.org/officeDocument/2006/math">
                    <m:f>
                      <m:fPr>
                        <m:ctrlPr>
                          <a:rPr lang="en-US" sz="1800" i="1">
                            <a:latin typeface="Cambria Math"/>
                          </a:rPr>
                        </m:ctrlPr>
                      </m:fPr>
                      <m:num>
                        <m:r>
                          <a:rPr lang="en-US" sz="1800" i="1">
                            <a:latin typeface="Cambria Math" panose="02040503050406030204" pitchFamily="18" charset="0"/>
                          </a:rPr>
                          <m:t>1</m:t>
                        </m:r>
                      </m:num>
                      <m:den>
                        <m:r>
                          <a:rPr lang="en-US" sz="1800" i="1">
                            <a:latin typeface="Cambria Math" panose="02040503050406030204" pitchFamily="18" charset="0"/>
                          </a:rPr>
                          <m:t>ᴓ</m:t>
                        </m:r>
                        <m:sSub>
                          <m:sSubPr>
                            <m:ctrlPr>
                              <a:rPr lang="en-US" sz="1800" i="1">
                                <a:latin typeface="Cambria Math"/>
                              </a:rPr>
                            </m:ctrlPr>
                          </m:sSubPr>
                          <m:e>
                            <m:r>
                              <a:rPr lang="en-US" sz="1800" i="1">
                                <a:latin typeface="Cambria Math" panose="02040503050406030204" pitchFamily="18" charset="0"/>
                              </a:rPr>
                              <m:t>𝑃</m:t>
                            </m:r>
                          </m:e>
                          <m:sub>
                            <m:r>
                              <a:rPr lang="en-US" sz="1800" i="1">
                                <a:latin typeface="Cambria Math" panose="02040503050406030204" pitchFamily="18" charset="0"/>
                              </a:rPr>
                              <m:t>𝑛</m:t>
                            </m:r>
                          </m:sub>
                        </m:sSub>
                      </m:den>
                    </m:f>
                  </m:oMath>
                </a14:m>
                <a:r>
                  <a:rPr lang="en-US" sz="1800" dirty="0">
                    <a:latin typeface="Times New Roman" pitchFamily="18" charset="0"/>
                    <a:cs typeface="Times New Roman" pitchFamily="18" charset="0"/>
                  </a:rPr>
                  <a:t> = </a:t>
                </a:r>
                <a14:m>
                  <m:oMath xmlns:m="http://schemas.openxmlformats.org/officeDocument/2006/math">
                    <m:f>
                      <m:fPr>
                        <m:ctrlPr>
                          <a:rPr lang="en-US" sz="1800" i="1">
                            <a:latin typeface="Cambria Math"/>
                          </a:rPr>
                        </m:ctrlPr>
                      </m:fPr>
                      <m:num>
                        <m:r>
                          <a:rPr lang="en-US" sz="1800" i="1">
                            <a:latin typeface="Cambria Math" panose="02040503050406030204" pitchFamily="18" charset="0"/>
                          </a:rPr>
                          <m:t>1</m:t>
                        </m:r>
                      </m:num>
                      <m:den>
                        <m:r>
                          <a:rPr lang="en-US" sz="1800" i="1">
                            <a:latin typeface="Cambria Math" panose="02040503050406030204" pitchFamily="18" charset="0"/>
                          </a:rPr>
                          <m:t>ᴓ</m:t>
                        </m:r>
                        <m:sSub>
                          <m:sSubPr>
                            <m:ctrlPr>
                              <a:rPr lang="en-US" sz="1800" i="1">
                                <a:latin typeface="Cambria Math"/>
                              </a:rPr>
                            </m:ctrlPr>
                          </m:sSubPr>
                          <m:e>
                            <m:r>
                              <a:rPr lang="en-US" sz="1800" i="1">
                                <a:latin typeface="Cambria Math" panose="02040503050406030204" pitchFamily="18" charset="0"/>
                              </a:rPr>
                              <m:t>𝑃</m:t>
                            </m:r>
                          </m:e>
                          <m:sub>
                            <m:r>
                              <a:rPr lang="en-US" sz="1800" i="1">
                                <a:latin typeface="Cambria Math" panose="02040503050406030204" pitchFamily="18" charset="0"/>
                              </a:rPr>
                              <m:t>𝑛𝑥</m:t>
                            </m:r>
                          </m:sub>
                        </m:sSub>
                      </m:den>
                    </m:f>
                  </m:oMath>
                </a14:m>
                <a:r>
                  <a:rPr lang="en-US" sz="1800" dirty="0">
                    <a:latin typeface="Times New Roman" pitchFamily="18" charset="0"/>
                    <a:cs typeface="Times New Roman" pitchFamily="18" charset="0"/>
                  </a:rPr>
                  <a:t> + </a:t>
                </a:r>
                <a14:m>
                  <m:oMath xmlns:m="http://schemas.openxmlformats.org/officeDocument/2006/math">
                    <m:f>
                      <m:fPr>
                        <m:ctrlPr>
                          <a:rPr lang="en-US" sz="1800" i="1">
                            <a:latin typeface="Cambria Math"/>
                          </a:rPr>
                        </m:ctrlPr>
                      </m:fPr>
                      <m:num>
                        <m:r>
                          <a:rPr lang="en-US" sz="1800" i="1">
                            <a:latin typeface="Cambria Math" panose="02040503050406030204" pitchFamily="18" charset="0"/>
                          </a:rPr>
                          <m:t>1</m:t>
                        </m:r>
                      </m:num>
                      <m:den>
                        <m:r>
                          <a:rPr lang="en-US" sz="1800" i="1">
                            <a:latin typeface="Cambria Math" panose="02040503050406030204" pitchFamily="18" charset="0"/>
                          </a:rPr>
                          <m:t>ᴓ</m:t>
                        </m:r>
                        <m:sSub>
                          <m:sSubPr>
                            <m:ctrlPr>
                              <a:rPr lang="en-US" sz="1800" i="1">
                                <a:latin typeface="Cambria Math"/>
                              </a:rPr>
                            </m:ctrlPr>
                          </m:sSubPr>
                          <m:e>
                            <m:r>
                              <a:rPr lang="en-US" sz="1800" i="1">
                                <a:latin typeface="Cambria Math" panose="02040503050406030204" pitchFamily="18" charset="0"/>
                              </a:rPr>
                              <m:t>𝑃</m:t>
                            </m:r>
                          </m:e>
                          <m:sub>
                            <m:r>
                              <a:rPr lang="en-US" sz="1800" i="1">
                                <a:latin typeface="Cambria Math" panose="02040503050406030204" pitchFamily="18" charset="0"/>
                              </a:rPr>
                              <m:t>𝑛𝑦</m:t>
                            </m:r>
                          </m:sub>
                        </m:sSub>
                      </m:den>
                    </m:f>
                  </m:oMath>
                </a14:m>
                <a:r>
                  <a:rPr lang="en-US" sz="1800" dirty="0">
                    <a:latin typeface="Times New Roman" pitchFamily="18" charset="0"/>
                    <a:cs typeface="Times New Roman" pitchFamily="18" charset="0"/>
                  </a:rPr>
                  <a:t> - </a:t>
                </a:r>
                <a14:m>
                  <m:oMath xmlns:m="http://schemas.openxmlformats.org/officeDocument/2006/math">
                    <m:f>
                      <m:fPr>
                        <m:ctrlPr>
                          <a:rPr lang="en-US" sz="1800" i="1">
                            <a:latin typeface="Cambria Math"/>
                          </a:rPr>
                        </m:ctrlPr>
                      </m:fPr>
                      <m:num>
                        <m:r>
                          <a:rPr lang="en-US" sz="1800" i="1">
                            <a:latin typeface="Cambria Math" panose="02040503050406030204" pitchFamily="18" charset="0"/>
                          </a:rPr>
                          <m:t>1</m:t>
                        </m:r>
                      </m:num>
                      <m:den>
                        <m:r>
                          <a:rPr lang="en-US" sz="1800" i="1">
                            <a:latin typeface="Cambria Math" panose="02040503050406030204" pitchFamily="18" charset="0"/>
                          </a:rPr>
                          <m:t>ᴓ</m:t>
                        </m:r>
                        <m:sSub>
                          <m:sSubPr>
                            <m:ctrlPr>
                              <a:rPr lang="en-US" sz="1800" i="1">
                                <a:latin typeface="Cambria Math"/>
                              </a:rPr>
                            </m:ctrlPr>
                          </m:sSubPr>
                          <m:e>
                            <m:r>
                              <a:rPr lang="en-US" sz="1800" i="1">
                                <a:latin typeface="Cambria Math" panose="02040503050406030204" pitchFamily="18" charset="0"/>
                              </a:rPr>
                              <m:t>𝑃</m:t>
                            </m:r>
                          </m:e>
                          <m:sub>
                            <m:r>
                              <a:rPr lang="en-US" sz="1800" i="1">
                                <a:latin typeface="Cambria Math" panose="02040503050406030204" pitchFamily="18" charset="0"/>
                              </a:rPr>
                              <m:t>𝑛𝑜</m:t>
                            </m:r>
                          </m:sub>
                        </m:sSub>
                      </m:den>
                    </m:f>
                  </m:oMath>
                </a14:m>
                <a:endParaRPr lang="en-US" sz="1800" dirty="0" smtClean="0">
                  <a:latin typeface="Times New Roman" pitchFamily="18" charset="0"/>
                  <a:cs typeface="Times New Roman" pitchFamily="18" charset="0"/>
                </a:endParaRPr>
              </a:p>
              <a:p>
                <a:pPr marL="0" indent="0">
                  <a:buClrTx/>
                  <a:buNone/>
                </a:pPr>
                <a:endParaRPr lang="en-US" sz="1800" dirty="0">
                  <a:latin typeface="Times New Roman" pitchFamily="18" charset="0"/>
                  <a:cs typeface="Times New Roman" pitchFamily="18" charset="0"/>
                </a:endParaRPr>
              </a:p>
              <a:p>
                <a:pPr marL="0" indent="0">
                  <a:buNone/>
                </a:pPr>
                <a:r>
                  <a:rPr lang="en-US" sz="1800" dirty="0">
                    <a:latin typeface="Times New Roman" pitchFamily="18" charset="0"/>
                    <a:cs typeface="Times New Roman" pitchFamily="18" charset="0"/>
                  </a:rPr>
                  <a:t>Where:</a:t>
                </a:r>
              </a:p>
              <a:p>
                <a:pPr marL="0" indent="0">
                  <a:buNone/>
                </a:pPr>
                <a14:m>
                  <m:oMath xmlns:m="http://schemas.openxmlformats.org/officeDocument/2006/math">
                    <m:r>
                      <a:rPr lang="en-US" sz="1800" i="1">
                        <a:latin typeface="Cambria Math" panose="02040503050406030204" pitchFamily="18" charset="0"/>
                      </a:rPr>
                      <m:t>ᴓ</m:t>
                    </m:r>
                    <m:sSub>
                      <m:sSubPr>
                        <m:ctrlPr>
                          <a:rPr lang="en-US" sz="1800" i="1">
                            <a:latin typeface="Cambria Math"/>
                          </a:rPr>
                        </m:ctrlPr>
                      </m:sSubPr>
                      <m:e>
                        <m:r>
                          <a:rPr lang="en-US" sz="1800" i="1">
                            <a:latin typeface="Cambria Math" panose="02040503050406030204" pitchFamily="18" charset="0"/>
                          </a:rPr>
                          <m:t>𝑃</m:t>
                        </m:r>
                      </m:e>
                      <m:sub>
                        <m:r>
                          <a:rPr lang="en-US" sz="1800" i="1">
                            <a:latin typeface="Cambria Math" panose="02040503050406030204" pitchFamily="18" charset="0"/>
                          </a:rPr>
                          <m:t>𝑛</m:t>
                        </m:r>
                      </m:sub>
                    </m:sSub>
                  </m:oMath>
                </a14:m>
                <a:r>
                  <a:rPr lang="en-US" sz="1800" dirty="0">
                    <a:latin typeface="Times New Roman" pitchFamily="18" charset="0"/>
                    <a:cs typeface="Times New Roman" pitchFamily="18" charset="0"/>
                  </a:rPr>
                  <a:t> : Axial capacity of column section in KN.</a:t>
                </a:r>
              </a:p>
              <a:p>
                <a:pPr marL="0" indent="0">
                  <a:buNone/>
                </a:pPr>
                <a14:m>
                  <m:oMath xmlns:m="http://schemas.openxmlformats.org/officeDocument/2006/math">
                    <m:r>
                      <a:rPr lang="en-US" sz="1800" i="1">
                        <a:latin typeface="Cambria Math" panose="02040503050406030204" pitchFamily="18" charset="0"/>
                      </a:rPr>
                      <m:t>ᴓ</m:t>
                    </m:r>
                    <m:sSub>
                      <m:sSubPr>
                        <m:ctrlPr>
                          <a:rPr lang="en-US" sz="1800" i="1">
                            <a:latin typeface="Cambria Math"/>
                          </a:rPr>
                        </m:ctrlPr>
                      </m:sSubPr>
                      <m:e>
                        <m:r>
                          <a:rPr lang="en-US" sz="1800" i="1">
                            <a:latin typeface="Cambria Math" panose="02040503050406030204" pitchFamily="18" charset="0"/>
                          </a:rPr>
                          <m:t>𝑃</m:t>
                        </m:r>
                      </m:e>
                      <m:sub>
                        <m:r>
                          <a:rPr lang="en-US" sz="1800" i="1">
                            <a:latin typeface="Cambria Math" panose="02040503050406030204" pitchFamily="18" charset="0"/>
                          </a:rPr>
                          <m:t>𝑛𝑥</m:t>
                        </m:r>
                        <m:r>
                          <a:rPr lang="en-US" sz="1800" i="1">
                            <a:latin typeface="Cambria Math" panose="02040503050406030204" pitchFamily="18" charset="0"/>
                          </a:rPr>
                          <m:t>1</m:t>
                        </m:r>
                      </m:sub>
                    </m:sSub>
                  </m:oMath>
                </a14:m>
                <a:r>
                  <a:rPr lang="en-US" sz="1800" dirty="0">
                    <a:latin typeface="Times New Roman" pitchFamily="18" charset="0"/>
                    <a:cs typeface="Times New Roman" pitchFamily="18" charset="0"/>
                  </a:rPr>
                  <a:t> : Axial capacity of column section in direction x at first end of the column in KN               corresponding to Mux1  </a:t>
                </a:r>
              </a:p>
              <a:p>
                <a:pPr marL="0" indent="0">
                  <a:buNone/>
                </a:pPr>
                <a14:m>
                  <m:oMath xmlns:m="http://schemas.openxmlformats.org/officeDocument/2006/math">
                    <m:r>
                      <a:rPr lang="en-US" sz="1800" i="1">
                        <a:latin typeface="Cambria Math" panose="02040503050406030204" pitchFamily="18" charset="0"/>
                      </a:rPr>
                      <m:t>ᴓ</m:t>
                    </m:r>
                    <m:sSub>
                      <m:sSubPr>
                        <m:ctrlPr>
                          <a:rPr lang="en-US" sz="1800" i="1">
                            <a:latin typeface="Cambria Math"/>
                          </a:rPr>
                        </m:ctrlPr>
                      </m:sSubPr>
                      <m:e>
                        <m:r>
                          <a:rPr lang="en-US" sz="1800" i="1">
                            <a:latin typeface="Cambria Math" panose="02040503050406030204" pitchFamily="18" charset="0"/>
                          </a:rPr>
                          <m:t>𝑃</m:t>
                        </m:r>
                      </m:e>
                      <m:sub>
                        <m:r>
                          <a:rPr lang="en-US" sz="1800" i="1">
                            <a:latin typeface="Cambria Math" panose="02040503050406030204" pitchFamily="18" charset="0"/>
                          </a:rPr>
                          <m:t>𝑛𝑥</m:t>
                        </m:r>
                        <m:r>
                          <a:rPr lang="en-US" sz="1800" i="1">
                            <a:latin typeface="Cambria Math" panose="02040503050406030204" pitchFamily="18" charset="0"/>
                          </a:rPr>
                          <m:t>2</m:t>
                        </m:r>
                      </m:sub>
                    </m:sSub>
                  </m:oMath>
                </a14:m>
                <a:r>
                  <a:rPr lang="en-US" sz="1800" dirty="0">
                    <a:latin typeface="Times New Roman" pitchFamily="18" charset="0"/>
                    <a:cs typeface="Times New Roman" pitchFamily="18" charset="0"/>
                  </a:rPr>
                  <a:t> : Axial capacity of column section in direction x at second end of the column in KN</a:t>
                </a:r>
              </a:p>
              <a:p>
                <a:pPr marL="0" indent="0">
                  <a:buNone/>
                </a:pPr>
                <a:r>
                  <a:rPr lang="en-US" sz="1800" dirty="0">
                    <a:latin typeface="Times New Roman" pitchFamily="18" charset="0"/>
                    <a:cs typeface="Times New Roman" pitchFamily="18" charset="0"/>
                  </a:rPr>
                  <a:t>corresponding to Mux2  </a:t>
                </a:r>
              </a:p>
              <a:p>
                <a:pPr marL="0" indent="0">
                  <a:buNone/>
                </a:pPr>
                <a14:m>
                  <m:oMath xmlns:m="http://schemas.openxmlformats.org/officeDocument/2006/math">
                    <m:r>
                      <a:rPr lang="en-US" sz="1800" i="1">
                        <a:latin typeface="Cambria Math" panose="02040503050406030204" pitchFamily="18" charset="0"/>
                      </a:rPr>
                      <m:t>ᴓ</m:t>
                    </m:r>
                    <m:sSub>
                      <m:sSubPr>
                        <m:ctrlPr>
                          <a:rPr lang="en-US" sz="1800" i="1">
                            <a:latin typeface="Cambria Math"/>
                          </a:rPr>
                        </m:ctrlPr>
                      </m:sSubPr>
                      <m:e>
                        <m:r>
                          <a:rPr lang="en-US" sz="1800" i="1">
                            <a:latin typeface="Cambria Math" panose="02040503050406030204" pitchFamily="18" charset="0"/>
                          </a:rPr>
                          <m:t>𝑃</m:t>
                        </m:r>
                      </m:e>
                      <m:sub>
                        <m:r>
                          <a:rPr lang="en-US" sz="1800" i="1">
                            <a:latin typeface="Cambria Math" panose="02040503050406030204" pitchFamily="18" charset="0"/>
                          </a:rPr>
                          <m:t>𝑛𝑦</m:t>
                        </m:r>
                        <m:r>
                          <a:rPr lang="en-US" sz="1800" i="1">
                            <a:latin typeface="Cambria Math" panose="02040503050406030204" pitchFamily="18" charset="0"/>
                          </a:rPr>
                          <m:t>1</m:t>
                        </m:r>
                      </m:sub>
                    </m:sSub>
                  </m:oMath>
                </a14:m>
                <a:r>
                  <a:rPr lang="en-US" sz="1800" dirty="0">
                    <a:latin typeface="Times New Roman" pitchFamily="18" charset="0"/>
                    <a:cs typeface="Times New Roman" pitchFamily="18" charset="0"/>
                  </a:rPr>
                  <a:t> : Axial capacity of column section in direction y at first end of the column in KN</a:t>
                </a:r>
              </a:p>
              <a:p>
                <a:pPr marL="0" indent="0">
                  <a:buNone/>
                </a:pPr>
                <a:r>
                  <a:rPr lang="en-US" sz="1800" dirty="0">
                    <a:latin typeface="Times New Roman" pitchFamily="18" charset="0"/>
                    <a:cs typeface="Times New Roman" pitchFamily="18" charset="0"/>
                  </a:rPr>
                  <a:t>corresponding to Muy1  </a:t>
                </a:r>
              </a:p>
              <a:p>
                <a:pPr marL="0" indent="0">
                  <a:buNone/>
                </a:pPr>
                <a14:m>
                  <m:oMath xmlns:m="http://schemas.openxmlformats.org/officeDocument/2006/math">
                    <m:r>
                      <a:rPr lang="en-US" sz="1800" i="1">
                        <a:latin typeface="Cambria Math" panose="02040503050406030204" pitchFamily="18" charset="0"/>
                      </a:rPr>
                      <m:t>ᴓ</m:t>
                    </m:r>
                    <m:sSub>
                      <m:sSubPr>
                        <m:ctrlPr>
                          <a:rPr lang="en-US" sz="1800" i="1">
                            <a:latin typeface="Cambria Math"/>
                          </a:rPr>
                        </m:ctrlPr>
                      </m:sSubPr>
                      <m:e>
                        <m:r>
                          <a:rPr lang="en-US" sz="1800" i="1">
                            <a:latin typeface="Cambria Math" panose="02040503050406030204" pitchFamily="18" charset="0"/>
                          </a:rPr>
                          <m:t>𝑃</m:t>
                        </m:r>
                      </m:e>
                      <m:sub>
                        <m:r>
                          <a:rPr lang="en-US" sz="1800" i="1">
                            <a:latin typeface="Cambria Math" panose="02040503050406030204" pitchFamily="18" charset="0"/>
                          </a:rPr>
                          <m:t>𝑛𝑦</m:t>
                        </m:r>
                        <m:r>
                          <a:rPr lang="en-US" sz="1800" i="1">
                            <a:latin typeface="Cambria Math" panose="02040503050406030204" pitchFamily="18" charset="0"/>
                          </a:rPr>
                          <m:t>2</m:t>
                        </m:r>
                      </m:sub>
                    </m:sSub>
                  </m:oMath>
                </a14:m>
                <a:r>
                  <a:rPr lang="en-US" sz="1800" dirty="0">
                    <a:latin typeface="Times New Roman" pitchFamily="18" charset="0"/>
                    <a:cs typeface="Times New Roman" pitchFamily="18" charset="0"/>
                  </a:rPr>
                  <a:t> : Axial capacity of column section in direction y at second end of the column </a:t>
                </a:r>
                <a:r>
                  <a:rPr lang="en-US" sz="1800" dirty="0" smtClean="0">
                    <a:latin typeface="Times New Roman" pitchFamily="18" charset="0"/>
                    <a:cs typeface="Times New Roman" pitchFamily="18" charset="0"/>
                  </a:rPr>
                  <a:t>in    KN corresponding </a:t>
                </a:r>
                <a:r>
                  <a:rPr lang="en-US" sz="1800" dirty="0">
                    <a:latin typeface="Times New Roman" pitchFamily="18" charset="0"/>
                    <a:cs typeface="Times New Roman" pitchFamily="18" charset="0"/>
                  </a:rPr>
                  <a:t>to Mu</a:t>
                </a:r>
                <a:r>
                  <a:rPr lang="en-US" sz="1800" baseline="-25000" dirty="0">
                    <a:latin typeface="Times New Roman" pitchFamily="18" charset="0"/>
                    <a:cs typeface="Times New Roman" pitchFamily="18" charset="0"/>
                  </a:rPr>
                  <a:t>y2</a:t>
                </a:r>
                <a:r>
                  <a:rPr lang="en-US" sz="1800" dirty="0">
                    <a:latin typeface="Times New Roman" pitchFamily="18" charset="0"/>
                    <a:cs typeface="Times New Roman" pitchFamily="18" charset="0"/>
                  </a:rPr>
                  <a:t>  </a:t>
                </a:r>
              </a:p>
              <a:p>
                <a:pPr marL="0" indent="0">
                  <a:buClrTx/>
                  <a:buNone/>
                </a:pPr>
                <a:endParaRPr lang="en-US" sz="1100" dirty="0" smtClean="0">
                  <a:latin typeface="Times New Roman" pitchFamily="18" charset="0"/>
                  <a:cs typeface="Times New Roman" pitchFamily="18" charset="0"/>
                </a:endParaRPr>
              </a:p>
              <a:p>
                <a:pPr marL="0" indent="0">
                  <a:buClrTx/>
                  <a:buNone/>
                </a:pPr>
                <a:endParaRPr lang="en-US" sz="1100" dirty="0" smtClean="0">
                  <a:latin typeface="Times New Roman" pitchFamily="18" charset="0"/>
                  <a:cs typeface="Times New Roman" pitchFamily="18" charset="0"/>
                </a:endParaRPr>
              </a:p>
              <a:p>
                <a:pPr marL="182880" indent="0" algn="just">
                  <a:lnSpc>
                    <a:spcPct val="150000"/>
                  </a:lnSpc>
                  <a:spcAft>
                    <a:spcPts val="600"/>
                  </a:spcAft>
                  <a:buNone/>
                </a:pPr>
                <a:r>
                  <a:rPr lang="en-US" sz="1100" dirty="0" smtClean="0">
                    <a:effectLst/>
                    <a:latin typeface="Times New Roman" pitchFamily="18" charset="0"/>
                    <a:ea typeface="Times New Roman"/>
                    <a:cs typeface="Times New Roman" pitchFamily="18" charset="0"/>
                  </a:rPr>
                  <a:t> </a:t>
                </a:r>
                <a:endParaRPr lang="en-US" sz="1100" dirty="0">
                  <a:effectLst/>
                  <a:latin typeface="Times New Roman" pitchFamily="18" charset="0"/>
                  <a:ea typeface="Calibri"/>
                  <a:cs typeface="Times New Roman" pitchFamily="18" charset="0"/>
                </a:endParaRPr>
              </a:p>
              <a:p>
                <a:pPr>
                  <a:buClrTx/>
                  <a:buFont typeface="Arial" pitchFamily="34" charset="0"/>
                  <a:buChar char="•"/>
                </a:pPr>
                <a:endParaRPr lang="en-US" sz="1200" u="sng" dirty="0">
                  <a:latin typeface="Times New Roman" pitchFamily="18" charset="0"/>
                  <a:cs typeface="Times New Roman" pitchFamily="18" charset="0"/>
                </a:endParaRPr>
              </a:p>
            </p:txBody>
          </p:sp>
        </mc:Choice>
        <mc:Fallback xmlns="">
          <p:sp>
            <p:nvSpPr>
              <p:cNvPr id="6" name="Content Placeholder 2"/>
              <p:cNvSpPr>
                <a:spLocks noGrp="1" noRot="1" noChangeAspect="1" noMove="1" noResize="1" noEditPoints="1" noAdjustHandles="1" noChangeArrowheads="1" noChangeShapeType="1" noTextEdit="1"/>
              </p:cNvSpPr>
              <p:nvPr>
                <p:ph sz="quarter" idx="1"/>
              </p:nvPr>
            </p:nvSpPr>
            <p:spPr>
              <a:xfrm>
                <a:off x="184355" y="914400"/>
                <a:ext cx="8610600" cy="5638800"/>
              </a:xfrm>
              <a:blipFill rotWithShape="1">
                <a:blip r:embed="rId2"/>
                <a:stretch>
                  <a:fillRect l="-566" t="-541" r="-5732" b="-2811"/>
                </a:stretch>
              </a:blipFill>
            </p:spPr>
            <p:txBody>
              <a:bodyPr/>
              <a:lstStyle/>
              <a:p>
                <a:r>
                  <a:rPr lang="en-US">
                    <a:noFill/>
                  </a:rPr>
                  <a:t> </a:t>
                </a:r>
              </a:p>
            </p:txBody>
          </p:sp>
        </mc:Fallback>
      </mc:AlternateContent>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682484883"/>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125</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Verification</a:t>
            </a:r>
            <a:endParaRPr lang="en-US" sz="36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Content Placeholder 2"/>
              <p:cNvSpPr>
                <a:spLocks noGrp="1"/>
              </p:cNvSpPr>
              <p:nvPr>
                <p:ph sz="quarter" idx="1"/>
              </p:nvPr>
            </p:nvSpPr>
            <p:spPr>
              <a:xfrm>
                <a:off x="184355" y="914400"/>
                <a:ext cx="8610600" cy="5638800"/>
              </a:xfrm>
            </p:spPr>
            <p:txBody>
              <a:bodyPr>
                <a:noAutofit/>
              </a:bodyPr>
              <a:lstStyle/>
              <a:p>
                <a:pPr>
                  <a:buClrTx/>
                  <a:buSzPct val="100000"/>
                  <a:buFont typeface="Arial" pitchFamily="34" charset="0"/>
                  <a:buChar char="•"/>
                </a:pPr>
                <a:r>
                  <a:rPr lang="en-US" sz="2000" u="sng" dirty="0" smtClean="0">
                    <a:latin typeface="Times New Roman" pitchFamily="18" charset="0"/>
                    <a:cs typeface="Times New Roman" pitchFamily="18" charset="0"/>
                  </a:rPr>
                  <a:t>Foundation</a:t>
                </a:r>
              </a:p>
              <a:p>
                <a:pPr marL="0" indent="0">
                  <a:buClrTx/>
                  <a:buSzPct val="100000"/>
                  <a:buNone/>
                </a:pPr>
                <a:r>
                  <a:rPr lang="en-US" sz="2000" dirty="0" smtClean="0">
                    <a:latin typeface="Times New Roman" pitchFamily="18" charset="0"/>
                    <a:cs typeface="Times New Roman" pitchFamily="18" charset="0"/>
                  </a:rPr>
                  <a:t>1- Punching shear</a:t>
                </a:r>
              </a:p>
              <a:p>
                <a:pPr marL="0" indent="0">
                  <a:buClrTx/>
                  <a:buSzPct val="100000"/>
                  <a:buNone/>
                </a:pPr>
                <a:r>
                  <a:rPr lang="en-US" sz="2000" dirty="0" smtClean="0">
                    <a:latin typeface="Times New Roman" pitchFamily="18" charset="0"/>
                    <a:cs typeface="Times New Roman" pitchFamily="18" charset="0"/>
                  </a:rPr>
                  <a:t>Vu was taken from ETABS.</a:t>
                </a:r>
              </a:p>
              <a:p>
                <a:pPr marL="0" indent="0">
                  <a:buClrTx/>
                  <a:buSzPct val="100000"/>
                  <a:buNone/>
                </a:pPr>
                <a14:m>
                  <m:oMathPara xmlns:m="http://schemas.openxmlformats.org/officeDocument/2006/math">
                    <m:oMathParaPr>
                      <m:jc m:val="left"/>
                    </m:oMathParaPr>
                    <m:oMath xmlns:m="http://schemas.openxmlformats.org/officeDocument/2006/math">
                      <m:sSub>
                        <m:sSubPr>
                          <m:ctrlPr>
                            <a:rPr lang="en-US" sz="2000" i="1">
                              <a:latin typeface="Cambria Math"/>
                            </a:rPr>
                          </m:ctrlPr>
                        </m:sSubPr>
                        <m:e>
                          <m:r>
                            <a:rPr lang="en-US" sz="2000" i="1">
                              <a:latin typeface="Cambria Math" panose="02040503050406030204" pitchFamily="18" charset="0"/>
                            </a:rPr>
                            <m:t>𝑉</m:t>
                          </m:r>
                        </m:e>
                        <m:sub>
                          <m:r>
                            <a:rPr lang="en-US" sz="2000" i="1">
                              <a:latin typeface="Cambria Math" panose="02040503050406030204" pitchFamily="18" charset="0"/>
                            </a:rPr>
                            <m:t>𝑐</m:t>
                          </m:r>
                        </m:sub>
                      </m:sSub>
                      <m:r>
                        <a:rPr lang="en-US" sz="2000" i="1">
                          <a:latin typeface="Cambria Math" panose="02040503050406030204" pitchFamily="18" charset="0"/>
                        </a:rPr>
                        <m:t>≤</m:t>
                      </m:r>
                      <m:d>
                        <m:dPr>
                          <m:begChr m:val="["/>
                          <m:endChr m:val="]"/>
                          <m:ctrlPr>
                            <a:rPr lang="en-US" sz="2000" i="1">
                              <a:latin typeface="Cambria Math"/>
                            </a:rPr>
                          </m:ctrlPr>
                        </m:dPr>
                        <m:e>
                          <m:eqArr>
                            <m:eqArrPr>
                              <m:ctrlPr>
                                <a:rPr lang="en-US" sz="2000" i="1">
                                  <a:latin typeface="Cambria Math"/>
                                </a:rPr>
                              </m:ctrlPr>
                            </m:eqArrPr>
                            <m:e>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17</m:t>
                              </m:r>
                              <m:d>
                                <m:dPr>
                                  <m:ctrlPr>
                                    <a:rPr lang="en-US" sz="2000" i="1">
                                      <a:latin typeface="Cambria Math"/>
                                    </a:rPr>
                                  </m:ctrlPr>
                                </m:dPr>
                                <m:e>
                                  <m:r>
                                    <a:rPr lang="en-US" sz="2000" i="1">
                                      <a:latin typeface="Cambria Math" panose="02040503050406030204" pitchFamily="18" charset="0"/>
                                    </a:rPr>
                                    <m:t>1</m:t>
                                  </m:r>
                                  <m:r>
                                    <a:rPr lang="en-US" sz="2000" i="1">
                                      <a:latin typeface="Cambria Math" panose="02040503050406030204" pitchFamily="18" charset="0"/>
                                    </a:rPr>
                                    <m:t>+</m:t>
                                  </m:r>
                                  <m:f>
                                    <m:fPr>
                                      <m:ctrlPr>
                                        <a:rPr lang="en-US" sz="2000" i="1">
                                          <a:latin typeface="Cambria Math"/>
                                        </a:rPr>
                                      </m:ctrlPr>
                                    </m:fPr>
                                    <m:num>
                                      <m:r>
                                        <a:rPr lang="en-US" sz="2000" i="1">
                                          <a:latin typeface="Cambria Math" panose="02040503050406030204" pitchFamily="18" charset="0"/>
                                        </a:rPr>
                                        <m:t>2</m:t>
                                      </m:r>
                                    </m:num>
                                    <m:den>
                                      <m:r>
                                        <a:rPr lang="en-US" sz="2000" i="1">
                                          <a:latin typeface="Cambria Math" panose="02040503050406030204" pitchFamily="18" charset="0"/>
                                        </a:rPr>
                                        <m:t>𝛽</m:t>
                                      </m:r>
                                    </m:den>
                                  </m:f>
                                </m:e>
                              </m:d>
                              <m:rad>
                                <m:radPr>
                                  <m:degHide m:val="on"/>
                                  <m:ctrlPr>
                                    <a:rPr lang="en-US" sz="2000" i="1">
                                      <a:latin typeface="Cambria Math"/>
                                    </a:rPr>
                                  </m:ctrlPr>
                                </m:radPr>
                                <m:deg/>
                                <m:e>
                                  <m:sSup>
                                    <m:sSupPr>
                                      <m:ctrlPr>
                                        <a:rPr lang="en-US" sz="2000" i="1">
                                          <a:latin typeface="Cambria Math"/>
                                        </a:rPr>
                                      </m:ctrlPr>
                                    </m:sSupPr>
                                    <m:e>
                                      <m:r>
                                        <a:rPr lang="en-US" sz="2000" i="1">
                                          <a:latin typeface="Cambria Math" panose="02040503050406030204" pitchFamily="18" charset="0"/>
                                        </a:rPr>
                                        <m:t>𝑓</m:t>
                                      </m:r>
                                    </m:e>
                                    <m:sup>
                                      <m:r>
                                        <a:rPr lang="en-US" sz="2000" i="1">
                                          <a:latin typeface="Cambria Math" panose="02040503050406030204" pitchFamily="18" charset="0"/>
                                        </a:rPr>
                                        <m:t>′</m:t>
                                      </m:r>
                                    </m:sup>
                                  </m:sSup>
                                  <m:r>
                                    <a:rPr lang="en-US" sz="2000" i="1">
                                      <a:latin typeface="Cambria Math" panose="02040503050406030204" pitchFamily="18" charset="0"/>
                                    </a:rPr>
                                    <m:t>𝑐</m:t>
                                  </m:r>
                                </m:e>
                              </m:rad>
                              <m:sSub>
                                <m:sSubPr>
                                  <m:ctrlPr>
                                    <a:rPr lang="en-US" sz="2000" i="1">
                                      <a:latin typeface="Cambria Math"/>
                                    </a:rPr>
                                  </m:ctrlPr>
                                </m:sSubPr>
                                <m:e>
                                  <m:r>
                                    <a:rPr lang="en-US" sz="2000" i="1">
                                      <a:latin typeface="Cambria Math" panose="02040503050406030204" pitchFamily="18" charset="0"/>
                                    </a:rPr>
                                    <m:t>𝑏</m:t>
                                  </m:r>
                                </m:e>
                                <m:sub>
                                  <m:r>
                                    <a:rPr lang="en-US" sz="2000" i="1">
                                      <a:latin typeface="Cambria Math" panose="02040503050406030204" pitchFamily="18" charset="0"/>
                                    </a:rPr>
                                    <m:t>°</m:t>
                                  </m:r>
                                </m:sub>
                              </m:sSub>
                              <m:r>
                                <a:rPr lang="en-US" sz="2000" i="1">
                                  <a:latin typeface="Cambria Math" panose="02040503050406030204" pitchFamily="18" charset="0"/>
                                </a:rPr>
                                <m:t>𝑑</m:t>
                              </m:r>
                            </m:e>
                            <m:e>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083</m:t>
                              </m:r>
                              <m:d>
                                <m:dPr>
                                  <m:ctrlPr>
                                    <a:rPr lang="en-US" sz="2000" i="1">
                                      <a:latin typeface="Cambria Math"/>
                                    </a:rPr>
                                  </m:ctrlPr>
                                </m:dPr>
                                <m:e>
                                  <m:f>
                                    <m:fPr>
                                      <m:ctrlPr>
                                        <a:rPr lang="en-US" sz="2000" i="1">
                                          <a:latin typeface="Cambria Math"/>
                                        </a:rPr>
                                      </m:ctrlPr>
                                    </m:fPr>
                                    <m:num>
                                      <m:sSub>
                                        <m:sSubPr>
                                          <m:ctrlPr>
                                            <a:rPr lang="en-US" sz="2000" i="1">
                                              <a:latin typeface="Cambria Math"/>
                                            </a:rPr>
                                          </m:ctrlPr>
                                        </m:sSubPr>
                                        <m:e>
                                          <m:r>
                                            <a:rPr lang="en-US" sz="2000" i="1">
                                              <a:latin typeface="Cambria Math" panose="02040503050406030204" pitchFamily="18" charset="0"/>
                                            </a:rPr>
                                            <m:t>𝛼</m:t>
                                          </m:r>
                                        </m:e>
                                        <m:sub>
                                          <m:r>
                                            <a:rPr lang="en-US" sz="2000" i="1">
                                              <a:latin typeface="Cambria Math" panose="02040503050406030204" pitchFamily="18" charset="0"/>
                                            </a:rPr>
                                            <m:t>𝑠</m:t>
                                          </m:r>
                                          <m:r>
                                            <a:rPr lang="en-US" sz="2000" i="1">
                                              <a:latin typeface="Cambria Math" panose="02040503050406030204" pitchFamily="18" charset="0"/>
                                            </a:rPr>
                                            <m:t> </m:t>
                                          </m:r>
                                        </m:sub>
                                      </m:sSub>
                                      <m:r>
                                        <a:rPr lang="en-US" sz="2000" i="1">
                                          <a:latin typeface="Cambria Math" panose="02040503050406030204" pitchFamily="18" charset="0"/>
                                        </a:rPr>
                                        <m:t>𝑑</m:t>
                                      </m:r>
                                    </m:num>
                                    <m:den>
                                      <m:sSub>
                                        <m:sSubPr>
                                          <m:ctrlPr>
                                            <a:rPr lang="en-US" sz="2000" i="1">
                                              <a:latin typeface="Cambria Math"/>
                                            </a:rPr>
                                          </m:ctrlPr>
                                        </m:sSubPr>
                                        <m:e>
                                          <m:r>
                                            <a:rPr lang="en-US" sz="2000" i="1">
                                              <a:latin typeface="Cambria Math" panose="02040503050406030204" pitchFamily="18" charset="0"/>
                                            </a:rPr>
                                            <m:t>𝑏</m:t>
                                          </m:r>
                                        </m:e>
                                        <m:sub>
                                          <m:r>
                                            <a:rPr lang="en-US" sz="2000" i="1">
                                              <a:latin typeface="Cambria Math" panose="02040503050406030204" pitchFamily="18" charset="0"/>
                                            </a:rPr>
                                            <m:t>𝜊</m:t>
                                          </m:r>
                                        </m:sub>
                                      </m:sSub>
                                    </m:den>
                                  </m:f>
                                  <m:r>
                                    <a:rPr lang="en-US" sz="2000" i="1">
                                      <a:latin typeface="Cambria Math" panose="02040503050406030204" pitchFamily="18" charset="0"/>
                                    </a:rPr>
                                    <m:t>+</m:t>
                                  </m:r>
                                  <m:r>
                                    <a:rPr lang="en-US" sz="2000" i="1">
                                      <a:latin typeface="Cambria Math" panose="02040503050406030204" pitchFamily="18" charset="0"/>
                                    </a:rPr>
                                    <m:t>2</m:t>
                                  </m:r>
                                </m:e>
                              </m:d>
                              <m:rad>
                                <m:radPr>
                                  <m:degHide m:val="on"/>
                                  <m:ctrlPr>
                                    <a:rPr lang="en-US" sz="2000" i="1">
                                      <a:latin typeface="Cambria Math"/>
                                    </a:rPr>
                                  </m:ctrlPr>
                                </m:radPr>
                                <m:deg/>
                                <m:e>
                                  <m:sSup>
                                    <m:sSupPr>
                                      <m:ctrlPr>
                                        <a:rPr lang="en-US" sz="2000" i="1">
                                          <a:latin typeface="Cambria Math"/>
                                        </a:rPr>
                                      </m:ctrlPr>
                                    </m:sSupPr>
                                    <m:e>
                                      <m:r>
                                        <a:rPr lang="en-US" sz="2000" i="1">
                                          <a:latin typeface="Cambria Math" panose="02040503050406030204" pitchFamily="18" charset="0"/>
                                        </a:rPr>
                                        <m:t>𝑓</m:t>
                                      </m:r>
                                    </m:e>
                                    <m:sup>
                                      <m:r>
                                        <a:rPr lang="en-US" sz="2000" i="1">
                                          <a:latin typeface="Cambria Math" panose="02040503050406030204" pitchFamily="18" charset="0"/>
                                        </a:rPr>
                                        <m:t>′</m:t>
                                      </m:r>
                                    </m:sup>
                                  </m:sSup>
                                  <m:r>
                                    <a:rPr lang="en-US" sz="2000" i="1">
                                      <a:latin typeface="Cambria Math" panose="02040503050406030204" pitchFamily="18" charset="0"/>
                                    </a:rPr>
                                    <m:t>𝑐</m:t>
                                  </m:r>
                                </m:e>
                              </m:rad>
                              <m:sSub>
                                <m:sSubPr>
                                  <m:ctrlPr>
                                    <a:rPr lang="en-US" sz="2000" i="1">
                                      <a:latin typeface="Cambria Math"/>
                                    </a:rPr>
                                  </m:ctrlPr>
                                </m:sSubPr>
                                <m:e>
                                  <m:r>
                                    <a:rPr lang="en-US" sz="2000" i="1">
                                      <a:latin typeface="Cambria Math" panose="02040503050406030204" pitchFamily="18" charset="0"/>
                                    </a:rPr>
                                    <m:t>𝑏</m:t>
                                  </m:r>
                                </m:e>
                                <m:sub>
                                  <m:r>
                                    <a:rPr lang="en-US" sz="2000" i="1">
                                      <a:latin typeface="Cambria Math" panose="02040503050406030204" pitchFamily="18" charset="0"/>
                                    </a:rPr>
                                    <m:t>𝜊</m:t>
                                  </m:r>
                                </m:sub>
                              </m:sSub>
                              <m:r>
                                <a:rPr lang="en-US" sz="2000" i="1">
                                  <a:latin typeface="Cambria Math" panose="02040503050406030204" pitchFamily="18" charset="0"/>
                                </a:rPr>
                                <m:t>𝑑</m:t>
                              </m:r>
                            </m:e>
                            <m:e>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33</m:t>
                              </m:r>
                              <m:rad>
                                <m:radPr>
                                  <m:degHide m:val="on"/>
                                  <m:ctrlPr>
                                    <a:rPr lang="en-US" sz="2000" i="1">
                                      <a:latin typeface="Cambria Math"/>
                                    </a:rPr>
                                  </m:ctrlPr>
                                </m:radPr>
                                <m:deg/>
                                <m:e>
                                  <m:sSup>
                                    <m:sSupPr>
                                      <m:ctrlPr>
                                        <a:rPr lang="en-US" sz="2000" i="1">
                                          <a:latin typeface="Cambria Math"/>
                                        </a:rPr>
                                      </m:ctrlPr>
                                    </m:sSupPr>
                                    <m:e>
                                      <m:r>
                                        <a:rPr lang="en-US" sz="2000" i="1">
                                          <a:latin typeface="Cambria Math" panose="02040503050406030204" pitchFamily="18" charset="0"/>
                                        </a:rPr>
                                        <m:t>𝑓</m:t>
                                      </m:r>
                                    </m:e>
                                    <m:sup>
                                      <m:r>
                                        <a:rPr lang="en-US" sz="2000" i="1">
                                          <a:latin typeface="Cambria Math" panose="02040503050406030204" pitchFamily="18" charset="0"/>
                                        </a:rPr>
                                        <m:t>′</m:t>
                                      </m:r>
                                    </m:sup>
                                  </m:sSup>
                                  <m:r>
                                    <a:rPr lang="en-US" sz="2000" i="1">
                                      <a:latin typeface="Cambria Math" panose="02040503050406030204" pitchFamily="18" charset="0"/>
                                    </a:rPr>
                                    <m:t>𝑐</m:t>
                                  </m:r>
                                </m:e>
                              </m:rad>
                              <m:sSub>
                                <m:sSubPr>
                                  <m:ctrlPr>
                                    <a:rPr lang="en-US" sz="2000" i="1">
                                      <a:latin typeface="Cambria Math"/>
                                    </a:rPr>
                                  </m:ctrlPr>
                                </m:sSubPr>
                                <m:e>
                                  <m:r>
                                    <a:rPr lang="en-US" sz="2000" i="1">
                                      <a:latin typeface="Cambria Math" panose="02040503050406030204" pitchFamily="18" charset="0"/>
                                    </a:rPr>
                                    <m:t>𝑏</m:t>
                                  </m:r>
                                </m:e>
                                <m:sub>
                                  <m:r>
                                    <a:rPr lang="en-US" sz="2000" i="1">
                                      <a:latin typeface="Cambria Math" panose="02040503050406030204" pitchFamily="18" charset="0"/>
                                    </a:rPr>
                                    <m:t>°</m:t>
                                  </m:r>
                                </m:sub>
                              </m:sSub>
                              <m:r>
                                <a:rPr lang="en-US" sz="2000" i="1">
                                  <a:latin typeface="Cambria Math" panose="02040503050406030204" pitchFamily="18" charset="0"/>
                                </a:rPr>
                                <m:t>𝑑</m:t>
                              </m:r>
                            </m:e>
                          </m:eqArr>
                        </m:e>
                      </m:d>
                    </m:oMath>
                  </m:oMathPara>
                </a14:m>
                <a:endParaRPr lang="en-US" sz="2000" dirty="0"/>
              </a:p>
              <a:p>
                <a:pPr marL="0" indent="0">
                  <a:buNone/>
                </a:pPr>
                <a:r>
                  <a:rPr lang="en-US" sz="2000" dirty="0">
                    <a:latin typeface="Times New Roman" pitchFamily="18" charset="0"/>
                    <a:cs typeface="Times New Roman" pitchFamily="18" charset="0"/>
                  </a:rPr>
                  <a:t>Where:</a:t>
                </a:r>
              </a:p>
              <a:p>
                <a:pPr marL="0" indent="0">
                  <a:buNone/>
                </a:pPr>
                <a14:m>
                  <m:oMath xmlns:m="http://schemas.openxmlformats.org/officeDocument/2006/math">
                    <m:r>
                      <a:rPr lang="en-US" sz="2000" i="1">
                        <a:latin typeface="Cambria Math" panose="02040503050406030204" pitchFamily="18" charset="0"/>
                      </a:rPr>
                      <m:t>𝛽</m:t>
                    </m:r>
                    <m:r>
                      <a:rPr lang="en-US" sz="2000" i="1">
                        <a:latin typeface="Cambria Math" panose="02040503050406030204" pitchFamily="18" charset="0"/>
                      </a:rPr>
                      <m:t>:</m:t>
                    </m:r>
                  </m:oMath>
                </a14:m>
                <a:r>
                  <a:rPr lang="en-US" sz="2000" dirty="0">
                    <a:latin typeface="Times New Roman" pitchFamily="18" charset="0"/>
                    <a:cs typeface="Times New Roman" pitchFamily="18" charset="0"/>
                  </a:rPr>
                  <a:t> Short side of column dimensions</a:t>
                </a:r>
                <a:r>
                  <a:rPr lang="en-US" sz="2000" b="1" dirty="0">
                    <a:latin typeface="Times New Roman" pitchFamily="18" charset="0"/>
                    <a:cs typeface="Times New Roman" pitchFamily="18" charset="0"/>
                  </a:rPr>
                  <a:t> /</a:t>
                </a:r>
                <a:r>
                  <a:rPr lang="en-US" sz="2000" dirty="0">
                    <a:latin typeface="Times New Roman" pitchFamily="18" charset="0"/>
                    <a:cs typeface="Times New Roman" pitchFamily="18" charset="0"/>
                  </a:rPr>
                  <a:t> long side of column dimension. </a:t>
                </a:r>
              </a:p>
              <a:p>
                <a:pPr marL="0" indent="0">
                  <a:buNone/>
                </a:pPr>
                <a14:m>
                  <m:oMath xmlns:m="http://schemas.openxmlformats.org/officeDocument/2006/math">
                    <m:sSup>
                      <m:sSupPr>
                        <m:ctrlPr>
                          <a:rPr lang="en-US" sz="2000" i="1">
                            <a:latin typeface="Cambria Math"/>
                          </a:rPr>
                        </m:ctrlPr>
                      </m:sSupPr>
                      <m:e>
                        <m:r>
                          <a:rPr lang="en-US" sz="2000" i="1">
                            <a:latin typeface="Cambria Math" panose="02040503050406030204" pitchFamily="18" charset="0"/>
                          </a:rPr>
                          <m:t>𝑓</m:t>
                        </m:r>
                      </m:e>
                      <m:sup>
                        <m:r>
                          <a:rPr lang="en-US" sz="2000" i="1">
                            <a:latin typeface="Cambria Math" panose="02040503050406030204" pitchFamily="18" charset="0"/>
                          </a:rPr>
                          <m:t>′</m:t>
                        </m:r>
                      </m:sup>
                    </m:sSup>
                    <m:r>
                      <a:rPr lang="en-US" sz="2000" i="1">
                        <a:latin typeface="Cambria Math" panose="02040503050406030204" pitchFamily="18" charset="0"/>
                      </a:rPr>
                      <m:t>𝑐</m:t>
                    </m:r>
                  </m:oMath>
                </a14:m>
                <a:r>
                  <a:rPr lang="en-US" sz="2000" dirty="0">
                    <a:latin typeface="Times New Roman" pitchFamily="18" charset="0"/>
                    <a:cs typeface="Times New Roman" pitchFamily="18" charset="0"/>
                  </a:rPr>
                  <a:t>: Concrete compressive strength in </a:t>
                </a:r>
                <a:r>
                  <a:rPr lang="en-US" sz="2000" dirty="0" err="1">
                    <a:latin typeface="Times New Roman" pitchFamily="18" charset="0"/>
                    <a:cs typeface="Times New Roman" pitchFamily="18" charset="0"/>
                  </a:rPr>
                  <a:t>MPa</a:t>
                </a:r>
                <a:r>
                  <a:rPr lang="en-US" sz="2000" dirty="0">
                    <a:latin typeface="Times New Roman" pitchFamily="18" charset="0"/>
                    <a:cs typeface="Times New Roman" pitchFamily="18" charset="0"/>
                  </a:rPr>
                  <a:t> </a:t>
                </a:r>
              </a:p>
              <a:p>
                <a:pPr marL="0" indent="0">
                  <a:buNone/>
                </a:pPr>
                <a14:m>
                  <m:oMath xmlns:m="http://schemas.openxmlformats.org/officeDocument/2006/math">
                    <m:sSub>
                      <m:sSubPr>
                        <m:ctrlPr>
                          <a:rPr lang="en-US" sz="2000" i="1">
                            <a:latin typeface="Cambria Math"/>
                          </a:rPr>
                        </m:ctrlPr>
                      </m:sSubPr>
                      <m:e>
                        <m:r>
                          <a:rPr lang="en-US" sz="2000" i="1">
                            <a:latin typeface="Cambria Math" panose="02040503050406030204" pitchFamily="18" charset="0"/>
                          </a:rPr>
                          <m:t>𝑏</m:t>
                        </m:r>
                      </m:e>
                      <m:sub>
                        <m:r>
                          <a:rPr lang="en-US" sz="2000" i="1">
                            <a:latin typeface="Cambria Math" panose="02040503050406030204" pitchFamily="18" charset="0"/>
                          </a:rPr>
                          <m:t>°</m:t>
                        </m:r>
                      </m:sub>
                    </m:sSub>
                  </m:oMath>
                </a14:m>
                <a:r>
                  <a:rPr lang="en-US" sz="2000" dirty="0">
                    <a:latin typeface="Times New Roman" pitchFamily="18" charset="0"/>
                    <a:cs typeface="Times New Roman" pitchFamily="18" charset="0"/>
                  </a:rPr>
                  <a:t>: The perimeter of the critical section, for interior column:</a:t>
                </a:r>
              </a:p>
              <a:p>
                <a:pPr marL="0" indent="0">
                  <a:buNone/>
                </a:pPr>
                <a14:m>
                  <m:oMath xmlns:m="http://schemas.openxmlformats.org/officeDocument/2006/math">
                    <m:sSub>
                      <m:sSubPr>
                        <m:ctrlPr>
                          <a:rPr lang="en-US" sz="2000" i="1">
                            <a:latin typeface="Cambria Math"/>
                          </a:rPr>
                        </m:ctrlPr>
                      </m:sSubPr>
                      <m:e>
                        <m:r>
                          <a:rPr lang="en-US" sz="2000" i="1">
                            <a:latin typeface="Cambria Math" panose="02040503050406030204" pitchFamily="18" charset="0"/>
                          </a:rPr>
                          <m:t>𝑏</m:t>
                        </m:r>
                      </m:e>
                      <m:sub>
                        <m:r>
                          <a:rPr lang="en-US" sz="2000" i="1">
                            <a:latin typeface="Cambria Math" panose="02040503050406030204" pitchFamily="18" charset="0"/>
                          </a:rPr>
                          <m:t>°</m:t>
                        </m:r>
                      </m:sub>
                    </m:sSub>
                  </m:oMath>
                </a14:m>
                <a:r>
                  <a:rPr lang="en-US" sz="2000" dirty="0">
                    <a:latin typeface="Times New Roman" pitchFamily="18" charset="0"/>
                    <a:cs typeface="Times New Roman" pitchFamily="18" charset="0"/>
                  </a:rPr>
                  <a:t>= </a:t>
                </a:r>
                <a14:m>
                  <m:oMath xmlns:m="http://schemas.openxmlformats.org/officeDocument/2006/math">
                    <m:r>
                      <a:rPr lang="en-US" sz="2000" i="1">
                        <a:latin typeface="Cambria Math" panose="02040503050406030204" pitchFamily="18" charset="0"/>
                      </a:rPr>
                      <m:t>2</m:t>
                    </m:r>
                    <m:d>
                      <m:dPr>
                        <m:ctrlPr>
                          <a:rPr lang="en-US" sz="2000" i="1">
                            <a:latin typeface="Cambria Math"/>
                          </a:rPr>
                        </m:ctrlPr>
                      </m:dPr>
                      <m:e>
                        <m:sSub>
                          <m:sSubPr>
                            <m:ctrlPr>
                              <a:rPr lang="en-US" sz="2000" i="1">
                                <a:latin typeface="Cambria Math"/>
                              </a:rPr>
                            </m:ctrlPr>
                          </m:sSubPr>
                          <m:e>
                            <m:r>
                              <a:rPr lang="en-US" sz="2000" i="1">
                                <a:latin typeface="Cambria Math" panose="02040503050406030204" pitchFamily="18" charset="0"/>
                              </a:rPr>
                              <m:t>𝑐</m:t>
                            </m:r>
                          </m:e>
                          <m:sub>
                            <m:r>
                              <a:rPr lang="en-US" sz="2000" i="1">
                                <a:latin typeface="Cambria Math" panose="02040503050406030204" pitchFamily="18" charset="0"/>
                              </a:rPr>
                              <m:t>1</m:t>
                            </m:r>
                          </m:sub>
                        </m:sSub>
                        <m:r>
                          <a:rPr lang="en-US" sz="2000" i="1">
                            <a:latin typeface="Cambria Math" panose="02040503050406030204" pitchFamily="18" charset="0"/>
                          </a:rPr>
                          <m:t>+</m:t>
                        </m:r>
                        <m:r>
                          <a:rPr lang="en-US" sz="2000" i="1">
                            <a:latin typeface="Cambria Math" panose="02040503050406030204" pitchFamily="18" charset="0"/>
                          </a:rPr>
                          <m:t>𝑑</m:t>
                        </m:r>
                      </m:e>
                    </m:d>
                    <m:r>
                      <a:rPr lang="en-US" sz="2000" i="1">
                        <a:latin typeface="Cambria Math" panose="02040503050406030204" pitchFamily="18" charset="0"/>
                      </a:rPr>
                      <m:t>+</m:t>
                    </m:r>
                    <m:r>
                      <a:rPr lang="en-US" sz="2000" i="1">
                        <a:latin typeface="Cambria Math" panose="02040503050406030204" pitchFamily="18" charset="0"/>
                      </a:rPr>
                      <m:t>2</m:t>
                    </m:r>
                    <m:r>
                      <a:rPr lang="en-US" sz="2000" i="1">
                        <a:latin typeface="Cambria Math" panose="02040503050406030204" pitchFamily="18" charset="0"/>
                      </a:rPr>
                      <m:t>(</m:t>
                    </m:r>
                    <m:sSub>
                      <m:sSubPr>
                        <m:ctrlPr>
                          <a:rPr lang="en-US" sz="2000" i="1">
                            <a:latin typeface="Cambria Math"/>
                          </a:rPr>
                        </m:ctrlPr>
                      </m:sSubPr>
                      <m:e>
                        <m:r>
                          <a:rPr lang="en-US" sz="2000" i="1">
                            <a:latin typeface="Cambria Math" panose="02040503050406030204" pitchFamily="18" charset="0"/>
                          </a:rPr>
                          <m:t>𝑐</m:t>
                        </m:r>
                      </m:e>
                      <m:sub>
                        <m:r>
                          <a:rPr lang="en-US" sz="2000" i="1">
                            <a:latin typeface="Cambria Math" panose="02040503050406030204" pitchFamily="18" charset="0"/>
                          </a:rPr>
                          <m:t>2</m:t>
                        </m:r>
                      </m:sub>
                    </m:sSub>
                    <m:r>
                      <a:rPr lang="en-US" sz="2000" i="1">
                        <a:latin typeface="Cambria Math" panose="02040503050406030204" pitchFamily="18" charset="0"/>
                      </a:rPr>
                      <m:t>+</m:t>
                    </m:r>
                    <m:r>
                      <a:rPr lang="en-US" sz="2000" i="1">
                        <a:latin typeface="Cambria Math" panose="02040503050406030204" pitchFamily="18" charset="0"/>
                      </a:rPr>
                      <m:t>𝑑</m:t>
                    </m:r>
                    <m:r>
                      <a:rPr lang="en-US" sz="2000" i="1">
                        <a:latin typeface="Cambria Math" panose="02040503050406030204" pitchFamily="18" charset="0"/>
                      </a:rPr>
                      <m:t>)</m:t>
                    </m:r>
                  </m:oMath>
                </a14:m>
                <a:r>
                  <a:rPr lang="en-US" sz="2000" dirty="0">
                    <a:latin typeface="Times New Roman" pitchFamily="18" charset="0"/>
                    <a:cs typeface="Times New Roman" pitchFamily="18" charset="0"/>
                  </a:rPr>
                  <a:t>.</a:t>
                </a:r>
              </a:p>
              <a:p>
                <a:pPr marL="0" indent="0">
                  <a:buNone/>
                </a:pPr>
                <a14:m>
                  <m:oMath xmlns:m="http://schemas.openxmlformats.org/officeDocument/2006/math">
                    <m:sSub>
                      <m:sSubPr>
                        <m:ctrlPr>
                          <a:rPr lang="en-US" sz="2000" i="1">
                            <a:latin typeface="Cambria Math"/>
                          </a:rPr>
                        </m:ctrlPr>
                      </m:sSubPr>
                      <m:e>
                        <m:r>
                          <a:rPr lang="en-US" sz="2000" i="1">
                            <a:latin typeface="Cambria Math" panose="02040503050406030204" pitchFamily="18" charset="0"/>
                          </a:rPr>
                          <m:t>𝛼</m:t>
                        </m:r>
                      </m:e>
                      <m:sub>
                        <m:r>
                          <a:rPr lang="en-US" sz="2000" i="1">
                            <a:latin typeface="Cambria Math" panose="02040503050406030204" pitchFamily="18" charset="0"/>
                          </a:rPr>
                          <m:t>𝑠</m:t>
                        </m:r>
                        <m:r>
                          <a:rPr lang="en-US" sz="2000" i="1">
                            <a:latin typeface="Cambria Math" panose="02040503050406030204" pitchFamily="18" charset="0"/>
                          </a:rPr>
                          <m:t> </m:t>
                        </m:r>
                      </m:sub>
                    </m:sSub>
                    <m:r>
                      <a:rPr lang="en-US" sz="2000" i="1">
                        <a:latin typeface="Cambria Math" panose="02040503050406030204" pitchFamily="18" charset="0"/>
                      </a:rPr>
                      <m:t>:</m:t>
                    </m:r>
                  </m:oMath>
                </a14:m>
                <a:r>
                  <a:rPr lang="en-US" sz="2000" dirty="0">
                    <a:latin typeface="Times New Roman" pitchFamily="18" charset="0"/>
                    <a:cs typeface="Times New Roman" pitchFamily="18" charset="0"/>
                  </a:rPr>
                  <a:t> 40 for interior column, 30 for edge column, 20 for corner column </a:t>
                </a:r>
              </a:p>
              <a:p>
                <a:pPr marL="0" indent="0">
                  <a:buNone/>
                </a:pPr>
                <a14:m>
                  <m:oMath xmlns:m="http://schemas.openxmlformats.org/officeDocument/2006/math">
                    <m:r>
                      <a:rPr lang="en-US" sz="2000" i="1">
                        <a:latin typeface="Cambria Math" panose="02040503050406030204" pitchFamily="18" charset="0"/>
                      </a:rPr>
                      <m:t>𝑑</m:t>
                    </m:r>
                  </m:oMath>
                </a14:m>
                <a:r>
                  <a:rPr lang="en-US" sz="2000" dirty="0">
                    <a:latin typeface="Times New Roman" pitchFamily="18" charset="0"/>
                    <a:cs typeface="Times New Roman" pitchFamily="18" charset="0"/>
                  </a:rPr>
                  <a:t>: Effective depth </a:t>
                </a:r>
                <a:endParaRPr lang="en-US" sz="2000" dirty="0" smtClean="0">
                  <a:latin typeface="Times New Roman" pitchFamily="18" charset="0"/>
                  <a:cs typeface="Times New Roman" pitchFamily="18" charset="0"/>
                </a:endParaRPr>
              </a:p>
              <a:p>
                <a:pPr marL="0" indent="0">
                  <a:buClrTx/>
                  <a:buNone/>
                </a:pPr>
                <a:endParaRPr lang="en-US" sz="1100" dirty="0" smtClean="0">
                  <a:latin typeface="Times New Roman" pitchFamily="18" charset="0"/>
                  <a:cs typeface="Times New Roman" pitchFamily="18" charset="0"/>
                </a:endParaRPr>
              </a:p>
              <a:p>
                <a:pPr marL="0" indent="0">
                  <a:buClrTx/>
                  <a:buNone/>
                </a:pPr>
                <a:endParaRPr lang="en-US" sz="1100" dirty="0" smtClean="0">
                  <a:latin typeface="Times New Roman" pitchFamily="18" charset="0"/>
                  <a:cs typeface="Times New Roman" pitchFamily="18" charset="0"/>
                </a:endParaRPr>
              </a:p>
              <a:p>
                <a:pPr marL="182880" indent="0" algn="just">
                  <a:lnSpc>
                    <a:spcPct val="150000"/>
                  </a:lnSpc>
                  <a:spcAft>
                    <a:spcPts val="600"/>
                  </a:spcAft>
                  <a:buNone/>
                </a:pPr>
                <a:r>
                  <a:rPr lang="en-US" sz="1100" dirty="0" smtClean="0">
                    <a:effectLst/>
                    <a:latin typeface="Times New Roman" pitchFamily="18" charset="0"/>
                    <a:ea typeface="Times New Roman"/>
                    <a:cs typeface="Times New Roman" pitchFamily="18" charset="0"/>
                  </a:rPr>
                  <a:t> </a:t>
                </a:r>
                <a:endParaRPr lang="en-US" sz="1100" dirty="0">
                  <a:effectLst/>
                  <a:latin typeface="Times New Roman" pitchFamily="18" charset="0"/>
                  <a:ea typeface="Calibri"/>
                  <a:cs typeface="Times New Roman" pitchFamily="18" charset="0"/>
                </a:endParaRPr>
              </a:p>
              <a:p>
                <a:pPr>
                  <a:buClrTx/>
                  <a:buFont typeface="Arial" pitchFamily="34" charset="0"/>
                  <a:buChar char="•"/>
                </a:pPr>
                <a:endParaRPr lang="en-US" sz="1200" u="sng" dirty="0">
                  <a:latin typeface="Times New Roman" pitchFamily="18" charset="0"/>
                  <a:cs typeface="Times New Roman" pitchFamily="18" charset="0"/>
                </a:endParaRPr>
              </a:p>
            </p:txBody>
          </p:sp>
        </mc:Choice>
        <mc:Fallback xmlns="">
          <p:sp>
            <p:nvSpPr>
              <p:cNvPr id="6" name="Content Placeholder 2"/>
              <p:cNvSpPr>
                <a:spLocks noGrp="1" noRot="1" noChangeAspect="1" noMove="1" noResize="1" noEditPoints="1" noAdjustHandles="1" noChangeArrowheads="1" noChangeShapeType="1" noTextEdit="1"/>
              </p:cNvSpPr>
              <p:nvPr>
                <p:ph sz="quarter" idx="1"/>
              </p:nvPr>
            </p:nvSpPr>
            <p:spPr>
              <a:xfrm>
                <a:off x="184355" y="914400"/>
                <a:ext cx="8610600" cy="5638800"/>
              </a:xfrm>
              <a:blipFill rotWithShape="1">
                <a:blip r:embed="rId2"/>
                <a:stretch>
                  <a:fillRect l="-708" t="-541" b="-6811"/>
                </a:stretch>
              </a:blipFill>
            </p:spPr>
            <p:txBody>
              <a:bodyPr/>
              <a:lstStyle/>
              <a:p>
                <a:r>
                  <a:rPr lang="en-US">
                    <a:noFill/>
                  </a:rPr>
                  <a:t> </a:t>
                </a:r>
              </a:p>
            </p:txBody>
          </p:sp>
        </mc:Fallback>
      </mc:AlternateContent>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682484883"/>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126</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Verification</a:t>
            </a:r>
            <a:endParaRPr lang="en-US" sz="3600" dirty="0">
              <a:latin typeface="Times New Roman" pitchFamily="18" charset="0"/>
              <a:cs typeface="Times New Roman" pitchFamily="18" charset="0"/>
            </a:endParaRPr>
          </a:p>
        </p:txBody>
      </p:sp>
      <p:sp>
        <p:nvSpPr>
          <p:cNvPr id="6" name="Content Placeholder 2"/>
          <p:cNvSpPr>
            <a:spLocks noGrp="1"/>
          </p:cNvSpPr>
          <p:nvPr>
            <p:ph sz="quarter" idx="1"/>
          </p:nvPr>
        </p:nvSpPr>
        <p:spPr>
          <a:xfrm>
            <a:off x="184355" y="914400"/>
            <a:ext cx="8610600" cy="5638800"/>
          </a:xfrm>
        </p:spPr>
        <p:txBody>
          <a:bodyPr>
            <a:noAutofit/>
          </a:bodyPr>
          <a:lstStyle/>
          <a:p>
            <a:pPr marL="0" indent="0">
              <a:buClrTx/>
              <a:buNone/>
            </a:pPr>
            <a:r>
              <a:rPr lang="en-US" sz="2000" dirty="0" smtClean="0">
                <a:latin typeface="Times New Roman" pitchFamily="18" charset="0"/>
                <a:cs typeface="Times New Roman" pitchFamily="18" charset="0"/>
              </a:rPr>
              <a:t>2- Moment : as in beams.</a:t>
            </a:r>
          </a:p>
          <a:p>
            <a:pPr marL="0" indent="0">
              <a:buClrTx/>
              <a:buNone/>
            </a:pPr>
            <a:endParaRPr lang="en-US" sz="2000" dirty="0">
              <a:latin typeface="Times New Roman" pitchFamily="18" charset="0"/>
              <a:cs typeface="Times New Roman" pitchFamily="18" charset="0"/>
            </a:endParaRPr>
          </a:p>
          <a:p>
            <a:pPr marL="0" indent="0">
              <a:buClrTx/>
              <a:buNone/>
            </a:pPr>
            <a:r>
              <a:rPr lang="en-US" sz="2000" dirty="0" smtClean="0">
                <a:latin typeface="Times New Roman" pitchFamily="18" charset="0"/>
                <a:cs typeface="Times New Roman" pitchFamily="18" charset="0"/>
              </a:rPr>
              <a:t>3- Soil pressure under the foundation</a:t>
            </a:r>
          </a:p>
          <a:p>
            <a:pPr marL="0" indent="0">
              <a:buClrTx/>
              <a:buNone/>
            </a:pPr>
            <a:r>
              <a:rPr lang="en-US" sz="2000" dirty="0" smtClean="0">
                <a:latin typeface="Times New Roman" pitchFamily="18" charset="0"/>
                <a:cs typeface="Times New Roman" pitchFamily="18" charset="0"/>
              </a:rPr>
              <a:t>Soil pressure from ETABS &lt; Q allowable , </a:t>
            </a:r>
            <a:r>
              <a:rPr lang="en-US" sz="2000" dirty="0">
                <a:latin typeface="Times New Roman" pitchFamily="18" charset="0"/>
                <a:cs typeface="Times New Roman" pitchFamily="18" charset="0"/>
              </a:rPr>
              <a:t>the values of soil pressure under the mat foundation is less than allowable bearing capacity of the soil so the area is adequate </a:t>
            </a:r>
            <a:endParaRPr lang="en-US" sz="2000" dirty="0" smtClean="0">
              <a:latin typeface="Times New Roman" pitchFamily="18" charset="0"/>
              <a:cs typeface="Times New Roman" pitchFamily="18" charset="0"/>
            </a:endParaRPr>
          </a:p>
          <a:p>
            <a:pPr marL="0" indent="0">
              <a:buClrTx/>
              <a:buNone/>
            </a:pPr>
            <a:endParaRPr lang="en-US" sz="1100" dirty="0" smtClean="0">
              <a:latin typeface="Times New Roman" pitchFamily="18" charset="0"/>
              <a:cs typeface="Times New Roman" pitchFamily="18" charset="0"/>
            </a:endParaRPr>
          </a:p>
          <a:p>
            <a:pPr marL="182880" indent="0" algn="just">
              <a:lnSpc>
                <a:spcPct val="150000"/>
              </a:lnSpc>
              <a:spcAft>
                <a:spcPts val="600"/>
              </a:spcAft>
              <a:buNone/>
            </a:pPr>
            <a:r>
              <a:rPr lang="en-US" sz="1100" dirty="0" smtClean="0">
                <a:effectLst/>
                <a:latin typeface="Times New Roman" pitchFamily="18" charset="0"/>
                <a:ea typeface="Times New Roman"/>
                <a:cs typeface="Times New Roman" pitchFamily="18" charset="0"/>
              </a:rPr>
              <a:t> </a:t>
            </a:r>
            <a:endParaRPr lang="en-US" sz="1100" dirty="0">
              <a:effectLst/>
              <a:latin typeface="Times New Roman" pitchFamily="18" charset="0"/>
              <a:ea typeface="Calibri"/>
              <a:cs typeface="Times New Roman" pitchFamily="18" charset="0"/>
            </a:endParaRPr>
          </a:p>
          <a:p>
            <a:pPr>
              <a:buClrTx/>
              <a:buFont typeface="Arial" pitchFamily="34" charset="0"/>
              <a:buChar char="•"/>
            </a:pPr>
            <a:endParaRPr lang="en-US" sz="1200" u="sng"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4121101529"/>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127</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Seismic provisions for detailing</a:t>
            </a:r>
            <a:endParaRPr lang="en-US" sz="36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Content Placeholder 2"/>
              <p:cNvSpPr>
                <a:spLocks noGrp="1"/>
              </p:cNvSpPr>
              <p:nvPr>
                <p:ph sz="quarter" idx="1"/>
              </p:nvPr>
            </p:nvSpPr>
            <p:spPr>
              <a:xfrm>
                <a:off x="184355" y="914400"/>
                <a:ext cx="8610600" cy="5638800"/>
              </a:xfrm>
            </p:spPr>
            <p:txBody>
              <a:bodyPr>
                <a:noAutofit/>
              </a:bodyPr>
              <a:lstStyle/>
              <a:p>
                <a:pPr marL="0" indent="0">
                  <a:buClrTx/>
                  <a:buNone/>
                </a:pPr>
                <a:r>
                  <a:rPr lang="en-US" sz="2000" dirty="0" smtClean="0">
                    <a:latin typeface="Times New Roman" pitchFamily="18" charset="0"/>
                    <a:cs typeface="Times New Roman" pitchFamily="18" charset="0"/>
                  </a:rPr>
                  <a:t>1- </a:t>
                </a:r>
                <a:r>
                  <a:rPr lang="en-US" sz="2000" u="sng" dirty="0" smtClean="0">
                    <a:latin typeface="Times New Roman" pitchFamily="18" charset="0"/>
                    <a:cs typeface="Times New Roman" pitchFamily="18" charset="0"/>
                  </a:rPr>
                  <a:t>Beams</a:t>
                </a:r>
              </a:p>
              <a:p>
                <a:pPr lvl="0" fontAlgn="base">
                  <a:buClrTx/>
                  <a:buSzPct val="100000"/>
                  <a:buFont typeface="Arial" pitchFamily="34" charset="0"/>
                  <a:buChar char="•"/>
                </a:pPr>
                <a:r>
                  <a:rPr lang="en-US" sz="2000" u="sng" dirty="0" smtClean="0">
                    <a:effectLst/>
                    <a:latin typeface="Times New Roman" pitchFamily="18" charset="0"/>
                    <a:ea typeface="Times New Roman"/>
                    <a:cs typeface="Times New Roman" pitchFamily="18" charset="0"/>
                  </a:rPr>
                  <a:t> </a:t>
                </a:r>
                <a:r>
                  <a:rPr lang="en-US" sz="2000" dirty="0">
                    <a:latin typeface="Times New Roman" pitchFamily="18" charset="0"/>
                    <a:cs typeface="Times New Roman" pitchFamily="18" charset="0"/>
                  </a:rPr>
                  <a:t>At both ends of the beam, hoops shall be provided over lengths not less than </a:t>
                </a:r>
                <a:r>
                  <a:rPr lang="en-US" sz="2000" b="1" dirty="0">
                    <a:latin typeface="Times New Roman" pitchFamily="18" charset="0"/>
                    <a:cs typeface="Times New Roman" pitchFamily="18" charset="0"/>
                  </a:rPr>
                  <a:t>2</a:t>
                </a:r>
                <a:r>
                  <a:rPr lang="en-US" sz="2000" b="1" i="1" dirty="0">
                    <a:latin typeface="Times New Roman" pitchFamily="18" charset="0"/>
                    <a:cs typeface="Times New Roman" pitchFamily="18" charset="0"/>
                  </a:rPr>
                  <a:t>h </a:t>
                </a:r>
                <a:r>
                  <a:rPr lang="en-US" sz="2000" dirty="0">
                    <a:latin typeface="Times New Roman" pitchFamily="18" charset="0"/>
                    <a:cs typeface="Times New Roman" pitchFamily="18" charset="0"/>
                  </a:rPr>
                  <a:t>measured from the face of the supporting member toward mid span. The first hoop shall be located not more than 50 mm from the face of the supporting member. Spacing of hoops shall not exceed the smallest of (a) and (b);</a:t>
                </a:r>
              </a:p>
              <a:p>
                <a:pPr marL="0" indent="0">
                  <a:buNone/>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a) </a:t>
                </a:r>
                <a:r>
                  <a:rPr lang="en-US" sz="2000" b="1" i="1" dirty="0" smtClean="0">
                    <a:latin typeface="Times New Roman" pitchFamily="18" charset="0"/>
                    <a:cs typeface="Times New Roman" pitchFamily="18" charset="0"/>
                  </a:rPr>
                  <a:t>d</a:t>
                </a:r>
                <a:r>
                  <a:rPr lang="en-US" sz="2000" b="1" dirty="0" smtClean="0">
                    <a:latin typeface="Times New Roman" pitchFamily="18" charset="0"/>
                    <a:cs typeface="Times New Roman" pitchFamily="18" charset="0"/>
                  </a:rPr>
                  <a:t>/4</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b) 150 mm.</a:t>
                </a:r>
              </a:p>
              <a:p>
                <a:pPr marL="0" indent="0">
                  <a:buNone/>
                </a:pPr>
                <a:r>
                  <a:rPr lang="en-US" sz="2000" dirty="0" smtClean="0">
                    <a:latin typeface="Times New Roman" pitchFamily="18" charset="0"/>
                    <a:cs typeface="Times New Roman" pitchFamily="18" charset="0"/>
                  </a:rPr>
                  <a:t>    Where</a:t>
                </a:r>
                <a:endParaRPr lang="en-US" sz="2000" dirty="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    h </a:t>
                </a:r>
                <a:r>
                  <a:rPr lang="en-US" sz="2000" dirty="0">
                    <a:latin typeface="Times New Roman" pitchFamily="18" charset="0"/>
                    <a:cs typeface="Times New Roman" pitchFamily="18" charset="0"/>
                  </a:rPr>
                  <a:t>: depth of beam section.</a:t>
                </a:r>
              </a:p>
              <a:p>
                <a:pPr marL="0" indent="0">
                  <a:buNone/>
                </a:pPr>
                <a:r>
                  <a:rPr lang="en-US" sz="2000" dirty="0" smtClean="0">
                    <a:latin typeface="Times New Roman" pitchFamily="18" charset="0"/>
                    <a:cs typeface="Times New Roman" pitchFamily="18" charset="0"/>
                  </a:rPr>
                  <a:t>    d </a:t>
                </a:r>
                <a:r>
                  <a:rPr lang="en-US" sz="2000" dirty="0">
                    <a:latin typeface="Times New Roman" pitchFamily="18" charset="0"/>
                    <a:cs typeface="Times New Roman" pitchFamily="18" charset="0"/>
                  </a:rPr>
                  <a:t>: effective depth of beam section</a:t>
                </a:r>
              </a:p>
              <a:p>
                <a:pPr fontAlgn="base">
                  <a:buClrTx/>
                  <a:buSzPct val="100000"/>
                  <a:buFont typeface="Arial" pitchFamily="34" charset="0"/>
                  <a:buChar char="•"/>
                </a:pPr>
                <a:r>
                  <a:rPr lang="en-US" sz="2000" dirty="0">
                    <a:latin typeface="Times New Roman" pitchFamily="18" charset="0"/>
                    <a:cs typeface="Times New Roman" pitchFamily="18" charset="0"/>
                  </a:rPr>
                  <a:t>Beams shall have at least two of the longitudinal bars continuous along both the top and bottom faces. These bars shall be developed at the face of support.</a:t>
                </a:r>
              </a:p>
              <a:p>
                <a:pPr fontAlgn="base">
                  <a:buClrTx/>
                  <a:buSzPct val="100000"/>
                  <a:buFont typeface="Arial" pitchFamily="34" charset="0"/>
                  <a:buChar char="•"/>
                </a:pPr>
                <a:r>
                  <a:rPr lang="en-US" sz="2000" dirty="0">
                    <a:latin typeface="Times New Roman" pitchFamily="18" charset="0"/>
                    <a:cs typeface="Times New Roman" pitchFamily="18" charset="0"/>
                  </a:rPr>
                  <a:t>Clear spacing between longitudinal bars shall be at least the greatest of </a:t>
                </a:r>
              </a:p>
              <a:p>
                <a:pPr marL="0" indent="0">
                  <a:buNone/>
                </a:pPr>
                <a:r>
                  <a:rPr lang="en-US" sz="2000" dirty="0" smtClean="0">
                    <a:latin typeface="Times New Roman" pitchFamily="18" charset="0"/>
                    <a:cs typeface="Times New Roman" pitchFamily="18" charset="0"/>
                  </a:rPr>
                  <a:t>     (25 mm  ,  </a:t>
                </a:r>
                <a:r>
                  <a:rPr lang="en-US" sz="2000" dirty="0" err="1" smtClean="0">
                    <a:latin typeface="Times New Roman" pitchFamily="18" charset="0"/>
                    <a:cs typeface="Times New Roman" pitchFamily="18" charset="0"/>
                  </a:rPr>
                  <a:t>d</a:t>
                </a:r>
                <a:r>
                  <a:rPr lang="en-US" sz="2000" baseline="-25000" dirty="0" err="1" smtClean="0">
                    <a:latin typeface="Times New Roman" pitchFamily="18" charset="0"/>
                    <a:cs typeface="Times New Roman" pitchFamily="18" charset="0"/>
                  </a:rPr>
                  <a:t>b</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  </a:t>
                </a:r>
                <a14:m>
                  <m:oMath xmlns:m="http://schemas.openxmlformats.org/officeDocument/2006/math">
                    <m:f>
                      <m:fPr>
                        <m:ctrlPr>
                          <a:rPr lang="en-US" sz="2000" i="1">
                            <a:latin typeface="Cambria Math"/>
                          </a:rPr>
                        </m:ctrlPr>
                      </m:fPr>
                      <m:num>
                        <m:r>
                          <a:rPr lang="en-US" sz="2000" i="1">
                            <a:latin typeface="Cambria Math" panose="02040503050406030204" pitchFamily="18" charset="0"/>
                          </a:rPr>
                          <m:t>4</m:t>
                        </m:r>
                      </m:num>
                      <m:den>
                        <m:r>
                          <a:rPr lang="en-US" sz="2000" i="1">
                            <a:latin typeface="Cambria Math" panose="02040503050406030204" pitchFamily="18" charset="0"/>
                          </a:rPr>
                          <m:t>3</m:t>
                        </m:r>
                      </m:den>
                    </m:f>
                  </m:oMath>
                </a14:m>
                <a:r>
                  <a:rPr lang="en-US" sz="2000" dirty="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t>
                </a:r>
                <a:r>
                  <a:rPr lang="en-US" sz="2000" baseline="-25000" dirty="0" err="1" smtClean="0">
                    <a:latin typeface="Times New Roman" pitchFamily="18" charset="0"/>
                    <a:cs typeface="Times New Roman" pitchFamily="18" charset="0"/>
                  </a:rPr>
                  <a:t>agg</a:t>
                </a: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a:p>
                <a:pPr marL="182880" indent="0" algn="just">
                  <a:lnSpc>
                    <a:spcPct val="150000"/>
                  </a:lnSpc>
                  <a:spcAft>
                    <a:spcPts val="600"/>
                  </a:spcAft>
                  <a:buNone/>
                </a:pPr>
                <a:endParaRPr lang="en-US" sz="1100" u="sng" dirty="0">
                  <a:effectLst/>
                  <a:latin typeface="Times New Roman" pitchFamily="18" charset="0"/>
                  <a:ea typeface="Calibri"/>
                  <a:cs typeface="Times New Roman" pitchFamily="18" charset="0"/>
                </a:endParaRPr>
              </a:p>
              <a:p>
                <a:pPr>
                  <a:buClrTx/>
                  <a:buFont typeface="Arial" pitchFamily="34" charset="0"/>
                  <a:buChar char="•"/>
                </a:pPr>
                <a:endParaRPr lang="en-US" sz="1200" u="sng" dirty="0">
                  <a:latin typeface="Times New Roman" pitchFamily="18" charset="0"/>
                  <a:cs typeface="Times New Roman" pitchFamily="18" charset="0"/>
                </a:endParaRPr>
              </a:p>
            </p:txBody>
          </p:sp>
        </mc:Choice>
        <mc:Fallback xmlns="">
          <p:sp>
            <p:nvSpPr>
              <p:cNvPr id="6" name="Content Placeholder 2"/>
              <p:cNvSpPr>
                <a:spLocks noGrp="1" noRot="1" noChangeAspect="1" noMove="1" noResize="1" noEditPoints="1" noAdjustHandles="1" noChangeArrowheads="1" noChangeShapeType="1" noTextEdit="1"/>
              </p:cNvSpPr>
              <p:nvPr>
                <p:ph sz="quarter" idx="1"/>
              </p:nvPr>
            </p:nvSpPr>
            <p:spPr>
              <a:xfrm>
                <a:off x="184355" y="914400"/>
                <a:ext cx="8610600" cy="5638800"/>
              </a:xfrm>
              <a:blipFill rotWithShape="1">
                <a:blip r:embed="rId2"/>
                <a:stretch>
                  <a:fillRect l="-708" t="-541" r="-1132"/>
                </a:stretch>
              </a:blipFill>
            </p:spPr>
            <p:txBody>
              <a:bodyPr/>
              <a:lstStyle/>
              <a:p>
                <a:r>
                  <a:rPr lang="en-US">
                    <a:noFill/>
                  </a:rPr>
                  <a:t> </a:t>
                </a:r>
              </a:p>
            </p:txBody>
          </p:sp>
        </mc:Fallback>
      </mc:AlternateContent>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552024390"/>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128</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Seismic provisions for detailing</a:t>
            </a:r>
            <a:endParaRPr lang="en-US" sz="3600" dirty="0">
              <a:latin typeface="Times New Roman" pitchFamily="18" charset="0"/>
              <a:cs typeface="Times New Roman" pitchFamily="18" charset="0"/>
            </a:endParaRPr>
          </a:p>
        </p:txBody>
      </p:sp>
      <p:sp>
        <p:nvSpPr>
          <p:cNvPr id="6" name="Content Placeholder 2"/>
          <p:cNvSpPr>
            <a:spLocks noGrp="1"/>
          </p:cNvSpPr>
          <p:nvPr>
            <p:ph sz="quarter" idx="1"/>
          </p:nvPr>
        </p:nvSpPr>
        <p:spPr>
          <a:xfrm>
            <a:off x="184355" y="914400"/>
            <a:ext cx="8610600" cy="5638800"/>
          </a:xfrm>
        </p:spPr>
        <p:txBody>
          <a:bodyPr>
            <a:noAutofit/>
          </a:bodyPr>
          <a:lstStyle/>
          <a:p>
            <a:pPr marL="0" indent="0">
              <a:buClrTx/>
              <a:buNone/>
            </a:pPr>
            <a:r>
              <a:rPr lang="en-US" sz="2000" dirty="0">
                <a:latin typeface="Times New Roman" pitchFamily="18" charset="0"/>
                <a:cs typeface="Times New Roman" pitchFamily="18" charset="0"/>
              </a:rPr>
              <a:t>2</a:t>
            </a:r>
            <a:r>
              <a:rPr lang="en-US" sz="2000" dirty="0" smtClean="0">
                <a:latin typeface="Times New Roman" pitchFamily="18" charset="0"/>
                <a:cs typeface="Times New Roman" pitchFamily="18" charset="0"/>
              </a:rPr>
              <a:t>- </a:t>
            </a:r>
            <a:r>
              <a:rPr lang="en-US" sz="2000" u="sng" dirty="0" smtClean="0">
                <a:latin typeface="Times New Roman" pitchFamily="18" charset="0"/>
                <a:cs typeface="Times New Roman" pitchFamily="18" charset="0"/>
              </a:rPr>
              <a:t>Columns</a:t>
            </a:r>
          </a:p>
          <a:p>
            <a:pPr lvl="0">
              <a:buClrTx/>
              <a:buSzPct val="100000"/>
              <a:buFont typeface="Arial" pitchFamily="34" charset="0"/>
              <a:buChar char="•"/>
            </a:pPr>
            <a:r>
              <a:rPr lang="en-US" sz="2000" dirty="0">
                <a:latin typeface="Times New Roman" pitchFamily="18" charset="0"/>
                <a:cs typeface="Times New Roman" pitchFamily="18" charset="0"/>
              </a:rPr>
              <a:t>Length </a:t>
            </a:r>
            <a:r>
              <a:rPr lang="en-US" sz="2000" i="1" dirty="0">
                <a:latin typeface="Times New Roman" pitchFamily="18" charset="0"/>
                <a:cs typeface="Times New Roman" pitchFamily="18" charset="0"/>
              </a:rPr>
              <a:t>l</a:t>
            </a:r>
            <a:r>
              <a:rPr lang="en-US" sz="2000" b="1" i="1" dirty="0">
                <a:latin typeface="Times New Roman" pitchFamily="18" charset="0"/>
                <a:cs typeface="Times New Roman" pitchFamily="18" charset="0"/>
              </a:rPr>
              <a:t>o </a:t>
            </a:r>
            <a:r>
              <a:rPr lang="en-US" sz="2000" dirty="0">
                <a:latin typeface="Times New Roman" pitchFamily="18" charset="0"/>
                <a:cs typeface="Times New Roman" pitchFamily="18" charset="0"/>
              </a:rPr>
              <a:t>shall not be less than the largest of (a), (b), and (c</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a:p>
            <a:pPr marL="0" indent="0">
              <a:buNone/>
            </a:pPr>
            <a:r>
              <a:rPr lang="en-US" sz="2000" dirty="0">
                <a:latin typeface="Times New Roman" pitchFamily="18" charset="0"/>
                <a:cs typeface="Times New Roman" pitchFamily="18" charset="0"/>
              </a:rPr>
              <a:t>(a) One-sixth of the clear span of the column.</a:t>
            </a:r>
          </a:p>
          <a:p>
            <a:pPr marL="0" indent="0">
              <a:buNone/>
            </a:pPr>
            <a:r>
              <a:rPr lang="en-US" sz="2000" dirty="0">
                <a:latin typeface="Times New Roman" pitchFamily="18" charset="0"/>
                <a:cs typeface="Times New Roman" pitchFamily="18" charset="0"/>
              </a:rPr>
              <a:t>(b) Maximum cross-sectional dimension of the column.</a:t>
            </a:r>
          </a:p>
          <a:p>
            <a:pPr marL="0" indent="0">
              <a:buNone/>
            </a:pPr>
            <a:r>
              <a:rPr lang="en-US" sz="2000" dirty="0">
                <a:latin typeface="Times New Roman" pitchFamily="18" charset="0"/>
                <a:cs typeface="Times New Roman" pitchFamily="18" charset="0"/>
              </a:rPr>
              <a:t>(c) 450 mm</a:t>
            </a:r>
            <a:r>
              <a:rPr lang="en-US" sz="2000" dirty="0" smtClean="0">
                <a:latin typeface="Times New Roman" pitchFamily="18" charset="0"/>
                <a:cs typeface="Times New Roman" pitchFamily="18" charset="0"/>
              </a:rPr>
              <a:t>.</a:t>
            </a:r>
          </a:p>
          <a:p>
            <a:pPr>
              <a:buClrTx/>
              <a:buSzPct val="100000"/>
              <a:buFont typeface="Arial" pitchFamily="34" charset="0"/>
              <a:buChar char="•"/>
            </a:pPr>
            <a:r>
              <a:rPr lang="en-US" sz="2000" dirty="0"/>
              <a:t>Beyond the length lo, the column shall contain hoop reinforcement not exceeding the smallest of (a) through (c):</a:t>
            </a:r>
          </a:p>
          <a:p>
            <a:pPr marL="0" lvl="0" indent="0">
              <a:buNone/>
            </a:pPr>
            <a:r>
              <a:rPr lang="en-US" sz="2000" dirty="0" smtClean="0"/>
              <a:t>    (6 </a:t>
            </a:r>
            <a:r>
              <a:rPr lang="en-US" sz="2000" dirty="0" err="1"/>
              <a:t>db</a:t>
            </a:r>
            <a:r>
              <a:rPr lang="en-US" sz="2000" dirty="0"/>
              <a:t> </a:t>
            </a:r>
            <a:r>
              <a:rPr lang="en-US" sz="2000" dirty="0" smtClean="0"/>
              <a:t>  ,  48 ds  ,  Least </a:t>
            </a:r>
            <a:r>
              <a:rPr lang="en-US" sz="2000" dirty="0"/>
              <a:t>column </a:t>
            </a:r>
            <a:r>
              <a:rPr lang="en-US" sz="2000" dirty="0" smtClean="0"/>
              <a:t>dimension  ,  150 mm)</a:t>
            </a:r>
            <a:endParaRPr lang="en-US" sz="2000" dirty="0"/>
          </a:p>
          <a:p>
            <a:pPr marL="0" indent="0">
              <a:buNone/>
            </a:pPr>
            <a:r>
              <a:rPr lang="en-US" sz="2000" dirty="0" smtClean="0"/>
              <a:t>    Where</a:t>
            </a:r>
            <a:r>
              <a:rPr lang="en-US" sz="2000" dirty="0"/>
              <a:t>:</a:t>
            </a:r>
          </a:p>
          <a:p>
            <a:pPr marL="0" indent="0">
              <a:buNone/>
            </a:pPr>
            <a:r>
              <a:rPr lang="en-US" sz="2000" dirty="0" smtClean="0"/>
              <a:t>    </a:t>
            </a:r>
            <a:r>
              <a:rPr lang="en-US" sz="2000" dirty="0" err="1" smtClean="0"/>
              <a:t>db</a:t>
            </a:r>
            <a:r>
              <a:rPr lang="en-US" sz="2000" dirty="0"/>
              <a:t>: diameter of bar.</a:t>
            </a:r>
          </a:p>
          <a:p>
            <a:pPr marL="0" indent="0">
              <a:buNone/>
            </a:pPr>
            <a:r>
              <a:rPr lang="en-US" sz="2000" dirty="0" smtClean="0"/>
              <a:t>    ds</a:t>
            </a:r>
            <a:r>
              <a:rPr lang="en-US" sz="2000" dirty="0"/>
              <a:t>: diameter of stirrup.</a:t>
            </a:r>
          </a:p>
          <a:p>
            <a:pPr marL="0" indent="0">
              <a:buNone/>
            </a:pPr>
            <a:endParaRPr lang="en-US" sz="2000" dirty="0" smtClean="0">
              <a:latin typeface="Times New Roman" pitchFamily="18" charset="0"/>
              <a:cs typeface="Times New Roman" pitchFamily="18" charset="0"/>
            </a:endParaRPr>
          </a:p>
          <a:p>
            <a:pPr marL="0" indent="0">
              <a:buNone/>
            </a:pPr>
            <a:endParaRPr lang="en-US" sz="2000" dirty="0">
              <a:latin typeface="Times New Roman" pitchFamily="18" charset="0"/>
              <a:cs typeface="Times New Roman" pitchFamily="18" charset="0"/>
            </a:endParaRPr>
          </a:p>
          <a:p>
            <a:endParaRPr lang="en-US" sz="2000" dirty="0"/>
          </a:p>
          <a:p>
            <a:pPr marL="0" indent="0">
              <a:buClrTx/>
              <a:buNone/>
            </a:pPr>
            <a:endParaRPr lang="en-US" sz="2000" dirty="0" smtClean="0">
              <a:latin typeface="Times New Roman" pitchFamily="18" charset="0"/>
              <a:cs typeface="Times New Roman" pitchFamily="18" charset="0"/>
            </a:endParaRPr>
          </a:p>
          <a:p>
            <a:pPr marL="182880" indent="0" algn="just">
              <a:lnSpc>
                <a:spcPct val="150000"/>
              </a:lnSpc>
              <a:spcAft>
                <a:spcPts val="600"/>
              </a:spcAft>
              <a:buNone/>
            </a:pPr>
            <a:endParaRPr lang="en-US" sz="2000" u="sng" dirty="0">
              <a:effectLst/>
              <a:latin typeface="Times New Roman" pitchFamily="18" charset="0"/>
              <a:ea typeface="Calibri"/>
              <a:cs typeface="Times New Roman" pitchFamily="18" charset="0"/>
            </a:endParaRPr>
          </a:p>
          <a:p>
            <a:pPr>
              <a:buClrTx/>
              <a:buFont typeface="Arial" pitchFamily="34" charset="0"/>
              <a:buChar char="•"/>
            </a:pPr>
            <a:endParaRPr lang="en-US" sz="1200" u="sng"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595804466"/>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129</a:t>
            </a:fld>
            <a:endParaRPr lang="en-US"/>
          </a:p>
        </p:txBody>
      </p:sp>
      <p:sp>
        <p:nvSpPr>
          <p:cNvPr id="5" name="TextBox 4"/>
          <p:cNvSpPr txBox="1"/>
          <p:nvPr/>
        </p:nvSpPr>
        <p:spPr>
          <a:xfrm>
            <a:off x="368710" y="12557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Seismic provisions for detailing</a:t>
            </a:r>
            <a:endParaRPr lang="en-US" sz="36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Content Placeholder 2"/>
              <p:cNvSpPr>
                <a:spLocks noGrp="1"/>
              </p:cNvSpPr>
              <p:nvPr>
                <p:ph sz="quarter" idx="1"/>
              </p:nvPr>
            </p:nvSpPr>
            <p:spPr>
              <a:xfrm>
                <a:off x="108155" y="914400"/>
                <a:ext cx="8807245" cy="5638800"/>
              </a:xfrm>
            </p:spPr>
            <p:txBody>
              <a:bodyPr>
                <a:noAutofit/>
              </a:bodyPr>
              <a:lstStyle/>
              <a:p>
                <a:pPr lvl="0">
                  <a:buClrTx/>
                  <a:buSzPct val="100000"/>
                  <a:buFont typeface="Arial" pitchFamily="34" charset="0"/>
                  <a:buChar char="•"/>
                </a:pPr>
                <a:r>
                  <a:rPr lang="en-US" sz="2000" dirty="0">
                    <a:latin typeface="Times New Roman" pitchFamily="18" charset="0"/>
                    <a:cs typeface="Times New Roman" pitchFamily="18" charset="0"/>
                  </a:rPr>
                  <a:t>Spacing of transverse reinforcement shall not exceed the smallest of (a) to (c):</a:t>
                </a:r>
              </a:p>
              <a:p>
                <a:pPr marL="0" lvl="0" indent="0">
                  <a:buNone/>
                </a:pPr>
                <a:r>
                  <a:rPr lang="en-US" sz="2000" dirty="0" smtClean="0">
                    <a:latin typeface="Times New Roman" pitchFamily="18" charset="0"/>
                    <a:cs typeface="Times New Roman" pitchFamily="18" charset="0"/>
                  </a:rPr>
                  <a:t>(a) One-fourth </a:t>
                </a:r>
                <a:r>
                  <a:rPr lang="en-US" sz="2000" dirty="0">
                    <a:latin typeface="Times New Roman" pitchFamily="18" charset="0"/>
                    <a:cs typeface="Times New Roman" pitchFamily="18" charset="0"/>
                  </a:rPr>
                  <a:t>of the minimum column dimension </a:t>
                </a:r>
              </a:p>
              <a:p>
                <a:pPr marL="0" lvl="0" indent="0">
                  <a:buNone/>
                </a:pPr>
                <a:r>
                  <a:rPr lang="en-US" sz="2000" dirty="0" smtClean="0">
                    <a:latin typeface="Times New Roman" pitchFamily="18" charset="0"/>
                    <a:cs typeface="Times New Roman" pitchFamily="18" charset="0"/>
                  </a:rPr>
                  <a:t>(b) Six </a:t>
                </a:r>
                <a:r>
                  <a:rPr lang="en-US" sz="2000" dirty="0">
                    <a:latin typeface="Times New Roman" pitchFamily="18" charset="0"/>
                    <a:cs typeface="Times New Roman" pitchFamily="18" charset="0"/>
                  </a:rPr>
                  <a:t>times the diameter of the smallest longitudinal bar </a:t>
                </a:r>
              </a:p>
              <a:p>
                <a:pPr marL="0" lvl="0" indent="0">
                  <a:buNone/>
                </a:pPr>
                <a:r>
                  <a:rPr lang="en-US" sz="2000" dirty="0" smtClean="0">
                    <a:latin typeface="Times New Roman" pitchFamily="18" charset="0"/>
                    <a:cs typeface="Times New Roman" pitchFamily="18" charset="0"/>
                  </a:rPr>
                  <a:t>(c) So </a:t>
                </a:r>
                <a:r>
                  <a:rPr lang="en-US" sz="2000" dirty="0">
                    <a:latin typeface="Times New Roman" pitchFamily="18" charset="0"/>
                    <a:cs typeface="Times New Roman" pitchFamily="18" charset="0"/>
                  </a:rPr>
                  <a:t>as calculated by:</a:t>
                </a:r>
              </a:p>
              <a:p>
                <a:pPr marL="0" indent="0">
                  <a:buNone/>
                </a:pPr>
                <a:r>
                  <a:rPr lang="en-US" sz="2000" dirty="0" smtClean="0">
                    <a:latin typeface="Times New Roman" pitchFamily="18" charset="0"/>
                    <a:cs typeface="Times New Roman" pitchFamily="18" charset="0"/>
                  </a:rPr>
                  <a:t>     So </a:t>
                </a:r>
                <a:r>
                  <a:rPr lang="en-US" sz="2000" dirty="0">
                    <a:latin typeface="Times New Roman" pitchFamily="18" charset="0"/>
                    <a:cs typeface="Times New Roman" pitchFamily="18" charset="0"/>
                  </a:rPr>
                  <a:t>= 100 + </a:t>
                </a:r>
                <a14:m>
                  <m:oMath xmlns:m="http://schemas.openxmlformats.org/officeDocument/2006/math">
                    <m:f>
                      <m:fPr>
                        <m:ctrlPr>
                          <a:rPr lang="en-US" sz="2000" i="1">
                            <a:latin typeface="Cambria Math"/>
                          </a:rPr>
                        </m:ctrlPr>
                      </m:fPr>
                      <m:num>
                        <m:r>
                          <a:rPr lang="en-US" sz="2000" i="1">
                            <a:latin typeface="Cambria Math" panose="02040503050406030204" pitchFamily="18" charset="0"/>
                          </a:rPr>
                          <m:t>350</m:t>
                        </m:r>
                        <m:r>
                          <a:rPr lang="en-US" sz="2000" i="1">
                            <a:latin typeface="Cambria Math" panose="02040503050406030204" pitchFamily="18" charset="0"/>
                          </a:rPr>
                          <m:t>−</m:t>
                        </m:r>
                        <m:sSub>
                          <m:sSubPr>
                            <m:ctrlPr>
                              <a:rPr lang="en-US" sz="2000" i="1">
                                <a:latin typeface="Cambria Math"/>
                              </a:rPr>
                            </m:ctrlPr>
                          </m:sSubPr>
                          <m:e>
                            <m:r>
                              <a:rPr lang="en-US" sz="2000" i="1">
                                <a:latin typeface="Cambria Math" panose="02040503050406030204" pitchFamily="18" charset="0"/>
                              </a:rPr>
                              <m:t>h</m:t>
                            </m:r>
                          </m:e>
                          <m:sub>
                            <m:r>
                              <a:rPr lang="en-US" sz="2000" i="1">
                                <a:latin typeface="Cambria Math" panose="02040503050406030204" pitchFamily="18" charset="0"/>
                              </a:rPr>
                              <m:t>𝑥</m:t>
                            </m:r>
                          </m:sub>
                        </m:sSub>
                      </m:num>
                      <m:den>
                        <m:r>
                          <a:rPr lang="en-US" sz="2000" i="1">
                            <a:latin typeface="Cambria Math" panose="02040503050406030204" pitchFamily="18" charset="0"/>
                          </a:rPr>
                          <m:t>3</m:t>
                        </m:r>
                      </m:den>
                    </m:f>
                  </m:oMath>
                </a14:m>
                <a:endParaRPr lang="en-US" sz="2000" dirty="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     Where </a:t>
                </a:r>
                <a:endParaRPr lang="en-US" sz="2000" dirty="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a:t>
                </a:r>
                <a:r>
                  <a:rPr lang="en-US" sz="2000" baseline="-25000" dirty="0" err="1" smtClean="0">
                    <a:latin typeface="Times New Roman" pitchFamily="18" charset="0"/>
                    <a:cs typeface="Times New Roman" pitchFamily="18" charset="0"/>
                  </a:rPr>
                  <a:t>x</a:t>
                </a:r>
                <a:r>
                  <a:rPr lang="en-US" sz="2000" dirty="0">
                    <a:latin typeface="Times New Roman" pitchFamily="18" charset="0"/>
                    <a:cs typeface="Times New Roman" pitchFamily="18" charset="0"/>
                  </a:rPr>
                  <a:t>: largest distance between stirrups legs</a:t>
                </a:r>
              </a:p>
              <a:p>
                <a:pPr marL="0" indent="0">
                  <a:buNone/>
                </a:pPr>
                <a:r>
                  <a:rPr lang="en-US" sz="2000" dirty="0" smtClean="0">
                    <a:latin typeface="Times New Roman" pitchFamily="18" charset="0"/>
                    <a:cs typeface="Times New Roman" pitchFamily="18" charset="0"/>
                  </a:rPr>
                  <a:t>      The </a:t>
                </a:r>
                <a:r>
                  <a:rPr lang="en-US" sz="2000" dirty="0">
                    <a:latin typeface="Times New Roman" pitchFamily="18" charset="0"/>
                    <a:cs typeface="Times New Roman" pitchFamily="18" charset="0"/>
                  </a:rPr>
                  <a:t>value of S</a:t>
                </a:r>
                <a:r>
                  <a:rPr lang="en-US" sz="2000" baseline="-25000" dirty="0">
                    <a:latin typeface="Times New Roman" pitchFamily="18" charset="0"/>
                    <a:cs typeface="Times New Roman" pitchFamily="18" charset="0"/>
                  </a:rPr>
                  <a:t>o</a:t>
                </a:r>
                <a:r>
                  <a:rPr lang="en-US" sz="2000" dirty="0">
                    <a:latin typeface="Times New Roman" pitchFamily="18" charset="0"/>
                    <a:cs typeface="Times New Roman" pitchFamily="18" charset="0"/>
                  </a:rPr>
                  <a:t> shall not exceed 150mm and need not be taken less </a:t>
                </a:r>
                <a:r>
                  <a:rPr lang="en-US" sz="2000" dirty="0" smtClean="0">
                    <a:latin typeface="Times New Roman" pitchFamily="18" charset="0"/>
                    <a:cs typeface="Times New Roman" pitchFamily="18" charset="0"/>
                  </a:rPr>
                  <a:t>than 100mm.</a:t>
                </a:r>
              </a:p>
              <a:p>
                <a:pPr marL="0" indent="0">
                  <a:buNone/>
                </a:pPr>
                <a:endParaRPr lang="en-US" sz="2000" dirty="0">
                  <a:latin typeface="Times New Roman" pitchFamily="18" charset="0"/>
                  <a:cs typeface="Times New Roman" pitchFamily="18" charset="0"/>
                </a:endParaRPr>
              </a:p>
              <a:p>
                <a:endParaRPr lang="en-US" sz="2000" dirty="0"/>
              </a:p>
              <a:p>
                <a:pPr marL="0" indent="0">
                  <a:buClrTx/>
                  <a:buNone/>
                </a:pPr>
                <a:endParaRPr lang="en-US" sz="2000" dirty="0" smtClean="0">
                  <a:latin typeface="Times New Roman" pitchFamily="18" charset="0"/>
                  <a:cs typeface="Times New Roman" pitchFamily="18" charset="0"/>
                </a:endParaRPr>
              </a:p>
              <a:p>
                <a:pPr marL="182880" indent="0" algn="just">
                  <a:lnSpc>
                    <a:spcPct val="150000"/>
                  </a:lnSpc>
                  <a:spcAft>
                    <a:spcPts val="600"/>
                  </a:spcAft>
                  <a:buNone/>
                </a:pPr>
                <a:endParaRPr lang="en-US" sz="2000" u="sng" dirty="0">
                  <a:effectLst/>
                  <a:latin typeface="Times New Roman" pitchFamily="18" charset="0"/>
                  <a:ea typeface="Calibri"/>
                  <a:cs typeface="Times New Roman" pitchFamily="18" charset="0"/>
                </a:endParaRPr>
              </a:p>
              <a:p>
                <a:pPr>
                  <a:buClrTx/>
                  <a:buFont typeface="Arial" pitchFamily="34" charset="0"/>
                  <a:buChar char="•"/>
                </a:pPr>
                <a:endParaRPr lang="en-US" sz="1200" u="sng" dirty="0">
                  <a:latin typeface="Times New Roman" pitchFamily="18" charset="0"/>
                  <a:cs typeface="Times New Roman" pitchFamily="18" charset="0"/>
                </a:endParaRPr>
              </a:p>
            </p:txBody>
          </p:sp>
        </mc:Choice>
        <mc:Fallback xmlns="">
          <p:sp>
            <p:nvSpPr>
              <p:cNvPr id="6" name="Content Placeholder 2"/>
              <p:cNvSpPr>
                <a:spLocks noGrp="1" noRot="1" noChangeAspect="1" noMove="1" noResize="1" noEditPoints="1" noAdjustHandles="1" noChangeArrowheads="1" noChangeShapeType="1" noTextEdit="1"/>
              </p:cNvSpPr>
              <p:nvPr>
                <p:ph sz="quarter" idx="1"/>
              </p:nvPr>
            </p:nvSpPr>
            <p:spPr>
              <a:xfrm>
                <a:off x="108155" y="914400"/>
                <a:ext cx="8807245" cy="5638800"/>
              </a:xfrm>
              <a:blipFill rotWithShape="1">
                <a:blip r:embed="rId2"/>
                <a:stretch>
                  <a:fillRect l="-761" t="-541" r="-623"/>
                </a:stretch>
              </a:blipFill>
            </p:spPr>
            <p:txBody>
              <a:bodyPr/>
              <a:lstStyle/>
              <a:p>
                <a:r>
                  <a:rPr lang="en-US">
                    <a:noFill/>
                  </a:rPr>
                  <a:t> </a:t>
                </a:r>
              </a:p>
            </p:txBody>
          </p:sp>
        </mc:Fallback>
      </mc:AlternateContent>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5581332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8710" y="20647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Reinforcing steel   </a:t>
            </a:r>
          </a:p>
        </p:txBody>
      </p:sp>
      <mc:AlternateContent xmlns:mc="http://schemas.openxmlformats.org/markup-compatibility/2006" xmlns:a14="http://schemas.microsoft.com/office/drawing/2010/main">
        <mc:Choice Requires="a14">
          <p:graphicFrame>
            <p:nvGraphicFramePr>
              <p:cNvPr id="6" name="Content Placeholder 5"/>
              <p:cNvGraphicFramePr>
                <a:graphicFrameLocks noGrp="1"/>
              </p:cNvGraphicFramePr>
              <p:nvPr>
                <p:ph sz="quarter" idx="1"/>
                <p:extLst>
                  <p:ext uri="{D42A27DB-BD31-4B8C-83A1-F6EECF244321}">
                    <p14:modId xmlns:p14="http://schemas.microsoft.com/office/powerpoint/2010/main" val="1064830350"/>
                  </p:ext>
                </p:extLst>
              </p:nvPr>
            </p:nvGraphicFramePr>
            <p:xfrm>
              <a:off x="1752600" y="2499360"/>
              <a:ext cx="5257800" cy="2237458"/>
            </p:xfrm>
            <a:graphic>
              <a:graphicData uri="http://schemas.openxmlformats.org/drawingml/2006/table">
                <a:tbl>
                  <a:tblPr firstRow="1" firstCol="1" bandRow="1">
                    <a:tableStyleId>{BC89EF96-8CEA-46FF-86C4-4CE0E7609802}</a:tableStyleId>
                  </a:tblPr>
                  <a:tblGrid>
                    <a:gridCol w="2628900"/>
                    <a:gridCol w="2628900"/>
                  </a:tblGrid>
                  <a:tr h="298027">
                    <a:tc>
                      <a:txBody>
                        <a:bodyPr/>
                        <a:lstStyle/>
                        <a:p>
                          <a:pPr marL="457200" algn="ctr">
                            <a:lnSpc>
                              <a:spcPct val="150000"/>
                            </a:lnSpc>
                            <a:spcAft>
                              <a:spcPts val="0"/>
                            </a:spcAft>
                          </a:pPr>
                          <a:r>
                            <a:rPr lang="en-US" sz="1400" dirty="0">
                              <a:effectLst/>
                            </a:rPr>
                            <a:t>Property</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rPr>
                            <a:t>Value</a:t>
                          </a:r>
                          <a:endParaRPr lang="en-US" sz="1400">
                            <a:effectLst/>
                            <a:latin typeface="Times New Roman" pitchFamily="18" charset="0"/>
                            <a:ea typeface="Calibri"/>
                            <a:cs typeface="Times New Roman" pitchFamily="18" charset="0"/>
                          </a:endParaRPr>
                        </a:p>
                      </a:txBody>
                      <a:tcPr marL="68580" marR="68580" marT="0" marB="0"/>
                    </a:tc>
                  </a:tr>
                  <a:tr h="637258">
                    <a:tc>
                      <a:txBody>
                        <a:bodyPr/>
                        <a:lstStyle/>
                        <a:p>
                          <a:pPr marL="457200" algn="ctr">
                            <a:lnSpc>
                              <a:spcPct val="150000"/>
                            </a:lnSpc>
                            <a:spcAft>
                              <a:spcPts val="0"/>
                            </a:spcAft>
                          </a:pPr>
                          <a:r>
                            <a:rPr lang="en-US" sz="1400" dirty="0">
                              <a:effectLst/>
                            </a:rPr>
                            <a:t>Yield Strength (</a:t>
                          </a:r>
                          <a:r>
                            <a:rPr lang="en-US" sz="1400" dirty="0" err="1">
                              <a:effectLst/>
                            </a:rPr>
                            <a:t>MPa</a:t>
                          </a:r>
                          <a:r>
                            <a:rPr lang="en-US" sz="1400" dirty="0">
                              <a:effectLst/>
                            </a:rPr>
                            <a:t>)</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rPr>
                            <a:t>420</a:t>
                          </a:r>
                          <a:endParaRPr lang="en-US" sz="1400" dirty="0">
                            <a:effectLst/>
                            <a:latin typeface="Times New Roman" pitchFamily="18" charset="0"/>
                            <a:ea typeface="Calibri"/>
                            <a:cs typeface="Times New Roman" pitchFamily="18" charset="0"/>
                          </a:endParaRPr>
                        </a:p>
                      </a:txBody>
                      <a:tcPr marL="68580" marR="68580" marT="0" marB="0"/>
                    </a:tc>
                  </a:tr>
                  <a:tr h="637258">
                    <a:tc>
                      <a:txBody>
                        <a:bodyPr/>
                        <a:lstStyle/>
                        <a:p>
                          <a:pPr marL="457200" algn="ctr">
                            <a:lnSpc>
                              <a:spcPct val="150000"/>
                            </a:lnSpc>
                            <a:spcAft>
                              <a:spcPts val="0"/>
                            </a:spcAft>
                          </a:pPr>
                          <a:r>
                            <a:rPr lang="en-US" sz="1400" dirty="0">
                              <a:effectLst/>
                            </a:rPr>
                            <a:t>Tensile Strength (</a:t>
                          </a:r>
                          <a:r>
                            <a:rPr lang="en-US" sz="1400" dirty="0" err="1">
                              <a:effectLst/>
                            </a:rPr>
                            <a:t>MPa</a:t>
                          </a:r>
                          <a:r>
                            <a:rPr lang="en-US" sz="1400" dirty="0">
                              <a:effectLst/>
                            </a:rPr>
                            <a:t>)</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rPr>
                            <a:t>620</a:t>
                          </a:r>
                          <a:endParaRPr lang="en-US" sz="1400" dirty="0">
                            <a:effectLst/>
                            <a:latin typeface="Times New Roman" pitchFamily="18" charset="0"/>
                            <a:ea typeface="Calibri"/>
                            <a:cs typeface="Times New Roman" pitchFamily="18" charset="0"/>
                          </a:endParaRPr>
                        </a:p>
                      </a:txBody>
                      <a:tcPr marL="68580" marR="68580" marT="0" marB="0"/>
                    </a:tc>
                  </a:tr>
                  <a:tr h="637258">
                    <a:tc>
                      <a:txBody>
                        <a:bodyPr/>
                        <a:lstStyle/>
                        <a:p>
                          <a:pPr marL="457200" algn="ctr">
                            <a:lnSpc>
                              <a:spcPct val="150000"/>
                            </a:lnSpc>
                            <a:spcAft>
                              <a:spcPts val="0"/>
                            </a:spcAft>
                          </a:pPr>
                          <a:r>
                            <a:rPr lang="en-US" sz="1400">
                              <a:effectLst/>
                            </a:rPr>
                            <a:t>Modulus of Elasticity (MPa)</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2</m:t>
                                </m:r>
                                <m:r>
                                  <a:rPr lang="en-US" sz="1400">
                                    <a:effectLst/>
                                    <a:latin typeface="Cambria Math" panose="02040503050406030204" pitchFamily="18" charset="0"/>
                                  </a:rPr>
                                  <m:t>.</m:t>
                                </m:r>
                                <m:r>
                                  <a:rPr lang="en-US" sz="1400">
                                    <a:effectLst/>
                                    <a:latin typeface="Cambria Math" panose="02040503050406030204" pitchFamily="18" charset="0"/>
                                  </a:rPr>
                                  <m:t>04</m:t>
                                </m:r>
                                <m:r>
                                  <a:rPr lang="en-US" sz="1400">
                                    <a:effectLst/>
                                    <a:latin typeface="Cambria Math" panose="02040503050406030204" pitchFamily="18" charset="0"/>
                                  </a:rPr>
                                  <m:t>×</m:t>
                                </m:r>
                                <m:sSup>
                                  <m:sSupPr>
                                    <m:ctrlPr>
                                      <a:rPr lang="en-US" sz="1400" i="1">
                                        <a:effectLst/>
                                        <a:latin typeface="Cambria Math"/>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5</m:t>
                                    </m:r>
                                  </m:sup>
                                </m:sSup>
                              </m:oMath>
                            </m:oMathPara>
                          </a14:m>
                          <a:endParaRPr lang="en-US" sz="1400" dirty="0">
                            <a:effectLst/>
                            <a:latin typeface="Times New Roman" pitchFamily="18" charset="0"/>
                            <a:ea typeface="Calibri"/>
                            <a:cs typeface="Times New Roman" pitchFamily="18" charset="0"/>
                          </a:endParaRPr>
                        </a:p>
                      </a:txBody>
                      <a:tcPr marL="68580" marR="68580" marT="0" marB="0"/>
                    </a:tc>
                  </a:tr>
                </a:tbl>
              </a:graphicData>
            </a:graphic>
          </p:graphicFrame>
        </mc:Choice>
        <mc:Fallback xmlns="">
          <p:graphicFrame>
            <p:nvGraphicFramePr>
              <p:cNvPr id="6" name="Content Placeholder 5"/>
              <p:cNvGraphicFramePr>
                <a:graphicFrameLocks noGrp="1"/>
              </p:cNvGraphicFramePr>
              <p:nvPr>
                <p:ph sz="quarter" idx="1"/>
                <p:extLst>
                  <p:ext uri="{D42A27DB-BD31-4B8C-83A1-F6EECF244321}">
                    <p14:modId xmlns:p14="http://schemas.microsoft.com/office/powerpoint/2010/main" val="1064830350"/>
                  </p:ext>
                </p:extLst>
              </p:nvPr>
            </p:nvGraphicFramePr>
            <p:xfrm>
              <a:off x="1752600" y="2499360"/>
              <a:ext cx="5257800" cy="2237458"/>
            </p:xfrm>
            <a:graphic>
              <a:graphicData uri="http://schemas.openxmlformats.org/drawingml/2006/table">
                <a:tbl>
                  <a:tblPr firstRow="1" firstCol="1" bandRow="1">
                    <a:tableStyleId>{BC89EF96-8CEA-46FF-86C4-4CE0E7609802}</a:tableStyleId>
                  </a:tblPr>
                  <a:tblGrid>
                    <a:gridCol w="2628900"/>
                    <a:gridCol w="2628900"/>
                  </a:tblGrid>
                  <a:tr h="320040">
                    <a:tc>
                      <a:txBody>
                        <a:bodyPr/>
                        <a:lstStyle/>
                        <a:p>
                          <a:pPr marL="457200" algn="ctr">
                            <a:lnSpc>
                              <a:spcPct val="150000"/>
                            </a:lnSpc>
                            <a:spcAft>
                              <a:spcPts val="0"/>
                            </a:spcAft>
                          </a:pPr>
                          <a:r>
                            <a:rPr lang="en-US" sz="1400" dirty="0">
                              <a:effectLst/>
                            </a:rPr>
                            <a:t>Property</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rPr>
                            <a:t>Value</a:t>
                          </a:r>
                          <a:endParaRPr lang="en-US" sz="1400">
                            <a:effectLst/>
                            <a:latin typeface="Times New Roman" pitchFamily="18" charset="0"/>
                            <a:ea typeface="Calibri"/>
                            <a:cs typeface="Times New Roman" pitchFamily="18" charset="0"/>
                          </a:endParaRPr>
                        </a:p>
                      </a:txBody>
                      <a:tcPr marL="68580" marR="68580" marT="0" marB="0"/>
                    </a:tc>
                  </a:tr>
                  <a:tr h="637258">
                    <a:tc>
                      <a:txBody>
                        <a:bodyPr/>
                        <a:lstStyle/>
                        <a:p>
                          <a:pPr marL="457200" algn="ctr">
                            <a:lnSpc>
                              <a:spcPct val="150000"/>
                            </a:lnSpc>
                            <a:spcAft>
                              <a:spcPts val="0"/>
                            </a:spcAft>
                          </a:pPr>
                          <a:r>
                            <a:rPr lang="en-US" sz="1400" dirty="0">
                              <a:effectLst/>
                            </a:rPr>
                            <a:t>Yield Strength (</a:t>
                          </a:r>
                          <a:r>
                            <a:rPr lang="en-US" sz="1400" dirty="0" err="1">
                              <a:effectLst/>
                            </a:rPr>
                            <a:t>MPa</a:t>
                          </a:r>
                          <a:r>
                            <a:rPr lang="en-US" sz="1400" dirty="0">
                              <a:effectLst/>
                            </a:rPr>
                            <a:t>)</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rPr>
                            <a:t>420</a:t>
                          </a:r>
                          <a:endParaRPr lang="en-US" sz="1400" dirty="0">
                            <a:effectLst/>
                            <a:latin typeface="Times New Roman" pitchFamily="18" charset="0"/>
                            <a:ea typeface="Calibri"/>
                            <a:cs typeface="Times New Roman" pitchFamily="18" charset="0"/>
                          </a:endParaRPr>
                        </a:p>
                      </a:txBody>
                      <a:tcPr marL="68580" marR="68580" marT="0" marB="0"/>
                    </a:tc>
                  </a:tr>
                  <a:tr h="640080">
                    <a:tc>
                      <a:txBody>
                        <a:bodyPr/>
                        <a:lstStyle/>
                        <a:p>
                          <a:pPr marL="457200" algn="ctr">
                            <a:lnSpc>
                              <a:spcPct val="150000"/>
                            </a:lnSpc>
                            <a:spcAft>
                              <a:spcPts val="0"/>
                            </a:spcAft>
                          </a:pPr>
                          <a:r>
                            <a:rPr lang="en-US" sz="1400" dirty="0">
                              <a:effectLst/>
                            </a:rPr>
                            <a:t>Tensile Strength (</a:t>
                          </a:r>
                          <a:r>
                            <a:rPr lang="en-US" sz="1400" dirty="0" err="1">
                              <a:effectLst/>
                            </a:rPr>
                            <a:t>MPa</a:t>
                          </a:r>
                          <a:r>
                            <a:rPr lang="en-US" sz="1400" dirty="0">
                              <a:effectLst/>
                            </a:rPr>
                            <a:t>)</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rPr>
                            <a:t>620</a:t>
                          </a:r>
                          <a:endParaRPr lang="en-US" sz="1400" dirty="0">
                            <a:effectLst/>
                            <a:latin typeface="Times New Roman" pitchFamily="18" charset="0"/>
                            <a:ea typeface="Calibri"/>
                            <a:cs typeface="Times New Roman" pitchFamily="18" charset="0"/>
                          </a:endParaRPr>
                        </a:p>
                      </a:txBody>
                      <a:tcPr marL="68580" marR="68580" marT="0" marB="0"/>
                    </a:tc>
                  </a:tr>
                  <a:tr h="640080">
                    <a:tc>
                      <a:txBody>
                        <a:bodyPr/>
                        <a:lstStyle/>
                        <a:p>
                          <a:pPr marL="457200" algn="ctr">
                            <a:lnSpc>
                              <a:spcPct val="150000"/>
                            </a:lnSpc>
                            <a:spcAft>
                              <a:spcPts val="0"/>
                            </a:spcAft>
                          </a:pPr>
                          <a:r>
                            <a:rPr lang="en-US" sz="1400">
                              <a:effectLst/>
                            </a:rPr>
                            <a:t>Modulus of Elasticity (MPa)</a:t>
                          </a:r>
                          <a:endParaRPr lang="en-US" sz="1400">
                            <a:effectLst/>
                            <a:latin typeface="Times New Roman" pitchFamily="18" charset="0"/>
                            <a:ea typeface="Calibri"/>
                            <a:cs typeface="Times New Roman" pitchFamily="18" charset="0"/>
                          </a:endParaRPr>
                        </a:p>
                      </a:txBody>
                      <a:tcPr marL="68580" marR="68580" marT="0" marB="0"/>
                    </a:tc>
                    <a:tc>
                      <a:txBody>
                        <a:bodyPr/>
                        <a:lstStyle/>
                        <a:p>
                          <a:endParaRPr lang="en-US"/>
                        </a:p>
                      </a:txBody>
                      <a:tcPr marL="68580" marR="68580" marT="0" marB="0">
                        <a:blipFill rotWithShape="1">
                          <a:blip r:embed="rId2"/>
                          <a:stretch>
                            <a:fillRect l="-100232" t="-249524" b="-10476"/>
                          </a:stretch>
                        </a:blipFill>
                      </a:tcPr>
                    </a:tc>
                  </a:tr>
                </a:tbl>
              </a:graphicData>
            </a:graphic>
          </p:graphicFrame>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13</a:t>
            </a:fld>
            <a:endParaRPr lang="en-US"/>
          </a:p>
        </p:txBody>
      </p:sp>
      <p:sp>
        <p:nvSpPr>
          <p:cNvPr id="7" name="TextBox 6"/>
          <p:cNvSpPr txBox="1"/>
          <p:nvPr/>
        </p:nvSpPr>
        <p:spPr>
          <a:xfrm>
            <a:off x="1219200" y="2057400"/>
            <a:ext cx="6019800" cy="381000"/>
          </a:xfrm>
          <a:prstGeom prst="rect">
            <a:avLst/>
          </a:prstGeom>
          <a:noFill/>
        </p:spPr>
        <p:txBody>
          <a:bodyPr wrap="square" rtlCol="0">
            <a:spAutoFit/>
          </a:bodyPr>
          <a:lstStyle/>
          <a:p>
            <a:pPr algn="ctr"/>
            <a:r>
              <a:rPr lang="en-US" dirty="0">
                <a:latin typeface="Times New Roman" pitchFamily="18" charset="0"/>
                <a:cs typeface="Times New Roman" pitchFamily="18" charset="0"/>
              </a:rPr>
              <a:t>Table 1.3 steel properties:</a:t>
            </a:r>
          </a:p>
        </p:txBody>
      </p:sp>
      <p:sp>
        <p:nvSpPr>
          <p:cNvPr id="8" name="TextBox 7"/>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1245982713"/>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62200" y="2895600"/>
            <a:ext cx="6172200" cy="3276600"/>
          </a:xfrm>
        </p:spPr>
        <p:txBody>
          <a:bodyPr>
            <a:normAutofit/>
          </a:bodyPr>
          <a:lstStyle/>
          <a:p>
            <a:r>
              <a:rPr lang="en-US" sz="4400" dirty="0" smtClean="0">
                <a:latin typeface="Times New Roman" pitchFamily="18" charset="0"/>
                <a:cs typeface="Times New Roman" pitchFamily="18" charset="0"/>
              </a:rPr>
              <a:t>Thank you for listening </a:t>
            </a:r>
            <a:endParaRPr lang="en-US" sz="4400" dirty="0">
              <a:latin typeface="Times New Roman" pitchFamily="18" charset="0"/>
              <a:cs typeface="Times New Roman" pitchFamily="18" charset="0"/>
            </a:endParaRPr>
          </a:p>
        </p:txBody>
      </p:sp>
    </p:spTree>
    <p:extLst>
      <p:ext uri="{BB962C8B-B14F-4D97-AF65-F5344CB8AC3E}">
        <p14:creationId xmlns:p14="http://schemas.microsoft.com/office/powerpoint/2010/main" val="7164795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extLst>
              <p:ext uri="{D42A27DB-BD31-4B8C-83A1-F6EECF244321}">
                <p14:modId xmlns:p14="http://schemas.microsoft.com/office/powerpoint/2010/main" val="4173136454"/>
              </p:ext>
            </p:extLst>
          </p:nvPr>
        </p:nvGraphicFramePr>
        <p:xfrm>
          <a:off x="934063" y="2286000"/>
          <a:ext cx="6769512" cy="2965556"/>
        </p:xfrm>
        <a:graphic>
          <a:graphicData uri="http://schemas.openxmlformats.org/drawingml/2006/table">
            <a:tbl>
              <a:tblPr firstRow="1" firstCol="1" bandRow="1">
                <a:tableStyleId>{BC89EF96-8CEA-46FF-86C4-4CE0E7609802}</a:tableStyleId>
              </a:tblPr>
              <a:tblGrid>
                <a:gridCol w="3384756"/>
                <a:gridCol w="3384756"/>
              </a:tblGrid>
              <a:tr h="407259">
                <a:tc>
                  <a:txBody>
                    <a:bodyPr/>
                    <a:lstStyle/>
                    <a:p>
                      <a:pPr marL="457200" algn="ctr">
                        <a:lnSpc>
                          <a:spcPct val="150000"/>
                        </a:lnSpc>
                        <a:spcAft>
                          <a:spcPts val="0"/>
                        </a:spcAft>
                      </a:pPr>
                      <a:r>
                        <a:rPr lang="en-US" sz="1400" dirty="0">
                          <a:effectLst/>
                          <a:latin typeface="Times New Roman" pitchFamily="18" charset="0"/>
                          <a:cs typeface="Times New Roman" pitchFamily="18" charset="0"/>
                        </a:rPr>
                        <a:t>Nonstructural material</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Unit weight (KN/m</a:t>
                      </a:r>
                      <a:r>
                        <a:rPr lang="en-US" sz="1400" baseline="30000">
                          <a:effectLst/>
                          <a:latin typeface="Times New Roman" pitchFamily="18" charset="0"/>
                          <a:cs typeface="Times New Roman" pitchFamily="18" charset="0"/>
                        </a:rPr>
                        <a:t>3</a:t>
                      </a:r>
                      <a:r>
                        <a:rPr lang="en-US" sz="1400">
                          <a:effectLst/>
                          <a:latin typeface="Times New Roman" pitchFamily="18" charset="0"/>
                          <a:cs typeface="Times New Roman" pitchFamily="18" charset="0"/>
                        </a:rPr>
                        <a:t>)</a:t>
                      </a:r>
                      <a:endParaRPr lang="en-US" sz="1400">
                        <a:effectLst/>
                        <a:latin typeface="Times New Roman" pitchFamily="18" charset="0"/>
                        <a:ea typeface="Calibri"/>
                        <a:cs typeface="Times New Roman" pitchFamily="18" charset="0"/>
                      </a:endParaRPr>
                    </a:p>
                  </a:txBody>
                  <a:tcPr marL="68580" marR="68580" marT="0" marB="0"/>
                </a:tc>
              </a:tr>
              <a:tr h="359082">
                <a:tc>
                  <a:txBody>
                    <a:bodyPr/>
                    <a:lstStyle/>
                    <a:p>
                      <a:pPr marL="457200" algn="ctr">
                        <a:lnSpc>
                          <a:spcPct val="150000"/>
                        </a:lnSpc>
                        <a:spcAft>
                          <a:spcPts val="0"/>
                        </a:spcAft>
                      </a:pPr>
                      <a:r>
                        <a:rPr lang="en-US" sz="1400" dirty="0">
                          <a:effectLst/>
                          <a:latin typeface="Times New Roman" pitchFamily="18" charset="0"/>
                          <a:cs typeface="Times New Roman" pitchFamily="18" charset="0"/>
                        </a:rPr>
                        <a:t>Tiles </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27</a:t>
                      </a:r>
                      <a:endParaRPr lang="en-US" sz="1400" dirty="0">
                        <a:effectLst/>
                        <a:latin typeface="Times New Roman" pitchFamily="18" charset="0"/>
                        <a:ea typeface="Calibri"/>
                        <a:cs typeface="Times New Roman" pitchFamily="18" charset="0"/>
                      </a:endParaRPr>
                    </a:p>
                  </a:txBody>
                  <a:tcPr marL="68580" marR="68580" marT="0" marB="0"/>
                </a:tc>
              </a:tr>
              <a:tr h="436605">
                <a:tc>
                  <a:txBody>
                    <a:bodyPr/>
                    <a:lstStyle/>
                    <a:p>
                      <a:pPr marL="457200" algn="ctr">
                        <a:lnSpc>
                          <a:spcPct val="150000"/>
                        </a:lnSpc>
                        <a:spcAft>
                          <a:spcPts val="0"/>
                        </a:spcAft>
                      </a:pPr>
                      <a:r>
                        <a:rPr lang="en-US" sz="1400">
                          <a:effectLst/>
                          <a:latin typeface="Times New Roman" pitchFamily="18" charset="0"/>
                          <a:cs typeface="Times New Roman" pitchFamily="18" charset="0"/>
                        </a:rPr>
                        <a:t>Mortar and Plastering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23</a:t>
                      </a:r>
                      <a:endParaRPr lang="en-US" sz="1400" dirty="0">
                        <a:effectLst/>
                        <a:latin typeface="Times New Roman" pitchFamily="18" charset="0"/>
                        <a:ea typeface="Calibri"/>
                        <a:cs typeface="Times New Roman" pitchFamily="18" charset="0"/>
                      </a:endParaRPr>
                    </a:p>
                  </a:txBody>
                  <a:tcPr marL="68580" marR="68580" marT="0" marB="0"/>
                </a:tc>
              </a:tr>
              <a:tr h="359082">
                <a:tc>
                  <a:txBody>
                    <a:bodyPr/>
                    <a:lstStyle/>
                    <a:p>
                      <a:pPr marL="457200" algn="ctr">
                        <a:lnSpc>
                          <a:spcPct val="150000"/>
                        </a:lnSpc>
                        <a:spcAft>
                          <a:spcPts val="0"/>
                        </a:spcAft>
                      </a:pPr>
                      <a:r>
                        <a:rPr lang="en-US" sz="1400">
                          <a:effectLst/>
                          <a:latin typeface="Times New Roman" pitchFamily="18" charset="0"/>
                          <a:cs typeface="Times New Roman" pitchFamily="18" charset="0"/>
                        </a:rPr>
                        <a:t>Gravel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18</a:t>
                      </a:r>
                      <a:endParaRPr lang="en-US" sz="1400" dirty="0">
                        <a:effectLst/>
                        <a:latin typeface="Times New Roman" pitchFamily="18" charset="0"/>
                        <a:ea typeface="Calibri"/>
                        <a:cs typeface="Times New Roman" pitchFamily="18" charset="0"/>
                      </a:endParaRPr>
                    </a:p>
                  </a:txBody>
                  <a:tcPr marL="68580" marR="68580" marT="0" marB="0"/>
                </a:tc>
              </a:tr>
              <a:tr h="412928">
                <a:tc>
                  <a:txBody>
                    <a:bodyPr/>
                    <a:lstStyle/>
                    <a:p>
                      <a:pPr marL="457200" algn="ctr">
                        <a:lnSpc>
                          <a:spcPct val="150000"/>
                        </a:lnSpc>
                        <a:spcAft>
                          <a:spcPts val="0"/>
                        </a:spcAft>
                      </a:pPr>
                      <a:r>
                        <a:rPr lang="en-US" sz="1400">
                          <a:effectLst/>
                          <a:latin typeface="Times New Roman" pitchFamily="18" charset="0"/>
                          <a:cs typeface="Times New Roman" pitchFamily="18" charset="0"/>
                        </a:rPr>
                        <a:t>Block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12</a:t>
                      </a:r>
                      <a:endParaRPr lang="en-US" sz="1400" dirty="0">
                        <a:effectLst/>
                        <a:latin typeface="Times New Roman" pitchFamily="18" charset="0"/>
                        <a:ea typeface="Calibri"/>
                        <a:cs typeface="Times New Roman" pitchFamily="18" charset="0"/>
                      </a:endParaRPr>
                    </a:p>
                  </a:txBody>
                  <a:tcPr marL="68580" marR="68580" marT="0" marB="0"/>
                </a:tc>
              </a:tr>
              <a:tr h="457200">
                <a:tc>
                  <a:txBody>
                    <a:bodyPr/>
                    <a:lstStyle/>
                    <a:p>
                      <a:pPr marL="457200" algn="ctr">
                        <a:lnSpc>
                          <a:spcPct val="150000"/>
                        </a:lnSpc>
                        <a:spcAft>
                          <a:spcPts val="0"/>
                        </a:spcAft>
                      </a:pPr>
                      <a:r>
                        <a:rPr lang="en-US" sz="1400" dirty="0">
                          <a:effectLst/>
                          <a:latin typeface="Times New Roman" pitchFamily="18" charset="0"/>
                          <a:cs typeface="Times New Roman" pitchFamily="18" charset="0"/>
                        </a:rPr>
                        <a:t>Masonry Stone </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27</a:t>
                      </a:r>
                      <a:endParaRPr lang="en-US" sz="1400" dirty="0">
                        <a:effectLst/>
                        <a:latin typeface="Times New Roman" pitchFamily="18" charset="0"/>
                        <a:ea typeface="Calibri"/>
                        <a:cs typeface="Times New Roman" pitchFamily="18" charset="0"/>
                      </a:endParaRPr>
                    </a:p>
                  </a:txBody>
                  <a:tcPr marL="68580" marR="68580" marT="0" marB="0"/>
                </a:tc>
              </a:tr>
              <a:tr h="533400">
                <a:tc>
                  <a:txBody>
                    <a:bodyPr/>
                    <a:lstStyle/>
                    <a:p>
                      <a:pPr marL="457200" algn="ctr">
                        <a:lnSpc>
                          <a:spcPct val="150000"/>
                        </a:lnSpc>
                        <a:spcAft>
                          <a:spcPts val="0"/>
                        </a:spcAft>
                      </a:pPr>
                      <a:r>
                        <a:rPr lang="en-US" sz="1400">
                          <a:effectLst/>
                          <a:latin typeface="Times New Roman" pitchFamily="18" charset="0"/>
                          <a:cs typeface="Times New Roman" pitchFamily="18" charset="0"/>
                        </a:rPr>
                        <a:t>Polystyrene (insulation)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0.3</a:t>
                      </a:r>
                      <a:endParaRPr lang="en-US" sz="1400" dirty="0">
                        <a:effectLst/>
                        <a:latin typeface="Times New Roman" pitchFamily="18" charset="0"/>
                        <a:ea typeface="Calibri"/>
                        <a:cs typeface="Times New Roman" pitchFamily="18" charset="0"/>
                      </a:endParaRPr>
                    </a:p>
                  </a:txBody>
                  <a:tcPr marL="68580" marR="68580" marT="0" marB="0"/>
                </a:tc>
              </a:tr>
            </a:tbl>
          </a:graphicData>
        </a:graphic>
      </p:graphicFrame>
      <p:sp>
        <p:nvSpPr>
          <p:cNvPr id="2" name="Slide Number Placeholder 1"/>
          <p:cNvSpPr>
            <a:spLocks noGrp="1"/>
          </p:cNvSpPr>
          <p:nvPr>
            <p:ph type="sldNum" sz="quarter" idx="15"/>
          </p:nvPr>
        </p:nvSpPr>
        <p:spPr/>
        <p:txBody>
          <a:bodyPr/>
          <a:lstStyle/>
          <a:p>
            <a:fld id="{B6F15528-21DE-4FAA-801E-634DDDAF4B2B}" type="slidenum">
              <a:rPr lang="en-US" smtClean="0"/>
              <a:pPr/>
              <a:t>14</a:t>
            </a:fld>
            <a:endParaRPr lang="en-US"/>
          </a:p>
        </p:txBody>
      </p:sp>
      <p:sp>
        <p:nvSpPr>
          <p:cNvPr id="4" name="TextBox 3"/>
          <p:cNvSpPr txBox="1"/>
          <p:nvPr/>
        </p:nvSpPr>
        <p:spPr>
          <a:xfrm>
            <a:off x="368710" y="20647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Non-structural materials </a:t>
            </a:r>
          </a:p>
        </p:txBody>
      </p:sp>
      <p:sp>
        <p:nvSpPr>
          <p:cNvPr id="3" name="TextBox 2"/>
          <p:cNvSpPr txBox="1"/>
          <p:nvPr/>
        </p:nvSpPr>
        <p:spPr>
          <a:xfrm>
            <a:off x="1066800" y="1828800"/>
            <a:ext cx="661711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Table 1.4: Unit weight for nonstructural material</a:t>
            </a:r>
          </a:p>
        </p:txBody>
      </p:sp>
      <p:sp>
        <p:nvSpPr>
          <p:cNvPr id="6" name="TextBox 5"/>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12023140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0" lvl="0" indent="0">
              <a:spcBef>
                <a:spcPts val="0"/>
              </a:spcBef>
              <a:buClrTx/>
              <a:buSzTx/>
              <a:buNone/>
            </a:pPr>
            <a:endParaRPr lang="en-US" sz="3600" dirty="0">
              <a:solidFill>
                <a:prstClr val="black"/>
              </a:solidFill>
              <a:latin typeface="Calibri"/>
            </a:endParaRPr>
          </a:p>
          <a:p>
            <a:pPr>
              <a:spcBef>
                <a:spcPts val="0"/>
              </a:spcBef>
              <a:buClrTx/>
              <a:buSzTx/>
              <a:buFont typeface="Wingdings" pitchFamily="2" charset="2"/>
              <a:buChar char="§"/>
            </a:pPr>
            <a:r>
              <a:rPr lang="en-US" dirty="0">
                <a:solidFill>
                  <a:prstClr val="black"/>
                </a:solidFill>
                <a:latin typeface="Times New Roman" pitchFamily="18" charset="0"/>
                <a:cs typeface="Times New Roman" pitchFamily="18" charset="0"/>
              </a:rPr>
              <a:t>Gravity loads </a:t>
            </a:r>
            <a:r>
              <a:rPr lang="en-US" dirty="0" smtClean="0">
                <a:solidFill>
                  <a:prstClr val="black"/>
                </a:solidFill>
                <a:latin typeface="Times New Roman" pitchFamily="18" charset="0"/>
                <a:cs typeface="Times New Roman" pitchFamily="18" charset="0"/>
              </a:rPr>
              <a:t>(dead</a:t>
            </a:r>
            <a:r>
              <a:rPr lang="en-US" dirty="0">
                <a:solidFill>
                  <a:prstClr val="black"/>
                </a:solidFill>
                <a:latin typeface="Times New Roman" pitchFamily="18" charset="0"/>
                <a:cs typeface="Times New Roman" pitchFamily="18" charset="0"/>
              </a:rPr>
              <a:t>, </a:t>
            </a:r>
            <a:r>
              <a:rPr lang="en-US" dirty="0" smtClean="0">
                <a:solidFill>
                  <a:prstClr val="black"/>
                </a:solidFill>
                <a:latin typeface="Times New Roman" pitchFamily="18" charset="0"/>
                <a:cs typeface="Times New Roman" pitchFamily="18" charset="0"/>
              </a:rPr>
              <a:t>super </a:t>
            </a:r>
            <a:r>
              <a:rPr lang="en-US" dirty="0">
                <a:solidFill>
                  <a:prstClr val="black"/>
                </a:solidFill>
                <a:latin typeface="Times New Roman" pitchFamily="18" charset="0"/>
                <a:cs typeface="Times New Roman" pitchFamily="18" charset="0"/>
              </a:rPr>
              <a:t>imposed </a:t>
            </a:r>
            <a:r>
              <a:rPr lang="en-US" dirty="0" smtClean="0">
                <a:solidFill>
                  <a:prstClr val="black"/>
                </a:solidFill>
                <a:latin typeface="Times New Roman" pitchFamily="18" charset="0"/>
                <a:cs typeface="Times New Roman" pitchFamily="18" charset="0"/>
              </a:rPr>
              <a:t>dead, live and snow </a:t>
            </a:r>
            <a:r>
              <a:rPr lang="en-US" dirty="0">
                <a:solidFill>
                  <a:prstClr val="black"/>
                </a:solidFill>
                <a:latin typeface="Times New Roman" pitchFamily="18" charset="0"/>
                <a:cs typeface="Times New Roman" pitchFamily="18" charset="0"/>
              </a:rPr>
              <a:t>loads).</a:t>
            </a:r>
          </a:p>
          <a:p>
            <a:pPr marL="0" lvl="0" indent="0">
              <a:spcBef>
                <a:spcPts val="0"/>
              </a:spcBef>
              <a:buClrTx/>
              <a:buSzTx/>
              <a:buNone/>
            </a:pPr>
            <a:endParaRPr lang="en-US" dirty="0">
              <a:solidFill>
                <a:prstClr val="black"/>
              </a:solidFill>
              <a:latin typeface="Times New Roman" pitchFamily="18" charset="0"/>
              <a:cs typeface="Times New Roman" pitchFamily="18" charset="0"/>
            </a:endParaRPr>
          </a:p>
          <a:p>
            <a:pPr>
              <a:spcBef>
                <a:spcPts val="0"/>
              </a:spcBef>
              <a:buClrTx/>
              <a:buSzTx/>
              <a:buFont typeface="Wingdings" pitchFamily="2" charset="2"/>
              <a:buChar char="§"/>
            </a:pPr>
            <a:r>
              <a:rPr lang="en-US" dirty="0">
                <a:solidFill>
                  <a:prstClr val="black"/>
                </a:solidFill>
                <a:latin typeface="Times New Roman" pitchFamily="18" charset="0"/>
                <a:cs typeface="Times New Roman" pitchFamily="18" charset="0"/>
              </a:rPr>
              <a:t>Lateral loads </a:t>
            </a:r>
            <a:r>
              <a:rPr lang="en-US" dirty="0" smtClean="0">
                <a:solidFill>
                  <a:prstClr val="black"/>
                </a:solidFill>
                <a:latin typeface="Times New Roman" pitchFamily="18" charset="0"/>
                <a:cs typeface="Times New Roman" pitchFamily="18" charset="0"/>
              </a:rPr>
              <a:t>(earthquake, wind and soil loads).</a:t>
            </a:r>
            <a:endParaRPr lang="en-US" dirty="0">
              <a:solidFill>
                <a:prstClr val="black"/>
              </a:solidFill>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15</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Loads </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5905782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450848"/>
            <a:ext cx="7467600" cy="5102352"/>
          </a:xfrm>
        </p:spPr>
        <p:txBody>
          <a:bodyPr>
            <a:normAutofit/>
          </a:bodyPr>
          <a:lstStyle/>
          <a:p>
            <a:pPr>
              <a:spcBef>
                <a:spcPts val="0"/>
              </a:spcBef>
              <a:buClrTx/>
              <a:buSzTx/>
              <a:buFont typeface="Arial" pitchFamily="34" charset="0"/>
              <a:buChar char="•"/>
            </a:pPr>
            <a:r>
              <a:rPr lang="en-US" dirty="0">
                <a:solidFill>
                  <a:prstClr val="black"/>
                </a:solidFill>
                <a:latin typeface="Times New Roman" pitchFamily="18" charset="0"/>
                <a:cs typeface="Times New Roman" pitchFamily="18" charset="0"/>
              </a:rPr>
              <a:t>Dead load</a:t>
            </a:r>
          </a:p>
          <a:p>
            <a:pPr marL="0" lvl="0" indent="0">
              <a:spcBef>
                <a:spcPts val="0"/>
              </a:spcBef>
              <a:buClrTx/>
              <a:buSzTx/>
              <a:buNone/>
            </a:pPr>
            <a:endParaRPr lang="en-US" dirty="0">
              <a:solidFill>
                <a:prstClr val="black"/>
              </a:solidFill>
              <a:latin typeface="Times New Roman" pitchFamily="18" charset="0"/>
              <a:cs typeface="Times New Roman" pitchFamily="18" charset="0"/>
            </a:endParaRPr>
          </a:p>
          <a:p>
            <a:pPr marL="0" lvl="0" indent="0">
              <a:spcBef>
                <a:spcPts val="0"/>
              </a:spcBef>
              <a:buClrTx/>
              <a:buSzTx/>
              <a:buNone/>
            </a:pPr>
            <a:r>
              <a:rPr lang="en-US" dirty="0">
                <a:solidFill>
                  <a:prstClr val="black"/>
                </a:solidFill>
                <a:latin typeface="Times New Roman" pitchFamily="18" charset="0"/>
                <a:cs typeface="Times New Roman" pitchFamily="18" charset="0"/>
              </a:rPr>
              <a:t>  The dead load includes the self-weight of the structural elements</a:t>
            </a:r>
            <a:r>
              <a:rPr lang="en-US" dirty="0" smtClean="0">
                <a:solidFill>
                  <a:prstClr val="black"/>
                </a:solidFill>
                <a:latin typeface="Times New Roman" pitchFamily="18" charset="0"/>
                <a:cs typeface="Times New Roman" pitchFamily="18" charset="0"/>
              </a:rPr>
              <a:t>.</a:t>
            </a:r>
          </a:p>
          <a:p>
            <a:pPr marL="0" lvl="0" indent="0">
              <a:spcBef>
                <a:spcPts val="0"/>
              </a:spcBef>
              <a:buClrTx/>
              <a:buSzTx/>
              <a:buNone/>
            </a:pPr>
            <a:endParaRPr lang="en-US" dirty="0">
              <a:solidFill>
                <a:prstClr val="black"/>
              </a:solidFill>
              <a:latin typeface="Times New Roman" pitchFamily="18" charset="0"/>
              <a:cs typeface="Times New Roman" pitchFamily="18" charset="0"/>
            </a:endParaRPr>
          </a:p>
          <a:p>
            <a:pPr>
              <a:spcBef>
                <a:spcPts val="0"/>
              </a:spcBef>
              <a:buClrTx/>
              <a:buSzTx/>
              <a:buFont typeface="Arial" pitchFamily="34" charset="0"/>
              <a:buChar char="•"/>
            </a:pPr>
            <a:r>
              <a:rPr lang="en-US" dirty="0" smtClean="0">
                <a:solidFill>
                  <a:prstClr val="black"/>
                </a:solidFill>
                <a:latin typeface="Times New Roman" pitchFamily="18" charset="0"/>
                <a:cs typeface="Times New Roman" pitchFamily="18" charset="0"/>
              </a:rPr>
              <a:t>Superimposed dead load </a:t>
            </a:r>
            <a:endParaRPr lang="en-US" dirty="0">
              <a:solidFill>
                <a:prstClr val="black"/>
              </a:solidFill>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1.Weight </a:t>
            </a:r>
            <a:r>
              <a:rPr lang="en-US" dirty="0">
                <a:latin typeface="Times New Roman" pitchFamily="18" charset="0"/>
                <a:cs typeface="Times New Roman" pitchFamily="18" charset="0"/>
              </a:rPr>
              <a:t>of tiles </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2.Weight </a:t>
            </a:r>
            <a:r>
              <a:rPr lang="en-US" dirty="0">
                <a:latin typeface="Times New Roman" pitchFamily="18" charset="0"/>
                <a:cs typeface="Times New Roman" pitchFamily="18" charset="0"/>
              </a:rPr>
              <a:t>of mortar </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3.</a:t>
            </a:r>
            <a:r>
              <a:rPr lang="en-US" dirty="0">
                <a:latin typeface="Times New Roman" pitchFamily="18" charset="0"/>
                <a:cs typeface="Times New Roman" pitchFamily="18" charset="0"/>
              </a:rPr>
              <a:t>W</a:t>
            </a:r>
            <a:r>
              <a:rPr lang="en-US" dirty="0" smtClean="0">
                <a:latin typeface="Times New Roman" pitchFamily="18" charset="0"/>
                <a:cs typeface="Times New Roman" pitchFamily="18" charset="0"/>
              </a:rPr>
              <a:t>eight </a:t>
            </a:r>
            <a:r>
              <a:rPr lang="en-US" dirty="0">
                <a:latin typeface="Times New Roman" pitchFamily="18" charset="0"/>
                <a:cs typeface="Times New Roman" pitchFamily="18" charset="0"/>
              </a:rPr>
              <a:t>of </a:t>
            </a:r>
            <a:r>
              <a:rPr lang="en-US" dirty="0" smtClean="0">
                <a:latin typeface="Times New Roman" pitchFamily="18" charset="0"/>
                <a:cs typeface="Times New Roman" pitchFamily="18" charset="0"/>
              </a:rPr>
              <a:t>gravel</a:t>
            </a:r>
          </a:p>
          <a:p>
            <a:pPr marL="0" indent="0">
              <a:buNone/>
            </a:pPr>
            <a:r>
              <a:rPr lang="en-US" dirty="0" smtClean="0">
                <a:latin typeface="Times New Roman" pitchFamily="18" charset="0"/>
                <a:cs typeface="Times New Roman" pitchFamily="18" charset="0"/>
              </a:rPr>
              <a:t>4.Weight </a:t>
            </a:r>
            <a:r>
              <a:rPr lang="en-US" dirty="0">
                <a:latin typeface="Times New Roman" pitchFamily="18" charset="0"/>
                <a:cs typeface="Times New Roman" pitchFamily="18" charset="0"/>
              </a:rPr>
              <a:t>of plastering </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5.Weight </a:t>
            </a:r>
            <a:r>
              <a:rPr lang="en-US" dirty="0">
                <a:latin typeface="Times New Roman" pitchFamily="18" charset="0"/>
                <a:cs typeface="Times New Roman" pitchFamily="18" charset="0"/>
              </a:rPr>
              <a:t>of false ceiling </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6.Weight </a:t>
            </a:r>
            <a:r>
              <a:rPr lang="en-US" dirty="0">
                <a:latin typeface="Times New Roman" pitchFamily="18" charset="0"/>
                <a:cs typeface="Times New Roman" pitchFamily="18" charset="0"/>
              </a:rPr>
              <a:t>of partitions </a:t>
            </a:r>
            <a:endParaRPr lang="en-US" dirty="0" smtClean="0">
              <a:latin typeface="Times New Roman" pitchFamily="18" charset="0"/>
              <a:cs typeface="Times New Roman" pitchFamily="18" charset="0"/>
            </a:endParaRPr>
          </a:p>
          <a:p>
            <a:pPr marL="0" indent="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16</a:t>
            </a:fld>
            <a:endParaRPr lang="en-US"/>
          </a:p>
        </p:txBody>
      </p:sp>
      <p:sp>
        <p:nvSpPr>
          <p:cNvPr id="5" name="TextBox 4"/>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Gravity loads </a:t>
            </a:r>
          </a:p>
        </p:txBody>
      </p:sp>
      <p:sp>
        <p:nvSpPr>
          <p:cNvPr id="6" name="TextBox 5"/>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215976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Content Placeholder 4"/>
              <p:cNvGraphicFramePr>
                <a:graphicFrameLocks noGrp="1"/>
              </p:cNvGraphicFramePr>
              <p:nvPr>
                <p:ph sz="quarter" idx="1"/>
                <p:extLst>
                  <p:ext uri="{D42A27DB-BD31-4B8C-83A1-F6EECF244321}">
                    <p14:modId xmlns:p14="http://schemas.microsoft.com/office/powerpoint/2010/main" val="1447783875"/>
                  </p:ext>
                </p:extLst>
              </p:nvPr>
            </p:nvGraphicFramePr>
            <p:xfrm>
              <a:off x="1136855" y="1600200"/>
              <a:ext cx="6248400" cy="2621281"/>
            </p:xfrm>
            <a:graphic>
              <a:graphicData uri="http://schemas.openxmlformats.org/drawingml/2006/table">
                <a:tbl>
                  <a:tblPr firstRow="1" firstCol="1" bandRow="1">
                    <a:tableStyleId>{BC89EF96-8CEA-46FF-86C4-4CE0E7609802}</a:tableStyleId>
                  </a:tblPr>
                  <a:tblGrid>
                    <a:gridCol w="1431925"/>
                    <a:gridCol w="1854994"/>
                    <a:gridCol w="1643459"/>
                    <a:gridCol w="1318022"/>
                  </a:tblGrid>
                  <a:tr h="798359">
                    <a:tc>
                      <a:txBody>
                        <a:bodyPr/>
                        <a:lstStyle/>
                        <a:p>
                          <a:pPr marL="265113" indent="-88900" algn="ctr">
                            <a:lnSpc>
                              <a:spcPct val="150000"/>
                            </a:lnSpc>
                            <a:spcAft>
                              <a:spcPts val="0"/>
                            </a:spcAft>
                          </a:pPr>
                          <a:r>
                            <a:rPr lang="en-US" sz="1400" dirty="0">
                              <a:effectLst/>
                              <a:latin typeface="Times New Roman" pitchFamily="18" charset="0"/>
                              <a:cs typeface="Times New Roman" pitchFamily="18" charset="0"/>
                            </a:rPr>
                            <a:t>Material</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265113" indent="0" algn="ctr">
                            <a:lnSpc>
                              <a:spcPct val="150000"/>
                            </a:lnSpc>
                            <a:spcAft>
                              <a:spcPts val="0"/>
                            </a:spcAft>
                            <a:tabLst>
                              <a:tab pos="442913" algn="l"/>
                            </a:tabLst>
                          </a:pPr>
                          <a:r>
                            <a:rPr lang="en-US" sz="1400" dirty="0">
                              <a:effectLst/>
                              <a:latin typeface="Times New Roman" pitchFamily="18" charset="0"/>
                              <a:cs typeface="Times New Roman" pitchFamily="18" charset="0"/>
                            </a:rPr>
                            <a:t>Unit weight </a:t>
                          </a:r>
                          <a14:m>
                            <m:oMath xmlns:m="http://schemas.openxmlformats.org/officeDocument/2006/math">
                              <m:r>
                                <a:rPr lang="en-US" sz="1400">
                                  <a:effectLst/>
                                  <a:latin typeface="Cambria Math"/>
                                </a:rPr>
                                <m:t>𝛄</m:t>
                              </m:r>
                              <m:r>
                                <a:rPr lang="en-US" sz="1400">
                                  <a:effectLst/>
                                  <a:latin typeface="Cambria Math"/>
                                </a:rPr>
                                <m:t> </m:t>
                              </m:r>
                            </m:oMath>
                          </a14:m>
                          <a:r>
                            <a:rPr lang="en-US" sz="1400" dirty="0">
                              <a:effectLst/>
                              <a:latin typeface="Times New Roman" pitchFamily="18" charset="0"/>
                              <a:cs typeface="Times New Roman" pitchFamily="18" charset="0"/>
                            </a:rPr>
                            <a:t>in (KN/m</a:t>
                          </a:r>
                          <a:r>
                            <a:rPr lang="en-US" sz="1400" baseline="30000" dirty="0">
                              <a:effectLst/>
                              <a:latin typeface="Times New Roman" pitchFamily="18" charset="0"/>
                              <a:cs typeface="Times New Roman" pitchFamily="18" charset="0"/>
                            </a:rPr>
                            <a:t>3</a:t>
                          </a:r>
                          <a:r>
                            <a:rPr lang="en-US" sz="1400" dirty="0">
                              <a:effectLst/>
                              <a:latin typeface="Times New Roman" pitchFamily="18" charset="0"/>
                              <a:cs typeface="Times New Roman" pitchFamily="18" charset="0"/>
                            </a:rPr>
                            <a:t>)</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88900" indent="0" algn="ctr">
                            <a:lnSpc>
                              <a:spcPct val="150000"/>
                            </a:lnSpc>
                            <a:spcAft>
                              <a:spcPts val="0"/>
                            </a:spcAft>
                          </a:pPr>
                          <a:r>
                            <a:rPr lang="en-US" sz="1400" dirty="0">
                              <a:effectLst/>
                              <a:latin typeface="Times New Roman" pitchFamily="18" charset="0"/>
                              <a:cs typeface="Times New Roman" pitchFamily="18" charset="0"/>
                            </a:rPr>
                            <a:t>Thickness (t)</a:t>
                          </a:r>
                        </a:p>
                        <a:p>
                          <a:pPr marL="0" indent="0" algn="ctr">
                            <a:lnSpc>
                              <a:spcPct val="150000"/>
                            </a:lnSpc>
                            <a:spcAft>
                              <a:spcPts val="0"/>
                            </a:spcAft>
                          </a:pPr>
                          <a:r>
                            <a:rPr lang="en-US" sz="1400" dirty="0">
                              <a:effectLst/>
                              <a:latin typeface="Times New Roman" pitchFamily="18" charset="0"/>
                              <a:cs typeface="Times New Roman" pitchFamily="18" charset="0"/>
                            </a:rPr>
                            <a:t> in (m)</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265113" indent="0" algn="ctr">
                            <a:lnSpc>
                              <a:spcPct val="150000"/>
                            </a:lnSpc>
                            <a:spcAft>
                              <a:spcPts val="0"/>
                            </a:spcAft>
                          </a:pPr>
                          <a14:m>
                            <m:oMathPara xmlns:m="http://schemas.openxmlformats.org/officeDocument/2006/math">
                              <m:oMathParaPr>
                                <m:jc m:val="centerGroup"/>
                              </m:oMathParaPr>
                              <m:oMath xmlns:m="http://schemas.openxmlformats.org/officeDocument/2006/math">
                                <m:r>
                                  <a:rPr lang="en-US" sz="1400" smtClean="0">
                                    <a:effectLst/>
                                    <a:latin typeface="Cambria Math"/>
                                  </a:rPr>
                                  <m:t>𝛄</m:t>
                                </m:r>
                                <m:r>
                                  <a:rPr lang="en-US" sz="1400" smtClean="0">
                                    <a:effectLst/>
                                    <a:latin typeface="Cambria Math"/>
                                  </a:rPr>
                                  <m:t>×</m:t>
                                </m:r>
                                <m:r>
                                  <a:rPr lang="en-US" sz="1400" smtClean="0">
                                    <a:effectLst/>
                                    <a:latin typeface="Cambria Math"/>
                                  </a:rPr>
                                  <m:t>𝐭</m:t>
                                </m:r>
                              </m:oMath>
                            </m:oMathPara>
                          </a14:m>
                          <a:endParaRPr lang="en-US" sz="1400" dirty="0" smtClean="0">
                            <a:effectLst/>
                            <a:latin typeface="Times New Roman" pitchFamily="18" charset="0"/>
                            <a:cs typeface="Times New Roman" pitchFamily="18" charset="0"/>
                          </a:endParaRPr>
                        </a:p>
                        <a:p>
                          <a:pPr marL="176213" indent="-176213" algn="ctr">
                            <a:lnSpc>
                              <a:spcPct val="150000"/>
                            </a:lnSpc>
                            <a:spcAft>
                              <a:spcPts val="0"/>
                            </a:spcAft>
                          </a:pPr>
                          <a:r>
                            <a:rPr lang="en-US" sz="1400" dirty="0">
                              <a:effectLst/>
                              <a:latin typeface="Times New Roman" pitchFamily="18" charset="0"/>
                              <a:cs typeface="Times New Roman" pitchFamily="18" charset="0"/>
                            </a:rPr>
                            <a:t>(KN/m</a:t>
                          </a:r>
                          <a:r>
                            <a:rPr lang="en-US" sz="1400" baseline="30000" dirty="0">
                              <a:effectLst/>
                              <a:latin typeface="Times New Roman" pitchFamily="18" charset="0"/>
                              <a:cs typeface="Times New Roman" pitchFamily="18" charset="0"/>
                            </a:rPr>
                            <a:t>2</a:t>
                          </a:r>
                          <a:r>
                            <a:rPr lang="en-US" sz="1400" dirty="0">
                              <a:effectLst/>
                              <a:latin typeface="Times New Roman" pitchFamily="18" charset="0"/>
                              <a:cs typeface="Times New Roman" pitchFamily="18" charset="0"/>
                            </a:rPr>
                            <a:t>)</a:t>
                          </a:r>
                          <a:endParaRPr lang="en-US" sz="1400" dirty="0">
                            <a:effectLst/>
                            <a:latin typeface="Times New Roman" pitchFamily="18" charset="0"/>
                            <a:ea typeface="Calibri"/>
                            <a:cs typeface="Times New Roman" pitchFamily="18" charset="0"/>
                          </a:endParaRPr>
                        </a:p>
                      </a:txBody>
                      <a:tcPr marL="68580" marR="68580" marT="0" marB="0"/>
                    </a:tc>
                  </a:tr>
                  <a:tr h="359262">
                    <a:tc>
                      <a:txBody>
                        <a:bodyPr/>
                        <a:lstStyle/>
                        <a:p>
                          <a:pPr marL="457200" algn="ctr">
                            <a:lnSpc>
                              <a:spcPct val="150000"/>
                            </a:lnSpc>
                            <a:spcAft>
                              <a:spcPts val="0"/>
                            </a:spcAft>
                          </a:pPr>
                          <a:r>
                            <a:rPr lang="en-US" sz="1400">
                              <a:effectLst/>
                              <a:latin typeface="Times New Roman" pitchFamily="18" charset="0"/>
                              <a:cs typeface="Times New Roman" pitchFamily="18" charset="0"/>
                            </a:rPr>
                            <a:t>Tiles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27</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0.03</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633413" indent="-103188" algn="ctr">
                            <a:lnSpc>
                              <a:spcPct val="150000"/>
                            </a:lnSpc>
                            <a:spcAft>
                              <a:spcPts val="0"/>
                            </a:spcAft>
                          </a:pPr>
                          <a:r>
                            <a:rPr lang="en-US" sz="1400" dirty="0">
                              <a:effectLst/>
                              <a:latin typeface="Times New Roman" pitchFamily="18" charset="0"/>
                              <a:cs typeface="Times New Roman" pitchFamily="18" charset="0"/>
                            </a:rPr>
                            <a:t>0.81</a:t>
                          </a:r>
                          <a:endParaRPr lang="en-US" sz="1400" dirty="0">
                            <a:effectLst/>
                            <a:latin typeface="Times New Roman" pitchFamily="18" charset="0"/>
                            <a:ea typeface="Calibri"/>
                            <a:cs typeface="Times New Roman" pitchFamily="18" charset="0"/>
                          </a:endParaRPr>
                        </a:p>
                      </a:txBody>
                      <a:tcPr marL="68580" marR="68580" marT="0" marB="0"/>
                    </a:tc>
                  </a:tr>
                  <a:tr h="359262">
                    <a:tc>
                      <a:txBody>
                        <a:bodyPr/>
                        <a:lstStyle/>
                        <a:p>
                          <a:pPr marL="457200" algn="ctr">
                            <a:lnSpc>
                              <a:spcPct val="150000"/>
                            </a:lnSpc>
                            <a:spcAft>
                              <a:spcPts val="0"/>
                            </a:spcAft>
                          </a:pPr>
                          <a:r>
                            <a:rPr lang="en-US" sz="1400">
                              <a:effectLst/>
                              <a:latin typeface="Times New Roman" pitchFamily="18" charset="0"/>
                              <a:cs typeface="Times New Roman" pitchFamily="18" charset="0"/>
                            </a:rPr>
                            <a:t>Mortar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23</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0.02</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0.46</a:t>
                          </a:r>
                          <a:endParaRPr lang="en-US" sz="1400" dirty="0">
                            <a:effectLst/>
                            <a:latin typeface="Times New Roman" pitchFamily="18" charset="0"/>
                            <a:ea typeface="Calibri"/>
                            <a:cs typeface="Times New Roman" pitchFamily="18" charset="0"/>
                          </a:endParaRPr>
                        </a:p>
                      </a:txBody>
                      <a:tcPr marL="68580" marR="68580" marT="0" marB="0"/>
                    </a:tc>
                  </a:tr>
                  <a:tr h="359262">
                    <a:tc>
                      <a:txBody>
                        <a:bodyPr/>
                        <a:lstStyle/>
                        <a:p>
                          <a:pPr marL="457200" algn="ctr">
                            <a:lnSpc>
                              <a:spcPct val="150000"/>
                            </a:lnSpc>
                            <a:spcAft>
                              <a:spcPts val="0"/>
                            </a:spcAft>
                          </a:pPr>
                          <a:r>
                            <a:rPr lang="en-US" sz="1400">
                              <a:effectLst/>
                              <a:latin typeface="Times New Roman" pitchFamily="18" charset="0"/>
                              <a:cs typeface="Times New Roman" pitchFamily="18" charset="0"/>
                            </a:rPr>
                            <a:t>Gravel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18</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0.1</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1.8</a:t>
                          </a:r>
                          <a:endParaRPr lang="en-US" sz="1400" dirty="0">
                            <a:effectLst/>
                            <a:latin typeface="Times New Roman" pitchFamily="18" charset="0"/>
                            <a:ea typeface="Calibri"/>
                            <a:cs typeface="Times New Roman" pitchFamily="18" charset="0"/>
                          </a:endParaRPr>
                        </a:p>
                      </a:txBody>
                      <a:tcPr marL="68580" marR="68580" marT="0" marB="0"/>
                    </a:tc>
                  </a:tr>
                  <a:tr h="385874">
                    <a:tc>
                      <a:txBody>
                        <a:bodyPr/>
                        <a:lstStyle/>
                        <a:p>
                          <a:pPr marL="457200" algn="ctr">
                            <a:lnSpc>
                              <a:spcPct val="150000"/>
                            </a:lnSpc>
                            <a:spcAft>
                              <a:spcPts val="0"/>
                            </a:spcAft>
                          </a:pPr>
                          <a:r>
                            <a:rPr lang="en-US" sz="1400">
                              <a:effectLst/>
                              <a:latin typeface="Times New Roman" pitchFamily="18" charset="0"/>
                              <a:cs typeface="Times New Roman" pitchFamily="18" charset="0"/>
                            </a:rPr>
                            <a:t>Plastering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23</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0.02</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0.46</a:t>
                          </a:r>
                          <a:endParaRPr lang="en-US" sz="1400" dirty="0">
                            <a:effectLst/>
                            <a:latin typeface="Times New Roman" pitchFamily="18" charset="0"/>
                            <a:ea typeface="Calibri"/>
                            <a:cs typeface="Times New Roman" pitchFamily="18" charset="0"/>
                          </a:endParaRPr>
                        </a:p>
                      </a:txBody>
                      <a:tcPr marL="68580" marR="68580" marT="0" marB="0"/>
                    </a:tc>
                  </a:tr>
                  <a:tr h="359262">
                    <a:tc>
                      <a:txBody>
                        <a:bodyPr/>
                        <a:lstStyle/>
                        <a:p>
                          <a:pPr marL="457200" algn="ctr">
                            <a:lnSpc>
                              <a:spcPct val="150000"/>
                            </a:lnSpc>
                            <a:spcAft>
                              <a:spcPts val="0"/>
                            </a:spcAft>
                          </a:pPr>
                          <a:r>
                            <a:rPr lang="en-US" sz="1400">
                              <a:effectLst/>
                              <a:latin typeface="Times New Roman" pitchFamily="18" charset="0"/>
                              <a:cs typeface="Times New Roman" pitchFamily="18" charset="0"/>
                            </a:rPr>
                            <a:t>Total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 </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3.53</a:t>
                          </a:r>
                          <a:endParaRPr lang="en-US" sz="1400" dirty="0">
                            <a:effectLst/>
                            <a:latin typeface="Times New Roman" pitchFamily="18" charset="0"/>
                            <a:ea typeface="Calibri"/>
                            <a:cs typeface="Times New Roman" pitchFamily="18" charset="0"/>
                          </a:endParaRPr>
                        </a:p>
                      </a:txBody>
                      <a:tcPr marL="68580" marR="68580" marT="0" marB="0"/>
                    </a:tc>
                  </a:tr>
                </a:tbl>
              </a:graphicData>
            </a:graphic>
          </p:graphicFrame>
        </mc:Choice>
        <mc:Fallback xmlns="">
          <p:graphicFrame>
            <p:nvGraphicFramePr>
              <p:cNvPr id="5" name="Content Placeholder 4"/>
              <p:cNvGraphicFramePr>
                <a:graphicFrameLocks noGrp="1"/>
              </p:cNvGraphicFramePr>
              <p:nvPr>
                <p:ph sz="quarter" idx="1"/>
                <p:extLst>
                  <p:ext uri="{D42A27DB-BD31-4B8C-83A1-F6EECF244321}">
                    <p14:modId xmlns:p14="http://schemas.microsoft.com/office/powerpoint/2010/main" val="1447783875"/>
                  </p:ext>
                </p:extLst>
              </p:nvPr>
            </p:nvGraphicFramePr>
            <p:xfrm>
              <a:off x="1136855" y="1600200"/>
              <a:ext cx="6248400" cy="2621281"/>
            </p:xfrm>
            <a:graphic>
              <a:graphicData uri="http://schemas.openxmlformats.org/drawingml/2006/table">
                <a:tbl>
                  <a:tblPr firstRow="1" firstCol="1" bandRow="1">
                    <a:tableStyleId>{BC89EF96-8CEA-46FF-86C4-4CE0E7609802}</a:tableStyleId>
                  </a:tblPr>
                  <a:tblGrid>
                    <a:gridCol w="1431925"/>
                    <a:gridCol w="1854994"/>
                    <a:gridCol w="1643459"/>
                    <a:gridCol w="1318022"/>
                  </a:tblGrid>
                  <a:tr h="798359">
                    <a:tc>
                      <a:txBody>
                        <a:bodyPr/>
                        <a:lstStyle/>
                        <a:p>
                          <a:pPr marL="265113" indent="-88900" algn="ctr">
                            <a:lnSpc>
                              <a:spcPct val="150000"/>
                            </a:lnSpc>
                            <a:spcAft>
                              <a:spcPts val="0"/>
                            </a:spcAft>
                          </a:pPr>
                          <a:r>
                            <a:rPr lang="en-US" sz="1400" dirty="0">
                              <a:effectLst/>
                              <a:latin typeface="Times New Roman" pitchFamily="18" charset="0"/>
                              <a:cs typeface="Times New Roman" pitchFamily="18" charset="0"/>
                            </a:rPr>
                            <a:t>Material</a:t>
                          </a:r>
                          <a:endParaRPr lang="en-US" sz="1400" dirty="0">
                            <a:effectLst/>
                            <a:latin typeface="Times New Roman" pitchFamily="18" charset="0"/>
                            <a:ea typeface="Calibri"/>
                            <a:cs typeface="Times New Roman" pitchFamily="18" charset="0"/>
                          </a:endParaRPr>
                        </a:p>
                      </a:txBody>
                      <a:tcPr marL="68580" marR="68580" marT="0" marB="0"/>
                    </a:tc>
                    <a:tc>
                      <a:txBody>
                        <a:bodyPr/>
                        <a:lstStyle/>
                        <a:p>
                          <a:endParaRPr lang="en-US"/>
                        </a:p>
                      </a:txBody>
                      <a:tcPr marL="68580" marR="68580" marT="0" marB="0">
                        <a:blipFill rotWithShape="1">
                          <a:blip r:embed="rId2"/>
                          <a:stretch>
                            <a:fillRect l="-77303" t="-763" r="-160197" b="-231298"/>
                          </a:stretch>
                        </a:blipFill>
                      </a:tcPr>
                    </a:tc>
                    <a:tc>
                      <a:txBody>
                        <a:bodyPr/>
                        <a:lstStyle/>
                        <a:p>
                          <a:pPr marL="88900" indent="0" algn="ctr">
                            <a:lnSpc>
                              <a:spcPct val="150000"/>
                            </a:lnSpc>
                            <a:spcAft>
                              <a:spcPts val="0"/>
                            </a:spcAft>
                          </a:pPr>
                          <a:r>
                            <a:rPr lang="en-US" sz="1400" dirty="0">
                              <a:effectLst/>
                              <a:latin typeface="Times New Roman" pitchFamily="18" charset="0"/>
                              <a:cs typeface="Times New Roman" pitchFamily="18" charset="0"/>
                            </a:rPr>
                            <a:t>Thickness (t)</a:t>
                          </a:r>
                        </a:p>
                        <a:p>
                          <a:pPr marL="0" indent="0" algn="ctr">
                            <a:lnSpc>
                              <a:spcPct val="150000"/>
                            </a:lnSpc>
                            <a:spcAft>
                              <a:spcPts val="0"/>
                            </a:spcAft>
                          </a:pPr>
                          <a:r>
                            <a:rPr lang="en-US" sz="1400" dirty="0">
                              <a:effectLst/>
                              <a:latin typeface="Times New Roman" pitchFamily="18" charset="0"/>
                              <a:cs typeface="Times New Roman" pitchFamily="18" charset="0"/>
                            </a:rPr>
                            <a:t> in (m)</a:t>
                          </a:r>
                          <a:endParaRPr lang="en-US" sz="1400" dirty="0">
                            <a:effectLst/>
                            <a:latin typeface="Times New Roman" pitchFamily="18" charset="0"/>
                            <a:ea typeface="Calibri"/>
                            <a:cs typeface="Times New Roman" pitchFamily="18" charset="0"/>
                          </a:endParaRPr>
                        </a:p>
                      </a:txBody>
                      <a:tcPr marL="68580" marR="68580" marT="0" marB="0"/>
                    </a:tc>
                    <a:tc>
                      <a:txBody>
                        <a:bodyPr/>
                        <a:lstStyle/>
                        <a:p>
                          <a:endParaRPr lang="en-US"/>
                        </a:p>
                      </a:txBody>
                      <a:tcPr marL="68580" marR="68580" marT="0" marB="0">
                        <a:blipFill rotWithShape="1">
                          <a:blip r:embed="rId2"/>
                          <a:stretch>
                            <a:fillRect l="-374537" t="-763" r="-463" b="-231298"/>
                          </a:stretch>
                        </a:blipFill>
                      </a:tcPr>
                    </a:tc>
                  </a:tr>
                  <a:tr h="359262">
                    <a:tc>
                      <a:txBody>
                        <a:bodyPr/>
                        <a:lstStyle/>
                        <a:p>
                          <a:pPr marL="457200" algn="ctr">
                            <a:lnSpc>
                              <a:spcPct val="150000"/>
                            </a:lnSpc>
                            <a:spcAft>
                              <a:spcPts val="0"/>
                            </a:spcAft>
                          </a:pPr>
                          <a:r>
                            <a:rPr lang="en-US" sz="1400">
                              <a:effectLst/>
                              <a:latin typeface="Times New Roman" pitchFamily="18" charset="0"/>
                              <a:cs typeface="Times New Roman" pitchFamily="18" charset="0"/>
                            </a:rPr>
                            <a:t>Tiles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27</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0.03</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633413" indent="-103188" algn="ctr">
                            <a:lnSpc>
                              <a:spcPct val="150000"/>
                            </a:lnSpc>
                            <a:spcAft>
                              <a:spcPts val="0"/>
                            </a:spcAft>
                          </a:pPr>
                          <a:r>
                            <a:rPr lang="en-US" sz="1400" dirty="0">
                              <a:effectLst/>
                              <a:latin typeface="Times New Roman" pitchFamily="18" charset="0"/>
                              <a:cs typeface="Times New Roman" pitchFamily="18" charset="0"/>
                            </a:rPr>
                            <a:t>0.81</a:t>
                          </a:r>
                          <a:endParaRPr lang="en-US" sz="1400" dirty="0">
                            <a:effectLst/>
                            <a:latin typeface="Times New Roman" pitchFamily="18" charset="0"/>
                            <a:ea typeface="Calibri"/>
                            <a:cs typeface="Times New Roman" pitchFamily="18" charset="0"/>
                          </a:endParaRPr>
                        </a:p>
                      </a:txBody>
                      <a:tcPr marL="68580" marR="68580" marT="0" marB="0"/>
                    </a:tc>
                  </a:tr>
                  <a:tr h="359262">
                    <a:tc>
                      <a:txBody>
                        <a:bodyPr/>
                        <a:lstStyle/>
                        <a:p>
                          <a:pPr marL="457200" algn="ctr">
                            <a:lnSpc>
                              <a:spcPct val="150000"/>
                            </a:lnSpc>
                            <a:spcAft>
                              <a:spcPts val="0"/>
                            </a:spcAft>
                          </a:pPr>
                          <a:r>
                            <a:rPr lang="en-US" sz="1400">
                              <a:effectLst/>
                              <a:latin typeface="Times New Roman" pitchFamily="18" charset="0"/>
                              <a:cs typeface="Times New Roman" pitchFamily="18" charset="0"/>
                            </a:rPr>
                            <a:t>Mortar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23</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0.02</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0.46</a:t>
                          </a:r>
                          <a:endParaRPr lang="en-US" sz="1400" dirty="0">
                            <a:effectLst/>
                            <a:latin typeface="Times New Roman" pitchFamily="18" charset="0"/>
                            <a:ea typeface="Calibri"/>
                            <a:cs typeface="Times New Roman" pitchFamily="18" charset="0"/>
                          </a:endParaRPr>
                        </a:p>
                      </a:txBody>
                      <a:tcPr marL="68580" marR="68580" marT="0" marB="0"/>
                    </a:tc>
                  </a:tr>
                  <a:tr h="359262">
                    <a:tc>
                      <a:txBody>
                        <a:bodyPr/>
                        <a:lstStyle/>
                        <a:p>
                          <a:pPr marL="457200" algn="ctr">
                            <a:lnSpc>
                              <a:spcPct val="150000"/>
                            </a:lnSpc>
                            <a:spcAft>
                              <a:spcPts val="0"/>
                            </a:spcAft>
                          </a:pPr>
                          <a:r>
                            <a:rPr lang="en-US" sz="1400">
                              <a:effectLst/>
                              <a:latin typeface="Times New Roman" pitchFamily="18" charset="0"/>
                              <a:cs typeface="Times New Roman" pitchFamily="18" charset="0"/>
                            </a:rPr>
                            <a:t>Gravel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18</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0.1</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1.8</a:t>
                          </a:r>
                          <a:endParaRPr lang="en-US" sz="1400" dirty="0">
                            <a:effectLst/>
                            <a:latin typeface="Times New Roman" pitchFamily="18" charset="0"/>
                            <a:ea typeface="Calibri"/>
                            <a:cs typeface="Times New Roman" pitchFamily="18" charset="0"/>
                          </a:endParaRPr>
                        </a:p>
                      </a:txBody>
                      <a:tcPr marL="68580" marR="68580" marT="0" marB="0"/>
                    </a:tc>
                  </a:tr>
                  <a:tr h="385874">
                    <a:tc>
                      <a:txBody>
                        <a:bodyPr/>
                        <a:lstStyle/>
                        <a:p>
                          <a:pPr marL="457200" algn="ctr">
                            <a:lnSpc>
                              <a:spcPct val="150000"/>
                            </a:lnSpc>
                            <a:spcAft>
                              <a:spcPts val="0"/>
                            </a:spcAft>
                          </a:pPr>
                          <a:r>
                            <a:rPr lang="en-US" sz="1400">
                              <a:effectLst/>
                              <a:latin typeface="Times New Roman" pitchFamily="18" charset="0"/>
                              <a:cs typeface="Times New Roman" pitchFamily="18" charset="0"/>
                            </a:rPr>
                            <a:t>Plastering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23</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0.02</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0.46</a:t>
                          </a:r>
                          <a:endParaRPr lang="en-US" sz="1400" dirty="0">
                            <a:effectLst/>
                            <a:latin typeface="Times New Roman" pitchFamily="18" charset="0"/>
                            <a:ea typeface="Calibri"/>
                            <a:cs typeface="Times New Roman" pitchFamily="18" charset="0"/>
                          </a:endParaRPr>
                        </a:p>
                      </a:txBody>
                      <a:tcPr marL="68580" marR="68580" marT="0" marB="0"/>
                    </a:tc>
                  </a:tr>
                  <a:tr h="359262">
                    <a:tc>
                      <a:txBody>
                        <a:bodyPr/>
                        <a:lstStyle/>
                        <a:p>
                          <a:pPr marL="457200" algn="ctr">
                            <a:lnSpc>
                              <a:spcPct val="150000"/>
                            </a:lnSpc>
                            <a:spcAft>
                              <a:spcPts val="0"/>
                            </a:spcAft>
                          </a:pPr>
                          <a:r>
                            <a:rPr lang="en-US" sz="1400">
                              <a:effectLst/>
                              <a:latin typeface="Times New Roman" pitchFamily="18" charset="0"/>
                              <a:cs typeface="Times New Roman" pitchFamily="18" charset="0"/>
                            </a:rPr>
                            <a:t>Total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 </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 </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3.53</a:t>
                          </a:r>
                          <a:endParaRPr lang="en-US" sz="1400" dirty="0">
                            <a:effectLst/>
                            <a:latin typeface="Times New Roman" pitchFamily="18" charset="0"/>
                            <a:ea typeface="Calibri"/>
                            <a:cs typeface="Times New Roman" pitchFamily="18" charset="0"/>
                          </a:endParaRPr>
                        </a:p>
                      </a:txBody>
                      <a:tcPr marL="68580" marR="68580" marT="0" marB="0"/>
                    </a:tc>
                  </a:tr>
                </a:tbl>
              </a:graphicData>
            </a:graphic>
          </p:graphicFrame>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17</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Gravity loads </a:t>
            </a:r>
          </a:p>
        </p:txBody>
      </p:sp>
      <mc:AlternateContent xmlns:mc="http://schemas.openxmlformats.org/markup-compatibility/2006" xmlns:a14="http://schemas.microsoft.com/office/drawing/2010/main">
        <mc:Choice Requires="a14">
          <p:sp>
            <p:nvSpPr>
              <p:cNvPr id="6" name="TextBox 5"/>
              <p:cNvSpPr txBox="1"/>
              <p:nvPr/>
            </p:nvSpPr>
            <p:spPr>
              <a:xfrm>
                <a:off x="368710" y="4343400"/>
                <a:ext cx="7784690" cy="2246769"/>
              </a:xfrm>
              <a:prstGeom prst="rect">
                <a:avLst/>
              </a:prstGeom>
              <a:noFill/>
            </p:spPr>
            <p:txBody>
              <a:bodyPr wrap="square" rtlCol="0">
                <a:spAutoFit/>
              </a:bodyPr>
              <a:lstStyle/>
              <a:p>
                <a:r>
                  <a:rPr lang="en-US" sz="2000" dirty="0">
                    <a:latin typeface="Times New Roman" pitchFamily="18" charset="0"/>
                    <a:cs typeface="Times New Roman" pitchFamily="18" charset="0"/>
                  </a:rPr>
                  <a:t>Superimposed dead load from partitions ranges from 1 to 1.5, use 1.5 KN/m</a:t>
                </a:r>
                <a:r>
                  <a:rPr lang="en-US" sz="2000" baseline="30000" dirty="0">
                    <a:latin typeface="Times New Roman" pitchFamily="18" charset="0"/>
                    <a:cs typeface="Times New Roman" pitchFamily="18" charset="0"/>
                  </a:rPr>
                  <a:t>2</a:t>
                </a:r>
                <a:r>
                  <a:rPr lang="en-US" sz="2000" dirty="0">
                    <a:latin typeface="Times New Roman" pitchFamily="18" charset="0"/>
                    <a:cs typeface="Times New Roman" pitchFamily="18" charset="0"/>
                  </a:rPr>
                  <a:t> and assume false ceiling weight equals 0.2 KN/m</a:t>
                </a:r>
                <a:r>
                  <a:rPr lang="en-US" sz="2000" baseline="30000" dirty="0">
                    <a:latin typeface="Times New Roman" pitchFamily="18" charset="0"/>
                    <a:cs typeface="Times New Roman" pitchFamily="18" charset="0"/>
                  </a:rPr>
                  <a:t>2</a:t>
                </a:r>
                <a:r>
                  <a:rPr lang="en-US" sz="2000" dirty="0" smtClean="0">
                    <a:latin typeface="Times New Roman" pitchFamily="18" charset="0"/>
                    <a:cs typeface="Times New Roman" pitchFamily="18" charset="0"/>
                  </a:rPr>
                  <a:t>.</a:t>
                </a:r>
              </a:p>
              <a:p>
                <a:r>
                  <a:rPr lang="en-US" sz="2000" dirty="0" smtClean="0">
                    <a:latin typeface="Times New Roman" pitchFamily="18" charset="0"/>
                    <a:cs typeface="Times New Roman" pitchFamily="18" charset="0"/>
                  </a:rPr>
                  <a:t>From Ground to Ninth floor:</a:t>
                </a:r>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Total superimposed dead load =3.53+1.5+0.2 = 5.23 ≈ </a:t>
                </a:r>
                <a:r>
                  <a:rPr lang="en-US" sz="2000" b="1" dirty="0">
                    <a:latin typeface="Times New Roman" pitchFamily="18" charset="0"/>
                    <a:cs typeface="Times New Roman" pitchFamily="18" charset="0"/>
                  </a:rPr>
                  <a:t>5.3</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KN/m</a:t>
                </a:r>
                <a:r>
                  <a:rPr lang="en-US" sz="2000" baseline="30000" dirty="0" smtClean="0">
                    <a:latin typeface="Times New Roman" pitchFamily="18" charset="0"/>
                    <a:cs typeface="Times New Roman" pitchFamily="18" charset="0"/>
                  </a:rPr>
                  <a:t>2</a:t>
                </a:r>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a:p>
                <a:r>
                  <a:rPr lang="en-US" sz="2000" dirty="0" smtClean="0">
                    <a:latin typeface="Times New Roman" pitchFamily="18" charset="0"/>
                    <a:cs typeface="Times New Roman" pitchFamily="18" charset="0"/>
                  </a:rPr>
                  <a:t>For </a:t>
                </a:r>
                <a:r>
                  <a:rPr lang="en-US" sz="2000" dirty="0">
                    <a:latin typeface="Times New Roman" pitchFamily="18" charset="0"/>
                    <a:cs typeface="Times New Roman" pitchFamily="18" charset="0"/>
                  </a:rPr>
                  <a:t>basement floors superimposed dead load =( thickness of pavement slab </a:t>
                </a:r>
                <a14:m>
                  <m:oMath xmlns:m="http://schemas.openxmlformats.org/officeDocument/2006/math">
                    <m:r>
                      <a:rPr lang="en-US" sz="2000" i="1">
                        <a:latin typeface="Cambria Math"/>
                      </a:rPr>
                      <m:t>×</m:t>
                    </m:r>
                  </m:oMath>
                </a14:m>
                <a:r>
                  <a:rPr lang="en-US" sz="2000" dirty="0">
                    <a:latin typeface="Times New Roman" pitchFamily="18" charset="0"/>
                    <a:cs typeface="Times New Roman" pitchFamily="18" charset="0"/>
                  </a:rPr>
                  <a:t> ɣ </a:t>
                </a:r>
                <a:r>
                  <a:rPr lang="en-US" sz="2000" baseline="-25000" dirty="0">
                    <a:latin typeface="Times New Roman" pitchFamily="18" charset="0"/>
                    <a:cs typeface="Times New Roman" pitchFamily="18" charset="0"/>
                  </a:rPr>
                  <a:t>concrete ) +</a:t>
                </a:r>
                <a:r>
                  <a:rPr lang="en-US" sz="2000" dirty="0">
                    <a:latin typeface="Times New Roman" pitchFamily="18" charset="0"/>
                    <a:cs typeface="Times New Roman" pitchFamily="18" charset="0"/>
                  </a:rPr>
                  <a:t> false</a:t>
                </a:r>
                <a:r>
                  <a:rPr lang="en-US" sz="2000" baseline="-25000" dirty="0">
                    <a:latin typeface="Times New Roman" pitchFamily="18" charset="0"/>
                    <a:cs typeface="Times New Roman" pitchFamily="18" charset="0"/>
                  </a:rPr>
                  <a:t> </a:t>
                </a:r>
                <a:r>
                  <a:rPr lang="en-US" sz="2000" dirty="0">
                    <a:latin typeface="Times New Roman" pitchFamily="18" charset="0"/>
                    <a:cs typeface="Times New Roman" pitchFamily="18" charset="0"/>
                  </a:rPr>
                  <a:t>ceiling weight =( 0.8 </a:t>
                </a:r>
                <a14:m>
                  <m:oMath xmlns:m="http://schemas.openxmlformats.org/officeDocument/2006/math">
                    <m:r>
                      <a:rPr lang="en-US" sz="2000" i="1">
                        <a:latin typeface="Cambria Math"/>
                      </a:rPr>
                      <m:t>×</m:t>
                    </m:r>
                  </m:oMath>
                </a14:m>
                <a:r>
                  <a:rPr lang="en-US" sz="2000" dirty="0">
                    <a:latin typeface="Times New Roman" pitchFamily="18" charset="0"/>
                    <a:cs typeface="Times New Roman" pitchFamily="18" charset="0"/>
                  </a:rPr>
                  <a:t> 25) + 0.2 = </a:t>
                </a:r>
                <a:r>
                  <a:rPr lang="en-US" sz="2000" b="1" dirty="0">
                    <a:latin typeface="Times New Roman" pitchFamily="18" charset="0"/>
                    <a:cs typeface="Times New Roman" pitchFamily="18" charset="0"/>
                  </a:rPr>
                  <a:t>2.2</a:t>
                </a:r>
                <a:r>
                  <a:rPr lang="en-US" sz="2000" dirty="0">
                    <a:latin typeface="Times New Roman" pitchFamily="18" charset="0"/>
                    <a:cs typeface="Times New Roman" pitchFamily="18" charset="0"/>
                  </a:rPr>
                  <a:t> KN/m</a:t>
                </a:r>
                <a:r>
                  <a:rPr lang="en-US" sz="2000" baseline="30000" dirty="0">
                    <a:latin typeface="Times New Roman" pitchFamily="18" charset="0"/>
                    <a:cs typeface="Times New Roman" pitchFamily="18" charset="0"/>
                  </a:rPr>
                  <a:t>2</a:t>
                </a:r>
                <a:endParaRPr lang="en-US" sz="2000" dirty="0">
                  <a:latin typeface="Times New Roman" pitchFamily="18" charset="0"/>
                  <a:cs typeface="Times New Roman"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68710" y="4343400"/>
                <a:ext cx="7784690" cy="2246769"/>
              </a:xfrm>
              <a:prstGeom prst="rect">
                <a:avLst/>
              </a:prstGeom>
              <a:blipFill rotWithShape="1">
                <a:blip r:embed="rId3"/>
                <a:stretch>
                  <a:fillRect l="-782" t="-1359" b="-3804"/>
                </a:stretch>
              </a:blipFill>
            </p:spPr>
            <p:txBody>
              <a:bodyPr/>
              <a:lstStyle/>
              <a:p>
                <a:r>
                  <a:rPr lang="en-US">
                    <a:noFill/>
                  </a:rPr>
                  <a:t> </a:t>
                </a:r>
              </a:p>
            </p:txBody>
          </p:sp>
        </mc:Fallback>
      </mc:AlternateContent>
      <p:sp>
        <p:nvSpPr>
          <p:cNvPr id="3" name="TextBox 2"/>
          <p:cNvSpPr txBox="1"/>
          <p:nvPr/>
        </p:nvSpPr>
        <p:spPr>
          <a:xfrm>
            <a:off x="1219200" y="1143000"/>
            <a:ext cx="60198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Table 1.5: Superimposed dead load calculations</a:t>
            </a:r>
          </a:p>
        </p:txBody>
      </p:sp>
      <p:sp>
        <p:nvSpPr>
          <p:cNvPr id="7" name="TextBox 6"/>
          <p:cNvSpPr txBox="1"/>
          <p:nvPr/>
        </p:nvSpPr>
        <p:spPr>
          <a:xfrm>
            <a:off x="7010400" y="0"/>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10619068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836756"/>
                <a:ext cx="8153400" cy="6021244"/>
              </a:xfrm>
            </p:spPr>
            <p:txBody>
              <a:bodyPr/>
              <a:lstStyle/>
              <a:p>
                <a:pPr marL="0" indent="0">
                  <a:buNone/>
                </a:pPr>
                <a:r>
                  <a:rPr lang="en-US" dirty="0" smtClean="0">
                    <a:latin typeface="Times New Roman" pitchFamily="18" charset="0"/>
                    <a:cs typeface="Times New Roman" pitchFamily="18" charset="0"/>
                  </a:rPr>
                  <a:t>Superimposed dead load on perimeter walls</a:t>
                </a:r>
              </a:p>
              <a:p>
                <a:pPr marL="0" indent="0">
                  <a:buNone/>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weight of perimeter walls will differ for each floor based on the thickness, height and materials used and it will be presented as line load on the perimeter of the </a:t>
                </a:r>
                <a:r>
                  <a:rPr lang="en-US" dirty="0" smtClean="0">
                    <a:latin typeface="Times New Roman" pitchFamily="18" charset="0"/>
                    <a:cs typeface="Times New Roman" pitchFamily="18" charset="0"/>
                  </a:rPr>
                  <a:t>building.</a:t>
                </a:r>
              </a:p>
              <a:p>
                <a:pPr marL="0" indent="0">
                  <a:buNone/>
                </a:pPr>
                <a:r>
                  <a:rPr lang="en-US" dirty="0" smtClean="0">
                    <a:latin typeface="Times New Roman" pitchFamily="18" charset="0"/>
                    <a:cs typeface="Times New Roman" pitchFamily="18" charset="0"/>
                  </a:rPr>
                  <a:t>Wall </a:t>
                </a:r>
                <a:r>
                  <a:rPr lang="en-US" dirty="0">
                    <a:latin typeface="Times New Roman" pitchFamily="18" charset="0"/>
                    <a:cs typeface="Times New Roman" pitchFamily="18" charset="0"/>
                  </a:rPr>
                  <a:t>weight </a:t>
                </a:r>
                <a:r>
                  <a:rPr lang="en-US" dirty="0" smtClean="0">
                    <a:latin typeface="Times New Roman" pitchFamily="18" charset="0"/>
                    <a:cs typeface="Times New Roman" pitchFamily="18" charset="0"/>
                  </a:rPr>
                  <a:t>=(weight </a:t>
                </a:r>
                <a:r>
                  <a:rPr lang="en-US" dirty="0">
                    <a:latin typeface="Times New Roman" pitchFamily="18" charset="0"/>
                    <a:cs typeface="Times New Roman" pitchFamily="18" charset="0"/>
                  </a:rPr>
                  <a:t>of stone </a:t>
                </a:r>
                <a:r>
                  <a:rPr lang="en-US" dirty="0" smtClean="0">
                    <a:latin typeface="Times New Roman" pitchFamily="18" charset="0"/>
                    <a:cs typeface="Times New Roman" pitchFamily="18" charset="0"/>
                  </a:rPr>
                  <a:t>+weight </a:t>
                </a:r>
                <a:r>
                  <a:rPr lang="en-US" dirty="0">
                    <a:latin typeface="Times New Roman" pitchFamily="18" charset="0"/>
                    <a:cs typeface="Times New Roman" pitchFamily="18" charset="0"/>
                  </a:rPr>
                  <a:t>of mortar </a:t>
                </a:r>
                <a:r>
                  <a:rPr lang="en-US" dirty="0" smtClean="0">
                    <a:latin typeface="Times New Roman" pitchFamily="18" charset="0"/>
                    <a:cs typeface="Times New Roman" pitchFamily="18" charset="0"/>
                  </a:rPr>
                  <a:t>+weight </a:t>
                </a:r>
                <a:r>
                  <a:rPr lang="en-US" dirty="0">
                    <a:latin typeface="Times New Roman" pitchFamily="18" charset="0"/>
                    <a:cs typeface="Times New Roman" pitchFamily="18" charset="0"/>
                  </a:rPr>
                  <a:t>of </a:t>
                </a:r>
                <a:r>
                  <a:rPr lang="en-US" dirty="0" smtClean="0">
                    <a:latin typeface="Times New Roman" pitchFamily="18" charset="0"/>
                    <a:cs typeface="Times New Roman" pitchFamily="18" charset="0"/>
                  </a:rPr>
                  <a:t>RC+ weight </a:t>
                </a:r>
                <a:r>
                  <a:rPr lang="en-US" dirty="0">
                    <a:latin typeface="Times New Roman" pitchFamily="18" charset="0"/>
                    <a:cs typeface="Times New Roman" pitchFamily="18" charset="0"/>
                  </a:rPr>
                  <a:t>of insulation </a:t>
                </a:r>
                <a:r>
                  <a:rPr lang="en-US" dirty="0" smtClean="0">
                    <a:latin typeface="Times New Roman" pitchFamily="18" charset="0"/>
                    <a:cs typeface="Times New Roman" pitchFamily="18" charset="0"/>
                  </a:rPr>
                  <a:t>+weight </a:t>
                </a:r>
                <a:r>
                  <a:rPr lang="en-US" dirty="0">
                    <a:latin typeface="Times New Roman" pitchFamily="18" charset="0"/>
                    <a:cs typeface="Times New Roman" pitchFamily="18" charset="0"/>
                  </a:rPr>
                  <a:t>of block </a:t>
                </a:r>
                <a:r>
                  <a:rPr lang="en-US" dirty="0" smtClean="0">
                    <a:latin typeface="Times New Roman" pitchFamily="18" charset="0"/>
                    <a:cs typeface="Times New Roman" pitchFamily="18" charset="0"/>
                  </a:rPr>
                  <a:t>+ weight </a:t>
                </a:r>
                <a:r>
                  <a:rPr lang="en-US" dirty="0">
                    <a:latin typeface="Times New Roman" pitchFamily="18" charset="0"/>
                    <a:cs typeface="Times New Roman" pitchFamily="18" charset="0"/>
                  </a:rPr>
                  <a:t>of plastering )</a:t>
                </a:r>
                <a14:m>
                  <m:oMath xmlns:m="http://schemas.openxmlformats.org/officeDocument/2006/math">
                    <m:r>
                      <a:rPr lang="en-US">
                        <a:latin typeface="Cambria Math"/>
                      </a:rPr>
                      <m:t> ×</m:t>
                    </m:r>
                  </m:oMath>
                </a14:m>
                <a:r>
                  <a:rPr lang="en-US" dirty="0">
                    <a:latin typeface="Times New Roman" pitchFamily="18" charset="0"/>
                    <a:cs typeface="Times New Roman" pitchFamily="18" charset="0"/>
                  </a:rPr>
                  <a:t> floor height </a:t>
                </a: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836756"/>
                <a:ext cx="8153400" cy="6021244"/>
              </a:xfrm>
              <a:blipFill rotWithShape="1">
                <a:blip r:embed="rId2"/>
                <a:stretch>
                  <a:fillRect l="-1121" t="-810" r="-523"/>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18</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Gravity loads </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
        <p:nvSpPr>
          <p:cNvPr id="7" name="Rectangle 6"/>
          <p:cNvSpPr/>
          <p:nvPr/>
        </p:nvSpPr>
        <p:spPr>
          <a:xfrm>
            <a:off x="2200275" y="6000750"/>
            <a:ext cx="4657725" cy="369332"/>
          </a:xfrm>
          <a:prstGeom prst="rect">
            <a:avLst/>
          </a:prstGeom>
        </p:spPr>
        <p:txBody>
          <a:bodyPr wrap="square">
            <a:spAutoFit/>
          </a:bodyPr>
          <a:lstStyle/>
          <a:p>
            <a:r>
              <a:rPr lang="en-US" dirty="0">
                <a:latin typeface="Times New Roman" pitchFamily="18" charset="0"/>
                <a:cs typeface="Times New Roman" pitchFamily="18" charset="0"/>
              </a:rPr>
              <a:t>Figure </a:t>
            </a:r>
            <a:r>
              <a:rPr lang="en-US" dirty="0" smtClean="0">
                <a:latin typeface="Times New Roman" pitchFamily="18" charset="0"/>
                <a:cs typeface="Times New Roman" pitchFamily="18" charset="0"/>
              </a:rPr>
              <a:t>1.6: </a:t>
            </a:r>
            <a:r>
              <a:rPr lang="en-US" dirty="0">
                <a:latin typeface="Times New Roman" pitchFamily="18" charset="0"/>
                <a:cs typeface="Times New Roman" pitchFamily="18" charset="0"/>
              </a:rPr>
              <a:t>Section in exterior wall</a:t>
            </a:r>
          </a:p>
        </p:txBody>
      </p:sp>
      <p:pic>
        <p:nvPicPr>
          <p:cNvPr id="8" name="Picture 7"/>
          <p:cNvPicPr>
            <a:picLocks noChangeAspect="1"/>
          </p:cNvPicPr>
          <p:nvPr/>
        </p:nvPicPr>
        <p:blipFill rotWithShape="1">
          <a:blip r:embed="rId3">
            <a:extLst>
              <a:ext uri="{BEBA8EAE-BF5A-486C-A8C5-ECC9F3942E4B}">
                <a14:imgProps xmlns:a14="http://schemas.microsoft.com/office/drawing/2010/main">
                  <a14:imgLayer r:embed="rId4">
                    <a14:imgEffect>
                      <a14:sharpenSoften amount="36000"/>
                    </a14:imgEffect>
                    <a14:imgEffect>
                      <a14:brightnessContrast contrast="-27000"/>
                    </a14:imgEffect>
                  </a14:imgLayer>
                </a14:imgProps>
              </a:ext>
              <a:ext uri="{28A0092B-C50C-407E-A947-70E740481C1C}">
                <a14:useLocalDpi xmlns:a14="http://schemas.microsoft.com/office/drawing/2010/main" val="0"/>
              </a:ext>
            </a:extLst>
          </a:blip>
          <a:srcRect t="33425" b="33150"/>
          <a:stretch/>
        </p:blipFill>
        <p:spPr>
          <a:xfrm>
            <a:off x="1957387" y="3708487"/>
            <a:ext cx="5143500" cy="2292263"/>
          </a:xfrm>
          <a:prstGeom prst="rect">
            <a:avLst/>
          </a:prstGeom>
        </p:spPr>
      </p:pic>
    </p:spTree>
    <p:extLst>
      <p:ext uri="{BB962C8B-B14F-4D97-AF65-F5344CB8AC3E}">
        <p14:creationId xmlns:p14="http://schemas.microsoft.com/office/powerpoint/2010/main" val="29945159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2034780158"/>
              </p:ext>
            </p:extLst>
          </p:nvPr>
        </p:nvGraphicFramePr>
        <p:xfrm>
          <a:off x="762000" y="1437268"/>
          <a:ext cx="6553199" cy="4803702"/>
        </p:xfrm>
        <a:graphic>
          <a:graphicData uri="http://schemas.openxmlformats.org/drawingml/2006/table">
            <a:tbl>
              <a:tblPr firstRow="1" firstCol="1" bandRow="1">
                <a:tableStyleId>{BC89EF96-8CEA-46FF-86C4-4CE0E7609802}</a:tableStyleId>
              </a:tblPr>
              <a:tblGrid>
                <a:gridCol w="1961138"/>
                <a:gridCol w="1552092"/>
                <a:gridCol w="1321726"/>
                <a:gridCol w="1718243"/>
              </a:tblGrid>
              <a:tr h="1040906">
                <a:tc>
                  <a:txBody>
                    <a:bodyPr/>
                    <a:lstStyle/>
                    <a:p>
                      <a:pPr marL="457200" algn="ctr">
                        <a:lnSpc>
                          <a:spcPct val="150000"/>
                        </a:lnSpc>
                        <a:spcAft>
                          <a:spcPts val="0"/>
                        </a:spcAft>
                      </a:pPr>
                      <a:endParaRPr lang="en-US" sz="1400" dirty="0" smtClean="0">
                        <a:effectLst/>
                        <a:latin typeface="Times New Roman" pitchFamily="18" charset="0"/>
                        <a:cs typeface="Times New Roman" pitchFamily="18" charset="0"/>
                      </a:endParaRPr>
                    </a:p>
                    <a:p>
                      <a:pPr marL="457200" indent="-457200" algn="ctr">
                        <a:lnSpc>
                          <a:spcPct val="150000"/>
                        </a:lnSpc>
                        <a:spcAft>
                          <a:spcPts val="0"/>
                        </a:spcAft>
                      </a:pPr>
                      <a:r>
                        <a:rPr lang="en-US" sz="1400" dirty="0" smtClean="0">
                          <a:effectLst/>
                          <a:latin typeface="Times New Roman" pitchFamily="18" charset="0"/>
                          <a:cs typeface="Times New Roman" pitchFamily="18" charset="0"/>
                        </a:rPr>
                        <a:t>Name </a:t>
                      </a:r>
                      <a:r>
                        <a:rPr lang="en-US" sz="1400" dirty="0">
                          <a:effectLst/>
                          <a:latin typeface="Times New Roman" pitchFamily="18" charset="0"/>
                          <a:cs typeface="Times New Roman" pitchFamily="18" charset="0"/>
                        </a:rPr>
                        <a:t>of Floors</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0" indent="0" algn="ctr">
                        <a:lnSpc>
                          <a:spcPct val="150000"/>
                        </a:lnSpc>
                        <a:spcAft>
                          <a:spcPts val="0"/>
                        </a:spcAft>
                      </a:pPr>
                      <a:r>
                        <a:rPr lang="en-US" sz="1400" dirty="0">
                          <a:effectLst/>
                          <a:latin typeface="Times New Roman" pitchFamily="18" charset="0"/>
                          <a:cs typeface="Times New Roman" pitchFamily="18" charset="0"/>
                        </a:rPr>
                        <a:t>Weight of Perimeter Walls (KN/m)</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0" indent="0" algn="ctr">
                        <a:lnSpc>
                          <a:spcPct val="150000"/>
                        </a:lnSpc>
                        <a:spcAft>
                          <a:spcPts val="0"/>
                        </a:spcAft>
                      </a:pPr>
                      <a:r>
                        <a:rPr lang="en-US" sz="1400" dirty="0">
                          <a:effectLst/>
                          <a:latin typeface="Times New Roman" pitchFamily="18" charset="0"/>
                          <a:cs typeface="Times New Roman" pitchFamily="18" charset="0"/>
                        </a:rPr>
                        <a:t>Weight of perimeter walls (KN/m</a:t>
                      </a:r>
                      <a:r>
                        <a:rPr lang="en-US" sz="1400" baseline="30000" dirty="0">
                          <a:effectLst/>
                          <a:latin typeface="Times New Roman" pitchFamily="18" charset="0"/>
                          <a:cs typeface="Times New Roman" pitchFamily="18" charset="0"/>
                        </a:rPr>
                        <a:t>2</a:t>
                      </a:r>
                      <a:r>
                        <a:rPr lang="en-US" sz="1400" dirty="0">
                          <a:effectLst/>
                          <a:latin typeface="Times New Roman" pitchFamily="18" charset="0"/>
                          <a:cs typeface="Times New Roman" pitchFamily="18" charset="0"/>
                        </a:rPr>
                        <a:t>)</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0" indent="0" algn="ctr">
                        <a:lnSpc>
                          <a:spcPct val="150000"/>
                        </a:lnSpc>
                        <a:spcAft>
                          <a:spcPts val="0"/>
                        </a:spcAft>
                      </a:pPr>
                      <a:r>
                        <a:rPr lang="en-US" sz="1400" dirty="0">
                          <a:effectLst/>
                          <a:latin typeface="Times New Roman" pitchFamily="18" charset="0"/>
                          <a:cs typeface="Times New Roman" pitchFamily="18" charset="0"/>
                        </a:rPr>
                        <a:t>Weight of perimeter walls – weight of RC</a:t>
                      </a:r>
                    </a:p>
                    <a:p>
                      <a:pPr marL="457200" algn="ctr">
                        <a:lnSpc>
                          <a:spcPct val="150000"/>
                        </a:lnSpc>
                        <a:spcAft>
                          <a:spcPts val="0"/>
                        </a:spcAft>
                      </a:pPr>
                      <a:r>
                        <a:rPr lang="en-US" sz="1400" dirty="0">
                          <a:effectLst/>
                          <a:latin typeface="Times New Roman" pitchFamily="18" charset="0"/>
                          <a:cs typeface="Times New Roman" pitchFamily="18" charset="0"/>
                        </a:rPr>
                        <a:t>(KN/m</a:t>
                      </a:r>
                      <a:r>
                        <a:rPr lang="en-US" sz="1400" baseline="30000" dirty="0">
                          <a:effectLst/>
                          <a:latin typeface="Times New Roman" pitchFamily="18" charset="0"/>
                          <a:cs typeface="Times New Roman" pitchFamily="18" charset="0"/>
                        </a:rPr>
                        <a:t>2</a:t>
                      </a:r>
                      <a:r>
                        <a:rPr lang="en-US" sz="1400" dirty="0">
                          <a:effectLst/>
                          <a:latin typeface="Times New Roman" pitchFamily="18" charset="0"/>
                          <a:cs typeface="Times New Roman" pitchFamily="18" charset="0"/>
                        </a:rPr>
                        <a:t>)</a:t>
                      </a:r>
                      <a:endParaRPr lang="en-US" sz="1400" dirty="0">
                        <a:effectLst/>
                        <a:latin typeface="Times New Roman" pitchFamily="18" charset="0"/>
                        <a:ea typeface="Calibri"/>
                        <a:cs typeface="Times New Roman" pitchFamily="18" charset="0"/>
                      </a:endParaRPr>
                    </a:p>
                  </a:txBody>
                  <a:tcPr marL="68580" marR="68580" marT="0" marB="0"/>
                </a:tc>
              </a:tr>
              <a:tr h="693938">
                <a:tc>
                  <a:txBody>
                    <a:bodyPr/>
                    <a:lstStyle/>
                    <a:p>
                      <a:pPr marL="457200" algn="ctr">
                        <a:lnSpc>
                          <a:spcPct val="150000"/>
                        </a:lnSpc>
                        <a:spcAft>
                          <a:spcPts val="0"/>
                        </a:spcAft>
                      </a:pPr>
                      <a:r>
                        <a:rPr lang="en-US" sz="1400" dirty="0">
                          <a:effectLst/>
                          <a:latin typeface="Times New Roman" pitchFamily="18" charset="0"/>
                          <a:cs typeface="Times New Roman" pitchFamily="18" charset="0"/>
                        </a:rPr>
                        <a:t>Fifth to Second Basements</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32.38</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10.379</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4.129</a:t>
                      </a:r>
                      <a:endParaRPr lang="en-US" sz="1400">
                        <a:effectLst/>
                        <a:latin typeface="Times New Roman" pitchFamily="18" charset="0"/>
                        <a:ea typeface="Calibri"/>
                        <a:cs typeface="Times New Roman" pitchFamily="18" charset="0"/>
                      </a:endParaRPr>
                    </a:p>
                  </a:txBody>
                  <a:tcPr marL="68580" marR="68580" marT="0" marB="0"/>
                </a:tc>
              </a:tr>
              <a:tr h="346968">
                <a:tc>
                  <a:txBody>
                    <a:bodyPr/>
                    <a:lstStyle/>
                    <a:p>
                      <a:pPr marL="457200" algn="ctr">
                        <a:lnSpc>
                          <a:spcPct val="150000"/>
                        </a:lnSpc>
                        <a:spcAft>
                          <a:spcPts val="0"/>
                        </a:spcAft>
                      </a:pPr>
                      <a:r>
                        <a:rPr lang="en-US" sz="1400">
                          <a:effectLst/>
                          <a:latin typeface="Times New Roman" pitchFamily="18" charset="0"/>
                          <a:cs typeface="Times New Roman" pitchFamily="18" charset="0"/>
                        </a:rPr>
                        <a:t>First Basement</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40.478</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10.379</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4.129</a:t>
                      </a:r>
                      <a:endParaRPr lang="en-US" sz="1400">
                        <a:effectLst/>
                        <a:latin typeface="Times New Roman" pitchFamily="18" charset="0"/>
                        <a:ea typeface="Calibri"/>
                        <a:cs typeface="Times New Roman" pitchFamily="18" charset="0"/>
                      </a:endParaRPr>
                    </a:p>
                  </a:txBody>
                  <a:tcPr marL="68580" marR="68580" marT="0" marB="0"/>
                </a:tc>
              </a:tr>
              <a:tr h="346968">
                <a:tc>
                  <a:txBody>
                    <a:bodyPr/>
                    <a:lstStyle/>
                    <a:p>
                      <a:pPr marL="457200" algn="ctr">
                        <a:lnSpc>
                          <a:spcPct val="150000"/>
                        </a:lnSpc>
                        <a:spcAft>
                          <a:spcPts val="0"/>
                        </a:spcAft>
                      </a:pPr>
                      <a:r>
                        <a:rPr lang="en-US" sz="1400">
                          <a:effectLst/>
                          <a:latin typeface="Times New Roman" pitchFamily="18" charset="0"/>
                          <a:cs typeface="Times New Roman" pitchFamily="18" charset="0"/>
                        </a:rPr>
                        <a:t>Ground Floor</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39.025</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10.379</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4.129</a:t>
                      </a:r>
                      <a:endParaRPr lang="en-US" sz="1400" dirty="0">
                        <a:effectLst/>
                        <a:latin typeface="Times New Roman" pitchFamily="18" charset="0"/>
                        <a:ea typeface="Calibri"/>
                        <a:cs typeface="Times New Roman" pitchFamily="18" charset="0"/>
                      </a:endParaRPr>
                    </a:p>
                  </a:txBody>
                  <a:tcPr marL="68580" marR="68580" marT="0" marB="0"/>
                </a:tc>
              </a:tr>
              <a:tr h="346968">
                <a:tc>
                  <a:txBody>
                    <a:bodyPr/>
                    <a:lstStyle/>
                    <a:p>
                      <a:pPr marL="457200" algn="ctr">
                        <a:lnSpc>
                          <a:spcPct val="150000"/>
                        </a:lnSpc>
                        <a:spcAft>
                          <a:spcPts val="0"/>
                        </a:spcAft>
                      </a:pPr>
                      <a:r>
                        <a:rPr lang="en-US" sz="1400">
                          <a:effectLst/>
                          <a:latin typeface="Times New Roman" pitchFamily="18" charset="0"/>
                          <a:cs typeface="Times New Roman" pitchFamily="18" charset="0"/>
                        </a:rPr>
                        <a:t>First Floor</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36.53</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10.379</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4.129</a:t>
                      </a:r>
                      <a:endParaRPr lang="en-US" sz="1400" dirty="0">
                        <a:effectLst/>
                        <a:latin typeface="Times New Roman" pitchFamily="18" charset="0"/>
                        <a:ea typeface="Calibri"/>
                        <a:cs typeface="Times New Roman" pitchFamily="18" charset="0"/>
                      </a:endParaRPr>
                    </a:p>
                  </a:txBody>
                  <a:tcPr marL="68580" marR="68580" marT="0" marB="0"/>
                </a:tc>
              </a:tr>
              <a:tr h="346968">
                <a:tc>
                  <a:txBody>
                    <a:bodyPr/>
                    <a:lstStyle/>
                    <a:p>
                      <a:pPr marL="457200" algn="ctr">
                        <a:lnSpc>
                          <a:spcPct val="150000"/>
                        </a:lnSpc>
                        <a:spcAft>
                          <a:spcPts val="0"/>
                        </a:spcAft>
                      </a:pPr>
                      <a:r>
                        <a:rPr lang="en-US" sz="1400">
                          <a:effectLst/>
                          <a:latin typeface="Times New Roman" pitchFamily="18" charset="0"/>
                          <a:cs typeface="Times New Roman" pitchFamily="18" charset="0"/>
                        </a:rPr>
                        <a:t>Second Floor</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37.78</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10.379</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4.129</a:t>
                      </a:r>
                      <a:endParaRPr lang="en-US" sz="1400" dirty="0">
                        <a:effectLst/>
                        <a:latin typeface="Times New Roman" pitchFamily="18" charset="0"/>
                        <a:ea typeface="Calibri"/>
                        <a:cs typeface="Times New Roman" pitchFamily="18" charset="0"/>
                      </a:endParaRPr>
                    </a:p>
                  </a:txBody>
                  <a:tcPr marL="68580" marR="68580" marT="0" marB="0"/>
                </a:tc>
              </a:tr>
              <a:tr h="693938">
                <a:tc>
                  <a:txBody>
                    <a:bodyPr/>
                    <a:lstStyle/>
                    <a:p>
                      <a:pPr marL="457200" algn="ctr">
                        <a:lnSpc>
                          <a:spcPct val="150000"/>
                        </a:lnSpc>
                        <a:spcAft>
                          <a:spcPts val="0"/>
                        </a:spcAft>
                      </a:pPr>
                      <a:r>
                        <a:rPr lang="en-US" sz="1400">
                          <a:effectLst/>
                          <a:latin typeface="Times New Roman" pitchFamily="18" charset="0"/>
                          <a:cs typeface="Times New Roman" pitchFamily="18" charset="0"/>
                        </a:rPr>
                        <a:t>Third and Fourth floors</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32.38</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10.379</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4.129</a:t>
                      </a:r>
                      <a:endParaRPr lang="en-US" sz="1400" dirty="0">
                        <a:effectLst/>
                        <a:latin typeface="Times New Roman" pitchFamily="18" charset="0"/>
                        <a:ea typeface="Calibri"/>
                        <a:cs typeface="Times New Roman" pitchFamily="18" charset="0"/>
                      </a:endParaRPr>
                    </a:p>
                  </a:txBody>
                  <a:tcPr marL="68580" marR="68580" marT="0" marB="0"/>
                </a:tc>
              </a:tr>
              <a:tr h="346968">
                <a:tc>
                  <a:txBody>
                    <a:bodyPr/>
                    <a:lstStyle/>
                    <a:p>
                      <a:pPr marL="457200" algn="ctr">
                        <a:lnSpc>
                          <a:spcPct val="150000"/>
                        </a:lnSpc>
                        <a:spcAft>
                          <a:spcPts val="0"/>
                        </a:spcAft>
                      </a:pPr>
                      <a:r>
                        <a:rPr lang="en-US" sz="1400">
                          <a:effectLst/>
                          <a:latin typeface="Times New Roman" pitchFamily="18" charset="0"/>
                          <a:cs typeface="Times New Roman" pitchFamily="18" charset="0"/>
                        </a:rPr>
                        <a:t>Fifth Floor</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48.57</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10.379</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4.129</a:t>
                      </a:r>
                      <a:endParaRPr lang="en-US" sz="1400" dirty="0">
                        <a:effectLst/>
                        <a:latin typeface="Times New Roman" pitchFamily="18" charset="0"/>
                        <a:ea typeface="Calibri"/>
                        <a:cs typeface="Times New Roman" pitchFamily="18" charset="0"/>
                      </a:endParaRPr>
                    </a:p>
                  </a:txBody>
                  <a:tcPr marL="68580" marR="68580" marT="0" marB="0"/>
                </a:tc>
              </a:tr>
              <a:tr h="591258">
                <a:tc>
                  <a:txBody>
                    <a:bodyPr/>
                    <a:lstStyle/>
                    <a:p>
                      <a:pPr marL="457200" algn="ctr">
                        <a:lnSpc>
                          <a:spcPct val="150000"/>
                        </a:lnSpc>
                        <a:spcAft>
                          <a:spcPts val="0"/>
                        </a:spcAft>
                      </a:pPr>
                      <a:r>
                        <a:rPr lang="en-US" sz="1400">
                          <a:effectLst/>
                          <a:latin typeface="Times New Roman" pitchFamily="18" charset="0"/>
                          <a:cs typeface="Times New Roman" pitchFamily="18" charset="0"/>
                        </a:rPr>
                        <a:t>Sixth and Seventh</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35.08</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10.379</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4.129</a:t>
                      </a:r>
                      <a:endParaRPr lang="en-US" sz="1400" dirty="0">
                        <a:effectLst/>
                        <a:latin typeface="Times New Roman" pitchFamily="18" charset="0"/>
                        <a:ea typeface="Calibri"/>
                        <a:cs typeface="Times New Roman" pitchFamily="18" charset="0"/>
                      </a:endParaRPr>
                    </a:p>
                  </a:txBody>
                  <a:tcPr marL="68580" marR="68580" marT="0" marB="0"/>
                </a:tc>
              </a:tr>
            </a:tbl>
          </a:graphicData>
        </a:graphic>
      </p:graphicFrame>
      <p:sp>
        <p:nvSpPr>
          <p:cNvPr id="2" name="Slide Number Placeholder 1"/>
          <p:cNvSpPr>
            <a:spLocks noGrp="1"/>
          </p:cNvSpPr>
          <p:nvPr>
            <p:ph type="sldNum" sz="quarter" idx="15"/>
          </p:nvPr>
        </p:nvSpPr>
        <p:spPr/>
        <p:txBody>
          <a:bodyPr/>
          <a:lstStyle/>
          <a:p>
            <a:fld id="{B6F15528-21DE-4FAA-801E-634DDDAF4B2B}" type="slidenum">
              <a:rPr lang="en-US" smtClean="0"/>
              <a:pPr/>
              <a:t>19</a:t>
            </a:fld>
            <a:endParaRPr lang="en-US"/>
          </a:p>
        </p:txBody>
      </p:sp>
      <p:sp>
        <p:nvSpPr>
          <p:cNvPr id="5" name="TextBox 4"/>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Gravity loads </a:t>
            </a:r>
          </a:p>
        </p:txBody>
      </p:sp>
      <p:sp>
        <p:nvSpPr>
          <p:cNvPr id="3" name="TextBox 2"/>
          <p:cNvSpPr txBox="1"/>
          <p:nvPr/>
        </p:nvSpPr>
        <p:spPr>
          <a:xfrm>
            <a:off x="914400" y="1066800"/>
            <a:ext cx="64008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Table 1.6: Weight of perimeter walls</a:t>
            </a:r>
          </a:p>
        </p:txBody>
      </p:sp>
      <p:sp>
        <p:nvSpPr>
          <p:cNvPr id="6" name="TextBox 5"/>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3197927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228600" y="152400"/>
            <a:ext cx="2908044" cy="1286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5"/>
          </p:nvPr>
        </p:nvSpPr>
        <p:spPr/>
        <p:txBody>
          <a:bodyPr/>
          <a:lstStyle/>
          <a:p>
            <a:fld id="{B6F15528-21DE-4FAA-801E-634DDDAF4B2B}" type="slidenum">
              <a:rPr lang="en-US" smtClean="0"/>
              <a:pPr/>
              <a:t>2</a:t>
            </a:fld>
            <a:endParaRPr lang="en-US"/>
          </a:p>
        </p:txBody>
      </p:sp>
      <p:sp>
        <p:nvSpPr>
          <p:cNvPr id="4" name="TextBox 3"/>
          <p:cNvSpPr txBox="1"/>
          <p:nvPr/>
        </p:nvSpPr>
        <p:spPr>
          <a:xfrm>
            <a:off x="533400" y="1524000"/>
            <a:ext cx="7772400" cy="4401205"/>
          </a:xfrm>
          <a:prstGeom prst="rect">
            <a:avLst/>
          </a:prstGeom>
          <a:noFill/>
        </p:spPr>
        <p:txBody>
          <a:bodyPr wrap="square" rtlCol="0">
            <a:spAutoFit/>
          </a:bodyPr>
          <a:lstStyle/>
          <a:p>
            <a:r>
              <a:rPr lang="en-US" sz="2800" dirty="0" smtClean="0">
                <a:latin typeface="Times New Roman" pitchFamily="18" charset="0"/>
                <a:cs typeface="Times New Roman" pitchFamily="18" charset="0"/>
              </a:rPr>
              <a:t>1. Introduction.</a:t>
            </a:r>
          </a:p>
          <a:p>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2. Preliminary design. </a:t>
            </a:r>
          </a:p>
          <a:p>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3. Three dimensional analysis and design of structural elements using ETABS. </a:t>
            </a:r>
          </a:p>
          <a:p>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7180904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533400" y="1298448"/>
                <a:ext cx="7467600" cy="5559552"/>
              </a:xfrm>
            </p:spPr>
            <p:txBody>
              <a:bodyPr/>
              <a:lstStyle/>
              <a:p>
                <a:pPr marL="0" indent="0">
                  <a:buNone/>
                </a:pPr>
                <a:r>
                  <a:rPr lang="en-US" dirty="0">
                    <a:latin typeface="Times New Roman" pitchFamily="18" charset="0"/>
                    <a:cs typeface="Times New Roman" pitchFamily="18" charset="0"/>
                  </a:rPr>
                  <a:t>For eighth and ninth floors we have curtain walls</a:t>
                </a:r>
                <a:r>
                  <a:rPr lang="en-US" dirty="0" smtClean="0">
                    <a:latin typeface="Times New Roman" pitchFamily="18" charset="0"/>
                    <a:cs typeface="Times New Roman" pitchFamily="18" charset="0"/>
                  </a:rPr>
                  <a:t>:</a:t>
                </a:r>
              </a:p>
              <a:p>
                <a:pPr marL="0" indent="0">
                  <a:buNone/>
                </a:pPr>
                <a:endParaRPr lang="en-US" dirty="0">
                  <a:latin typeface="Times New Roman" pitchFamily="18" charset="0"/>
                  <a:cs typeface="Times New Roman" pitchFamily="18" charset="0"/>
                </a:endParaRPr>
              </a:p>
              <a:p>
                <a:pPr marL="0" indent="0">
                  <a:buNone/>
                </a:pPr>
                <a:r>
                  <a:rPr lang="en-US" dirty="0">
                    <a:latin typeface="Times New Roman" pitchFamily="18" charset="0"/>
                    <a:cs typeface="Times New Roman" pitchFamily="18" charset="0"/>
                  </a:rPr>
                  <a:t>The range of load /m</a:t>
                </a:r>
                <a:r>
                  <a:rPr lang="en-US" baseline="30000" dirty="0">
                    <a:latin typeface="Times New Roman" pitchFamily="18" charset="0"/>
                    <a:cs typeface="Times New Roman" pitchFamily="18" charset="0"/>
                  </a:rPr>
                  <a:t>2</a:t>
                </a:r>
                <a:r>
                  <a:rPr lang="en-US" dirty="0">
                    <a:latin typeface="Times New Roman" pitchFamily="18" charset="0"/>
                    <a:cs typeface="Times New Roman" pitchFamily="18" charset="0"/>
                  </a:rPr>
                  <a:t> for curtain wall is 0.4- 0.6 </a:t>
                </a:r>
                <a:r>
                  <a:rPr lang="en-US" dirty="0" smtClean="0">
                    <a:latin typeface="Times New Roman" pitchFamily="18" charset="0"/>
                    <a:cs typeface="Times New Roman" pitchFamily="18" charset="0"/>
                  </a:rPr>
                  <a:t>KN/m</a:t>
                </a:r>
                <a:r>
                  <a:rPr lang="en-US" baseline="30000"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a:p>
                <a:pPr marL="0" indent="0">
                  <a:buNone/>
                </a:pP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Load </a:t>
                </a:r>
                <a:r>
                  <a:rPr lang="en-US" dirty="0">
                    <a:latin typeface="Times New Roman" pitchFamily="18" charset="0"/>
                    <a:cs typeface="Times New Roman" pitchFamily="18" charset="0"/>
                  </a:rPr>
                  <a:t>per meter for curtain walls in the eighth and ninth floors = 0.6 </a:t>
                </a:r>
                <a14:m>
                  <m:oMath xmlns:m="http://schemas.openxmlformats.org/officeDocument/2006/math">
                    <m:r>
                      <a:rPr lang="en-US" i="1">
                        <a:latin typeface="Cambria Math"/>
                      </a:rPr>
                      <m:t>× </m:t>
                    </m:r>
                  </m:oMath>
                </a14:m>
                <a:r>
                  <a:rPr lang="en-US" dirty="0">
                    <a:latin typeface="Times New Roman" pitchFamily="18" charset="0"/>
                    <a:cs typeface="Times New Roman" pitchFamily="18" charset="0"/>
                  </a:rPr>
                  <a:t>floor height </a:t>
                </a:r>
              </a:p>
              <a:p>
                <a:pPr marL="0" indent="0">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0.6 × 3.38 =2.028 = 2.1 KN/m</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533400" y="1298448"/>
                <a:ext cx="7467600" cy="5559552"/>
              </a:xfrm>
              <a:blipFill rotWithShape="1">
                <a:blip r:embed="rId2"/>
                <a:stretch>
                  <a:fillRect l="-1306" t="-877"/>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20</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Gravity loads </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4253686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7467600" cy="5407152"/>
          </a:xfrm>
        </p:spPr>
        <p:txBody>
          <a:bodyPr/>
          <a:lstStyle/>
          <a:p>
            <a:pPr>
              <a:buClr>
                <a:schemeClr val="tx1"/>
              </a:buClr>
              <a:buSzPct val="100000"/>
              <a:buFont typeface="Arial" pitchFamily="34" charset="0"/>
              <a:buChar char="•"/>
            </a:pPr>
            <a:r>
              <a:rPr lang="en-US" dirty="0" smtClean="0">
                <a:latin typeface="Times New Roman" pitchFamily="18" charset="0"/>
                <a:cs typeface="Times New Roman" pitchFamily="18" charset="0"/>
              </a:rPr>
              <a:t>Live load</a:t>
            </a:r>
          </a:p>
          <a:p>
            <a:pPr marL="0" indent="0">
              <a:buNone/>
            </a:pPr>
            <a:r>
              <a:rPr lang="en-US" dirty="0" smtClean="0">
                <a:latin typeface="Times New Roman" pitchFamily="18" charset="0"/>
                <a:cs typeface="Times New Roman" pitchFamily="18" charset="0"/>
              </a:rPr>
              <a:t>In </a:t>
            </a:r>
            <a:r>
              <a:rPr lang="en-US" dirty="0">
                <a:latin typeface="Times New Roman" pitchFamily="18" charset="0"/>
                <a:cs typeface="Times New Roman" pitchFamily="18" charset="0"/>
              </a:rPr>
              <a:t>this project live load will differ according to the floor usage, the following live load values from ASCE7-10 are </a:t>
            </a:r>
            <a:r>
              <a:rPr lang="en-US" dirty="0" smtClean="0">
                <a:latin typeface="Times New Roman" pitchFamily="18" charset="0"/>
                <a:cs typeface="Times New Roman" pitchFamily="18" charset="0"/>
              </a:rPr>
              <a:t>shown below</a:t>
            </a:r>
          </a:p>
        </p:txBody>
      </p:sp>
      <p:sp>
        <p:nvSpPr>
          <p:cNvPr id="2" name="Slide Number Placeholder 1"/>
          <p:cNvSpPr>
            <a:spLocks noGrp="1"/>
          </p:cNvSpPr>
          <p:nvPr>
            <p:ph type="sldNum" sz="quarter" idx="15"/>
          </p:nvPr>
        </p:nvSpPr>
        <p:spPr/>
        <p:txBody>
          <a:bodyPr/>
          <a:lstStyle/>
          <a:p>
            <a:fld id="{B6F15528-21DE-4FAA-801E-634DDDAF4B2B}" type="slidenum">
              <a:rPr lang="en-US" smtClean="0"/>
              <a:pPr/>
              <a:t>21</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Gravity loads </a:t>
            </a:r>
          </a:p>
        </p:txBody>
      </p:sp>
      <p:graphicFrame>
        <p:nvGraphicFramePr>
          <p:cNvPr id="5" name="Table 4"/>
          <p:cNvGraphicFramePr>
            <a:graphicFrameLocks noGrp="1"/>
          </p:cNvGraphicFramePr>
          <p:nvPr>
            <p:extLst>
              <p:ext uri="{D42A27DB-BD31-4B8C-83A1-F6EECF244321}">
                <p14:modId xmlns:p14="http://schemas.microsoft.com/office/powerpoint/2010/main" val="2034051306"/>
              </p:ext>
            </p:extLst>
          </p:nvPr>
        </p:nvGraphicFramePr>
        <p:xfrm>
          <a:off x="1752600" y="3429000"/>
          <a:ext cx="4267200" cy="2667000"/>
        </p:xfrm>
        <a:graphic>
          <a:graphicData uri="http://schemas.openxmlformats.org/drawingml/2006/table">
            <a:tbl>
              <a:tblPr firstRow="1" firstCol="1" bandRow="1">
                <a:tableStyleId>{BC89EF96-8CEA-46FF-86C4-4CE0E7609802}</a:tableStyleId>
              </a:tblPr>
              <a:tblGrid>
                <a:gridCol w="2133600"/>
                <a:gridCol w="2133600"/>
              </a:tblGrid>
              <a:tr h="533400">
                <a:tc>
                  <a:txBody>
                    <a:bodyPr/>
                    <a:lstStyle/>
                    <a:p>
                      <a:pPr marL="457200" algn="ctr">
                        <a:lnSpc>
                          <a:spcPct val="150000"/>
                        </a:lnSpc>
                        <a:spcAft>
                          <a:spcPts val="0"/>
                        </a:spcAft>
                      </a:pPr>
                      <a:r>
                        <a:rPr lang="en-US" sz="1400" dirty="0">
                          <a:effectLst/>
                          <a:latin typeface="Times New Roman" pitchFamily="18" charset="0"/>
                          <a:cs typeface="Times New Roman" pitchFamily="18" charset="0"/>
                        </a:rPr>
                        <a:t>Floor usage</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a:effectLst/>
                          <a:latin typeface="Times New Roman" pitchFamily="18" charset="0"/>
                          <a:cs typeface="Times New Roman" pitchFamily="18" charset="0"/>
                        </a:rPr>
                        <a:t>Live load (KN/m</a:t>
                      </a:r>
                      <a:r>
                        <a:rPr lang="en-US" sz="1400" baseline="30000">
                          <a:effectLst/>
                          <a:latin typeface="Times New Roman" pitchFamily="18" charset="0"/>
                          <a:cs typeface="Times New Roman" pitchFamily="18" charset="0"/>
                        </a:rPr>
                        <a:t>2</a:t>
                      </a:r>
                      <a:r>
                        <a:rPr lang="en-US" sz="1400">
                          <a:effectLst/>
                          <a:latin typeface="Times New Roman" pitchFamily="18" charset="0"/>
                          <a:cs typeface="Times New Roman" pitchFamily="18" charset="0"/>
                        </a:rPr>
                        <a:t>)</a:t>
                      </a:r>
                      <a:endParaRPr lang="en-US" sz="1400">
                        <a:effectLst/>
                        <a:latin typeface="Times New Roman" pitchFamily="18" charset="0"/>
                        <a:ea typeface="Calibri"/>
                        <a:cs typeface="Times New Roman" pitchFamily="18" charset="0"/>
                      </a:endParaRPr>
                    </a:p>
                  </a:txBody>
                  <a:tcPr marL="68580" marR="68580" marT="0" marB="0"/>
                </a:tc>
              </a:tr>
              <a:tr h="533400">
                <a:tc>
                  <a:txBody>
                    <a:bodyPr/>
                    <a:lstStyle/>
                    <a:p>
                      <a:pPr marL="457200" algn="ctr">
                        <a:lnSpc>
                          <a:spcPct val="150000"/>
                        </a:lnSpc>
                        <a:spcAft>
                          <a:spcPts val="0"/>
                        </a:spcAft>
                      </a:pPr>
                      <a:r>
                        <a:rPr lang="en-US" sz="1400">
                          <a:effectLst/>
                          <a:latin typeface="Times New Roman" pitchFamily="18" charset="0"/>
                          <a:cs typeface="Times New Roman" pitchFamily="18" charset="0"/>
                        </a:rPr>
                        <a:t>Parking</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3</a:t>
                      </a:r>
                      <a:endParaRPr lang="en-US" sz="1400" dirty="0">
                        <a:effectLst/>
                        <a:latin typeface="Times New Roman" pitchFamily="18" charset="0"/>
                        <a:ea typeface="Calibri"/>
                        <a:cs typeface="Times New Roman" pitchFamily="18" charset="0"/>
                      </a:endParaRPr>
                    </a:p>
                  </a:txBody>
                  <a:tcPr marL="68580" marR="68580" marT="0" marB="0"/>
                </a:tc>
              </a:tr>
              <a:tr h="533400">
                <a:tc>
                  <a:txBody>
                    <a:bodyPr/>
                    <a:lstStyle/>
                    <a:p>
                      <a:pPr marL="457200" algn="ctr">
                        <a:lnSpc>
                          <a:spcPct val="150000"/>
                        </a:lnSpc>
                        <a:spcAft>
                          <a:spcPts val="0"/>
                        </a:spcAft>
                      </a:pPr>
                      <a:r>
                        <a:rPr lang="en-US" sz="1400">
                          <a:effectLst/>
                          <a:latin typeface="Times New Roman" pitchFamily="18" charset="0"/>
                          <a:cs typeface="Times New Roman" pitchFamily="18" charset="0"/>
                        </a:rPr>
                        <a:t>Shops</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5</a:t>
                      </a:r>
                      <a:endParaRPr lang="en-US" sz="1400" dirty="0">
                        <a:effectLst/>
                        <a:latin typeface="Times New Roman" pitchFamily="18" charset="0"/>
                        <a:ea typeface="Calibri"/>
                        <a:cs typeface="Times New Roman" pitchFamily="18" charset="0"/>
                      </a:endParaRPr>
                    </a:p>
                  </a:txBody>
                  <a:tcPr marL="68580" marR="68580" marT="0" marB="0"/>
                </a:tc>
              </a:tr>
              <a:tr h="533400">
                <a:tc>
                  <a:txBody>
                    <a:bodyPr/>
                    <a:lstStyle/>
                    <a:p>
                      <a:pPr marL="457200" algn="ctr">
                        <a:lnSpc>
                          <a:spcPct val="150000"/>
                        </a:lnSpc>
                        <a:spcAft>
                          <a:spcPts val="0"/>
                        </a:spcAft>
                      </a:pPr>
                      <a:r>
                        <a:rPr lang="en-US" sz="1400">
                          <a:effectLst/>
                          <a:latin typeface="Times New Roman" pitchFamily="18" charset="0"/>
                          <a:cs typeface="Times New Roman" pitchFamily="18" charset="0"/>
                        </a:rPr>
                        <a:t>Offices</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2.4</a:t>
                      </a:r>
                      <a:endParaRPr lang="en-US" sz="1400" dirty="0">
                        <a:effectLst/>
                        <a:latin typeface="Times New Roman" pitchFamily="18" charset="0"/>
                        <a:ea typeface="Calibri"/>
                        <a:cs typeface="Times New Roman" pitchFamily="18" charset="0"/>
                      </a:endParaRPr>
                    </a:p>
                  </a:txBody>
                  <a:tcPr marL="68580" marR="68580" marT="0" marB="0"/>
                </a:tc>
              </a:tr>
              <a:tr h="533400">
                <a:tc>
                  <a:txBody>
                    <a:bodyPr/>
                    <a:lstStyle/>
                    <a:p>
                      <a:pPr marL="457200" algn="ctr">
                        <a:lnSpc>
                          <a:spcPct val="150000"/>
                        </a:lnSpc>
                        <a:spcAft>
                          <a:spcPts val="0"/>
                        </a:spcAft>
                      </a:pPr>
                      <a:r>
                        <a:rPr lang="en-US" sz="1400">
                          <a:effectLst/>
                          <a:latin typeface="Times New Roman" pitchFamily="18" charset="0"/>
                          <a:cs typeface="Times New Roman" pitchFamily="18" charset="0"/>
                        </a:rPr>
                        <a:t>Balconies</a:t>
                      </a:r>
                      <a:endParaRPr lang="en-US" sz="14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50000"/>
                        </a:lnSpc>
                        <a:spcAft>
                          <a:spcPts val="0"/>
                        </a:spcAft>
                      </a:pPr>
                      <a:r>
                        <a:rPr lang="en-US" sz="1400" dirty="0">
                          <a:effectLst/>
                          <a:latin typeface="Times New Roman" pitchFamily="18" charset="0"/>
                          <a:cs typeface="Times New Roman" pitchFamily="18" charset="0"/>
                        </a:rPr>
                        <a:t>4.8</a:t>
                      </a:r>
                      <a:endParaRPr lang="en-US" sz="1400" dirty="0">
                        <a:effectLst/>
                        <a:latin typeface="Times New Roman" pitchFamily="18" charset="0"/>
                        <a:ea typeface="Calibri"/>
                        <a:cs typeface="Times New Roman" pitchFamily="18" charset="0"/>
                      </a:endParaRPr>
                    </a:p>
                  </a:txBody>
                  <a:tcPr marL="68580" marR="68580" marT="0" marB="0"/>
                </a:tc>
              </a:tr>
            </a:tbl>
          </a:graphicData>
        </a:graphic>
      </p:graphicFrame>
      <p:sp>
        <p:nvSpPr>
          <p:cNvPr id="6" name="TextBox 5"/>
          <p:cNvSpPr txBox="1"/>
          <p:nvPr/>
        </p:nvSpPr>
        <p:spPr>
          <a:xfrm>
            <a:off x="1828800" y="2971800"/>
            <a:ext cx="41910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Table 1.7: Live Load values</a:t>
            </a:r>
          </a:p>
        </p:txBody>
      </p:sp>
      <p:sp>
        <p:nvSpPr>
          <p:cNvPr id="7" name="TextBox 6"/>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8214379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990600"/>
                <a:ext cx="8001000" cy="5483352"/>
              </a:xfrm>
            </p:spPr>
            <p:txBody>
              <a:bodyPr>
                <a:normAutofit/>
              </a:bodyPr>
              <a:lstStyle/>
              <a:p>
                <a:pPr>
                  <a:buClr>
                    <a:schemeClr val="tx1"/>
                  </a:buClr>
                  <a:buSzPct val="100000"/>
                  <a:buFont typeface="Arial" pitchFamily="34" charset="0"/>
                  <a:buChar char="•"/>
                </a:pPr>
                <a:r>
                  <a:rPr lang="en-US" dirty="0" smtClean="0"/>
                  <a:t>Snow load</a:t>
                </a:r>
              </a:p>
              <a:p>
                <a:pPr marL="0" indent="0">
                  <a:buClr>
                    <a:schemeClr val="tx1"/>
                  </a:buClr>
                  <a:buSzPct val="100000"/>
                  <a:buNone/>
                </a:pPr>
                <a:endParaRPr lang="en-US" dirty="0"/>
              </a:p>
              <a:p>
                <a:pPr marL="0" indent="0">
                  <a:buClr>
                    <a:schemeClr val="tx1"/>
                  </a:buClr>
                  <a:buSzPct val="100000"/>
                  <a:buNone/>
                </a:pPr>
                <a:r>
                  <a:rPr lang="en-US" dirty="0"/>
                  <a:t>P</a:t>
                </a:r>
                <a:r>
                  <a:rPr lang="en-US" baseline="-25000" dirty="0"/>
                  <a:t>f</a:t>
                </a:r>
                <a:r>
                  <a:rPr lang="en-US" dirty="0"/>
                  <a:t> =0.7 </a:t>
                </a:r>
                <a14:m>
                  <m:oMath xmlns:m="http://schemas.openxmlformats.org/officeDocument/2006/math">
                    <m:r>
                      <a:rPr lang="en-US" i="1">
                        <a:latin typeface="Cambria Math"/>
                      </a:rPr>
                      <m:t>×</m:t>
                    </m:r>
                    <m:sSub>
                      <m:sSubPr>
                        <m:ctrlPr>
                          <a:rPr lang="en-US" i="1">
                            <a:latin typeface="Cambria Math"/>
                          </a:rPr>
                        </m:ctrlPr>
                      </m:sSubPr>
                      <m:e>
                        <m:r>
                          <a:rPr lang="en-US" i="1">
                            <a:latin typeface="Cambria Math"/>
                          </a:rPr>
                          <m:t>𝐶</m:t>
                        </m:r>
                      </m:e>
                      <m:sub>
                        <m:r>
                          <a:rPr lang="en-US" i="1">
                            <a:latin typeface="Cambria Math"/>
                          </a:rPr>
                          <m:t>𝑒</m:t>
                        </m:r>
                      </m:sub>
                    </m:sSub>
                    <m:r>
                      <a:rPr lang="en-US" i="1">
                        <a:latin typeface="Cambria Math"/>
                      </a:rPr>
                      <m:t>×</m:t>
                    </m:r>
                    <m:sSub>
                      <m:sSubPr>
                        <m:ctrlPr>
                          <a:rPr lang="en-US" i="1">
                            <a:latin typeface="Cambria Math"/>
                          </a:rPr>
                        </m:ctrlPr>
                      </m:sSubPr>
                      <m:e>
                        <m:r>
                          <a:rPr lang="en-US" i="1">
                            <a:latin typeface="Cambria Math"/>
                          </a:rPr>
                          <m:t>𝐶</m:t>
                        </m:r>
                      </m:e>
                      <m:sub>
                        <m:r>
                          <a:rPr lang="en-US" i="1">
                            <a:latin typeface="Cambria Math"/>
                          </a:rPr>
                          <m:t>𝑡</m:t>
                        </m:r>
                      </m:sub>
                    </m:sSub>
                    <m:r>
                      <a:rPr lang="en-US" i="1">
                        <a:latin typeface="Cambria Math"/>
                      </a:rPr>
                      <m:t>×</m:t>
                    </m:r>
                    <m:sSub>
                      <m:sSubPr>
                        <m:ctrlPr>
                          <a:rPr lang="en-US" i="1">
                            <a:latin typeface="Cambria Math"/>
                          </a:rPr>
                        </m:ctrlPr>
                      </m:sSubPr>
                      <m:e>
                        <m:r>
                          <a:rPr lang="en-US" i="1">
                            <a:latin typeface="Cambria Math"/>
                          </a:rPr>
                          <m:t>𝐼</m:t>
                        </m:r>
                      </m:e>
                      <m:sub>
                        <m:r>
                          <a:rPr lang="en-US" i="1">
                            <a:latin typeface="Cambria Math"/>
                          </a:rPr>
                          <m:t>𝑠</m:t>
                        </m:r>
                      </m:sub>
                    </m:sSub>
                    <m:r>
                      <a:rPr lang="en-US" i="1">
                        <a:latin typeface="Cambria Math"/>
                      </a:rPr>
                      <m:t>×</m:t>
                    </m:r>
                    <m:sSub>
                      <m:sSubPr>
                        <m:ctrlPr>
                          <a:rPr lang="en-US" i="1">
                            <a:latin typeface="Cambria Math"/>
                          </a:rPr>
                        </m:ctrlPr>
                      </m:sSubPr>
                      <m:e>
                        <m:r>
                          <a:rPr lang="en-US" i="1">
                            <a:latin typeface="Cambria Math"/>
                          </a:rPr>
                          <m:t>𝑃</m:t>
                        </m:r>
                      </m:e>
                      <m:sub>
                        <m:r>
                          <a:rPr lang="en-US" i="1">
                            <a:latin typeface="Cambria Math"/>
                          </a:rPr>
                          <m:t>𝑔</m:t>
                        </m:r>
                      </m:sub>
                    </m:sSub>
                  </m:oMath>
                </a14:m>
                <a:endParaRPr lang="en-US" dirty="0" smtClean="0"/>
              </a:p>
              <a:p>
                <a:pPr marL="0" indent="0">
                  <a:buClr>
                    <a:schemeClr val="tx1"/>
                  </a:buClr>
                  <a:buSzPct val="100000"/>
                  <a:buNone/>
                </a:pPr>
                <a:r>
                  <a:rPr lang="en-US" dirty="0">
                    <a:latin typeface="Times New Roman" pitchFamily="18" charset="0"/>
                    <a:cs typeface="Times New Roman" pitchFamily="18" charset="0"/>
                  </a:rPr>
                  <a:t>Where:</a:t>
                </a:r>
              </a:p>
              <a:p>
                <a:pPr marL="0" indent="0">
                  <a:buClr>
                    <a:schemeClr val="tx1"/>
                  </a:buClr>
                  <a:buSzPct val="100000"/>
                  <a:buNone/>
                </a:pPr>
                <a:r>
                  <a:rPr lang="en-US" dirty="0">
                    <a:latin typeface="Times New Roman" pitchFamily="18" charset="0"/>
                    <a:cs typeface="Times New Roman" pitchFamily="18" charset="0"/>
                  </a:rPr>
                  <a:t>Pf: Flat roof snow load </a:t>
                </a:r>
                <a:r>
                  <a:rPr lang="en-US" dirty="0" smtClean="0">
                    <a:latin typeface="Times New Roman" pitchFamily="18" charset="0"/>
                    <a:cs typeface="Times New Roman" pitchFamily="18" charset="0"/>
                  </a:rPr>
                  <a:t>KN/</a:t>
                </a:r>
                <a14:m>
                  <m:oMath xmlns:m="http://schemas.openxmlformats.org/officeDocument/2006/math">
                    <m:sSup>
                      <m:sSupPr>
                        <m:ctrlPr>
                          <a:rPr lang="en-US" i="1" dirty="0" smtClean="0">
                            <a:latin typeface="Cambria Math"/>
                            <a:cs typeface="Times New Roman" pitchFamily="18" charset="0"/>
                          </a:rPr>
                        </m:ctrlPr>
                      </m:sSupPr>
                      <m:e>
                        <m:r>
                          <m:rPr>
                            <m:nor/>
                          </m:rPr>
                          <a:rPr lang="en-US" dirty="0">
                            <a:latin typeface="Times New Roman" pitchFamily="18" charset="0"/>
                            <a:cs typeface="Times New Roman" pitchFamily="18" charset="0"/>
                          </a:rPr>
                          <m:t>m</m:t>
                        </m:r>
                      </m:e>
                      <m:sup>
                        <m:r>
                          <a:rPr lang="en-US" i="1" dirty="0">
                            <a:latin typeface="Cambria Math"/>
                            <a:cs typeface="Times New Roman" pitchFamily="18" charset="0"/>
                          </a:rPr>
                          <m:t>2</m:t>
                        </m:r>
                      </m:sup>
                    </m:sSup>
                  </m:oMath>
                </a14:m>
                <a:endParaRPr lang="en-US" dirty="0" smtClean="0">
                  <a:latin typeface="Times New Roman" pitchFamily="18" charset="0"/>
                  <a:cs typeface="Times New Roman" pitchFamily="18" charset="0"/>
                </a:endParaRPr>
              </a:p>
              <a:p>
                <a:pPr marL="0" indent="0">
                  <a:buClr>
                    <a:schemeClr val="tx1"/>
                  </a:buClr>
                  <a:buSzPct val="100000"/>
                  <a:buNone/>
                </a:pPr>
                <a:r>
                  <a:rPr lang="en-US" dirty="0" err="1" smtClean="0">
                    <a:latin typeface="Times New Roman" pitchFamily="18" charset="0"/>
                    <a:cs typeface="Times New Roman" pitchFamily="18" charset="0"/>
                  </a:rPr>
                  <a:t>Ce</a:t>
                </a:r>
                <a:r>
                  <a:rPr lang="en-US" dirty="0">
                    <a:latin typeface="Times New Roman" pitchFamily="18" charset="0"/>
                    <a:cs typeface="Times New Roman" pitchFamily="18" charset="0"/>
                  </a:rPr>
                  <a:t>: Exposure </a:t>
                </a:r>
                <a:r>
                  <a:rPr lang="en-US" dirty="0" smtClean="0">
                    <a:latin typeface="Times New Roman" pitchFamily="18" charset="0"/>
                    <a:cs typeface="Times New Roman" pitchFamily="18" charset="0"/>
                  </a:rPr>
                  <a:t>factor                                           </a:t>
                </a:r>
                <a:r>
                  <a:rPr lang="en-US" sz="1800" dirty="0" smtClean="0">
                    <a:latin typeface="Times New Roman" pitchFamily="18" charset="0"/>
                    <a:cs typeface="Times New Roman" pitchFamily="18" charset="0"/>
                  </a:rPr>
                  <a:t>Table 7-2 (ASCE7-10)</a:t>
                </a:r>
              </a:p>
              <a:p>
                <a:pPr marL="0" indent="0">
                  <a:buClr>
                    <a:schemeClr val="tx1"/>
                  </a:buClr>
                  <a:buSzPct val="100000"/>
                  <a:buNone/>
                </a:pPr>
                <a:r>
                  <a:rPr lang="en-US" dirty="0" smtClean="0">
                    <a:latin typeface="Times New Roman" pitchFamily="18" charset="0"/>
                    <a:cs typeface="Times New Roman" pitchFamily="18" charset="0"/>
                  </a:rPr>
                  <a:t>Ct: Thermal factor                                             </a:t>
                </a:r>
                <a:r>
                  <a:rPr lang="en-US" sz="1800" dirty="0" smtClean="0">
                    <a:latin typeface="Times New Roman" pitchFamily="18" charset="0"/>
                    <a:cs typeface="Times New Roman" pitchFamily="18" charset="0"/>
                  </a:rPr>
                  <a:t>Table 7-3 (ASCE7-10)</a:t>
                </a:r>
              </a:p>
              <a:p>
                <a:pPr marL="0" indent="0">
                  <a:buClr>
                    <a:schemeClr val="tx1"/>
                  </a:buClr>
                  <a:buSzPct val="100000"/>
                  <a:buNone/>
                </a:pPr>
                <a:r>
                  <a:rPr lang="en-US" dirty="0" smtClean="0">
                    <a:latin typeface="Times New Roman" pitchFamily="18" charset="0"/>
                    <a:cs typeface="Times New Roman" pitchFamily="18" charset="0"/>
                  </a:rPr>
                  <a:t>Is</a:t>
                </a:r>
                <a:r>
                  <a:rPr lang="en-US" dirty="0">
                    <a:latin typeface="Times New Roman" pitchFamily="18" charset="0"/>
                    <a:cs typeface="Times New Roman" pitchFamily="18" charset="0"/>
                  </a:rPr>
                  <a:t>: Importance factor </a:t>
                </a:r>
                <a:r>
                  <a:rPr lang="en-US"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Table </a:t>
                </a:r>
                <a:r>
                  <a:rPr lang="en-US" sz="1800" dirty="0">
                    <a:latin typeface="Times New Roman" pitchFamily="18" charset="0"/>
                    <a:cs typeface="Times New Roman" pitchFamily="18" charset="0"/>
                  </a:rPr>
                  <a:t>1.5-2(ASCE7-10)</a:t>
                </a:r>
              </a:p>
              <a:p>
                <a:pPr marL="0" indent="0">
                  <a:buClr>
                    <a:schemeClr val="tx1"/>
                  </a:buClr>
                  <a:buSzPct val="100000"/>
                  <a:buNone/>
                </a:pPr>
                <a:r>
                  <a:rPr lang="en-US" dirty="0" err="1">
                    <a:latin typeface="Times New Roman" pitchFamily="18" charset="0"/>
                    <a:cs typeface="Times New Roman" pitchFamily="18" charset="0"/>
                  </a:rPr>
                  <a:t>Pg</a:t>
                </a:r>
                <a:r>
                  <a:rPr lang="en-US" dirty="0">
                    <a:latin typeface="Times New Roman" pitchFamily="18" charset="0"/>
                    <a:cs typeface="Times New Roman" pitchFamily="18" charset="0"/>
                  </a:rPr>
                  <a:t>: Ground snow load </a:t>
                </a:r>
              </a:p>
              <a:p>
                <a:pPr marL="0" indent="0">
                  <a:buClr>
                    <a:schemeClr val="tx1"/>
                  </a:buClr>
                  <a:buSzPct val="100000"/>
                  <a:buNone/>
                </a:pPr>
                <a:r>
                  <a:rPr lang="en-US" dirty="0" err="1">
                    <a:latin typeface="Times New Roman" pitchFamily="18" charset="0"/>
                    <a:cs typeface="Times New Roman" pitchFamily="18" charset="0"/>
                  </a:rPr>
                  <a:t>Ce</a:t>
                </a:r>
                <a:r>
                  <a:rPr lang="en-US" dirty="0">
                    <a:latin typeface="Times New Roman" pitchFamily="18" charset="0"/>
                    <a:cs typeface="Times New Roman" pitchFamily="18" charset="0"/>
                  </a:rPr>
                  <a:t>=1</a:t>
                </a:r>
              </a:p>
              <a:p>
                <a:pPr marL="0" indent="0">
                  <a:buClr>
                    <a:schemeClr val="tx1"/>
                  </a:buClr>
                  <a:buSzPct val="100000"/>
                  <a:buNone/>
                </a:pPr>
                <a:r>
                  <a:rPr lang="en-US" dirty="0">
                    <a:latin typeface="Times New Roman" pitchFamily="18" charset="0"/>
                    <a:cs typeface="Times New Roman" pitchFamily="18" charset="0"/>
                  </a:rPr>
                  <a:t>Ct=1</a:t>
                </a:r>
              </a:p>
              <a:p>
                <a:pPr marL="0" indent="0">
                  <a:buClr>
                    <a:schemeClr val="tx1"/>
                  </a:buClr>
                  <a:buSzPct val="100000"/>
                  <a:buNone/>
                </a:pPr>
                <a:r>
                  <a:rPr lang="en-US" dirty="0">
                    <a:latin typeface="Times New Roman" pitchFamily="18" charset="0"/>
                    <a:cs typeface="Times New Roman" pitchFamily="18" charset="0"/>
                  </a:rPr>
                  <a:t>Is=1.1</a:t>
                </a:r>
              </a:p>
              <a:p>
                <a:pPr marL="0" indent="0">
                  <a:buClr>
                    <a:schemeClr val="tx1"/>
                  </a:buClr>
                  <a:buSzPct val="10000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990600"/>
                <a:ext cx="8001000" cy="5483352"/>
              </a:xfrm>
              <a:blipFill rotWithShape="1">
                <a:blip r:embed="rId2"/>
                <a:stretch>
                  <a:fillRect l="-1142" t="-890" r="-381" b="-111"/>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22</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Gravity loads </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11655858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90600"/>
            <a:ext cx="7467600" cy="5483352"/>
          </a:xfrm>
        </p:spPr>
        <p:txBody>
          <a:bodyPr/>
          <a:lstStyle/>
          <a:p>
            <a:pPr marL="0" indent="0">
              <a:buClr>
                <a:schemeClr val="tx1"/>
              </a:buClr>
              <a:buSzPct val="100000"/>
              <a:buNone/>
            </a:pPr>
            <a:r>
              <a:rPr lang="en-US" dirty="0"/>
              <a:t>In snow load:</a:t>
            </a:r>
          </a:p>
          <a:p>
            <a:pPr marL="0" indent="0">
              <a:buClr>
                <a:schemeClr val="tx1"/>
              </a:buClr>
              <a:buSzPct val="100000"/>
              <a:buNone/>
            </a:pPr>
            <a:r>
              <a:rPr lang="en-US" dirty="0"/>
              <a:t>The value of </a:t>
            </a:r>
            <a:r>
              <a:rPr lang="en-US" dirty="0" err="1"/>
              <a:t>Pg</a:t>
            </a:r>
            <a:r>
              <a:rPr lang="en-US" dirty="0"/>
              <a:t> is taken from the Jordanian Code, it depends on the height of the building above mean sea level which equals 866.64 in our </a:t>
            </a:r>
            <a:r>
              <a:rPr lang="en-US" dirty="0" smtClean="0"/>
              <a:t>case.</a:t>
            </a:r>
          </a:p>
          <a:p>
            <a:pPr marL="0" indent="0">
              <a:buClr>
                <a:schemeClr val="tx1"/>
              </a:buClr>
              <a:buSzPct val="100000"/>
              <a:buNone/>
            </a:pPr>
            <a:endParaRPr lang="en-US" dirty="0"/>
          </a:p>
          <a:p>
            <a:pPr marL="0" indent="0">
              <a:buClr>
                <a:schemeClr val="tx1"/>
              </a:buClr>
              <a:buSzPct val="10000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23</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Gravity loads </a:t>
            </a:r>
          </a:p>
        </p:txBody>
      </p:sp>
      <p:graphicFrame>
        <p:nvGraphicFramePr>
          <p:cNvPr id="5" name="Table 4"/>
          <p:cNvGraphicFramePr>
            <a:graphicFrameLocks noGrp="1"/>
          </p:cNvGraphicFramePr>
          <p:nvPr>
            <p:extLst>
              <p:ext uri="{D42A27DB-BD31-4B8C-83A1-F6EECF244321}">
                <p14:modId xmlns:p14="http://schemas.microsoft.com/office/powerpoint/2010/main" val="823626296"/>
              </p:ext>
            </p:extLst>
          </p:nvPr>
        </p:nvGraphicFramePr>
        <p:xfrm>
          <a:off x="1778410" y="3429000"/>
          <a:ext cx="4495800" cy="1981199"/>
        </p:xfrm>
        <a:graphic>
          <a:graphicData uri="http://schemas.openxmlformats.org/drawingml/2006/table">
            <a:tbl>
              <a:tblPr firstRow="1" firstCol="1" bandRow="1">
                <a:tableStyleId>{BC89EF96-8CEA-46FF-86C4-4CE0E7609802}</a:tableStyleId>
              </a:tblPr>
              <a:tblGrid>
                <a:gridCol w="2082613"/>
                <a:gridCol w="2413187"/>
              </a:tblGrid>
              <a:tr h="824465">
                <a:tc>
                  <a:txBody>
                    <a:bodyPr/>
                    <a:lstStyle/>
                    <a:p>
                      <a:pPr algn="ctr">
                        <a:lnSpc>
                          <a:spcPct val="150000"/>
                        </a:lnSpc>
                        <a:spcAft>
                          <a:spcPts val="0"/>
                        </a:spcAft>
                      </a:pPr>
                      <a:r>
                        <a:rPr lang="en-US" sz="1400" dirty="0">
                          <a:effectLst/>
                          <a:latin typeface="Times New Roman" pitchFamily="18" charset="0"/>
                          <a:cs typeface="Times New Roman" pitchFamily="18" charset="0"/>
                        </a:rPr>
                        <a:t>Structure height above mean sea level h in (m)</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en-US" sz="1400" dirty="0">
                          <a:effectLst/>
                          <a:latin typeface="Times New Roman" pitchFamily="18" charset="0"/>
                          <a:cs typeface="Times New Roman" pitchFamily="18" charset="0"/>
                        </a:rPr>
                        <a:t>Snow load (KN/m</a:t>
                      </a:r>
                      <a:r>
                        <a:rPr lang="en-US" sz="1400" baseline="30000" dirty="0">
                          <a:effectLst/>
                          <a:latin typeface="Times New Roman" pitchFamily="18" charset="0"/>
                          <a:cs typeface="Times New Roman" pitchFamily="18" charset="0"/>
                        </a:rPr>
                        <a:t>2)</a:t>
                      </a:r>
                      <a:endParaRPr lang="en-US" sz="1400" dirty="0">
                        <a:effectLst/>
                        <a:latin typeface="Times New Roman" pitchFamily="18" charset="0"/>
                        <a:ea typeface="Calibri"/>
                        <a:cs typeface="Times New Roman" pitchFamily="18" charset="0"/>
                      </a:endParaRPr>
                    </a:p>
                  </a:txBody>
                  <a:tcPr marL="68580" marR="68580" marT="0" marB="0"/>
                </a:tc>
              </a:tr>
              <a:tr h="385578">
                <a:tc>
                  <a:txBody>
                    <a:bodyPr/>
                    <a:lstStyle/>
                    <a:p>
                      <a:pPr algn="ctr">
                        <a:lnSpc>
                          <a:spcPct val="150000"/>
                        </a:lnSpc>
                        <a:spcAft>
                          <a:spcPts val="0"/>
                        </a:spcAft>
                      </a:pPr>
                      <a:r>
                        <a:rPr lang="en-US" sz="1400" dirty="0">
                          <a:effectLst/>
                          <a:latin typeface="Times New Roman" pitchFamily="18" charset="0"/>
                          <a:cs typeface="Times New Roman" pitchFamily="18" charset="0"/>
                        </a:rPr>
                        <a:t>h&lt;250</a:t>
                      </a:r>
                      <a:endParaRPr lang="en-US" sz="1400" dirty="0">
                        <a:effectLst/>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en-US" sz="1400" dirty="0">
                          <a:effectLst/>
                          <a:latin typeface="Times New Roman" pitchFamily="18" charset="0"/>
                          <a:cs typeface="Times New Roman" pitchFamily="18" charset="0"/>
                        </a:rPr>
                        <a:t>0</a:t>
                      </a:r>
                      <a:endParaRPr lang="en-US" sz="1400" dirty="0">
                        <a:effectLst/>
                        <a:latin typeface="Times New Roman" pitchFamily="18" charset="0"/>
                        <a:ea typeface="Calibri"/>
                        <a:cs typeface="Times New Roman" pitchFamily="18" charset="0"/>
                      </a:endParaRPr>
                    </a:p>
                  </a:txBody>
                  <a:tcPr marL="68580" marR="68580" marT="0" marB="0"/>
                </a:tc>
              </a:tr>
              <a:tr h="385578">
                <a:tc>
                  <a:txBody>
                    <a:bodyPr/>
                    <a:lstStyle/>
                    <a:p>
                      <a:pPr algn="ctr">
                        <a:lnSpc>
                          <a:spcPct val="150000"/>
                        </a:lnSpc>
                        <a:spcAft>
                          <a:spcPts val="0"/>
                        </a:spcAft>
                      </a:pPr>
                      <a:r>
                        <a:rPr lang="en-US" sz="1400">
                          <a:effectLst/>
                          <a:latin typeface="Times New Roman" pitchFamily="18" charset="0"/>
                          <a:cs typeface="Times New Roman" pitchFamily="18" charset="0"/>
                        </a:rPr>
                        <a:t>250&lt;h&lt;500</a:t>
                      </a:r>
                      <a:endParaRPr lang="en-US" sz="1400">
                        <a:effectLst/>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en-US" sz="1400" dirty="0">
                          <a:effectLst/>
                          <a:latin typeface="Times New Roman" pitchFamily="18" charset="0"/>
                          <a:cs typeface="Times New Roman" pitchFamily="18" charset="0"/>
                        </a:rPr>
                        <a:t>(h-250)/800</a:t>
                      </a:r>
                      <a:endParaRPr lang="en-US" sz="1400" dirty="0">
                        <a:effectLst/>
                        <a:latin typeface="Times New Roman" pitchFamily="18" charset="0"/>
                        <a:ea typeface="Calibri"/>
                        <a:cs typeface="Times New Roman" pitchFamily="18" charset="0"/>
                      </a:endParaRPr>
                    </a:p>
                  </a:txBody>
                  <a:tcPr marL="68580" marR="68580" marT="0" marB="0"/>
                </a:tc>
              </a:tr>
              <a:tr h="385578">
                <a:tc>
                  <a:txBody>
                    <a:bodyPr/>
                    <a:lstStyle/>
                    <a:p>
                      <a:pPr algn="ctr">
                        <a:lnSpc>
                          <a:spcPct val="150000"/>
                        </a:lnSpc>
                        <a:spcAft>
                          <a:spcPts val="0"/>
                        </a:spcAft>
                      </a:pPr>
                      <a:r>
                        <a:rPr lang="en-US" sz="1400">
                          <a:effectLst/>
                          <a:latin typeface="Times New Roman" pitchFamily="18" charset="0"/>
                          <a:cs typeface="Times New Roman" pitchFamily="18" charset="0"/>
                        </a:rPr>
                        <a:t>500&lt;h&lt;1500</a:t>
                      </a:r>
                      <a:endParaRPr lang="en-US" sz="1400">
                        <a:effectLst/>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en-US" sz="1400" dirty="0">
                          <a:effectLst/>
                          <a:latin typeface="Times New Roman" pitchFamily="18" charset="0"/>
                          <a:cs typeface="Times New Roman" pitchFamily="18" charset="0"/>
                        </a:rPr>
                        <a:t>(h-400)/320</a:t>
                      </a:r>
                      <a:endParaRPr lang="en-US" sz="1400" dirty="0">
                        <a:effectLst/>
                        <a:latin typeface="Times New Roman" pitchFamily="18" charset="0"/>
                        <a:ea typeface="Calibri"/>
                        <a:cs typeface="Times New Roman" pitchFamily="18" charset="0"/>
                      </a:endParaRPr>
                    </a:p>
                  </a:txBody>
                  <a:tcPr marL="68580" marR="68580" marT="0" marB="0"/>
                </a:tc>
              </a:tr>
            </a:tbl>
          </a:graphicData>
        </a:graphic>
      </p:graphicFrame>
      <p:sp>
        <p:nvSpPr>
          <p:cNvPr id="6" name="TextBox 5"/>
          <p:cNvSpPr txBox="1"/>
          <p:nvPr/>
        </p:nvSpPr>
        <p:spPr>
          <a:xfrm>
            <a:off x="1752600" y="2819400"/>
            <a:ext cx="4495800" cy="646331"/>
          </a:xfrm>
          <a:prstGeom prst="rect">
            <a:avLst/>
          </a:prstGeom>
          <a:noFill/>
        </p:spPr>
        <p:txBody>
          <a:bodyPr wrap="square" rtlCol="0">
            <a:spAutoFit/>
          </a:bodyPr>
          <a:lstStyle/>
          <a:p>
            <a:pPr algn="ctr"/>
            <a:r>
              <a:rPr lang="en-US" dirty="0">
                <a:latin typeface="Times New Roman" pitchFamily="18" charset="0"/>
                <a:cs typeface="Times New Roman" pitchFamily="18" charset="0"/>
              </a:rPr>
              <a:t>Table </a:t>
            </a:r>
            <a:r>
              <a:rPr lang="en-US" dirty="0" smtClean="0">
                <a:latin typeface="Times New Roman" pitchFamily="18" charset="0"/>
                <a:cs typeface="Times New Roman" pitchFamily="18" charset="0"/>
              </a:rPr>
              <a:t>1.8:  </a:t>
            </a:r>
            <a:r>
              <a:rPr lang="en-US" dirty="0" err="1">
                <a:latin typeface="Times New Roman" pitchFamily="18" charset="0"/>
                <a:cs typeface="Times New Roman" pitchFamily="18" charset="0"/>
              </a:rPr>
              <a:t>Pg</a:t>
            </a:r>
            <a:r>
              <a:rPr lang="en-US" dirty="0">
                <a:latin typeface="Times New Roman" pitchFamily="18" charset="0"/>
                <a:cs typeface="Times New Roman" pitchFamily="18" charset="0"/>
              </a:rPr>
              <a:t> value for snow load calculations (Jordanian Code Table5-3)</a:t>
            </a:r>
          </a:p>
        </p:txBody>
      </p:sp>
      <p:sp>
        <p:nvSpPr>
          <p:cNvPr id="7" name="TextBox 6"/>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3136142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368710" y="1066800"/>
                <a:ext cx="7860890" cy="5330952"/>
              </a:xfrm>
            </p:spPr>
            <p:txBody>
              <a:bodyPr>
                <a:normAutofit/>
              </a:bodyPr>
              <a:lstStyle/>
              <a:p>
                <a:pPr marL="0" indent="0" algn="just">
                  <a:lnSpc>
                    <a:spcPct val="150000"/>
                  </a:lnSpc>
                  <a:spcAft>
                    <a:spcPts val="600"/>
                  </a:spcAft>
                  <a:buNone/>
                </a:pPr>
                <a:r>
                  <a:rPr lang="en-US" dirty="0" smtClean="0">
                    <a:latin typeface="Times New Roman" pitchFamily="18" charset="0"/>
                    <a:ea typeface="Calibri"/>
                    <a:cs typeface="Times New Roman" pitchFamily="18" charset="0"/>
                  </a:rPr>
                  <a:t>P</a:t>
                </a:r>
                <a:r>
                  <a:rPr lang="en-US" baseline="-25000" dirty="0" err="1">
                    <a:effectLst/>
                    <a:latin typeface="Times New Roman" pitchFamily="18" charset="0"/>
                    <a:ea typeface="Calibri"/>
                    <a:cs typeface="Times New Roman" pitchFamily="18" charset="0"/>
                  </a:rPr>
                  <a:t>g</a:t>
                </a:r>
                <a:r>
                  <a:rPr lang="en-US" dirty="0">
                    <a:effectLst/>
                    <a:latin typeface="Times New Roman" pitchFamily="18" charset="0"/>
                    <a:ea typeface="Calibri"/>
                    <a:cs typeface="Times New Roman" pitchFamily="18" charset="0"/>
                  </a:rPr>
                  <a:t>(</a:t>
                </a:r>
                <a14:m>
                  <m:oMath xmlns:m="http://schemas.openxmlformats.org/officeDocument/2006/math">
                    <m:sSub>
                      <m:sSubPr>
                        <m:ctrlPr>
                          <a:rPr lang="en-US" i="1">
                            <a:effectLst/>
                            <a:latin typeface="Cambria Math"/>
                            <a:ea typeface="Calibri"/>
                            <a:cs typeface="Times New Roman"/>
                          </a:rPr>
                        </m:ctrlPr>
                      </m:sSubPr>
                      <m:e>
                        <m:r>
                          <a:rPr lang="en-US" i="1">
                            <a:effectLst/>
                            <a:latin typeface="Cambria Math"/>
                            <a:ea typeface="Calibri"/>
                            <a:cs typeface="Times New Roman"/>
                          </a:rPr>
                          <m:t>𝑠</m:t>
                        </m:r>
                      </m:e>
                      <m:sub>
                        <m:r>
                          <a:rPr lang="en-US" i="1">
                            <a:effectLst/>
                            <a:latin typeface="Cambria Math"/>
                            <a:ea typeface="Calibri"/>
                            <a:cs typeface="Times New Roman"/>
                          </a:rPr>
                          <m:t>°</m:t>
                        </m:r>
                      </m:sub>
                    </m:sSub>
                  </m:oMath>
                </a14:m>
                <a:r>
                  <a:rPr lang="en-US" dirty="0">
                    <a:effectLst/>
                    <a:latin typeface="Times New Roman" pitchFamily="18" charset="0"/>
                    <a:ea typeface="Times New Roman"/>
                    <a:cs typeface="Times New Roman" pitchFamily="18" charset="0"/>
                  </a:rPr>
                  <a:t>)</a:t>
                </a:r>
                <a:r>
                  <a:rPr lang="en-US" dirty="0">
                    <a:effectLst/>
                    <a:latin typeface="Times New Roman" pitchFamily="18" charset="0"/>
                    <a:ea typeface="Calibri"/>
                    <a:cs typeface="Times New Roman" pitchFamily="18" charset="0"/>
                  </a:rPr>
                  <a:t>= </a:t>
                </a:r>
                <a14:m>
                  <m:oMath xmlns:m="http://schemas.openxmlformats.org/officeDocument/2006/math">
                    <m:f>
                      <m:fPr>
                        <m:ctrlPr>
                          <a:rPr lang="en-US" i="1">
                            <a:effectLst/>
                            <a:latin typeface="Cambria Math"/>
                            <a:ea typeface="Calibri"/>
                            <a:cs typeface="Times New Roman"/>
                          </a:rPr>
                        </m:ctrlPr>
                      </m:fPr>
                      <m:num>
                        <m:r>
                          <a:rPr lang="en-US" i="1">
                            <a:effectLst/>
                            <a:latin typeface="Cambria Math"/>
                            <a:ea typeface="Calibri"/>
                            <a:cs typeface="Times New Roman"/>
                          </a:rPr>
                          <m:t>h</m:t>
                        </m:r>
                        <m:r>
                          <a:rPr lang="en-US" i="1">
                            <a:effectLst/>
                            <a:latin typeface="Cambria Math"/>
                            <a:ea typeface="Calibri"/>
                            <a:cs typeface="Times New Roman"/>
                          </a:rPr>
                          <m:t>−</m:t>
                        </m:r>
                        <m:r>
                          <a:rPr lang="en-US" i="1">
                            <a:effectLst/>
                            <a:latin typeface="Cambria Math"/>
                            <a:ea typeface="Calibri"/>
                            <a:cs typeface="Times New Roman"/>
                          </a:rPr>
                          <m:t>400</m:t>
                        </m:r>
                      </m:num>
                      <m:den>
                        <m:r>
                          <a:rPr lang="en-US" i="1">
                            <a:effectLst/>
                            <a:latin typeface="Cambria Math"/>
                            <a:ea typeface="Calibri"/>
                            <a:cs typeface="Times New Roman"/>
                          </a:rPr>
                          <m:t>320</m:t>
                        </m:r>
                      </m:den>
                    </m:f>
                  </m:oMath>
                </a14:m>
                <a:r>
                  <a:rPr lang="en-US" baseline="-25000" dirty="0">
                    <a:effectLst/>
                    <a:latin typeface="Times New Roman" pitchFamily="18" charset="0"/>
                    <a:ea typeface="Calibri"/>
                    <a:cs typeface="Times New Roman" pitchFamily="18" charset="0"/>
                  </a:rPr>
                  <a:t> </a:t>
                </a:r>
                <a:r>
                  <a:rPr lang="en-US" dirty="0">
                    <a:effectLst/>
                    <a:latin typeface="Times New Roman" pitchFamily="18" charset="0"/>
                    <a:ea typeface="Calibri"/>
                    <a:cs typeface="Times New Roman" pitchFamily="18" charset="0"/>
                  </a:rPr>
                  <a:t>= 1.458125 KN/m</a:t>
                </a:r>
                <a:r>
                  <a:rPr lang="en-US" baseline="30000" dirty="0">
                    <a:effectLst/>
                    <a:latin typeface="Times New Roman" pitchFamily="18" charset="0"/>
                    <a:ea typeface="Calibri"/>
                    <a:cs typeface="Times New Roman" pitchFamily="18" charset="0"/>
                  </a:rPr>
                  <a:t>2</a:t>
                </a:r>
                <a:r>
                  <a:rPr lang="en-US" dirty="0">
                    <a:effectLst/>
                    <a:latin typeface="Times New Roman" pitchFamily="18" charset="0"/>
                    <a:ea typeface="Calibri"/>
                    <a:cs typeface="Times New Roman" pitchFamily="18" charset="0"/>
                  </a:rPr>
                  <a:t>.</a:t>
                </a:r>
              </a:p>
              <a:p>
                <a:pPr marL="0" indent="0" algn="just">
                  <a:lnSpc>
                    <a:spcPct val="150000"/>
                  </a:lnSpc>
                  <a:spcAft>
                    <a:spcPts val="600"/>
                  </a:spcAft>
                  <a:buNone/>
                </a:pPr>
                <a:r>
                  <a:rPr lang="en-US" dirty="0">
                    <a:effectLst/>
                    <a:latin typeface="Times New Roman" pitchFamily="18" charset="0"/>
                    <a:ea typeface="Calibri"/>
                    <a:cs typeface="Times New Roman" pitchFamily="18" charset="0"/>
                  </a:rPr>
                  <a:t>Snow </a:t>
                </a:r>
                <a:r>
                  <a:rPr lang="en-US" dirty="0" smtClean="0">
                    <a:effectLst/>
                    <a:latin typeface="Times New Roman" pitchFamily="18" charset="0"/>
                    <a:ea typeface="Calibri"/>
                    <a:cs typeface="Times New Roman" pitchFamily="18" charset="0"/>
                  </a:rPr>
                  <a:t>load </a:t>
                </a:r>
                <a14:m>
                  <m:oMath xmlns:m="http://schemas.openxmlformats.org/officeDocument/2006/math">
                    <m:sSub>
                      <m:sSubPr>
                        <m:ctrlPr>
                          <a:rPr lang="en-US" i="1" smtClean="0">
                            <a:effectLst/>
                            <a:latin typeface="Cambria Math"/>
                            <a:cs typeface="Times New Roman" pitchFamily="18" charset="0"/>
                          </a:rPr>
                        </m:ctrlPr>
                      </m:sSubPr>
                      <m:e>
                        <m:r>
                          <a:rPr lang="en-US" b="0" i="1" smtClean="0">
                            <a:effectLst/>
                            <a:latin typeface="Cambria Math"/>
                            <a:cs typeface="Times New Roman" pitchFamily="18" charset="0"/>
                          </a:rPr>
                          <m:t>𝑃</m:t>
                        </m:r>
                      </m:e>
                      <m:sub>
                        <m:r>
                          <a:rPr lang="en-US" b="0" i="1" smtClean="0">
                            <a:effectLst/>
                            <a:latin typeface="Cambria Math"/>
                            <a:cs typeface="Times New Roman" pitchFamily="18" charset="0"/>
                          </a:rPr>
                          <m:t>𝑓</m:t>
                        </m:r>
                      </m:sub>
                    </m:sSub>
                  </m:oMath>
                </a14:m>
                <a:r>
                  <a:rPr lang="en-US" dirty="0" smtClean="0">
                    <a:effectLst/>
                    <a:latin typeface="Times New Roman" pitchFamily="18" charset="0"/>
                    <a:ea typeface="Calibri"/>
                    <a:cs typeface="Times New Roman" pitchFamily="18" charset="0"/>
                  </a:rPr>
                  <a:t> </a:t>
                </a:r>
                <a:r>
                  <a:rPr lang="en-US" dirty="0">
                    <a:effectLst/>
                    <a:latin typeface="Times New Roman" pitchFamily="18" charset="0"/>
                    <a:ea typeface="Calibri"/>
                    <a:cs typeface="Times New Roman" pitchFamily="18" charset="0"/>
                  </a:rPr>
                  <a:t>= 0.7</a:t>
                </a:r>
                <a14:m>
                  <m:oMath xmlns:m="http://schemas.openxmlformats.org/officeDocument/2006/math">
                    <m:r>
                      <a:rPr lang="en-US" i="1">
                        <a:effectLst/>
                        <a:latin typeface="Cambria Math"/>
                        <a:ea typeface="Calibri"/>
                        <a:cs typeface="Times New Roman"/>
                      </a:rPr>
                      <m:t> × </m:t>
                    </m:r>
                  </m:oMath>
                </a14:m>
                <a:r>
                  <a:rPr lang="en-US" dirty="0">
                    <a:effectLst/>
                    <a:latin typeface="Times New Roman" pitchFamily="18" charset="0"/>
                    <a:ea typeface="Calibri"/>
                    <a:cs typeface="Times New Roman" pitchFamily="18" charset="0"/>
                  </a:rPr>
                  <a:t>C</a:t>
                </a:r>
                <a:r>
                  <a:rPr lang="en-US" baseline="-25000" dirty="0">
                    <a:effectLst/>
                    <a:latin typeface="Times New Roman" pitchFamily="18" charset="0"/>
                    <a:ea typeface="Calibri"/>
                    <a:cs typeface="Times New Roman" pitchFamily="18" charset="0"/>
                  </a:rPr>
                  <a:t>t</a:t>
                </a:r>
                <a14:m>
                  <m:oMath xmlns:m="http://schemas.openxmlformats.org/officeDocument/2006/math">
                    <m:r>
                      <a:rPr lang="en-US" i="1" baseline="-25000">
                        <a:effectLst/>
                        <a:latin typeface="Cambria Math"/>
                        <a:ea typeface="Calibri"/>
                        <a:cs typeface="Times New Roman"/>
                      </a:rPr>
                      <m:t> </m:t>
                    </m:r>
                    <m:r>
                      <a:rPr lang="en-US" i="1">
                        <a:effectLst/>
                        <a:latin typeface="Cambria Math"/>
                        <a:ea typeface="Calibri"/>
                        <a:cs typeface="Times New Roman"/>
                      </a:rPr>
                      <m:t>×</m:t>
                    </m:r>
                  </m:oMath>
                </a14:m>
                <a:r>
                  <a:rPr lang="en-US" dirty="0">
                    <a:effectLst/>
                    <a:latin typeface="Times New Roman" pitchFamily="18" charset="0"/>
                    <a:ea typeface="Calibri"/>
                    <a:cs typeface="Times New Roman" pitchFamily="18" charset="0"/>
                  </a:rPr>
                  <a:t> </a:t>
                </a:r>
                <a:r>
                  <a:rPr lang="en-US" dirty="0" err="1">
                    <a:effectLst/>
                    <a:latin typeface="Times New Roman" pitchFamily="18" charset="0"/>
                    <a:ea typeface="Calibri"/>
                    <a:cs typeface="Times New Roman" pitchFamily="18" charset="0"/>
                  </a:rPr>
                  <a:t>C</a:t>
                </a:r>
                <a:r>
                  <a:rPr lang="en-US" baseline="-25000" dirty="0" err="1">
                    <a:effectLst/>
                    <a:latin typeface="Times New Roman" pitchFamily="18" charset="0"/>
                    <a:ea typeface="Calibri"/>
                    <a:cs typeface="Times New Roman" pitchFamily="18" charset="0"/>
                  </a:rPr>
                  <a:t>e</a:t>
                </a:r>
                <a:r>
                  <a:rPr lang="en-US" baseline="-25000" dirty="0">
                    <a:effectLst/>
                    <a:latin typeface="Times New Roman" pitchFamily="18" charset="0"/>
                    <a:ea typeface="Calibri"/>
                    <a:cs typeface="Times New Roman" pitchFamily="18" charset="0"/>
                  </a:rPr>
                  <a:t> </a:t>
                </a:r>
                <a14:m>
                  <m:oMath xmlns:m="http://schemas.openxmlformats.org/officeDocument/2006/math">
                    <m:r>
                      <a:rPr lang="en-US" i="1">
                        <a:effectLst/>
                        <a:latin typeface="Cambria Math"/>
                        <a:ea typeface="Calibri"/>
                        <a:cs typeface="Times New Roman"/>
                      </a:rPr>
                      <m:t>× </m:t>
                    </m:r>
                  </m:oMath>
                </a14:m>
                <a:r>
                  <a:rPr lang="en-US" dirty="0">
                    <a:effectLst/>
                    <a:latin typeface="Times New Roman" pitchFamily="18" charset="0"/>
                    <a:ea typeface="Calibri"/>
                    <a:cs typeface="Times New Roman" pitchFamily="18" charset="0"/>
                  </a:rPr>
                  <a:t>I</a:t>
                </a:r>
                <a:r>
                  <a:rPr lang="en-US" baseline="-25000" dirty="0">
                    <a:effectLst/>
                    <a:latin typeface="Times New Roman" pitchFamily="18" charset="0"/>
                    <a:ea typeface="Calibri"/>
                    <a:cs typeface="Times New Roman" pitchFamily="18" charset="0"/>
                  </a:rPr>
                  <a:t>s </a:t>
                </a:r>
                <a14:m>
                  <m:oMath xmlns:m="http://schemas.openxmlformats.org/officeDocument/2006/math">
                    <m:r>
                      <a:rPr lang="en-US" i="1" baseline="-25000">
                        <a:effectLst/>
                        <a:latin typeface="Cambria Math"/>
                        <a:ea typeface="Calibri"/>
                        <a:cs typeface="Times New Roman"/>
                      </a:rPr>
                      <m:t>× </m:t>
                    </m:r>
                  </m:oMath>
                </a14:m>
                <a:r>
                  <a:rPr lang="en-US" dirty="0" err="1">
                    <a:effectLst/>
                    <a:latin typeface="Times New Roman" pitchFamily="18" charset="0"/>
                    <a:ea typeface="Calibri"/>
                    <a:cs typeface="Times New Roman" pitchFamily="18" charset="0"/>
                  </a:rPr>
                  <a:t>Pg</a:t>
                </a:r>
                <a:endParaRPr lang="en-US" dirty="0">
                  <a:effectLst/>
                  <a:latin typeface="Times New Roman" pitchFamily="18" charset="0"/>
                  <a:ea typeface="Calibri"/>
                  <a:cs typeface="Times New Roman" pitchFamily="18" charset="0"/>
                </a:endParaRPr>
              </a:p>
              <a:p>
                <a:pPr marL="0" indent="0" algn="just">
                  <a:lnSpc>
                    <a:spcPct val="150000"/>
                  </a:lnSpc>
                  <a:spcAft>
                    <a:spcPts val="600"/>
                  </a:spcAft>
                  <a:buNone/>
                </a:pPr>
                <a:r>
                  <a:rPr lang="en-US" dirty="0" smtClean="0">
                    <a:effectLst/>
                    <a:latin typeface="Times New Roman" pitchFamily="18" charset="0"/>
                    <a:ea typeface="Calibri"/>
                    <a:cs typeface="Times New Roman" pitchFamily="18" charset="0"/>
                  </a:rPr>
                  <a:t>                 </a:t>
                </a:r>
                <a:r>
                  <a:rPr lang="en-US" dirty="0">
                    <a:effectLst/>
                    <a:latin typeface="Times New Roman" pitchFamily="18" charset="0"/>
                    <a:ea typeface="Calibri"/>
                    <a:cs typeface="Times New Roman" pitchFamily="18" charset="0"/>
                  </a:rPr>
                  <a:t>= 0.7 </a:t>
                </a:r>
                <a14:m>
                  <m:oMath xmlns:m="http://schemas.openxmlformats.org/officeDocument/2006/math">
                    <m:r>
                      <a:rPr lang="en-US" i="1">
                        <a:effectLst/>
                        <a:latin typeface="Cambria Math"/>
                        <a:ea typeface="Calibri"/>
                        <a:cs typeface="Times New Roman"/>
                      </a:rPr>
                      <m:t>×</m:t>
                    </m:r>
                    <m:r>
                      <a:rPr lang="en-US" i="1">
                        <a:effectLst/>
                        <a:latin typeface="Cambria Math"/>
                        <a:ea typeface="Calibri"/>
                        <a:cs typeface="Times New Roman"/>
                      </a:rPr>
                      <m:t>1</m:t>
                    </m:r>
                    <m:r>
                      <a:rPr lang="en-US" i="1">
                        <a:effectLst/>
                        <a:latin typeface="Cambria Math"/>
                        <a:ea typeface="Calibri"/>
                        <a:cs typeface="Times New Roman"/>
                      </a:rPr>
                      <m:t> ×</m:t>
                    </m:r>
                    <m:r>
                      <a:rPr lang="en-US" i="1">
                        <a:effectLst/>
                        <a:latin typeface="Cambria Math"/>
                        <a:ea typeface="Calibri"/>
                        <a:cs typeface="Times New Roman"/>
                      </a:rPr>
                      <m:t>1</m:t>
                    </m:r>
                    <m:r>
                      <a:rPr lang="en-US" i="1">
                        <a:effectLst/>
                        <a:latin typeface="Cambria Math"/>
                        <a:ea typeface="Calibri"/>
                        <a:cs typeface="Times New Roman"/>
                      </a:rPr>
                      <m:t> ×</m:t>
                    </m:r>
                    <m:r>
                      <a:rPr lang="en-US" i="1">
                        <a:effectLst/>
                        <a:latin typeface="Cambria Math"/>
                        <a:ea typeface="Calibri"/>
                        <a:cs typeface="Times New Roman"/>
                      </a:rPr>
                      <m:t>1</m:t>
                    </m:r>
                    <m:r>
                      <a:rPr lang="en-US" i="1">
                        <a:effectLst/>
                        <a:latin typeface="Cambria Math"/>
                        <a:ea typeface="Calibri"/>
                        <a:cs typeface="Times New Roman"/>
                      </a:rPr>
                      <m:t>.</m:t>
                    </m:r>
                    <m:r>
                      <a:rPr lang="en-US" i="1">
                        <a:effectLst/>
                        <a:latin typeface="Cambria Math"/>
                        <a:ea typeface="Calibri"/>
                        <a:cs typeface="Times New Roman"/>
                      </a:rPr>
                      <m:t>1</m:t>
                    </m:r>
                    <m:r>
                      <a:rPr lang="en-US" i="1">
                        <a:effectLst/>
                        <a:latin typeface="Cambria Math"/>
                        <a:ea typeface="Calibri"/>
                        <a:cs typeface="Times New Roman"/>
                      </a:rPr>
                      <m:t> ×</m:t>
                    </m:r>
                    <m:r>
                      <a:rPr lang="en-US" i="1">
                        <a:effectLst/>
                        <a:latin typeface="Cambria Math"/>
                        <a:ea typeface="Calibri"/>
                        <a:cs typeface="Times New Roman"/>
                      </a:rPr>
                      <m:t>1</m:t>
                    </m:r>
                    <m:r>
                      <a:rPr lang="en-US" i="1">
                        <a:effectLst/>
                        <a:latin typeface="Cambria Math"/>
                        <a:ea typeface="Calibri"/>
                        <a:cs typeface="Times New Roman"/>
                      </a:rPr>
                      <m:t>.</m:t>
                    </m:r>
                    <m:r>
                      <a:rPr lang="en-US" i="1">
                        <a:effectLst/>
                        <a:latin typeface="Cambria Math"/>
                        <a:ea typeface="Calibri"/>
                        <a:cs typeface="Times New Roman"/>
                      </a:rPr>
                      <m:t>458</m:t>
                    </m:r>
                    <m:r>
                      <a:rPr lang="en-US" i="1">
                        <a:effectLst/>
                        <a:latin typeface="Cambria Math"/>
                        <a:ea typeface="Calibri"/>
                        <a:cs typeface="Times New Roman"/>
                      </a:rPr>
                      <m:t> =</m:t>
                    </m:r>
                  </m:oMath>
                </a14:m>
                <a:r>
                  <a:rPr lang="en-US" dirty="0">
                    <a:effectLst/>
                    <a:latin typeface="Times New Roman" pitchFamily="18" charset="0"/>
                    <a:ea typeface="Calibri"/>
                    <a:cs typeface="Times New Roman" pitchFamily="18" charset="0"/>
                  </a:rPr>
                  <a:t>1.1226 KN/m</a:t>
                </a:r>
                <a:r>
                  <a:rPr lang="en-US" baseline="30000" dirty="0">
                    <a:effectLst/>
                    <a:latin typeface="Times New Roman" pitchFamily="18" charset="0"/>
                    <a:ea typeface="Calibri"/>
                    <a:cs typeface="Times New Roman" pitchFamily="18" charset="0"/>
                  </a:rPr>
                  <a:t>2</a:t>
                </a:r>
                <a:r>
                  <a:rPr lang="en-US" dirty="0">
                    <a:effectLst/>
                    <a:latin typeface="Times New Roman" pitchFamily="18" charset="0"/>
                    <a:ea typeface="Calibri"/>
                    <a:cs typeface="Times New Roman" pitchFamily="18" charset="0"/>
                  </a:rPr>
                  <a:t>.</a:t>
                </a:r>
              </a:p>
              <a:p>
                <a:pPr marL="0" indent="0" algn="just">
                  <a:lnSpc>
                    <a:spcPct val="150000"/>
                  </a:lnSpc>
                  <a:spcAft>
                    <a:spcPts val="600"/>
                  </a:spcAft>
                  <a:buNone/>
                </a:pPr>
                <a:r>
                  <a:rPr lang="en-US" dirty="0">
                    <a:effectLst/>
                    <a:latin typeface="Times New Roman" pitchFamily="18" charset="0"/>
                    <a:ea typeface="Calibri"/>
                    <a:cs typeface="Times New Roman" pitchFamily="18" charset="0"/>
                  </a:rPr>
                  <a:t>To compare it with minimum snow load P</a:t>
                </a:r>
                <a:r>
                  <a:rPr lang="en-US" baseline="-25000" dirty="0">
                    <a:effectLst/>
                    <a:latin typeface="Times New Roman" pitchFamily="18" charset="0"/>
                    <a:ea typeface="Calibri"/>
                    <a:cs typeface="Times New Roman" pitchFamily="18" charset="0"/>
                  </a:rPr>
                  <a:t>m </a:t>
                </a:r>
                <a:r>
                  <a:rPr lang="en-US" dirty="0">
                    <a:effectLst/>
                    <a:latin typeface="Times New Roman" pitchFamily="18" charset="0"/>
                    <a:ea typeface="Calibri"/>
                    <a:cs typeface="Times New Roman" pitchFamily="18" charset="0"/>
                  </a:rPr>
                  <a:t>according to ASCE7-10 </a:t>
                </a:r>
              </a:p>
              <a:p>
                <a:pPr marL="0" indent="0" algn="just">
                  <a:lnSpc>
                    <a:spcPct val="150000"/>
                  </a:lnSpc>
                  <a:spcAft>
                    <a:spcPts val="600"/>
                  </a:spcAft>
                  <a:buNone/>
                </a:pPr>
                <a:r>
                  <a:rPr lang="en-US" dirty="0" smtClean="0">
                    <a:effectLst/>
                    <a:latin typeface="Times New Roman" pitchFamily="18" charset="0"/>
                    <a:ea typeface="Calibri"/>
                    <a:cs typeface="Times New Roman" pitchFamily="18" charset="0"/>
                  </a:rPr>
                  <a:t>P</a:t>
                </a:r>
                <a:r>
                  <a:rPr lang="en-US" baseline="-25000" dirty="0">
                    <a:effectLst/>
                    <a:latin typeface="Times New Roman" pitchFamily="18" charset="0"/>
                    <a:ea typeface="Calibri"/>
                    <a:cs typeface="Times New Roman" pitchFamily="18" charset="0"/>
                  </a:rPr>
                  <a:t>m</a:t>
                </a:r>
                <a:r>
                  <a:rPr lang="en-US" dirty="0">
                    <a:effectLst/>
                    <a:latin typeface="Times New Roman" pitchFamily="18" charset="0"/>
                    <a:ea typeface="Calibri"/>
                    <a:cs typeface="Times New Roman" pitchFamily="18" charset="0"/>
                  </a:rPr>
                  <a:t>= 0.96</a:t>
                </a:r>
                <a14:m>
                  <m:oMath xmlns:m="http://schemas.openxmlformats.org/officeDocument/2006/math">
                    <m:r>
                      <a:rPr lang="en-US" i="1">
                        <a:effectLst/>
                        <a:latin typeface="Cambria Math"/>
                        <a:ea typeface="Calibri"/>
                        <a:cs typeface="Times New Roman"/>
                      </a:rPr>
                      <m:t>×</m:t>
                    </m:r>
                    <m:r>
                      <a:rPr lang="en-US" i="1">
                        <a:effectLst/>
                        <a:latin typeface="Cambria Math"/>
                        <a:ea typeface="Calibri"/>
                        <a:cs typeface="Times New Roman"/>
                      </a:rPr>
                      <m:t>𝐼𝑠</m:t>
                    </m:r>
                  </m:oMath>
                </a14:m>
                <a:r>
                  <a:rPr lang="en-US" dirty="0">
                    <a:effectLst/>
                    <a:latin typeface="Times New Roman" pitchFamily="18" charset="0"/>
                    <a:ea typeface="Times New Roman"/>
                    <a:cs typeface="Times New Roman" pitchFamily="18" charset="0"/>
                  </a:rPr>
                  <a:t> = 0.96 </a:t>
                </a:r>
                <a14:m>
                  <m:oMath xmlns:m="http://schemas.openxmlformats.org/officeDocument/2006/math">
                    <m:r>
                      <a:rPr lang="en-US" i="1">
                        <a:effectLst/>
                        <a:latin typeface="Cambria Math"/>
                        <a:ea typeface="Times New Roman"/>
                        <a:cs typeface="Times New Roman"/>
                      </a:rPr>
                      <m:t>×</m:t>
                    </m:r>
                    <m:r>
                      <a:rPr lang="en-US" i="1">
                        <a:effectLst/>
                        <a:latin typeface="Cambria Math"/>
                        <a:ea typeface="Times New Roman"/>
                        <a:cs typeface="Times New Roman"/>
                      </a:rPr>
                      <m:t>1</m:t>
                    </m:r>
                  </m:oMath>
                </a14:m>
                <a:r>
                  <a:rPr lang="en-US" dirty="0">
                    <a:effectLst/>
                    <a:latin typeface="Times New Roman" pitchFamily="18" charset="0"/>
                    <a:ea typeface="Times New Roman"/>
                    <a:cs typeface="Times New Roman" pitchFamily="18" charset="0"/>
                  </a:rPr>
                  <a:t> = 0.96 KN/</a:t>
                </a:r>
                <a:r>
                  <a:rPr lang="en-US" dirty="0">
                    <a:effectLst/>
                    <a:latin typeface="Times New Roman" pitchFamily="18" charset="0"/>
                    <a:ea typeface="Calibri"/>
                    <a:cs typeface="Times New Roman" pitchFamily="18" charset="0"/>
                  </a:rPr>
                  <a:t> m</a:t>
                </a:r>
                <a:r>
                  <a:rPr lang="en-US" baseline="30000" dirty="0">
                    <a:effectLst/>
                    <a:latin typeface="Times New Roman" pitchFamily="18" charset="0"/>
                    <a:ea typeface="Calibri"/>
                    <a:cs typeface="Times New Roman" pitchFamily="18" charset="0"/>
                  </a:rPr>
                  <a:t>2</a:t>
                </a:r>
                <a:endParaRPr lang="en-US" dirty="0">
                  <a:effectLst/>
                  <a:latin typeface="Times New Roman" pitchFamily="18" charset="0"/>
                  <a:ea typeface="Calibri"/>
                  <a:cs typeface="Times New Roman" pitchFamily="18" charset="0"/>
                </a:endParaRPr>
              </a:p>
              <a:p>
                <a:pPr marL="0" indent="0" algn="just">
                  <a:lnSpc>
                    <a:spcPct val="150000"/>
                  </a:lnSpc>
                  <a:spcAft>
                    <a:spcPts val="600"/>
                  </a:spcAft>
                  <a:buNone/>
                </a:pPr>
                <a:r>
                  <a:rPr lang="en-US" dirty="0">
                    <a:effectLst/>
                    <a:latin typeface="Times New Roman" pitchFamily="18" charset="0"/>
                    <a:ea typeface="Times New Roman"/>
                    <a:cs typeface="Times New Roman" pitchFamily="18" charset="0"/>
                  </a:rPr>
                  <a:t> Since </a:t>
                </a:r>
                <a14:m>
                  <m:oMath xmlns:m="http://schemas.openxmlformats.org/officeDocument/2006/math">
                    <m:sSub>
                      <m:sSubPr>
                        <m:ctrlPr>
                          <a:rPr lang="en-US" i="1">
                            <a:effectLst/>
                            <a:latin typeface="Cambria Math"/>
                            <a:ea typeface="Calibri"/>
                            <a:cs typeface="Times New Roman"/>
                          </a:rPr>
                        </m:ctrlPr>
                      </m:sSubPr>
                      <m:e>
                        <m:r>
                          <a:rPr lang="en-US" i="1">
                            <a:effectLst/>
                            <a:latin typeface="Cambria Math"/>
                            <a:ea typeface="Calibri"/>
                            <a:cs typeface="Times New Roman"/>
                          </a:rPr>
                          <m:t>𝑃</m:t>
                        </m:r>
                      </m:e>
                      <m:sub>
                        <m:r>
                          <a:rPr lang="en-US" i="1">
                            <a:effectLst/>
                            <a:latin typeface="Cambria Math"/>
                            <a:ea typeface="Calibri"/>
                            <a:cs typeface="Times New Roman"/>
                          </a:rPr>
                          <m:t>𝑔</m:t>
                        </m:r>
                      </m:sub>
                    </m:sSub>
                    <m:r>
                      <a:rPr lang="en-US" i="1">
                        <a:effectLst/>
                        <a:latin typeface="Cambria Math"/>
                        <a:ea typeface="Calibri"/>
                        <a:cs typeface="Times New Roman"/>
                      </a:rPr>
                      <m:t>&gt;</m:t>
                    </m:r>
                    <m:sSub>
                      <m:sSubPr>
                        <m:ctrlPr>
                          <a:rPr lang="en-US" i="1">
                            <a:effectLst/>
                            <a:latin typeface="Cambria Math"/>
                            <a:ea typeface="Calibri"/>
                            <a:cs typeface="Times New Roman"/>
                          </a:rPr>
                        </m:ctrlPr>
                      </m:sSubPr>
                      <m:e>
                        <m:r>
                          <a:rPr lang="en-US" i="1">
                            <a:effectLst/>
                            <a:latin typeface="Cambria Math"/>
                            <a:ea typeface="Calibri"/>
                            <a:cs typeface="Times New Roman"/>
                          </a:rPr>
                          <m:t>𝑃</m:t>
                        </m:r>
                      </m:e>
                      <m:sub>
                        <m:r>
                          <a:rPr lang="en-US" i="1">
                            <a:effectLst/>
                            <a:latin typeface="Cambria Math"/>
                            <a:ea typeface="Calibri"/>
                            <a:cs typeface="Times New Roman"/>
                          </a:rPr>
                          <m:t>𝑚</m:t>
                        </m:r>
                      </m:sub>
                    </m:sSub>
                  </m:oMath>
                </a14:m>
                <a:r>
                  <a:rPr lang="en-US" dirty="0">
                    <a:effectLst/>
                    <a:latin typeface="Times New Roman" pitchFamily="18" charset="0"/>
                    <a:ea typeface="Times New Roman"/>
                    <a:cs typeface="Times New Roman" pitchFamily="18" charset="0"/>
                  </a:rPr>
                  <a:t>  okay </a:t>
                </a:r>
                <a:endParaRPr lang="en-US" dirty="0">
                  <a:effectLst/>
                  <a:latin typeface="Times New Roman" pitchFamily="18" charset="0"/>
                  <a:ea typeface="Calibri"/>
                  <a:cs typeface="Times New Roman" pitchFamily="18" charset="0"/>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368710" y="1066800"/>
                <a:ext cx="7860890" cy="5330952"/>
              </a:xfrm>
              <a:blipFill rotWithShape="1">
                <a:blip r:embed="rId2"/>
                <a:stretch>
                  <a:fillRect l="-1163" r="-1163"/>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24</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Gravity loads </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2772589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78542" y="1219200"/>
            <a:ext cx="7467600" cy="4873752"/>
          </a:xfrm>
        </p:spPr>
        <p:txBody>
          <a:bodyPr/>
          <a:lstStyle/>
          <a:p>
            <a:pPr>
              <a:buClrTx/>
              <a:buSzPct val="100000"/>
              <a:buFont typeface="Wingdings" panose="05000000000000000000" pitchFamily="2" charset="2"/>
              <a:buChar char="§"/>
            </a:pPr>
            <a:r>
              <a:rPr lang="en-US" dirty="0" smtClean="0">
                <a:latin typeface="Times New Roman" pitchFamily="18" charset="0"/>
                <a:cs typeface="Times New Roman" pitchFamily="18" charset="0"/>
              </a:rPr>
              <a:t>Earthquake load</a:t>
            </a:r>
          </a:p>
          <a:p>
            <a:pPr marL="0" indent="0">
              <a:buClrTx/>
              <a:buSzPct val="170000"/>
              <a:buNone/>
            </a:pPr>
            <a:endParaRPr lang="en-US" dirty="0" smtClean="0">
              <a:latin typeface="Times New Roman" pitchFamily="18" charset="0"/>
              <a:cs typeface="Times New Roman" pitchFamily="18" charset="0"/>
            </a:endParaRPr>
          </a:p>
          <a:p>
            <a:pPr>
              <a:buClrTx/>
              <a:buSzPct val="100000"/>
              <a:buFont typeface="Arial" panose="020B0604020202020204" pitchFamily="34" charset="0"/>
              <a:buChar char="•"/>
            </a:pPr>
            <a:r>
              <a:rPr lang="en-US" dirty="0" smtClean="0">
                <a:latin typeface="Times New Roman" pitchFamily="18" charset="0"/>
                <a:cs typeface="Times New Roman" pitchFamily="18" charset="0"/>
              </a:rPr>
              <a:t>Risk category (Ш)</a:t>
            </a:r>
          </a:p>
          <a:p>
            <a:pPr marL="0" indent="0">
              <a:buClrTx/>
              <a:buSzPct val="100000"/>
              <a:buNone/>
            </a:pPr>
            <a:r>
              <a:rPr lang="en-US" dirty="0" smtClean="0">
                <a:latin typeface="Times New Roman" pitchFamily="18" charset="0"/>
                <a:cs typeface="Times New Roman" pitchFamily="18" charset="0"/>
              </a:rPr>
              <a:t>“</a:t>
            </a:r>
            <a:r>
              <a:rPr lang="en-US" dirty="0">
                <a:latin typeface="Times New Roman" pitchFamily="18" charset="0"/>
                <a:cs typeface="Times New Roman" pitchFamily="18" charset="0"/>
              </a:rPr>
              <a:t>Buildings and other structures, the failure of which could pose a substantial risk to </a:t>
            </a:r>
            <a:r>
              <a:rPr lang="en-US" dirty="0" smtClean="0">
                <a:latin typeface="Times New Roman" pitchFamily="18" charset="0"/>
                <a:cs typeface="Times New Roman" pitchFamily="18" charset="0"/>
              </a:rPr>
              <a:t>human life”.</a:t>
            </a:r>
          </a:p>
          <a:p>
            <a:pPr marL="0" indent="0">
              <a:buClrTx/>
              <a:buSzPct val="100000"/>
              <a:buNone/>
            </a:pPr>
            <a:endParaRPr lang="en-US" dirty="0" smtClean="0">
              <a:latin typeface="Times New Roman" pitchFamily="18" charset="0"/>
              <a:cs typeface="Times New Roman" pitchFamily="18" charset="0"/>
            </a:endParaRPr>
          </a:p>
          <a:p>
            <a:pPr>
              <a:spcBef>
                <a:spcPts val="0"/>
              </a:spcBef>
              <a:buClrTx/>
              <a:buSzTx/>
              <a:buFont typeface="Arial" panose="020B0604020202020204" pitchFamily="34" charset="0"/>
              <a:buChar char="•"/>
            </a:pPr>
            <a:r>
              <a:rPr lang="en-US" dirty="0" smtClean="0">
                <a:solidFill>
                  <a:prstClr val="black"/>
                </a:solidFill>
                <a:latin typeface="Times New Roman" pitchFamily="18" charset="0"/>
                <a:cs typeface="Times New Roman" pitchFamily="18" charset="0"/>
              </a:rPr>
              <a:t>Importance </a:t>
            </a:r>
            <a:r>
              <a:rPr lang="en-US" dirty="0">
                <a:solidFill>
                  <a:prstClr val="black"/>
                </a:solidFill>
                <a:latin typeface="Times New Roman" pitchFamily="18" charset="0"/>
                <a:cs typeface="Times New Roman" pitchFamily="18" charset="0"/>
              </a:rPr>
              <a:t>factor (</a:t>
            </a:r>
            <a:r>
              <a:rPr lang="en-US" dirty="0" err="1">
                <a:solidFill>
                  <a:prstClr val="black"/>
                </a:solidFill>
                <a:latin typeface="Times New Roman" pitchFamily="18" charset="0"/>
                <a:cs typeface="Times New Roman" pitchFamily="18" charset="0"/>
              </a:rPr>
              <a:t>I</a:t>
            </a:r>
            <a:r>
              <a:rPr lang="en-US" baseline="-25000" dirty="0" err="1">
                <a:solidFill>
                  <a:prstClr val="black"/>
                </a:solidFill>
                <a:latin typeface="Times New Roman" pitchFamily="18" charset="0"/>
                <a:cs typeface="Times New Roman" pitchFamily="18" charset="0"/>
              </a:rPr>
              <a:t>e</a:t>
            </a:r>
            <a:r>
              <a:rPr lang="en-US" dirty="0">
                <a:solidFill>
                  <a:prstClr val="black"/>
                </a:solidFill>
                <a:latin typeface="Times New Roman" pitchFamily="18" charset="0"/>
                <a:cs typeface="Times New Roman" pitchFamily="18" charset="0"/>
              </a:rPr>
              <a:t>) = 1.25   </a:t>
            </a:r>
            <a:r>
              <a:rPr lang="en-US" dirty="0" smtClean="0">
                <a:solidFill>
                  <a:prstClr val="black"/>
                </a:solidFill>
                <a:latin typeface="Times New Roman" pitchFamily="18" charset="0"/>
                <a:cs typeface="Times New Roman" pitchFamily="18" charset="0"/>
              </a:rPr>
              <a:t>            </a:t>
            </a:r>
            <a:r>
              <a:rPr lang="en-US" sz="1800" dirty="0">
                <a:solidFill>
                  <a:prstClr val="black"/>
                </a:solidFill>
                <a:latin typeface="Times New Roman" pitchFamily="18" charset="0"/>
                <a:cs typeface="Times New Roman" pitchFamily="18" charset="0"/>
              </a:rPr>
              <a:t>(ASCE 7-10 </a:t>
            </a:r>
            <a:r>
              <a:rPr lang="en-US" sz="1800" dirty="0" smtClean="0">
                <a:solidFill>
                  <a:prstClr val="black"/>
                </a:solidFill>
                <a:latin typeface="Times New Roman" pitchFamily="18" charset="0"/>
                <a:cs typeface="Times New Roman" pitchFamily="18" charset="0"/>
              </a:rPr>
              <a:t>Table 1.5-2)</a:t>
            </a:r>
          </a:p>
          <a:p>
            <a:pPr marL="0" lvl="0" indent="0">
              <a:spcBef>
                <a:spcPts val="0"/>
              </a:spcBef>
              <a:buClrTx/>
              <a:buSzTx/>
              <a:buNone/>
            </a:pPr>
            <a:endParaRPr lang="en-US" sz="1800" dirty="0">
              <a:solidFill>
                <a:prstClr val="black"/>
              </a:solidFill>
              <a:latin typeface="Times New Roman" pitchFamily="18" charset="0"/>
              <a:cs typeface="Times New Roman" pitchFamily="18" charset="0"/>
            </a:endParaRPr>
          </a:p>
          <a:p>
            <a:pPr>
              <a:buClrTx/>
              <a:buSzPct val="100000"/>
              <a:buFont typeface="Arial" panose="020B0604020202020204" pitchFamily="34" charset="0"/>
              <a:buChar char="•"/>
            </a:pPr>
            <a:r>
              <a:rPr lang="en-US" dirty="0">
                <a:solidFill>
                  <a:prstClr val="black"/>
                </a:solidFill>
                <a:latin typeface="Times New Roman" pitchFamily="18" charset="0"/>
                <a:cs typeface="Times New Roman" pitchFamily="18" charset="0"/>
              </a:rPr>
              <a:t>A</a:t>
            </a:r>
            <a:r>
              <a:rPr lang="en-US" dirty="0" smtClean="0">
                <a:solidFill>
                  <a:prstClr val="black"/>
                </a:solidFill>
                <a:latin typeface="Times New Roman" pitchFamily="18" charset="0"/>
                <a:cs typeface="Times New Roman" pitchFamily="18" charset="0"/>
              </a:rPr>
              <a:t>cceleration parameters S1 and </a:t>
            </a:r>
            <a:r>
              <a:rPr lang="en-US" dirty="0" err="1" smtClean="0">
                <a:solidFill>
                  <a:prstClr val="black"/>
                </a:solidFill>
                <a:latin typeface="Times New Roman" pitchFamily="18" charset="0"/>
                <a:cs typeface="Times New Roman" pitchFamily="18" charset="0"/>
              </a:rPr>
              <a:t>Ss</a:t>
            </a:r>
            <a:r>
              <a:rPr lang="en-US" dirty="0" smtClean="0">
                <a:solidFill>
                  <a:prstClr val="black"/>
                </a:solidFill>
                <a:latin typeface="Times New Roman" pitchFamily="18" charset="0"/>
                <a:cs typeface="Times New Roman" pitchFamily="18" charset="0"/>
              </a:rPr>
              <a:t> from Israel standard SI413.</a:t>
            </a: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25</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4106158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6431" t="4609" r="5916" b="5924"/>
          <a:stretch/>
        </p:blipFill>
        <p:spPr>
          <a:xfrm>
            <a:off x="1007807" y="685800"/>
            <a:ext cx="2713703" cy="5139728"/>
          </a:xfrm>
        </p:spPr>
      </p:pic>
      <p:sp>
        <p:nvSpPr>
          <p:cNvPr id="2" name="Slide Number Placeholder 1"/>
          <p:cNvSpPr>
            <a:spLocks noGrp="1"/>
          </p:cNvSpPr>
          <p:nvPr>
            <p:ph type="sldNum" sz="quarter" idx="15"/>
          </p:nvPr>
        </p:nvSpPr>
        <p:spPr/>
        <p:txBody>
          <a:bodyPr/>
          <a:lstStyle/>
          <a:p>
            <a:fld id="{B6F15528-21DE-4FAA-801E-634DDDAF4B2B}" type="slidenum">
              <a:rPr lang="en-US" smtClean="0"/>
              <a:pPr/>
              <a:t>26</a:t>
            </a:fld>
            <a:endParaRPr lang="en-US"/>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4758" t="3870" r="5278" b="4301"/>
          <a:stretch/>
        </p:blipFill>
        <p:spPr>
          <a:xfrm>
            <a:off x="3733800" y="685800"/>
            <a:ext cx="2551472" cy="5164308"/>
          </a:xfrm>
          <a:prstGeom prst="rect">
            <a:avLst/>
          </a:prstGeom>
        </p:spPr>
      </p:pic>
      <p:sp>
        <p:nvSpPr>
          <p:cNvPr id="6" name="TextBox 5"/>
          <p:cNvSpPr txBox="1"/>
          <p:nvPr/>
        </p:nvSpPr>
        <p:spPr>
          <a:xfrm>
            <a:off x="6934200" y="1278193"/>
            <a:ext cx="1752600" cy="830997"/>
          </a:xfrm>
          <a:prstGeom prst="rect">
            <a:avLst/>
          </a:prstGeom>
          <a:noFill/>
        </p:spPr>
        <p:txBody>
          <a:bodyPr wrap="square" rtlCol="0">
            <a:spAutoFit/>
          </a:bodyPr>
          <a:lstStyle/>
          <a:p>
            <a:r>
              <a:rPr lang="en-US" sz="2400" dirty="0" err="1" smtClean="0">
                <a:latin typeface="Times New Roman" pitchFamily="18" charset="0"/>
                <a:cs typeface="Times New Roman" pitchFamily="18" charset="0"/>
              </a:rPr>
              <a:t>Ss</a:t>
            </a:r>
            <a:r>
              <a:rPr lang="en-US" sz="2400" dirty="0" smtClean="0">
                <a:latin typeface="Times New Roman" pitchFamily="18" charset="0"/>
                <a:cs typeface="Times New Roman" pitchFamily="18" charset="0"/>
              </a:rPr>
              <a:t> = </a:t>
            </a:r>
            <a:r>
              <a:rPr lang="en-US" sz="2400" dirty="0">
                <a:latin typeface="Times New Roman" pitchFamily="18" charset="0"/>
                <a:cs typeface="Times New Roman" pitchFamily="18" charset="0"/>
              </a:rPr>
              <a:t>0.5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S1</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0.12</a:t>
            </a:r>
            <a:endParaRPr lang="en-US" dirty="0"/>
          </a:p>
        </p:txBody>
      </p:sp>
      <p:sp>
        <p:nvSpPr>
          <p:cNvPr id="3" name="TextBox 2"/>
          <p:cNvSpPr txBox="1"/>
          <p:nvPr/>
        </p:nvSpPr>
        <p:spPr>
          <a:xfrm>
            <a:off x="1219200" y="6019800"/>
            <a:ext cx="4724400" cy="646331"/>
          </a:xfrm>
          <a:prstGeom prst="rect">
            <a:avLst/>
          </a:prstGeom>
          <a:noFill/>
        </p:spPr>
        <p:txBody>
          <a:bodyPr wrap="square" rtlCol="0">
            <a:spAutoFit/>
          </a:bodyPr>
          <a:lstStyle/>
          <a:p>
            <a:pPr algn="ctr"/>
            <a:r>
              <a:rPr lang="en-US" dirty="0">
                <a:latin typeface="Times New Roman" pitchFamily="18" charset="0"/>
                <a:cs typeface="Times New Roman" pitchFamily="18" charset="0"/>
              </a:rPr>
              <a:t>Figure </a:t>
            </a:r>
            <a:r>
              <a:rPr lang="en-US" dirty="0" smtClean="0">
                <a:latin typeface="Times New Roman" pitchFamily="18" charset="0"/>
                <a:cs typeface="Times New Roman" pitchFamily="18" charset="0"/>
              </a:rPr>
              <a:t>1.7: </a:t>
            </a:r>
            <a:r>
              <a:rPr lang="en-US" dirty="0">
                <a:latin typeface="Times New Roman" pitchFamily="18" charset="0"/>
                <a:cs typeface="Times New Roman" pitchFamily="18" charset="0"/>
              </a:rPr>
              <a:t>Mapped acceleration parameter </a:t>
            </a:r>
            <a:r>
              <a:rPr lang="en-US" dirty="0" smtClean="0">
                <a:latin typeface="Times New Roman" pitchFamily="18" charset="0"/>
                <a:cs typeface="Times New Roman" pitchFamily="18" charset="0"/>
              </a:rPr>
              <a:t>S1 and </a:t>
            </a:r>
            <a:r>
              <a:rPr lang="en-US" dirty="0" err="1" smtClean="0">
                <a:latin typeface="Times New Roman" pitchFamily="18" charset="0"/>
                <a:cs typeface="Times New Roman" pitchFamily="18" charset="0"/>
              </a:rPr>
              <a:t>Ss</a:t>
            </a:r>
            <a:endParaRPr lang="en-US" dirty="0">
              <a:latin typeface="Times New Roman" pitchFamily="18" charset="0"/>
              <a:cs typeface="Times New Roman" pitchFamily="18" charset="0"/>
            </a:endParaRPr>
          </a:p>
        </p:txBody>
      </p:sp>
      <p:sp>
        <p:nvSpPr>
          <p:cNvPr id="7" name="TextBox 6"/>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0183670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7696200" cy="5407152"/>
          </a:xfrm>
        </p:spPr>
        <p:txBody>
          <a:bodyPr>
            <a:normAutofit fontScale="92500"/>
          </a:bodyPr>
          <a:lstStyle/>
          <a:p>
            <a:pPr>
              <a:buClrTx/>
              <a:buSzPct val="100000"/>
              <a:buFont typeface="Arial" panose="020B0604020202020204" pitchFamily="34" charset="0"/>
              <a:buChar char="•"/>
            </a:pPr>
            <a:r>
              <a:rPr lang="en-US" dirty="0" smtClean="0"/>
              <a:t>Site classification “B” Rock                       </a:t>
            </a:r>
            <a:r>
              <a:rPr lang="en-US" sz="1800" dirty="0" smtClean="0">
                <a:latin typeface="Times New Roman" pitchFamily="18" charset="0"/>
                <a:cs typeface="Times New Roman" pitchFamily="18" charset="0"/>
              </a:rPr>
              <a:t>(ASCE7-10 Table 1.3)</a:t>
            </a:r>
          </a:p>
          <a:p>
            <a:pPr>
              <a:buClrTx/>
              <a:buSzPct val="100000"/>
              <a:buFont typeface="Arial" panose="020B0604020202020204" pitchFamily="34" charset="0"/>
              <a:buChar char="•"/>
            </a:pPr>
            <a:r>
              <a:rPr lang="en-US" dirty="0" smtClean="0">
                <a:latin typeface="Times New Roman" pitchFamily="18" charset="0"/>
                <a:cs typeface="Times New Roman" pitchFamily="18" charset="0"/>
              </a:rPr>
              <a:t>Site Coefficients </a:t>
            </a:r>
            <a:r>
              <a:rPr lang="en-US" dirty="0" err="1" smtClean="0">
                <a:latin typeface="Times New Roman" pitchFamily="18" charset="0"/>
                <a:cs typeface="Times New Roman" pitchFamily="18" charset="0"/>
              </a:rPr>
              <a:t>Fa</a:t>
            </a:r>
            <a:r>
              <a:rPr lang="en-US" dirty="0" smtClean="0">
                <a:latin typeface="Times New Roman" pitchFamily="18" charset="0"/>
                <a:cs typeface="Times New Roman" pitchFamily="18" charset="0"/>
              </a:rPr>
              <a:t> and </a:t>
            </a:r>
            <a:r>
              <a:rPr lang="en-US" dirty="0" err="1" smtClean="0">
                <a:latin typeface="Times New Roman" pitchFamily="18" charset="0"/>
                <a:cs typeface="Times New Roman" pitchFamily="18" charset="0"/>
              </a:rPr>
              <a:t>Fv</a:t>
            </a:r>
            <a:r>
              <a:rPr lang="en-US" dirty="0" smtClean="0">
                <a:latin typeface="Times New Roman" pitchFamily="18" charset="0"/>
                <a:cs typeface="Times New Roman" pitchFamily="18" charset="0"/>
              </a:rPr>
              <a:t> </a:t>
            </a:r>
          </a:p>
          <a:p>
            <a:pPr marL="0" indent="0">
              <a:buNone/>
            </a:pPr>
            <a:r>
              <a:rPr lang="en-US" dirty="0" err="1"/>
              <a:t>Fa</a:t>
            </a:r>
            <a:r>
              <a:rPr lang="en-US" dirty="0"/>
              <a:t> = short-period site </a:t>
            </a:r>
            <a:r>
              <a:rPr lang="en-US" dirty="0" smtClean="0"/>
              <a:t>coefficient.</a:t>
            </a:r>
            <a:endParaRPr lang="en-US" dirty="0"/>
          </a:p>
          <a:p>
            <a:pPr marL="0" indent="0">
              <a:buNone/>
            </a:pPr>
            <a:r>
              <a:rPr lang="en-US" dirty="0" err="1"/>
              <a:t>Fv</a:t>
            </a:r>
            <a:r>
              <a:rPr lang="en-US" dirty="0"/>
              <a:t> = long-period site </a:t>
            </a:r>
            <a:r>
              <a:rPr lang="en-US" dirty="0" smtClean="0"/>
              <a:t>coefficient.</a:t>
            </a:r>
            <a:endParaRPr lang="en-US" dirty="0"/>
          </a:p>
          <a:p>
            <a:pPr marL="0" indent="0">
              <a:buNone/>
            </a:pPr>
            <a:r>
              <a:rPr lang="en-US" dirty="0" err="1" smtClean="0"/>
              <a:t>Fa</a:t>
            </a:r>
            <a:r>
              <a:rPr lang="en-US" dirty="0" smtClean="0"/>
              <a:t>=1                                                           </a:t>
            </a:r>
            <a:r>
              <a:rPr lang="en-US" sz="1800" dirty="0" smtClean="0">
                <a:latin typeface="Times New Roman" pitchFamily="18" charset="0"/>
                <a:cs typeface="Times New Roman" pitchFamily="18" charset="0"/>
              </a:rPr>
              <a:t>(ASCE7-10 Table 11.4-1)</a:t>
            </a:r>
          </a:p>
          <a:p>
            <a:pPr marL="0" indent="0">
              <a:buNone/>
            </a:pPr>
            <a:r>
              <a:rPr lang="en-US" dirty="0" err="1" smtClean="0"/>
              <a:t>Fv</a:t>
            </a:r>
            <a:r>
              <a:rPr lang="en-US" dirty="0" smtClean="0"/>
              <a:t> </a:t>
            </a:r>
            <a:r>
              <a:rPr lang="en-US" dirty="0"/>
              <a:t>=</a:t>
            </a:r>
            <a:r>
              <a:rPr lang="en-US" dirty="0" smtClean="0"/>
              <a:t>1                                                          </a:t>
            </a:r>
            <a:r>
              <a:rPr lang="en-US" sz="1800" dirty="0" smtClean="0">
                <a:latin typeface="Times New Roman" pitchFamily="18" charset="0"/>
                <a:cs typeface="Times New Roman" pitchFamily="18" charset="0"/>
              </a:rPr>
              <a:t>(</a:t>
            </a:r>
            <a:r>
              <a:rPr lang="en-US" sz="1800" dirty="0">
                <a:latin typeface="Times New Roman" pitchFamily="18" charset="0"/>
                <a:cs typeface="Times New Roman" pitchFamily="18" charset="0"/>
              </a:rPr>
              <a:t>ASCE7-10 Table 11.4-1)</a:t>
            </a:r>
          </a:p>
          <a:p>
            <a:pPr>
              <a:buClrTx/>
              <a:buSzPct val="100000"/>
              <a:buFont typeface="Wingdings" pitchFamily="2" charset="2"/>
              <a:buChar char="§"/>
            </a:pPr>
            <a:r>
              <a:rPr lang="en-US" dirty="0">
                <a:solidFill>
                  <a:prstClr val="black"/>
                </a:solidFill>
                <a:latin typeface="Times New Roman" pitchFamily="18" charset="0"/>
                <a:cs typeface="Times New Roman" pitchFamily="18" charset="0"/>
              </a:rPr>
              <a:t>Spectral </a:t>
            </a:r>
            <a:r>
              <a:rPr lang="en-US" dirty="0" smtClean="0">
                <a:solidFill>
                  <a:prstClr val="black"/>
                </a:solidFill>
                <a:latin typeface="Times New Roman" pitchFamily="18" charset="0"/>
                <a:cs typeface="Times New Roman" pitchFamily="18" charset="0"/>
              </a:rPr>
              <a:t>response acceleration parameters SMS and SM1</a:t>
            </a:r>
          </a:p>
          <a:p>
            <a:pPr marL="0" indent="0">
              <a:buClrTx/>
              <a:buSzPct val="100000"/>
              <a:buNone/>
            </a:pPr>
            <a:r>
              <a:rPr lang="en-US" dirty="0">
                <a:latin typeface="Times New Roman" pitchFamily="18" charset="0"/>
                <a:cs typeface="Times New Roman" pitchFamily="18" charset="0"/>
              </a:rPr>
              <a:t>SMS = </a:t>
            </a:r>
            <a:r>
              <a:rPr lang="en-US" dirty="0" err="1" smtClean="0">
                <a:latin typeface="Times New Roman" pitchFamily="18" charset="0"/>
                <a:cs typeface="Times New Roman" pitchFamily="18" charset="0"/>
              </a:rPr>
              <a:t>Fa</a:t>
            </a:r>
            <a:r>
              <a:rPr lang="en-US" dirty="0" smtClean="0">
                <a:latin typeface="Times New Roman" pitchFamily="18" charset="0"/>
                <a:cs typeface="Times New Roman" pitchFamily="18" charset="0"/>
              </a:rPr>
              <a:t> ×SS                                                </a:t>
            </a:r>
            <a:r>
              <a:rPr lang="en-US" sz="1800" dirty="0" smtClean="0">
                <a:latin typeface="Times New Roman" pitchFamily="18" charset="0"/>
                <a:cs typeface="Times New Roman" pitchFamily="18" charset="0"/>
              </a:rPr>
              <a:t>(ASCE7-10 equation11.4-1)</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pPr marL="0" indent="0">
              <a:buClrTx/>
              <a:buSzPct val="100000"/>
              <a:buNone/>
            </a:pPr>
            <a:r>
              <a:rPr lang="en-US" dirty="0" smtClean="0">
                <a:latin typeface="Times New Roman" pitchFamily="18" charset="0"/>
                <a:cs typeface="Times New Roman" pitchFamily="18" charset="0"/>
              </a:rPr>
              <a:t>SMS</a:t>
            </a:r>
            <a:r>
              <a:rPr lang="en-US" dirty="0">
                <a:latin typeface="Times New Roman" pitchFamily="18" charset="0"/>
                <a:cs typeface="Times New Roman" pitchFamily="18" charset="0"/>
              </a:rPr>
              <a:t>= 1× 0.5=0.5 </a:t>
            </a:r>
            <a:r>
              <a:rPr lang="en-US" dirty="0" smtClean="0">
                <a:latin typeface="Times New Roman" pitchFamily="18" charset="0"/>
                <a:cs typeface="Times New Roman" pitchFamily="18" charset="0"/>
              </a:rPr>
              <a:t> </a:t>
            </a:r>
          </a:p>
          <a:p>
            <a:pPr marL="0" indent="0">
              <a:buClrTx/>
              <a:buSzPct val="100000"/>
              <a:buNone/>
            </a:pPr>
            <a:endParaRPr lang="en-US" dirty="0">
              <a:latin typeface="Times New Roman" pitchFamily="18" charset="0"/>
              <a:cs typeface="Times New Roman" pitchFamily="18" charset="0"/>
            </a:endParaRPr>
          </a:p>
          <a:p>
            <a:pPr marL="0" lvl="0" indent="0">
              <a:buClrTx/>
              <a:buSzPct val="100000"/>
              <a:buNone/>
            </a:pPr>
            <a:r>
              <a:rPr lang="en-US" dirty="0">
                <a:latin typeface="Times New Roman" pitchFamily="18" charset="0"/>
                <a:cs typeface="Times New Roman" pitchFamily="18" charset="0"/>
              </a:rPr>
              <a:t>SM1 = </a:t>
            </a:r>
            <a:r>
              <a:rPr lang="en-US" dirty="0" err="1">
                <a:latin typeface="Times New Roman" pitchFamily="18" charset="0"/>
                <a:cs typeface="Times New Roman" pitchFamily="18" charset="0"/>
              </a:rPr>
              <a:t>Fv</a:t>
            </a:r>
            <a:r>
              <a:rPr lang="en-US" dirty="0">
                <a:latin typeface="Times New Roman" pitchFamily="18" charset="0"/>
                <a:cs typeface="Times New Roman" pitchFamily="18" charset="0"/>
              </a:rPr>
              <a:t> ×S1                                             </a:t>
            </a:r>
            <a:r>
              <a:rPr lang="en-US" dirty="0" smtClean="0">
                <a:latin typeface="Times New Roman" pitchFamily="18" charset="0"/>
                <a:cs typeface="Times New Roman" pitchFamily="18" charset="0"/>
              </a:rPr>
              <a:t>   </a:t>
            </a:r>
            <a:r>
              <a:rPr lang="en-US" sz="1800" dirty="0" smtClean="0">
                <a:solidFill>
                  <a:prstClr val="black"/>
                </a:solidFill>
                <a:latin typeface="Times New Roman" pitchFamily="18" charset="0"/>
                <a:cs typeface="Times New Roman" pitchFamily="18" charset="0"/>
              </a:rPr>
              <a:t>(</a:t>
            </a:r>
            <a:r>
              <a:rPr lang="en-US" sz="1800" dirty="0">
                <a:solidFill>
                  <a:prstClr val="black"/>
                </a:solidFill>
                <a:latin typeface="Times New Roman" pitchFamily="18" charset="0"/>
                <a:cs typeface="Times New Roman" pitchFamily="18" charset="0"/>
              </a:rPr>
              <a:t>ASCE7-10 </a:t>
            </a:r>
            <a:r>
              <a:rPr lang="en-US" sz="1800" dirty="0" smtClean="0">
                <a:solidFill>
                  <a:prstClr val="black"/>
                </a:solidFill>
                <a:latin typeface="Times New Roman" pitchFamily="18" charset="0"/>
                <a:cs typeface="Times New Roman" pitchFamily="18" charset="0"/>
              </a:rPr>
              <a:t>equation11.4-2)</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pPr marL="0" indent="0">
              <a:buClrTx/>
              <a:buSzPct val="100000"/>
              <a:buNone/>
            </a:pPr>
            <a:r>
              <a:rPr lang="en-US" dirty="0">
                <a:latin typeface="Times New Roman" pitchFamily="18" charset="0"/>
                <a:cs typeface="Times New Roman" pitchFamily="18" charset="0"/>
              </a:rPr>
              <a:t>SM1= 1×0.12 =0.12</a:t>
            </a:r>
          </a:p>
          <a:p>
            <a:pPr marL="0" indent="0">
              <a:buClrTx/>
              <a:buSzPct val="100000"/>
              <a:buNone/>
            </a:pP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27</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2526684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836756"/>
                <a:ext cx="8077200" cy="5637196"/>
              </a:xfrm>
            </p:spPr>
            <p:txBody>
              <a:bodyPr>
                <a:normAutofit/>
              </a:bodyPr>
              <a:lstStyle/>
              <a:p>
                <a:pPr>
                  <a:buClrTx/>
                  <a:buSzPct val="100000"/>
                  <a:buFont typeface="Arial" panose="020B0604020202020204" pitchFamily="34" charset="0"/>
                  <a:buChar char="•"/>
                </a:pPr>
                <a:r>
                  <a:rPr lang="en-US" dirty="0" smtClean="0">
                    <a:latin typeface="Times New Roman" pitchFamily="18" charset="0"/>
                    <a:cs typeface="Times New Roman" pitchFamily="18" charset="0"/>
                  </a:rPr>
                  <a:t>Seismic Design Category “D”      </a:t>
                </a:r>
                <a:r>
                  <a:rPr lang="en-US" sz="1800" dirty="0" smtClean="0">
                    <a:latin typeface="Times New Roman" pitchFamily="18" charset="0"/>
                    <a:cs typeface="Times New Roman" pitchFamily="18" charset="0"/>
                  </a:rPr>
                  <a:t>(ASCE7-10 Table 11.6-1 and 11.6-2 )</a:t>
                </a:r>
              </a:p>
              <a:p>
                <a:pPr marL="0" indent="0">
                  <a:buClrTx/>
                  <a:buSzPct val="100000"/>
                  <a:buNone/>
                </a:pPr>
                <a:endParaRPr lang="en-US" sz="1800" dirty="0" smtClean="0">
                  <a:latin typeface="Times New Roman" pitchFamily="18" charset="0"/>
                  <a:cs typeface="Times New Roman" pitchFamily="18" charset="0"/>
                </a:endParaRPr>
              </a:p>
              <a:p>
                <a:pPr>
                  <a:buClrTx/>
                  <a:buSzPct val="100000"/>
                  <a:buFont typeface="Arial" panose="020B0604020202020204" pitchFamily="34" charset="0"/>
                  <a:buChar char="•"/>
                </a:pPr>
                <a:r>
                  <a:rPr lang="en-US" dirty="0" smtClean="0">
                    <a:latin typeface="Times New Roman" pitchFamily="18" charset="0"/>
                    <a:cs typeface="Times New Roman" pitchFamily="18" charset="0"/>
                  </a:rPr>
                  <a:t>Since SDC is “D” </a:t>
                </a:r>
                <a:r>
                  <a:rPr lang="en-US" dirty="0">
                    <a:latin typeface="Times New Roman" pitchFamily="18" charset="0"/>
                    <a:cs typeface="Times New Roman" pitchFamily="18" charset="0"/>
                  </a:rPr>
                  <a:t>R</a:t>
                </a:r>
                <a:r>
                  <a:rPr lang="en-US" dirty="0" smtClean="0">
                    <a:latin typeface="Times New Roman" pitchFamily="18" charset="0"/>
                    <a:cs typeface="Times New Roman" pitchFamily="18" charset="0"/>
                  </a:rPr>
                  <a:t>esponse Spectrum and Seismic Response History are permitted while Equivalent Lateral Force is not permitted.                                                   </a:t>
                </a:r>
                <a:r>
                  <a:rPr lang="en-US" sz="1800" dirty="0" smtClean="0">
                    <a:latin typeface="Times New Roman" pitchFamily="18" charset="0"/>
                    <a:cs typeface="Times New Roman" pitchFamily="18" charset="0"/>
                  </a:rPr>
                  <a:t>( ASCE7-10 Table 12.6-1)</a:t>
                </a:r>
              </a:p>
              <a:p>
                <a:pPr marL="0" indent="0">
                  <a:buClrTx/>
                  <a:buSzPct val="100000"/>
                  <a:buNone/>
                </a:pPr>
                <a:endParaRPr lang="en-US" sz="1800" dirty="0" smtClean="0">
                  <a:latin typeface="Times New Roman" pitchFamily="18" charset="0"/>
                  <a:cs typeface="Times New Roman" pitchFamily="18" charset="0"/>
                </a:endParaRPr>
              </a:p>
              <a:p>
                <a:pPr lvl="0">
                  <a:buClrTx/>
                  <a:buSzPct val="100000"/>
                  <a:buFont typeface="Arial" panose="020B0604020202020204" pitchFamily="34" charset="0"/>
                  <a:buChar char="•"/>
                </a:pPr>
                <a:r>
                  <a:rPr lang="en-US" dirty="0">
                    <a:latin typeface="Times New Roman" pitchFamily="18" charset="0"/>
                    <a:cs typeface="Times New Roman" pitchFamily="18" charset="0"/>
                  </a:rPr>
                  <a:t>R</a:t>
                </a:r>
                <a:r>
                  <a:rPr lang="en-US" dirty="0" smtClean="0">
                    <a:latin typeface="Times New Roman" pitchFamily="18" charset="0"/>
                    <a:cs typeface="Times New Roman" pitchFamily="18" charset="0"/>
                  </a:rPr>
                  <a:t>esponse factor R, over strength factor </a:t>
                </a:r>
                <a14:m>
                  <m:oMath xmlns:m="http://schemas.openxmlformats.org/officeDocument/2006/math">
                    <m:r>
                      <m:rPr>
                        <m:sty m:val="p"/>
                      </m:rPr>
                      <a:rPr lang="en-US">
                        <a:latin typeface="Cambria Math"/>
                        <a:ea typeface="Times New Roman"/>
                        <a:cs typeface="Times New Roman"/>
                      </a:rPr>
                      <m:t>Ω</m:t>
                    </m:r>
                  </m:oMath>
                </a14:m>
                <a:r>
                  <a:rPr lang="en-US" dirty="0" smtClean="0">
                    <a:latin typeface="Times New Roman" pitchFamily="18" charset="0"/>
                    <a:cs typeface="Times New Roman" pitchFamily="18" charset="0"/>
                  </a:rPr>
                  <a:t> and deflection amplification factor Cd                               </a:t>
                </a:r>
                <a:r>
                  <a:rPr lang="en-US" sz="1800" dirty="0" smtClean="0">
                    <a:solidFill>
                      <a:prstClr val="black"/>
                    </a:solidFill>
                    <a:latin typeface="Times New Roman" pitchFamily="18" charset="0"/>
                    <a:cs typeface="Times New Roman" pitchFamily="18" charset="0"/>
                  </a:rPr>
                  <a:t>( </a:t>
                </a:r>
                <a:r>
                  <a:rPr lang="en-US" sz="1800" dirty="0">
                    <a:solidFill>
                      <a:prstClr val="black"/>
                    </a:solidFill>
                    <a:latin typeface="Times New Roman" pitchFamily="18" charset="0"/>
                    <a:cs typeface="Times New Roman" pitchFamily="18" charset="0"/>
                  </a:rPr>
                  <a:t>ASCE7-10 Table </a:t>
                </a:r>
                <a:r>
                  <a:rPr lang="en-US" sz="1800" dirty="0" smtClean="0">
                    <a:solidFill>
                      <a:prstClr val="black"/>
                    </a:solidFill>
                    <a:latin typeface="Times New Roman" pitchFamily="18" charset="0"/>
                    <a:cs typeface="Times New Roman" pitchFamily="18" charset="0"/>
                  </a:rPr>
                  <a:t>12.2-7)</a:t>
                </a:r>
                <a:endParaRPr lang="en-US" dirty="0" smtClean="0">
                  <a:latin typeface="Times New Roman" pitchFamily="18" charset="0"/>
                  <a:cs typeface="Times New Roman" pitchFamily="18" charset="0"/>
                </a:endParaRPr>
              </a:p>
              <a:p>
                <a:pPr marL="431800" indent="-342900">
                  <a:buClrTx/>
                  <a:buSzPct val="100000"/>
                  <a:buFont typeface="Arial" panose="020B0604020202020204" pitchFamily="34" charset="0"/>
                  <a:buChar char="•"/>
                </a:pPr>
                <a:r>
                  <a:rPr lang="en-US" dirty="0" smtClean="0">
                    <a:latin typeface="Times New Roman"/>
                    <a:ea typeface="Times New Roman"/>
                    <a:cs typeface="Times New Roman"/>
                  </a:rPr>
                  <a:t>R=7 </a:t>
                </a:r>
                <a:endParaRPr lang="en-US" sz="2800" dirty="0">
                  <a:effectLst/>
                  <a:latin typeface="Times New Roman"/>
                  <a:ea typeface="Calibri"/>
                  <a:cs typeface="Times New Roman"/>
                </a:endParaRPr>
              </a:p>
              <a:p>
                <a:pPr marL="431800" indent="-342900" algn="just">
                  <a:lnSpc>
                    <a:spcPct val="150000"/>
                  </a:lnSpc>
                  <a:spcAft>
                    <a:spcPts val="0"/>
                  </a:spcAft>
                  <a:buClrTx/>
                  <a:buSzPct val="100000"/>
                  <a:buFont typeface="Arial" panose="020B0604020202020204" pitchFamily="34" charset="0"/>
                  <a:buChar char="•"/>
                </a:pPr>
                <a:r>
                  <a:rPr lang="en-US" dirty="0" smtClean="0">
                    <a:effectLst/>
                    <a:latin typeface="Times New Roman"/>
                    <a:ea typeface="Calibri"/>
                    <a:cs typeface="Times New Roman"/>
                  </a:rPr>
                  <a:t>C</a:t>
                </a:r>
                <a:r>
                  <a:rPr lang="en-US" baseline="-25000" dirty="0" smtClean="0">
                    <a:effectLst/>
                    <a:latin typeface="Times New Roman"/>
                    <a:ea typeface="Calibri"/>
                    <a:cs typeface="Times New Roman"/>
                  </a:rPr>
                  <a:t>d</a:t>
                </a:r>
                <a:r>
                  <a:rPr lang="en-US" dirty="0" smtClean="0">
                    <a:effectLst/>
                    <a:latin typeface="Times New Roman"/>
                    <a:ea typeface="Calibri"/>
                    <a:cs typeface="Times New Roman"/>
                  </a:rPr>
                  <a:t>=5.5</a:t>
                </a:r>
              </a:p>
              <a:p>
                <a:pPr marL="431800" indent="-342900" algn="just">
                  <a:lnSpc>
                    <a:spcPct val="150000"/>
                  </a:lnSpc>
                  <a:spcAft>
                    <a:spcPts val="0"/>
                  </a:spcAft>
                  <a:buClrTx/>
                  <a:buSzPct val="100000"/>
                  <a:buFont typeface="Arial" panose="020B0604020202020204" pitchFamily="34" charset="0"/>
                  <a:buChar char="•"/>
                </a:pPr>
                <a14:m>
                  <m:oMath xmlns:m="http://schemas.openxmlformats.org/officeDocument/2006/math">
                    <m:r>
                      <m:rPr>
                        <m:sty m:val="p"/>
                      </m:rPr>
                      <a:rPr lang="en-US">
                        <a:effectLst/>
                        <a:latin typeface="Cambria Math"/>
                        <a:ea typeface="Times New Roman"/>
                        <a:cs typeface="Times New Roman"/>
                      </a:rPr>
                      <m:t>Ω</m:t>
                    </m:r>
                  </m:oMath>
                </a14:m>
                <a:r>
                  <a:rPr lang="en-US" dirty="0">
                    <a:effectLst/>
                    <a:latin typeface="Times New Roman"/>
                    <a:ea typeface="Times New Roman"/>
                    <a:cs typeface="Times New Roman"/>
                  </a:rPr>
                  <a:t> =</a:t>
                </a:r>
                <a:r>
                  <a:rPr lang="en-US" dirty="0" smtClean="0">
                    <a:effectLst/>
                    <a:latin typeface="Times New Roman"/>
                    <a:ea typeface="Times New Roman"/>
                    <a:cs typeface="Times New Roman"/>
                  </a:rPr>
                  <a:t>2.5</a:t>
                </a:r>
                <a:endParaRPr lang="en-US" sz="2800" dirty="0">
                  <a:effectLst/>
                  <a:latin typeface="Times New Roman"/>
                  <a:ea typeface="Calibri"/>
                  <a:cs typeface="Times New Roman"/>
                </a:endParaRPr>
              </a:p>
              <a:p>
                <a:pPr marL="0" indent="0">
                  <a:buClrTx/>
                  <a:buSzPct val="100000"/>
                  <a:buNone/>
                </a:pPr>
                <a:endParaRPr lang="en-US"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836756"/>
                <a:ext cx="8077200" cy="5637196"/>
              </a:xfrm>
              <a:blipFill rotWithShape="0">
                <a:blip r:embed="rId2"/>
                <a:stretch>
                  <a:fillRect l="-981" t="-865" r="-528"/>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28</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4995660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90600"/>
            <a:ext cx="7467600" cy="5483352"/>
          </a:xfrm>
        </p:spPr>
        <p:txBody>
          <a:bodyPr/>
          <a:lstStyle/>
          <a:p>
            <a:pPr marL="0" indent="0">
              <a:buNone/>
            </a:pPr>
            <a:r>
              <a:rPr lang="en-US" dirty="0" smtClean="0"/>
              <a:t>Response spectrum period versus acceleration curve</a:t>
            </a: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29</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p:pic>
        <p:nvPicPr>
          <p:cNvPr id="1638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318"/>
          <a:stretch/>
        </p:blipFill>
        <p:spPr bwMode="auto">
          <a:xfrm>
            <a:off x="1440829" y="2286000"/>
            <a:ext cx="5170962" cy="3119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295400" y="5364718"/>
            <a:ext cx="57912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Figure </a:t>
            </a:r>
            <a:r>
              <a:rPr lang="en-US" dirty="0" smtClean="0">
                <a:latin typeface="Times New Roman" pitchFamily="18" charset="0"/>
                <a:cs typeface="Times New Roman" pitchFamily="18" charset="0"/>
              </a:rPr>
              <a:t>1.8: </a:t>
            </a:r>
            <a:r>
              <a:rPr lang="en-US" dirty="0">
                <a:latin typeface="Times New Roman" pitchFamily="18" charset="0"/>
                <a:cs typeface="Times New Roman" pitchFamily="18" charset="0"/>
              </a:rPr>
              <a:t>Response spectrum period vs. acceleration curve</a:t>
            </a:r>
          </a:p>
        </p:txBody>
      </p:sp>
      <p:sp>
        <p:nvSpPr>
          <p:cNvPr id="7" name="TextBox 6"/>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13819018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7467600" cy="6169152"/>
          </a:xfrm>
        </p:spPr>
        <p:txBody>
          <a:bodyPr/>
          <a:lstStyle/>
          <a:p>
            <a:pPr marL="0" indent="0">
              <a:buNone/>
            </a:pPr>
            <a:r>
              <a:rPr lang="en-US" sz="2800" dirty="0">
                <a:latin typeface="Times New Roman" pitchFamily="18" charset="0"/>
                <a:cs typeface="Times New Roman" pitchFamily="18" charset="0"/>
              </a:rPr>
              <a:t>3D Architectural Model</a:t>
            </a:r>
          </a:p>
          <a:p>
            <a:pPr marL="0" indent="0">
              <a:buNone/>
            </a:pP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3</a:t>
            </a:fld>
            <a:endParaRPr lang="en-US"/>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8410" t="2719" r="1953" b="12950"/>
          <a:stretch/>
        </p:blipFill>
        <p:spPr>
          <a:xfrm>
            <a:off x="304800" y="1828800"/>
            <a:ext cx="4454769" cy="3276600"/>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9569" y="1828800"/>
            <a:ext cx="4079631"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04800" y="5105400"/>
            <a:ext cx="8305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1.1 : 3D architectural model </a:t>
            </a:r>
            <a:endParaRPr lang="en-US" dirty="0">
              <a:latin typeface="Times New Roman" pitchFamily="18" charset="0"/>
              <a:cs typeface="Times New Roman" pitchFamily="18" charset="0"/>
            </a:endParaRPr>
          </a:p>
        </p:txBody>
      </p:sp>
      <p:sp>
        <p:nvSpPr>
          <p:cNvPr id="4" name="TextBox 3"/>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8364580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76200" y="836756"/>
                <a:ext cx="8382000" cy="5487844"/>
              </a:xfrm>
            </p:spPr>
            <p:txBody>
              <a:bodyPr>
                <a:noAutofit/>
              </a:bodyPr>
              <a:lstStyle/>
              <a:p>
                <a:pPr marL="349250" indent="-342900" algn="just">
                  <a:lnSpc>
                    <a:spcPct val="150000"/>
                  </a:lnSpc>
                  <a:buClrTx/>
                  <a:buSzPct val="100000"/>
                  <a:buFont typeface="Wingdings" panose="05000000000000000000" pitchFamily="2" charset="2"/>
                  <a:buChar char="§"/>
                </a:pPr>
                <a:r>
                  <a:rPr lang="en-US" dirty="0" smtClean="0">
                    <a:latin typeface="Cambria Math"/>
                    <a:ea typeface="Calibri"/>
                    <a:cs typeface="Cambria Math"/>
                  </a:rPr>
                  <a:t>Wind load</a:t>
                </a:r>
              </a:p>
              <a:p>
                <a:pPr marL="6350" indent="0" algn="just">
                  <a:lnSpc>
                    <a:spcPct val="150000"/>
                  </a:lnSpc>
                  <a:spcAft>
                    <a:spcPts val="0"/>
                  </a:spcAft>
                  <a:buNone/>
                </a:pPr>
                <a14:m>
                  <m:oMath xmlns:m="http://schemas.openxmlformats.org/officeDocument/2006/math">
                    <m:r>
                      <m:rPr>
                        <m:sty m:val="p"/>
                      </m:rPr>
                      <a:rPr lang="en-US" sz="1800" smtClean="0">
                        <a:latin typeface="Cambria Math"/>
                        <a:ea typeface="Calibri"/>
                        <a:cs typeface="Cambria Math"/>
                      </a:rPr>
                      <m:t>P</m:t>
                    </m:r>
                    <m:r>
                      <a:rPr lang="en-US" sz="1800">
                        <a:effectLst/>
                        <a:latin typeface="Cambria Math"/>
                        <a:ea typeface="Calibri"/>
                        <a:cs typeface="Times New Roman"/>
                      </a:rPr>
                      <m:t>=</m:t>
                    </m:r>
                    <m:r>
                      <m:rPr>
                        <m:sty m:val="p"/>
                      </m:rPr>
                      <a:rPr lang="en-US" sz="1800">
                        <a:effectLst/>
                        <a:latin typeface="Cambria Math"/>
                        <a:ea typeface="Calibri"/>
                        <a:cs typeface="Cambria Math"/>
                      </a:rPr>
                      <m:t>qz</m:t>
                    </m:r>
                    <m:r>
                      <a:rPr lang="en-US" sz="1800">
                        <a:effectLst/>
                        <a:latin typeface="Cambria Math"/>
                        <a:ea typeface="Calibri"/>
                        <a:cs typeface="Cambria Math"/>
                      </a:rPr>
                      <m:t>×</m:t>
                    </m:r>
                    <m:r>
                      <m:rPr>
                        <m:sty m:val="p"/>
                      </m:rPr>
                      <a:rPr lang="en-US" sz="1800">
                        <a:effectLst/>
                        <a:latin typeface="Cambria Math"/>
                        <a:ea typeface="Calibri"/>
                        <a:cs typeface="Cambria Math"/>
                      </a:rPr>
                      <m:t>G</m:t>
                    </m:r>
                    <m:r>
                      <a:rPr lang="en-US" sz="1800">
                        <a:effectLst/>
                        <a:latin typeface="Cambria Math"/>
                        <a:ea typeface="Calibri"/>
                        <a:cs typeface="Cambria Math"/>
                      </a:rPr>
                      <m:t>×</m:t>
                    </m:r>
                    <m:sSub>
                      <m:sSubPr>
                        <m:ctrlPr>
                          <a:rPr lang="en-US" sz="1800" i="1">
                            <a:effectLst/>
                            <a:latin typeface="Cambria Math"/>
                            <a:ea typeface="Calibri"/>
                            <a:cs typeface="Cambria Math"/>
                          </a:rPr>
                        </m:ctrlPr>
                      </m:sSubPr>
                      <m:e>
                        <m:r>
                          <m:rPr>
                            <m:sty m:val="p"/>
                          </m:rPr>
                          <a:rPr lang="en-US" sz="1800">
                            <a:effectLst/>
                            <a:latin typeface="Cambria Math"/>
                            <a:ea typeface="Calibri"/>
                            <a:cs typeface="Cambria Math"/>
                          </a:rPr>
                          <m:t>C</m:t>
                        </m:r>
                      </m:e>
                      <m:sub>
                        <m:r>
                          <m:rPr>
                            <m:sty m:val="p"/>
                          </m:rPr>
                          <a:rPr lang="en-US" sz="1800">
                            <a:effectLst/>
                            <a:latin typeface="Cambria Math"/>
                            <a:ea typeface="Calibri"/>
                            <a:cs typeface="Cambria Math"/>
                          </a:rPr>
                          <m:t>p</m:t>
                        </m:r>
                      </m:sub>
                    </m:sSub>
                  </m:oMath>
                </a14:m>
                <a:r>
                  <a:rPr lang="en-US" sz="1800" dirty="0" smtClean="0">
                    <a:effectLst/>
                    <a:latin typeface="Times New Roman" pitchFamily="18" charset="0"/>
                    <a:ea typeface="Calibri"/>
                    <a:cs typeface="Times New Roman" pitchFamily="18" charset="0"/>
                  </a:rPr>
                  <a:t>                                                                                                                </a:t>
                </a:r>
                <a:endParaRPr lang="en-US" sz="1800" dirty="0">
                  <a:effectLst/>
                  <a:latin typeface="Times New Roman" pitchFamily="18" charset="0"/>
                  <a:ea typeface="Calibri"/>
                  <a:cs typeface="Times New Roman" pitchFamily="18" charset="0"/>
                </a:endParaRPr>
              </a:p>
              <a:p>
                <a:pPr marL="6350" indent="0" algn="just">
                  <a:lnSpc>
                    <a:spcPct val="150000"/>
                  </a:lnSpc>
                  <a:spcAft>
                    <a:spcPts val="0"/>
                  </a:spcAft>
                  <a:buNone/>
                </a:pPr>
                <a14:m>
                  <m:oMath xmlns:m="http://schemas.openxmlformats.org/officeDocument/2006/math">
                    <m:r>
                      <m:rPr>
                        <m:sty m:val="p"/>
                      </m:rPr>
                      <a:rPr lang="en-US" sz="1800">
                        <a:effectLst/>
                        <a:latin typeface="Cambria Math"/>
                        <a:ea typeface="Calibri"/>
                        <a:cs typeface="Times New Roman"/>
                      </a:rPr>
                      <m:t>q</m:t>
                    </m:r>
                    <m:r>
                      <m:rPr>
                        <m:sty m:val="p"/>
                      </m:rPr>
                      <a:rPr lang="en-US" sz="1800">
                        <a:effectLst/>
                        <a:latin typeface="Cambria Math"/>
                        <a:ea typeface="Calibri"/>
                        <a:cs typeface="Cambria Math"/>
                      </a:rPr>
                      <m:t>z</m:t>
                    </m:r>
                    <m:r>
                      <a:rPr lang="en-US" sz="1800">
                        <a:effectLst/>
                        <a:latin typeface="Cambria Math"/>
                        <a:ea typeface="Calibri"/>
                        <a:cs typeface="Times New Roman"/>
                      </a:rPr>
                      <m:t>=</m:t>
                    </m:r>
                    <m:r>
                      <a:rPr lang="en-US" sz="1800">
                        <a:effectLst/>
                        <a:latin typeface="Cambria Math"/>
                        <a:ea typeface="Calibri"/>
                        <a:cs typeface="Times New Roman"/>
                      </a:rPr>
                      <m:t>0</m:t>
                    </m:r>
                    <m:r>
                      <a:rPr lang="en-US" sz="1800">
                        <a:effectLst/>
                        <a:latin typeface="Cambria Math"/>
                        <a:ea typeface="Calibri"/>
                        <a:cs typeface="Times New Roman"/>
                      </a:rPr>
                      <m:t>.</m:t>
                    </m:r>
                    <m:r>
                      <a:rPr lang="en-US" sz="1800">
                        <a:effectLst/>
                        <a:latin typeface="Cambria Math"/>
                        <a:ea typeface="Calibri"/>
                        <a:cs typeface="Times New Roman"/>
                      </a:rPr>
                      <m:t>613</m:t>
                    </m:r>
                    <m:r>
                      <a:rPr lang="en-US" sz="1800">
                        <a:effectLst/>
                        <a:latin typeface="Cambria Math"/>
                        <a:ea typeface="Calibri"/>
                        <a:cs typeface="Cambria Math"/>
                      </a:rPr>
                      <m:t>×</m:t>
                    </m:r>
                    <m:sSub>
                      <m:sSubPr>
                        <m:ctrlPr>
                          <a:rPr lang="en-US" sz="1800" i="1">
                            <a:effectLst/>
                            <a:latin typeface="Cambria Math"/>
                            <a:ea typeface="Calibri"/>
                            <a:cs typeface="Times New Roman"/>
                          </a:rPr>
                        </m:ctrlPr>
                      </m:sSubPr>
                      <m:e>
                        <m:r>
                          <m:rPr>
                            <m:sty m:val="p"/>
                          </m:rPr>
                          <a:rPr lang="en-US" sz="1800">
                            <a:effectLst/>
                            <a:latin typeface="Cambria Math"/>
                            <a:ea typeface="Calibri"/>
                            <a:cs typeface="Times New Roman"/>
                          </a:rPr>
                          <m:t>K</m:t>
                        </m:r>
                      </m:e>
                      <m:sub>
                        <m:r>
                          <m:rPr>
                            <m:sty m:val="p"/>
                          </m:rPr>
                          <a:rPr lang="en-US" sz="1800">
                            <a:effectLst/>
                            <a:latin typeface="Cambria Math"/>
                            <a:ea typeface="Calibri"/>
                            <a:cs typeface="Cambria Math"/>
                          </a:rPr>
                          <m:t>z</m:t>
                        </m:r>
                      </m:sub>
                    </m:sSub>
                    <m:r>
                      <a:rPr lang="en-US" sz="1800">
                        <a:effectLst/>
                        <a:latin typeface="Cambria Math"/>
                        <a:ea typeface="Calibri"/>
                        <a:cs typeface="Cambria Math"/>
                      </a:rPr>
                      <m:t>×</m:t>
                    </m:r>
                    <m:sSub>
                      <m:sSubPr>
                        <m:ctrlPr>
                          <a:rPr lang="en-US" sz="1800" i="1">
                            <a:effectLst/>
                            <a:latin typeface="Cambria Math"/>
                            <a:ea typeface="Calibri"/>
                            <a:cs typeface="Times New Roman"/>
                          </a:rPr>
                        </m:ctrlPr>
                      </m:sSubPr>
                      <m:e>
                        <m:r>
                          <m:rPr>
                            <m:sty m:val="p"/>
                          </m:rPr>
                          <a:rPr lang="en-US" sz="1800">
                            <a:effectLst/>
                            <a:latin typeface="Cambria Math"/>
                            <a:ea typeface="Calibri"/>
                            <a:cs typeface="Times New Roman"/>
                          </a:rPr>
                          <m:t>K</m:t>
                        </m:r>
                      </m:e>
                      <m:sub>
                        <m:r>
                          <m:rPr>
                            <m:sty m:val="p"/>
                          </m:rPr>
                          <a:rPr lang="en-US" sz="1800">
                            <a:effectLst/>
                            <a:latin typeface="Cambria Math"/>
                            <a:ea typeface="Calibri"/>
                            <a:cs typeface="Cambria Math"/>
                          </a:rPr>
                          <m:t>zt</m:t>
                        </m:r>
                      </m:sub>
                    </m:sSub>
                    <m:r>
                      <a:rPr lang="en-US" sz="1800">
                        <a:effectLst/>
                        <a:latin typeface="Cambria Math"/>
                        <a:ea typeface="Calibri"/>
                        <a:cs typeface="Cambria Math"/>
                      </a:rPr>
                      <m:t>×</m:t>
                    </m:r>
                    <m:sSub>
                      <m:sSubPr>
                        <m:ctrlPr>
                          <a:rPr lang="en-US" sz="1800" i="1">
                            <a:effectLst/>
                            <a:latin typeface="Cambria Math"/>
                            <a:ea typeface="Calibri"/>
                            <a:cs typeface="Times New Roman"/>
                          </a:rPr>
                        </m:ctrlPr>
                      </m:sSubPr>
                      <m:e>
                        <m:r>
                          <m:rPr>
                            <m:sty m:val="p"/>
                          </m:rPr>
                          <a:rPr lang="en-US" sz="1800">
                            <a:effectLst/>
                            <a:latin typeface="Cambria Math"/>
                            <a:ea typeface="Calibri"/>
                            <a:cs typeface="Times New Roman"/>
                          </a:rPr>
                          <m:t>k</m:t>
                        </m:r>
                        <m:r>
                          <a:rPr lang="en-US" sz="1800">
                            <a:effectLst/>
                            <a:latin typeface="Cambria Math"/>
                            <a:ea typeface="Calibri"/>
                            <a:cs typeface="Times New Roman"/>
                          </a:rPr>
                          <m:t> </m:t>
                        </m:r>
                      </m:e>
                      <m:sub>
                        <m:r>
                          <m:rPr>
                            <m:sty m:val="p"/>
                          </m:rPr>
                          <a:rPr lang="en-US" sz="1800">
                            <a:effectLst/>
                            <a:latin typeface="Cambria Math"/>
                            <a:ea typeface="Calibri"/>
                            <a:cs typeface="Cambria Math"/>
                          </a:rPr>
                          <m:t>d</m:t>
                        </m:r>
                      </m:sub>
                    </m:sSub>
                    <m:r>
                      <a:rPr lang="en-US" sz="1800">
                        <a:effectLst/>
                        <a:latin typeface="Cambria Math"/>
                        <a:ea typeface="Calibri"/>
                        <a:cs typeface="Cambria Math"/>
                      </a:rPr>
                      <m:t>×</m:t>
                    </m:r>
                    <m:sSup>
                      <m:sSupPr>
                        <m:ctrlPr>
                          <a:rPr lang="en-US" sz="1800" i="1">
                            <a:effectLst/>
                            <a:latin typeface="Cambria Math"/>
                            <a:ea typeface="Calibri"/>
                            <a:cs typeface="Times New Roman"/>
                          </a:rPr>
                        </m:ctrlPr>
                      </m:sSupPr>
                      <m:e>
                        <m:r>
                          <m:rPr>
                            <m:sty m:val="p"/>
                          </m:rPr>
                          <a:rPr lang="en-US" sz="1800">
                            <a:effectLst/>
                            <a:latin typeface="Cambria Math"/>
                            <a:ea typeface="Calibri"/>
                            <a:cs typeface="Times New Roman"/>
                          </a:rPr>
                          <m:t>v</m:t>
                        </m:r>
                      </m:e>
                      <m:sup>
                        <m:r>
                          <a:rPr lang="en-US" sz="1800">
                            <a:effectLst/>
                            <a:latin typeface="Cambria Math"/>
                            <a:ea typeface="Calibri"/>
                            <a:cs typeface="Times New Roman"/>
                          </a:rPr>
                          <m:t>2</m:t>
                        </m:r>
                      </m:sup>
                    </m:sSup>
                  </m:oMath>
                </a14:m>
                <a:r>
                  <a:rPr lang="en-US" sz="1800" dirty="0">
                    <a:effectLst/>
                    <a:latin typeface="Times New Roman" pitchFamily="18" charset="0"/>
                    <a:ea typeface="Calibri"/>
                    <a:cs typeface="Times New Roman" pitchFamily="18" charset="0"/>
                  </a:rPr>
                  <a:t>                                                                </a:t>
                </a:r>
                <a:r>
                  <a:rPr lang="en-US" sz="1800" dirty="0" smtClean="0">
                    <a:effectLst/>
                    <a:latin typeface="Times New Roman" pitchFamily="18" charset="0"/>
                    <a:ea typeface="Calibri"/>
                    <a:cs typeface="Times New Roman" pitchFamily="18" charset="0"/>
                  </a:rPr>
                  <a:t>  </a:t>
                </a:r>
                <a:endParaRPr lang="en-US" sz="1800" dirty="0">
                  <a:effectLst/>
                  <a:latin typeface="Times New Roman" pitchFamily="18" charset="0"/>
                  <a:ea typeface="Calibri"/>
                  <a:cs typeface="Times New Roman" pitchFamily="18" charset="0"/>
                </a:endParaRPr>
              </a:p>
              <a:p>
                <a:pPr marL="6350" indent="0" algn="just">
                  <a:lnSpc>
                    <a:spcPct val="150000"/>
                  </a:lnSpc>
                  <a:spcAft>
                    <a:spcPts val="0"/>
                  </a:spcAft>
                  <a:buNone/>
                </a:pPr>
                <a:r>
                  <a:rPr lang="en-US" sz="2000" dirty="0">
                    <a:effectLst/>
                    <a:latin typeface="Times New Roman" pitchFamily="18" charset="0"/>
                    <a:ea typeface="Calibri"/>
                    <a:cs typeface="Times New Roman" pitchFamily="18" charset="0"/>
                  </a:rPr>
                  <a:t>Where:</a:t>
                </a:r>
              </a:p>
              <a:p>
                <a:pPr marL="6350" indent="0" algn="just">
                  <a:lnSpc>
                    <a:spcPct val="150000"/>
                  </a:lnSpc>
                  <a:spcAft>
                    <a:spcPts val="0"/>
                  </a:spcAft>
                  <a:buNone/>
                </a:pPr>
                <a:r>
                  <a:rPr lang="en-US" sz="2000" b="1" dirty="0">
                    <a:effectLst/>
                    <a:latin typeface="Times New Roman" pitchFamily="18" charset="0"/>
                    <a:ea typeface="Calibri"/>
                    <a:cs typeface="Times New Roman" pitchFamily="18" charset="0"/>
                  </a:rPr>
                  <a:t>P</a:t>
                </a:r>
                <a:r>
                  <a:rPr lang="en-US" sz="2000" dirty="0">
                    <a:effectLst/>
                    <a:latin typeface="Times New Roman" pitchFamily="18" charset="0"/>
                    <a:ea typeface="Calibri"/>
                    <a:cs typeface="Times New Roman" pitchFamily="18" charset="0"/>
                  </a:rPr>
                  <a:t>: Design internal pressure to be used in determination of wind load for buildings (N/m</a:t>
                </a:r>
                <a:r>
                  <a:rPr lang="en-US" sz="2000" baseline="30000" dirty="0">
                    <a:effectLst/>
                    <a:latin typeface="Times New Roman" pitchFamily="18" charset="0"/>
                    <a:ea typeface="Calibri"/>
                    <a:cs typeface="Times New Roman" pitchFamily="18" charset="0"/>
                  </a:rPr>
                  <a:t>2</a:t>
                </a:r>
                <a:r>
                  <a:rPr lang="en-US" sz="2000" dirty="0">
                    <a:effectLst/>
                    <a:latin typeface="Times New Roman" pitchFamily="18" charset="0"/>
                    <a:ea typeface="Calibri"/>
                    <a:cs typeface="Times New Roman" pitchFamily="18" charset="0"/>
                  </a:rPr>
                  <a:t>) from equation 27.4-1 ASCE7-10.</a:t>
                </a:r>
              </a:p>
              <a:p>
                <a:pPr marL="6350" indent="0" algn="just">
                  <a:lnSpc>
                    <a:spcPct val="150000"/>
                  </a:lnSpc>
                  <a:spcAft>
                    <a:spcPts val="0"/>
                  </a:spcAft>
                  <a:buNone/>
                </a:pPr>
                <a:r>
                  <a:rPr lang="en-US" sz="2000" b="1" dirty="0">
                    <a:effectLst/>
                    <a:latin typeface="Times New Roman" pitchFamily="18" charset="0"/>
                    <a:ea typeface="Calibri"/>
                    <a:cs typeface="Times New Roman" pitchFamily="18" charset="0"/>
                  </a:rPr>
                  <a:t>G</a:t>
                </a:r>
                <a:r>
                  <a:rPr lang="en-US" sz="2000" dirty="0">
                    <a:effectLst/>
                    <a:latin typeface="Times New Roman" pitchFamily="18" charset="0"/>
                    <a:ea typeface="Calibri"/>
                    <a:cs typeface="Times New Roman" pitchFamily="18" charset="0"/>
                  </a:rPr>
                  <a:t>: Gust – effect factor, for a rigid building or other structure is permitted to be taken as 0.85 </a:t>
                </a:r>
                <a:r>
                  <a:rPr lang="en-US" sz="2000" dirty="0" smtClean="0">
                    <a:effectLst/>
                    <a:latin typeface="Times New Roman" pitchFamily="18" charset="0"/>
                    <a:ea typeface="Calibri"/>
                    <a:cs typeface="Times New Roman" pitchFamily="18" charset="0"/>
                  </a:rPr>
                  <a:t>or it can be calculated using the formula (26.9-6) in ASCE7-10, and it’s taken as 0.85.</a:t>
                </a:r>
              </a:p>
              <a:p>
                <a:pPr marL="6350" indent="0" algn="just">
                  <a:lnSpc>
                    <a:spcPct val="150000"/>
                  </a:lnSpc>
                  <a:spcAft>
                    <a:spcPts val="0"/>
                  </a:spcAft>
                  <a:buNone/>
                </a:pPr>
                <a:r>
                  <a:rPr lang="en-US" sz="2000" b="1" dirty="0" err="1" smtClean="0">
                    <a:effectLst/>
                    <a:latin typeface="Times New Roman" pitchFamily="18" charset="0"/>
                    <a:ea typeface="Calibri"/>
                    <a:cs typeface="Times New Roman" pitchFamily="18" charset="0"/>
                  </a:rPr>
                  <a:t>C</a:t>
                </a:r>
                <a:r>
                  <a:rPr lang="en-US" sz="2000" b="1" baseline="-25000" dirty="0" err="1" smtClean="0">
                    <a:effectLst/>
                    <a:latin typeface="Times New Roman" pitchFamily="18" charset="0"/>
                    <a:ea typeface="Calibri"/>
                    <a:cs typeface="Times New Roman" pitchFamily="18" charset="0"/>
                  </a:rPr>
                  <a:t>p</a:t>
                </a:r>
                <a:r>
                  <a:rPr lang="en-US" sz="2000" dirty="0" smtClean="0">
                    <a:effectLst/>
                    <a:latin typeface="Times New Roman" pitchFamily="18" charset="0"/>
                    <a:ea typeface="Calibri"/>
                    <a:cs typeface="Times New Roman" pitchFamily="18" charset="0"/>
                  </a:rPr>
                  <a:t>: External pressure coefficient to be used in determination of wind loads for buildings from figure 27.4-1 according to ASCE7-10, and it is taken as 0.8 for windward, -0.354 for leeward and -0.7 for sideward.</a:t>
                </a:r>
              </a:p>
              <a:p>
                <a:pPr marL="182880" indent="0" algn="just">
                  <a:lnSpc>
                    <a:spcPct val="150000"/>
                  </a:lnSpc>
                  <a:spcAft>
                    <a:spcPts val="600"/>
                  </a:spcAft>
                  <a:buNone/>
                </a:pPr>
                <a:r>
                  <a:rPr lang="en-US" sz="2000" dirty="0">
                    <a:effectLst/>
                    <a:latin typeface="Times New Roman" pitchFamily="18" charset="0"/>
                    <a:ea typeface="Calibri"/>
                    <a:cs typeface="Times New Roman" pitchFamily="18" charset="0"/>
                  </a:rPr>
                  <a:t> </a:t>
                </a:r>
              </a:p>
              <a:p>
                <a:pPr marL="0" indent="0">
                  <a:buNone/>
                </a:pPr>
                <a:endParaRPr lang="en-US" sz="2000"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76200" y="836756"/>
                <a:ext cx="8382000" cy="5487844"/>
              </a:xfrm>
              <a:blipFill rotWithShape="0">
                <a:blip r:embed="rId2"/>
                <a:stretch>
                  <a:fillRect l="-945" r="-727" b="-11543"/>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30</a:t>
            </a:fld>
            <a:endParaRPr lang="en-US"/>
          </a:p>
        </p:txBody>
      </p:sp>
      <p:sp>
        <p:nvSpPr>
          <p:cNvPr id="5" name="TextBox 4"/>
          <p:cNvSpPr txBox="1"/>
          <p:nvPr/>
        </p:nvSpPr>
        <p:spPr>
          <a:xfrm>
            <a:off x="304800" y="152400"/>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p:sp>
        <p:nvSpPr>
          <p:cNvPr id="6" name="TextBox 5"/>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3615770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836756"/>
            <a:ext cx="8610600" cy="6021244"/>
          </a:xfrm>
        </p:spPr>
        <p:txBody>
          <a:bodyPr>
            <a:normAutofit fontScale="92500" lnSpcReduction="10000"/>
          </a:bodyPr>
          <a:lstStyle/>
          <a:p>
            <a:pPr marL="0" lvl="0" indent="0" algn="just">
              <a:lnSpc>
                <a:spcPct val="150000"/>
              </a:lnSpc>
              <a:buClr>
                <a:srgbClr val="629DD1"/>
              </a:buClr>
              <a:buNone/>
            </a:pPr>
            <a:r>
              <a:rPr lang="en-US" sz="2000" b="1" dirty="0" err="1">
                <a:solidFill>
                  <a:prstClr val="black"/>
                </a:solidFill>
                <a:latin typeface="Times New Roman" pitchFamily="18" charset="0"/>
                <a:ea typeface="Calibri"/>
                <a:cs typeface="Times New Roman" pitchFamily="18" charset="0"/>
              </a:rPr>
              <a:t>q</a:t>
            </a:r>
            <a:r>
              <a:rPr lang="en-US" sz="2000" b="1" baseline="-25000" dirty="0" err="1">
                <a:solidFill>
                  <a:prstClr val="black"/>
                </a:solidFill>
                <a:latin typeface="Times New Roman" pitchFamily="18" charset="0"/>
                <a:ea typeface="Calibri"/>
                <a:cs typeface="Times New Roman" pitchFamily="18" charset="0"/>
              </a:rPr>
              <a:t>z</a:t>
            </a:r>
            <a:r>
              <a:rPr lang="en-US" sz="2000" b="1" dirty="0">
                <a:solidFill>
                  <a:prstClr val="black"/>
                </a:solidFill>
                <a:latin typeface="Times New Roman" pitchFamily="18" charset="0"/>
                <a:ea typeface="Calibri"/>
                <a:cs typeface="Times New Roman" pitchFamily="18" charset="0"/>
              </a:rPr>
              <a:t>: </a:t>
            </a:r>
            <a:r>
              <a:rPr lang="en-US" sz="2200" dirty="0">
                <a:solidFill>
                  <a:prstClr val="black"/>
                </a:solidFill>
                <a:latin typeface="Times New Roman" pitchFamily="18" charset="0"/>
                <a:ea typeface="Calibri"/>
                <a:cs typeface="Times New Roman" pitchFamily="18" charset="0"/>
              </a:rPr>
              <a:t>Velocity pressure evaluated at height Z above the ground (N/m) from equation 27.3-1in </a:t>
            </a:r>
            <a:r>
              <a:rPr lang="en-US" sz="2200" dirty="0" smtClean="0">
                <a:solidFill>
                  <a:prstClr val="black"/>
                </a:solidFill>
                <a:latin typeface="Times New Roman" pitchFamily="18" charset="0"/>
                <a:ea typeface="Calibri"/>
                <a:cs typeface="Times New Roman" pitchFamily="18" charset="0"/>
              </a:rPr>
              <a:t>ASCE7-10.</a:t>
            </a:r>
            <a:endParaRPr lang="en-US" sz="2200" dirty="0">
              <a:solidFill>
                <a:prstClr val="black"/>
              </a:solidFill>
              <a:latin typeface="Times New Roman" pitchFamily="18" charset="0"/>
              <a:ea typeface="Calibri"/>
              <a:cs typeface="Times New Roman" pitchFamily="18" charset="0"/>
            </a:endParaRPr>
          </a:p>
          <a:p>
            <a:pPr marL="6350" lvl="0" indent="0" algn="just">
              <a:lnSpc>
                <a:spcPct val="150000"/>
              </a:lnSpc>
              <a:buClr>
                <a:srgbClr val="629DD1"/>
              </a:buClr>
              <a:buNone/>
            </a:pPr>
            <a:r>
              <a:rPr lang="en-US" sz="2200" b="1" dirty="0" err="1">
                <a:solidFill>
                  <a:prstClr val="black"/>
                </a:solidFill>
                <a:latin typeface="Times New Roman" pitchFamily="18" charset="0"/>
                <a:ea typeface="Calibri"/>
                <a:cs typeface="Times New Roman" pitchFamily="18" charset="0"/>
              </a:rPr>
              <a:t>K</a:t>
            </a:r>
            <a:r>
              <a:rPr lang="en-US" sz="2200" b="1" baseline="-25000" dirty="0" err="1">
                <a:solidFill>
                  <a:prstClr val="black"/>
                </a:solidFill>
                <a:latin typeface="Times New Roman" pitchFamily="18" charset="0"/>
                <a:ea typeface="Calibri"/>
                <a:cs typeface="Times New Roman" pitchFamily="18" charset="0"/>
              </a:rPr>
              <a:t>z</a:t>
            </a:r>
            <a:r>
              <a:rPr lang="en-US" sz="2200" dirty="0">
                <a:solidFill>
                  <a:prstClr val="black"/>
                </a:solidFill>
                <a:latin typeface="Times New Roman" pitchFamily="18" charset="0"/>
                <a:ea typeface="Calibri"/>
                <a:cs typeface="Times New Roman" pitchFamily="18" charset="0"/>
              </a:rPr>
              <a:t>: Velocity pressure exposure coefficient evaluated at height Z Table 27.3-1 in </a:t>
            </a:r>
            <a:r>
              <a:rPr lang="en-US" sz="2200" dirty="0" smtClean="0">
                <a:solidFill>
                  <a:prstClr val="black"/>
                </a:solidFill>
                <a:latin typeface="Times New Roman" pitchFamily="18" charset="0"/>
                <a:ea typeface="Calibri"/>
                <a:cs typeface="Times New Roman" pitchFamily="18" charset="0"/>
              </a:rPr>
              <a:t>ASCE7-10.</a:t>
            </a:r>
            <a:endParaRPr lang="en-US" sz="2200" dirty="0">
              <a:solidFill>
                <a:prstClr val="black"/>
              </a:solidFill>
              <a:latin typeface="Times New Roman" pitchFamily="18" charset="0"/>
              <a:ea typeface="Calibri"/>
              <a:cs typeface="Times New Roman" pitchFamily="18" charset="0"/>
            </a:endParaRPr>
          </a:p>
          <a:p>
            <a:pPr marL="6350" lvl="0" indent="0" algn="just">
              <a:lnSpc>
                <a:spcPct val="150000"/>
              </a:lnSpc>
              <a:buClr>
                <a:srgbClr val="629DD1"/>
              </a:buClr>
              <a:buNone/>
            </a:pPr>
            <a:r>
              <a:rPr lang="en-US" sz="2200" b="1" dirty="0" err="1">
                <a:solidFill>
                  <a:prstClr val="black"/>
                </a:solidFill>
                <a:latin typeface="Times New Roman" pitchFamily="18" charset="0"/>
                <a:ea typeface="Calibri"/>
                <a:cs typeface="Times New Roman" pitchFamily="18" charset="0"/>
              </a:rPr>
              <a:t>K</a:t>
            </a:r>
            <a:r>
              <a:rPr lang="en-US" sz="2200" b="1" baseline="-25000" dirty="0" err="1">
                <a:solidFill>
                  <a:prstClr val="black"/>
                </a:solidFill>
                <a:latin typeface="Times New Roman" pitchFamily="18" charset="0"/>
                <a:ea typeface="Calibri"/>
                <a:cs typeface="Times New Roman" pitchFamily="18" charset="0"/>
              </a:rPr>
              <a:t>zt</a:t>
            </a:r>
            <a:r>
              <a:rPr lang="en-US" sz="2200" dirty="0">
                <a:solidFill>
                  <a:prstClr val="black"/>
                </a:solidFill>
                <a:latin typeface="Times New Roman" pitchFamily="18" charset="0"/>
                <a:ea typeface="Calibri"/>
                <a:cs typeface="Times New Roman" pitchFamily="18" charset="0"/>
              </a:rPr>
              <a:t>: Topographic factor from equation 26.8-1 in </a:t>
            </a:r>
            <a:r>
              <a:rPr lang="en-US" sz="2200" dirty="0" smtClean="0">
                <a:solidFill>
                  <a:prstClr val="black"/>
                </a:solidFill>
                <a:latin typeface="Times New Roman" pitchFamily="18" charset="0"/>
                <a:ea typeface="Calibri"/>
                <a:cs typeface="Times New Roman" pitchFamily="18" charset="0"/>
              </a:rPr>
              <a:t>ASCE7-10</a:t>
            </a:r>
            <a:r>
              <a:rPr lang="en-US" sz="2200" dirty="0">
                <a:solidFill>
                  <a:prstClr val="black"/>
                </a:solidFill>
                <a:latin typeface="Times New Roman" pitchFamily="18" charset="0"/>
                <a:ea typeface="Calibri"/>
                <a:cs typeface="Times New Roman" pitchFamily="18" charset="0"/>
              </a:rPr>
              <a:t>, and it is taken as one.</a:t>
            </a:r>
          </a:p>
          <a:p>
            <a:pPr marL="6350" lvl="0" indent="0" algn="just">
              <a:lnSpc>
                <a:spcPct val="150000"/>
              </a:lnSpc>
              <a:buClr>
                <a:srgbClr val="629DD1"/>
              </a:buClr>
              <a:buNone/>
            </a:pPr>
            <a:r>
              <a:rPr lang="en-US" sz="2200" b="1" dirty="0" err="1">
                <a:solidFill>
                  <a:prstClr val="black"/>
                </a:solidFill>
                <a:latin typeface="Times New Roman" pitchFamily="18" charset="0"/>
                <a:ea typeface="Calibri"/>
                <a:cs typeface="Times New Roman" pitchFamily="18" charset="0"/>
              </a:rPr>
              <a:t>K</a:t>
            </a:r>
            <a:r>
              <a:rPr lang="en-US" sz="2200" b="1" baseline="-25000" dirty="0" err="1">
                <a:solidFill>
                  <a:prstClr val="black"/>
                </a:solidFill>
                <a:latin typeface="Times New Roman" pitchFamily="18" charset="0"/>
                <a:ea typeface="Calibri"/>
                <a:cs typeface="Times New Roman" pitchFamily="18" charset="0"/>
              </a:rPr>
              <a:t>d</a:t>
            </a:r>
            <a:r>
              <a:rPr lang="en-US" sz="2200" dirty="0">
                <a:solidFill>
                  <a:prstClr val="black"/>
                </a:solidFill>
                <a:latin typeface="Times New Roman" pitchFamily="18" charset="0"/>
                <a:ea typeface="Calibri"/>
                <a:cs typeface="Times New Roman" pitchFamily="18" charset="0"/>
              </a:rPr>
              <a:t>: wind directionality factor from Table 26.6-1 in </a:t>
            </a:r>
            <a:r>
              <a:rPr lang="en-US" sz="2200" dirty="0" smtClean="0">
                <a:solidFill>
                  <a:prstClr val="black"/>
                </a:solidFill>
                <a:latin typeface="Times New Roman" pitchFamily="18" charset="0"/>
                <a:ea typeface="Calibri"/>
                <a:cs typeface="Times New Roman" pitchFamily="18" charset="0"/>
              </a:rPr>
              <a:t>ASCE7-10</a:t>
            </a:r>
            <a:r>
              <a:rPr lang="en-US" sz="2200" dirty="0">
                <a:solidFill>
                  <a:prstClr val="black"/>
                </a:solidFill>
                <a:latin typeface="Times New Roman" pitchFamily="18" charset="0"/>
                <a:ea typeface="Calibri"/>
                <a:cs typeface="Times New Roman" pitchFamily="18" charset="0"/>
              </a:rPr>
              <a:t>, and it is taken as </a:t>
            </a:r>
            <a:r>
              <a:rPr lang="en-US" sz="2200" dirty="0" smtClean="0">
                <a:solidFill>
                  <a:prstClr val="black"/>
                </a:solidFill>
                <a:latin typeface="Times New Roman" pitchFamily="18" charset="0"/>
                <a:ea typeface="Calibri"/>
                <a:cs typeface="Times New Roman" pitchFamily="18" charset="0"/>
              </a:rPr>
              <a:t>0.85.</a:t>
            </a:r>
            <a:endParaRPr lang="en-US" sz="2200" dirty="0">
              <a:solidFill>
                <a:prstClr val="black"/>
              </a:solidFill>
              <a:latin typeface="Times New Roman" pitchFamily="18" charset="0"/>
              <a:ea typeface="Calibri"/>
              <a:cs typeface="Times New Roman" pitchFamily="18" charset="0"/>
            </a:endParaRPr>
          </a:p>
          <a:p>
            <a:pPr marL="6350" lvl="0" indent="0" algn="just">
              <a:lnSpc>
                <a:spcPct val="150000"/>
              </a:lnSpc>
              <a:buClr>
                <a:srgbClr val="629DD1"/>
              </a:buClr>
              <a:buNone/>
            </a:pPr>
            <a:r>
              <a:rPr lang="en-US" sz="2200" b="1" dirty="0">
                <a:solidFill>
                  <a:prstClr val="black"/>
                </a:solidFill>
                <a:latin typeface="Times New Roman" pitchFamily="18" charset="0"/>
                <a:ea typeface="Calibri"/>
                <a:cs typeface="Times New Roman" pitchFamily="18" charset="0"/>
              </a:rPr>
              <a:t>V</a:t>
            </a:r>
            <a:r>
              <a:rPr lang="en-US" sz="2200" dirty="0">
                <a:solidFill>
                  <a:prstClr val="black"/>
                </a:solidFill>
                <a:latin typeface="Times New Roman" pitchFamily="18" charset="0"/>
                <a:ea typeface="Calibri"/>
                <a:cs typeface="Times New Roman" pitchFamily="18" charset="0"/>
              </a:rPr>
              <a:t>: Basic wind speed (m/s). Three-second gust speed at 33ft (10m) above the ground in Exposure </a:t>
            </a:r>
            <a:r>
              <a:rPr lang="en-US" sz="2200" dirty="0" smtClean="0">
                <a:solidFill>
                  <a:prstClr val="black"/>
                </a:solidFill>
                <a:latin typeface="Times New Roman" pitchFamily="18" charset="0"/>
                <a:ea typeface="Calibri"/>
                <a:cs typeface="Times New Roman" pitchFamily="18" charset="0"/>
              </a:rPr>
              <a:t>C. It can be determined in two ways </a:t>
            </a:r>
          </a:p>
          <a:p>
            <a:pPr marL="6350" lvl="0" indent="0" algn="just">
              <a:lnSpc>
                <a:spcPct val="150000"/>
              </a:lnSpc>
              <a:buClr>
                <a:srgbClr val="629DD1"/>
              </a:buClr>
              <a:buNone/>
            </a:pPr>
            <a:r>
              <a:rPr lang="en-US" sz="2200" dirty="0" smtClean="0">
                <a:solidFill>
                  <a:prstClr val="black"/>
                </a:solidFill>
                <a:latin typeface="Times New Roman" pitchFamily="18" charset="0"/>
                <a:ea typeface="Calibri"/>
                <a:cs typeface="Times New Roman" pitchFamily="18" charset="0"/>
              </a:rPr>
              <a:t>1- From Jordanian Code and IBC2012, V= 39.44 m/s</a:t>
            </a:r>
          </a:p>
          <a:p>
            <a:pPr marL="6350" lvl="0" indent="0" algn="just">
              <a:lnSpc>
                <a:spcPct val="150000"/>
              </a:lnSpc>
              <a:buClr>
                <a:srgbClr val="629DD1"/>
              </a:buClr>
              <a:buNone/>
            </a:pPr>
            <a:r>
              <a:rPr lang="en-US" sz="2200" dirty="0" smtClean="0">
                <a:solidFill>
                  <a:prstClr val="black"/>
                </a:solidFill>
                <a:latin typeface="Times New Roman" pitchFamily="18" charset="0"/>
                <a:ea typeface="Calibri"/>
                <a:cs typeface="Times New Roman" pitchFamily="18" charset="0"/>
              </a:rPr>
              <a:t>2- From UFC3-301-1, V= 51.4 m/s  </a:t>
            </a:r>
            <a:endParaRPr lang="en-US" sz="2200" dirty="0">
              <a:solidFill>
                <a:prstClr val="black"/>
              </a:solidFill>
              <a:latin typeface="Times New Roman" pitchFamily="18" charset="0"/>
              <a:ea typeface="Calibri"/>
              <a:cs typeface="Times New Roman" pitchFamily="18" charset="0"/>
            </a:endParaRPr>
          </a:p>
          <a:p>
            <a:pPr marL="6350" lvl="0" indent="0" algn="just">
              <a:lnSpc>
                <a:spcPct val="150000"/>
              </a:lnSpc>
              <a:buClr>
                <a:srgbClr val="629DD1"/>
              </a:buClr>
              <a:buNone/>
            </a:pPr>
            <a:r>
              <a:rPr lang="en-US" sz="2200" b="1" dirty="0">
                <a:solidFill>
                  <a:prstClr val="black"/>
                </a:solidFill>
                <a:latin typeface="Times New Roman" pitchFamily="18" charset="0"/>
                <a:ea typeface="Calibri"/>
                <a:cs typeface="Times New Roman" pitchFamily="18" charset="0"/>
              </a:rPr>
              <a:t>Z</a:t>
            </a:r>
            <a:r>
              <a:rPr lang="en-US" sz="2200" dirty="0">
                <a:solidFill>
                  <a:prstClr val="black"/>
                </a:solidFill>
                <a:latin typeface="Times New Roman" pitchFamily="18" charset="0"/>
                <a:ea typeface="Calibri"/>
                <a:cs typeface="Times New Roman" pitchFamily="18" charset="0"/>
              </a:rPr>
              <a:t> = height above ground level, in (m).</a:t>
            </a:r>
          </a:p>
          <a:p>
            <a:pPr marL="0" indent="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31</a:t>
            </a:fld>
            <a:endParaRPr lang="en-US"/>
          </a:p>
        </p:txBody>
      </p:sp>
      <p:sp>
        <p:nvSpPr>
          <p:cNvPr id="5" name="TextBox 4"/>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p:sp>
        <p:nvSpPr>
          <p:cNvPr id="6" name="TextBox 5"/>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8527923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p:cNvPicPr>
            <a:picLocks noGrp="1" noChangeAspect="1" noChangeArrowheads="1"/>
          </p:cNvPicPr>
          <p:nvPr>
            <p:ph sz="quarter" idx="1"/>
          </p:nvPr>
        </p:nvPicPr>
        <p:blipFill rotWithShape="1">
          <a:blip r:embed="rId2" cstate="print">
            <a:extLst>
              <a:ext uri="{28A0092B-C50C-407E-A947-70E740481C1C}">
                <a14:useLocalDpi xmlns:a14="http://schemas.microsoft.com/office/drawing/2010/main" val="0"/>
              </a:ext>
            </a:extLst>
          </a:blip>
          <a:srcRect l="1" r="765" b="5389"/>
          <a:stretch/>
        </p:blipFill>
        <p:spPr bwMode="auto">
          <a:xfrm>
            <a:off x="1752600" y="1905000"/>
            <a:ext cx="5626510" cy="4350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5"/>
          </p:nvPr>
        </p:nvSpPr>
        <p:spPr/>
        <p:txBody>
          <a:bodyPr/>
          <a:lstStyle/>
          <a:p>
            <a:fld id="{B6F15528-21DE-4FAA-801E-634DDDAF4B2B}" type="slidenum">
              <a:rPr lang="en-US" smtClean="0"/>
              <a:pPr/>
              <a:t>32</a:t>
            </a:fld>
            <a:endParaRPr lang="en-US"/>
          </a:p>
        </p:txBody>
      </p:sp>
      <p:sp>
        <p:nvSpPr>
          <p:cNvPr id="12" name="Rectangle 11"/>
          <p:cNvSpPr/>
          <p:nvPr/>
        </p:nvSpPr>
        <p:spPr>
          <a:xfrm>
            <a:off x="368710" y="821862"/>
            <a:ext cx="6781800" cy="400110"/>
          </a:xfrm>
          <a:prstGeom prst="rect">
            <a:avLst/>
          </a:prstGeom>
        </p:spPr>
        <p:txBody>
          <a:bodyPr wrap="square">
            <a:spAutoFit/>
          </a:bodyPr>
          <a:lstStyle/>
          <a:p>
            <a:r>
              <a:rPr lang="en-US" sz="2000" b="1" dirty="0">
                <a:latin typeface="Times New Roman" pitchFamily="18" charset="0"/>
                <a:cs typeface="Times New Roman" pitchFamily="18" charset="0"/>
              </a:rPr>
              <a:t>Wind Pressure in X and Y-direction (Windward)</a:t>
            </a:r>
            <a:endParaRPr lang="en-US" sz="2000" dirty="0">
              <a:latin typeface="Times New Roman" pitchFamily="18" charset="0"/>
              <a:cs typeface="Times New Roman" pitchFamily="18" charset="0"/>
            </a:endParaRPr>
          </a:p>
        </p:txBody>
      </p:sp>
      <p:sp>
        <p:nvSpPr>
          <p:cNvPr id="16" name="TextBox 15"/>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p:sp>
        <p:nvSpPr>
          <p:cNvPr id="3" name="TextBox 2"/>
          <p:cNvSpPr txBox="1"/>
          <p:nvPr/>
        </p:nvSpPr>
        <p:spPr>
          <a:xfrm>
            <a:off x="1066800" y="1578077"/>
            <a:ext cx="68580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1.9:Wind </a:t>
            </a:r>
            <a:r>
              <a:rPr lang="en-US" dirty="0">
                <a:latin typeface="Times New Roman" pitchFamily="18" charset="0"/>
                <a:cs typeface="Times New Roman" pitchFamily="18" charset="0"/>
              </a:rPr>
              <a:t>Pressure in X and Y-direction (Windward)</a:t>
            </a:r>
          </a:p>
        </p:txBody>
      </p:sp>
      <p:sp>
        <p:nvSpPr>
          <p:cNvPr id="7" name="TextBox 6"/>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41400618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8710" y="821862"/>
            <a:ext cx="6781800" cy="400110"/>
          </a:xfrm>
          <a:prstGeom prst="rect">
            <a:avLst/>
          </a:prstGeom>
        </p:spPr>
        <p:txBody>
          <a:bodyPr wrap="square">
            <a:spAutoFit/>
          </a:bodyPr>
          <a:lstStyle/>
          <a:p>
            <a:r>
              <a:rPr lang="en-US" sz="2000" b="1" dirty="0">
                <a:latin typeface="Times New Roman" pitchFamily="18" charset="0"/>
                <a:cs typeface="Times New Roman" pitchFamily="18" charset="0"/>
              </a:rPr>
              <a:t>Wind Pressure in X and Y-direction </a:t>
            </a:r>
            <a:r>
              <a:rPr lang="en-US" sz="2000" b="1" dirty="0" smtClean="0">
                <a:latin typeface="Times New Roman" pitchFamily="18" charset="0"/>
                <a:cs typeface="Times New Roman" pitchFamily="18" charset="0"/>
              </a:rPr>
              <a:t>(Leeward)</a:t>
            </a:r>
            <a:endParaRPr lang="en-US" sz="2000" dirty="0">
              <a:latin typeface="Times New Roman" pitchFamily="18" charset="0"/>
              <a:cs typeface="Times New Roman" pitchFamily="18" charset="0"/>
            </a:endParaRPr>
          </a:p>
        </p:txBody>
      </p:sp>
      <p:pic>
        <p:nvPicPr>
          <p:cNvPr id="24578"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tretch>
            <a:fillRect/>
          </a:stretch>
        </p:blipFill>
        <p:spPr bwMode="auto">
          <a:xfrm>
            <a:off x="2250550" y="1600200"/>
            <a:ext cx="3880900" cy="487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5"/>
          </p:nvPr>
        </p:nvSpPr>
        <p:spPr/>
        <p:txBody>
          <a:bodyPr/>
          <a:lstStyle/>
          <a:p>
            <a:fld id="{B6F15528-21DE-4FAA-801E-634DDDAF4B2B}" type="slidenum">
              <a:rPr lang="en-US" smtClean="0"/>
              <a:pPr/>
              <a:t>33</a:t>
            </a:fld>
            <a:endParaRPr lang="en-US"/>
          </a:p>
        </p:txBody>
      </p:sp>
      <p:sp>
        <p:nvSpPr>
          <p:cNvPr id="7" name="TextBox 6"/>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p:sp>
        <p:nvSpPr>
          <p:cNvPr id="6" name="TextBox 5"/>
          <p:cNvSpPr txBox="1"/>
          <p:nvPr/>
        </p:nvSpPr>
        <p:spPr>
          <a:xfrm>
            <a:off x="1066800" y="1221972"/>
            <a:ext cx="68580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1.10:Wind </a:t>
            </a:r>
            <a:r>
              <a:rPr lang="en-US" dirty="0">
                <a:latin typeface="Times New Roman" pitchFamily="18" charset="0"/>
                <a:cs typeface="Times New Roman" pitchFamily="18" charset="0"/>
              </a:rPr>
              <a:t>Pressure in X and Y-direction </a:t>
            </a:r>
            <a:r>
              <a:rPr lang="en-US" dirty="0" smtClean="0">
                <a:latin typeface="Times New Roman" pitchFamily="18" charset="0"/>
                <a:cs typeface="Times New Roman" pitchFamily="18" charset="0"/>
              </a:rPr>
              <a:t>(Leeward)</a:t>
            </a:r>
            <a:endParaRPr lang="en-US" dirty="0">
              <a:latin typeface="Times New Roman" pitchFamily="18" charset="0"/>
              <a:cs typeface="Times New Roman" pitchFamily="18" charset="0"/>
            </a:endParaRPr>
          </a:p>
        </p:txBody>
      </p:sp>
      <p:sp>
        <p:nvSpPr>
          <p:cNvPr id="8" name="TextBox 7"/>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787998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8710" y="821862"/>
            <a:ext cx="6781800" cy="400110"/>
          </a:xfrm>
          <a:prstGeom prst="rect">
            <a:avLst/>
          </a:prstGeom>
        </p:spPr>
        <p:txBody>
          <a:bodyPr wrap="square">
            <a:spAutoFit/>
          </a:bodyPr>
          <a:lstStyle/>
          <a:p>
            <a:r>
              <a:rPr lang="en-US" sz="2000" b="1" dirty="0">
                <a:latin typeface="Times New Roman" pitchFamily="18" charset="0"/>
                <a:cs typeface="Times New Roman" pitchFamily="18" charset="0"/>
              </a:rPr>
              <a:t>Wind Pressure in X and Y-direction </a:t>
            </a:r>
            <a:r>
              <a:rPr lang="en-US" sz="2000" b="1" dirty="0" smtClean="0">
                <a:latin typeface="Times New Roman" pitchFamily="18" charset="0"/>
                <a:cs typeface="Times New Roman" pitchFamily="18" charset="0"/>
              </a:rPr>
              <a:t>(Sideward)</a:t>
            </a:r>
            <a:endParaRPr lang="en-US" sz="2000" dirty="0">
              <a:latin typeface="Times New Roman" pitchFamily="18" charset="0"/>
              <a:cs typeface="Times New Roman" pitchFamily="18" charset="0"/>
            </a:endParaRPr>
          </a:p>
        </p:txBody>
      </p:sp>
      <p:pic>
        <p:nvPicPr>
          <p:cNvPr id="10" name="Content Placeholder 9"/>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905000" y="1831667"/>
            <a:ext cx="4724400" cy="4672521"/>
          </a:xfrm>
        </p:spPr>
      </p:pic>
      <p:sp>
        <p:nvSpPr>
          <p:cNvPr id="2" name="Slide Number Placeholder 1"/>
          <p:cNvSpPr>
            <a:spLocks noGrp="1"/>
          </p:cNvSpPr>
          <p:nvPr>
            <p:ph type="sldNum" sz="quarter" idx="15"/>
          </p:nvPr>
        </p:nvSpPr>
        <p:spPr/>
        <p:txBody>
          <a:bodyPr/>
          <a:lstStyle/>
          <a:p>
            <a:fld id="{B6F15528-21DE-4FAA-801E-634DDDAF4B2B}" type="slidenum">
              <a:rPr lang="en-US" smtClean="0"/>
              <a:pPr/>
              <a:t>34</a:t>
            </a:fld>
            <a:endParaRPr lang="en-US"/>
          </a:p>
        </p:txBody>
      </p:sp>
      <p:sp>
        <p:nvSpPr>
          <p:cNvPr id="16" name="TextBox 15"/>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p:sp>
        <p:nvSpPr>
          <p:cNvPr id="6" name="TextBox 5"/>
          <p:cNvSpPr txBox="1"/>
          <p:nvPr/>
        </p:nvSpPr>
        <p:spPr>
          <a:xfrm>
            <a:off x="825910" y="1430490"/>
            <a:ext cx="68580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1.11:Wind </a:t>
            </a:r>
            <a:r>
              <a:rPr lang="en-US" dirty="0">
                <a:latin typeface="Times New Roman" pitchFamily="18" charset="0"/>
                <a:cs typeface="Times New Roman" pitchFamily="18" charset="0"/>
              </a:rPr>
              <a:t>Pressure in X and Y-direction </a:t>
            </a:r>
            <a:r>
              <a:rPr lang="en-US" dirty="0" smtClean="0">
                <a:latin typeface="Times New Roman" pitchFamily="18" charset="0"/>
                <a:cs typeface="Times New Roman" pitchFamily="18" charset="0"/>
              </a:rPr>
              <a:t>(Sideward)</a:t>
            </a:r>
            <a:endParaRPr lang="en-US" dirty="0">
              <a:latin typeface="Times New Roman" pitchFamily="18" charset="0"/>
              <a:cs typeface="Times New Roman" pitchFamily="18" charset="0"/>
            </a:endParaRPr>
          </a:p>
        </p:txBody>
      </p:sp>
      <p:sp>
        <p:nvSpPr>
          <p:cNvPr id="7" name="TextBox 6"/>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7819045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152400" y="836756"/>
                <a:ext cx="8534400" cy="6021244"/>
              </a:xfrm>
            </p:spPr>
            <p:txBody>
              <a:bodyPr>
                <a:noAutofit/>
              </a:bodyPr>
              <a:lstStyle/>
              <a:p>
                <a:pPr>
                  <a:buClrTx/>
                  <a:buSzPct val="100000"/>
                  <a:buFont typeface="Wingdings" panose="05000000000000000000" pitchFamily="2" charset="2"/>
                  <a:buChar char="§"/>
                </a:pPr>
                <a:r>
                  <a:rPr lang="en-US" sz="2000" dirty="0" smtClean="0">
                    <a:latin typeface="Times New Roman" pitchFamily="18" charset="0"/>
                    <a:cs typeface="Times New Roman" pitchFamily="18" charset="0"/>
                  </a:rPr>
                  <a:t>Soil pressure </a:t>
                </a:r>
              </a:p>
              <a:p>
                <a:pPr marL="0" indent="0">
                  <a:buNone/>
                </a:pPr>
                <a14:m>
                  <m:oMathPara xmlns:m="http://schemas.openxmlformats.org/officeDocument/2006/math">
                    <m:oMathParaPr>
                      <m:jc m:val="left"/>
                    </m:oMathParaPr>
                    <m:oMath xmlns:m="http://schemas.openxmlformats.org/officeDocument/2006/math">
                      <m:r>
                        <a:rPr lang="en-US" sz="2000" i="1">
                          <a:latin typeface="Cambria Math"/>
                        </a:rPr>
                        <m:t>𝛥</m:t>
                      </m:r>
                      <m:r>
                        <a:rPr lang="en-US" sz="2000" i="1">
                          <a:latin typeface="Cambria Math"/>
                        </a:rPr>
                        <m:t>𝑝</m:t>
                      </m:r>
                      <m:r>
                        <a:rPr lang="en-US" sz="2000" i="1">
                          <a:latin typeface="Cambria Math"/>
                        </a:rPr>
                        <m:t> = </m:t>
                      </m:r>
                      <m:r>
                        <a:rPr lang="en-US" sz="2000" i="1">
                          <a:latin typeface="Cambria Math"/>
                        </a:rPr>
                        <m:t>0</m:t>
                      </m:r>
                      <m:r>
                        <a:rPr lang="en-US" sz="2000" i="1">
                          <a:latin typeface="Cambria Math"/>
                        </a:rPr>
                        <m:t>.</m:t>
                      </m:r>
                      <m:r>
                        <a:rPr lang="en-US" sz="2000" i="1">
                          <a:latin typeface="Cambria Math"/>
                        </a:rPr>
                        <m:t>4</m:t>
                      </m:r>
                      <m:sSub>
                        <m:sSubPr>
                          <m:ctrlPr>
                            <a:rPr lang="en-US" sz="2000" i="1">
                              <a:latin typeface="Cambria Math"/>
                            </a:rPr>
                          </m:ctrlPr>
                        </m:sSubPr>
                        <m:e>
                          <m:r>
                            <a:rPr lang="en-US" sz="2000" i="1">
                              <a:latin typeface="Cambria Math"/>
                            </a:rPr>
                            <m:t>𝑘</m:t>
                          </m:r>
                        </m:e>
                        <m:sub>
                          <m:r>
                            <a:rPr lang="en-US" sz="2000" i="1">
                              <a:latin typeface="Cambria Math"/>
                            </a:rPr>
                            <m:t>h</m:t>
                          </m:r>
                        </m:sub>
                      </m:sSub>
                      <m:sSub>
                        <m:sSubPr>
                          <m:ctrlPr>
                            <a:rPr lang="en-US" sz="2000" i="1">
                              <a:latin typeface="Cambria Math"/>
                            </a:rPr>
                          </m:ctrlPr>
                        </m:sSubPr>
                        <m:e>
                          <m:r>
                            <a:rPr lang="en-US" sz="2000" i="1">
                              <a:latin typeface="Cambria Math"/>
                            </a:rPr>
                            <m:t>𝛾</m:t>
                          </m:r>
                          <m:r>
                            <a:rPr lang="en-US" sz="2000" i="1">
                              <a:latin typeface="Cambria Math"/>
                            </a:rPr>
                            <m:t> </m:t>
                          </m:r>
                        </m:e>
                        <m:sub>
                          <m:r>
                            <a:rPr lang="en-US" sz="2000" i="1">
                              <a:latin typeface="Cambria Math"/>
                            </a:rPr>
                            <m:t>𝑡</m:t>
                          </m:r>
                        </m:sub>
                      </m:sSub>
                      <m:sSub>
                        <m:sSubPr>
                          <m:ctrlPr>
                            <a:rPr lang="en-US" sz="2000" i="1">
                              <a:latin typeface="Cambria Math"/>
                            </a:rPr>
                          </m:ctrlPr>
                        </m:sSubPr>
                        <m:e>
                          <m:r>
                            <a:rPr lang="en-US" sz="2000" i="1">
                              <a:latin typeface="Cambria Math"/>
                            </a:rPr>
                            <m:t>𝐻</m:t>
                          </m:r>
                        </m:e>
                        <m:sub>
                          <m:r>
                            <a:rPr lang="en-US" sz="2000" i="1">
                              <a:latin typeface="Cambria Math"/>
                            </a:rPr>
                            <m:t>𝑟𝑤</m:t>
                          </m:r>
                        </m:sub>
                      </m:sSub>
                    </m:oMath>
                  </m:oMathPara>
                </a14:m>
                <a:endParaRPr lang="en-US" sz="2000" dirty="0" smtClean="0">
                  <a:latin typeface="Times New Roman" pitchFamily="18" charset="0"/>
                  <a:cs typeface="Times New Roman"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n-US" sz="2000" i="1" smtClean="0">
                              <a:latin typeface="Cambria Math"/>
                            </a:rPr>
                          </m:ctrlPr>
                        </m:sSubPr>
                        <m:e>
                          <m:r>
                            <a:rPr lang="en-US" sz="2000" b="0" i="1" smtClean="0">
                              <a:latin typeface="Cambria Math"/>
                            </a:rPr>
                            <m:t>𝑞</m:t>
                          </m:r>
                        </m:e>
                        <m:sub>
                          <m:r>
                            <a:rPr lang="en-US" sz="2000" b="0" i="1" smtClean="0">
                              <a:latin typeface="Cambria Math"/>
                            </a:rPr>
                            <m:t>1</m:t>
                          </m:r>
                        </m:sub>
                      </m:sSub>
                      <m:r>
                        <a:rPr lang="en-US" sz="2000" b="0" i="1" smtClean="0">
                          <a:latin typeface="Cambria Math"/>
                        </a:rPr>
                        <m:t>=</m:t>
                      </m:r>
                      <m:r>
                        <a:rPr lang="en-US" sz="2000" b="0" i="1" smtClean="0">
                          <a:latin typeface="Cambria Math"/>
                        </a:rPr>
                        <m:t>𝑊</m:t>
                      </m:r>
                      <m:r>
                        <a:rPr lang="en-US" sz="2000" b="0" i="1" smtClean="0">
                          <a:latin typeface="Cambria Math"/>
                          <a:ea typeface="Cambria Math"/>
                        </a:rPr>
                        <m:t>×</m:t>
                      </m:r>
                      <m:sSub>
                        <m:sSubPr>
                          <m:ctrlPr>
                            <a:rPr lang="en-US" sz="2000" b="0" i="1" smtClean="0">
                              <a:latin typeface="Cambria Math"/>
                              <a:ea typeface="Cambria Math"/>
                            </a:rPr>
                          </m:ctrlPr>
                        </m:sSubPr>
                        <m:e>
                          <m:r>
                            <a:rPr lang="en-US" sz="2000" b="0" i="1" smtClean="0">
                              <a:latin typeface="Cambria Math"/>
                              <a:ea typeface="Cambria Math"/>
                            </a:rPr>
                            <m:t>𝐾</m:t>
                          </m:r>
                        </m:e>
                        <m:sub>
                          <m:r>
                            <a:rPr lang="en-US" sz="2000" b="0" i="1" smtClean="0">
                              <a:latin typeface="Cambria Math"/>
                              <a:ea typeface="Cambria Math"/>
                            </a:rPr>
                            <m:t>°</m:t>
                          </m:r>
                        </m:sub>
                      </m:sSub>
                    </m:oMath>
                  </m:oMathPara>
                </a14:m>
                <a:endParaRPr lang="en-US" sz="2000" dirty="0">
                  <a:latin typeface="Times New Roman" pitchFamily="18" charset="0"/>
                  <a:cs typeface="Times New Roman" pitchFamily="18" charset="0"/>
                </a:endParaRPr>
              </a:p>
              <a:p>
                <a:pPr marL="0" indent="0">
                  <a:buNone/>
                </a:pPr>
                <a14:m>
                  <m:oMath xmlns:m="http://schemas.openxmlformats.org/officeDocument/2006/math">
                    <m:sSub>
                      <m:sSubPr>
                        <m:ctrlPr>
                          <a:rPr lang="en-US" sz="2000" i="1" dirty="0" smtClean="0">
                            <a:latin typeface="Cambria Math"/>
                          </a:rPr>
                        </m:ctrlPr>
                      </m:sSubPr>
                      <m:e>
                        <m:r>
                          <a:rPr lang="en-US" sz="2000" b="0" i="1" dirty="0" smtClean="0">
                            <a:latin typeface="Cambria Math"/>
                          </a:rPr>
                          <m:t>𝑞</m:t>
                        </m:r>
                      </m:e>
                      <m:sub>
                        <m:r>
                          <a:rPr lang="en-US" sz="2000" b="0" i="1" dirty="0" smtClean="0">
                            <a:latin typeface="Cambria Math"/>
                          </a:rPr>
                          <m:t>2</m:t>
                        </m:r>
                      </m:sub>
                    </m:sSub>
                  </m:oMath>
                </a14:m>
                <a:r>
                  <a:rPr lang="en-US" sz="2000" dirty="0">
                    <a:latin typeface="Times New Roman" pitchFamily="18" charset="0"/>
                    <a:cs typeface="Times New Roman" pitchFamily="18" charset="0"/>
                  </a:rPr>
                  <a:t>= </a:t>
                </a:r>
                <a14:m>
                  <m:oMath xmlns:m="http://schemas.openxmlformats.org/officeDocument/2006/math">
                    <m:r>
                      <a:rPr lang="en-US" sz="2000" i="1">
                        <a:latin typeface="Cambria Math"/>
                      </a:rPr>
                      <m:t>𝛾</m:t>
                    </m:r>
                    <m:r>
                      <a:rPr lang="en-US" sz="2000" i="1">
                        <a:latin typeface="Cambria Math"/>
                      </a:rPr>
                      <m:t>×</m:t>
                    </m:r>
                    <m:r>
                      <a:rPr lang="en-US" sz="2000" i="1">
                        <a:latin typeface="Cambria Math"/>
                      </a:rPr>
                      <m:t>h</m:t>
                    </m:r>
                    <m:r>
                      <a:rPr lang="en-US" sz="2000" i="1">
                        <a:latin typeface="Cambria Math"/>
                      </a:rPr>
                      <m:t>×</m:t>
                    </m:r>
                    <m:sSub>
                      <m:sSubPr>
                        <m:ctrlPr>
                          <a:rPr lang="en-US" sz="2000" i="1">
                            <a:latin typeface="Cambria Math"/>
                          </a:rPr>
                        </m:ctrlPr>
                      </m:sSubPr>
                      <m:e>
                        <m:r>
                          <a:rPr lang="en-US" sz="2000" i="1">
                            <a:latin typeface="Cambria Math"/>
                          </a:rPr>
                          <m:t>𝐾</m:t>
                        </m:r>
                      </m:e>
                      <m:sub>
                        <m:r>
                          <a:rPr lang="en-US" sz="2000" i="1">
                            <a:latin typeface="Cambria Math"/>
                          </a:rPr>
                          <m:t>°</m:t>
                        </m:r>
                      </m:sub>
                    </m:sSub>
                  </m:oMath>
                </a14:m>
                <a:r>
                  <a:rPr lang="en-US" sz="2000" dirty="0" smtClean="0">
                    <a:latin typeface="Times New Roman" pitchFamily="18" charset="0"/>
                    <a:cs typeface="Times New Roman" pitchFamily="18" charset="0"/>
                  </a:rPr>
                  <a:t> + </a:t>
                </a:r>
                <a14:m>
                  <m:oMath xmlns:m="http://schemas.openxmlformats.org/officeDocument/2006/math">
                    <m:sSub>
                      <m:sSubPr>
                        <m:ctrlPr>
                          <a:rPr lang="en-US" sz="2000" i="1">
                            <a:solidFill>
                              <a:prstClr val="black"/>
                            </a:solidFill>
                            <a:latin typeface="Cambria Math"/>
                          </a:rPr>
                        </m:ctrlPr>
                      </m:sSubPr>
                      <m:e>
                        <m:r>
                          <a:rPr lang="en-US" sz="2000" i="1">
                            <a:solidFill>
                              <a:prstClr val="black"/>
                            </a:solidFill>
                            <a:latin typeface="Cambria Math"/>
                          </a:rPr>
                          <m:t>𝑞</m:t>
                        </m:r>
                      </m:e>
                      <m:sub>
                        <m:r>
                          <a:rPr lang="en-US" sz="2000" i="1">
                            <a:solidFill>
                              <a:prstClr val="black"/>
                            </a:solidFill>
                            <a:latin typeface="Cambria Math"/>
                          </a:rPr>
                          <m:t>1</m:t>
                        </m:r>
                      </m:sub>
                    </m:sSub>
                  </m:oMath>
                </a14:m>
                <a:r>
                  <a:rPr lang="en-US" sz="2000" dirty="0" smtClean="0">
                    <a:latin typeface="Times New Roman" pitchFamily="18" charset="0"/>
                    <a:cs typeface="Times New Roman" pitchFamily="18" charset="0"/>
                  </a:rPr>
                  <a:t>                                                                                     </a:t>
                </a:r>
              </a:p>
              <a:p>
                <a:pPr marL="0" indent="0">
                  <a:buNone/>
                </a:pPr>
                <a:r>
                  <a:rPr lang="en-US" sz="2000" dirty="0" smtClean="0">
                    <a:latin typeface="Times New Roman" pitchFamily="18" charset="0"/>
                    <a:cs typeface="Times New Roman" pitchFamily="18" charset="0"/>
                  </a:rPr>
                  <a:t>  Where</a:t>
                </a:r>
                <a:r>
                  <a:rPr lang="en-US" sz="2000" dirty="0">
                    <a:latin typeface="Times New Roman" pitchFamily="18" charset="0"/>
                    <a:cs typeface="Times New Roman" pitchFamily="18" charset="0"/>
                  </a:rPr>
                  <a:t>: </a:t>
                </a:r>
              </a:p>
              <a:p>
                <a:pPr marL="0" indent="0">
                  <a:buNone/>
                </a:pPr>
                <a:r>
                  <a:rPr lang="en-US" sz="2000" dirty="0" err="1">
                    <a:latin typeface="Times New Roman" pitchFamily="18" charset="0"/>
                    <a:cs typeface="Times New Roman" pitchFamily="18" charset="0"/>
                  </a:rPr>
                  <a:t>Δp</a:t>
                </a:r>
                <a:r>
                  <a:rPr lang="en-US" sz="2000" dirty="0">
                    <a:latin typeface="Times New Roman" pitchFamily="18" charset="0"/>
                    <a:cs typeface="Times New Roman" pitchFamily="18" charset="0"/>
                  </a:rPr>
                  <a:t> = additional earth pressure caused by seismic shaking, which is assumed to be a uniform pressure</a:t>
                </a:r>
                <a:r>
                  <a:rPr lang="en-US" sz="2000" dirty="0" smtClean="0">
                    <a:latin typeface="Times New Roman" pitchFamily="18" charset="0"/>
                    <a:cs typeface="Times New Roman" pitchFamily="18" charset="0"/>
                  </a:rPr>
                  <a:t>.</a:t>
                </a:r>
              </a:p>
              <a:p>
                <a:pPr marL="0" indent="0">
                  <a:buNone/>
                </a:pPr>
                <a14:m>
                  <m:oMath xmlns:m="http://schemas.openxmlformats.org/officeDocument/2006/math">
                    <m:sSub>
                      <m:sSubPr>
                        <m:ctrlPr>
                          <a:rPr lang="en-US" sz="2000" i="1">
                            <a:solidFill>
                              <a:prstClr val="black"/>
                            </a:solidFill>
                            <a:latin typeface="Cambria Math"/>
                          </a:rPr>
                        </m:ctrlPr>
                      </m:sSubPr>
                      <m:e>
                        <m:r>
                          <a:rPr lang="en-US" sz="2000" i="1">
                            <a:solidFill>
                              <a:prstClr val="black"/>
                            </a:solidFill>
                            <a:latin typeface="Cambria Math"/>
                          </a:rPr>
                          <m:t>𝑞</m:t>
                        </m:r>
                      </m:e>
                      <m:sub>
                        <m:r>
                          <a:rPr lang="en-US" sz="2000" i="1">
                            <a:solidFill>
                              <a:prstClr val="black"/>
                            </a:solidFill>
                            <a:latin typeface="Cambria Math"/>
                          </a:rPr>
                          <m:t>1</m:t>
                        </m:r>
                      </m:sub>
                    </m:sSub>
                  </m:oMath>
                </a14:m>
                <a:r>
                  <a:rPr lang="en-US" sz="2000" dirty="0" smtClean="0">
                    <a:latin typeface="Times New Roman" pitchFamily="18" charset="0"/>
                    <a:cs typeface="Times New Roman" pitchFamily="18" charset="0"/>
                  </a:rPr>
                  <a:t>= soil pressure due to surcharge load in KN/</a:t>
                </a:r>
                <a14:m>
                  <m:oMath xmlns:m="http://schemas.openxmlformats.org/officeDocument/2006/math">
                    <m:sSup>
                      <m:sSupPr>
                        <m:ctrlPr>
                          <a:rPr lang="en-US" sz="2000" i="1" smtClean="0">
                            <a:latin typeface="Cambria Math"/>
                            <a:cs typeface="Times New Roman" pitchFamily="18" charset="0"/>
                          </a:rPr>
                        </m:ctrlPr>
                      </m:sSupPr>
                      <m:e>
                        <m:r>
                          <a:rPr lang="en-US" sz="2000" b="0" i="1" smtClean="0">
                            <a:latin typeface="Cambria Math"/>
                            <a:cs typeface="Times New Roman" pitchFamily="18" charset="0"/>
                          </a:rPr>
                          <m:t>𝑚</m:t>
                        </m:r>
                      </m:e>
                      <m:sup>
                        <m:r>
                          <a:rPr lang="en-US" sz="2000" b="0" i="1" smtClean="0">
                            <a:latin typeface="Cambria Math"/>
                            <a:cs typeface="Times New Roman" pitchFamily="18" charset="0"/>
                          </a:rPr>
                          <m:t>2</m:t>
                        </m:r>
                      </m:sup>
                    </m:sSup>
                  </m:oMath>
                </a14:m>
                <a:endParaRPr lang="en-US" sz="2000" dirty="0" smtClean="0">
                  <a:latin typeface="Times New Roman" pitchFamily="18" charset="0"/>
                  <a:cs typeface="Times New Roman" pitchFamily="18" charset="0"/>
                </a:endParaRPr>
              </a:p>
              <a:p>
                <a:pPr marL="0" indent="0">
                  <a:buNone/>
                </a:pPr>
                <a14:m>
                  <m:oMath xmlns:m="http://schemas.openxmlformats.org/officeDocument/2006/math">
                    <m:sSub>
                      <m:sSubPr>
                        <m:ctrlPr>
                          <a:rPr lang="en-US" sz="2000" i="1">
                            <a:solidFill>
                              <a:prstClr val="black"/>
                            </a:solidFill>
                            <a:latin typeface="Cambria Math"/>
                          </a:rPr>
                        </m:ctrlPr>
                      </m:sSubPr>
                      <m:e>
                        <m:r>
                          <a:rPr lang="en-US" sz="2000" i="1">
                            <a:solidFill>
                              <a:prstClr val="black"/>
                            </a:solidFill>
                            <a:latin typeface="Cambria Math"/>
                          </a:rPr>
                          <m:t>𝑞</m:t>
                        </m:r>
                      </m:e>
                      <m:sub>
                        <m:r>
                          <a:rPr lang="en-US" sz="2000" b="0" i="1" smtClean="0">
                            <a:solidFill>
                              <a:prstClr val="black"/>
                            </a:solidFill>
                            <a:latin typeface="Cambria Math"/>
                          </a:rPr>
                          <m:t>2</m:t>
                        </m:r>
                      </m:sub>
                    </m:sSub>
                  </m:oMath>
                </a14:m>
                <a:r>
                  <a:rPr lang="en-US" sz="2000" dirty="0" smtClean="0">
                    <a:latin typeface="Times New Roman" pitchFamily="18" charset="0"/>
                    <a:cs typeface="Times New Roman" pitchFamily="18" charset="0"/>
                  </a:rPr>
                  <a:t>= </a:t>
                </a:r>
                <a:r>
                  <a:rPr lang="en-US" sz="2000" dirty="0">
                    <a:solidFill>
                      <a:prstClr val="black"/>
                    </a:solidFill>
                    <a:latin typeface="Times New Roman" pitchFamily="18" charset="0"/>
                    <a:cs typeface="Times New Roman" pitchFamily="18" charset="0"/>
                  </a:rPr>
                  <a:t>soil pressure due to </a:t>
                </a:r>
                <a:r>
                  <a:rPr lang="en-US" sz="2000" dirty="0" smtClean="0">
                    <a:solidFill>
                      <a:prstClr val="black"/>
                    </a:solidFill>
                    <a:latin typeface="Times New Roman" pitchFamily="18" charset="0"/>
                    <a:cs typeface="Times New Roman" pitchFamily="18" charset="0"/>
                  </a:rPr>
                  <a:t>soil and surcharge </a:t>
                </a:r>
                <a:r>
                  <a:rPr lang="en-US" sz="2000" dirty="0">
                    <a:solidFill>
                      <a:prstClr val="black"/>
                    </a:solidFill>
                    <a:latin typeface="Times New Roman" pitchFamily="18" charset="0"/>
                    <a:cs typeface="Times New Roman" pitchFamily="18" charset="0"/>
                  </a:rPr>
                  <a:t>load in KN/</a:t>
                </a:r>
                <a14:m>
                  <m:oMath xmlns:m="http://schemas.openxmlformats.org/officeDocument/2006/math">
                    <m:sSup>
                      <m:sSupPr>
                        <m:ctrlPr>
                          <a:rPr lang="en-US" sz="2000" i="1">
                            <a:solidFill>
                              <a:prstClr val="black"/>
                            </a:solidFill>
                            <a:latin typeface="Cambria Math"/>
                            <a:cs typeface="Times New Roman" pitchFamily="18" charset="0"/>
                          </a:rPr>
                        </m:ctrlPr>
                      </m:sSupPr>
                      <m:e>
                        <m:r>
                          <a:rPr lang="en-US" sz="2000" i="1">
                            <a:solidFill>
                              <a:prstClr val="black"/>
                            </a:solidFill>
                            <a:latin typeface="Cambria Math"/>
                            <a:cs typeface="Times New Roman" pitchFamily="18" charset="0"/>
                          </a:rPr>
                          <m:t>𝑚</m:t>
                        </m:r>
                      </m:e>
                      <m:sup>
                        <m:r>
                          <a:rPr lang="en-US" sz="2000" i="1">
                            <a:solidFill>
                              <a:prstClr val="black"/>
                            </a:solidFill>
                            <a:latin typeface="Cambria Math"/>
                            <a:cs typeface="Times New Roman" pitchFamily="18" charset="0"/>
                          </a:rPr>
                          <m:t>2</m:t>
                        </m:r>
                      </m:sup>
                    </m:sSup>
                  </m:oMath>
                </a14:m>
                <a:endParaRPr lang="en-US" sz="2000" dirty="0">
                  <a:latin typeface="Times New Roman" pitchFamily="18" charset="0"/>
                  <a:cs typeface="Times New Roman" pitchFamily="18" charset="0"/>
                </a:endParaRPr>
              </a:p>
              <a:p>
                <a:pPr marL="0" indent="0">
                  <a:buNone/>
                </a:pPr>
                <a:r>
                  <a:rPr lang="en-US" sz="2000" dirty="0" err="1">
                    <a:latin typeface="Times New Roman" pitchFamily="18" charset="0"/>
                    <a:cs typeface="Times New Roman" pitchFamily="18" charset="0"/>
                  </a:rPr>
                  <a:t>k</a:t>
                </a:r>
                <a:r>
                  <a:rPr lang="en-US" sz="2000" baseline="-25000" dirty="0" err="1">
                    <a:latin typeface="Times New Roman" pitchFamily="18" charset="0"/>
                    <a:cs typeface="Times New Roman" pitchFamily="18" charset="0"/>
                  </a:rPr>
                  <a:t>h</a:t>
                </a:r>
                <a:r>
                  <a:rPr lang="en-US" sz="2000" dirty="0">
                    <a:latin typeface="Times New Roman" pitchFamily="18" charset="0"/>
                    <a:cs typeface="Times New Roman" pitchFamily="18" charset="0"/>
                  </a:rPr>
                  <a:t> = horizontal seismic coefficient in the soil, which may be assumed equal to </a:t>
                </a:r>
                <a:endParaRPr lang="en-US" sz="2000" dirty="0" smtClean="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        S</a:t>
                </a:r>
                <a:r>
                  <a:rPr lang="en-US" sz="2000" baseline="-25000" dirty="0" smtClean="0">
                    <a:latin typeface="Times New Roman" pitchFamily="18" charset="0"/>
                    <a:cs typeface="Times New Roman" pitchFamily="18" charset="0"/>
                  </a:rPr>
                  <a:t>XS</a:t>
                </a:r>
                <a:r>
                  <a:rPr lang="en-US" sz="2000" dirty="0" smtClean="0">
                    <a:latin typeface="Times New Roman" pitchFamily="18" charset="0"/>
                    <a:cs typeface="Times New Roman" pitchFamily="18" charset="0"/>
                  </a:rPr>
                  <a:t> /2.5</a:t>
                </a:r>
                <a:r>
                  <a:rPr lang="en-US" sz="2000" dirty="0">
                    <a:latin typeface="Times New Roman" pitchFamily="18" charset="0"/>
                    <a:cs typeface="Times New Roman" pitchFamily="18" charset="0"/>
                  </a:rPr>
                  <a:t>.</a:t>
                </a:r>
              </a:p>
              <a:p>
                <a:pPr marL="0" indent="0">
                  <a:buNone/>
                </a:pPr>
                <a:r>
                  <a:rPr lang="en-US" sz="2000" dirty="0" err="1">
                    <a:latin typeface="Times New Roman" pitchFamily="18" charset="0"/>
                    <a:cs typeface="Times New Roman" pitchFamily="18" charset="0"/>
                  </a:rPr>
                  <a:t>γ</a:t>
                </a:r>
                <a:r>
                  <a:rPr lang="en-US" sz="2000" baseline="-25000" dirty="0" err="1">
                    <a:latin typeface="Times New Roman" pitchFamily="18" charset="0"/>
                    <a:cs typeface="Times New Roman" pitchFamily="18" charset="0"/>
                  </a:rPr>
                  <a:t>t</a:t>
                </a:r>
                <a:r>
                  <a:rPr lang="en-US" sz="2000" dirty="0">
                    <a:latin typeface="Times New Roman" pitchFamily="18" charset="0"/>
                    <a:cs typeface="Times New Roman" pitchFamily="18" charset="0"/>
                  </a:rPr>
                  <a:t> = total unit weight of soil.</a:t>
                </a:r>
              </a:p>
              <a:p>
                <a:pPr marL="0" indent="0">
                  <a:buNone/>
                </a:pPr>
                <a:r>
                  <a:rPr lang="en-US" sz="2000" dirty="0" err="1">
                    <a:latin typeface="Times New Roman" pitchFamily="18" charset="0"/>
                    <a:cs typeface="Times New Roman" pitchFamily="18" charset="0"/>
                  </a:rPr>
                  <a:t>H</a:t>
                </a:r>
                <a:r>
                  <a:rPr lang="en-US" sz="2000" baseline="-25000" dirty="0" err="1">
                    <a:latin typeface="Times New Roman" pitchFamily="18" charset="0"/>
                    <a:cs typeface="Times New Roman" pitchFamily="18" charset="0"/>
                  </a:rPr>
                  <a:t>rw</a:t>
                </a:r>
                <a:r>
                  <a:rPr lang="en-US" sz="2000" baseline="-25000" dirty="0">
                    <a:latin typeface="Times New Roman" pitchFamily="18" charset="0"/>
                    <a:cs typeface="Times New Roman" pitchFamily="18" charset="0"/>
                  </a:rPr>
                  <a:t> </a:t>
                </a:r>
                <a:r>
                  <a:rPr lang="en-US" sz="2000" dirty="0">
                    <a:latin typeface="Times New Roman" pitchFamily="18" charset="0"/>
                    <a:cs typeface="Times New Roman" pitchFamily="18" charset="0"/>
                  </a:rPr>
                  <a:t>= height of the retaining wall.</a:t>
                </a:r>
              </a:p>
              <a:p>
                <a:pPr marL="0" indent="0">
                  <a:buNone/>
                </a:pPr>
                <a:r>
                  <a:rPr lang="en-US" sz="2000" dirty="0">
                    <a:latin typeface="Times New Roman" pitchFamily="18" charset="0"/>
                    <a:cs typeface="Times New Roman" pitchFamily="18" charset="0"/>
                  </a:rPr>
                  <a:t>S</a:t>
                </a:r>
                <a:r>
                  <a:rPr lang="en-US" sz="2000" baseline="-25000" dirty="0">
                    <a:latin typeface="Times New Roman" pitchFamily="18" charset="0"/>
                    <a:cs typeface="Times New Roman" pitchFamily="18" charset="0"/>
                  </a:rPr>
                  <a:t>XS</a:t>
                </a:r>
                <a:r>
                  <a:rPr lang="en-US" sz="2000" dirty="0">
                    <a:latin typeface="Times New Roman" pitchFamily="18" charset="0"/>
                    <a:cs typeface="Times New Roman" pitchFamily="18" charset="0"/>
                  </a:rPr>
                  <a:t> = spectral response acceleration parameter</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152400" y="836756"/>
                <a:ext cx="8534400" cy="6021244"/>
              </a:xfrm>
              <a:blipFill rotWithShape="0">
                <a:blip r:embed="rId2"/>
                <a:stretch>
                  <a:fillRect l="-714" t="-506" r="-571"/>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35</a:t>
            </a:fld>
            <a:endParaRPr lang="en-US"/>
          </a:p>
        </p:txBody>
      </p:sp>
      <p:sp>
        <p:nvSpPr>
          <p:cNvPr id="5" name="TextBox 4"/>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p:sp>
        <p:nvSpPr>
          <p:cNvPr id="6" name="TextBox 5"/>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8432951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152400" y="914400"/>
                <a:ext cx="8534400" cy="5791200"/>
              </a:xfrm>
            </p:spPr>
            <p:txBody>
              <a:bodyPr>
                <a:normAutofit lnSpcReduction="10000"/>
              </a:bodyPr>
              <a:lstStyle/>
              <a:p>
                <a:pPr marL="0" indent="0">
                  <a:buNone/>
                </a:pPr>
                <a14:m>
                  <m:oMath xmlns:m="http://schemas.openxmlformats.org/officeDocument/2006/math">
                    <m:sSub>
                      <m:sSubPr>
                        <m:ctrlPr>
                          <a:rPr lang="en-US" sz="2000" i="1">
                            <a:latin typeface="Cambria Math"/>
                          </a:rPr>
                        </m:ctrlPr>
                      </m:sSubPr>
                      <m:e>
                        <m:r>
                          <a:rPr lang="en-US" sz="2000" i="1">
                            <a:latin typeface="Cambria Math"/>
                          </a:rPr>
                          <m:t>𝐾</m:t>
                        </m:r>
                      </m:e>
                      <m:sub>
                        <m:r>
                          <a:rPr lang="en-US" sz="2000" i="1">
                            <a:latin typeface="Cambria Math"/>
                          </a:rPr>
                          <m:t>𝜊</m:t>
                        </m:r>
                      </m:sub>
                    </m:sSub>
                  </m:oMath>
                </a14:m>
                <a:r>
                  <a:rPr lang="en-US" sz="2000" dirty="0">
                    <a:latin typeface="Times New Roman" pitchFamily="18" charset="0"/>
                    <a:cs typeface="Times New Roman" pitchFamily="18" charset="0"/>
                  </a:rPr>
                  <a:t>: Coefficient of lateral earth pressure used for a level ground deposit with zero lateral strain in the soil.</a:t>
                </a:r>
              </a:p>
              <a:p>
                <a:pPr marL="0" indent="0">
                  <a:buNone/>
                </a:pPr>
                <a:r>
                  <a:rPr lang="en-US" sz="2000" dirty="0">
                    <a:latin typeface="Times New Roman" pitchFamily="18" charset="0"/>
                    <a:cs typeface="Times New Roman" pitchFamily="18" charset="0"/>
                  </a:rPr>
                  <a:t>Q allowable: allowable bearing capacity of soil in KN/m</a:t>
                </a:r>
                <a:r>
                  <a:rPr lang="en-US" sz="2000" baseline="30000" dirty="0">
                    <a:latin typeface="Times New Roman" pitchFamily="18" charset="0"/>
                    <a:cs typeface="Times New Roman" pitchFamily="18" charset="0"/>
                  </a:rPr>
                  <a:t>2</a:t>
                </a:r>
                <a:r>
                  <a:rPr lang="en-US" sz="2000" dirty="0">
                    <a:latin typeface="Times New Roman" pitchFamily="18" charset="0"/>
                    <a:cs typeface="Times New Roman" pitchFamily="18" charset="0"/>
                  </a:rPr>
                  <a:t>.</a:t>
                </a:r>
              </a:p>
              <a:p>
                <a:pPr marL="0" indent="0">
                  <a:buNone/>
                </a:pPr>
                <a14:m>
                  <m:oMath xmlns:m="http://schemas.openxmlformats.org/officeDocument/2006/math">
                    <m:r>
                      <a:rPr lang="en-US" sz="2000" b="1" i="1">
                        <a:latin typeface="Cambria Math"/>
                      </a:rPr>
                      <m:t>𝛄</m:t>
                    </m:r>
                  </m:oMath>
                </a14:m>
                <a:r>
                  <a:rPr lang="en-US" sz="2000" baseline="-25000" dirty="0">
                    <a:latin typeface="Times New Roman" pitchFamily="18" charset="0"/>
                    <a:cs typeface="Times New Roman" pitchFamily="18" charset="0"/>
                  </a:rPr>
                  <a:t>Soil</a:t>
                </a:r>
                <a:r>
                  <a:rPr lang="en-US" sz="2000" dirty="0">
                    <a:latin typeface="Times New Roman" pitchFamily="18" charset="0"/>
                    <a:cs typeface="Times New Roman" pitchFamily="18" charset="0"/>
                  </a:rPr>
                  <a:t>: unit weight of soil in KN/m</a:t>
                </a:r>
                <a:r>
                  <a:rPr lang="en-US" sz="2000" baseline="30000" dirty="0">
                    <a:latin typeface="Times New Roman" pitchFamily="18" charset="0"/>
                    <a:cs typeface="Times New Roman" pitchFamily="18" charset="0"/>
                  </a:rPr>
                  <a:t>3</a:t>
                </a:r>
                <a:r>
                  <a:rPr lang="en-US" sz="2000" dirty="0" smtClean="0">
                    <a:latin typeface="Times New Roman" pitchFamily="18" charset="0"/>
                    <a:cs typeface="Times New Roman" pitchFamily="18" charset="0"/>
                  </a:rPr>
                  <a:t>.</a:t>
                </a:r>
              </a:p>
              <a:p>
                <a:pPr marL="0" indent="0">
                  <a:buNone/>
                </a:pPr>
                <a:r>
                  <a:rPr lang="en-US" sz="2000" dirty="0" smtClean="0">
                    <a:latin typeface="Times New Roman" pitchFamily="18" charset="0"/>
                    <a:cs typeface="Times New Roman" pitchFamily="18" charset="0"/>
                  </a:rPr>
                  <a:t>W: is surcharge load on the soil (weight of vehicles) and it’s assumed to be 12 </a:t>
                </a:r>
                <a:r>
                  <a:rPr lang="en-US" sz="2000" dirty="0">
                    <a:solidFill>
                      <a:prstClr val="black"/>
                    </a:solidFill>
                    <a:latin typeface="Times New Roman" pitchFamily="18" charset="0"/>
                    <a:cs typeface="Times New Roman" pitchFamily="18" charset="0"/>
                  </a:rPr>
                  <a:t>KN/m</a:t>
                </a:r>
                <a:r>
                  <a:rPr lang="en-US" sz="2000" baseline="30000" dirty="0">
                    <a:solidFill>
                      <a:prstClr val="black"/>
                    </a:solidFill>
                    <a:latin typeface="Times New Roman" pitchFamily="18" charset="0"/>
                    <a:cs typeface="Times New Roman" pitchFamily="18" charset="0"/>
                  </a:rPr>
                  <a:t>2</a:t>
                </a:r>
                <a:endParaRPr lang="en-US" sz="2000" dirty="0">
                  <a:latin typeface="Times New Roman" pitchFamily="18" charset="0"/>
                  <a:cs typeface="Times New Roman" pitchFamily="18" charset="0"/>
                </a:endParaRPr>
              </a:p>
              <a:p>
                <a:pPr marL="0" indent="0">
                  <a:buNone/>
                </a:pPr>
                <a:r>
                  <a:rPr lang="en-US" sz="2000" dirty="0">
                    <a:latin typeface="Times New Roman" pitchFamily="18" charset="0"/>
                    <a:cs typeface="Times New Roman" pitchFamily="18" charset="0"/>
                  </a:rPr>
                  <a:t>Q allowable =473 KN/m</a:t>
                </a:r>
                <a:r>
                  <a:rPr lang="en-US" sz="2000" baseline="30000" dirty="0">
                    <a:latin typeface="Times New Roman" pitchFamily="18" charset="0"/>
                    <a:cs typeface="Times New Roman" pitchFamily="18" charset="0"/>
                  </a:rPr>
                  <a:t>2</a:t>
                </a:r>
                <a:endParaRPr lang="en-US" sz="2000" dirty="0">
                  <a:latin typeface="Times New Roman" pitchFamily="18" charset="0"/>
                  <a:cs typeface="Times New Roman" pitchFamily="18" charset="0"/>
                </a:endParaRPr>
              </a:p>
              <a:p>
                <a:pPr marL="0" indent="0">
                  <a:buNone/>
                </a:pPr>
                <a:r>
                  <a:rPr lang="en-US" sz="2000" dirty="0">
                    <a:latin typeface="Times New Roman" pitchFamily="18" charset="0"/>
                    <a:cs typeface="Times New Roman" pitchFamily="18" charset="0"/>
                  </a:rPr>
                  <a:t>Site Class: B</a:t>
                </a:r>
              </a:p>
              <a:p>
                <a:pPr marL="0" indent="0">
                  <a:buNone/>
                </a:pPr>
                <a14:m>
                  <m:oMath xmlns:m="http://schemas.openxmlformats.org/officeDocument/2006/math">
                    <m:r>
                      <m:rPr>
                        <m:sty m:val="p"/>
                      </m:rPr>
                      <a:rPr lang="en-US" sz="2000">
                        <a:latin typeface="Cambria Math"/>
                      </a:rPr>
                      <m:t>Φ</m:t>
                    </m:r>
                  </m:oMath>
                </a14:m>
                <a:r>
                  <a:rPr lang="en-US" sz="2000" dirty="0">
                    <a:latin typeface="Times New Roman" pitchFamily="18" charset="0"/>
                    <a:cs typeface="Times New Roman" pitchFamily="18" charset="0"/>
                  </a:rPr>
                  <a:t>=30</a:t>
                </a:r>
                <a:r>
                  <a:rPr lang="ar-SA" sz="2000" baseline="30000" dirty="0">
                    <a:latin typeface="Times New Roman" pitchFamily="18" charset="0"/>
                    <a:cs typeface="Times New Roman" pitchFamily="18" charset="0"/>
                  </a:rPr>
                  <a:t>0</a:t>
                </a:r>
                <a:endParaRPr lang="en-US" sz="2000" dirty="0">
                  <a:latin typeface="Times New Roman" pitchFamily="18" charset="0"/>
                  <a:cs typeface="Times New Roman" pitchFamily="18" charset="0"/>
                </a:endParaRPr>
              </a:p>
              <a:p>
                <a:pPr marL="0" indent="0">
                  <a:buNone/>
                </a:pPr>
                <a14:m>
                  <m:oMath xmlns:m="http://schemas.openxmlformats.org/officeDocument/2006/math">
                    <m:sSub>
                      <m:sSubPr>
                        <m:ctrlPr>
                          <a:rPr lang="en-US" sz="2000" i="1">
                            <a:latin typeface="Cambria Math"/>
                          </a:rPr>
                        </m:ctrlPr>
                      </m:sSubPr>
                      <m:e>
                        <m:r>
                          <a:rPr lang="en-US" sz="2000" i="1">
                            <a:latin typeface="Cambria Math"/>
                          </a:rPr>
                          <m:t>𝛾</m:t>
                        </m:r>
                      </m:e>
                      <m:sub>
                        <m:r>
                          <a:rPr lang="en-US" sz="2000" i="1">
                            <a:latin typeface="Cambria Math"/>
                          </a:rPr>
                          <m:t>𝑠𝑜𝑖𝑙</m:t>
                        </m:r>
                      </m:sub>
                    </m:sSub>
                  </m:oMath>
                </a14:m>
                <a:r>
                  <a:rPr lang="en-US" sz="2000" dirty="0">
                    <a:latin typeface="Times New Roman" pitchFamily="18" charset="0"/>
                    <a:cs typeface="Times New Roman" pitchFamily="18" charset="0"/>
                  </a:rPr>
                  <a:t> =20 KN/m</a:t>
                </a:r>
                <a:r>
                  <a:rPr lang="en-US" sz="2000" baseline="30000" dirty="0">
                    <a:latin typeface="Times New Roman" pitchFamily="18" charset="0"/>
                    <a:cs typeface="Times New Roman" pitchFamily="18" charset="0"/>
                  </a:rPr>
                  <a:t>3</a:t>
                </a:r>
                <a:endParaRPr lang="en-US" sz="2000" dirty="0">
                  <a:latin typeface="Times New Roman" pitchFamily="18" charset="0"/>
                  <a:cs typeface="Times New Roman" pitchFamily="18" charset="0"/>
                </a:endParaRPr>
              </a:p>
              <a:p>
                <a:pPr marL="0" indent="0">
                  <a:buNone/>
                </a:pPr>
                <a14:m>
                  <m:oMath xmlns:m="http://schemas.openxmlformats.org/officeDocument/2006/math">
                    <m:sSub>
                      <m:sSubPr>
                        <m:ctrlPr>
                          <a:rPr lang="en-US" sz="2000" i="1">
                            <a:latin typeface="Cambria Math"/>
                          </a:rPr>
                        </m:ctrlPr>
                      </m:sSubPr>
                      <m:e>
                        <m:r>
                          <m:rPr>
                            <m:sty m:val="p"/>
                          </m:rPr>
                          <a:rPr lang="en-US" sz="2000">
                            <a:latin typeface="Cambria Math"/>
                          </a:rPr>
                          <m:t>K</m:t>
                        </m:r>
                      </m:e>
                      <m:sub>
                        <m:r>
                          <a:rPr lang="en-US" sz="2000" i="1">
                            <a:latin typeface="Cambria Math"/>
                          </a:rPr>
                          <m:t>𝜊</m:t>
                        </m:r>
                      </m:sub>
                    </m:sSub>
                    <m:r>
                      <a:rPr lang="en-US" sz="2000" i="1">
                        <a:latin typeface="Cambria Math"/>
                      </a:rPr>
                      <m:t>=</m:t>
                    </m:r>
                    <m:r>
                      <a:rPr lang="en-US" sz="2000" i="1">
                        <a:latin typeface="Cambria Math"/>
                      </a:rPr>
                      <m:t>1</m:t>
                    </m:r>
                    <m:r>
                      <a:rPr lang="en-US" sz="2000" i="1">
                        <a:latin typeface="Cambria Math"/>
                      </a:rPr>
                      <m:t>−</m:t>
                    </m:r>
                    <m:r>
                      <a:rPr lang="en-US" sz="2000" i="1">
                        <a:latin typeface="Cambria Math"/>
                      </a:rPr>
                      <m:t>𝑠𝑖𝑛</m:t>
                    </m:r>
                    <m:r>
                      <a:rPr lang="en-US" sz="2000" i="1">
                        <a:latin typeface="Cambria Math"/>
                      </a:rPr>
                      <m:t>𝜙</m:t>
                    </m:r>
                  </m:oMath>
                </a14:m>
                <a:r>
                  <a:rPr lang="en-US" sz="2000" dirty="0">
                    <a:latin typeface="Times New Roman" pitchFamily="18" charset="0"/>
                    <a:cs typeface="Times New Roman" pitchFamily="18" charset="0"/>
                  </a:rPr>
                  <a:t>                                                                                                         </a:t>
                </a:r>
              </a:p>
              <a:p>
                <a:pPr marL="0" indent="0">
                  <a:buNone/>
                </a:pPr>
                <a14:m>
                  <m:oMathPara xmlns:m="http://schemas.openxmlformats.org/officeDocument/2006/math">
                    <m:oMathParaPr>
                      <m:jc m:val="left"/>
                    </m:oMathParaPr>
                    <m:oMath xmlns:m="http://schemas.openxmlformats.org/officeDocument/2006/math">
                      <m:sSub>
                        <m:sSubPr>
                          <m:ctrlPr>
                            <a:rPr lang="en-US" sz="2000" i="1">
                              <a:latin typeface="Cambria Math"/>
                            </a:rPr>
                          </m:ctrlPr>
                        </m:sSubPr>
                        <m:e>
                          <m:r>
                            <a:rPr lang="en-US" sz="2000" i="1">
                              <a:latin typeface="Cambria Math"/>
                            </a:rPr>
                            <m:t>𝐾</m:t>
                          </m:r>
                        </m:e>
                        <m:sub>
                          <m:r>
                            <a:rPr lang="en-US" sz="2000" i="1">
                              <a:latin typeface="Cambria Math"/>
                            </a:rPr>
                            <m:t>𝜊</m:t>
                          </m:r>
                        </m:sub>
                      </m:sSub>
                      <m:r>
                        <a:rPr lang="en-US" sz="2000" i="1">
                          <a:latin typeface="Cambria Math"/>
                        </a:rPr>
                        <m:t>=</m:t>
                      </m:r>
                      <m:r>
                        <a:rPr lang="en-US" sz="2000" i="1">
                          <a:latin typeface="Cambria Math"/>
                        </a:rPr>
                        <m:t>1</m:t>
                      </m:r>
                      <m:r>
                        <a:rPr lang="en-US" sz="2000" i="1">
                          <a:latin typeface="Cambria Math"/>
                        </a:rPr>
                        <m:t>−</m:t>
                      </m:r>
                      <m:r>
                        <a:rPr lang="en-US" sz="2000" i="1">
                          <a:latin typeface="Cambria Math"/>
                        </a:rPr>
                        <m:t>𝑠𝑖𝑛</m:t>
                      </m:r>
                      <m:r>
                        <a:rPr lang="en-US" sz="2000" i="1">
                          <a:latin typeface="Cambria Math"/>
                        </a:rPr>
                        <m:t>30</m:t>
                      </m:r>
                      <m:r>
                        <a:rPr lang="en-US" sz="2000" i="1">
                          <a:latin typeface="Cambria Math"/>
                        </a:rPr>
                        <m:t>=</m:t>
                      </m:r>
                      <m:r>
                        <a:rPr lang="en-US" sz="2000" i="1">
                          <a:latin typeface="Cambria Math"/>
                        </a:rPr>
                        <m:t>0</m:t>
                      </m:r>
                      <m:r>
                        <a:rPr lang="en-US" sz="2000" i="1">
                          <a:latin typeface="Cambria Math"/>
                        </a:rPr>
                        <m:t>.</m:t>
                      </m:r>
                      <m:r>
                        <a:rPr lang="en-US" sz="2000" i="1">
                          <a:latin typeface="Cambria Math"/>
                        </a:rPr>
                        <m:t>5</m:t>
                      </m:r>
                    </m:oMath>
                  </m:oMathPara>
                </a14:m>
                <a:endParaRPr lang="en-US" sz="2000" dirty="0">
                  <a:latin typeface="Times New Roman" pitchFamily="18" charset="0"/>
                  <a:cs typeface="Times New Roman" pitchFamily="18" charset="0"/>
                </a:endParaRPr>
              </a:p>
              <a:p>
                <a:pPr marL="0" indent="0">
                  <a:buNone/>
                </a:pPr>
                <a14:m>
                  <m:oMath xmlns:m="http://schemas.openxmlformats.org/officeDocument/2006/math">
                    <m:sSub>
                      <m:sSubPr>
                        <m:ctrlPr>
                          <a:rPr lang="en-US" sz="2000" i="1">
                            <a:latin typeface="Cambria Math"/>
                          </a:rPr>
                        </m:ctrlPr>
                      </m:sSubPr>
                      <m:e>
                        <m:r>
                          <a:rPr lang="en-US" sz="2000" i="1">
                            <a:latin typeface="Cambria Math"/>
                          </a:rPr>
                          <m:t>𝐾</m:t>
                        </m:r>
                      </m:e>
                      <m:sub>
                        <m:r>
                          <a:rPr lang="en-US" sz="2000" i="1">
                            <a:latin typeface="Cambria Math"/>
                          </a:rPr>
                          <m:t>h</m:t>
                        </m:r>
                      </m:sub>
                    </m:sSub>
                    <m:r>
                      <a:rPr lang="en-US" sz="2000" i="1">
                        <a:latin typeface="Cambria Math"/>
                      </a:rPr>
                      <m:t>=</m:t>
                    </m:r>
                    <m:f>
                      <m:fPr>
                        <m:ctrlPr>
                          <a:rPr lang="en-US" sz="2000" i="1">
                            <a:latin typeface="Cambria Math"/>
                          </a:rPr>
                        </m:ctrlPr>
                      </m:fPr>
                      <m:num>
                        <m:sSub>
                          <m:sSubPr>
                            <m:ctrlPr>
                              <a:rPr lang="en-US" sz="2000" i="1">
                                <a:latin typeface="Cambria Math"/>
                              </a:rPr>
                            </m:ctrlPr>
                          </m:sSubPr>
                          <m:e>
                            <m:r>
                              <a:rPr lang="en-US" sz="2000" i="1">
                                <a:latin typeface="Cambria Math"/>
                              </a:rPr>
                              <m:t>𝑆</m:t>
                            </m:r>
                          </m:e>
                          <m:sub>
                            <m:r>
                              <a:rPr lang="en-US" sz="2000" i="1">
                                <a:latin typeface="Cambria Math"/>
                              </a:rPr>
                              <m:t>𝑋𝑆</m:t>
                            </m:r>
                          </m:sub>
                        </m:sSub>
                      </m:num>
                      <m:den>
                        <m:r>
                          <a:rPr lang="en-US" sz="2000" i="1">
                            <a:latin typeface="Cambria Math"/>
                          </a:rPr>
                          <m:t>2</m:t>
                        </m:r>
                        <m:r>
                          <a:rPr lang="en-US" sz="2000" i="1">
                            <a:latin typeface="Cambria Math"/>
                          </a:rPr>
                          <m:t>.</m:t>
                        </m:r>
                        <m:r>
                          <a:rPr lang="en-US" sz="2000" i="1">
                            <a:latin typeface="Cambria Math"/>
                          </a:rPr>
                          <m:t>5</m:t>
                        </m:r>
                        <m:r>
                          <a:rPr lang="en-US" sz="2000" i="1">
                            <a:latin typeface="Cambria Math"/>
                          </a:rPr>
                          <m:t> </m:t>
                        </m:r>
                      </m:den>
                    </m:f>
                  </m:oMath>
                </a14:m>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n-US" sz="2000" i="1">
                              <a:latin typeface="Cambria Math"/>
                            </a:rPr>
                          </m:ctrlPr>
                        </m:sSubPr>
                        <m:e>
                          <m:r>
                            <a:rPr lang="en-US" sz="2000" i="1">
                              <a:latin typeface="Cambria Math"/>
                            </a:rPr>
                            <m:t>𝑆</m:t>
                          </m:r>
                        </m:e>
                        <m:sub>
                          <m:r>
                            <a:rPr lang="en-US" sz="2000" i="1">
                              <a:latin typeface="Cambria Math"/>
                            </a:rPr>
                            <m:t>𝑋𝑆</m:t>
                          </m:r>
                        </m:sub>
                      </m:sSub>
                      <m:r>
                        <a:rPr lang="en-US" sz="2000" i="1">
                          <a:latin typeface="Cambria Math"/>
                        </a:rPr>
                        <m:t>=</m:t>
                      </m:r>
                      <m:sSub>
                        <m:sSubPr>
                          <m:ctrlPr>
                            <a:rPr lang="en-US" sz="2000" i="1">
                              <a:latin typeface="Cambria Math"/>
                            </a:rPr>
                          </m:ctrlPr>
                        </m:sSubPr>
                        <m:e>
                          <m:r>
                            <a:rPr lang="en-US" sz="2000" i="1">
                              <a:latin typeface="Cambria Math"/>
                            </a:rPr>
                            <m:t>𝐹</m:t>
                          </m:r>
                        </m:e>
                        <m:sub>
                          <m:r>
                            <a:rPr lang="en-US" sz="2000" i="1">
                              <a:latin typeface="Cambria Math"/>
                            </a:rPr>
                            <m:t>𝑎</m:t>
                          </m:r>
                        </m:sub>
                      </m:sSub>
                      <m:r>
                        <a:rPr lang="en-US" sz="2000" i="1">
                          <a:latin typeface="Cambria Math"/>
                        </a:rPr>
                        <m:t>×</m:t>
                      </m:r>
                      <m:sSub>
                        <m:sSubPr>
                          <m:ctrlPr>
                            <a:rPr lang="en-US" sz="2000" i="1">
                              <a:latin typeface="Cambria Math"/>
                            </a:rPr>
                          </m:ctrlPr>
                        </m:sSubPr>
                        <m:e>
                          <m:r>
                            <a:rPr lang="en-US" sz="2000" i="1">
                              <a:latin typeface="Cambria Math"/>
                            </a:rPr>
                            <m:t>𝑆</m:t>
                          </m:r>
                        </m:e>
                        <m:sub>
                          <m:r>
                            <a:rPr lang="en-US" sz="2000" i="1">
                              <a:latin typeface="Cambria Math"/>
                            </a:rPr>
                            <m:t>𝑠</m:t>
                          </m:r>
                        </m:sub>
                      </m:sSub>
                    </m:oMath>
                  </m:oMathPara>
                </a14:m>
                <a:endParaRPr lang="en-US" sz="2000" dirty="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S</a:t>
                </a:r>
                <a:r>
                  <a:rPr lang="en-US" sz="2000" baseline="-25000" dirty="0">
                    <a:latin typeface="Times New Roman" pitchFamily="18" charset="0"/>
                    <a:cs typeface="Times New Roman" pitchFamily="18" charset="0"/>
                  </a:rPr>
                  <a:t>XS</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0.5</a:t>
                </a:r>
              </a:p>
              <a:p>
                <a:pPr marL="0" indent="0">
                  <a:buNone/>
                </a:pPr>
                <a14:m>
                  <m:oMath xmlns:m="http://schemas.openxmlformats.org/officeDocument/2006/math">
                    <m:sSub>
                      <m:sSubPr>
                        <m:ctrlPr>
                          <a:rPr lang="en-US" sz="2000" i="1">
                            <a:latin typeface="Cambria Math"/>
                          </a:rPr>
                        </m:ctrlPr>
                      </m:sSubPr>
                      <m:e>
                        <m:r>
                          <a:rPr lang="en-US" sz="2000" i="1">
                            <a:latin typeface="Cambria Math"/>
                          </a:rPr>
                          <m:t>𝐾</m:t>
                        </m:r>
                      </m:e>
                      <m:sub>
                        <m:r>
                          <a:rPr lang="en-US" sz="2000" i="1">
                            <a:latin typeface="Cambria Math"/>
                          </a:rPr>
                          <m:t>h</m:t>
                        </m:r>
                      </m:sub>
                    </m:sSub>
                    <m:r>
                      <a:rPr lang="en-US" sz="2000" i="1">
                        <a:latin typeface="Cambria Math"/>
                      </a:rPr>
                      <m:t>= </m:t>
                    </m:r>
                    <m:f>
                      <m:fPr>
                        <m:ctrlPr>
                          <a:rPr lang="en-US" sz="2000" i="1">
                            <a:latin typeface="Cambria Math"/>
                          </a:rPr>
                        </m:ctrlPr>
                      </m:fPr>
                      <m:num>
                        <m:r>
                          <a:rPr lang="en-US" sz="2000" i="1">
                            <a:latin typeface="Cambria Math"/>
                          </a:rPr>
                          <m:t>0</m:t>
                        </m:r>
                        <m:r>
                          <a:rPr lang="en-US" sz="2000" i="1">
                            <a:latin typeface="Cambria Math"/>
                          </a:rPr>
                          <m:t>.</m:t>
                        </m:r>
                        <m:r>
                          <a:rPr lang="en-US" sz="2000" i="1">
                            <a:latin typeface="Cambria Math"/>
                          </a:rPr>
                          <m:t>5</m:t>
                        </m:r>
                      </m:num>
                      <m:den>
                        <m:r>
                          <a:rPr lang="en-US" sz="2000" i="1">
                            <a:latin typeface="Cambria Math"/>
                          </a:rPr>
                          <m:t>2</m:t>
                        </m:r>
                        <m:r>
                          <a:rPr lang="en-US" sz="2000" i="1">
                            <a:latin typeface="Cambria Math"/>
                          </a:rPr>
                          <m:t>.</m:t>
                        </m:r>
                        <m:r>
                          <a:rPr lang="en-US" sz="2000" i="1">
                            <a:latin typeface="Cambria Math"/>
                          </a:rPr>
                          <m:t>5</m:t>
                        </m:r>
                      </m:den>
                    </m:f>
                  </m:oMath>
                </a14:m>
                <a:r>
                  <a:rPr lang="en-US" sz="2000" dirty="0">
                    <a:latin typeface="Times New Roman" pitchFamily="18" charset="0"/>
                    <a:cs typeface="Times New Roman" pitchFamily="18" charset="0"/>
                  </a:rPr>
                  <a:t> =0.2</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152400" y="914400"/>
                <a:ext cx="8534400" cy="5791200"/>
              </a:xfrm>
              <a:blipFill rotWithShape="0">
                <a:blip r:embed="rId2"/>
                <a:stretch>
                  <a:fillRect l="-714" t="-1053"/>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36</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18529381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61416" y="827692"/>
            <a:ext cx="7467600" cy="5483352"/>
          </a:xfrm>
        </p:spPr>
        <p:txBody>
          <a:bodyPr>
            <a:normAutofit/>
          </a:bodyPr>
          <a:lstStyle/>
          <a:p>
            <a:pPr marL="0" indent="0">
              <a:buNone/>
            </a:pPr>
            <a:r>
              <a:rPr lang="en-US" sz="2000" dirty="0" smtClean="0">
                <a:latin typeface="Times New Roman" pitchFamily="18" charset="0"/>
                <a:cs typeface="Times New Roman" pitchFamily="18" charset="0"/>
              </a:rPr>
              <a:t>Since there are two levels of mat, two cases of soil pressure is obtained.</a:t>
            </a:r>
          </a:p>
          <a:p>
            <a:pPr marL="0" indent="0">
              <a:buNone/>
            </a:pPr>
            <a:endParaRPr lang="en-US" sz="2000"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37</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Lateral loads </a:t>
            </a: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874348848"/>
                  </p:ext>
                </p:extLst>
              </p:nvPr>
            </p:nvGraphicFramePr>
            <p:xfrm>
              <a:off x="2461235" y="2286000"/>
              <a:ext cx="4450129" cy="2377440"/>
            </p:xfrm>
            <a:graphic>
              <a:graphicData uri="http://schemas.openxmlformats.org/drawingml/2006/table">
                <a:tbl>
                  <a:tblPr firstRow="1" bandRow="1">
                    <a:tableStyleId>{BC89EF96-8CEA-46FF-86C4-4CE0E7609802}</a:tableStyleId>
                  </a:tblPr>
                  <a:tblGrid>
                    <a:gridCol w="1622143"/>
                    <a:gridCol w="1344609"/>
                    <a:gridCol w="1483377"/>
                  </a:tblGrid>
                  <a:tr h="277684">
                    <a:tc>
                      <a:txBody>
                        <a:bodyPr/>
                        <a:lstStyle/>
                        <a:p>
                          <a:pPr algn="ctr"/>
                          <a:endParaRPr lang="en-US" sz="1400" b="1" dirty="0">
                            <a:latin typeface="Times New Roman" pitchFamily="18" charset="0"/>
                            <a:cs typeface="Times New Roman" pitchFamily="18" charset="0"/>
                          </a:endParaRPr>
                        </a:p>
                      </a:txBody>
                      <a:tcPr/>
                    </a:tc>
                    <a:tc>
                      <a:txBody>
                        <a:bodyPr/>
                        <a:lstStyle/>
                        <a:p>
                          <a:pPr algn="ctr"/>
                          <a:r>
                            <a:rPr lang="en-US" sz="1400" b="1" dirty="0" smtClean="0">
                              <a:latin typeface="Times New Roman" pitchFamily="18" charset="0"/>
                              <a:cs typeface="Times New Roman" pitchFamily="18" charset="0"/>
                            </a:rPr>
                            <a:t>Case 1</a:t>
                          </a:r>
                          <a:endParaRPr lang="en-US" sz="1400" b="1" dirty="0">
                            <a:latin typeface="Times New Roman" pitchFamily="18" charset="0"/>
                            <a:cs typeface="Times New Roman" pitchFamily="18" charset="0"/>
                          </a:endParaRPr>
                        </a:p>
                      </a:txBody>
                      <a:tcPr/>
                    </a:tc>
                    <a:tc>
                      <a:txBody>
                        <a:bodyPr/>
                        <a:lstStyle/>
                        <a:p>
                          <a:pPr algn="ctr"/>
                          <a:r>
                            <a:rPr lang="en-US" sz="1400" b="1" dirty="0" smtClean="0">
                              <a:latin typeface="Times New Roman" pitchFamily="18" charset="0"/>
                              <a:cs typeface="Times New Roman" pitchFamily="18" charset="0"/>
                            </a:rPr>
                            <a:t>Case 2</a:t>
                          </a:r>
                          <a:endParaRPr lang="en-US" sz="1400" b="1" dirty="0">
                            <a:latin typeface="Times New Roman" pitchFamily="18" charset="0"/>
                            <a:cs typeface="Times New Roman" pitchFamily="18" charset="0"/>
                          </a:endParaRPr>
                        </a:p>
                      </a:txBody>
                      <a:tcPr/>
                    </a:tc>
                  </a:tr>
                  <a:tr h="485946">
                    <a:tc>
                      <a:txBody>
                        <a:bodyPr/>
                        <a:lstStyle/>
                        <a:p>
                          <a:pPr algn="ctr"/>
                          <a:r>
                            <a:rPr lang="en-US" sz="1400" b="1" dirty="0" smtClean="0">
                              <a:latin typeface="Times New Roman" pitchFamily="18" charset="0"/>
                              <a:cs typeface="Times New Roman" pitchFamily="18" charset="0"/>
                            </a:rPr>
                            <a:t>Height of wall in m</a:t>
                          </a:r>
                          <a:endParaRPr lang="en-US" sz="1400" b="1"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14.04</a:t>
                          </a:r>
                          <a:endParaRPr lang="en-US" sz="1400" b="0"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12.48</a:t>
                          </a:r>
                          <a:endParaRPr lang="en-US" sz="1400" b="0" dirty="0">
                            <a:latin typeface="Times New Roman" pitchFamily="18" charset="0"/>
                            <a:cs typeface="Times New Roman" pitchFamily="18" charset="0"/>
                          </a:endParaRPr>
                        </a:p>
                      </a:txBody>
                      <a:tcPr/>
                    </a:tc>
                  </a:tr>
                  <a:tr h="4859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400" b="1" i="1" smtClean="0">
                                  <a:latin typeface="Cambria Math"/>
                                </a:rPr>
                                <m:t>𝜟</m:t>
                              </m:r>
                              <m:r>
                                <a:rPr lang="en-US" sz="1400" b="1" i="1" smtClean="0">
                                  <a:latin typeface="Cambria Math"/>
                                </a:rPr>
                                <m:t>𝒑</m:t>
                              </m:r>
                            </m:oMath>
                          </a14:m>
                          <a:r>
                            <a:rPr lang="en-US" sz="1400" b="1" dirty="0" smtClean="0">
                              <a:latin typeface="Times New Roman" pitchFamily="18" charset="0"/>
                              <a:cs typeface="Times New Roman" pitchFamily="18" charset="0"/>
                            </a:rPr>
                            <a:t> in KN/m</a:t>
                          </a:r>
                          <a:r>
                            <a:rPr lang="en-US" sz="1400" b="1" baseline="30000" dirty="0" smtClean="0">
                              <a:latin typeface="Times New Roman" pitchFamily="18" charset="0"/>
                              <a:cs typeface="Times New Roman" pitchFamily="18" charset="0"/>
                            </a:rPr>
                            <a:t>2</a:t>
                          </a:r>
                          <a:endParaRPr lang="en-US" sz="1400" b="1" dirty="0" smtClean="0">
                            <a:latin typeface="Times New Roman" pitchFamily="18" charset="0"/>
                            <a:cs typeface="Times New Roman" pitchFamily="18" charset="0"/>
                          </a:endParaRPr>
                        </a:p>
                        <a:p>
                          <a:pPr algn="ctr"/>
                          <a:endParaRPr lang="en-US" sz="1400" b="1"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22.464</a:t>
                          </a:r>
                          <a:endParaRPr lang="en-US" sz="1400" b="0"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19.968</a:t>
                          </a:r>
                          <a:endParaRPr lang="en-US" sz="1400" b="0" dirty="0">
                            <a:latin typeface="Times New Roman" pitchFamily="18" charset="0"/>
                            <a:cs typeface="Times New Roman" pitchFamily="18" charset="0"/>
                          </a:endParaRPr>
                        </a:p>
                      </a:txBody>
                      <a:tcPr/>
                    </a:tc>
                  </a:tr>
                  <a:tr h="4859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400" b="1" i="1" smtClean="0">
                                      <a:latin typeface="Cambria Math"/>
                                    </a:rPr>
                                  </m:ctrlPr>
                                </m:sSubPr>
                                <m:e>
                                  <m:r>
                                    <a:rPr lang="en-US" sz="1400" b="1" i="1" smtClean="0">
                                      <a:latin typeface="Cambria Math"/>
                                    </a:rPr>
                                    <m:t>𝒒</m:t>
                                  </m:r>
                                </m:e>
                                <m:sub>
                                  <m:r>
                                    <a:rPr lang="en-US" sz="1400" b="1" i="1" smtClean="0">
                                      <a:latin typeface="Cambria Math"/>
                                    </a:rPr>
                                    <m:t>𝟏</m:t>
                                  </m:r>
                                </m:sub>
                              </m:sSub>
                            </m:oMath>
                          </a14:m>
                          <a:r>
                            <a:rPr lang="en-US" sz="1400" b="1" dirty="0" smtClean="0">
                              <a:latin typeface="Times New Roman" pitchFamily="18" charset="0"/>
                              <a:cs typeface="Times New Roman" pitchFamily="18" charset="0"/>
                            </a:rPr>
                            <a:t> in KN/m</a:t>
                          </a:r>
                          <a:r>
                            <a:rPr lang="en-US" sz="1400" b="1" baseline="30000" dirty="0" smtClean="0">
                              <a:latin typeface="Times New Roman" pitchFamily="18" charset="0"/>
                              <a:cs typeface="Times New Roman" pitchFamily="18" charset="0"/>
                            </a:rPr>
                            <a:t>2</a:t>
                          </a:r>
                          <a:endParaRPr lang="en-US" sz="1400" b="1" dirty="0" smtClean="0">
                            <a:latin typeface="Times New Roman" pitchFamily="18" charset="0"/>
                            <a:cs typeface="Times New Roman" pitchFamily="18" charset="0"/>
                          </a:endParaRPr>
                        </a:p>
                        <a:p>
                          <a:pPr algn="ctr"/>
                          <a:endParaRPr lang="en-US" sz="1400" b="1"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6</a:t>
                          </a:r>
                          <a:endParaRPr lang="en-US" sz="1400" b="0"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6</a:t>
                          </a:r>
                          <a:endParaRPr lang="en-US" sz="1400" b="0" dirty="0">
                            <a:latin typeface="Times New Roman" pitchFamily="18" charset="0"/>
                            <a:cs typeface="Times New Roman" pitchFamily="18" charset="0"/>
                          </a:endParaRPr>
                        </a:p>
                      </a:txBody>
                      <a:tcPr/>
                    </a:tc>
                  </a:tr>
                  <a:tr h="4859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400" b="1" i="1" dirty="0" smtClean="0">
                                      <a:latin typeface="Cambria Math"/>
                                    </a:rPr>
                                  </m:ctrlPr>
                                </m:sSubPr>
                                <m:e>
                                  <m:r>
                                    <a:rPr lang="en-US" sz="1400" b="1" i="1" dirty="0" smtClean="0">
                                      <a:latin typeface="Cambria Math"/>
                                    </a:rPr>
                                    <m:t>𝒒</m:t>
                                  </m:r>
                                </m:e>
                                <m:sub>
                                  <m:r>
                                    <a:rPr lang="en-US" sz="1400" b="1" i="1" dirty="0" smtClean="0">
                                      <a:latin typeface="Cambria Math"/>
                                    </a:rPr>
                                    <m:t>𝟐</m:t>
                                  </m:r>
                                </m:sub>
                              </m:sSub>
                            </m:oMath>
                          </a14:m>
                          <a:r>
                            <a:rPr lang="en-US" sz="1400" b="1" dirty="0" smtClean="0">
                              <a:latin typeface="Times New Roman" pitchFamily="18" charset="0"/>
                              <a:cs typeface="Times New Roman" pitchFamily="18" charset="0"/>
                            </a:rPr>
                            <a:t> in KN/m</a:t>
                          </a:r>
                          <a:r>
                            <a:rPr lang="en-US" sz="1400" b="1" baseline="30000" dirty="0" smtClean="0">
                              <a:latin typeface="Times New Roman" pitchFamily="18" charset="0"/>
                              <a:cs typeface="Times New Roman" pitchFamily="18" charset="0"/>
                            </a:rPr>
                            <a:t>2</a:t>
                          </a:r>
                          <a:endParaRPr lang="en-US" sz="1400" b="1" dirty="0" smtClean="0">
                            <a:latin typeface="Times New Roman" pitchFamily="18" charset="0"/>
                            <a:cs typeface="Times New Roman" pitchFamily="18" charset="0"/>
                          </a:endParaRPr>
                        </a:p>
                        <a:p>
                          <a:pPr algn="ctr"/>
                          <a:endParaRPr lang="en-US" sz="1400" b="1"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146.4</a:t>
                          </a:r>
                          <a:endParaRPr lang="en-US" sz="1400" b="0"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130.8</a:t>
                          </a:r>
                          <a:endParaRPr lang="en-US" sz="1400" b="0" dirty="0">
                            <a:latin typeface="Times New Roman" pitchFamily="18" charset="0"/>
                            <a:cs typeface="Times New Roman" pitchFamily="18" charset="0"/>
                          </a:endParaRPr>
                        </a:p>
                      </a:txBody>
                      <a:tcP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874348848"/>
                  </p:ext>
                </p:extLst>
              </p:nvPr>
            </p:nvGraphicFramePr>
            <p:xfrm>
              <a:off x="2461235" y="2286000"/>
              <a:ext cx="4450129" cy="2377440"/>
            </p:xfrm>
            <a:graphic>
              <a:graphicData uri="http://schemas.openxmlformats.org/drawingml/2006/table">
                <a:tbl>
                  <a:tblPr firstRow="1" bandRow="1">
                    <a:tableStyleId>{BC89EF96-8CEA-46FF-86C4-4CE0E7609802}</a:tableStyleId>
                  </a:tblPr>
                  <a:tblGrid>
                    <a:gridCol w="1622143"/>
                    <a:gridCol w="1344609"/>
                    <a:gridCol w="1483377"/>
                  </a:tblGrid>
                  <a:tr h="304800">
                    <a:tc>
                      <a:txBody>
                        <a:bodyPr/>
                        <a:lstStyle/>
                        <a:p>
                          <a:pPr algn="ctr"/>
                          <a:endParaRPr lang="en-US" sz="1400" b="1" dirty="0">
                            <a:latin typeface="Times New Roman" pitchFamily="18" charset="0"/>
                            <a:cs typeface="Times New Roman" pitchFamily="18" charset="0"/>
                          </a:endParaRPr>
                        </a:p>
                      </a:txBody>
                      <a:tcPr/>
                    </a:tc>
                    <a:tc>
                      <a:txBody>
                        <a:bodyPr/>
                        <a:lstStyle/>
                        <a:p>
                          <a:pPr algn="ctr"/>
                          <a:r>
                            <a:rPr lang="en-US" sz="1400" b="1" dirty="0" smtClean="0">
                              <a:latin typeface="Times New Roman" pitchFamily="18" charset="0"/>
                              <a:cs typeface="Times New Roman" pitchFamily="18" charset="0"/>
                            </a:rPr>
                            <a:t>Case 1</a:t>
                          </a:r>
                          <a:endParaRPr lang="en-US" sz="1400" b="1" dirty="0">
                            <a:latin typeface="Times New Roman" pitchFamily="18" charset="0"/>
                            <a:cs typeface="Times New Roman" pitchFamily="18" charset="0"/>
                          </a:endParaRPr>
                        </a:p>
                      </a:txBody>
                      <a:tcPr/>
                    </a:tc>
                    <a:tc>
                      <a:txBody>
                        <a:bodyPr/>
                        <a:lstStyle/>
                        <a:p>
                          <a:pPr algn="ctr"/>
                          <a:r>
                            <a:rPr lang="en-US" sz="1400" b="1" dirty="0" smtClean="0">
                              <a:latin typeface="Times New Roman" pitchFamily="18" charset="0"/>
                              <a:cs typeface="Times New Roman" pitchFamily="18" charset="0"/>
                            </a:rPr>
                            <a:t>Case 2</a:t>
                          </a:r>
                          <a:endParaRPr lang="en-US" sz="1400" b="1" dirty="0">
                            <a:latin typeface="Times New Roman" pitchFamily="18" charset="0"/>
                            <a:cs typeface="Times New Roman" pitchFamily="18" charset="0"/>
                          </a:endParaRPr>
                        </a:p>
                      </a:txBody>
                      <a:tcPr/>
                    </a:tc>
                  </a:tr>
                  <a:tr h="518160">
                    <a:tc>
                      <a:txBody>
                        <a:bodyPr/>
                        <a:lstStyle/>
                        <a:p>
                          <a:pPr algn="ctr"/>
                          <a:r>
                            <a:rPr lang="en-US" sz="1400" b="1" dirty="0" smtClean="0">
                              <a:latin typeface="Times New Roman" pitchFamily="18" charset="0"/>
                              <a:cs typeface="Times New Roman" pitchFamily="18" charset="0"/>
                            </a:rPr>
                            <a:t>Height of wall in m</a:t>
                          </a:r>
                          <a:endParaRPr lang="en-US" sz="1400" b="1"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14.04</a:t>
                          </a:r>
                          <a:endParaRPr lang="en-US" sz="1400" b="0"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12.48</a:t>
                          </a:r>
                          <a:endParaRPr lang="en-US" sz="1400" b="0" dirty="0">
                            <a:latin typeface="Times New Roman" pitchFamily="18" charset="0"/>
                            <a:cs typeface="Times New Roman" pitchFamily="18" charset="0"/>
                          </a:endParaRPr>
                        </a:p>
                      </a:txBody>
                      <a:tcPr/>
                    </a:tc>
                  </a:tr>
                  <a:tr h="518160">
                    <a:tc>
                      <a:txBody>
                        <a:bodyPr/>
                        <a:lstStyle/>
                        <a:p>
                          <a:endParaRPr lang="en-US"/>
                        </a:p>
                      </a:txBody>
                      <a:tcPr>
                        <a:blipFill rotWithShape="1">
                          <a:blip r:embed="rId2"/>
                          <a:stretch>
                            <a:fillRect l="-376" t="-160000" r="-174436" b="-200000"/>
                          </a:stretch>
                        </a:blipFill>
                      </a:tcPr>
                    </a:tc>
                    <a:tc>
                      <a:txBody>
                        <a:bodyPr/>
                        <a:lstStyle/>
                        <a:p>
                          <a:pPr algn="ctr"/>
                          <a:r>
                            <a:rPr lang="en-US" sz="1400" b="0" dirty="0" smtClean="0">
                              <a:latin typeface="Times New Roman" pitchFamily="18" charset="0"/>
                              <a:cs typeface="Times New Roman" pitchFamily="18" charset="0"/>
                            </a:rPr>
                            <a:t>22.464</a:t>
                          </a:r>
                          <a:endParaRPr lang="en-US" sz="1400" b="0"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19.968</a:t>
                          </a:r>
                          <a:endParaRPr lang="en-US" sz="1400" b="0" dirty="0">
                            <a:latin typeface="Times New Roman" pitchFamily="18" charset="0"/>
                            <a:cs typeface="Times New Roman" pitchFamily="18" charset="0"/>
                          </a:endParaRPr>
                        </a:p>
                      </a:txBody>
                      <a:tcPr/>
                    </a:tc>
                  </a:tr>
                  <a:tr h="518160">
                    <a:tc>
                      <a:txBody>
                        <a:bodyPr/>
                        <a:lstStyle/>
                        <a:p>
                          <a:endParaRPr lang="en-US"/>
                        </a:p>
                      </a:txBody>
                      <a:tcPr>
                        <a:blipFill rotWithShape="1">
                          <a:blip r:embed="rId2"/>
                          <a:stretch>
                            <a:fillRect l="-376" t="-260000" r="-174436" b="-100000"/>
                          </a:stretch>
                        </a:blipFill>
                      </a:tcPr>
                    </a:tc>
                    <a:tc>
                      <a:txBody>
                        <a:bodyPr/>
                        <a:lstStyle/>
                        <a:p>
                          <a:pPr algn="ctr"/>
                          <a:r>
                            <a:rPr lang="en-US" sz="1400" b="0" dirty="0" smtClean="0">
                              <a:latin typeface="Times New Roman" pitchFamily="18" charset="0"/>
                              <a:cs typeface="Times New Roman" pitchFamily="18" charset="0"/>
                            </a:rPr>
                            <a:t>6</a:t>
                          </a:r>
                          <a:endParaRPr lang="en-US" sz="1400" b="0"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6</a:t>
                          </a:r>
                          <a:endParaRPr lang="en-US" sz="1400" b="0" dirty="0">
                            <a:latin typeface="Times New Roman" pitchFamily="18" charset="0"/>
                            <a:cs typeface="Times New Roman" pitchFamily="18" charset="0"/>
                          </a:endParaRPr>
                        </a:p>
                      </a:txBody>
                      <a:tcPr/>
                    </a:tc>
                  </a:tr>
                  <a:tr h="518160">
                    <a:tc>
                      <a:txBody>
                        <a:bodyPr/>
                        <a:lstStyle/>
                        <a:p>
                          <a:endParaRPr lang="en-US"/>
                        </a:p>
                      </a:txBody>
                      <a:tcPr>
                        <a:blipFill rotWithShape="1">
                          <a:blip r:embed="rId2"/>
                          <a:stretch>
                            <a:fillRect l="-376" t="-360000" r="-174436"/>
                          </a:stretch>
                        </a:blipFill>
                      </a:tcPr>
                    </a:tc>
                    <a:tc>
                      <a:txBody>
                        <a:bodyPr/>
                        <a:lstStyle/>
                        <a:p>
                          <a:pPr algn="ctr"/>
                          <a:r>
                            <a:rPr lang="en-US" sz="1400" b="0" dirty="0" smtClean="0">
                              <a:latin typeface="Times New Roman" pitchFamily="18" charset="0"/>
                              <a:cs typeface="Times New Roman" pitchFamily="18" charset="0"/>
                            </a:rPr>
                            <a:t>146.4</a:t>
                          </a:r>
                          <a:endParaRPr lang="en-US" sz="1400" b="0" dirty="0">
                            <a:latin typeface="Times New Roman" pitchFamily="18" charset="0"/>
                            <a:cs typeface="Times New Roman" pitchFamily="18" charset="0"/>
                          </a:endParaRPr>
                        </a:p>
                      </a:txBody>
                      <a:tcPr/>
                    </a:tc>
                    <a:tc>
                      <a:txBody>
                        <a:bodyPr/>
                        <a:lstStyle/>
                        <a:p>
                          <a:pPr algn="ctr"/>
                          <a:r>
                            <a:rPr lang="en-US" sz="1400" b="0" dirty="0" smtClean="0">
                              <a:latin typeface="Times New Roman" pitchFamily="18" charset="0"/>
                              <a:cs typeface="Times New Roman" pitchFamily="18" charset="0"/>
                            </a:rPr>
                            <a:t>130.8</a:t>
                          </a:r>
                          <a:endParaRPr lang="en-US" sz="1400" b="0" dirty="0">
                            <a:latin typeface="Times New Roman" pitchFamily="18" charset="0"/>
                            <a:cs typeface="Times New Roman" pitchFamily="18" charset="0"/>
                          </a:endParaRPr>
                        </a:p>
                      </a:txBody>
                      <a:tcPr/>
                    </a:tc>
                  </a:tr>
                </a:tbl>
              </a:graphicData>
            </a:graphic>
          </p:graphicFrame>
        </mc:Fallback>
      </mc:AlternateContent>
      <p:sp>
        <p:nvSpPr>
          <p:cNvPr id="6" name="TextBox 5"/>
          <p:cNvSpPr txBox="1"/>
          <p:nvPr/>
        </p:nvSpPr>
        <p:spPr>
          <a:xfrm>
            <a:off x="2438400" y="1752600"/>
            <a:ext cx="4495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1.12: Soil pressure cases</a:t>
            </a:r>
            <a:endParaRPr lang="en-US" dirty="0">
              <a:latin typeface="Times New Roman" pitchFamily="18" charset="0"/>
              <a:cs typeface="Times New Roman" pitchFamily="18" charset="0"/>
            </a:endParaRPr>
          </a:p>
        </p:txBody>
      </p:sp>
      <p:sp>
        <p:nvSpPr>
          <p:cNvPr id="7" name="TextBox 6"/>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1048690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7467600" cy="5407152"/>
          </a:xfrm>
        </p:spPr>
        <p:txBody>
          <a:bodyPr/>
          <a:lstStyle/>
          <a:p>
            <a:pPr marL="0" indent="0">
              <a:buNone/>
            </a:pPr>
            <a:r>
              <a:rPr lang="en-US" dirty="0" smtClean="0">
                <a:latin typeface="Times New Roman" pitchFamily="18" charset="0"/>
                <a:cs typeface="Times New Roman" pitchFamily="18" charset="0"/>
              </a:rPr>
              <a:t>Ultimate load combinations </a:t>
            </a:r>
          </a:p>
          <a:p>
            <a:pPr marL="0" indent="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38</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Load combinations </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10000"/>
          <a:stretch/>
        </p:blipFill>
        <p:spPr>
          <a:xfrm>
            <a:off x="1447800" y="2151359"/>
            <a:ext cx="5664926" cy="2864288"/>
          </a:xfrm>
          <a:prstGeom prst="rect">
            <a:avLst/>
          </a:prstGeom>
        </p:spPr>
      </p:pic>
      <p:sp>
        <p:nvSpPr>
          <p:cNvPr id="6" name="TextBox 5"/>
          <p:cNvSpPr txBox="1"/>
          <p:nvPr/>
        </p:nvSpPr>
        <p:spPr>
          <a:xfrm>
            <a:off x="1600200" y="1795090"/>
            <a:ext cx="54102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1.13: Ultimate load combinations</a:t>
            </a:r>
            <a:endParaRPr lang="en-US" dirty="0">
              <a:latin typeface="Times New Roman" pitchFamily="18" charset="0"/>
              <a:cs typeface="Times New Roman" pitchFamily="18" charset="0"/>
            </a:endParaRPr>
          </a:p>
        </p:txBody>
      </p:sp>
      <p:sp>
        <p:nvSpPr>
          <p:cNvPr id="7" name="TextBox 6"/>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19088235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8153400" cy="5407152"/>
          </a:xfrm>
        </p:spPr>
        <p:txBody>
          <a:bodyPr/>
          <a:lstStyle/>
          <a:p>
            <a:pPr marL="0" indent="0">
              <a:buNone/>
            </a:pPr>
            <a:r>
              <a:rPr lang="en-US" dirty="0" smtClean="0">
                <a:latin typeface="Times New Roman" pitchFamily="18" charset="0"/>
                <a:cs typeface="Times New Roman" pitchFamily="18" charset="0"/>
              </a:rPr>
              <a:t>Service load combinations                                           </a:t>
            </a:r>
            <a:r>
              <a:rPr lang="en-US" sz="1800" dirty="0" smtClean="0">
                <a:latin typeface="Times New Roman" pitchFamily="18" charset="0"/>
                <a:cs typeface="Times New Roman" pitchFamily="18" charset="0"/>
              </a:rPr>
              <a:t>(ASCE7-10)</a:t>
            </a:r>
          </a:p>
          <a:p>
            <a:pPr marL="0" indent="0">
              <a:buNone/>
            </a:pPr>
            <a:r>
              <a:rPr lang="en-US" dirty="0"/>
              <a:t>1. </a:t>
            </a:r>
            <a:r>
              <a:rPr lang="en-US" i="1" dirty="0">
                <a:latin typeface="Times New Roman" pitchFamily="18" charset="0"/>
                <a:cs typeface="Times New Roman" pitchFamily="18" charset="0"/>
              </a:rPr>
              <a:t>D</a:t>
            </a:r>
            <a:endParaRPr lang="en-US" dirty="0">
              <a:latin typeface="Times New Roman" pitchFamily="18" charset="0"/>
              <a:cs typeface="Times New Roman" pitchFamily="18" charset="0"/>
            </a:endParaRPr>
          </a:p>
          <a:p>
            <a:pPr marL="0" indent="0">
              <a:buNone/>
            </a:pPr>
            <a:r>
              <a:rPr lang="en-US" dirty="0">
                <a:latin typeface="Times New Roman" pitchFamily="18" charset="0"/>
                <a:cs typeface="Times New Roman" pitchFamily="18" charset="0"/>
              </a:rPr>
              <a:t>2. </a:t>
            </a:r>
            <a:r>
              <a:rPr lang="en-US" i="1" dirty="0">
                <a:latin typeface="Times New Roman" pitchFamily="18" charset="0"/>
                <a:cs typeface="Times New Roman" pitchFamily="18" charset="0"/>
              </a:rPr>
              <a:t>D + L</a:t>
            </a:r>
            <a:endParaRPr lang="en-US" dirty="0">
              <a:latin typeface="Times New Roman" pitchFamily="18" charset="0"/>
              <a:cs typeface="Times New Roman" pitchFamily="18" charset="0"/>
            </a:endParaRPr>
          </a:p>
          <a:p>
            <a:pPr marL="0" indent="0">
              <a:buNone/>
            </a:pPr>
            <a:r>
              <a:rPr lang="en-US" dirty="0">
                <a:latin typeface="Times New Roman" pitchFamily="18" charset="0"/>
                <a:cs typeface="Times New Roman" pitchFamily="18" charset="0"/>
              </a:rPr>
              <a:t>3. </a:t>
            </a:r>
            <a:r>
              <a:rPr lang="en-US" i="1" dirty="0">
                <a:latin typeface="Times New Roman" pitchFamily="18" charset="0"/>
                <a:cs typeface="Times New Roman" pitchFamily="18" charset="0"/>
              </a:rPr>
              <a:t>D + </a:t>
            </a:r>
            <a:r>
              <a:rPr lang="en-US" dirty="0">
                <a:latin typeface="Times New Roman" pitchFamily="18" charset="0"/>
                <a:cs typeface="Times New Roman" pitchFamily="18" charset="0"/>
              </a:rPr>
              <a:t>(</a:t>
            </a:r>
            <a:r>
              <a:rPr lang="en-US" i="1" dirty="0" err="1">
                <a:latin typeface="Times New Roman" pitchFamily="18" charset="0"/>
                <a:cs typeface="Times New Roman" pitchFamily="18" charset="0"/>
              </a:rPr>
              <a:t>Lr</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or </a:t>
            </a:r>
            <a:r>
              <a:rPr lang="en-US" i="1" dirty="0">
                <a:latin typeface="Times New Roman" pitchFamily="18" charset="0"/>
                <a:cs typeface="Times New Roman" pitchFamily="18" charset="0"/>
              </a:rPr>
              <a:t>S </a:t>
            </a:r>
            <a:r>
              <a:rPr lang="en-US" dirty="0">
                <a:latin typeface="Times New Roman" pitchFamily="18" charset="0"/>
                <a:cs typeface="Times New Roman" pitchFamily="18" charset="0"/>
              </a:rPr>
              <a:t>or </a:t>
            </a:r>
            <a:r>
              <a:rPr lang="en-US" i="1" dirty="0">
                <a:latin typeface="Times New Roman" pitchFamily="18" charset="0"/>
                <a:cs typeface="Times New Roman" pitchFamily="18" charset="0"/>
              </a:rPr>
              <a:t>R</a:t>
            </a:r>
            <a:r>
              <a:rPr lang="en-US" dirty="0">
                <a:latin typeface="Times New Roman" pitchFamily="18" charset="0"/>
                <a:cs typeface="Times New Roman" pitchFamily="18" charset="0"/>
              </a:rPr>
              <a:t>)</a:t>
            </a:r>
          </a:p>
          <a:p>
            <a:pPr marL="0" indent="0">
              <a:buNone/>
            </a:pPr>
            <a:r>
              <a:rPr lang="en-US" dirty="0">
                <a:latin typeface="Times New Roman" pitchFamily="18" charset="0"/>
                <a:cs typeface="Times New Roman" pitchFamily="18" charset="0"/>
              </a:rPr>
              <a:t>4. </a:t>
            </a:r>
            <a:r>
              <a:rPr lang="en-US" i="1" dirty="0">
                <a:latin typeface="Times New Roman" pitchFamily="18" charset="0"/>
                <a:cs typeface="Times New Roman" pitchFamily="18" charset="0"/>
              </a:rPr>
              <a:t>D + </a:t>
            </a:r>
            <a:r>
              <a:rPr lang="en-US" dirty="0">
                <a:latin typeface="Times New Roman" pitchFamily="18" charset="0"/>
                <a:cs typeface="Times New Roman" pitchFamily="18" charset="0"/>
              </a:rPr>
              <a:t>0.75</a:t>
            </a:r>
            <a:r>
              <a:rPr lang="en-US" i="1" dirty="0">
                <a:latin typeface="Times New Roman" pitchFamily="18" charset="0"/>
                <a:cs typeface="Times New Roman" pitchFamily="18" charset="0"/>
              </a:rPr>
              <a:t>L </a:t>
            </a:r>
            <a:r>
              <a:rPr lang="en-US" dirty="0">
                <a:latin typeface="Times New Roman" pitchFamily="18" charset="0"/>
                <a:cs typeface="Times New Roman" pitchFamily="18" charset="0"/>
              </a:rPr>
              <a:t>+ 0.75(</a:t>
            </a:r>
            <a:r>
              <a:rPr lang="en-US" i="1" dirty="0" err="1">
                <a:latin typeface="Times New Roman" pitchFamily="18" charset="0"/>
                <a:cs typeface="Times New Roman" pitchFamily="18" charset="0"/>
              </a:rPr>
              <a:t>Lr</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or </a:t>
            </a:r>
            <a:r>
              <a:rPr lang="en-US" i="1" dirty="0">
                <a:latin typeface="Times New Roman" pitchFamily="18" charset="0"/>
                <a:cs typeface="Times New Roman" pitchFamily="18" charset="0"/>
              </a:rPr>
              <a:t>S </a:t>
            </a:r>
            <a:r>
              <a:rPr lang="en-US" dirty="0">
                <a:latin typeface="Times New Roman" pitchFamily="18" charset="0"/>
                <a:cs typeface="Times New Roman" pitchFamily="18" charset="0"/>
              </a:rPr>
              <a:t>or </a:t>
            </a:r>
            <a:r>
              <a:rPr lang="en-US" i="1" dirty="0">
                <a:latin typeface="Times New Roman" pitchFamily="18" charset="0"/>
                <a:cs typeface="Times New Roman" pitchFamily="18" charset="0"/>
              </a:rPr>
              <a:t>R</a:t>
            </a:r>
            <a:r>
              <a:rPr lang="en-US" dirty="0">
                <a:latin typeface="Times New Roman" pitchFamily="18" charset="0"/>
                <a:cs typeface="Times New Roman" pitchFamily="18" charset="0"/>
              </a:rPr>
              <a:t>)</a:t>
            </a:r>
          </a:p>
          <a:p>
            <a:pPr marL="0" indent="0">
              <a:buNone/>
            </a:pPr>
            <a:r>
              <a:rPr lang="en-US" dirty="0">
                <a:latin typeface="Times New Roman" pitchFamily="18" charset="0"/>
                <a:cs typeface="Times New Roman" pitchFamily="18" charset="0"/>
              </a:rPr>
              <a:t>5. </a:t>
            </a:r>
            <a:r>
              <a:rPr lang="en-US" i="1" dirty="0">
                <a:latin typeface="Times New Roman" pitchFamily="18" charset="0"/>
                <a:cs typeface="Times New Roman" pitchFamily="18" charset="0"/>
              </a:rPr>
              <a:t>D </a:t>
            </a:r>
            <a:r>
              <a:rPr lang="en-US" dirty="0">
                <a:latin typeface="Times New Roman" pitchFamily="18" charset="0"/>
                <a:cs typeface="Times New Roman" pitchFamily="18" charset="0"/>
              </a:rPr>
              <a:t>+ (0.6</a:t>
            </a:r>
            <a:r>
              <a:rPr lang="en-US" i="1" dirty="0">
                <a:latin typeface="Times New Roman" pitchFamily="18" charset="0"/>
                <a:cs typeface="Times New Roman" pitchFamily="18" charset="0"/>
              </a:rPr>
              <a:t>W </a:t>
            </a:r>
            <a:r>
              <a:rPr lang="en-US" dirty="0">
                <a:latin typeface="Times New Roman" pitchFamily="18" charset="0"/>
                <a:cs typeface="Times New Roman" pitchFamily="18" charset="0"/>
              </a:rPr>
              <a:t>or 0.7</a:t>
            </a:r>
            <a:r>
              <a:rPr lang="en-US" i="1" dirty="0">
                <a:latin typeface="Times New Roman" pitchFamily="18" charset="0"/>
                <a:cs typeface="Times New Roman" pitchFamily="18" charset="0"/>
              </a:rPr>
              <a:t>E</a:t>
            </a:r>
            <a:r>
              <a:rPr lang="en-US" dirty="0">
                <a:latin typeface="Times New Roman" pitchFamily="18" charset="0"/>
                <a:cs typeface="Times New Roman" pitchFamily="18" charset="0"/>
              </a:rPr>
              <a:t>)</a:t>
            </a:r>
          </a:p>
          <a:p>
            <a:pPr marL="0" indent="0">
              <a:buNone/>
            </a:pPr>
            <a:r>
              <a:rPr lang="en-US" dirty="0">
                <a:latin typeface="Times New Roman" pitchFamily="18" charset="0"/>
                <a:cs typeface="Times New Roman" pitchFamily="18" charset="0"/>
              </a:rPr>
              <a:t>6a. </a:t>
            </a:r>
            <a:r>
              <a:rPr lang="en-US" i="1" dirty="0">
                <a:latin typeface="Times New Roman" pitchFamily="18" charset="0"/>
                <a:cs typeface="Times New Roman" pitchFamily="18" charset="0"/>
              </a:rPr>
              <a:t>D + </a:t>
            </a:r>
            <a:r>
              <a:rPr lang="en-US" dirty="0">
                <a:latin typeface="Times New Roman" pitchFamily="18" charset="0"/>
                <a:cs typeface="Times New Roman" pitchFamily="18" charset="0"/>
              </a:rPr>
              <a:t>0.75</a:t>
            </a:r>
            <a:r>
              <a:rPr lang="en-US" i="1" dirty="0">
                <a:latin typeface="Times New Roman" pitchFamily="18" charset="0"/>
                <a:cs typeface="Times New Roman" pitchFamily="18" charset="0"/>
              </a:rPr>
              <a:t>L + </a:t>
            </a:r>
            <a:r>
              <a:rPr lang="en-US" dirty="0">
                <a:latin typeface="Times New Roman" pitchFamily="18" charset="0"/>
                <a:cs typeface="Times New Roman" pitchFamily="18" charset="0"/>
              </a:rPr>
              <a:t>0.75(0.6</a:t>
            </a:r>
            <a:r>
              <a:rPr lang="en-US" i="1" dirty="0">
                <a:latin typeface="Times New Roman" pitchFamily="18" charset="0"/>
                <a:cs typeface="Times New Roman" pitchFamily="18" charset="0"/>
              </a:rPr>
              <a:t>W</a:t>
            </a:r>
            <a:r>
              <a:rPr lang="en-US" dirty="0">
                <a:latin typeface="Times New Roman" pitchFamily="18" charset="0"/>
                <a:cs typeface="Times New Roman" pitchFamily="18" charset="0"/>
              </a:rPr>
              <a:t>) </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0.75(</a:t>
            </a:r>
            <a:r>
              <a:rPr lang="en-US" i="1" dirty="0" err="1">
                <a:latin typeface="Times New Roman" pitchFamily="18" charset="0"/>
                <a:cs typeface="Times New Roman" pitchFamily="18" charset="0"/>
              </a:rPr>
              <a:t>Lr</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or </a:t>
            </a:r>
            <a:r>
              <a:rPr lang="en-US" i="1" dirty="0">
                <a:latin typeface="Times New Roman" pitchFamily="18" charset="0"/>
                <a:cs typeface="Times New Roman" pitchFamily="18" charset="0"/>
              </a:rPr>
              <a:t>S </a:t>
            </a:r>
            <a:r>
              <a:rPr lang="en-US" dirty="0">
                <a:latin typeface="Times New Roman" pitchFamily="18" charset="0"/>
                <a:cs typeface="Times New Roman" pitchFamily="18" charset="0"/>
              </a:rPr>
              <a:t>or </a:t>
            </a:r>
            <a:r>
              <a:rPr lang="en-US" i="1" dirty="0">
                <a:latin typeface="Times New Roman" pitchFamily="18" charset="0"/>
                <a:cs typeface="Times New Roman" pitchFamily="18" charset="0"/>
              </a:rPr>
              <a:t>R</a:t>
            </a:r>
            <a:r>
              <a:rPr lang="en-US" dirty="0">
                <a:latin typeface="Times New Roman" pitchFamily="18" charset="0"/>
                <a:cs typeface="Times New Roman" pitchFamily="18" charset="0"/>
              </a:rPr>
              <a:t>)</a:t>
            </a:r>
          </a:p>
          <a:p>
            <a:pPr marL="0" indent="0">
              <a:buNone/>
            </a:pPr>
            <a:r>
              <a:rPr lang="en-US" dirty="0">
                <a:latin typeface="Times New Roman" pitchFamily="18" charset="0"/>
                <a:cs typeface="Times New Roman" pitchFamily="18" charset="0"/>
              </a:rPr>
              <a:t>6b. </a:t>
            </a:r>
            <a:r>
              <a:rPr lang="en-US" i="1" dirty="0">
                <a:latin typeface="Times New Roman" pitchFamily="18" charset="0"/>
                <a:cs typeface="Times New Roman" pitchFamily="18" charset="0"/>
              </a:rPr>
              <a:t>D + </a:t>
            </a:r>
            <a:r>
              <a:rPr lang="en-US" dirty="0">
                <a:latin typeface="Times New Roman" pitchFamily="18" charset="0"/>
                <a:cs typeface="Times New Roman" pitchFamily="18" charset="0"/>
              </a:rPr>
              <a:t>0.75</a:t>
            </a:r>
            <a:r>
              <a:rPr lang="en-US" i="1" dirty="0">
                <a:latin typeface="Times New Roman" pitchFamily="18" charset="0"/>
                <a:cs typeface="Times New Roman" pitchFamily="18" charset="0"/>
              </a:rPr>
              <a:t>L + </a:t>
            </a:r>
            <a:r>
              <a:rPr lang="en-US" dirty="0">
                <a:latin typeface="Times New Roman" pitchFamily="18" charset="0"/>
                <a:cs typeface="Times New Roman" pitchFamily="18" charset="0"/>
              </a:rPr>
              <a:t>0.75(0.7</a:t>
            </a:r>
            <a:r>
              <a:rPr lang="en-US" i="1" dirty="0">
                <a:latin typeface="Times New Roman" pitchFamily="18" charset="0"/>
                <a:cs typeface="Times New Roman" pitchFamily="18" charset="0"/>
              </a:rPr>
              <a:t>E</a:t>
            </a:r>
            <a:r>
              <a:rPr lang="en-US" dirty="0">
                <a:latin typeface="Times New Roman" pitchFamily="18" charset="0"/>
                <a:cs typeface="Times New Roman" pitchFamily="18" charset="0"/>
              </a:rPr>
              <a:t>) </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0.75</a:t>
            </a:r>
            <a:r>
              <a:rPr lang="en-US" i="1" dirty="0">
                <a:latin typeface="Times New Roman" pitchFamily="18" charset="0"/>
                <a:cs typeface="Times New Roman" pitchFamily="18" charset="0"/>
              </a:rPr>
              <a:t>S</a:t>
            </a:r>
            <a:endParaRPr lang="en-US" dirty="0">
              <a:latin typeface="Times New Roman" pitchFamily="18" charset="0"/>
              <a:cs typeface="Times New Roman" pitchFamily="18" charset="0"/>
            </a:endParaRPr>
          </a:p>
          <a:p>
            <a:pPr marL="0" indent="0">
              <a:buNone/>
            </a:pPr>
            <a:r>
              <a:rPr lang="en-US" dirty="0">
                <a:latin typeface="Times New Roman" pitchFamily="18" charset="0"/>
                <a:cs typeface="Times New Roman" pitchFamily="18" charset="0"/>
              </a:rPr>
              <a:t>7. 0.6</a:t>
            </a:r>
            <a:r>
              <a:rPr lang="en-US" i="1" dirty="0">
                <a:latin typeface="Times New Roman" pitchFamily="18" charset="0"/>
                <a:cs typeface="Times New Roman" pitchFamily="18" charset="0"/>
              </a:rPr>
              <a:t>D </a:t>
            </a:r>
            <a:r>
              <a:rPr lang="en-US" dirty="0">
                <a:latin typeface="Times New Roman" pitchFamily="18" charset="0"/>
                <a:cs typeface="Times New Roman" pitchFamily="18" charset="0"/>
              </a:rPr>
              <a:t>+ 0.6</a:t>
            </a:r>
            <a:r>
              <a:rPr lang="en-US" i="1" dirty="0">
                <a:latin typeface="Times New Roman" pitchFamily="18" charset="0"/>
                <a:cs typeface="Times New Roman" pitchFamily="18" charset="0"/>
              </a:rPr>
              <a:t>W</a:t>
            </a:r>
            <a:endParaRPr lang="en-US" dirty="0">
              <a:latin typeface="Times New Roman" pitchFamily="18" charset="0"/>
              <a:cs typeface="Times New Roman" pitchFamily="18" charset="0"/>
            </a:endParaRPr>
          </a:p>
          <a:p>
            <a:pPr marL="0" indent="0">
              <a:buNone/>
            </a:pPr>
            <a:r>
              <a:rPr lang="en-US" dirty="0">
                <a:latin typeface="Times New Roman" pitchFamily="18" charset="0"/>
                <a:cs typeface="Times New Roman" pitchFamily="18" charset="0"/>
              </a:rPr>
              <a:t>8. 0.6</a:t>
            </a:r>
            <a:r>
              <a:rPr lang="en-US" i="1" dirty="0">
                <a:latin typeface="Times New Roman" pitchFamily="18" charset="0"/>
                <a:cs typeface="Times New Roman" pitchFamily="18" charset="0"/>
              </a:rPr>
              <a:t>D </a:t>
            </a:r>
            <a:r>
              <a:rPr lang="en-US" dirty="0">
                <a:latin typeface="Times New Roman" pitchFamily="18" charset="0"/>
                <a:cs typeface="Times New Roman" pitchFamily="18" charset="0"/>
              </a:rPr>
              <a:t>+ 0.7</a:t>
            </a:r>
            <a:r>
              <a:rPr lang="en-US" i="1" dirty="0">
                <a:latin typeface="Times New Roman" pitchFamily="18" charset="0"/>
                <a:cs typeface="Times New Roman" pitchFamily="18" charset="0"/>
              </a:rPr>
              <a:t>E</a:t>
            </a:r>
            <a:endParaRPr lang="en-US" dirty="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39</a:t>
            </a:fld>
            <a:endParaRPr lang="en-US"/>
          </a:p>
        </p:txBody>
      </p:sp>
      <p:sp>
        <p:nvSpPr>
          <p:cNvPr id="5" name="TextBox 4"/>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Load combinations </a:t>
            </a:r>
          </a:p>
        </p:txBody>
      </p:sp>
      <p:sp>
        <p:nvSpPr>
          <p:cNvPr id="6" name="TextBox 5"/>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272677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
          </p:nvPr>
        </p:nvPicPr>
        <p:blipFill>
          <a:blip r:embed="rId2" cstate="print">
            <a:extLst>
              <a:ext uri="{BEBA8EAE-BF5A-486C-A8C5-ECC9F3942E4B}">
                <a14:imgProps xmlns:a14="http://schemas.microsoft.com/office/drawing/2010/main">
                  <a14:imgLayer r:embed="rId3">
                    <a14:imgEffect>
                      <a14:sharpenSoften amount="41000"/>
                    </a14:imgEffect>
                    <a14:imgEffect>
                      <a14:brightnessContrast bright="-1000" contrast="68000"/>
                    </a14:imgEffect>
                  </a14:imgLayer>
                </a14:imgProps>
              </a:ext>
              <a:ext uri="{28A0092B-C50C-407E-A947-70E740481C1C}">
                <a14:useLocalDpi xmlns:a14="http://schemas.microsoft.com/office/drawing/2010/main" val="0"/>
              </a:ext>
            </a:extLst>
          </a:blip>
          <a:stretch>
            <a:fillRect/>
          </a:stretch>
        </p:blipFill>
        <p:spPr>
          <a:xfrm>
            <a:off x="1664110" y="1066800"/>
            <a:ext cx="6324600" cy="4800600"/>
          </a:xfrm>
        </p:spPr>
      </p:pic>
      <p:sp>
        <p:nvSpPr>
          <p:cNvPr id="2" name="Slide Number Placeholder 1"/>
          <p:cNvSpPr>
            <a:spLocks noGrp="1"/>
          </p:cNvSpPr>
          <p:nvPr>
            <p:ph type="sldNum" sz="quarter" idx="15"/>
          </p:nvPr>
        </p:nvSpPr>
        <p:spPr/>
        <p:txBody>
          <a:bodyPr/>
          <a:lstStyle/>
          <a:p>
            <a:fld id="{B6F15528-21DE-4FAA-801E-634DDDAF4B2B}" type="slidenum">
              <a:rPr lang="en-US" smtClean="0"/>
              <a:pPr/>
              <a:t>4</a:t>
            </a:fld>
            <a:endParaRPr lang="en-US"/>
          </a:p>
        </p:txBody>
      </p:sp>
      <p:sp>
        <p:nvSpPr>
          <p:cNvPr id="4" name="TextBox 3"/>
          <p:cNvSpPr txBox="1"/>
          <p:nvPr/>
        </p:nvSpPr>
        <p:spPr>
          <a:xfrm>
            <a:off x="533400" y="228600"/>
            <a:ext cx="7467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Project Location </a:t>
            </a:r>
            <a:endParaRPr lang="en-US" sz="2800" dirty="0">
              <a:latin typeface="Times New Roman" pitchFamily="18" charset="0"/>
              <a:cs typeface="Times New Roman" pitchFamily="18" charset="0"/>
            </a:endParaRPr>
          </a:p>
        </p:txBody>
      </p:sp>
      <p:sp>
        <p:nvSpPr>
          <p:cNvPr id="6" name="Rectangle 5"/>
          <p:cNvSpPr/>
          <p:nvPr/>
        </p:nvSpPr>
        <p:spPr>
          <a:xfrm>
            <a:off x="1981200" y="5815782"/>
            <a:ext cx="5638800" cy="369332"/>
          </a:xfrm>
          <a:prstGeom prst="rect">
            <a:avLst/>
          </a:prstGeom>
        </p:spPr>
        <p:txBody>
          <a:bodyPr wrap="square">
            <a:spAutoFit/>
          </a:bodyPr>
          <a:lstStyle/>
          <a:p>
            <a:pPr algn="ctr"/>
            <a:r>
              <a:rPr lang="en-US" dirty="0">
                <a:latin typeface="Times New Roman" pitchFamily="18" charset="0"/>
                <a:cs typeface="Times New Roman" pitchFamily="18" charset="0"/>
              </a:rPr>
              <a:t>Figure </a:t>
            </a:r>
            <a:r>
              <a:rPr lang="en-US" dirty="0" smtClean="0">
                <a:latin typeface="Times New Roman" pitchFamily="18" charset="0"/>
                <a:cs typeface="Times New Roman" pitchFamily="18" charset="0"/>
              </a:rPr>
              <a:t>1.2: Project location</a:t>
            </a:r>
            <a:endParaRPr lang="en-US" dirty="0">
              <a:latin typeface="Times New Roman" pitchFamily="18" charset="0"/>
              <a:cs typeface="Times New Roman" pitchFamily="18" charset="0"/>
            </a:endParaRPr>
          </a:p>
        </p:txBody>
      </p:sp>
      <p:sp>
        <p:nvSpPr>
          <p:cNvPr id="7" name="TextBox 6"/>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33305746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836756"/>
            <a:ext cx="7467600" cy="5637196"/>
          </a:xfrm>
        </p:spPr>
        <p:txBody>
          <a:bodyPr>
            <a:normAutofit/>
          </a:bodyPr>
          <a:lstStyle/>
          <a:p>
            <a:pPr marL="0" indent="0">
              <a:buNone/>
            </a:pPr>
            <a:r>
              <a:rPr lang="en-US" dirty="0">
                <a:latin typeface="Times New Roman" pitchFamily="18" charset="0"/>
                <a:cs typeface="Times New Roman" pitchFamily="18" charset="0"/>
              </a:rPr>
              <a:t>Where:</a:t>
            </a:r>
          </a:p>
          <a:p>
            <a:pPr marL="0" indent="0">
              <a:buNone/>
            </a:pPr>
            <a:r>
              <a:rPr lang="en-US" dirty="0">
                <a:latin typeface="Times New Roman" pitchFamily="18" charset="0"/>
                <a:cs typeface="Times New Roman" pitchFamily="18" charset="0"/>
              </a:rPr>
              <a:t>D: Dead load. </a:t>
            </a:r>
          </a:p>
          <a:p>
            <a:pPr marL="0" indent="0">
              <a:buNone/>
            </a:pPr>
            <a:r>
              <a:rPr lang="en-US" dirty="0">
                <a:latin typeface="Times New Roman" pitchFamily="18" charset="0"/>
                <a:cs typeface="Times New Roman" pitchFamily="18" charset="0"/>
              </a:rPr>
              <a:t>L: Live load. </a:t>
            </a:r>
          </a:p>
          <a:p>
            <a:pPr marL="0" indent="0">
              <a:buNone/>
            </a:pPr>
            <a:r>
              <a:rPr lang="en-US" dirty="0" err="1">
                <a:latin typeface="Times New Roman" pitchFamily="18" charset="0"/>
                <a:cs typeface="Times New Roman" pitchFamily="18" charset="0"/>
              </a:rPr>
              <a:t>L</a:t>
            </a:r>
            <a:r>
              <a:rPr lang="en-US" baseline="-25000" dirty="0" err="1">
                <a:latin typeface="Times New Roman" pitchFamily="18" charset="0"/>
                <a:cs typeface="Times New Roman" pitchFamily="18" charset="0"/>
              </a:rPr>
              <a:t>r</a:t>
            </a:r>
            <a:r>
              <a:rPr lang="en-US" dirty="0">
                <a:latin typeface="Times New Roman" pitchFamily="18" charset="0"/>
                <a:cs typeface="Times New Roman" pitchFamily="18" charset="0"/>
              </a:rPr>
              <a:t>: Roof live load. </a:t>
            </a:r>
          </a:p>
          <a:p>
            <a:pPr marL="0" indent="0">
              <a:buNone/>
            </a:pPr>
            <a:r>
              <a:rPr lang="en-US" dirty="0">
                <a:latin typeface="Times New Roman" pitchFamily="18" charset="0"/>
                <a:cs typeface="Times New Roman" pitchFamily="18" charset="0"/>
              </a:rPr>
              <a:t>S: snow load. </a:t>
            </a:r>
          </a:p>
          <a:p>
            <a:pPr marL="0" indent="0">
              <a:buNone/>
            </a:pPr>
            <a:r>
              <a:rPr lang="en-US" dirty="0">
                <a:latin typeface="Times New Roman" pitchFamily="18" charset="0"/>
                <a:cs typeface="Times New Roman" pitchFamily="18" charset="0"/>
              </a:rPr>
              <a:t>R: Rain load. </a:t>
            </a:r>
          </a:p>
          <a:p>
            <a:pPr marL="0" indent="0">
              <a:buNone/>
            </a:pPr>
            <a:r>
              <a:rPr lang="en-US" dirty="0">
                <a:latin typeface="Times New Roman" pitchFamily="18" charset="0"/>
                <a:cs typeface="Times New Roman" pitchFamily="18" charset="0"/>
              </a:rPr>
              <a:t>W: Wind load. </a:t>
            </a:r>
          </a:p>
          <a:p>
            <a:pPr marL="0" indent="0">
              <a:buNone/>
            </a:pPr>
            <a:r>
              <a:rPr lang="en-US" dirty="0">
                <a:latin typeface="Times New Roman" pitchFamily="18" charset="0"/>
                <a:cs typeface="Times New Roman" pitchFamily="18" charset="0"/>
              </a:rPr>
              <a:t>E: Earthquake load.</a:t>
            </a:r>
          </a:p>
          <a:p>
            <a:pPr marL="0" indent="0">
              <a:buNone/>
            </a:pPr>
            <a:r>
              <a:rPr lang="en-US" dirty="0">
                <a:latin typeface="Times New Roman" pitchFamily="18" charset="0"/>
                <a:cs typeface="Times New Roman" pitchFamily="18" charset="0"/>
              </a:rPr>
              <a:t>H: load due to lateral earth pressure, ground water pressure, or pressure of bulk materials.</a:t>
            </a:r>
          </a:p>
          <a:p>
            <a:pPr marL="0" indent="0">
              <a:buNone/>
            </a:pP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40</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Load combinations </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2160975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066800"/>
            <a:ext cx="8534400" cy="5791200"/>
          </a:xfrm>
        </p:spPr>
        <p:txBody>
          <a:bodyPr>
            <a:normAutofit fontScale="85000" lnSpcReduction="10000"/>
          </a:bodyPr>
          <a:lstStyle/>
          <a:p>
            <a:pPr marL="0" indent="0">
              <a:buNone/>
            </a:pPr>
            <a:r>
              <a:rPr lang="en-US" dirty="0">
                <a:latin typeface="Times New Roman" pitchFamily="18" charset="0"/>
                <a:cs typeface="Times New Roman" pitchFamily="18" charset="0"/>
              </a:rPr>
              <a:t>Analysis and Design assumptions:</a:t>
            </a:r>
          </a:p>
          <a:p>
            <a:pPr lvl="0">
              <a:buClrTx/>
              <a:buSzPct val="100000"/>
              <a:buFont typeface="Wingdings" pitchFamily="2" charset="2"/>
              <a:buChar char="§"/>
            </a:pPr>
            <a:r>
              <a:rPr lang="en-US" dirty="0">
                <a:latin typeface="Times New Roman" pitchFamily="18" charset="0"/>
                <a:cs typeface="Times New Roman" pitchFamily="18" charset="0"/>
              </a:rPr>
              <a:t>The foundation is mat. </a:t>
            </a:r>
          </a:p>
          <a:p>
            <a:pPr lvl="0">
              <a:buClrTx/>
              <a:buSzPct val="100000"/>
              <a:buFont typeface="Wingdings" pitchFamily="2" charset="2"/>
              <a:buChar char="§"/>
            </a:pPr>
            <a:r>
              <a:rPr lang="en-US" dirty="0" smtClean="0">
                <a:latin typeface="Times New Roman" pitchFamily="18" charset="0"/>
                <a:cs typeface="Times New Roman" pitchFamily="18" charset="0"/>
              </a:rPr>
              <a:t>Exterior </a:t>
            </a:r>
            <a:r>
              <a:rPr lang="en-US" dirty="0">
                <a:latin typeface="Times New Roman" pitchFamily="18" charset="0"/>
                <a:cs typeface="Times New Roman" pitchFamily="18" charset="0"/>
              </a:rPr>
              <a:t>walls will be modeled as shear walls, in order to have seismic resistance </a:t>
            </a:r>
            <a:r>
              <a:rPr lang="en-US" dirty="0" smtClean="0">
                <a:latin typeface="Times New Roman" pitchFamily="18" charset="0"/>
                <a:cs typeface="Times New Roman" pitchFamily="18" charset="0"/>
              </a:rPr>
              <a:t>building.</a:t>
            </a:r>
          </a:p>
          <a:p>
            <a:pPr lvl="0">
              <a:buClrTx/>
              <a:buSzPct val="100000"/>
              <a:buFont typeface="Wingdings" pitchFamily="2" charset="2"/>
              <a:buChar char="§"/>
            </a:pPr>
            <a:r>
              <a:rPr lang="en-US" dirty="0" smtClean="0">
                <a:latin typeface="Times New Roman" pitchFamily="18" charset="0"/>
                <a:cs typeface="Times New Roman" pitchFamily="18" charset="0"/>
              </a:rPr>
              <a:t>Interior </a:t>
            </a:r>
            <a:r>
              <a:rPr lang="en-US" dirty="0">
                <a:latin typeface="Times New Roman" pitchFamily="18" charset="0"/>
                <a:cs typeface="Times New Roman" pitchFamily="18" charset="0"/>
              </a:rPr>
              <a:t>walls and partitions will not be modeled but there load has been taken in consideration as superimposed dead load of 1.5 </a:t>
            </a:r>
            <a:r>
              <a:rPr lang="en-US" dirty="0" smtClean="0">
                <a:latin typeface="Times New Roman" pitchFamily="18" charset="0"/>
                <a:cs typeface="Times New Roman" pitchFamily="18" charset="0"/>
              </a:rPr>
              <a:t>KN/m</a:t>
            </a:r>
            <a:r>
              <a:rPr lang="en-US" baseline="30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a:t>
            </a:r>
          </a:p>
          <a:p>
            <a:pPr lvl="0">
              <a:buClrTx/>
              <a:buSzPct val="100000"/>
              <a:buFont typeface="Wingdings" pitchFamily="2" charset="2"/>
              <a:buChar char="§"/>
            </a:pPr>
            <a:r>
              <a:rPr lang="en-US" dirty="0" smtClean="0">
                <a:latin typeface="Times New Roman" pitchFamily="18" charset="0"/>
                <a:cs typeface="Times New Roman" pitchFamily="18" charset="0"/>
              </a:rPr>
              <a:t>There </a:t>
            </a:r>
            <a:r>
              <a:rPr lang="en-US" dirty="0">
                <a:latin typeface="Times New Roman" pitchFamily="18" charset="0"/>
                <a:cs typeface="Times New Roman" pitchFamily="18" charset="0"/>
              </a:rPr>
              <a:t>are no tie beams since mat foundation is </a:t>
            </a:r>
            <a:r>
              <a:rPr lang="en-US" dirty="0" smtClean="0">
                <a:latin typeface="Times New Roman" pitchFamily="18" charset="0"/>
                <a:cs typeface="Times New Roman" pitchFamily="18" charset="0"/>
              </a:rPr>
              <a:t>used.</a:t>
            </a:r>
          </a:p>
          <a:p>
            <a:pPr lvl="0">
              <a:buClrTx/>
              <a:buSzPct val="100000"/>
              <a:buFont typeface="Wingdings" pitchFamily="2" charset="2"/>
              <a:buChar char="§"/>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ultimate strength design method will be used in the design process of this project. In the strength design method, actual loads or working loads are multiplied by load factor to obtain the ultimate design loads. The load factor represents a high percentage of factors for safety required in the </a:t>
            </a:r>
            <a:r>
              <a:rPr lang="en-US" dirty="0" smtClean="0">
                <a:latin typeface="Times New Roman" pitchFamily="18" charset="0"/>
                <a:cs typeface="Times New Roman" pitchFamily="18" charset="0"/>
              </a:rPr>
              <a:t>design.</a:t>
            </a:r>
          </a:p>
          <a:p>
            <a:pPr lvl="0">
              <a:buClrTx/>
              <a:buSzPct val="100000"/>
              <a:buFont typeface="Wingdings" pitchFamily="2" charset="2"/>
              <a:buChar char="§"/>
            </a:pPr>
            <a:r>
              <a:rPr lang="en-US" dirty="0" smtClean="0">
                <a:latin typeface="Times New Roman" pitchFamily="18" charset="0"/>
                <a:cs typeface="Times New Roman" pitchFamily="18" charset="0"/>
              </a:rPr>
              <a:t>A </a:t>
            </a:r>
            <a:r>
              <a:rPr lang="en-US" dirty="0">
                <a:latin typeface="Times New Roman" pitchFamily="18" charset="0"/>
                <a:cs typeface="Times New Roman" pitchFamily="18" charset="0"/>
              </a:rPr>
              <a:t>three dimensional model will be used with all accurate dimensions</a:t>
            </a:r>
            <a:r>
              <a:rPr lang="en-US" dirty="0" smtClean="0">
                <a:latin typeface="Times New Roman" pitchFamily="18" charset="0"/>
                <a:cs typeface="Times New Roman" pitchFamily="18" charset="0"/>
              </a:rPr>
              <a:t>.</a:t>
            </a:r>
          </a:p>
          <a:p>
            <a:pPr lvl="0">
              <a:buClrTx/>
              <a:buSzPct val="100000"/>
              <a:buFont typeface="Wingdings" pitchFamily="2" charset="2"/>
              <a:buChar char="§"/>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Beams and columns are represented by line elements while slabs and walls are represented by area </a:t>
            </a:r>
            <a:r>
              <a:rPr lang="en-US" dirty="0" smtClean="0">
                <a:latin typeface="Times New Roman" pitchFamily="18" charset="0"/>
                <a:cs typeface="Times New Roman" pitchFamily="18" charset="0"/>
              </a:rPr>
              <a:t>elements.</a:t>
            </a:r>
          </a:p>
          <a:p>
            <a:pPr lvl="0">
              <a:buClrTx/>
              <a:buSzPct val="100000"/>
              <a:buFont typeface="Wingdings" pitchFamily="2" charset="2"/>
              <a:buChar char="§"/>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masonry cladding will be applied external reinforced concrete walls as superimposed dead </a:t>
            </a:r>
            <a:r>
              <a:rPr lang="en-US" dirty="0" smtClean="0">
                <a:latin typeface="Times New Roman" pitchFamily="18" charset="0"/>
                <a:cs typeface="Times New Roman" pitchFamily="18" charset="0"/>
              </a:rPr>
              <a:t>load.</a:t>
            </a:r>
          </a:p>
          <a:p>
            <a:pPr lvl="0">
              <a:buClrTx/>
              <a:buSzPct val="100000"/>
              <a:buFont typeface="Wingdings" pitchFamily="2" charset="2"/>
              <a:buChar char="§"/>
            </a:pPr>
            <a:r>
              <a:rPr lang="en-US" dirty="0" smtClean="0">
                <a:latin typeface="Times New Roman" pitchFamily="18" charset="0"/>
                <a:cs typeface="Times New Roman" pitchFamily="18" charset="0"/>
              </a:rPr>
              <a:t>Response </a:t>
            </a:r>
            <a:r>
              <a:rPr lang="en-US" dirty="0">
                <a:latin typeface="Times New Roman" pitchFamily="18" charset="0"/>
                <a:cs typeface="Times New Roman" pitchFamily="18" charset="0"/>
              </a:rPr>
              <a:t>spectrum method will be used for seismic forces computations.</a:t>
            </a:r>
          </a:p>
          <a:p>
            <a:pPr marL="0" indent="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41</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Analysis and design principles</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42453378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3400" y="990600"/>
            <a:ext cx="7772400" cy="5483352"/>
          </a:xfrm>
        </p:spPr>
        <p:txBody>
          <a:bodyPr/>
          <a:lstStyle/>
          <a:p>
            <a:pPr>
              <a:buClr>
                <a:schemeClr val="tx1"/>
              </a:buClr>
              <a:buSzPct val="100000"/>
              <a:buFont typeface="Arial" pitchFamily="34" charset="0"/>
              <a:buChar char="•"/>
            </a:pPr>
            <a:r>
              <a:rPr lang="en-US" dirty="0" smtClean="0">
                <a:latin typeface="Times New Roman" pitchFamily="18" charset="0"/>
                <a:cs typeface="Times New Roman" pitchFamily="18" charset="0"/>
              </a:rPr>
              <a:t>Slab preliminary design:</a:t>
            </a:r>
          </a:p>
          <a:p>
            <a:pPr marL="0" indent="0">
              <a:buClr>
                <a:schemeClr val="tx1"/>
              </a:buClr>
              <a:buSzPct val="100000"/>
              <a:buNone/>
            </a:pPr>
            <a:r>
              <a:rPr lang="en-US" dirty="0" smtClean="0">
                <a:latin typeface="Times New Roman" pitchFamily="18" charset="0"/>
                <a:cs typeface="Times New Roman" pitchFamily="18" charset="0"/>
              </a:rPr>
              <a:t>Two panels were chosen, as follows:</a:t>
            </a:r>
          </a:p>
          <a:p>
            <a:pPr marL="0" indent="0">
              <a:buClr>
                <a:schemeClr val="tx1"/>
              </a:buClr>
              <a:buSzPct val="100000"/>
              <a:buNone/>
            </a:pPr>
            <a:r>
              <a:rPr lang="en-US" dirty="0" smtClean="0">
                <a:latin typeface="Times New Roman" pitchFamily="18" charset="0"/>
                <a:cs typeface="Times New Roman" pitchFamily="18" charset="0"/>
              </a:rPr>
              <a:t>Panel 1</a:t>
            </a:r>
          </a:p>
          <a:p>
            <a:pPr marL="0" indent="0">
              <a:buClr>
                <a:schemeClr val="tx1"/>
              </a:buClr>
              <a:buSzPct val="100000"/>
              <a:buNone/>
            </a:pPr>
            <a:endParaRPr lang="en-US" dirty="0" smtClean="0"/>
          </a:p>
          <a:p>
            <a:pPr marL="0" indent="0">
              <a:buClr>
                <a:schemeClr val="tx1"/>
              </a:buClr>
              <a:buSzPct val="10000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42</a:t>
            </a:fld>
            <a:endParaRPr lang="en-US"/>
          </a:p>
        </p:txBody>
      </p:sp>
      <p:sp>
        <p:nvSpPr>
          <p:cNvPr id="5" name="TextBox 4"/>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a:t>
            </a:r>
          </a:p>
        </p:txBody>
      </p:sp>
      <p:pic>
        <p:nvPicPr>
          <p:cNvPr id="266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6383"/>
          <a:stretch/>
        </p:blipFill>
        <p:spPr bwMode="auto">
          <a:xfrm>
            <a:off x="1018658" y="2590800"/>
            <a:ext cx="6295401" cy="2793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081022" y="5512777"/>
            <a:ext cx="6386578"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Figure </a:t>
            </a:r>
            <a:r>
              <a:rPr lang="en-US" dirty="0" smtClean="0">
                <a:latin typeface="Times New Roman" pitchFamily="18" charset="0"/>
                <a:cs typeface="Times New Roman" pitchFamily="18" charset="0"/>
              </a:rPr>
              <a:t>2.1: Panel 1 in ground floor.</a:t>
            </a:r>
            <a:endParaRPr lang="en-US" dirty="0">
              <a:latin typeface="Times New Roman" pitchFamily="18" charset="0"/>
              <a:cs typeface="Times New Roman" pitchFamily="18" charset="0"/>
            </a:endParaRPr>
          </a:p>
        </p:txBody>
      </p:sp>
      <p:sp>
        <p:nvSpPr>
          <p:cNvPr id="7" name="TextBox 6"/>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6874282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990600"/>
                <a:ext cx="7924800" cy="5483352"/>
              </a:xfrm>
            </p:spPr>
            <p:txBody>
              <a:bodyPr>
                <a:normAutofit lnSpcReduction="10000"/>
              </a:bodyPr>
              <a:lstStyle/>
              <a:p>
                <a:pPr marL="0" indent="0">
                  <a:buNone/>
                </a:pPr>
                <a:r>
                  <a:rPr lang="en-US" dirty="0" smtClean="0"/>
                  <a:t>Assume </a:t>
                </a:r>
                <a:r>
                  <a:rPr lang="en-US" dirty="0" err="1" smtClean="0"/>
                  <a:t>fm</a:t>
                </a:r>
                <a:r>
                  <a:rPr lang="en-US" dirty="0" smtClean="0"/>
                  <a:t> &lt; 2</a:t>
                </a:r>
              </a:p>
              <a:p>
                <a:pPr marL="0" indent="0">
                  <a:buNone/>
                </a:pPr>
                <a:r>
                  <a:rPr lang="en-US" dirty="0" smtClean="0">
                    <a:latin typeface="Times New Roman" pitchFamily="18" charset="0"/>
                    <a:cs typeface="Times New Roman" pitchFamily="18" charset="0"/>
                  </a:rPr>
                  <a:t>Moments of inertia were found for slab and beams as follows</a:t>
                </a:r>
              </a:p>
              <a:p>
                <a:pPr marL="182880" indent="0" algn="just">
                  <a:lnSpc>
                    <a:spcPct val="150000"/>
                  </a:lnSpc>
                  <a:spcAft>
                    <a:spcPts val="0"/>
                  </a:spcAft>
                  <a:buNone/>
                </a:pPr>
                <a:r>
                  <a:rPr lang="en-US" dirty="0">
                    <a:latin typeface="Times New Roman" pitchFamily="18" charset="0"/>
                    <a:ea typeface="Calibri"/>
                    <a:cs typeface="Times New Roman" pitchFamily="18" charset="0"/>
                  </a:rPr>
                  <a:t>I-beam-T = 3.412528 × 10</a:t>
                </a:r>
                <a:r>
                  <a:rPr lang="en-US" baseline="30000" dirty="0">
                    <a:effectLst/>
                    <a:latin typeface="Times New Roman" pitchFamily="18" charset="0"/>
                    <a:ea typeface="Calibri"/>
                    <a:cs typeface="Times New Roman" pitchFamily="18" charset="0"/>
                  </a:rPr>
                  <a:t>-3 </a:t>
                </a:r>
                <a:r>
                  <a:rPr lang="en-US" dirty="0">
                    <a:effectLst/>
                    <a:latin typeface="Times New Roman" pitchFamily="18" charset="0"/>
                    <a:ea typeface="Calibri"/>
                    <a:cs typeface="Times New Roman" pitchFamily="18" charset="0"/>
                  </a:rPr>
                  <a:t>m</a:t>
                </a:r>
                <a:r>
                  <a:rPr lang="en-US" baseline="30000" dirty="0">
                    <a:effectLst/>
                    <a:latin typeface="Times New Roman" pitchFamily="18" charset="0"/>
                    <a:ea typeface="Calibri"/>
                    <a:cs typeface="Times New Roman" pitchFamily="18" charset="0"/>
                  </a:rPr>
                  <a:t>4</a:t>
                </a:r>
                <a:r>
                  <a:rPr lang="en-US" dirty="0">
                    <a:effectLst/>
                    <a:latin typeface="Times New Roman" pitchFamily="18" charset="0"/>
                    <a:ea typeface="Calibri"/>
                    <a:cs typeface="Times New Roman" pitchFamily="18" charset="0"/>
                  </a:rPr>
                  <a:t>.</a:t>
                </a:r>
                <a:endParaRPr lang="en-US" sz="2800" dirty="0">
                  <a:effectLst/>
                  <a:latin typeface="Times New Roman" pitchFamily="18" charset="0"/>
                  <a:ea typeface="Calibri"/>
                  <a:cs typeface="Times New Roman" pitchFamily="18" charset="0"/>
                </a:endParaRPr>
              </a:p>
              <a:p>
                <a:pPr marL="182880" indent="0" algn="just">
                  <a:lnSpc>
                    <a:spcPct val="150000"/>
                  </a:lnSpc>
                  <a:spcAft>
                    <a:spcPts val="0"/>
                  </a:spcAft>
                  <a:buNone/>
                </a:pPr>
                <a:r>
                  <a:rPr lang="en-US" dirty="0">
                    <a:effectLst/>
                    <a:latin typeface="Times New Roman" pitchFamily="18" charset="0"/>
                    <a:ea typeface="Calibri"/>
                    <a:cs typeface="Times New Roman" pitchFamily="18" charset="0"/>
                  </a:rPr>
                  <a:t>I-beam-L = 3.185796 × 10</a:t>
                </a:r>
                <a:r>
                  <a:rPr lang="en-US" baseline="30000" dirty="0">
                    <a:effectLst/>
                    <a:latin typeface="Times New Roman" pitchFamily="18" charset="0"/>
                    <a:ea typeface="Calibri"/>
                    <a:cs typeface="Times New Roman" pitchFamily="18" charset="0"/>
                  </a:rPr>
                  <a:t>-3 </a:t>
                </a:r>
                <a:r>
                  <a:rPr lang="en-US" dirty="0">
                    <a:effectLst/>
                    <a:latin typeface="Times New Roman" pitchFamily="18" charset="0"/>
                    <a:ea typeface="Calibri"/>
                    <a:cs typeface="Times New Roman" pitchFamily="18" charset="0"/>
                  </a:rPr>
                  <a:t> m</a:t>
                </a:r>
                <a:r>
                  <a:rPr lang="en-US" baseline="30000" dirty="0">
                    <a:effectLst/>
                    <a:latin typeface="Times New Roman" pitchFamily="18" charset="0"/>
                    <a:ea typeface="Calibri"/>
                    <a:cs typeface="Times New Roman" pitchFamily="18" charset="0"/>
                  </a:rPr>
                  <a:t>4</a:t>
                </a:r>
                <a:r>
                  <a:rPr lang="en-US" dirty="0">
                    <a:effectLst/>
                    <a:latin typeface="Times New Roman" pitchFamily="18" charset="0"/>
                    <a:ea typeface="Calibri"/>
                    <a:cs typeface="Times New Roman" pitchFamily="18" charset="0"/>
                  </a:rPr>
                  <a:t>.</a:t>
                </a:r>
                <a:endParaRPr lang="en-US" sz="2800" dirty="0">
                  <a:effectLst/>
                  <a:latin typeface="Times New Roman" pitchFamily="18" charset="0"/>
                  <a:ea typeface="Calibri"/>
                  <a:cs typeface="Times New Roman" pitchFamily="18" charset="0"/>
                </a:endParaRPr>
              </a:p>
              <a:p>
                <a:pPr marL="182880" indent="0" algn="just">
                  <a:lnSpc>
                    <a:spcPct val="150000"/>
                  </a:lnSpc>
                  <a:spcAft>
                    <a:spcPts val="0"/>
                  </a:spcAft>
                  <a:buNone/>
                </a:pPr>
                <a:r>
                  <a:rPr lang="en-US" dirty="0">
                    <a:effectLst/>
                    <a:latin typeface="Times New Roman" pitchFamily="18" charset="0"/>
                    <a:ea typeface="Calibri"/>
                    <a:cs typeface="Times New Roman" pitchFamily="18" charset="0"/>
                  </a:rPr>
                  <a:t>I-slab –x- </a:t>
                </a:r>
                <a:r>
                  <a:rPr lang="en-US" dirty="0" err="1">
                    <a:effectLst/>
                    <a:latin typeface="Times New Roman" pitchFamily="18" charset="0"/>
                    <a:ea typeface="Calibri"/>
                    <a:cs typeface="Times New Roman" pitchFamily="18" charset="0"/>
                  </a:rPr>
                  <a:t>int</a:t>
                </a:r>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b h</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 6.15 × 0.17</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2.52 × 10</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m</a:t>
                </a:r>
                <a:r>
                  <a:rPr lang="en-US" baseline="30000" dirty="0">
                    <a:effectLst/>
                    <a:latin typeface="Times New Roman" pitchFamily="18" charset="0"/>
                    <a:ea typeface="Calibri"/>
                    <a:cs typeface="Times New Roman" pitchFamily="18" charset="0"/>
                  </a:rPr>
                  <a:t>4</a:t>
                </a:r>
                <a:r>
                  <a:rPr lang="en-US" dirty="0">
                    <a:effectLst/>
                    <a:latin typeface="Times New Roman" pitchFamily="18" charset="0"/>
                    <a:ea typeface="Calibri"/>
                    <a:cs typeface="Times New Roman" pitchFamily="18" charset="0"/>
                  </a:rPr>
                  <a:t>.</a:t>
                </a:r>
                <a:endParaRPr lang="en-US" sz="2800" dirty="0">
                  <a:effectLst/>
                  <a:latin typeface="Times New Roman" pitchFamily="18" charset="0"/>
                  <a:ea typeface="Calibri"/>
                  <a:cs typeface="Times New Roman" pitchFamily="18" charset="0"/>
                </a:endParaRPr>
              </a:p>
              <a:p>
                <a:pPr marL="182880" indent="0" algn="just">
                  <a:lnSpc>
                    <a:spcPct val="150000"/>
                  </a:lnSpc>
                  <a:spcAft>
                    <a:spcPts val="0"/>
                  </a:spcAft>
                  <a:buNone/>
                </a:pPr>
                <a:r>
                  <a:rPr lang="en-US" dirty="0">
                    <a:effectLst/>
                    <a:latin typeface="Times New Roman" pitchFamily="18" charset="0"/>
                    <a:ea typeface="Calibri"/>
                    <a:cs typeface="Times New Roman" pitchFamily="18" charset="0"/>
                  </a:rPr>
                  <a:t>I-slab –x- </a:t>
                </a:r>
                <a:r>
                  <a:rPr lang="en-US" dirty="0" err="1">
                    <a:effectLst/>
                    <a:latin typeface="Times New Roman" pitchFamily="18" charset="0"/>
                    <a:ea typeface="Calibri"/>
                    <a:cs typeface="Times New Roman" pitchFamily="18" charset="0"/>
                  </a:rPr>
                  <a:t>ext</a:t>
                </a:r>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b h</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 2.05 × 0.17</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8.39 × 10</a:t>
                </a:r>
                <a:r>
                  <a:rPr lang="en-US" baseline="30000" dirty="0">
                    <a:effectLst/>
                    <a:latin typeface="Times New Roman" pitchFamily="18" charset="0"/>
                    <a:ea typeface="Calibri"/>
                    <a:cs typeface="Times New Roman" pitchFamily="18" charset="0"/>
                  </a:rPr>
                  <a:t>-4</a:t>
                </a:r>
                <a:r>
                  <a:rPr lang="en-US" dirty="0">
                    <a:effectLst/>
                    <a:latin typeface="Times New Roman" pitchFamily="18" charset="0"/>
                    <a:ea typeface="Calibri"/>
                    <a:cs typeface="Times New Roman" pitchFamily="18" charset="0"/>
                  </a:rPr>
                  <a:t> m</a:t>
                </a:r>
                <a:r>
                  <a:rPr lang="en-US" baseline="30000" dirty="0">
                    <a:effectLst/>
                    <a:latin typeface="Times New Roman" pitchFamily="18" charset="0"/>
                    <a:ea typeface="Calibri"/>
                    <a:cs typeface="Times New Roman" pitchFamily="18" charset="0"/>
                  </a:rPr>
                  <a:t>4</a:t>
                </a:r>
                <a:r>
                  <a:rPr lang="en-US" dirty="0">
                    <a:effectLst/>
                    <a:latin typeface="Times New Roman" pitchFamily="18" charset="0"/>
                    <a:ea typeface="Calibri"/>
                    <a:cs typeface="Times New Roman" pitchFamily="18" charset="0"/>
                  </a:rPr>
                  <a:t>.</a:t>
                </a:r>
                <a:endParaRPr lang="en-US" sz="2800" dirty="0">
                  <a:effectLst/>
                  <a:latin typeface="Times New Roman" pitchFamily="18" charset="0"/>
                  <a:ea typeface="Calibri"/>
                  <a:cs typeface="Times New Roman" pitchFamily="18" charset="0"/>
                </a:endParaRPr>
              </a:p>
              <a:p>
                <a:pPr marL="182880" indent="0" algn="just">
                  <a:lnSpc>
                    <a:spcPct val="150000"/>
                  </a:lnSpc>
                  <a:spcAft>
                    <a:spcPts val="0"/>
                  </a:spcAft>
                  <a:buNone/>
                </a:pPr>
                <a:r>
                  <a:rPr lang="en-US" dirty="0">
                    <a:effectLst/>
                    <a:latin typeface="Times New Roman" pitchFamily="18" charset="0"/>
                    <a:ea typeface="Calibri"/>
                    <a:cs typeface="Times New Roman" pitchFamily="18" charset="0"/>
                  </a:rPr>
                  <a:t>I-slab –y1- </a:t>
                </a:r>
                <a:r>
                  <a:rPr lang="en-US" dirty="0" err="1">
                    <a:effectLst/>
                    <a:latin typeface="Times New Roman" pitchFamily="18" charset="0"/>
                    <a:ea typeface="Calibri"/>
                    <a:cs typeface="Times New Roman" pitchFamily="18" charset="0"/>
                  </a:rPr>
                  <a:t>int</a:t>
                </a:r>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b h</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 8.2 × 0.17</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3.36× 10</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a:t>
                </a:r>
                <a:r>
                  <a:rPr lang="en-US" dirty="0" smtClean="0">
                    <a:effectLst/>
                    <a:latin typeface="Times New Roman" pitchFamily="18" charset="0"/>
                    <a:ea typeface="Calibri"/>
                    <a:cs typeface="Times New Roman" pitchFamily="18" charset="0"/>
                  </a:rPr>
                  <a:t>m</a:t>
                </a:r>
                <a:r>
                  <a:rPr lang="en-US" baseline="30000" dirty="0" smtClean="0">
                    <a:effectLst/>
                    <a:latin typeface="Times New Roman" pitchFamily="18" charset="0"/>
                    <a:ea typeface="Calibri"/>
                    <a:cs typeface="Times New Roman" pitchFamily="18" charset="0"/>
                  </a:rPr>
                  <a:t>4</a:t>
                </a:r>
                <a:r>
                  <a:rPr lang="en-US" dirty="0" smtClean="0">
                    <a:effectLst/>
                    <a:latin typeface="Times New Roman" pitchFamily="18" charset="0"/>
                    <a:ea typeface="Calibri"/>
                    <a:cs typeface="Times New Roman" pitchFamily="18" charset="0"/>
                  </a:rPr>
                  <a:t>.</a:t>
                </a:r>
                <a:endParaRPr lang="en-US" sz="2800" dirty="0" smtClean="0">
                  <a:effectLst/>
                  <a:latin typeface="Times New Roman" pitchFamily="18" charset="0"/>
                  <a:ea typeface="Calibri"/>
                  <a:cs typeface="Times New Roman" pitchFamily="18" charset="0"/>
                </a:endParaRPr>
              </a:p>
              <a:p>
                <a:pPr marL="182880" indent="0" algn="just">
                  <a:lnSpc>
                    <a:spcPct val="150000"/>
                  </a:lnSpc>
                  <a:spcAft>
                    <a:spcPts val="0"/>
                  </a:spcAft>
                  <a:buNone/>
                </a:pPr>
                <a:r>
                  <a:rPr lang="en-US" dirty="0">
                    <a:effectLst/>
                    <a:latin typeface="Times New Roman" pitchFamily="18" charset="0"/>
                    <a:ea typeface="Calibri"/>
                    <a:cs typeface="Times New Roman" pitchFamily="18" charset="0"/>
                  </a:rPr>
                  <a:t>I-slab –y2- </a:t>
                </a:r>
                <a:r>
                  <a:rPr lang="en-US" dirty="0" err="1">
                    <a:effectLst/>
                    <a:latin typeface="Times New Roman" pitchFamily="18" charset="0"/>
                    <a:ea typeface="Calibri"/>
                    <a:cs typeface="Times New Roman" pitchFamily="18" charset="0"/>
                  </a:rPr>
                  <a:t>int</a:t>
                </a:r>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b h</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 6.95 ×0 .17</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2.85 × 10</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m</a:t>
                </a:r>
                <a:r>
                  <a:rPr lang="en-US" baseline="30000" dirty="0">
                    <a:effectLst/>
                    <a:latin typeface="Times New Roman" pitchFamily="18" charset="0"/>
                    <a:ea typeface="Calibri"/>
                    <a:cs typeface="Times New Roman" pitchFamily="18" charset="0"/>
                  </a:rPr>
                  <a:t>4</a:t>
                </a:r>
                <a:r>
                  <a:rPr lang="en-US" dirty="0">
                    <a:effectLst/>
                    <a:latin typeface="Times New Roman" pitchFamily="18" charset="0"/>
                    <a:ea typeface="Calibri"/>
                    <a:cs typeface="Times New Roman" pitchFamily="18" charset="0"/>
                  </a:rPr>
                  <a:t>.</a:t>
                </a:r>
                <a:endParaRPr lang="en-US" sz="2800" dirty="0">
                  <a:effectLst/>
                  <a:latin typeface="Times New Roman" pitchFamily="18" charset="0"/>
                  <a:ea typeface="Calibri"/>
                  <a:cs typeface="Times New Roman" pitchFamily="18" charset="0"/>
                </a:endParaRPr>
              </a:p>
              <a:p>
                <a:pPr marL="182880" indent="0" algn="just">
                  <a:lnSpc>
                    <a:spcPct val="150000"/>
                  </a:lnSpc>
                  <a:spcAft>
                    <a:spcPts val="0"/>
                  </a:spcAft>
                  <a:buNone/>
                </a:pPr>
                <a:endParaRPr lang="en-US" sz="2800" dirty="0">
                  <a:effectLst/>
                  <a:latin typeface="Times New Roman"/>
                  <a:ea typeface="Calibri"/>
                  <a:cs typeface="Times New Roman"/>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990600"/>
                <a:ext cx="7924800" cy="5483352"/>
              </a:xfrm>
              <a:blipFill rotWithShape="0">
                <a:blip r:embed="rId2"/>
                <a:stretch>
                  <a:fillRect l="-1154" t="-1557" r="-385"/>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43</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slab </a:t>
            </a:r>
          </a:p>
        </p:txBody>
      </p:sp>
      <p:sp>
        <p:nvSpPr>
          <p:cNvPr id="5" name="TextBox 4"/>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42360531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990600"/>
                <a:ext cx="7848600" cy="5483352"/>
              </a:xfrm>
            </p:spPr>
            <p:txBody>
              <a:bodyPr>
                <a:normAutofit fontScale="85000" lnSpcReduction="10000"/>
              </a:bodyPr>
              <a:lstStyle/>
              <a:p>
                <a:pPr marL="182880" indent="0" algn="just">
                  <a:lnSpc>
                    <a:spcPct val="150000"/>
                  </a:lnSpc>
                  <a:spcAft>
                    <a:spcPts val="0"/>
                  </a:spcAft>
                  <a:buNone/>
                </a:pPr>
                <a:r>
                  <a:rPr lang="en-US" dirty="0" smtClean="0">
                    <a:solidFill>
                      <a:prstClr val="black"/>
                    </a:solidFill>
                  </a:rPr>
                  <a:t></a:t>
                </a:r>
                <a:r>
                  <a:rPr lang="en-US" dirty="0" err="1">
                    <a:solidFill>
                      <a:prstClr val="black"/>
                    </a:solidFill>
                  </a:rPr>
                  <a:t>fm</a:t>
                </a:r>
                <a:r>
                  <a:rPr lang="en-US" dirty="0">
                    <a:solidFill>
                      <a:prstClr val="black"/>
                    </a:solidFill>
                  </a:rPr>
                  <a:t> </a:t>
                </a:r>
                <a14:m>
                  <m:oMath xmlns:m="http://schemas.openxmlformats.org/officeDocument/2006/math">
                    <m:r>
                      <a:rPr lang="en-US" sz="2100" b="0" i="0" smtClean="0">
                        <a:solidFill>
                          <a:prstClr val="black"/>
                        </a:solidFill>
                        <a:latin typeface="Cambria Math"/>
                        <a:ea typeface="Calibri"/>
                        <a:cs typeface="Times New Roman"/>
                      </a:rPr>
                      <m:t>=</m:t>
                    </m:r>
                    <m:f>
                      <m:fPr>
                        <m:ctrlPr>
                          <a:rPr lang="en-US" sz="2100" i="1">
                            <a:solidFill>
                              <a:prstClr val="black"/>
                            </a:solidFill>
                            <a:latin typeface="Cambria Math"/>
                            <a:ea typeface="Calibri"/>
                            <a:cs typeface="Times New Roman"/>
                          </a:rPr>
                        </m:ctrlPr>
                      </m:fPr>
                      <m:num>
                        <m:r>
                          <m:rPr>
                            <m:sty m:val="p"/>
                          </m:rPr>
                          <a:rPr lang="en-US" sz="2100">
                            <a:solidFill>
                              <a:prstClr val="black"/>
                            </a:solidFill>
                            <a:latin typeface="Cambria Math"/>
                            <a:ea typeface="Calibri"/>
                            <a:cs typeface="Times New Roman"/>
                          </a:rPr>
                          <m:t>I</m:t>
                        </m:r>
                        <m:r>
                          <a:rPr lang="en-US" sz="2100" i="1">
                            <a:solidFill>
                              <a:prstClr val="black"/>
                            </a:solidFill>
                            <a:latin typeface="Cambria Math"/>
                            <a:ea typeface="Calibri"/>
                            <a:cs typeface="Times New Roman"/>
                          </a:rPr>
                          <m:t>−</m:t>
                        </m:r>
                        <m:r>
                          <m:rPr>
                            <m:sty m:val="p"/>
                          </m:rPr>
                          <a:rPr lang="en-US" sz="2100">
                            <a:solidFill>
                              <a:prstClr val="black"/>
                            </a:solidFill>
                            <a:latin typeface="Cambria Math"/>
                            <a:ea typeface="Calibri"/>
                            <a:cs typeface="Times New Roman"/>
                          </a:rPr>
                          <m:t>Beam</m:t>
                        </m:r>
                      </m:num>
                      <m:den>
                        <m:r>
                          <m:rPr>
                            <m:sty m:val="p"/>
                          </m:rPr>
                          <a:rPr lang="en-US" sz="2100">
                            <a:solidFill>
                              <a:prstClr val="black"/>
                            </a:solidFill>
                            <a:latin typeface="Cambria Math"/>
                            <a:ea typeface="Calibri"/>
                            <a:cs typeface="Times New Roman"/>
                          </a:rPr>
                          <m:t>I</m:t>
                        </m:r>
                        <m:r>
                          <a:rPr lang="en-US" sz="2100" i="1">
                            <a:solidFill>
                              <a:prstClr val="black"/>
                            </a:solidFill>
                            <a:latin typeface="Cambria Math"/>
                            <a:ea typeface="Calibri"/>
                            <a:cs typeface="Times New Roman"/>
                          </a:rPr>
                          <m:t>−</m:t>
                        </m:r>
                        <m:r>
                          <a:rPr lang="en-US" sz="2100">
                            <a:solidFill>
                              <a:prstClr val="black"/>
                            </a:solidFill>
                            <a:latin typeface="Cambria Math"/>
                            <a:ea typeface="Calibri"/>
                            <a:cs typeface="Times New Roman"/>
                          </a:rPr>
                          <m:t> </m:t>
                        </m:r>
                        <m:r>
                          <m:rPr>
                            <m:sty m:val="p"/>
                          </m:rPr>
                          <a:rPr lang="en-US" sz="2100">
                            <a:solidFill>
                              <a:prstClr val="black"/>
                            </a:solidFill>
                            <a:latin typeface="Cambria Math"/>
                            <a:ea typeface="Calibri"/>
                            <a:cs typeface="Times New Roman"/>
                          </a:rPr>
                          <m:t>slab</m:t>
                        </m:r>
                      </m:den>
                    </m:f>
                  </m:oMath>
                </a14:m>
                <a:endParaRPr lang="en-US" dirty="0">
                  <a:effectLst/>
                  <a:latin typeface="Times New Roman" pitchFamily="18" charset="0"/>
                  <a:ea typeface="Calibri"/>
                  <a:cs typeface="Times New Roman" pitchFamily="18" charset="0"/>
                </a:endParaRPr>
              </a:p>
              <a:p>
                <a:pPr marL="182880" indent="0" algn="just">
                  <a:lnSpc>
                    <a:spcPct val="150000"/>
                  </a:lnSpc>
                  <a:spcAft>
                    <a:spcPts val="0"/>
                  </a:spcAft>
                  <a:buNone/>
                </a:pPr>
                <a:r>
                  <a:rPr lang="en-US" dirty="0">
                    <a:solidFill>
                      <a:prstClr val="black"/>
                    </a:solidFill>
                  </a:rPr>
                  <a:t></a:t>
                </a:r>
                <a:r>
                  <a:rPr lang="en-US" dirty="0" err="1">
                    <a:solidFill>
                      <a:prstClr val="black"/>
                    </a:solidFill>
                  </a:rPr>
                  <a:t>fm</a:t>
                </a:r>
                <a:r>
                  <a:rPr lang="en-US" dirty="0">
                    <a:solidFill>
                      <a:prstClr val="black"/>
                    </a:solidFill>
                  </a:rPr>
                  <a:t> </a:t>
                </a:r>
                <a:r>
                  <a:rPr lang="en-US" dirty="0" smtClean="0">
                    <a:effectLst/>
                    <a:latin typeface="Times New Roman" pitchFamily="18" charset="0"/>
                    <a:ea typeface="Calibri"/>
                    <a:cs typeface="Times New Roman" pitchFamily="18" charset="0"/>
                  </a:rPr>
                  <a:t>1 </a:t>
                </a:r>
                <a:r>
                  <a:rPr lang="en-US" dirty="0">
                    <a:effectLst/>
                    <a:latin typeface="Times New Roman" pitchFamily="18" charset="0"/>
                    <a:ea typeface="Calibri"/>
                    <a:cs typeface="Times New Roman" pitchFamily="18" charset="0"/>
                  </a:rPr>
                  <a:t>= </a:t>
                </a:r>
                <a14:m>
                  <m:oMath xmlns:m="http://schemas.openxmlformats.org/officeDocument/2006/math">
                    <m:f>
                      <m:fPr>
                        <m:ctrlPr>
                          <a:rPr lang="en-US" i="1">
                            <a:effectLst/>
                            <a:latin typeface="Cambria Math"/>
                            <a:ea typeface="Calibri"/>
                            <a:cs typeface="Times New Roman"/>
                          </a:rPr>
                        </m:ctrlPr>
                      </m:fPr>
                      <m:num>
                        <m:r>
                          <m:rPr>
                            <m:sty m:val="p"/>
                          </m:rPr>
                          <a:rPr lang="en-US">
                            <a:effectLst/>
                            <a:latin typeface="Cambria Math"/>
                            <a:ea typeface="Calibri"/>
                            <a:cs typeface="Times New Roman"/>
                          </a:rPr>
                          <m:t>I</m:t>
                        </m:r>
                        <m:r>
                          <a:rPr lang="en-US" i="1">
                            <a:effectLst/>
                            <a:latin typeface="Cambria Math"/>
                            <a:ea typeface="Calibri"/>
                            <a:cs typeface="Times New Roman"/>
                          </a:rPr>
                          <m:t>−</m:t>
                        </m:r>
                        <m:r>
                          <m:rPr>
                            <m:sty m:val="p"/>
                          </m:rPr>
                          <a:rPr lang="en-US">
                            <a:effectLst/>
                            <a:latin typeface="Cambria Math"/>
                            <a:ea typeface="Calibri"/>
                            <a:cs typeface="Times New Roman"/>
                          </a:rPr>
                          <m:t>Beam</m:t>
                        </m:r>
                        <m:r>
                          <a:rPr lang="en-US" i="1">
                            <a:effectLst/>
                            <a:latin typeface="Cambria Math"/>
                            <a:ea typeface="Calibri"/>
                            <a:cs typeface="Times New Roman"/>
                          </a:rPr>
                          <m:t>−</m:t>
                        </m:r>
                        <m:r>
                          <m:rPr>
                            <m:sty m:val="p"/>
                          </m:rPr>
                          <a:rPr lang="en-US">
                            <a:effectLst/>
                            <a:latin typeface="Cambria Math"/>
                            <a:ea typeface="Calibri"/>
                            <a:cs typeface="Times New Roman"/>
                          </a:rPr>
                          <m:t>T</m:t>
                        </m:r>
                      </m:num>
                      <m:den>
                        <m:r>
                          <m:rPr>
                            <m:sty m:val="p"/>
                          </m:rPr>
                          <a:rPr lang="en-US">
                            <a:effectLst/>
                            <a:latin typeface="Cambria Math"/>
                            <a:ea typeface="Calibri"/>
                            <a:cs typeface="Times New Roman"/>
                          </a:rPr>
                          <m:t>I</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slab</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x</m:t>
                        </m:r>
                        <m:r>
                          <a:rPr lang="en-US" i="1">
                            <a:effectLst/>
                            <a:latin typeface="Cambria Math"/>
                            <a:ea typeface="Calibri"/>
                            <a:cs typeface="Times New Roman"/>
                          </a:rPr>
                          <m:t>−</m:t>
                        </m:r>
                        <m:r>
                          <m:rPr>
                            <m:sty m:val="p"/>
                          </m:rPr>
                          <a:rPr lang="en-US">
                            <a:effectLst/>
                            <a:latin typeface="Cambria Math"/>
                            <a:ea typeface="Calibri"/>
                            <a:cs typeface="Times New Roman"/>
                          </a:rPr>
                          <m:t>int</m:t>
                        </m:r>
                      </m:den>
                    </m:f>
                  </m:oMath>
                </a14:m>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3.413×10^</m:t>
                        </m:r>
                        <m:r>
                          <a:rPr lang="en-US" i="1">
                            <a:effectLst/>
                            <a:latin typeface="Cambria Math"/>
                            <a:ea typeface="Calibri"/>
                            <a:cs typeface="Times New Roman"/>
                          </a:rPr>
                          <m:t>−</m:t>
                        </m:r>
                        <m:r>
                          <a:rPr lang="en-US">
                            <a:effectLst/>
                            <a:latin typeface="Cambria Math"/>
                            <a:ea typeface="Calibri"/>
                            <a:cs typeface="Times New Roman"/>
                          </a:rPr>
                          <m:t>3</m:t>
                        </m:r>
                      </m:num>
                      <m:den>
                        <m:r>
                          <a:rPr lang="en-US">
                            <a:effectLst/>
                            <a:latin typeface="Cambria Math"/>
                            <a:ea typeface="Calibri"/>
                            <a:cs typeface="Times New Roman"/>
                          </a:rPr>
                          <m:t>2.52×10^</m:t>
                        </m:r>
                        <m:r>
                          <a:rPr lang="en-US" i="1">
                            <a:effectLst/>
                            <a:latin typeface="Cambria Math"/>
                            <a:ea typeface="Calibri"/>
                            <a:cs typeface="Times New Roman"/>
                          </a:rPr>
                          <m:t>−</m:t>
                        </m:r>
                        <m:r>
                          <a:rPr lang="en-US">
                            <a:effectLst/>
                            <a:latin typeface="Cambria Math"/>
                            <a:ea typeface="Calibri"/>
                            <a:cs typeface="Times New Roman"/>
                          </a:rPr>
                          <m:t>3</m:t>
                        </m:r>
                      </m:den>
                    </m:f>
                  </m:oMath>
                </a14:m>
                <a:r>
                  <a:rPr lang="en-US" dirty="0">
                    <a:effectLst/>
                    <a:latin typeface="Times New Roman" pitchFamily="18" charset="0"/>
                    <a:ea typeface="Calibri"/>
                    <a:cs typeface="Times New Roman" pitchFamily="18" charset="0"/>
                  </a:rPr>
                  <a:t> = 1.354.</a:t>
                </a:r>
              </a:p>
              <a:p>
                <a:pPr marL="182880" indent="0" algn="just">
                  <a:lnSpc>
                    <a:spcPct val="150000"/>
                  </a:lnSpc>
                  <a:spcAft>
                    <a:spcPts val="0"/>
                  </a:spcAft>
                  <a:buNone/>
                </a:pPr>
                <a:r>
                  <a:rPr lang="en-US" dirty="0">
                    <a:solidFill>
                      <a:prstClr val="black"/>
                    </a:solidFill>
                  </a:rPr>
                  <a:t></a:t>
                </a:r>
                <a:r>
                  <a:rPr lang="en-US" dirty="0" err="1">
                    <a:solidFill>
                      <a:prstClr val="black"/>
                    </a:solidFill>
                  </a:rPr>
                  <a:t>fm</a:t>
                </a:r>
                <a:r>
                  <a:rPr lang="en-US" dirty="0">
                    <a:solidFill>
                      <a:prstClr val="black"/>
                    </a:solidFill>
                  </a:rPr>
                  <a:t> </a:t>
                </a:r>
                <a:r>
                  <a:rPr lang="en-US" dirty="0" smtClean="0">
                    <a:effectLst/>
                    <a:latin typeface="Times New Roman" pitchFamily="18" charset="0"/>
                    <a:ea typeface="Calibri"/>
                    <a:cs typeface="Times New Roman" pitchFamily="18" charset="0"/>
                  </a:rPr>
                  <a:t>2 </a:t>
                </a:r>
                <a:r>
                  <a:rPr lang="en-US" dirty="0">
                    <a:effectLst/>
                    <a:latin typeface="Times New Roman" pitchFamily="18" charset="0"/>
                    <a:ea typeface="Calibri"/>
                    <a:cs typeface="Times New Roman" pitchFamily="18" charset="0"/>
                  </a:rPr>
                  <a:t>= </a:t>
                </a:r>
                <a14:m>
                  <m:oMath xmlns:m="http://schemas.openxmlformats.org/officeDocument/2006/math">
                    <m:f>
                      <m:fPr>
                        <m:ctrlPr>
                          <a:rPr lang="en-US" i="1">
                            <a:effectLst/>
                            <a:latin typeface="Cambria Math"/>
                            <a:ea typeface="Calibri"/>
                            <a:cs typeface="Times New Roman"/>
                          </a:rPr>
                        </m:ctrlPr>
                      </m:fPr>
                      <m:num>
                        <m:r>
                          <m:rPr>
                            <m:sty m:val="p"/>
                          </m:rPr>
                          <a:rPr lang="en-US">
                            <a:effectLst/>
                            <a:latin typeface="Cambria Math"/>
                            <a:ea typeface="Calibri"/>
                            <a:cs typeface="Times New Roman"/>
                          </a:rPr>
                          <m:t>I</m:t>
                        </m:r>
                        <m:r>
                          <a:rPr lang="en-US" i="1">
                            <a:effectLst/>
                            <a:latin typeface="Cambria Math"/>
                            <a:ea typeface="Calibri"/>
                            <a:cs typeface="Times New Roman"/>
                          </a:rPr>
                          <m:t>−</m:t>
                        </m:r>
                        <m:r>
                          <m:rPr>
                            <m:sty m:val="p"/>
                          </m:rPr>
                          <a:rPr lang="en-US">
                            <a:effectLst/>
                            <a:latin typeface="Cambria Math"/>
                            <a:ea typeface="Calibri"/>
                            <a:cs typeface="Times New Roman"/>
                          </a:rPr>
                          <m:t>Beam</m:t>
                        </m:r>
                        <m:r>
                          <a:rPr lang="en-US" i="1">
                            <a:effectLst/>
                            <a:latin typeface="Cambria Math"/>
                            <a:ea typeface="Calibri"/>
                            <a:cs typeface="Times New Roman"/>
                          </a:rPr>
                          <m:t>−</m:t>
                        </m:r>
                        <m:r>
                          <m:rPr>
                            <m:sty m:val="p"/>
                          </m:rPr>
                          <a:rPr lang="en-US">
                            <a:effectLst/>
                            <a:latin typeface="Cambria Math"/>
                            <a:ea typeface="Calibri"/>
                            <a:cs typeface="Times New Roman"/>
                          </a:rPr>
                          <m:t>T</m:t>
                        </m:r>
                      </m:num>
                      <m:den>
                        <m:r>
                          <m:rPr>
                            <m:sty m:val="p"/>
                          </m:rPr>
                          <a:rPr lang="en-US">
                            <a:effectLst/>
                            <a:latin typeface="Cambria Math"/>
                            <a:ea typeface="Calibri"/>
                            <a:cs typeface="Times New Roman"/>
                          </a:rPr>
                          <m:t>I</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slab</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y</m:t>
                        </m:r>
                        <m:r>
                          <a:rPr lang="en-US">
                            <a:effectLst/>
                            <a:latin typeface="Cambria Math"/>
                            <a:ea typeface="Calibri"/>
                            <a:cs typeface="Times New Roman"/>
                          </a:rPr>
                          <m:t>1</m:t>
                        </m:r>
                        <m:r>
                          <a:rPr lang="en-US" i="1">
                            <a:effectLst/>
                            <a:latin typeface="Cambria Math"/>
                            <a:ea typeface="Calibri"/>
                            <a:cs typeface="Times New Roman"/>
                          </a:rPr>
                          <m:t>−</m:t>
                        </m:r>
                        <m:r>
                          <m:rPr>
                            <m:sty m:val="p"/>
                          </m:rPr>
                          <a:rPr lang="en-US">
                            <a:effectLst/>
                            <a:latin typeface="Cambria Math"/>
                            <a:ea typeface="Calibri"/>
                            <a:cs typeface="Times New Roman"/>
                          </a:rPr>
                          <m:t>int</m:t>
                        </m:r>
                      </m:den>
                    </m:f>
                  </m:oMath>
                </a14:m>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3.413×10^</m:t>
                        </m:r>
                        <m:r>
                          <a:rPr lang="en-US" i="1">
                            <a:effectLst/>
                            <a:latin typeface="Cambria Math"/>
                            <a:ea typeface="Calibri"/>
                            <a:cs typeface="Times New Roman"/>
                          </a:rPr>
                          <m:t>−</m:t>
                        </m:r>
                        <m:r>
                          <a:rPr lang="en-US">
                            <a:effectLst/>
                            <a:latin typeface="Cambria Math"/>
                            <a:ea typeface="Calibri"/>
                            <a:cs typeface="Times New Roman"/>
                          </a:rPr>
                          <m:t>3</m:t>
                        </m:r>
                      </m:num>
                      <m:den>
                        <m:r>
                          <a:rPr lang="en-US">
                            <a:effectLst/>
                            <a:latin typeface="Cambria Math"/>
                            <a:ea typeface="Calibri"/>
                            <a:cs typeface="Times New Roman"/>
                          </a:rPr>
                          <m:t>3.36×10^</m:t>
                        </m:r>
                        <m:r>
                          <a:rPr lang="en-US" i="1">
                            <a:effectLst/>
                            <a:latin typeface="Cambria Math"/>
                            <a:ea typeface="Calibri"/>
                            <a:cs typeface="Times New Roman"/>
                          </a:rPr>
                          <m:t>−</m:t>
                        </m:r>
                        <m:r>
                          <a:rPr lang="en-US">
                            <a:effectLst/>
                            <a:latin typeface="Cambria Math"/>
                            <a:ea typeface="Calibri"/>
                            <a:cs typeface="Times New Roman"/>
                          </a:rPr>
                          <m:t>3</m:t>
                        </m:r>
                      </m:den>
                    </m:f>
                  </m:oMath>
                </a14:m>
                <a:r>
                  <a:rPr lang="en-US" dirty="0">
                    <a:effectLst/>
                    <a:latin typeface="Times New Roman" pitchFamily="18" charset="0"/>
                    <a:ea typeface="Calibri"/>
                    <a:cs typeface="Times New Roman" pitchFamily="18" charset="0"/>
                  </a:rPr>
                  <a:t> = 1.015.</a:t>
                </a:r>
              </a:p>
              <a:p>
                <a:pPr marL="182880" indent="0" algn="just">
                  <a:lnSpc>
                    <a:spcPct val="150000"/>
                  </a:lnSpc>
                  <a:spcAft>
                    <a:spcPts val="0"/>
                  </a:spcAft>
                  <a:buNone/>
                </a:pPr>
                <a:r>
                  <a:rPr lang="en-US" dirty="0">
                    <a:solidFill>
                      <a:prstClr val="black"/>
                    </a:solidFill>
                  </a:rPr>
                  <a:t></a:t>
                </a:r>
                <a:r>
                  <a:rPr lang="en-US" dirty="0" err="1">
                    <a:solidFill>
                      <a:prstClr val="black"/>
                    </a:solidFill>
                  </a:rPr>
                  <a:t>fm</a:t>
                </a:r>
                <a:r>
                  <a:rPr lang="en-US" dirty="0">
                    <a:solidFill>
                      <a:prstClr val="black"/>
                    </a:solidFill>
                  </a:rPr>
                  <a:t> </a:t>
                </a:r>
                <a:r>
                  <a:rPr lang="en-US" dirty="0" smtClean="0">
                    <a:effectLst/>
                    <a:latin typeface="Times New Roman" pitchFamily="18" charset="0"/>
                    <a:ea typeface="Calibri"/>
                    <a:cs typeface="Times New Roman" pitchFamily="18" charset="0"/>
                  </a:rPr>
                  <a:t>3 </a:t>
                </a:r>
                <a:r>
                  <a:rPr lang="en-US" dirty="0">
                    <a:effectLst/>
                    <a:latin typeface="Times New Roman" pitchFamily="18" charset="0"/>
                    <a:ea typeface="Calibri"/>
                    <a:cs typeface="Times New Roman" pitchFamily="18" charset="0"/>
                  </a:rPr>
                  <a:t>= </a:t>
                </a:r>
                <a14:m>
                  <m:oMath xmlns:m="http://schemas.openxmlformats.org/officeDocument/2006/math">
                    <m:f>
                      <m:fPr>
                        <m:ctrlPr>
                          <a:rPr lang="en-US" i="1">
                            <a:effectLst/>
                            <a:latin typeface="Cambria Math"/>
                            <a:ea typeface="Calibri"/>
                            <a:cs typeface="Times New Roman"/>
                          </a:rPr>
                        </m:ctrlPr>
                      </m:fPr>
                      <m:num>
                        <m:r>
                          <m:rPr>
                            <m:sty m:val="p"/>
                          </m:rPr>
                          <a:rPr lang="en-US">
                            <a:effectLst/>
                            <a:latin typeface="Cambria Math"/>
                            <a:ea typeface="Calibri"/>
                            <a:cs typeface="Times New Roman"/>
                          </a:rPr>
                          <m:t>I</m:t>
                        </m:r>
                        <m:r>
                          <a:rPr lang="en-US" i="1">
                            <a:effectLst/>
                            <a:latin typeface="Cambria Math"/>
                            <a:ea typeface="Calibri"/>
                            <a:cs typeface="Times New Roman"/>
                          </a:rPr>
                          <m:t>−</m:t>
                        </m:r>
                        <m:r>
                          <m:rPr>
                            <m:sty m:val="p"/>
                          </m:rPr>
                          <a:rPr lang="en-US">
                            <a:effectLst/>
                            <a:latin typeface="Cambria Math"/>
                            <a:ea typeface="Calibri"/>
                            <a:cs typeface="Times New Roman"/>
                          </a:rPr>
                          <m:t>Beam</m:t>
                        </m:r>
                        <m:r>
                          <a:rPr lang="en-US" i="1">
                            <a:effectLst/>
                            <a:latin typeface="Cambria Math"/>
                            <a:ea typeface="Calibri"/>
                            <a:cs typeface="Times New Roman"/>
                          </a:rPr>
                          <m:t>−</m:t>
                        </m:r>
                        <m:r>
                          <m:rPr>
                            <m:sty m:val="p"/>
                          </m:rPr>
                          <a:rPr lang="en-US">
                            <a:effectLst/>
                            <a:latin typeface="Cambria Math"/>
                            <a:ea typeface="Calibri"/>
                            <a:cs typeface="Times New Roman"/>
                          </a:rPr>
                          <m:t>L</m:t>
                        </m:r>
                      </m:num>
                      <m:den>
                        <m:r>
                          <m:rPr>
                            <m:sty m:val="p"/>
                          </m:rPr>
                          <a:rPr lang="en-US">
                            <a:effectLst/>
                            <a:latin typeface="Cambria Math"/>
                            <a:ea typeface="Calibri"/>
                            <a:cs typeface="Times New Roman"/>
                          </a:rPr>
                          <m:t>I</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slab</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x</m:t>
                        </m:r>
                        <m:r>
                          <a:rPr lang="en-US" i="1">
                            <a:effectLst/>
                            <a:latin typeface="Cambria Math"/>
                            <a:ea typeface="Calibri"/>
                            <a:cs typeface="Times New Roman"/>
                          </a:rPr>
                          <m:t>−</m:t>
                        </m:r>
                        <m:r>
                          <m:rPr>
                            <m:sty m:val="p"/>
                          </m:rPr>
                          <a:rPr lang="en-US">
                            <a:effectLst/>
                            <a:latin typeface="Cambria Math"/>
                            <a:ea typeface="Calibri"/>
                            <a:cs typeface="Times New Roman"/>
                          </a:rPr>
                          <m:t>ext</m:t>
                        </m:r>
                      </m:den>
                    </m:f>
                  </m:oMath>
                </a14:m>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3.186×10^</m:t>
                        </m:r>
                        <m:r>
                          <a:rPr lang="en-US" i="1">
                            <a:effectLst/>
                            <a:latin typeface="Cambria Math"/>
                            <a:ea typeface="Calibri"/>
                            <a:cs typeface="Times New Roman"/>
                          </a:rPr>
                          <m:t>−</m:t>
                        </m:r>
                        <m:r>
                          <a:rPr lang="en-US">
                            <a:effectLst/>
                            <a:latin typeface="Cambria Math"/>
                            <a:ea typeface="Calibri"/>
                            <a:cs typeface="Times New Roman"/>
                          </a:rPr>
                          <m:t>3</m:t>
                        </m:r>
                      </m:num>
                      <m:den>
                        <m:r>
                          <a:rPr lang="en-US">
                            <a:effectLst/>
                            <a:latin typeface="Cambria Math"/>
                            <a:ea typeface="Calibri"/>
                            <a:cs typeface="Times New Roman"/>
                          </a:rPr>
                          <m:t>8.39×10^</m:t>
                        </m:r>
                        <m:r>
                          <a:rPr lang="en-US" i="1">
                            <a:effectLst/>
                            <a:latin typeface="Cambria Math"/>
                            <a:ea typeface="Calibri"/>
                            <a:cs typeface="Times New Roman"/>
                          </a:rPr>
                          <m:t>−</m:t>
                        </m:r>
                        <m:r>
                          <a:rPr lang="en-US">
                            <a:effectLst/>
                            <a:latin typeface="Cambria Math"/>
                            <a:ea typeface="Calibri"/>
                            <a:cs typeface="Times New Roman"/>
                          </a:rPr>
                          <m:t>4</m:t>
                        </m:r>
                      </m:den>
                    </m:f>
                  </m:oMath>
                </a14:m>
                <a:r>
                  <a:rPr lang="en-US" dirty="0">
                    <a:effectLst/>
                    <a:latin typeface="Times New Roman" pitchFamily="18" charset="0"/>
                    <a:ea typeface="Calibri"/>
                    <a:cs typeface="Times New Roman" pitchFamily="18" charset="0"/>
                  </a:rPr>
                  <a:t> = 3.79.</a:t>
                </a:r>
              </a:p>
              <a:p>
                <a:pPr marL="182880" indent="0" algn="just">
                  <a:lnSpc>
                    <a:spcPct val="150000"/>
                  </a:lnSpc>
                  <a:spcAft>
                    <a:spcPts val="0"/>
                  </a:spcAft>
                  <a:buNone/>
                </a:pPr>
                <a:r>
                  <a:rPr lang="en-US" dirty="0">
                    <a:solidFill>
                      <a:prstClr val="black"/>
                    </a:solidFill>
                  </a:rPr>
                  <a:t></a:t>
                </a:r>
                <a:r>
                  <a:rPr lang="en-US" dirty="0" err="1">
                    <a:solidFill>
                      <a:prstClr val="black"/>
                    </a:solidFill>
                  </a:rPr>
                  <a:t>fm</a:t>
                </a:r>
                <a:r>
                  <a:rPr lang="en-US" dirty="0">
                    <a:solidFill>
                      <a:prstClr val="black"/>
                    </a:solidFill>
                  </a:rPr>
                  <a:t> </a:t>
                </a:r>
                <a:r>
                  <a:rPr lang="en-US" dirty="0" smtClean="0">
                    <a:effectLst/>
                    <a:latin typeface="Times New Roman" pitchFamily="18" charset="0"/>
                    <a:ea typeface="Calibri"/>
                    <a:cs typeface="Times New Roman" pitchFamily="18" charset="0"/>
                  </a:rPr>
                  <a:t>4 </a:t>
                </a:r>
                <a:r>
                  <a:rPr lang="en-US" dirty="0">
                    <a:effectLst/>
                    <a:latin typeface="Times New Roman" pitchFamily="18" charset="0"/>
                    <a:ea typeface="Calibri"/>
                    <a:cs typeface="Times New Roman" pitchFamily="18" charset="0"/>
                  </a:rPr>
                  <a:t>= </a:t>
                </a:r>
                <a14:m>
                  <m:oMath xmlns:m="http://schemas.openxmlformats.org/officeDocument/2006/math">
                    <m:f>
                      <m:fPr>
                        <m:ctrlPr>
                          <a:rPr lang="en-US" i="1">
                            <a:effectLst/>
                            <a:latin typeface="Cambria Math"/>
                            <a:ea typeface="Calibri"/>
                            <a:cs typeface="Times New Roman"/>
                          </a:rPr>
                        </m:ctrlPr>
                      </m:fPr>
                      <m:num>
                        <m:r>
                          <m:rPr>
                            <m:sty m:val="p"/>
                          </m:rPr>
                          <a:rPr lang="en-US">
                            <a:effectLst/>
                            <a:latin typeface="Cambria Math"/>
                            <a:ea typeface="Calibri"/>
                            <a:cs typeface="Times New Roman"/>
                          </a:rPr>
                          <m:t>I</m:t>
                        </m:r>
                        <m:r>
                          <a:rPr lang="en-US" i="1">
                            <a:effectLst/>
                            <a:latin typeface="Cambria Math"/>
                            <a:ea typeface="Calibri"/>
                            <a:cs typeface="Times New Roman"/>
                          </a:rPr>
                          <m:t>−</m:t>
                        </m:r>
                        <m:r>
                          <m:rPr>
                            <m:sty m:val="p"/>
                          </m:rPr>
                          <a:rPr lang="en-US">
                            <a:effectLst/>
                            <a:latin typeface="Cambria Math"/>
                            <a:ea typeface="Calibri"/>
                            <a:cs typeface="Times New Roman"/>
                          </a:rPr>
                          <m:t>Beam</m:t>
                        </m:r>
                        <m:r>
                          <a:rPr lang="en-US" i="1">
                            <a:effectLst/>
                            <a:latin typeface="Cambria Math"/>
                            <a:ea typeface="Calibri"/>
                            <a:cs typeface="Times New Roman"/>
                          </a:rPr>
                          <m:t>−</m:t>
                        </m:r>
                        <m:r>
                          <m:rPr>
                            <m:sty m:val="p"/>
                          </m:rPr>
                          <a:rPr lang="en-US">
                            <a:effectLst/>
                            <a:latin typeface="Cambria Math"/>
                            <a:ea typeface="Calibri"/>
                            <a:cs typeface="Times New Roman"/>
                          </a:rPr>
                          <m:t>T</m:t>
                        </m:r>
                      </m:num>
                      <m:den>
                        <m:r>
                          <m:rPr>
                            <m:sty m:val="p"/>
                          </m:rPr>
                          <a:rPr lang="en-US">
                            <a:effectLst/>
                            <a:latin typeface="Cambria Math"/>
                            <a:ea typeface="Calibri"/>
                            <a:cs typeface="Times New Roman"/>
                          </a:rPr>
                          <m:t>I</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slab</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y</m:t>
                        </m:r>
                        <m:r>
                          <a:rPr lang="en-US">
                            <a:effectLst/>
                            <a:latin typeface="Cambria Math"/>
                            <a:ea typeface="Calibri"/>
                            <a:cs typeface="Times New Roman"/>
                          </a:rPr>
                          <m:t>2</m:t>
                        </m:r>
                        <m:r>
                          <a:rPr lang="en-US" i="1">
                            <a:effectLst/>
                            <a:latin typeface="Cambria Math"/>
                            <a:ea typeface="Calibri"/>
                            <a:cs typeface="Times New Roman"/>
                          </a:rPr>
                          <m:t>−</m:t>
                        </m:r>
                        <m:r>
                          <m:rPr>
                            <m:sty m:val="p"/>
                          </m:rPr>
                          <a:rPr lang="en-US">
                            <a:effectLst/>
                            <a:latin typeface="Cambria Math"/>
                            <a:ea typeface="Calibri"/>
                            <a:cs typeface="Times New Roman"/>
                          </a:rPr>
                          <m:t>int</m:t>
                        </m:r>
                      </m:den>
                    </m:f>
                  </m:oMath>
                </a14:m>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3.413×10^</m:t>
                        </m:r>
                        <m:r>
                          <a:rPr lang="en-US" i="1">
                            <a:effectLst/>
                            <a:latin typeface="Cambria Math"/>
                            <a:ea typeface="Calibri"/>
                            <a:cs typeface="Times New Roman"/>
                          </a:rPr>
                          <m:t>−</m:t>
                        </m:r>
                        <m:r>
                          <a:rPr lang="en-US">
                            <a:effectLst/>
                            <a:latin typeface="Cambria Math"/>
                            <a:ea typeface="Calibri"/>
                            <a:cs typeface="Times New Roman"/>
                          </a:rPr>
                          <m:t>3</m:t>
                        </m:r>
                      </m:num>
                      <m:den>
                        <m:r>
                          <a:rPr lang="en-US">
                            <a:effectLst/>
                            <a:latin typeface="Cambria Math"/>
                            <a:ea typeface="Calibri"/>
                            <a:cs typeface="Times New Roman"/>
                          </a:rPr>
                          <m:t>2.85×10^</m:t>
                        </m:r>
                        <m:r>
                          <a:rPr lang="en-US" i="1">
                            <a:effectLst/>
                            <a:latin typeface="Cambria Math"/>
                            <a:ea typeface="Calibri"/>
                            <a:cs typeface="Times New Roman"/>
                          </a:rPr>
                          <m:t>−</m:t>
                        </m:r>
                        <m:r>
                          <a:rPr lang="en-US">
                            <a:effectLst/>
                            <a:latin typeface="Cambria Math"/>
                            <a:ea typeface="Calibri"/>
                            <a:cs typeface="Times New Roman"/>
                          </a:rPr>
                          <m:t>3</m:t>
                        </m:r>
                      </m:den>
                    </m:f>
                  </m:oMath>
                </a14:m>
                <a:r>
                  <a:rPr lang="en-US" dirty="0">
                    <a:effectLst/>
                    <a:latin typeface="Times New Roman" pitchFamily="18" charset="0"/>
                    <a:ea typeface="Calibri"/>
                    <a:cs typeface="Times New Roman" pitchFamily="18" charset="0"/>
                  </a:rPr>
                  <a:t> = 1.19.</a:t>
                </a:r>
              </a:p>
              <a:p>
                <a:pPr marL="182880" indent="0" algn="just">
                  <a:lnSpc>
                    <a:spcPct val="150000"/>
                  </a:lnSpc>
                  <a:spcAft>
                    <a:spcPts val="0"/>
                  </a:spcAft>
                  <a:buNone/>
                </a:pPr>
                <a:r>
                  <a:rPr lang="en-US" dirty="0">
                    <a:solidFill>
                      <a:prstClr val="black"/>
                    </a:solidFill>
                  </a:rPr>
                  <a:t></a:t>
                </a:r>
                <a:r>
                  <a:rPr lang="en-US" dirty="0" err="1">
                    <a:solidFill>
                      <a:prstClr val="black"/>
                    </a:solidFill>
                  </a:rPr>
                  <a:t>fm</a:t>
                </a:r>
                <a:r>
                  <a:rPr lang="en-US" dirty="0">
                    <a:solidFill>
                      <a:prstClr val="black"/>
                    </a:solidFill>
                  </a:rPr>
                  <a:t> </a:t>
                </a:r>
                <a:r>
                  <a:rPr lang="en-US" baseline="-25000" dirty="0" err="1" smtClean="0">
                    <a:effectLst/>
                    <a:latin typeface="Times New Roman" pitchFamily="18" charset="0"/>
                    <a:ea typeface="Calibri"/>
                    <a:cs typeface="Times New Roman" pitchFamily="18" charset="0"/>
                  </a:rPr>
                  <a:t>avg</a:t>
                </a:r>
                <a:r>
                  <a:rPr lang="en-US" baseline="-25000" dirty="0" smtClean="0">
                    <a:effectLst/>
                    <a:latin typeface="Times New Roman" pitchFamily="18" charset="0"/>
                    <a:ea typeface="Calibri"/>
                    <a:cs typeface="Times New Roman" pitchFamily="18" charset="0"/>
                  </a:rPr>
                  <a:t> </a:t>
                </a:r>
                <a:r>
                  <a:rPr lang="en-US" dirty="0">
                    <a:effectLst/>
                    <a:latin typeface="Times New Roman" pitchFamily="18" charset="0"/>
                    <a:ea typeface="Calibri"/>
                    <a:cs typeface="Times New Roman" pitchFamily="18" charset="0"/>
                  </a:rPr>
                  <a:t>= 1.8 &lt; 2  </a:t>
                </a:r>
                <a:r>
                  <a:rPr lang="en-US" dirty="0" smtClean="0">
                    <a:latin typeface="Times New Roman" pitchFamily="18" charset="0"/>
                    <a:ea typeface="Calibri"/>
                    <a:cs typeface="Times New Roman" pitchFamily="18" charset="0"/>
                  </a:rPr>
                  <a:t>ok</a:t>
                </a:r>
                <a:r>
                  <a:rPr lang="en-US" dirty="0" smtClean="0">
                    <a:effectLst/>
                    <a:latin typeface="Times New Roman" pitchFamily="18" charset="0"/>
                    <a:ea typeface="Calibri"/>
                    <a:cs typeface="Times New Roman" pitchFamily="18" charset="0"/>
                  </a:rPr>
                  <a:t> </a:t>
                </a:r>
                <a:endParaRPr lang="en-US" dirty="0" smtClean="0">
                  <a:latin typeface="Times New Roman" pitchFamily="18" charset="0"/>
                  <a:ea typeface="Calibri"/>
                  <a:cs typeface="Times New Roman" pitchFamily="18" charset="0"/>
                </a:endParaRPr>
              </a:p>
              <a:p>
                <a:pPr marL="182880" indent="0" algn="just">
                  <a:lnSpc>
                    <a:spcPct val="150000"/>
                  </a:lnSpc>
                  <a:spcAft>
                    <a:spcPts val="0"/>
                  </a:spcAft>
                  <a:buNone/>
                </a:pPr>
                <a:r>
                  <a:rPr lang="en-US" dirty="0" smtClean="0">
                    <a:effectLst/>
                    <a:latin typeface="Times New Roman" pitchFamily="18" charset="0"/>
                    <a:ea typeface="Calibri"/>
                    <a:cs typeface="Times New Roman" pitchFamily="18" charset="0"/>
                  </a:rPr>
                  <a:t>H </a:t>
                </a:r>
                <a:r>
                  <a:rPr lang="en-US" dirty="0">
                    <a:effectLst/>
                    <a:latin typeface="Times New Roman" pitchFamily="18" charset="0"/>
                    <a:ea typeface="Calibri"/>
                    <a:cs typeface="Times New Roman" pitchFamily="18" charset="0"/>
                  </a:rPr>
                  <a:t>should not be less than </a:t>
                </a:r>
                <a:r>
                  <a:rPr lang="en-US" dirty="0" smtClean="0">
                    <a:effectLst/>
                    <a:latin typeface="Times New Roman" pitchFamily="18" charset="0"/>
                    <a:ea typeface="Calibri"/>
                    <a:cs typeface="Times New Roman" pitchFamily="18" charset="0"/>
                  </a:rPr>
                  <a:t>H </a:t>
                </a:r>
                <a:r>
                  <a:rPr lang="en-US" dirty="0">
                    <a:effectLst/>
                    <a:latin typeface="Times New Roman" pitchFamily="18" charset="0"/>
                    <a:ea typeface="Calibri"/>
                    <a:cs typeface="Times New Roman" pitchFamily="18" charset="0"/>
                  </a:rPr>
                  <a:t>= </a:t>
                </a:r>
                <a14:m>
                  <m:oMath xmlns:m="http://schemas.openxmlformats.org/officeDocument/2006/math">
                    <m:f>
                      <m:fPr>
                        <m:ctrlPr>
                          <a:rPr lang="en-US" i="1">
                            <a:effectLst/>
                            <a:latin typeface="Cambria Math"/>
                            <a:ea typeface="Calibri"/>
                            <a:cs typeface="Times New Roman"/>
                          </a:rPr>
                        </m:ctrlPr>
                      </m:fPr>
                      <m:num>
                        <m:func>
                          <m:funcPr>
                            <m:ctrlPr>
                              <a:rPr lang="en-US" i="1">
                                <a:effectLst/>
                                <a:latin typeface="Cambria Math"/>
                                <a:ea typeface="Calibri"/>
                                <a:cs typeface="Times New Roman"/>
                              </a:rPr>
                            </m:ctrlPr>
                          </m:funcPr>
                          <m:fName>
                            <m:r>
                              <a:rPr lang="en-US" i="1">
                                <a:effectLst/>
                                <a:latin typeface="Cambria Math"/>
                                <a:ea typeface="Calibri"/>
                                <a:cs typeface="Times New Roman"/>
                              </a:rPr>
                              <m:t>𝑙𝑛</m:t>
                            </m:r>
                          </m:fName>
                          <m:e>
                            <m:r>
                              <a:rPr lang="en-US">
                                <a:effectLst/>
                                <a:latin typeface="Cambria Math"/>
                                <a:ea typeface="Calibri"/>
                                <a:cs typeface="Times New Roman"/>
                              </a:rPr>
                              <m:t>(.8+</m:t>
                            </m:r>
                            <m:f>
                              <m:fPr>
                                <m:ctrlPr>
                                  <a:rPr lang="en-US" i="1">
                                    <a:effectLst/>
                                    <a:latin typeface="Cambria Math"/>
                                    <a:ea typeface="Calibri"/>
                                    <a:cs typeface="Times New Roman"/>
                                  </a:rPr>
                                </m:ctrlPr>
                              </m:fPr>
                              <m:num>
                                <m:r>
                                  <m:rPr>
                                    <m:sty m:val="p"/>
                                  </m:rPr>
                                  <a:rPr lang="en-US">
                                    <a:effectLst/>
                                    <a:latin typeface="Cambria Math"/>
                                    <a:ea typeface="Calibri"/>
                                    <a:cs typeface="Times New Roman"/>
                                  </a:rPr>
                                  <m:t>Fy</m:t>
                                </m:r>
                              </m:num>
                              <m:den>
                                <m:r>
                                  <a:rPr lang="en-US">
                                    <a:effectLst/>
                                    <a:latin typeface="Cambria Math"/>
                                    <a:ea typeface="Calibri"/>
                                    <a:cs typeface="Times New Roman"/>
                                  </a:rPr>
                                  <m:t>1400</m:t>
                                </m:r>
                              </m:den>
                            </m:f>
                            <m:r>
                              <a:rPr lang="en-US">
                                <a:effectLst/>
                                <a:latin typeface="Cambria Math"/>
                                <a:ea typeface="Calibri"/>
                                <a:cs typeface="Times New Roman"/>
                              </a:rPr>
                              <m:t>)</m:t>
                            </m:r>
                          </m:e>
                        </m:func>
                      </m:num>
                      <m:den>
                        <m:r>
                          <a:rPr lang="en-US">
                            <a:effectLst/>
                            <a:latin typeface="Cambria Math"/>
                            <a:ea typeface="Calibri"/>
                            <a:cs typeface="Times New Roman"/>
                          </a:rPr>
                          <m:t>36+5</m:t>
                        </m:r>
                        <m:r>
                          <m:rPr>
                            <m:sty m:val="p"/>
                          </m:rPr>
                          <a:rPr lang="en-US">
                            <a:effectLst/>
                            <a:latin typeface="Cambria Math"/>
                            <a:ea typeface="Calibri"/>
                            <a:cs typeface="Times New Roman"/>
                          </a:rPr>
                          <m:t>β</m:t>
                        </m:r>
                        <m:r>
                          <a:rPr lang="en-US">
                            <a:effectLst/>
                            <a:latin typeface="Cambria Math"/>
                            <a:ea typeface="Calibri"/>
                            <a:cs typeface="Times New Roman"/>
                          </a:rPr>
                          <m:t>( </m:t>
                        </m:r>
                        <m:r>
                          <a:rPr lang="en-US" i="1">
                            <a:effectLst/>
                            <a:latin typeface="Cambria Math"/>
                            <a:ea typeface="Calibri"/>
                            <a:cs typeface="Times New Roman"/>
                          </a:rPr>
                          <m:t>−.2)</m:t>
                        </m:r>
                      </m:den>
                    </m:f>
                  </m:oMath>
                </a14:m>
                <a:r>
                  <a:rPr lang="en-US" dirty="0">
                    <a:effectLst/>
                    <a:latin typeface="Times New Roman" pitchFamily="18" charset="0"/>
                    <a:ea typeface="Calibri"/>
                    <a:cs typeface="Times New Roman" pitchFamily="18" charset="0"/>
                  </a:rPr>
                  <a:t> ≥ 125  </a:t>
                </a:r>
              </a:p>
              <a:p>
                <a:pPr marL="182880" indent="0" algn="just">
                  <a:lnSpc>
                    <a:spcPct val="150000"/>
                  </a:lnSpc>
                  <a:spcAft>
                    <a:spcPts val="0"/>
                  </a:spcAft>
                  <a:buNone/>
                </a:pPr>
                <a:r>
                  <a:rPr lang="en-US" dirty="0">
                    <a:effectLst/>
                    <a:latin typeface="Times New Roman" pitchFamily="18" charset="0"/>
                    <a:ea typeface="Calibri"/>
                    <a:cs typeface="Times New Roman" pitchFamily="18" charset="0"/>
                  </a:rPr>
                  <a:t> </a:t>
                </a:r>
                <a:r>
                  <a:rPr lang="en-US" dirty="0" smtClean="0">
                    <a:effectLst/>
                    <a:latin typeface="Times New Roman" pitchFamily="18" charset="0"/>
                    <a:ea typeface="Calibri"/>
                    <a:cs typeface="Times New Roman" pitchFamily="18" charset="0"/>
                  </a:rPr>
                  <a:t>H</a:t>
                </a:r>
                <a:r>
                  <a:rPr lang="en-US" dirty="0">
                    <a:effectLst/>
                    <a:latin typeface="Times New Roman" pitchFamily="18" charset="0"/>
                    <a:ea typeface="Calibri"/>
                    <a:cs typeface="Times New Roman" pitchFamily="18" charset="0"/>
                  </a:rPr>
                  <a:t>= 114&lt;125    , Assume h =0.17m</a:t>
                </a: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990600"/>
                <a:ext cx="7848600" cy="5483352"/>
              </a:xfrm>
              <a:blipFill rotWithShape="0">
                <a:blip r:embed="rId2"/>
                <a:stretch>
                  <a:fillRect b="-556"/>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44</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slab </a:t>
            </a:r>
          </a:p>
        </p:txBody>
      </p:sp>
      <p:sp>
        <p:nvSpPr>
          <p:cNvPr id="5" name="TextBox 4"/>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21558263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7467600" cy="5407152"/>
          </a:xfrm>
        </p:spPr>
        <p:txBody>
          <a:bodyPr/>
          <a:lstStyle/>
          <a:p>
            <a:pPr marL="0" indent="0">
              <a:buNone/>
            </a:pPr>
            <a:r>
              <a:rPr lang="en-US" dirty="0" smtClean="0">
                <a:latin typeface="Times New Roman" pitchFamily="18" charset="0"/>
                <a:cs typeface="Times New Roman" pitchFamily="18" charset="0"/>
              </a:rPr>
              <a:t>Panel 2</a:t>
            </a:r>
          </a:p>
          <a:p>
            <a:pPr marL="0" indent="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45</a:t>
            </a:fld>
            <a:endParaRPr lang="en-US"/>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726950"/>
            <a:ext cx="5095414" cy="3296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slab </a:t>
            </a:r>
          </a:p>
        </p:txBody>
      </p:sp>
      <p:sp>
        <p:nvSpPr>
          <p:cNvPr id="6" name="TextBox 5"/>
          <p:cNvSpPr txBox="1"/>
          <p:nvPr/>
        </p:nvSpPr>
        <p:spPr>
          <a:xfrm>
            <a:off x="1752600" y="5181600"/>
            <a:ext cx="4943014"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Figure </a:t>
            </a:r>
            <a:r>
              <a:rPr lang="en-US" dirty="0" smtClean="0">
                <a:latin typeface="Times New Roman" pitchFamily="18" charset="0"/>
                <a:cs typeface="Times New Roman" pitchFamily="18" charset="0"/>
              </a:rPr>
              <a:t>2.2: Panel 2 in ground floor.</a:t>
            </a:r>
            <a:endParaRPr lang="en-US" dirty="0">
              <a:latin typeface="Times New Roman" pitchFamily="18" charset="0"/>
              <a:cs typeface="Times New Roman" pitchFamily="18" charset="0"/>
            </a:endParaRPr>
          </a:p>
        </p:txBody>
      </p:sp>
      <p:sp>
        <p:nvSpPr>
          <p:cNvPr id="7" name="TextBox 6"/>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30365523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1066800"/>
                <a:ext cx="7467600" cy="5407152"/>
              </a:xfrm>
            </p:spPr>
            <p:txBody>
              <a:bodyPr>
                <a:normAutofit fontScale="92500"/>
              </a:bodyPr>
              <a:lstStyle/>
              <a:p>
                <a:pPr marL="0" lvl="0" indent="0">
                  <a:buClr>
                    <a:srgbClr val="629DD1"/>
                  </a:buClr>
                  <a:buNone/>
                </a:pPr>
                <a:r>
                  <a:rPr lang="en-US" dirty="0">
                    <a:solidFill>
                      <a:prstClr val="black"/>
                    </a:solidFill>
                  </a:rPr>
                  <a:t>Assume </a:t>
                </a:r>
                <a:r>
                  <a:rPr lang="en-US" dirty="0" err="1">
                    <a:solidFill>
                      <a:prstClr val="black"/>
                    </a:solidFill>
                  </a:rPr>
                  <a:t>fm</a:t>
                </a:r>
                <a:r>
                  <a:rPr lang="en-US" dirty="0">
                    <a:solidFill>
                      <a:prstClr val="black"/>
                    </a:solidFill>
                  </a:rPr>
                  <a:t> &lt; </a:t>
                </a:r>
                <a:r>
                  <a:rPr lang="en-US" dirty="0" smtClean="0">
                    <a:solidFill>
                      <a:prstClr val="black"/>
                    </a:solidFill>
                  </a:rPr>
                  <a:t>2</a:t>
                </a:r>
                <a:endParaRPr lang="en-US" dirty="0" smtClean="0">
                  <a:latin typeface="Times New Roman" pitchFamily="18" charset="0"/>
                  <a:ea typeface="Calibri"/>
                  <a:cs typeface="Times New Roman" pitchFamily="18" charset="0"/>
                </a:endParaRPr>
              </a:p>
              <a:p>
                <a:pPr marL="182880" indent="0" algn="just">
                  <a:lnSpc>
                    <a:spcPct val="150000"/>
                  </a:lnSpc>
                  <a:spcAft>
                    <a:spcPts val="0"/>
                  </a:spcAft>
                  <a:buNone/>
                </a:pPr>
                <a:r>
                  <a:rPr lang="en-US" dirty="0" smtClean="0">
                    <a:latin typeface="Times New Roman" pitchFamily="18" charset="0"/>
                    <a:ea typeface="Calibri"/>
                    <a:cs typeface="Times New Roman" pitchFamily="18" charset="0"/>
                  </a:rPr>
                  <a:t>I-beam-T </a:t>
                </a:r>
                <a:r>
                  <a:rPr lang="en-US" dirty="0">
                    <a:latin typeface="Times New Roman" pitchFamily="18" charset="0"/>
                    <a:ea typeface="Calibri"/>
                    <a:cs typeface="Times New Roman" pitchFamily="18" charset="0"/>
                  </a:rPr>
                  <a:t>= 1.4389866 × 10</a:t>
                </a:r>
                <a:r>
                  <a:rPr lang="en-US" baseline="30000" dirty="0">
                    <a:effectLst/>
                    <a:latin typeface="Times New Roman" pitchFamily="18" charset="0"/>
                    <a:ea typeface="Calibri"/>
                    <a:cs typeface="Times New Roman" pitchFamily="18" charset="0"/>
                  </a:rPr>
                  <a:t>-2 </a:t>
                </a:r>
                <a:r>
                  <a:rPr lang="en-US" dirty="0">
                    <a:effectLst/>
                    <a:latin typeface="Times New Roman" pitchFamily="18" charset="0"/>
                    <a:ea typeface="Calibri"/>
                    <a:cs typeface="Times New Roman" pitchFamily="18" charset="0"/>
                  </a:rPr>
                  <a:t>m</a:t>
                </a:r>
                <a:r>
                  <a:rPr lang="en-US" baseline="30000" dirty="0">
                    <a:effectLst/>
                    <a:latin typeface="Times New Roman" pitchFamily="18" charset="0"/>
                    <a:ea typeface="Calibri"/>
                    <a:cs typeface="Times New Roman" pitchFamily="18" charset="0"/>
                  </a:rPr>
                  <a:t>4</a:t>
                </a:r>
                <a:r>
                  <a:rPr lang="en-US" dirty="0">
                    <a:effectLst/>
                    <a:latin typeface="Times New Roman" pitchFamily="18" charset="0"/>
                    <a:ea typeface="Calibri"/>
                    <a:cs typeface="Times New Roman" pitchFamily="18" charset="0"/>
                  </a:rPr>
                  <a:t>.</a:t>
                </a:r>
                <a:endParaRPr lang="en-US" sz="2800" dirty="0">
                  <a:effectLst/>
                  <a:latin typeface="Times New Roman" pitchFamily="18" charset="0"/>
                  <a:ea typeface="Calibri"/>
                  <a:cs typeface="Times New Roman" pitchFamily="18" charset="0"/>
                </a:endParaRPr>
              </a:p>
              <a:p>
                <a:pPr marL="182880" indent="0" algn="just">
                  <a:lnSpc>
                    <a:spcPct val="150000"/>
                  </a:lnSpc>
                  <a:spcAft>
                    <a:spcPts val="0"/>
                  </a:spcAft>
                  <a:buNone/>
                </a:pPr>
                <a:r>
                  <a:rPr lang="en-US" dirty="0">
                    <a:effectLst/>
                    <a:latin typeface="Times New Roman" pitchFamily="18" charset="0"/>
                    <a:ea typeface="Calibri"/>
                    <a:cs typeface="Times New Roman" pitchFamily="18" charset="0"/>
                  </a:rPr>
                  <a:t>I-beam-L = 1.2924039 × 10</a:t>
                </a:r>
                <a:r>
                  <a:rPr lang="en-US" baseline="30000" dirty="0">
                    <a:effectLst/>
                    <a:latin typeface="Times New Roman" pitchFamily="18" charset="0"/>
                    <a:ea typeface="Calibri"/>
                    <a:cs typeface="Times New Roman" pitchFamily="18" charset="0"/>
                  </a:rPr>
                  <a:t>-2 </a:t>
                </a:r>
                <a:r>
                  <a:rPr lang="en-US" dirty="0">
                    <a:effectLst/>
                    <a:latin typeface="Times New Roman" pitchFamily="18" charset="0"/>
                    <a:ea typeface="Calibri"/>
                    <a:cs typeface="Times New Roman" pitchFamily="18" charset="0"/>
                  </a:rPr>
                  <a:t> m</a:t>
                </a:r>
                <a:r>
                  <a:rPr lang="en-US" baseline="30000" dirty="0">
                    <a:effectLst/>
                    <a:latin typeface="Times New Roman" pitchFamily="18" charset="0"/>
                    <a:ea typeface="Calibri"/>
                    <a:cs typeface="Times New Roman" pitchFamily="18" charset="0"/>
                  </a:rPr>
                  <a:t>4</a:t>
                </a:r>
                <a:r>
                  <a:rPr lang="en-US" dirty="0">
                    <a:effectLst/>
                    <a:latin typeface="Times New Roman" pitchFamily="18" charset="0"/>
                    <a:ea typeface="Calibri"/>
                    <a:cs typeface="Times New Roman" pitchFamily="18" charset="0"/>
                  </a:rPr>
                  <a:t>.</a:t>
                </a:r>
                <a:endParaRPr lang="en-US" sz="2800" dirty="0">
                  <a:effectLst/>
                  <a:latin typeface="Times New Roman" pitchFamily="18" charset="0"/>
                  <a:ea typeface="Calibri"/>
                  <a:cs typeface="Times New Roman" pitchFamily="18" charset="0"/>
                </a:endParaRPr>
              </a:p>
              <a:p>
                <a:pPr marL="182880" indent="0" algn="just">
                  <a:lnSpc>
                    <a:spcPct val="150000"/>
                  </a:lnSpc>
                  <a:spcAft>
                    <a:spcPts val="0"/>
                  </a:spcAft>
                  <a:buNone/>
                </a:pPr>
                <a:r>
                  <a:rPr lang="en-US" dirty="0">
                    <a:effectLst/>
                    <a:latin typeface="Times New Roman" pitchFamily="18" charset="0"/>
                    <a:ea typeface="Calibri"/>
                    <a:cs typeface="Times New Roman" pitchFamily="18" charset="0"/>
                  </a:rPr>
                  <a:t>I-slab –x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b h</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 6.15 × 0.25</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8 </a:t>
                </a:r>
                <a14:m>
                  <m:oMath xmlns:m="http://schemas.openxmlformats.org/officeDocument/2006/math">
                    <m:r>
                      <a:rPr lang="en-US">
                        <a:effectLst/>
                        <a:latin typeface="Cambria Math"/>
                        <a:ea typeface="Calibri"/>
                        <a:cs typeface="Times New Roman"/>
                      </a:rPr>
                      <m:t>×</m:t>
                    </m:r>
                    <m:sSup>
                      <m:sSupPr>
                        <m:ctrlPr>
                          <a:rPr lang="en-US" i="1">
                            <a:effectLst/>
                            <a:latin typeface="Cambria Math"/>
                            <a:ea typeface="Calibri"/>
                            <a:cs typeface="Times New Roman"/>
                          </a:rPr>
                        </m:ctrlPr>
                      </m:sSupPr>
                      <m:e>
                        <m:r>
                          <a:rPr lang="en-US">
                            <a:effectLst/>
                            <a:latin typeface="Cambria Math"/>
                            <a:ea typeface="Calibri"/>
                            <a:cs typeface="Times New Roman"/>
                          </a:rPr>
                          <m:t>10</m:t>
                        </m:r>
                      </m:e>
                      <m:sup>
                        <m:r>
                          <a:rPr lang="en-US" i="1">
                            <a:effectLst/>
                            <a:latin typeface="Cambria Math"/>
                            <a:ea typeface="Calibri"/>
                            <a:cs typeface="Times New Roman"/>
                          </a:rPr>
                          <m:t>−</m:t>
                        </m:r>
                        <m:r>
                          <a:rPr lang="en-US">
                            <a:effectLst/>
                            <a:latin typeface="Cambria Math"/>
                            <a:ea typeface="Calibri"/>
                            <a:cs typeface="Times New Roman"/>
                          </a:rPr>
                          <m:t>3</m:t>
                        </m:r>
                      </m:sup>
                    </m:sSup>
                  </m:oMath>
                </a14:m>
                <a:r>
                  <a:rPr lang="en-US" dirty="0">
                    <a:effectLst/>
                    <a:latin typeface="Times New Roman" pitchFamily="18" charset="0"/>
                    <a:ea typeface="Calibri"/>
                    <a:cs typeface="Times New Roman" pitchFamily="18" charset="0"/>
                  </a:rPr>
                  <a:t> m</a:t>
                </a:r>
                <a:r>
                  <a:rPr lang="en-US" baseline="30000" dirty="0">
                    <a:effectLst/>
                    <a:latin typeface="Times New Roman" pitchFamily="18" charset="0"/>
                    <a:ea typeface="Calibri"/>
                    <a:cs typeface="Times New Roman" pitchFamily="18" charset="0"/>
                  </a:rPr>
                  <a:t>4</a:t>
                </a:r>
                <a:r>
                  <a:rPr lang="en-US" dirty="0">
                    <a:effectLst/>
                    <a:latin typeface="Times New Roman" pitchFamily="18" charset="0"/>
                    <a:ea typeface="Calibri"/>
                    <a:cs typeface="Times New Roman" pitchFamily="18" charset="0"/>
                  </a:rPr>
                  <a:t>.</a:t>
                </a:r>
                <a:endParaRPr lang="en-US" sz="2800" dirty="0">
                  <a:effectLst/>
                  <a:latin typeface="Times New Roman" pitchFamily="18" charset="0"/>
                  <a:ea typeface="Calibri"/>
                  <a:cs typeface="Times New Roman" pitchFamily="18" charset="0"/>
                </a:endParaRPr>
              </a:p>
              <a:p>
                <a:pPr marL="182880" indent="0" algn="just">
                  <a:lnSpc>
                    <a:spcPct val="150000"/>
                  </a:lnSpc>
                  <a:spcAft>
                    <a:spcPts val="0"/>
                  </a:spcAft>
                  <a:buNone/>
                </a:pPr>
                <a:r>
                  <a:rPr lang="en-US" dirty="0">
                    <a:effectLst/>
                    <a:latin typeface="Times New Roman" pitchFamily="18" charset="0"/>
                    <a:ea typeface="Calibri"/>
                    <a:cs typeface="Times New Roman" pitchFamily="18" charset="0"/>
                  </a:rPr>
                  <a:t>I-slab –y1-int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b h</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 9.45 × 0.25</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=12.3 </a:t>
                </a:r>
                <a14:m>
                  <m:oMath xmlns:m="http://schemas.openxmlformats.org/officeDocument/2006/math">
                    <m:r>
                      <a:rPr lang="en-US">
                        <a:effectLst/>
                        <a:latin typeface="Cambria Math"/>
                        <a:ea typeface="Calibri"/>
                        <a:cs typeface="Times New Roman"/>
                      </a:rPr>
                      <m:t>×</m:t>
                    </m:r>
                    <m:sSup>
                      <m:sSupPr>
                        <m:ctrlPr>
                          <a:rPr lang="en-US" i="1">
                            <a:effectLst/>
                            <a:latin typeface="Cambria Math"/>
                            <a:ea typeface="Calibri"/>
                            <a:cs typeface="Times New Roman"/>
                          </a:rPr>
                        </m:ctrlPr>
                      </m:sSupPr>
                      <m:e>
                        <m:r>
                          <a:rPr lang="en-US">
                            <a:effectLst/>
                            <a:latin typeface="Cambria Math"/>
                            <a:ea typeface="Calibri"/>
                            <a:cs typeface="Times New Roman"/>
                          </a:rPr>
                          <m:t>10</m:t>
                        </m:r>
                      </m:e>
                      <m:sup>
                        <m:r>
                          <a:rPr lang="en-US" i="1">
                            <a:effectLst/>
                            <a:latin typeface="Cambria Math"/>
                            <a:ea typeface="Calibri"/>
                            <a:cs typeface="Times New Roman"/>
                          </a:rPr>
                          <m:t>−</m:t>
                        </m:r>
                        <m:r>
                          <a:rPr lang="en-US">
                            <a:effectLst/>
                            <a:latin typeface="Cambria Math"/>
                            <a:ea typeface="Calibri"/>
                            <a:cs typeface="Times New Roman"/>
                          </a:rPr>
                          <m:t>3</m:t>
                        </m:r>
                      </m:sup>
                    </m:sSup>
                  </m:oMath>
                </a14:m>
                <a:r>
                  <a:rPr lang="en-US" dirty="0">
                    <a:effectLst/>
                    <a:latin typeface="Times New Roman" pitchFamily="18" charset="0"/>
                    <a:ea typeface="Calibri"/>
                    <a:cs typeface="Times New Roman" pitchFamily="18" charset="0"/>
                  </a:rPr>
                  <a:t>  m</a:t>
                </a:r>
                <a:r>
                  <a:rPr lang="en-US" baseline="30000" dirty="0">
                    <a:effectLst/>
                    <a:latin typeface="Times New Roman" pitchFamily="18" charset="0"/>
                    <a:ea typeface="Calibri"/>
                    <a:cs typeface="Times New Roman" pitchFamily="18" charset="0"/>
                  </a:rPr>
                  <a:t>4</a:t>
                </a:r>
                <a:r>
                  <a:rPr lang="en-US" dirty="0">
                    <a:effectLst/>
                    <a:latin typeface="Times New Roman" pitchFamily="18" charset="0"/>
                    <a:ea typeface="Calibri"/>
                    <a:cs typeface="Times New Roman" pitchFamily="18" charset="0"/>
                  </a:rPr>
                  <a:t>.</a:t>
                </a:r>
                <a:endParaRPr lang="en-US" sz="2800" dirty="0">
                  <a:effectLst/>
                  <a:latin typeface="Times New Roman" pitchFamily="18" charset="0"/>
                  <a:ea typeface="Calibri"/>
                  <a:cs typeface="Times New Roman" pitchFamily="18" charset="0"/>
                </a:endParaRPr>
              </a:p>
              <a:p>
                <a:pPr marL="182880" indent="0" algn="just">
                  <a:lnSpc>
                    <a:spcPct val="150000"/>
                  </a:lnSpc>
                  <a:spcAft>
                    <a:spcPts val="0"/>
                  </a:spcAft>
                  <a:buNone/>
                </a:pPr>
                <a:r>
                  <a:rPr lang="en-US" dirty="0">
                    <a:effectLst/>
                    <a:latin typeface="Times New Roman" pitchFamily="18" charset="0"/>
                    <a:ea typeface="Calibri"/>
                    <a:cs typeface="Times New Roman" pitchFamily="18" charset="0"/>
                  </a:rPr>
                  <a:t>I-slab –y2-int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b h</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num>
                      <m:den>
                        <m:r>
                          <a:rPr lang="en-US">
                            <a:effectLst/>
                            <a:latin typeface="Cambria Math"/>
                            <a:ea typeface="Calibri"/>
                            <a:cs typeface="Times New Roman"/>
                          </a:rPr>
                          <m:t>12</m:t>
                        </m:r>
                      </m:den>
                    </m:f>
                  </m:oMath>
                </a14:m>
                <a:r>
                  <a:rPr lang="en-US" dirty="0">
                    <a:effectLst/>
                    <a:latin typeface="Times New Roman" pitchFamily="18" charset="0"/>
                    <a:ea typeface="Calibri"/>
                    <a:cs typeface="Times New Roman" pitchFamily="18" charset="0"/>
                  </a:rPr>
                  <a:t> × 9.45 × 0.25</a:t>
                </a:r>
                <a:r>
                  <a:rPr lang="en-US" baseline="30000" dirty="0">
                    <a:effectLst/>
                    <a:latin typeface="Times New Roman" pitchFamily="18" charset="0"/>
                    <a:ea typeface="Calibri"/>
                    <a:cs typeface="Times New Roman" pitchFamily="18" charset="0"/>
                  </a:rPr>
                  <a:t>3</a:t>
                </a:r>
                <a:r>
                  <a:rPr lang="en-US" dirty="0">
                    <a:effectLst/>
                    <a:latin typeface="Times New Roman" pitchFamily="18" charset="0"/>
                    <a:ea typeface="Calibri"/>
                    <a:cs typeface="Times New Roman" pitchFamily="18" charset="0"/>
                  </a:rPr>
                  <a:t> =10.67 </a:t>
                </a:r>
                <a14:m>
                  <m:oMath xmlns:m="http://schemas.openxmlformats.org/officeDocument/2006/math">
                    <m:r>
                      <a:rPr lang="en-US">
                        <a:effectLst/>
                        <a:latin typeface="Cambria Math"/>
                        <a:ea typeface="Calibri"/>
                        <a:cs typeface="Times New Roman"/>
                      </a:rPr>
                      <m:t>×</m:t>
                    </m:r>
                    <m:sSup>
                      <m:sSupPr>
                        <m:ctrlPr>
                          <a:rPr lang="en-US" i="1">
                            <a:effectLst/>
                            <a:latin typeface="Cambria Math"/>
                            <a:ea typeface="Calibri"/>
                            <a:cs typeface="Times New Roman"/>
                          </a:rPr>
                        </m:ctrlPr>
                      </m:sSupPr>
                      <m:e>
                        <m:r>
                          <a:rPr lang="en-US">
                            <a:effectLst/>
                            <a:latin typeface="Cambria Math"/>
                            <a:ea typeface="Calibri"/>
                            <a:cs typeface="Times New Roman"/>
                          </a:rPr>
                          <m:t>10</m:t>
                        </m:r>
                      </m:e>
                      <m:sup>
                        <m:r>
                          <a:rPr lang="en-US" i="1">
                            <a:effectLst/>
                            <a:latin typeface="Cambria Math"/>
                            <a:ea typeface="Calibri"/>
                            <a:cs typeface="Times New Roman"/>
                          </a:rPr>
                          <m:t>−</m:t>
                        </m:r>
                        <m:r>
                          <a:rPr lang="en-US">
                            <a:effectLst/>
                            <a:latin typeface="Cambria Math"/>
                            <a:ea typeface="Calibri"/>
                            <a:cs typeface="Times New Roman"/>
                          </a:rPr>
                          <m:t>3</m:t>
                        </m:r>
                      </m:sup>
                    </m:sSup>
                  </m:oMath>
                </a14:m>
                <a:r>
                  <a:rPr lang="en-US" dirty="0">
                    <a:effectLst/>
                    <a:latin typeface="Times New Roman" pitchFamily="18" charset="0"/>
                    <a:ea typeface="Calibri"/>
                    <a:cs typeface="Times New Roman" pitchFamily="18" charset="0"/>
                  </a:rPr>
                  <a:t>  m</a:t>
                </a:r>
                <a:r>
                  <a:rPr lang="en-US" baseline="30000" dirty="0">
                    <a:effectLst/>
                    <a:latin typeface="Times New Roman" pitchFamily="18" charset="0"/>
                    <a:ea typeface="Calibri"/>
                    <a:cs typeface="Times New Roman" pitchFamily="18" charset="0"/>
                  </a:rPr>
                  <a:t>4</a:t>
                </a:r>
                <a:r>
                  <a:rPr lang="en-US" dirty="0">
                    <a:effectLst/>
                    <a:latin typeface="Times New Roman" pitchFamily="18" charset="0"/>
                    <a:ea typeface="Calibri"/>
                    <a:cs typeface="Times New Roman" pitchFamily="18" charset="0"/>
                  </a:rPr>
                  <a:t>.</a:t>
                </a:r>
                <a:endParaRPr lang="en-US" sz="2800" dirty="0">
                  <a:effectLst/>
                  <a:latin typeface="Times New Roman" pitchFamily="18" charset="0"/>
                  <a:ea typeface="Calibri"/>
                  <a:cs typeface="Times New Roman" pitchFamily="18" charset="0"/>
                </a:endParaRPr>
              </a:p>
              <a:p>
                <a:pPr marL="182880" indent="0" algn="just">
                  <a:lnSpc>
                    <a:spcPct val="150000"/>
                  </a:lnSpc>
                  <a:spcAft>
                    <a:spcPts val="600"/>
                  </a:spcAft>
                  <a:buNone/>
                </a:pPr>
                <a:r>
                  <a:rPr lang="en-US" dirty="0">
                    <a:solidFill>
                      <a:prstClr val="black"/>
                    </a:solidFill>
                  </a:rPr>
                  <a:t> </a:t>
                </a:r>
                <a:r>
                  <a:rPr lang="en-US" dirty="0" err="1">
                    <a:solidFill>
                      <a:prstClr val="black"/>
                    </a:solidFill>
                  </a:rPr>
                  <a:t>fm</a:t>
                </a:r>
                <a:r>
                  <a:rPr lang="en-US" dirty="0">
                    <a:solidFill>
                      <a:prstClr val="black"/>
                    </a:solidFill>
                  </a:rPr>
                  <a:t> </a:t>
                </a:r>
                <a:r>
                  <a:rPr lang="en-US" dirty="0" smtClean="0">
                    <a:effectLst/>
                    <a:latin typeface="Times New Roman" pitchFamily="18" charset="0"/>
                    <a:ea typeface="Calibri"/>
                    <a:cs typeface="Times New Roman" pitchFamily="18" charset="0"/>
                  </a:rPr>
                  <a:t>= </a:t>
                </a:r>
                <a14:m>
                  <m:oMath xmlns:m="http://schemas.openxmlformats.org/officeDocument/2006/math">
                    <m:f>
                      <m:fPr>
                        <m:ctrlPr>
                          <a:rPr lang="en-US" i="1">
                            <a:effectLst/>
                            <a:latin typeface="Cambria Math"/>
                            <a:ea typeface="Calibri"/>
                            <a:cs typeface="Times New Roman"/>
                          </a:rPr>
                        </m:ctrlPr>
                      </m:fPr>
                      <m:num>
                        <m:r>
                          <m:rPr>
                            <m:sty m:val="p"/>
                          </m:rPr>
                          <a:rPr lang="en-US">
                            <a:effectLst/>
                            <a:latin typeface="Cambria Math"/>
                            <a:ea typeface="Calibri"/>
                            <a:cs typeface="Times New Roman"/>
                          </a:rPr>
                          <m:t>I</m:t>
                        </m:r>
                        <m:r>
                          <a:rPr lang="en-US" i="1">
                            <a:effectLst/>
                            <a:latin typeface="Cambria Math"/>
                            <a:ea typeface="Calibri"/>
                            <a:cs typeface="Times New Roman"/>
                          </a:rPr>
                          <m:t>−</m:t>
                        </m:r>
                        <m:r>
                          <m:rPr>
                            <m:sty m:val="p"/>
                          </m:rPr>
                          <a:rPr lang="en-US">
                            <a:effectLst/>
                            <a:latin typeface="Cambria Math"/>
                            <a:ea typeface="Calibri"/>
                            <a:cs typeface="Times New Roman"/>
                          </a:rPr>
                          <m:t>beam</m:t>
                        </m:r>
                      </m:num>
                      <m:den>
                        <m:r>
                          <m:rPr>
                            <m:sty m:val="p"/>
                          </m:rPr>
                          <a:rPr lang="en-US">
                            <a:effectLst/>
                            <a:latin typeface="Cambria Math"/>
                            <a:ea typeface="Calibri"/>
                            <a:cs typeface="Times New Roman"/>
                          </a:rPr>
                          <m:t>I</m:t>
                        </m:r>
                        <m:r>
                          <a:rPr lang="en-US" i="1">
                            <a:effectLst/>
                            <a:latin typeface="Cambria Math"/>
                            <a:ea typeface="Calibri"/>
                            <a:cs typeface="Times New Roman"/>
                          </a:rPr>
                          <m:t>−</m:t>
                        </m:r>
                        <m:r>
                          <m:rPr>
                            <m:sty m:val="p"/>
                          </m:rPr>
                          <a:rPr lang="en-US">
                            <a:effectLst/>
                            <a:latin typeface="Cambria Math"/>
                            <a:ea typeface="Calibri"/>
                            <a:cs typeface="Times New Roman"/>
                          </a:rPr>
                          <m:t>slab</m:t>
                        </m:r>
                      </m:den>
                    </m:f>
                  </m:oMath>
                </a14:m>
                <a:endParaRPr lang="en-US" sz="2800" dirty="0">
                  <a:effectLst/>
                  <a:latin typeface="Times New Roman" pitchFamily="18" charset="0"/>
                  <a:ea typeface="Calibri"/>
                  <a:cs typeface="Times New Roman" pitchFamily="18" charset="0"/>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1066800"/>
                <a:ext cx="7467600" cy="5407152"/>
              </a:xfrm>
              <a:blipFill rotWithShape="0">
                <a:blip r:embed="rId2"/>
                <a:stretch>
                  <a:fillRect l="-1061" t="-902"/>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46</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slab </a:t>
            </a:r>
          </a:p>
        </p:txBody>
      </p:sp>
      <p:sp>
        <p:nvSpPr>
          <p:cNvPr id="5" name="TextBox 4"/>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37660942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1066800"/>
                <a:ext cx="7467600" cy="5407152"/>
              </a:xfrm>
            </p:spPr>
            <p:txBody>
              <a:bodyPr>
                <a:normAutofit fontScale="77500" lnSpcReduction="20000"/>
              </a:bodyPr>
              <a:lstStyle/>
              <a:p>
                <a:pPr marL="182880" indent="0" algn="just">
                  <a:lnSpc>
                    <a:spcPct val="150000"/>
                  </a:lnSpc>
                  <a:spcAft>
                    <a:spcPts val="0"/>
                  </a:spcAft>
                  <a:buNone/>
                </a:pPr>
                <a:r>
                  <a:rPr lang="en-US" sz="2600" dirty="0" smtClean="0">
                    <a:solidFill>
                      <a:prstClr val="black"/>
                    </a:solidFill>
                  </a:rPr>
                  <a:t></a:t>
                </a:r>
                <a:r>
                  <a:rPr lang="en-US" sz="2600" dirty="0" err="1">
                    <a:solidFill>
                      <a:prstClr val="black"/>
                    </a:solidFill>
                  </a:rPr>
                  <a:t>fm</a:t>
                </a:r>
                <a:r>
                  <a:rPr lang="en-US" sz="2600" dirty="0">
                    <a:solidFill>
                      <a:prstClr val="black"/>
                    </a:solidFill>
                  </a:rPr>
                  <a:t> </a:t>
                </a:r>
                <a:r>
                  <a:rPr lang="en-US" dirty="0" smtClean="0">
                    <a:latin typeface="Times New Roman"/>
                    <a:ea typeface="Calibri"/>
                    <a:cs typeface="Times New Roman"/>
                  </a:rPr>
                  <a:t>1 </a:t>
                </a:r>
                <a:r>
                  <a:rPr lang="en-US" dirty="0">
                    <a:latin typeface="Times New Roman"/>
                    <a:ea typeface="Calibri"/>
                    <a:cs typeface="Times New Roman"/>
                  </a:rPr>
                  <a:t>= </a:t>
                </a:r>
                <a14:m>
                  <m:oMath xmlns:m="http://schemas.openxmlformats.org/officeDocument/2006/math">
                    <m:f>
                      <m:fPr>
                        <m:ctrlPr>
                          <a:rPr lang="en-US" i="1">
                            <a:effectLst/>
                            <a:latin typeface="Cambria Math"/>
                            <a:ea typeface="Calibri"/>
                            <a:cs typeface="Times New Roman"/>
                          </a:rPr>
                        </m:ctrlPr>
                      </m:fPr>
                      <m:num>
                        <m:r>
                          <m:rPr>
                            <m:sty m:val="p"/>
                          </m:rPr>
                          <a:rPr lang="en-US">
                            <a:effectLst/>
                            <a:latin typeface="Cambria Math"/>
                            <a:ea typeface="Calibri"/>
                            <a:cs typeface="Times New Roman"/>
                          </a:rPr>
                          <m:t>I</m:t>
                        </m:r>
                        <m:r>
                          <a:rPr lang="en-US" i="1">
                            <a:effectLst/>
                            <a:latin typeface="Cambria Math"/>
                            <a:ea typeface="Calibri"/>
                            <a:cs typeface="Times New Roman"/>
                          </a:rPr>
                          <m:t>−</m:t>
                        </m:r>
                        <m:r>
                          <m:rPr>
                            <m:sty m:val="p"/>
                          </m:rPr>
                          <a:rPr lang="en-US">
                            <a:effectLst/>
                            <a:latin typeface="Cambria Math"/>
                            <a:ea typeface="Calibri"/>
                            <a:cs typeface="Times New Roman"/>
                          </a:rPr>
                          <m:t>Beam</m:t>
                        </m:r>
                        <m:r>
                          <a:rPr lang="en-US" i="1">
                            <a:effectLst/>
                            <a:latin typeface="Cambria Math"/>
                            <a:ea typeface="Calibri"/>
                            <a:cs typeface="Times New Roman"/>
                          </a:rPr>
                          <m:t>−</m:t>
                        </m:r>
                        <m:r>
                          <m:rPr>
                            <m:sty m:val="p"/>
                          </m:rPr>
                          <a:rPr lang="en-US">
                            <a:effectLst/>
                            <a:latin typeface="Cambria Math"/>
                            <a:ea typeface="Calibri"/>
                            <a:cs typeface="Times New Roman"/>
                          </a:rPr>
                          <m:t>T</m:t>
                        </m:r>
                      </m:num>
                      <m:den>
                        <m:r>
                          <m:rPr>
                            <m:sty m:val="p"/>
                          </m:rPr>
                          <a:rPr lang="en-US">
                            <a:effectLst/>
                            <a:latin typeface="Cambria Math"/>
                            <a:ea typeface="Calibri"/>
                            <a:cs typeface="Times New Roman"/>
                          </a:rPr>
                          <m:t>I</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slab</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x</m:t>
                        </m:r>
                      </m:den>
                    </m:f>
                  </m:oMath>
                </a14:m>
                <a:r>
                  <a:rPr lang="en-US" dirty="0">
                    <a:effectLst/>
                    <a:latin typeface="Times New Roman"/>
                    <a:ea typeface="Calibri"/>
                    <a:cs typeface="Times New Roman"/>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r>
                          <a:rPr lang="en-US">
                            <a:effectLst/>
                            <a:latin typeface="Cambria Math"/>
                            <a:ea typeface="Calibri"/>
                            <a:cs typeface="Times New Roman"/>
                          </a:rPr>
                          <m:t>.</m:t>
                        </m:r>
                        <m:r>
                          <a:rPr lang="en-US">
                            <a:effectLst/>
                            <a:latin typeface="Cambria Math"/>
                            <a:ea typeface="Calibri"/>
                            <a:cs typeface="Times New Roman"/>
                          </a:rPr>
                          <m:t>44</m:t>
                        </m:r>
                        <m:r>
                          <a:rPr lang="en-US">
                            <a:effectLst/>
                            <a:latin typeface="Cambria Math"/>
                            <a:ea typeface="Calibri"/>
                            <a:cs typeface="Times New Roman"/>
                          </a:rPr>
                          <m:t>×</m:t>
                        </m:r>
                        <m:sSup>
                          <m:sSupPr>
                            <m:ctrlPr>
                              <a:rPr lang="en-US" i="1">
                                <a:effectLst/>
                                <a:latin typeface="Cambria Math"/>
                                <a:ea typeface="Calibri"/>
                                <a:cs typeface="Times New Roman"/>
                              </a:rPr>
                            </m:ctrlPr>
                          </m:sSupPr>
                          <m:e>
                            <m:r>
                              <a:rPr lang="en-US">
                                <a:effectLst/>
                                <a:latin typeface="Cambria Math"/>
                                <a:ea typeface="Calibri"/>
                                <a:cs typeface="Times New Roman"/>
                              </a:rPr>
                              <m:t>10</m:t>
                            </m:r>
                          </m:e>
                          <m:sup>
                            <m:r>
                              <a:rPr lang="en-US" i="1">
                                <a:effectLst/>
                                <a:latin typeface="Cambria Math"/>
                                <a:ea typeface="Calibri"/>
                                <a:cs typeface="Times New Roman"/>
                              </a:rPr>
                              <m:t>−</m:t>
                            </m:r>
                            <m:r>
                              <a:rPr lang="en-US">
                                <a:effectLst/>
                                <a:latin typeface="Cambria Math"/>
                                <a:ea typeface="Calibri"/>
                                <a:cs typeface="Times New Roman"/>
                              </a:rPr>
                              <m:t>2</m:t>
                            </m:r>
                          </m:sup>
                        </m:sSup>
                      </m:num>
                      <m:den>
                        <m:r>
                          <a:rPr lang="en-US">
                            <a:effectLst/>
                            <a:latin typeface="Cambria Math"/>
                            <a:ea typeface="Calibri"/>
                            <a:cs typeface="Times New Roman"/>
                          </a:rPr>
                          <m:t>8</m:t>
                        </m:r>
                        <m:r>
                          <a:rPr lang="en-US">
                            <a:effectLst/>
                            <a:latin typeface="Cambria Math"/>
                            <a:ea typeface="Calibri"/>
                            <a:cs typeface="Times New Roman"/>
                          </a:rPr>
                          <m:t>×</m:t>
                        </m:r>
                        <m:sSup>
                          <m:sSupPr>
                            <m:ctrlPr>
                              <a:rPr lang="en-US" i="1">
                                <a:effectLst/>
                                <a:latin typeface="Cambria Math"/>
                                <a:ea typeface="Calibri"/>
                                <a:cs typeface="Times New Roman"/>
                              </a:rPr>
                            </m:ctrlPr>
                          </m:sSupPr>
                          <m:e>
                            <m:r>
                              <a:rPr lang="en-US">
                                <a:effectLst/>
                                <a:latin typeface="Cambria Math"/>
                                <a:ea typeface="Calibri"/>
                                <a:cs typeface="Times New Roman"/>
                              </a:rPr>
                              <m:t>10</m:t>
                            </m:r>
                          </m:e>
                          <m:sup>
                            <m:r>
                              <a:rPr lang="en-US" i="1">
                                <a:effectLst/>
                                <a:latin typeface="Cambria Math"/>
                                <a:ea typeface="Calibri"/>
                                <a:cs typeface="Times New Roman"/>
                              </a:rPr>
                              <m:t>−</m:t>
                            </m:r>
                            <m:r>
                              <a:rPr lang="en-US">
                                <a:effectLst/>
                                <a:latin typeface="Cambria Math"/>
                                <a:ea typeface="Calibri"/>
                                <a:cs typeface="Times New Roman"/>
                              </a:rPr>
                              <m:t>3</m:t>
                            </m:r>
                          </m:sup>
                        </m:sSup>
                      </m:den>
                    </m:f>
                  </m:oMath>
                </a14:m>
                <a:r>
                  <a:rPr lang="en-US" dirty="0">
                    <a:effectLst/>
                    <a:latin typeface="Times New Roman"/>
                    <a:ea typeface="Calibri"/>
                    <a:cs typeface="Times New Roman"/>
                  </a:rPr>
                  <a:t> = 1.8</a:t>
                </a:r>
              </a:p>
              <a:p>
                <a:pPr marL="182880" indent="0" algn="just">
                  <a:lnSpc>
                    <a:spcPct val="150000"/>
                  </a:lnSpc>
                  <a:spcAft>
                    <a:spcPts val="0"/>
                  </a:spcAft>
                  <a:buNone/>
                </a:pPr>
                <a:r>
                  <a:rPr lang="en-US" sz="2600" dirty="0">
                    <a:solidFill>
                      <a:prstClr val="black"/>
                    </a:solidFill>
                  </a:rPr>
                  <a:t></a:t>
                </a:r>
                <a:r>
                  <a:rPr lang="en-US" sz="2600" dirty="0" err="1">
                    <a:solidFill>
                      <a:prstClr val="black"/>
                    </a:solidFill>
                  </a:rPr>
                  <a:t>fm</a:t>
                </a:r>
                <a:r>
                  <a:rPr lang="en-US" sz="2600" dirty="0">
                    <a:solidFill>
                      <a:prstClr val="black"/>
                    </a:solidFill>
                  </a:rPr>
                  <a:t> </a:t>
                </a:r>
                <a:r>
                  <a:rPr lang="en-US" dirty="0" smtClean="0">
                    <a:effectLst/>
                    <a:latin typeface="Times New Roman"/>
                    <a:ea typeface="Calibri"/>
                    <a:cs typeface="Times New Roman"/>
                  </a:rPr>
                  <a:t>2 </a:t>
                </a:r>
                <a:r>
                  <a:rPr lang="en-US" dirty="0">
                    <a:effectLst/>
                    <a:latin typeface="Times New Roman"/>
                    <a:ea typeface="Calibri"/>
                    <a:cs typeface="Times New Roman"/>
                  </a:rPr>
                  <a:t>= </a:t>
                </a:r>
                <a14:m>
                  <m:oMath xmlns:m="http://schemas.openxmlformats.org/officeDocument/2006/math">
                    <m:f>
                      <m:fPr>
                        <m:ctrlPr>
                          <a:rPr lang="en-US" i="1">
                            <a:effectLst/>
                            <a:latin typeface="Cambria Math"/>
                            <a:ea typeface="Calibri"/>
                            <a:cs typeface="Times New Roman"/>
                          </a:rPr>
                        </m:ctrlPr>
                      </m:fPr>
                      <m:num>
                        <m:r>
                          <m:rPr>
                            <m:sty m:val="p"/>
                          </m:rPr>
                          <a:rPr lang="en-US">
                            <a:effectLst/>
                            <a:latin typeface="Cambria Math"/>
                            <a:ea typeface="Calibri"/>
                            <a:cs typeface="Times New Roman"/>
                          </a:rPr>
                          <m:t>I</m:t>
                        </m:r>
                        <m:r>
                          <a:rPr lang="en-US" i="1">
                            <a:effectLst/>
                            <a:latin typeface="Cambria Math"/>
                            <a:ea typeface="Calibri"/>
                            <a:cs typeface="Times New Roman"/>
                          </a:rPr>
                          <m:t>−</m:t>
                        </m:r>
                        <m:r>
                          <m:rPr>
                            <m:sty m:val="p"/>
                          </m:rPr>
                          <a:rPr lang="en-US">
                            <a:effectLst/>
                            <a:latin typeface="Cambria Math"/>
                            <a:ea typeface="Calibri"/>
                            <a:cs typeface="Times New Roman"/>
                          </a:rPr>
                          <m:t>Beam</m:t>
                        </m:r>
                        <m:r>
                          <a:rPr lang="en-US" i="1">
                            <a:effectLst/>
                            <a:latin typeface="Cambria Math"/>
                            <a:ea typeface="Calibri"/>
                            <a:cs typeface="Times New Roman"/>
                          </a:rPr>
                          <m:t>−</m:t>
                        </m:r>
                        <m:r>
                          <m:rPr>
                            <m:sty m:val="p"/>
                          </m:rPr>
                          <a:rPr lang="en-US">
                            <a:effectLst/>
                            <a:latin typeface="Cambria Math"/>
                            <a:ea typeface="Calibri"/>
                            <a:cs typeface="Times New Roman"/>
                          </a:rPr>
                          <m:t>T</m:t>
                        </m:r>
                      </m:num>
                      <m:den>
                        <m:r>
                          <m:rPr>
                            <m:sty m:val="p"/>
                          </m:rPr>
                          <a:rPr lang="en-US">
                            <a:effectLst/>
                            <a:latin typeface="Cambria Math"/>
                            <a:ea typeface="Calibri"/>
                            <a:cs typeface="Times New Roman"/>
                          </a:rPr>
                          <m:t>I</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slab</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y</m:t>
                        </m:r>
                        <m:r>
                          <a:rPr lang="en-US">
                            <a:effectLst/>
                            <a:latin typeface="Cambria Math"/>
                            <a:ea typeface="Calibri"/>
                            <a:cs typeface="Times New Roman"/>
                          </a:rPr>
                          <m:t>1</m:t>
                        </m:r>
                        <m:r>
                          <a:rPr lang="en-US" i="1">
                            <a:effectLst/>
                            <a:latin typeface="Cambria Math"/>
                            <a:ea typeface="Calibri"/>
                            <a:cs typeface="Times New Roman"/>
                          </a:rPr>
                          <m:t>−</m:t>
                        </m:r>
                        <m:r>
                          <m:rPr>
                            <m:sty m:val="p"/>
                          </m:rPr>
                          <a:rPr lang="en-US">
                            <a:effectLst/>
                            <a:latin typeface="Cambria Math"/>
                            <a:ea typeface="Calibri"/>
                            <a:cs typeface="Times New Roman"/>
                          </a:rPr>
                          <m:t>int</m:t>
                        </m:r>
                      </m:den>
                    </m:f>
                  </m:oMath>
                </a14:m>
                <a:r>
                  <a:rPr lang="en-US" dirty="0">
                    <a:effectLst/>
                    <a:latin typeface="Times New Roman"/>
                    <a:ea typeface="Calibri"/>
                    <a:cs typeface="Times New Roman"/>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r>
                          <a:rPr lang="en-US">
                            <a:effectLst/>
                            <a:latin typeface="Cambria Math"/>
                            <a:ea typeface="Calibri"/>
                            <a:cs typeface="Times New Roman"/>
                          </a:rPr>
                          <m:t>.</m:t>
                        </m:r>
                        <m:r>
                          <a:rPr lang="en-US">
                            <a:effectLst/>
                            <a:latin typeface="Cambria Math"/>
                            <a:ea typeface="Calibri"/>
                            <a:cs typeface="Times New Roman"/>
                          </a:rPr>
                          <m:t>44</m:t>
                        </m:r>
                        <m:r>
                          <a:rPr lang="en-US">
                            <a:effectLst/>
                            <a:latin typeface="Cambria Math"/>
                            <a:ea typeface="Calibri"/>
                            <a:cs typeface="Times New Roman"/>
                          </a:rPr>
                          <m:t>×</m:t>
                        </m:r>
                        <m:sSup>
                          <m:sSupPr>
                            <m:ctrlPr>
                              <a:rPr lang="en-US" i="1">
                                <a:effectLst/>
                                <a:latin typeface="Cambria Math"/>
                                <a:ea typeface="Calibri"/>
                                <a:cs typeface="Times New Roman"/>
                              </a:rPr>
                            </m:ctrlPr>
                          </m:sSupPr>
                          <m:e>
                            <m:r>
                              <a:rPr lang="en-US">
                                <a:effectLst/>
                                <a:latin typeface="Cambria Math"/>
                                <a:ea typeface="Calibri"/>
                                <a:cs typeface="Times New Roman"/>
                              </a:rPr>
                              <m:t>10</m:t>
                            </m:r>
                          </m:e>
                          <m:sup>
                            <m:r>
                              <a:rPr lang="en-US" i="1">
                                <a:effectLst/>
                                <a:latin typeface="Cambria Math"/>
                                <a:ea typeface="Calibri"/>
                                <a:cs typeface="Times New Roman"/>
                              </a:rPr>
                              <m:t>−</m:t>
                            </m:r>
                            <m:r>
                              <a:rPr lang="en-US">
                                <a:effectLst/>
                                <a:latin typeface="Cambria Math"/>
                                <a:ea typeface="Calibri"/>
                                <a:cs typeface="Times New Roman"/>
                              </a:rPr>
                              <m:t>2</m:t>
                            </m:r>
                          </m:sup>
                        </m:sSup>
                      </m:num>
                      <m:den>
                        <m:r>
                          <a:rPr lang="en-US">
                            <a:effectLst/>
                            <a:latin typeface="Cambria Math"/>
                            <a:ea typeface="Calibri"/>
                            <a:cs typeface="Times New Roman"/>
                          </a:rPr>
                          <m:t>12</m:t>
                        </m:r>
                        <m:r>
                          <a:rPr lang="en-US">
                            <a:effectLst/>
                            <a:latin typeface="Cambria Math"/>
                            <a:ea typeface="Calibri"/>
                            <a:cs typeface="Times New Roman"/>
                          </a:rPr>
                          <m:t>.</m:t>
                        </m:r>
                        <m:r>
                          <a:rPr lang="en-US">
                            <a:effectLst/>
                            <a:latin typeface="Cambria Math"/>
                            <a:ea typeface="Calibri"/>
                            <a:cs typeface="Times New Roman"/>
                          </a:rPr>
                          <m:t>3</m:t>
                        </m:r>
                        <m:r>
                          <a:rPr lang="en-US">
                            <a:effectLst/>
                            <a:latin typeface="Cambria Math"/>
                            <a:ea typeface="Calibri"/>
                            <a:cs typeface="Times New Roman"/>
                          </a:rPr>
                          <m:t>×</m:t>
                        </m:r>
                        <m:sSup>
                          <m:sSupPr>
                            <m:ctrlPr>
                              <a:rPr lang="en-US" i="1">
                                <a:effectLst/>
                                <a:latin typeface="Cambria Math"/>
                                <a:ea typeface="Calibri"/>
                                <a:cs typeface="Times New Roman"/>
                              </a:rPr>
                            </m:ctrlPr>
                          </m:sSupPr>
                          <m:e>
                            <m:r>
                              <a:rPr lang="en-US">
                                <a:effectLst/>
                                <a:latin typeface="Cambria Math"/>
                                <a:ea typeface="Calibri"/>
                                <a:cs typeface="Times New Roman"/>
                              </a:rPr>
                              <m:t>10</m:t>
                            </m:r>
                          </m:e>
                          <m:sup>
                            <m:r>
                              <a:rPr lang="en-US" i="1">
                                <a:effectLst/>
                                <a:latin typeface="Cambria Math"/>
                                <a:ea typeface="Calibri"/>
                                <a:cs typeface="Times New Roman"/>
                              </a:rPr>
                              <m:t>−</m:t>
                            </m:r>
                            <m:r>
                              <a:rPr lang="en-US">
                                <a:effectLst/>
                                <a:latin typeface="Cambria Math"/>
                                <a:ea typeface="Calibri"/>
                                <a:cs typeface="Times New Roman"/>
                              </a:rPr>
                              <m:t>3</m:t>
                            </m:r>
                          </m:sup>
                        </m:sSup>
                      </m:den>
                    </m:f>
                  </m:oMath>
                </a14:m>
                <a:r>
                  <a:rPr lang="en-US" dirty="0">
                    <a:effectLst/>
                    <a:latin typeface="Times New Roman"/>
                    <a:ea typeface="Calibri"/>
                    <a:cs typeface="Times New Roman"/>
                  </a:rPr>
                  <a:t> = 1.17</a:t>
                </a:r>
                <a:endParaRPr lang="en-US" sz="2800" dirty="0">
                  <a:effectLst/>
                  <a:latin typeface="Times New Roman"/>
                  <a:ea typeface="Calibri"/>
                  <a:cs typeface="Times New Roman"/>
                </a:endParaRPr>
              </a:p>
              <a:p>
                <a:pPr marL="182880" indent="0" algn="just">
                  <a:lnSpc>
                    <a:spcPct val="150000"/>
                  </a:lnSpc>
                  <a:spcAft>
                    <a:spcPts val="0"/>
                  </a:spcAft>
                  <a:buNone/>
                </a:pPr>
                <a:r>
                  <a:rPr lang="en-US" sz="2600" dirty="0">
                    <a:solidFill>
                      <a:prstClr val="black"/>
                    </a:solidFill>
                  </a:rPr>
                  <a:t></a:t>
                </a:r>
                <a:r>
                  <a:rPr lang="en-US" sz="2600" dirty="0" err="1">
                    <a:solidFill>
                      <a:prstClr val="black"/>
                    </a:solidFill>
                  </a:rPr>
                  <a:t>fm</a:t>
                </a:r>
                <a:r>
                  <a:rPr lang="en-US" sz="2600" dirty="0">
                    <a:solidFill>
                      <a:prstClr val="black"/>
                    </a:solidFill>
                  </a:rPr>
                  <a:t> </a:t>
                </a:r>
                <a:r>
                  <a:rPr lang="en-US" dirty="0" smtClean="0">
                    <a:effectLst/>
                    <a:latin typeface="Times New Roman"/>
                    <a:ea typeface="Calibri"/>
                    <a:cs typeface="Times New Roman"/>
                  </a:rPr>
                  <a:t>3 </a:t>
                </a:r>
                <a:r>
                  <a:rPr lang="en-US" dirty="0">
                    <a:effectLst/>
                    <a:latin typeface="Times New Roman"/>
                    <a:ea typeface="Calibri"/>
                    <a:cs typeface="Times New Roman"/>
                  </a:rPr>
                  <a:t>= </a:t>
                </a:r>
                <a14:m>
                  <m:oMath xmlns:m="http://schemas.openxmlformats.org/officeDocument/2006/math">
                    <m:f>
                      <m:fPr>
                        <m:ctrlPr>
                          <a:rPr lang="en-US" i="1">
                            <a:effectLst/>
                            <a:latin typeface="Cambria Math"/>
                            <a:ea typeface="Calibri"/>
                            <a:cs typeface="Times New Roman"/>
                          </a:rPr>
                        </m:ctrlPr>
                      </m:fPr>
                      <m:num>
                        <m:r>
                          <m:rPr>
                            <m:sty m:val="p"/>
                          </m:rPr>
                          <a:rPr lang="en-US">
                            <a:effectLst/>
                            <a:latin typeface="Cambria Math"/>
                            <a:ea typeface="Calibri"/>
                            <a:cs typeface="Times New Roman"/>
                          </a:rPr>
                          <m:t>I</m:t>
                        </m:r>
                        <m:r>
                          <a:rPr lang="en-US" i="1">
                            <a:effectLst/>
                            <a:latin typeface="Cambria Math"/>
                            <a:ea typeface="Calibri"/>
                            <a:cs typeface="Times New Roman"/>
                          </a:rPr>
                          <m:t>−</m:t>
                        </m:r>
                        <m:r>
                          <m:rPr>
                            <m:sty m:val="p"/>
                          </m:rPr>
                          <a:rPr lang="en-US">
                            <a:effectLst/>
                            <a:latin typeface="Cambria Math"/>
                            <a:ea typeface="Calibri"/>
                            <a:cs typeface="Times New Roman"/>
                          </a:rPr>
                          <m:t>Beam</m:t>
                        </m:r>
                        <m:r>
                          <a:rPr lang="en-US" i="1">
                            <a:effectLst/>
                            <a:latin typeface="Cambria Math"/>
                            <a:ea typeface="Calibri"/>
                            <a:cs typeface="Times New Roman"/>
                          </a:rPr>
                          <m:t>−</m:t>
                        </m:r>
                        <m:r>
                          <m:rPr>
                            <m:sty m:val="p"/>
                          </m:rPr>
                          <a:rPr lang="en-US">
                            <a:effectLst/>
                            <a:latin typeface="Cambria Math"/>
                            <a:ea typeface="Calibri"/>
                            <a:cs typeface="Times New Roman"/>
                          </a:rPr>
                          <m:t>T</m:t>
                        </m:r>
                      </m:num>
                      <m:den>
                        <m:r>
                          <m:rPr>
                            <m:sty m:val="p"/>
                          </m:rPr>
                          <a:rPr lang="en-US">
                            <a:effectLst/>
                            <a:latin typeface="Cambria Math"/>
                            <a:ea typeface="Calibri"/>
                            <a:cs typeface="Times New Roman"/>
                          </a:rPr>
                          <m:t>I</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slab</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x</m:t>
                        </m:r>
                      </m:den>
                    </m:f>
                  </m:oMath>
                </a14:m>
                <a:r>
                  <a:rPr lang="en-US" dirty="0">
                    <a:effectLst/>
                    <a:latin typeface="Times New Roman"/>
                    <a:ea typeface="Calibri"/>
                    <a:cs typeface="Times New Roman"/>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r>
                          <a:rPr lang="en-US">
                            <a:effectLst/>
                            <a:latin typeface="Cambria Math"/>
                            <a:ea typeface="Calibri"/>
                            <a:cs typeface="Times New Roman"/>
                          </a:rPr>
                          <m:t>.</m:t>
                        </m:r>
                        <m:r>
                          <a:rPr lang="en-US">
                            <a:effectLst/>
                            <a:latin typeface="Cambria Math"/>
                            <a:ea typeface="Calibri"/>
                            <a:cs typeface="Times New Roman"/>
                          </a:rPr>
                          <m:t>44</m:t>
                        </m:r>
                        <m:r>
                          <a:rPr lang="en-US">
                            <a:effectLst/>
                            <a:latin typeface="Cambria Math"/>
                            <a:ea typeface="Calibri"/>
                            <a:cs typeface="Times New Roman"/>
                          </a:rPr>
                          <m:t>×</m:t>
                        </m:r>
                        <m:sSup>
                          <m:sSupPr>
                            <m:ctrlPr>
                              <a:rPr lang="en-US" i="1">
                                <a:effectLst/>
                                <a:latin typeface="Cambria Math"/>
                                <a:ea typeface="Calibri"/>
                                <a:cs typeface="Times New Roman"/>
                              </a:rPr>
                            </m:ctrlPr>
                          </m:sSupPr>
                          <m:e>
                            <m:r>
                              <a:rPr lang="en-US">
                                <a:effectLst/>
                                <a:latin typeface="Cambria Math"/>
                                <a:ea typeface="Calibri"/>
                                <a:cs typeface="Times New Roman"/>
                              </a:rPr>
                              <m:t>10</m:t>
                            </m:r>
                          </m:e>
                          <m:sup>
                            <m:r>
                              <a:rPr lang="en-US" i="1">
                                <a:effectLst/>
                                <a:latin typeface="Cambria Math"/>
                                <a:ea typeface="Calibri"/>
                                <a:cs typeface="Times New Roman"/>
                              </a:rPr>
                              <m:t>−</m:t>
                            </m:r>
                            <m:r>
                              <a:rPr lang="en-US">
                                <a:effectLst/>
                                <a:latin typeface="Cambria Math"/>
                                <a:ea typeface="Calibri"/>
                                <a:cs typeface="Times New Roman"/>
                              </a:rPr>
                              <m:t>2</m:t>
                            </m:r>
                          </m:sup>
                        </m:sSup>
                      </m:num>
                      <m:den>
                        <m:r>
                          <a:rPr lang="en-US">
                            <a:effectLst/>
                            <a:latin typeface="Cambria Math"/>
                            <a:ea typeface="Calibri"/>
                            <a:cs typeface="Times New Roman"/>
                          </a:rPr>
                          <m:t>8</m:t>
                        </m:r>
                        <m:r>
                          <a:rPr lang="en-US">
                            <a:effectLst/>
                            <a:latin typeface="Cambria Math"/>
                            <a:ea typeface="Calibri"/>
                            <a:cs typeface="Times New Roman"/>
                          </a:rPr>
                          <m:t>×</m:t>
                        </m:r>
                        <m:sSup>
                          <m:sSupPr>
                            <m:ctrlPr>
                              <a:rPr lang="en-US" i="1">
                                <a:effectLst/>
                                <a:latin typeface="Cambria Math"/>
                                <a:ea typeface="Calibri"/>
                                <a:cs typeface="Times New Roman"/>
                              </a:rPr>
                            </m:ctrlPr>
                          </m:sSupPr>
                          <m:e>
                            <m:r>
                              <a:rPr lang="en-US">
                                <a:effectLst/>
                                <a:latin typeface="Cambria Math"/>
                                <a:ea typeface="Calibri"/>
                                <a:cs typeface="Times New Roman"/>
                              </a:rPr>
                              <m:t>10</m:t>
                            </m:r>
                          </m:e>
                          <m:sup>
                            <m:r>
                              <a:rPr lang="en-US" i="1">
                                <a:effectLst/>
                                <a:latin typeface="Cambria Math"/>
                                <a:ea typeface="Calibri"/>
                                <a:cs typeface="Times New Roman"/>
                              </a:rPr>
                              <m:t>−</m:t>
                            </m:r>
                            <m:r>
                              <a:rPr lang="en-US">
                                <a:effectLst/>
                                <a:latin typeface="Cambria Math"/>
                                <a:ea typeface="Calibri"/>
                                <a:cs typeface="Times New Roman"/>
                              </a:rPr>
                              <m:t>3</m:t>
                            </m:r>
                          </m:sup>
                        </m:sSup>
                      </m:den>
                    </m:f>
                  </m:oMath>
                </a14:m>
                <a:r>
                  <a:rPr lang="en-US" dirty="0">
                    <a:effectLst/>
                    <a:latin typeface="Times New Roman"/>
                    <a:ea typeface="Calibri"/>
                    <a:cs typeface="Times New Roman"/>
                  </a:rPr>
                  <a:t> = 1.8</a:t>
                </a:r>
                <a:endParaRPr lang="en-US" sz="2800" dirty="0">
                  <a:effectLst/>
                  <a:latin typeface="Times New Roman"/>
                  <a:ea typeface="Calibri"/>
                  <a:cs typeface="Times New Roman"/>
                </a:endParaRPr>
              </a:p>
              <a:p>
                <a:pPr marL="182880" indent="0" algn="just">
                  <a:lnSpc>
                    <a:spcPct val="150000"/>
                  </a:lnSpc>
                  <a:spcAft>
                    <a:spcPts val="0"/>
                  </a:spcAft>
                  <a:buNone/>
                </a:pPr>
                <a:r>
                  <a:rPr lang="en-US" sz="2600" dirty="0">
                    <a:solidFill>
                      <a:prstClr val="black"/>
                    </a:solidFill>
                  </a:rPr>
                  <a:t></a:t>
                </a:r>
                <a:r>
                  <a:rPr lang="en-US" sz="2600" dirty="0" err="1">
                    <a:solidFill>
                      <a:prstClr val="black"/>
                    </a:solidFill>
                  </a:rPr>
                  <a:t>fm</a:t>
                </a:r>
                <a:r>
                  <a:rPr lang="en-US" sz="2600" dirty="0">
                    <a:solidFill>
                      <a:prstClr val="black"/>
                    </a:solidFill>
                  </a:rPr>
                  <a:t> </a:t>
                </a:r>
                <a:r>
                  <a:rPr lang="en-US" dirty="0" smtClean="0">
                    <a:effectLst/>
                    <a:latin typeface="Times New Roman"/>
                    <a:ea typeface="Calibri"/>
                    <a:cs typeface="Times New Roman"/>
                  </a:rPr>
                  <a:t>4 </a:t>
                </a:r>
                <a:r>
                  <a:rPr lang="en-US" dirty="0">
                    <a:effectLst/>
                    <a:latin typeface="Times New Roman"/>
                    <a:ea typeface="Calibri"/>
                    <a:cs typeface="Times New Roman"/>
                  </a:rPr>
                  <a:t>= </a:t>
                </a:r>
                <a14:m>
                  <m:oMath xmlns:m="http://schemas.openxmlformats.org/officeDocument/2006/math">
                    <m:f>
                      <m:fPr>
                        <m:ctrlPr>
                          <a:rPr lang="en-US" i="1">
                            <a:effectLst/>
                            <a:latin typeface="Cambria Math"/>
                            <a:ea typeface="Calibri"/>
                            <a:cs typeface="Times New Roman"/>
                          </a:rPr>
                        </m:ctrlPr>
                      </m:fPr>
                      <m:num>
                        <m:r>
                          <m:rPr>
                            <m:sty m:val="p"/>
                          </m:rPr>
                          <a:rPr lang="en-US">
                            <a:effectLst/>
                            <a:latin typeface="Cambria Math"/>
                            <a:ea typeface="Calibri"/>
                            <a:cs typeface="Times New Roman"/>
                          </a:rPr>
                          <m:t>I</m:t>
                        </m:r>
                        <m:r>
                          <a:rPr lang="en-US" i="1">
                            <a:effectLst/>
                            <a:latin typeface="Cambria Math"/>
                            <a:ea typeface="Calibri"/>
                            <a:cs typeface="Times New Roman"/>
                          </a:rPr>
                          <m:t>−</m:t>
                        </m:r>
                        <m:r>
                          <m:rPr>
                            <m:sty m:val="p"/>
                          </m:rPr>
                          <a:rPr lang="en-US">
                            <a:effectLst/>
                            <a:latin typeface="Cambria Math"/>
                            <a:ea typeface="Calibri"/>
                            <a:cs typeface="Times New Roman"/>
                          </a:rPr>
                          <m:t>Beam</m:t>
                        </m:r>
                        <m:r>
                          <a:rPr lang="en-US" i="1">
                            <a:effectLst/>
                            <a:latin typeface="Cambria Math"/>
                            <a:ea typeface="Calibri"/>
                            <a:cs typeface="Times New Roman"/>
                          </a:rPr>
                          <m:t>−</m:t>
                        </m:r>
                        <m:r>
                          <m:rPr>
                            <m:sty m:val="p"/>
                          </m:rPr>
                          <a:rPr lang="en-US">
                            <a:effectLst/>
                            <a:latin typeface="Cambria Math"/>
                            <a:ea typeface="Calibri"/>
                            <a:cs typeface="Times New Roman"/>
                          </a:rPr>
                          <m:t>T</m:t>
                        </m:r>
                      </m:num>
                      <m:den>
                        <m:r>
                          <m:rPr>
                            <m:sty m:val="p"/>
                          </m:rPr>
                          <a:rPr lang="en-US">
                            <a:effectLst/>
                            <a:latin typeface="Cambria Math"/>
                            <a:ea typeface="Calibri"/>
                            <a:cs typeface="Times New Roman"/>
                          </a:rPr>
                          <m:t>I</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slab</m:t>
                        </m:r>
                        <m:r>
                          <a:rPr lang="en-US" i="1">
                            <a:effectLst/>
                            <a:latin typeface="Cambria Math"/>
                            <a:ea typeface="Calibri"/>
                            <a:cs typeface="Times New Roman"/>
                          </a:rPr>
                          <m:t>−</m:t>
                        </m:r>
                        <m:r>
                          <a:rPr lang="en-US">
                            <a:effectLst/>
                            <a:latin typeface="Cambria Math"/>
                            <a:ea typeface="Calibri"/>
                            <a:cs typeface="Times New Roman"/>
                          </a:rPr>
                          <m:t> </m:t>
                        </m:r>
                        <m:r>
                          <m:rPr>
                            <m:sty m:val="p"/>
                          </m:rPr>
                          <a:rPr lang="en-US">
                            <a:effectLst/>
                            <a:latin typeface="Cambria Math"/>
                            <a:ea typeface="Calibri"/>
                            <a:cs typeface="Times New Roman"/>
                          </a:rPr>
                          <m:t>y</m:t>
                        </m:r>
                        <m:r>
                          <a:rPr lang="en-US">
                            <a:effectLst/>
                            <a:latin typeface="Cambria Math"/>
                            <a:ea typeface="Calibri"/>
                            <a:cs typeface="Times New Roman"/>
                          </a:rPr>
                          <m:t>2</m:t>
                        </m:r>
                        <m:r>
                          <a:rPr lang="en-US" i="1">
                            <a:effectLst/>
                            <a:latin typeface="Cambria Math"/>
                            <a:ea typeface="Calibri"/>
                            <a:cs typeface="Times New Roman"/>
                          </a:rPr>
                          <m:t>−</m:t>
                        </m:r>
                        <m:r>
                          <m:rPr>
                            <m:sty m:val="p"/>
                          </m:rPr>
                          <a:rPr lang="en-US">
                            <a:effectLst/>
                            <a:latin typeface="Cambria Math"/>
                            <a:ea typeface="Calibri"/>
                            <a:cs typeface="Times New Roman"/>
                          </a:rPr>
                          <m:t>int</m:t>
                        </m:r>
                      </m:den>
                    </m:f>
                  </m:oMath>
                </a14:m>
                <a:r>
                  <a:rPr lang="en-US" dirty="0">
                    <a:effectLst/>
                    <a:latin typeface="Times New Roman"/>
                    <a:ea typeface="Calibri"/>
                    <a:cs typeface="Times New Roman"/>
                  </a:rPr>
                  <a:t> =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1</m:t>
                        </m:r>
                        <m:r>
                          <a:rPr lang="en-US">
                            <a:effectLst/>
                            <a:latin typeface="Cambria Math"/>
                            <a:ea typeface="Calibri"/>
                            <a:cs typeface="Times New Roman"/>
                          </a:rPr>
                          <m:t>.</m:t>
                        </m:r>
                        <m:r>
                          <a:rPr lang="en-US">
                            <a:effectLst/>
                            <a:latin typeface="Cambria Math"/>
                            <a:ea typeface="Calibri"/>
                            <a:cs typeface="Times New Roman"/>
                          </a:rPr>
                          <m:t>44</m:t>
                        </m:r>
                        <m:r>
                          <a:rPr lang="en-US">
                            <a:effectLst/>
                            <a:latin typeface="Cambria Math"/>
                            <a:ea typeface="Calibri"/>
                            <a:cs typeface="Times New Roman"/>
                          </a:rPr>
                          <m:t>×</m:t>
                        </m:r>
                        <m:sSup>
                          <m:sSupPr>
                            <m:ctrlPr>
                              <a:rPr lang="en-US" i="1">
                                <a:effectLst/>
                                <a:latin typeface="Cambria Math"/>
                                <a:ea typeface="Calibri"/>
                                <a:cs typeface="Times New Roman"/>
                              </a:rPr>
                            </m:ctrlPr>
                          </m:sSupPr>
                          <m:e>
                            <m:r>
                              <a:rPr lang="en-US">
                                <a:effectLst/>
                                <a:latin typeface="Cambria Math"/>
                                <a:ea typeface="Calibri"/>
                                <a:cs typeface="Times New Roman"/>
                              </a:rPr>
                              <m:t>10</m:t>
                            </m:r>
                          </m:e>
                          <m:sup>
                            <m:r>
                              <a:rPr lang="en-US" i="1">
                                <a:effectLst/>
                                <a:latin typeface="Cambria Math"/>
                                <a:ea typeface="Calibri"/>
                                <a:cs typeface="Times New Roman"/>
                              </a:rPr>
                              <m:t>−</m:t>
                            </m:r>
                            <m:r>
                              <a:rPr lang="en-US">
                                <a:effectLst/>
                                <a:latin typeface="Cambria Math"/>
                                <a:ea typeface="Calibri"/>
                                <a:cs typeface="Times New Roman"/>
                              </a:rPr>
                              <m:t>2</m:t>
                            </m:r>
                          </m:sup>
                        </m:sSup>
                      </m:num>
                      <m:den>
                        <m:r>
                          <a:rPr lang="en-US">
                            <a:effectLst/>
                            <a:latin typeface="Cambria Math"/>
                            <a:ea typeface="Calibri"/>
                            <a:cs typeface="Times New Roman"/>
                          </a:rPr>
                          <m:t>10</m:t>
                        </m:r>
                        <m:r>
                          <a:rPr lang="en-US">
                            <a:effectLst/>
                            <a:latin typeface="Cambria Math"/>
                            <a:ea typeface="Calibri"/>
                            <a:cs typeface="Times New Roman"/>
                          </a:rPr>
                          <m:t>.</m:t>
                        </m:r>
                        <m:r>
                          <a:rPr lang="en-US">
                            <a:effectLst/>
                            <a:latin typeface="Cambria Math"/>
                            <a:ea typeface="Calibri"/>
                            <a:cs typeface="Times New Roman"/>
                          </a:rPr>
                          <m:t>67</m:t>
                        </m:r>
                        <m:r>
                          <a:rPr lang="en-US">
                            <a:effectLst/>
                            <a:latin typeface="Cambria Math"/>
                            <a:ea typeface="Calibri"/>
                            <a:cs typeface="Times New Roman"/>
                          </a:rPr>
                          <m:t>×</m:t>
                        </m:r>
                        <m:sSup>
                          <m:sSupPr>
                            <m:ctrlPr>
                              <a:rPr lang="en-US" i="1">
                                <a:effectLst/>
                                <a:latin typeface="Cambria Math"/>
                                <a:ea typeface="Calibri"/>
                                <a:cs typeface="Times New Roman"/>
                              </a:rPr>
                            </m:ctrlPr>
                          </m:sSupPr>
                          <m:e>
                            <m:r>
                              <a:rPr lang="en-US">
                                <a:effectLst/>
                                <a:latin typeface="Cambria Math"/>
                                <a:ea typeface="Calibri"/>
                                <a:cs typeface="Times New Roman"/>
                              </a:rPr>
                              <m:t>10</m:t>
                            </m:r>
                          </m:e>
                          <m:sup>
                            <m:r>
                              <a:rPr lang="en-US" i="1">
                                <a:effectLst/>
                                <a:latin typeface="Cambria Math"/>
                                <a:ea typeface="Calibri"/>
                                <a:cs typeface="Times New Roman"/>
                              </a:rPr>
                              <m:t>−</m:t>
                            </m:r>
                            <m:r>
                              <a:rPr lang="en-US">
                                <a:effectLst/>
                                <a:latin typeface="Cambria Math"/>
                                <a:ea typeface="Calibri"/>
                                <a:cs typeface="Times New Roman"/>
                              </a:rPr>
                              <m:t>3</m:t>
                            </m:r>
                          </m:sup>
                        </m:sSup>
                      </m:den>
                    </m:f>
                  </m:oMath>
                </a14:m>
                <a:r>
                  <a:rPr lang="en-US" dirty="0">
                    <a:effectLst/>
                    <a:latin typeface="Times New Roman"/>
                    <a:ea typeface="Calibri"/>
                    <a:cs typeface="Times New Roman"/>
                  </a:rPr>
                  <a:t> = 1.35</a:t>
                </a:r>
                <a:endParaRPr lang="en-US" sz="2800" dirty="0">
                  <a:effectLst/>
                  <a:latin typeface="Times New Roman"/>
                  <a:ea typeface="Calibri"/>
                  <a:cs typeface="Times New Roman"/>
                </a:endParaRPr>
              </a:p>
              <a:p>
                <a:pPr marL="182880" indent="0" algn="just">
                  <a:lnSpc>
                    <a:spcPct val="150000"/>
                  </a:lnSpc>
                  <a:spcAft>
                    <a:spcPts val="0"/>
                  </a:spcAft>
                  <a:buNone/>
                </a:pPr>
                <a:r>
                  <a:rPr lang="en-US" sz="2600" dirty="0">
                    <a:solidFill>
                      <a:prstClr val="black"/>
                    </a:solidFill>
                  </a:rPr>
                  <a:t></a:t>
                </a:r>
                <a:r>
                  <a:rPr lang="en-US" sz="2600" dirty="0" err="1">
                    <a:solidFill>
                      <a:prstClr val="black"/>
                    </a:solidFill>
                  </a:rPr>
                  <a:t>fm</a:t>
                </a:r>
                <a:r>
                  <a:rPr lang="en-US" sz="2600" dirty="0">
                    <a:solidFill>
                      <a:prstClr val="black"/>
                    </a:solidFill>
                  </a:rPr>
                  <a:t> </a:t>
                </a:r>
                <a:r>
                  <a:rPr lang="en-US" baseline="-25000" dirty="0" err="1" smtClean="0">
                    <a:effectLst/>
                    <a:latin typeface="Times New Roman"/>
                    <a:ea typeface="Calibri"/>
                    <a:cs typeface="Times New Roman"/>
                  </a:rPr>
                  <a:t>avg</a:t>
                </a:r>
                <a:r>
                  <a:rPr lang="en-US" baseline="-25000" dirty="0" smtClean="0">
                    <a:effectLst/>
                    <a:latin typeface="Times New Roman"/>
                    <a:ea typeface="Calibri"/>
                    <a:cs typeface="Times New Roman"/>
                  </a:rPr>
                  <a:t> </a:t>
                </a:r>
                <a:r>
                  <a:rPr lang="en-US" dirty="0">
                    <a:effectLst/>
                    <a:latin typeface="Times New Roman"/>
                    <a:ea typeface="Calibri"/>
                    <a:cs typeface="Times New Roman"/>
                  </a:rPr>
                  <a:t>= 1.53 &lt; 2   </a:t>
                </a:r>
                <a:r>
                  <a:rPr lang="en-US" dirty="0" smtClean="0">
                    <a:latin typeface="Times New Roman"/>
                    <a:ea typeface="Calibri"/>
                    <a:cs typeface="Times New Roman"/>
                  </a:rPr>
                  <a:t>ok</a:t>
                </a:r>
                <a:endParaRPr lang="en-US" sz="2800" dirty="0">
                  <a:effectLst/>
                  <a:latin typeface="Times New Roman"/>
                  <a:ea typeface="Calibri"/>
                  <a:cs typeface="Times New Roman"/>
                </a:endParaRPr>
              </a:p>
              <a:p>
                <a:pPr marL="182880" indent="0" algn="just">
                  <a:lnSpc>
                    <a:spcPct val="150000"/>
                  </a:lnSpc>
                  <a:spcAft>
                    <a:spcPts val="0"/>
                  </a:spcAft>
                  <a:buNone/>
                </a:pPr>
                <a:r>
                  <a:rPr lang="en-US" sz="2800" dirty="0">
                    <a:effectLst/>
                    <a:latin typeface="Times New Roman" pitchFamily="18" charset="0"/>
                    <a:ea typeface="Calibri"/>
                    <a:cs typeface="Times New Roman" pitchFamily="18" charset="0"/>
                  </a:rPr>
                  <a:t>H should not be less than:</a:t>
                </a:r>
              </a:p>
              <a:p>
                <a:pPr marL="182880" indent="0" algn="just">
                  <a:lnSpc>
                    <a:spcPct val="150000"/>
                  </a:lnSpc>
                  <a:spcAft>
                    <a:spcPts val="0"/>
                  </a:spcAft>
                  <a:buNone/>
                </a:pPr>
                <a:r>
                  <a:rPr lang="en-US" sz="2800" dirty="0">
                    <a:effectLst/>
                    <a:latin typeface="Times New Roman" pitchFamily="18" charset="0"/>
                    <a:ea typeface="Calibri"/>
                    <a:cs typeface="Times New Roman" pitchFamily="18" charset="0"/>
                  </a:rPr>
                  <a:t>H = </a:t>
                </a:r>
                <a14:m>
                  <m:oMath xmlns:m="http://schemas.openxmlformats.org/officeDocument/2006/math">
                    <m:f>
                      <m:fPr>
                        <m:ctrlPr>
                          <a:rPr lang="en-US" sz="2800" i="1">
                            <a:effectLst/>
                            <a:latin typeface="Cambria Math"/>
                            <a:ea typeface="Calibri"/>
                            <a:cs typeface="Times New Roman"/>
                          </a:rPr>
                        </m:ctrlPr>
                      </m:fPr>
                      <m:num>
                        <m:func>
                          <m:funcPr>
                            <m:ctrlPr>
                              <a:rPr lang="en-US" sz="2800" i="1">
                                <a:effectLst/>
                                <a:latin typeface="Cambria Math"/>
                                <a:ea typeface="Calibri"/>
                                <a:cs typeface="Times New Roman"/>
                              </a:rPr>
                            </m:ctrlPr>
                          </m:funcPr>
                          <m:fName>
                            <m:r>
                              <a:rPr lang="en-US" sz="2800" i="1">
                                <a:effectLst/>
                                <a:latin typeface="Cambria Math"/>
                                <a:ea typeface="Calibri"/>
                                <a:cs typeface="Times New Roman"/>
                              </a:rPr>
                              <m:t>𝑙𝑛</m:t>
                            </m:r>
                          </m:fName>
                          <m:e>
                            <m:r>
                              <a:rPr lang="en-US" sz="2800">
                                <a:effectLst/>
                                <a:latin typeface="Cambria Math"/>
                                <a:ea typeface="Calibri"/>
                                <a:cs typeface="Times New Roman"/>
                              </a:rPr>
                              <m:t>(</m:t>
                            </m:r>
                            <m:r>
                              <a:rPr lang="en-US" sz="2800" b="0" i="0" smtClean="0">
                                <a:effectLst/>
                                <a:latin typeface="Cambria Math"/>
                                <a:ea typeface="Calibri"/>
                                <a:cs typeface="Times New Roman"/>
                              </a:rPr>
                              <m:t>0</m:t>
                            </m:r>
                            <m:r>
                              <a:rPr lang="en-US" sz="2800">
                                <a:effectLst/>
                                <a:latin typeface="Cambria Math"/>
                                <a:ea typeface="Calibri"/>
                                <a:cs typeface="Times New Roman"/>
                              </a:rPr>
                              <m:t>.</m:t>
                            </m:r>
                            <m:r>
                              <a:rPr lang="en-US" sz="2800">
                                <a:effectLst/>
                                <a:latin typeface="Cambria Math"/>
                                <a:ea typeface="Calibri"/>
                                <a:cs typeface="Times New Roman"/>
                              </a:rPr>
                              <m:t>8</m:t>
                            </m:r>
                            <m:r>
                              <a:rPr lang="en-US" sz="2800">
                                <a:effectLst/>
                                <a:latin typeface="Cambria Math"/>
                                <a:ea typeface="Calibri"/>
                                <a:cs typeface="Times New Roman"/>
                              </a:rPr>
                              <m:t>+</m:t>
                            </m:r>
                            <m:f>
                              <m:fPr>
                                <m:ctrlPr>
                                  <a:rPr lang="en-US" sz="2800" i="1">
                                    <a:effectLst/>
                                    <a:latin typeface="Cambria Math"/>
                                    <a:ea typeface="Calibri"/>
                                    <a:cs typeface="Times New Roman"/>
                                  </a:rPr>
                                </m:ctrlPr>
                              </m:fPr>
                              <m:num>
                                <m:r>
                                  <m:rPr>
                                    <m:sty m:val="p"/>
                                  </m:rPr>
                                  <a:rPr lang="en-US" sz="2800">
                                    <a:effectLst/>
                                    <a:latin typeface="Cambria Math"/>
                                    <a:ea typeface="Calibri"/>
                                    <a:cs typeface="Times New Roman"/>
                                  </a:rPr>
                                  <m:t>Fy</m:t>
                                </m:r>
                              </m:num>
                              <m:den>
                                <m:r>
                                  <a:rPr lang="en-US" sz="2800">
                                    <a:effectLst/>
                                    <a:latin typeface="Cambria Math"/>
                                    <a:ea typeface="Calibri"/>
                                    <a:cs typeface="Times New Roman"/>
                                  </a:rPr>
                                  <m:t>1400</m:t>
                                </m:r>
                              </m:den>
                            </m:f>
                            <m:r>
                              <a:rPr lang="en-US" sz="2800">
                                <a:effectLst/>
                                <a:latin typeface="Cambria Math"/>
                                <a:ea typeface="Calibri"/>
                                <a:cs typeface="Times New Roman"/>
                              </a:rPr>
                              <m:t>)</m:t>
                            </m:r>
                          </m:e>
                        </m:func>
                      </m:num>
                      <m:den>
                        <m:r>
                          <a:rPr lang="en-US" sz="2800">
                            <a:effectLst/>
                            <a:latin typeface="Cambria Math"/>
                            <a:ea typeface="Calibri"/>
                            <a:cs typeface="Times New Roman"/>
                          </a:rPr>
                          <m:t>36</m:t>
                        </m:r>
                        <m:r>
                          <a:rPr lang="en-US" sz="2800">
                            <a:effectLst/>
                            <a:latin typeface="Cambria Math"/>
                            <a:ea typeface="Calibri"/>
                            <a:cs typeface="Times New Roman"/>
                          </a:rPr>
                          <m:t>+</m:t>
                        </m:r>
                        <m:r>
                          <a:rPr lang="en-US" sz="2800">
                            <a:effectLst/>
                            <a:latin typeface="Cambria Math"/>
                            <a:ea typeface="Calibri"/>
                            <a:cs typeface="Times New Roman"/>
                          </a:rPr>
                          <m:t>5</m:t>
                        </m:r>
                        <m:r>
                          <m:rPr>
                            <m:sty m:val="p"/>
                          </m:rPr>
                          <a:rPr lang="en-US" sz="2800">
                            <a:effectLst/>
                            <a:latin typeface="Cambria Math"/>
                            <a:ea typeface="Calibri"/>
                            <a:cs typeface="Times New Roman"/>
                          </a:rPr>
                          <m:t>β</m:t>
                        </m:r>
                        <m:r>
                          <a:rPr lang="en-US" sz="2800">
                            <a:effectLst/>
                            <a:latin typeface="Cambria Math"/>
                            <a:ea typeface="Calibri"/>
                            <a:cs typeface="Times New Roman"/>
                          </a:rPr>
                          <m:t>( </m:t>
                        </m:r>
                        <m:r>
                          <a:rPr lang="en-US" sz="2800" i="1">
                            <a:effectLst/>
                            <a:latin typeface="Cambria Math"/>
                            <a:ea typeface="Calibri"/>
                            <a:cs typeface="Times New Roman"/>
                          </a:rPr>
                          <m:t>−.</m:t>
                        </m:r>
                        <m:r>
                          <a:rPr lang="en-US" sz="2800" i="1">
                            <a:effectLst/>
                            <a:latin typeface="Cambria Math"/>
                            <a:ea typeface="Calibri"/>
                            <a:cs typeface="Times New Roman"/>
                          </a:rPr>
                          <m:t>2</m:t>
                        </m:r>
                        <m:r>
                          <a:rPr lang="en-US" sz="2800" i="1">
                            <a:effectLst/>
                            <a:latin typeface="Cambria Math"/>
                            <a:ea typeface="Calibri"/>
                            <a:cs typeface="Times New Roman"/>
                          </a:rPr>
                          <m:t>)</m:t>
                        </m:r>
                      </m:den>
                    </m:f>
                  </m:oMath>
                </a14:m>
                <a:r>
                  <a:rPr lang="en-US" sz="2800" dirty="0">
                    <a:effectLst/>
                    <a:latin typeface="Times New Roman" pitchFamily="18" charset="0"/>
                    <a:ea typeface="Calibri"/>
                    <a:cs typeface="Times New Roman" pitchFamily="18" charset="0"/>
                  </a:rPr>
                  <a:t> ≥ 125  </a:t>
                </a:r>
              </a:p>
              <a:p>
                <a:pPr marL="182880" indent="0" algn="just">
                  <a:lnSpc>
                    <a:spcPct val="150000"/>
                  </a:lnSpc>
                  <a:spcAft>
                    <a:spcPts val="600"/>
                  </a:spcAft>
                  <a:buNone/>
                </a:pPr>
                <a:r>
                  <a:rPr lang="en-US" sz="2800" dirty="0">
                    <a:effectLst/>
                    <a:latin typeface="Times New Roman" pitchFamily="18" charset="0"/>
                    <a:ea typeface="Calibri"/>
                    <a:cs typeface="Times New Roman" pitchFamily="18" charset="0"/>
                  </a:rPr>
                  <a:t>H = 0.239,   use h slab = </a:t>
                </a:r>
                <a:r>
                  <a:rPr lang="en-US" sz="2800" dirty="0" smtClean="0">
                    <a:effectLst/>
                    <a:latin typeface="Times New Roman" pitchFamily="18" charset="0"/>
                    <a:ea typeface="Calibri"/>
                    <a:cs typeface="Times New Roman" pitchFamily="18" charset="0"/>
                  </a:rPr>
                  <a:t>0.25m.</a:t>
                </a:r>
                <a:endParaRPr lang="en-US" sz="2800" dirty="0">
                  <a:effectLst/>
                  <a:latin typeface="Times New Roman" pitchFamily="18" charset="0"/>
                  <a:ea typeface="Calibri"/>
                  <a:cs typeface="Times New Roman" pitchFamily="18" charset="0"/>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1066800"/>
                <a:ext cx="7467600" cy="5407152"/>
              </a:xfrm>
              <a:blipFill rotWithShape="1">
                <a:blip r:embed="rId2"/>
                <a:stretch>
                  <a:fillRect/>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47</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slab </a:t>
            </a:r>
          </a:p>
        </p:txBody>
      </p:sp>
      <p:sp>
        <p:nvSpPr>
          <p:cNvPr id="5" name="TextBox 4"/>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34531218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836756"/>
                <a:ext cx="7696200" cy="5637196"/>
              </a:xfrm>
            </p:spPr>
            <p:txBody>
              <a:bodyPr>
                <a:normAutofit/>
              </a:bodyPr>
              <a:lstStyle/>
              <a:p>
                <a:pPr marL="0" indent="0">
                  <a:buNone/>
                </a:pPr>
                <a:endParaRPr lang="en-US" dirty="0" smtClean="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a:p>
                <a:pPr marL="0" indent="0">
                  <a:buNone/>
                </a:pPr>
                <a:endParaRPr lang="en-US" dirty="0" smtClean="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a:p>
                <a:pPr marL="0" indent="0">
                  <a:buNone/>
                </a:pPr>
                <a:endParaRPr lang="en-US" dirty="0" smtClean="0">
                  <a:latin typeface="Times New Roman" pitchFamily="18" charset="0"/>
                  <a:cs typeface="Times New Roman" pitchFamily="18" charset="0"/>
                </a:endParaRPr>
              </a:p>
              <a:p>
                <a:pPr marL="0" indent="0">
                  <a:buNone/>
                </a:pPr>
                <a:endParaRPr lang="en-US" sz="2000" dirty="0" smtClean="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Minimum depth of non prestressed beam according to ACI318-14 Table 9.3.1.1 = </a:t>
                </a:r>
                <a14:m>
                  <m:oMath xmlns:m="http://schemas.openxmlformats.org/officeDocument/2006/math">
                    <m:f>
                      <m:fPr>
                        <m:ctrlPr>
                          <a:rPr lang="en-US" sz="2000" i="1" smtClean="0">
                            <a:latin typeface="Cambria Math"/>
                          </a:rPr>
                        </m:ctrlPr>
                      </m:fPr>
                      <m:num>
                        <m:r>
                          <a:rPr lang="en-US" sz="2000" b="0" i="1" smtClean="0">
                            <a:latin typeface="Cambria Math"/>
                          </a:rPr>
                          <m:t>𝐿</m:t>
                        </m:r>
                      </m:num>
                      <m:den>
                        <m:r>
                          <a:rPr lang="en-US" sz="2000" b="0" i="1" smtClean="0">
                            <a:latin typeface="Cambria Math"/>
                          </a:rPr>
                          <m:t>21</m:t>
                        </m:r>
                      </m:den>
                    </m:f>
                  </m:oMath>
                </a14:m>
                <a:r>
                  <a:rPr lang="en-US" sz="2000" dirty="0" smtClean="0">
                    <a:latin typeface="Times New Roman" pitchFamily="18" charset="0"/>
                    <a:cs typeface="Times New Roman" pitchFamily="18" charset="0"/>
                  </a:rPr>
                  <a:t> = </a:t>
                </a:r>
                <a14:m>
                  <m:oMath xmlns:m="http://schemas.openxmlformats.org/officeDocument/2006/math">
                    <m:f>
                      <m:fPr>
                        <m:ctrlPr>
                          <a:rPr lang="en-US" sz="2000" i="1">
                            <a:solidFill>
                              <a:prstClr val="black"/>
                            </a:solidFill>
                            <a:latin typeface="Cambria Math"/>
                          </a:rPr>
                        </m:ctrlPr>
                      </m:fPr>
                      <m:num>
                        <m:r>
                          <a:rPr lang="en-US" sz="2000" b="0" i="1" smtClean="0">
                            <a:solidFill>
                              <a:prstClr val="black"/>
                            </a:solidFill>
                            <a:latin typeface="Cambria Math"/>
                          </a:rPr>
                          <m:t>1070</m:t>
                        </m:r>
                      </m:num>
                      <m:den>
                        <m:r>
                          <a:rPr lang="en-US" sz="2000" i="1">
                            <a:solidFill>
                              <a:prstClr val="black"/>
                            </a:solidFill>
                            <a:latin typeface="Cambria Math"/>
                          </a:rPr>
                          <m:t>21</m:t>
                        </m:r>
                      </m:den>
                    </m:f>
                  </m:oMath>
                </a14:m>
                <a:r>
                  <a:rPr lang="en-US" sz="2000" dirty="0" smtClean="0">
                    <a:latin typeface="Times New Roman" pitchFamily="18" charset="0"/>
                    <a:cs typeface="Times New Roman" pitchFamily="18" charset="0"/>
                  </a:rPr>
                  <a:t> = 51 cm , use 55 cm as preliminary beams depth </a:t>
                </a:r>
              </a:p>
              <a:p>
                <a:pPr marL="0" indent="0">
                  <a:buNone/>
                </a:pPr>
                <a:endParaRPr lang="en-US" sz="2000" dirty="0">
                  <a:latin typeface="Times New Roman" pitchFamily="18" charset="0"/>
                  <a:cs typeface="Times New Roman" pitchFamily="18" charset="0"/>
                </a:endParaRPr>
              </a:p>
              <a:p>
                <a:pPr marL="0" indent="0" algn="just">
                  <a:lnSpc>
                    <a:spcPct val="106000"/>
                  </a:lnSpc>
                  <a:spcAft>
                    <a:spcPts val="800"/>
                  </a:spcAft>
                  <a:buNone/>
                  <a:tabLst>
                    <a:tab pos="4657725" algn="l"/>
                  </a:tabLst>
                </a:pPr>
                <a:r>
                  <a:rPr lang="en-US" sz="2000" dirty="0">
                    <a:latin typeface="Times New Roman" pitchFamily="18" charset="0"/>
                    <a:ea typeface="Calibri"/>
                    <a:cs typeface="Times New Roman" pitchFamily="18" charset="0"/>
                  </a:rPr>
                  <a:t>The width of beams can be assumed or L/20 can be used as an indication, </a:t>
                </a:r>
                <a14:m>
                  <m:oMath xmlns:m="http://schemas.openxmlformats.org/officeDocument/2006/math">
                    <m:f>
                      <m:fPr>
                        <m:ctrlPr>
                          <a:rPr lang="en-US" sz="2000" i="1">
                            <a:effectLst/>
                            <a:latin typeface="Cambria Math"/>
                            <a:ea typeface="Calibri"/>
                            <a:cs typeface="Times New Roman"/>
                          </a:rPr>
                        </m:ctrlPr>
                      </m:fPr>
                      <m:num>
                        <m:r>
                          <a:rPr lang="en-US" sz="2000" i="1">
                            <a:effectLst/>
                            <a:latin typeface="Cambria Math"/>
                            <a:ea typeface="Calibri"/>
                            <a:cs typeface="Times New Roman"/>
                          </a:rPr>
                          <m:t>𝐿</m:t>
                        </m:r>
                      </m:num>
                      <m:den>
                        <m:r>
                          <a:rPr lang="en-US" sz="2000" i="1">
                            <a:effectLst/>
                            <a:latin typeface="Cambria Math"/>
                            <a:ea typeface="Calibri"/>
                            <a:cs typeface="Times New Roman"/>
                          </a:rPr>
                          <m:t>20</m:t>
                        </m:r>
                      </m:den>
                    </m:f>
                  </m:oMath>
                </a14:m>
                <a:r>
                  <a:rPr lang="en-US" sz="2000" dirty="0">
                    <a:effectLst/>
                    <a:latin typeface="Times New Roman" pitchFamily="18" charset="0"/>
                    <a:ea typeface="Times New Roman"/>
                    <a:cs typeface="Times New Roman" pitchFamily="18" charset="0"/>
                  </a:rPr>
                  <a:t> = </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1070</m:t>
                        </m:r>
                      </m:num>
                      <m:den>
                        <m:r>
                          <a:rPr lang="en-US" sz="2000" i="1">
                            <a:effectLst/>
                            <a:latin typeface="Cambria Math"/>
                            <a:ea typeface="Times New Roman"/>
                            <a:cs typeface="Times New Roman"/>
                          </a:rPr>
                          <m:t>20</m:t>
                        </m:r>
                      </m:den>
                    </m:f>
                  </m:oMath>
                </a14:m>
                <a:r>
                  <a:rPr lang="en-US" sz="2000" dirty="0">
                    <a:effectLst/>
                    <a:latin typeface="Times New Roman" pitchFamily="18" charset="0"/>
                    <a:ea typeface="Times New Roman"/>
                    <a:cs typeface="Times New Roman" pitchFamily="18" charset="0"/>
                  </a:rPr>
                  <a:t> = 53.5 cm, to be conservative width of 80 cm was used.</a:t>
                </a:r>
                <a:endParaRPr lang="en-US" sz="2000" dirty="0">
                  <a:effectLst/>
                  <a:latin typeface="Times New Roman" pitchFamily="18" charset="0"/>
                  <a:ea typeface="Calibri"/>
                  <a:cs typeface="Times New Roman" pitchFamily="18" charset="0"/>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836756"/>
                <a:ext cx="7696200" cy="5637196"/>
              </a:xfrm>
              <a:blipFill rotWithShape="0">
                <a:blip r:embed="rId2"/>
                <a:stretch>
                  <a:fillRect l="-792" r="-713"/>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48</a:t>
            </a:fld>
            <a:endParaRPr lang="en-US" dirty="0"/>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beams </a:t>
            </a:r>
          </a:p>
        </p:txBody>
      </p:sp>
      <p:pic>
        <p:nvPicPr>
          <p:cNvPr id="296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0701" t="16934" r="3319" b="15420"/>
          <a:stretch/>
        </p:blipFill>
        <p:spPr bwMode="auto">
          <a:xfrm>
            <a:off x="368710" y="1224116"/>
            <a:ext cx="7937090" cy="1671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870265" y="2895600"/>
            <a:ext cx="67818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Figure </a:t>
            </a:r>
            <a:r>
              <a:rPr lang="en-US" dirty="0" smtClean="0">
                <a:latin typeface="Times New Roman" pitchFamily="18" charset="0"/>
                <a:cs typeface="Times New Roman" pitchFamily="18" charset="0"/>
              </a:rPr>
              <a:t>2.3: Frame C-C in x-direction in second floor.</a:t>
            </a:r>
            <a:endParaRPr lang="en-US" dirty="0">
              <a:latin typeface="Times New Roman" pitchFamily="18" charset="0"/>
              <a:cs typeface="Times New Roman" pitchFamily="18" charset="0"/>
            </a:endParaRPr>
          </a:p>
        </p:txBody>
      </p:sp>
      <p:sp>
        <p:nvSpPr>
          <p:cNvPr id="7" name="TextBox 6"/>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29444301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229" y="835304"/>
            <a:ext cx="6774942" cy="5419954"/>
          </a:xfrm>
          <a:prstGeom prst="rect">
            <a:avLst/>
          </a:prstGeom>
        </p:spPr>
      </p:pic>
      <p:sp>
        <p:nvSpPr>
          <p:cNvPr id="4" name="Slide Number Placeholder 3"/>
          <p:cNvSpPr>
            <a:spLocks noGrp="1"/>
          </p:cNvSpPr>
          <p:nvPr>
            <p:ph type="sldNum" sz="quarter" idx="15"/>
          </p:nvPr>
        </p:nvSpPr>
        <p:spPr/>
        <p:txBody>
          <a:bodyPr/>
          <a:lstStyle/>
          <a:p>
            <a:fld id="{B6F15528-21DE-4FAA-801E-634DDDAF4B2B}" type="slidenum">
              <a:rPr lang="en-US" smtClean="0"/>
              <a:pPr/>
              <a:t>49</a:t>
            </a:fld>
            <a:endParaRPr lang="en-US"/>
          </a:p>
        </p:txBody>
      </p:sp>
      <p:sp>
        <p:nvSpPr>
          <p:cNvPr id="5" name="TextBox 4"/>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columns  </a:t>
            </a:r>
          </a:p>
        </p:txBody>
      </p:sp>
      <p:sp>
        <p:nvSpPr>
          <p:cNvPr id="7" name="TextBox 6"/>
          <p:cNvSpPr txBox="1"/>
          <p:nvPr/>
        </p:nvSpPr>
        <p:spPr>
          <a:xfrm>
            <a:off x="1600200" y="6070592"/>
            <a:ext cx="57150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Figure </a:t>
            </a:r>
            <a:r>
              <a:rPr lang="en-US" dirty="0" smtClean="0">
                <a:latin typeface="Times New Roman" pitchFamily="18" charset="0"/>
                <a:cs typeface="Times New Roman" pitchFamily="18" charset="0"/>
              </a:rPr>
              <a:t>2.4: Columns plan in fourth basement.</a:t>
            </a:r>
            <a:endParaRPr lang="en-US" dirty="0">
              <a:latin typeface="Times New Roman" pitchFamily="18" charset="0"/>
              <a:cs typeface="Times New Roman" pitchFamily="18" charset="0"/>
            </a:endParaRPr>
          </a:p>
        </p:txBody>
      </p:sp>
      <p:sp>
        <p:nvSpPr>
          <p:cNvPr id="8" name="TextBox 7"/>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7101318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1295400"/>
                <a:ext cx="7772400" cy="5178552"/>
              </a:xfrm>
            </p:spPr>
            <p:txBody>
              <a:bodyPr>
                <a:normAutofit/>
              </a:bodyPr>
              <a:lstStyle/>
              <a:p>
                <a:pPr marL="0" indent="0">
                  <a:buNone/>
                </a:pP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This </a:t>
                </a:r>
                <a:r>
                  <a:rPr lang="en-US" dirty="0">
                    <a:latin typeface="Times New Roman" pitchFamily="18" charset="0"/>
                    <a:cs typeface="Times New Roman" pitchFamily="18" charset="0"/>
                  </a:rPr>
                  <a:t>project consists of fifteen floors of an approximate area of </a:t>
                </a:r>
                <a:r>
                  <a:rPr lang="en-US" dirty="0" smtClean="0">
                    <a:latin typeface="Times New Roman" pitchFamily="18" charset="0"/>
                    <a:cs typeface="Times New Roman" pitchFamily="18" charset="0"/>
                  </a:rPr>
                  <a:t>25,578</a:t>
                </a:r>
                <a14:m>
                  <m:oMath xmlns:m="http://schemas.openxmlformats.org/officeDocument/2006/math">
                    <m:sSup>
                      <m:sSupPr>
                        <m:ctrlPr>
                          <a:rPr lang="en-US" i="1" smtClean="0">
                            <a:latin typeface="Cambria Math"/>
                            <a:cs typeface="Times New Roman" pitchFamily="18" charset="0"/>
                          </a:rPr>
                        </m:ctrlPr>
                      </m:sSupPr>
                      <m:e>
                        <m:r>
                          <a:rPr lang="en-US" b="0" i="1" smtClean="0">
                            <a:latin typeface="Cambria Math"/>
                            <a:cs typeface="Times New Roman" pitchFamily="18" charset="0"/>
                          </a:rPr>
                          <m:t> </m:t>
                        </m:r>
                        <m:r>
                          <a:rPr lang="en-US" b="0" i="1" smtClean="0">
                            <a:latin typeface="Cambria Math"/>
                            <a:cs typeface="Times New Roman" pitchFamily="18" charset="0"/>
                          </a:rPr>
                          <m:t>𝑚</m:t>
                        </m:r>
                      </m:e>
                      <m:sup>
                        <m:r>
                          <a:rPr lang="en-US" b="0" i="1" smtClean="0">
                            <a:latin typeface="Cambria Math"/>
                            <a:cs typeface="Times New Roman" pitchFamily="18" charset="0"/>
                          </a:rPr>
                          <m:t>2</m:t>
                        </m:r>
                      </m:sup>
                    </m:sSup>
                  </m:oMath>
                </a14:m>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including five basements, a ground floor, eight top floors and a roof with a total height of 52.0m. The building has three main gates in the fifth basement, </a:t>
                </a:r>
                <a:r>
                  <a:rPr lang="en-US" dirty="0" smtClean="0">
                    <a:latin typeface="Times New Roman" pitchFamily="18" charset="0"/>
                    <a:cs typeface="Times New Roman" pitchFamily="18" charset="0"/>
                  </a:rPr>
                  <a:t>first basement </a:t>
                </a:r>
                <a:r>
                  <a:rPr lang="en-US" dirty="0">
                    <a:latin typeface="Times New Roman" pitchFamily="18" charset="0"/>
                    <a:cs typeface="Times New Roman" pitchFamily="18" charset="0"/>
                  </a:rPr>
                  <a:t>and in the ground floor</a:t>
                </a:r>
                <a:r>
                  <a:rPr lang="en-US" dirty="0" smtClean="0">
                    <a:latin typeface="Times New Roman" pitchFamily="18" charset="0"/>
                    <a:cs typeface="Times New Roman" pitchFamily="18" charset="0"/>
                  </a:rPr>
                  <a:t>.</a:t>
                </a:r>
              </a:p>
              <a:p>
                <a:pPr marL="0" indent="0">
                  <a:buNone/>
                </a:pPr>
                <a:endParaRPr lang="en-US" dirty="0" smtClean="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1295400"/>
                <a:ext cx="7772400" cy="5178552"/>
              </a:xfrm>
              <a:blipFill rotWithShape="1">
                <a:blip r:embed="rId3"/>
                <a:stretch>
                  <a:fillRect l="-1176" r="-706"/>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5</a:t>
            </a:fld>
            <a:endParaRPr lang="en-US"/>
          </a:p>
        </p:txBody>
      </p:sp>
      <p:sp>
        <p:nvSpPr>
          <p:cNvPr id="4" name="TextBox 3"/>
          <p:cNvSpPr txBox="1"/>
          <p:nvPr/>
        </p:nvSpPr>
        <p:spPr>
          <a:xfrm>
            <a:off x="609600" y="228600"/>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General description </a:t>
            </a:r>
            <a:endParaRPr lang="en-US" sz="3600" dirty="0">
              <a:latin typeface="Times New Roman" pitchFamily="18" charset="0"/>
              <a:cs typeface="Times New Roman" pitchFamily="18" charset="0"/>
            </a:endParaRP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0250215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90600"/>
            <a:ext cx="8001000" cy="5483352"/>
          </a:xfrm>
        </p:spPr>
        <p:txBody>
          <a:bodyPr/>
          <a:lstStyle/>
          <a:p>
            <a:pPr marL="0" indent="0">
              <a:buNone/>
            </a:pPr>
            <a:r>
              <a:rPr lang="en-US" dirty="0" smtClean="0">
                <a:latin typeface="Times New Roman" pitchFamily="18" charset="0"/>
                <a:cs typeface="Times New Roman" pitchFamily="18" charset="0"/>
              </a:rPr>
              <a:t>Column 39 was chosen as representative for interior  columns preliminary dimensions.</a:t>
            </a:r>
          </a:p>
          <a:p>
            <a:pPr marL="0" indent="0">
              <a:buNone/>
            </a:pPr>
            <a:endParaRPr lang="en-US" dirty="0" smtClean="0"/>
          </a:p>
          <a:p>
            <a:pPr marL="0" indent="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50</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columns  </a:t>
            </a: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078847"/>
            <a:ext cx="5638800" cy="346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600200" y="5544360"/>
            <a:ext cx="58674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Figure </a:t>
            </a:r>
            <a:r>
              <a:rPr lang="en-US" dirty="0" smtClean="0">
                <a:latin typeface="Times New Roman" pitchFamily="18" charset="0"/>
                <a:cs typeface="Times New Roman" pitchFamily="18" charset="0"/>
              </a:rPr>
              <a:t>2.5: Column 39 location and tributary area.</a:t>
            </a:r>
            <a:endParaRPr lang="en-US" dirty="0">
              <a:latin typeface="Times New Roman" pitchFamily="18" charset="0"/>
              <a:cs typeface="Times New Roman" pitchFamily="18" charset="0"/>
            </a:endParaRPr>
          </a:p>
        </p:txBody>
      </p:sp>
      <p:sp>
        <p:nvSpPr>
          <p:cNvPr id="7" name="TextBox 6"/>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125596020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368710" y="836756"/>
                <a:ext cx="8470490" cy="5637196"/>
              </a:xfrm>
            </p:spPr>
            <p:txBody>
              <a:bodyPr/>
              <a:lstStyle/>
              <a:p>
                <a:pPr marL="182880" indent="0" algn="just">
                  <a:lnSpc>
                    <a:spcPct val="150000"/>
                  </a:lnSpc>
                  <a:spcAft>
                    <a:spcPts val="600"/>
                  </a:spcAft>
                  <a:buNone/>
                </a:pPr>
                <a:r>
                  <a:rPr lang="en-US" dirty="0">
                    <a:latin typeface="Times New Roman" pitchFamily="18" charset="0"/>
                    <a:ea typeface="Calibri"/>
                    <a:cs typeface="Times New Roman" pitchFamily="18" charset="0"/>
                  </a:rPr>
                  <a:t>Tributary area around the column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Times New Roman"/>
                          </a:rPr>
                          <m:t>8</m:t>
                        </m:r>
                        <m:r>
                          <a:rPr lang="en-US">
                            <a:effectLst/>
                            <a:latin typeface="Cambria Math"/>
                            <a:ea typeface="Calibri"/>
                            <a:cs typeface="Times New Roman"/>
                          </a:rPr>
                          <m:t>.</m:t>
                        </m:r>
                        <m:r>
                          <a:rPr lang="en-US">
                            <a:effectLst/>
                            <a:latin typeface="Cambria Math"/>
                            <a:ea typeface="Calibri"/>
                            <a:cs typeface="Times New Roman"/>
                          </a:rPr>
                          <m:t>2</m:t>
                        </m:r>
                        <m:r>
                          <a:rPr lang="en-US">
                            <a:effectLst/>
                            <a:latin typeface="Cambria Math"/>
                            <a:ea typeface="Calibri"/>
                            <a:cs typeface="Times New Roman"/>
                          </a:rPr>
                          <m:t>+</m:t>
                        </m:r>
                        <m:r>
                          <a:rPr lang="en-US">
                            <a:effectLst/>
                            <a:latin typeface="Cambria Math"/>
                            <a:ea typeface="Calibri"/>
                            <a:cs typeface="Times New Roman"/>
                          </a:rPr>
                          <m:t>10</m:t>
                        </m:r>
                        <m:r>
                          <a:rPr lang="en-US">
                            <a:effectLst/>
                            <a:latin typeface="Cambria Math"/>
                            <a:ea typeface="Calibri"/>
                            <a:cs typeface="Times New Roman"/>
                          </a:rPr>
                          <m:t>.</m:t>
                        </m:r>
                        <m:r>
                          <a:rPr lang="en-US">
                            <a:effectLst/>
                            <a:latin typeface="Cambria Math"/>
                            <a:ea typeface="Calibri"/>
                            <a:cs typeface="Times New Roman"/>
                          </a:rPr>
                          <m:t>7</m:t>
                        </m:r>
                      </m:num>
                      <m:den>
                        <m:r>
                          <a:rPr lang="en-US">
                            <a:effectLst/>
                            <a:latin typeface="Cambria Math"/>
                            <a:ea typeface="Calibri"/>
                            <a:cs typeface="Times New Roman"/>
                          </a:rPr>
                          <m:t>2</m:t>
                        </m:r>
                      </m:den>
                    </m:f>
                    <m:r>
                      <a:rPr lang="en-US" i="1">
                        <a:effectLst/>
                        <a:latin typeface="Cambria Math"/>
                        <a:ea typeface="Calibri"/>
                        <a:cs typeface="Times New Roman"/>
                      </a:rPr>
                      <m:t> </m:t>
                    </m:r>
                    <m:r>
                      <a:rPr lang="en-US">
                        <a:effectLst/>
                        <a:latin typeface="Cambria Math"/>
                        <a:ea typeface="Times New Roman"/>
                        <a:cs typeface="Times New Roman"/>
                      </a:rPr>
                      <m:t>×</m:t>
                    </m:r>
                    <m:f>
                      <m:fPr>
                        <m:ctrlPr>
                          <a:rPr lang="en-US" i="1">
                            <a:effectLst/>
                            <a:latin typeface="Cambria Math"/>
                            <a:ea typeface="Calibri"/>
                            <a:cs typeface="Times New Roman"/>
                          </a:rPr>
                        </m:ctrlPr>
                      </m:fPr>
                      <m:num>
                        <m:r>
                          <a:rPr lang="en-US">
                            <a:effectLst/>
                            <a:latin typeface="Cambria Math"/>
                            <a:ea typeface="Calibri"/>
                            <a:cs typeface="Times New Roman"/>
                          </a:rPr>
                          <m:t>8</m:t>
                        </m:r>
                        <m:r>
                          <a:rPr lang="en-US">
                            <a:effectLst/>
                            <a:latin typeface="Cambria Math"/>
                            <a:ea typeface="Calibri"/>
                            <a:cs typeface="Times New Roman"/>
                          </a:rPr>
                          <m:t>.</m:t>
                        </m:r>
                        <m:r>
                          <a:rPr lang="en-US">
                            <a:effectLst/>
                            <a:latin typeface="Cambria Math"/>
                            <a:ea typeface="Calibri"/>
                            <a:cs typeface="Times New Roman"/>
                          </a:rPr>
                          <m:t>2</m:t>
                        </m:r>
                        <m:r>
                          <a:rPr lang="en-US">
                            <a:effectLst/>
                            <a:latin typeface="Cambria Math"/>
                            <a:ea typeface="Calibri"/>
                            <a:cs typeface="Times New Roman"/>
                          </a:rPr>
                          <m:t>+</m:t>
                        </m:r>
                        <m:r>
                          <a:rPr lang="en-US">
                            <a:effectLst/>
                            <a:latin typeface="Cambria Math"/>
                            <a:ea typeface="Calibri"/>
                            <a:cs typeface="Times New Roman"/>
                          </a:rPr>
                          <m:t>4</m:t>
                        </m:r>
                        <m:r>
                          <a:rPr lang="en-US">
                            <a:effectLst/>
                            <a:latin typeface="Cambria Math"/>
                            <a:ea typeface="Calibri"/>
                            <a:cs typeface="Times New Roman"/>
                          </a:rPr>
                          <m:t>.</m:t>
                        </m:r>
                        <m:r>
                          <a:rPr lang="en-US">
                            <a:effectLst/>
                            <a:latin typeface="Cambria Math"/>
                            <a:ea typeface="Calibri"/>
                            <a:cs typeface="Times New Roman"/>
                          </a:rPr>
                          <m:t>1</m:t>
                        </m:r>
                      </m:num>
                      <m:den>
                        <m:r>
                          <a:rPr lang="en-US">
                            <a:effectLst/>
                            <a:latin typeface="Cambria Math"/>
                            <a:ea typeface="Calibri"/>
                            <a:cs typeface="Times New Roman"/>
                          </a:rPr>
                          <m:t>2</m:t>
                        </m:r>
                      </m:den>
                    </m:f>
                    <m:r>
                      <a:rPr lang="en-US">
                        <a:effectLst/>
                        <a:latin typeface="Cambria Math"/>
                        <a:ea typeface="Calibri"/>
                        <a:cs typeface="Times New Roman"/>
                      </a:rPr>
                      <m:t>=</m:t>
                    </m:r>
                    <m:r>
                      <a:rPr lang="en-US">
                        <a:effectLst/>
                        <a:latin typeface="Cambria Math"/>
                        <a:ea typeface="Calibri"/>
                        <a:cs typeface="Times New Roman"/>
                      </a:rPr>
                      <m:t>58</m:t>
                    </m:r>
                    <m:r>
                      <a:rPr lang="en-US">
                        <a:effectLst/>
                        <a:latin typeface="Cambria Math"/>
                        <a:ea typeface="Calibri"/>
                        <a:cs typeface="Times New Roman"/>
                      </a:rPr>
                      <m:t>.</m:t>
                    </m:r>
                    <m:r>
                      <a:rPr lang="en-US">
                        <a:effectLst/>
                        <a:latin typeface="Cambria Math"/>
                        <a:ea typeface="Calibri"/>
                        <a:cs typeface="Times New Roman"/>
                      </a:rPr>
                      <m:t>2</m:t>
                    </m:r>
                    <m:r>
                      <a:rPr lang="en-US">
                        <a:effectLst/>
                        <a:latin typeface="Cambria Math"/>
                        <a:ea typeface="Calibri"/>
                        <a:cs typeface="Times New Roman"/>
                      </a:rPr>
                      <m:t> </m:t>
                    </m:r>
                    <m:sSup>
                      <m:sSupPr>
                        <m:ctrlPr>
                          <a:rPr lang="en-US" i="1">
                            <a:effectLst/>
                            <a:latin typeface="Cambria Math"/>
                            <a:ea typeface="Calibri"/>
                            <a:cs typeface="Times New Roman"/>
                          </a:rPr>
                        </m:ctrlPr>
                      </m:sSupPr>
                      <m:e>
                        <m:r>
                          <m:rPr>
                            <m:sty m:val="p"/>
                          </m:rPr>
                          <a:rPr lang="en-US">
                            <a:effectLst/>
                            <a:latin typeface="Cambria Math"/>
                            <a:ea typeface="Calibri"/>
                            <a:cs typeface="Times New Roman"/>
                          </a:rPr>
                          <m:t>m</m:t>
                        </m:r>
                      </m:e>
                      <m:sup>
                        <m:r>
                          <a:rPr lang="en-US">
                            <a:effectLst/>
                            <a:latin typeface="Cambria Math"/>
                            <a:ea typeface="Calibri"/>
                            <a:cs typeface="Times New Roman"/>
                          </a:rPr>
                          <m:t>2</m:t>
                        </m:r>
                      </m:sup>
                    </m:sSup>
                    <m:r>
                      <a:rPr lang="en-US">
                        <a:effectLst/>
                        <a:latin typeface="Cambria Math"/>
                        <a:ea typeface="Calibri"/>
                        <a:cs typeface="Times New Roman"/>
                      </a:rPr>
                      <m:t>.</m:t>
                    </m:r>
                  </m:oMath>
                </a14:m>
                <a:endParaRPr lang="en-US" dirty="0" smtClean="0">
                  <a:effectLst/>
                  <a:latin typeface="Times New Roman" pitchFamily="18" charset="0"/>
                  <a:ea typeface="Calibri"/>
                  <a:cs typeface="Times New Roman" pitchFamily="18" charset="0"/>
                </a:endParaRPr>
              </a:p>
              <a:p>
                <a:pPr marL="182880" indent="0">
                  <a:lnSpc>
                    <a:spcPct val="150000"/>
                  </a:lnSpc>
                  <a:spcAft>
                    <a:spcPts val="600"/>
                  </a:spcAft>
                  <a:buNone/>
                </a:pPr>
                <a:r>
                  <a:rPr lang="en-US" dirty="0">
                    <a:latin typeface="Times New Roman" pitchFamily="18" charset="0"/>
                    <a:cs typeface="Times New Roman" pitchFamily="18" charset="0"/>
                  </a:rPr>
                  <a:t>Total dead </a:t>
                </a:r>
                <a:r>
                  <a:rPr lang="en-US" dirty="0" smtClean="0">
                    <a:latin typeface="Times New Roman" pitchFamily="18" charset="0"/>
                    <a:cs typeface="Times New Roman" pitchFamily="18" charset="0"/>
                  </a:rPr>
                  <a:t>and superimposed dead load =5456.25 + 850.5 + 701.1 +4626.9=11634.75 KN.</a:t>
                </a:r>
              </a:p>
              <a:p>
                <a:pPr marL="182880" indent="0" algn="just">
                  <a:lnSpc>
                    <a:spcPct val="150000"/>
                  </a:lnSpc>
                  <a:spcAft>
                    <a:spcPts val="0"/>
                  </a:spcAft>
                  <a:buNone/>
                </a:pPr>
                <a:r>
                  <a:rPr lang="en-US" dirty="0">
                    <a:latin typeface="Times New Roman" pitchFamily="18" charset="0"/>
                    <a:ea typeface="Times New Roman"/>
                    <a:cs typeface="Times New Roman" pitchFamily="18" charset="0"/>
                  </a:rPr>
                  <a:t>To take columns own weight into consideration we multiply total dead load by 1.10.</a:t>
                </a:r>
                <a:endParaRPr lang="en-US" dirty="0">
                  <a:effectLst/>
                  <a:latin typeface="Times New Roman" pitchFamily="18" charset="0"/>
                  <a:ea typeface="Calibri"/>
                  <a:cs typeface="Times New Roman" pitchFamily="18" charset="0"/>
                </a:endParaRPr>
              </a:p>
              <a:p>
                <a:pPr marL="182880" indent="0" algn="just">
                  <a:lnSpc>
                    <a:spcPct val="150000"/>
                  </a:lnSpc>
                  <a:spcAft>
                    <a:spcPts val="600"/>
                  </a:spcAft>
                  <a:buNone/>
                </a:pPr>
                <a:r>
                  <a:rPr lang="en-US" dirty="0">
                    <a:effectLst/>
                    <a:latin typeface="Times New Roman" pitchFamily="18" charset="0"/>
                    <a:ea typeface="Times New Roman"/>
                    <a:cs typeface="Times New Roman" pitchFamily="18" charset="0"/>
                  </a:rPr>
                  <a:t>Total dead load = 11634.75</a:t>
                </a:r>
                <a14:m>
                  <m:oMath xmlns:m="http://schemas.openxmlformats.org/officeDocument/2006/math">
                    <m:r>
                      <a:rPr lang="en-US">
                        <a:effectLst/>
                        <a:latin typeface="Cambria Math"/>
                        <a:ea typeface="Times New Roman"/>
                        <a:cs typeface="Times New Roman"/>
                      </a:rPr>
                      <m:t>×</m:t>
                    </m:r>
                  </m:oMath>
                </a14:m>
                <a:r>
                  <a:rPr lang="en-US" dirty="0">
                    <a:effectLst/>
                    <a:latin typeface="Times New Roman" pitchFamily="18" charset="0"/>
                    <a:ea typeface="Times New Roman"/>
                    <a:cs typeface="Times New Roman" pitchFamily="18" charset="0"/>
                  </a:rPr>
                  <a:t> 1.1=12798.225 </a:t>
                </a:r>
                <a:r>
                  <a:rPr lang="en-US" dirty="0" smtClean="0">
                    <a:effectLst/>
                    <a:latin typeface="Times New Roman" pitchFamily="18" charset="0"/>
                    <a:ea typeface="Times New Roman"/>
                    <a:cs typeface="Times New Roman" pitchFamily="18" charset="0"/>
                  </a:rPr>
                  <a:t>KN.</a:t>
                </a:r>
              </a:p>
              <a:p>
                <a:pPr marL="182880" indent="0" algn="just">
                  <a:lnSpc>
                    <a:spcPct val="150000"/>
                  </a:lnSpc>
                  <a:spcAft>
                    <a:spcPts val="600"/>
                  </a:spcAft>
                  <a:buNone/>
                </a:pPr>
                <a:r>
                  <a:rPr lang="en-US" dirty="0" smtClean="0">
                    <a:latin typeface="Times New Roman" pitchFamily="18" charset="0"/>
                    <a:ea typeface="Calibri"/>
                    <a:cs typeface="Times New Roman" pitchFamily="18" charset="0"/>
                  </a:rPr>
                  <a:t>Total live load = </a:t>
                </a:r>
                <a:r>
                  <a:rPr lang="en-US" dirty="0" smtClean="0">
                    <a:latin typeface="Times New Roman" pitchFamily="18" charset="0"/>
                    <a:ea typeface="Times New Roman"/>
                    <a:cs typeface="Times New Roman" pitchFamily="18" charset="0"/>
                  </a:rPr>
                  <a:t>2572.44KN</a:t>
                </a:r>
                <a:r>
                  <a:rPr lang="en-US" sz="2800" dirty="0" smtClean="0">
                    <a:latin typeface="Times New Roman"/>
                    <a:ea typeface="Times New Roman"/>
                  </a:rPr>
                  <a:t>.</a:t>
                </a:r>
                <a:endParaRPr lang="en-US" sz="2800" dirty="0">
                  <a:effectLst/>
                  <a:latin typeface="Times New Roman"/>
                  <a:ea typeface="Calibri"/>
                  <a:cs typeface="Times New Roman"/>
                </a:endParaRPr>
              </a:p>
              <a:p>
                <a:pPr marL="182880" indent="0">
                  <a:lnSpc>
                    <a:spcPct val="150000"/>
                  </a:lnSpc>
                  <a:spcAft>
                    <a:spcPts val="600"/>
                  </a:spcAft>
                  <a:buNone/>
                </a:pPr>
                <a:endParaRPr lang="en-US" dirty="0">
                  <a:latin typeface="Times New Roman" pitchFamily="18" charset="0"/>
                  <a:cs typeface="Times New Roman" pitchFamily="18" charset="0"/>
                </a:endParaRPr>
              </a:p>
              <a:p>
                <a:pPr marL="182880" indent="0" algn="just">
                  <a:lnSpc>
                    <a:spcPct val="150000"/>
                  </a:lnSpc>
                  <a:spcAft>
                    <a:spcPts val="600"/>
                  </a:spcAft>
                  <a:buNone/>
                </a:pPr>
                <a:endParaRPr lang="en-US" sz="2800" dirty="0" smtClean="0">
                  <a:effectLst/>
                  <a:latin typeface="Times New Roman"/>
                  <a:ea typeface="Calibri"/>
                  <a:cs typeface="Times New Roman"/>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368710" y="836756"/>
                <a:ext cx="8470490" cy="5637196"/>
              </a:xfrm>
              <a:blipFill rotWithShape="1">
                <a:blip r:embed="rId2"/>
                <a:stretch>
                  <a:fillRect r="-1511"/>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51</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columns  </a:t>
            </a:r>
          </a:p>
        </p:txBody>
      </p:sp>
      <p:sp>
        <p:nvSpPr>
          <p:cNvPr id="5" name="TextBox 4"/>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176230741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836756"/>
                <a:ext cx="7848600" cy="5868844"/>
              </a:xfrm>
            </p:spPr>
            <p:txBody>
              <a:bodyPr>
                <a:normAutofit fontScale="62500" lnSpcReduction="20000"/>
              </a:bodyPr>
              <a:lstStyle/>
              <a:p>
                <a:pPr marL="182880" indent="0" algn="just">
                  <a:lnSpc>
                    <a:spcPct val="150000"/>
                  </a:lnSpc>
                  <a:spcAft>
                    <a:spcPts val="0"/>
                  </a:spcAft>
                  <a:buNone/>
                </a:pPr>
                <a:r>
                  <a:rPr lang="en-US" dirty="0">
                    <a:latin typeface="Times New Roman" pitchFamily="18" charset="0"/>
                    <a:ea typeface="Times New Roman"/>
                    <a:cs typeface="Times New Roman" pitchFamily="18" charset="0"/>
                  </a:rPr>
                  <a:t> Ultimate load = 1.2D +1.6L</a:t>
                </a:r>
                <a:endParaRPr lang="en-US" dirty="0">
                  <a:effectLst/>
                  <a:latin typeface="Times New Roman" pitchFamily="18" charset="0"/>
                  <a:ea typeface="Calibri"/>
                  <a:cs typeface="Times New Roman" pitchFamily="18" charset="0"/>
                </a:endParaRPr>
              </a:p>
              <a:p>
                <a:pPr marL="182880" indent="0" algn="just">
                  <a:lnSpc>
                    <a:spcPct val="150000"/>
                  </a:lnSpc>
                  <a:spcAft>
                    <a:spcPts val="600"/>
                  </a:spcAft>
                  <a:buNone/>
                </a:pPr>
                <a:r>
                  <a:rPr lang="en-US" dirty="0">
                    <a:effectLst/>
                    <a:latin typeface="Times New Roman" pitchFamily="18" charset="0"/>
                    <a:ea typeface="Times New Roman"/>
                    <a:cs typeface="Times New Roman" pitchFamily="18" charset="0"/>
                  </a:rPr>
                  <a:t> </a:t>
                </a:r>
                <a:r>
                  <a:rPr lang="en-US" dirty="0" smtClean="0">
                    <a:effectLst/>
                    <a:latin typeface="Times New Roman" pitchFamily="18" charset="0"/>
                    <a:ea typeface="Times New Roman"/>
                    <a:cs typeface="Times New Roman" pitchFamily="18" charset="0"/>
                  </a:rPr>
                  <a:t>= (</a:t>
                </a:r>
                <a:r>
                  <a:rPr lang="en-US" dirty="0">
                    <a:effectLst/>
                    <a:latin typeface="Times New Roman" pitchFamily="18" charset="0"/>
                    <a:ea typeface="Times New Roman"/>
                    <a:cs typeface="Times New Roman" pitchFamily="18" charset="0"/>
                  </a:rPr>
                  <a:t>1.2</a:t>
                </a:r>
                <a14:m>
                  <m:oMath xmlns:m="http://schemas.openxmlformats.org/officeDocument/2006/math">
                    <m:r>
                      <a:rPr lang="en-US">
                        <a:effectLst/>
                        <a:latin typeface="Cambria Math"/>
                        <a:ea typeface="Times New Roman"/>
                        <a:cs typeface="Times New Roman"/>
                      </a:rPr>
                      <m:t>×</m:t>
                    </m:r>
                  </m:oMath>
                </a14:m>
                <a:r>
                  <a:rPr lang="en-US" dirty="0">
                    <a:effectLst/>
                    <a:latin typeface="Times New Roman" pitchFamily="18" charset="0"/>
                    <a:ea typeface="Times New Roman"/>
                    <a:cs typeface="Times New Roman" pitchFamily="18" charset="0"/>
                  </a:rPr>
                  <a:t>12789.225) +(1.6</a:t>
                </a:r>
                <a14:m>
                  <m:oMath xmlns:m="http://schemas.openxmlformats.org/officeDocument/2006/math">
                    <m:r>
                      <a:rPr lang="en-US">
                        <a:effectLst/>
                        <a:latin typeface="Cambria Math"/>
                        <a:ea typeface="Times New Roman"/>
                        <a:cs typeface="Times New Roman"/>
                      </a:rPr>
                      <m:t>×</m:t>
                    </m:r>
                  </m:oMath>
                </a14:m>
                <a:r>
                  <a:rPr lang="en-US" dirty="0">
                    <a:effectLst/>
                    <a:latin typeface="Times New Roman" pitchFamily="18" charset="0"/>
                    <a:ea typeface="Times New Roman"/>
                    <a:cs typeface="Times New Roman" pitchFamily="18" charset="0"/>
                  </a:rPr>
                  <a:t>2572.44)= 19473.774 KN </a:t>
                </a:r>
                <a:endParaRPr lang="en-US" dirty="0">
                  <a:effectLst/>
                  <a:latin typeface="Times New Roman" pitchFamily="18" charset="0"/>
                  <a:ea typeface="Calibri"/>
                  <a:cs typeface="Times New Roman" pitchFamily="18" charset="0"/>
                </a:endParaRPr>
              </a:p>
              <a:p>
                <a:pPr marL="0" indent="0">
                  <a:buNone/>
                </a:pPr>
                <a14:m>
                  <m:oMath xmlns:m="http://schemas.openxmlformats.org/officeDocument/2006/math">
                    <m:sSub>
                      <m:sSubPr>
                        <m:ctrlPr>
                          <a:rPr lang="en-US" i="1">
                            <a:effectLst/>
                            <a:latin typeface="Cambria Math"/>
                            <a:ea typeface="Times New Roman"/>
                          </a:rPr>
                        </m:ctrlPr>
                      </m:sSubPr>
                      <m:e>
                        <m:r>
                          <a:rPr lang="en-US" i="1">
                            <a:effectLst/>
                            <a:latin typeface="Cambria Math"/>
                            <a:ea typeface="Times New Roman"/>
                            <a:cs typeface="Times New Roman"/>
                          </a:rPr>
                          <m:t>𝐴</m:t>
                        </m:r>
                      </m:e>
                      <m:sub>
                        <m:r>
                          <a:rPr lang="en-US" i="1">
                            <a:effectLst/>
                            <a:latin typeface="Cambria Math"/>
                            <a:ea typeface="Times New Roman"/>
                            <a:cs typeface="Times New Roman"/>
                          </a:rPr>
                          <m:t>𝑔</m:t>
                        </m:r>
                      </m:sub>
                    </m:sSub>
                  </m:oMath>
                </a14:m>
                <a:r>
                  <a:rPr lang="en-US" dirty="0">
                    <a:effectLst/>
                    <a:latin typeface="Times New Roman" pitchFamily="18" charset="0"/>
                    <a:ea typeface="Times New Roman"/>
                    <a:cs typeface="Times New Roman" pitchFamily="18" charset="0"/>
                  </a:rPr>
                  <a:t>=</a:t>
                </a:r>
                <a:r>
                  <a:rPr lang="en-US" dirty="0" smtClean="0">
                    <a:effectLst/>
                    <a:latin typeface="Times New Roman" pitchFamily="18" charset="0"/>
                    <a:ea typeface="Times New Roman"/>
                    <a:cs typeface="Times New Roman" pitchFamily="18" charset="0"/>
                  </a:rPr>
                  <a:t> </a:t>
                </a:r>
                <a14:m>
                  <m:oMath xmlns:m="http://schemas.openxmlformats.org/officeDocument/2006/math">
                    <m:f>
                      <m:fPr>
                        <m:ctrlPr>
                          <a:rPr lang="en-US" i="1">
                            <a:effectLst/>
                            <a:latin typeface="Cambria Math"/>
                            <a:ea typeface="Times New Roman"/>
                          </a:rPr>
                        </m:ctrlPr>
                      </m:fPr>
                      <m:num>
                        <m:sSub>
                          <m:sSubPr>
                            <m:ctrlPr>
                              <a:rPr lang="en-US" i="1">
                                <a:effectLst/>
                                <a:latin typeface="Cambria Math"/>
                                <a:ea typeface="Times New Roman"/>
                              </a:rPr>
                            </m:ctrlPr>
                          </m:sSubPr>
                          <m:e>
                            <m:r>
                              <a:rPr lang="en-US" i="1">
                                <a:effectLst/>
                                <a:latin typeface="Cambria Math"/>
                                <a:ea typeface="Times New Roman"/>
                                <a:cs typeface="Times New Roman"/>
                              </a:rPr>
                              <m:t>𝑃</m:t>
                            </m:r>
                          </m:e>
                          <m:sub>
                            <m:r>
                              <a:rPr lang="en-US" i="1">
                                <a:effectLst/>
                                <a:latin typeface="Cambria Math"/>
                                <a:ea typeface="Times New Roman"/>
                                <a:cs typeface="Times New Roman"/>
                              </a:rPr>
                              <m:t>𝑢</m:t>
                            </m:r>
                          </m:sub>
                        </m:sSub>
                      </m:num>
                      <m:den>
                        <m:r>
                          <a:rPr lang="en-US" i="1">
                            <a:effectLst/>
                            <a:latin typeface="Cambria Math"/>
                            <a:ea typeface="Times New Roman"/>
                            <a:cs typeface="Times New Roman"/>
                          </a:rPr>
                          <m:t>∅×</m:t>
                        </m:r>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8</m:t>
                        </m:r>
                        <m:r>
                          <a:rPr lang="en-US" i="1">
                            <a:effectLst/>
                            <a:latin typeface="Cambria Math"/>
                            <a:ea typeface="Times New Roman"/>
                            <a:cs typeface="Times New Roman"/>
                          </a:rPr>
                          <m:t>×(</m:t>
                        </m:r>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85</m:t>
                        </m:r>
                        <m:r>
                          <a:rPr lang="en-US" i="1">
                            <a:effectLst/>
                            <a:latin typeface="Cambria Math"/>
                            <a:ea typeface="Times New Roman"/>
                            <a:cs typeface="Times New Roman"/>
                          </a:rPr>
                          <m:t>×</m:t>
                        </m:r>
                        <m:sSub>
                          <m:sSubPr>
                            <m:ctrlPr>
                              <a:rPr lang="en-US" i="1">
                                <a:effectLst/>
                                <a:latin typeface="Cambria Math"/>
                                <a:ea typeface="Times New Roman"/>
                              </a:rPr>
                            </m:ctrlPr>
                          </m:sSubPr>
                          <m:e>
                            <m:r>
                              <a:rPr lang="en-US" i="1">
                                <a:effectLst/>
                                <a:latin typeface="Cambria Math"/>
                                <a:ea typeface="Times New Roman"/>
                                <a:cs typeface="Times New Roman"/>
                              </a:rPr>
                              <m:t>𝑓</m:t>
                            </m:r>
                          </m:e>
                          <m:sub>
                            <m:r>
                              <a:rPr lang="en-US" i="1">
                                <a:effectLst/>
                                <a:latin typeface="Cambria Math"/>
                                <a:ea typeface="Times New Roman"/>
                                <a:cs typeface="Times New Roman"/>
                              </a:rPr>
                              <m:t>𝑐</m:t>
                            </m:r>
                          </m:sub>
                        </m:sSub>
                        <m:d>
                          <m:dPr>
                            <m:ctrlPr>
                              <a:rPr lang="en-US" i="1">
                                <a:effectLst/>
                                <a:latin typeface="Cambria Math"/>
                                <a:ea typeface="Times New Roman"/>
                              </a:rPr>
                            </m:ctrlPr>
                          </m:dPr>
                          <m:e>
                            <m:r>
                              <a:rPr lang="en-US" i="1">
                                <a:effectLst/>
                                <a:latin typeface="Cambria Math"/>
                                <a:ea typeface="Times New Roman"/>
                                <a:cs typeface="Times New Roman"/>
                              </a:rPr>
                              <m:t>1</m:t>
                            </m:r>
                            <m:r>
                              <a:rPr lang="en-US" i="1">
                                <a:effectLst/>
                                <a:latin typeface="Cambria Math"/>
                                <a:ea typeface="Times New Roman"/>
                                <a:cs typeface="Times New Roman"/>
                              </a:rPr>
                              <m:t>−</m:t>
                            </m:r>
                            <m:r>
                              <a:rPr lang="en-US" i="1">
                                <a:effectLst/>
                                <a:latin typeface="Cambria Math"/>
                                <a:ea typeface="Times New Roman"/>
                                <a:cs typeface="Times New Roman"/>
                              </a:rPr>
                              <m:t>𝜌</m:t>
                            </m:r>
                          </m:e>
                        </m:d>
                        <m:r>
                          <a:rPr lang="en-US" i="1">
                            <a:effectLst/>
                            <a:latin typeface="Cambria Math"/>
                            <a:ea typeface="Times New Roman"/>
                            <a:cs typeface="Times New Roman"/>
                          </a:rPr>
                          <m:t>+</m:t>
                        </m:r>
                        <m:d>
                          <m:dPr>
                            <m:ctrlPr>
                              <a:rPr lang="en-US" i="1">
                                <a:effectLst/>
                                <a:latin typeface="Cambria Math"/>
                                <a:ea typeface="Times New Roman"/>
                              </a:rPr>
                            </m:ctrlPr>
                          </m:dPr>
                          <m:e>
                            <m:sSub>
                              <m:sSubPr>
                                <m:ctrlPr>
                                  <a:rPr lang="en-US" i="1">
                                    <a:effectLst/>
                                    <a:latin typeface="Cambria Math"/>
                                    <a:ea typeface="Times New Roman"/>
                                  </a:rPr>
                                </m:ctrlPr>
                              </m:sSubPr>
                              <m:e>
                                <m:r>
                                  <a:rPr lang="en-US" i="1">
                                    <a:effectLst/>
                                    <a:latin typeface="Cambria Math"/>
                                    <a:ea typeface="Times New Roman"/>
                                    <a:cs typeface="Times New Roman"/>
                                  </a:rPr>
                                  <m:t>𝑓</m:t>
                                </m:r>
                              </m:e>
                              <m:sub>
                                <m:r>
                                  <a:rPr lang="en-US" i="1">
                                    <a:effectLst/>
                                    <a:latin typeface="Cambria Math"/>
                                    <a:ea typeface="Times New Roman"/>
                                    <a:cs typeface="Times New Roman"/>
                                  </a:rPr>
                                  <m:t>𝑦</m:t>
                                </m:r>
                              </m:sub>
                            </m:sSub>
                            <m:r>
                              <a:rPr lang="en-US" i="1">
                                <a:effectLst/>
                                <a:latin typeface="Cambria Math"/>
                                <a:ea typeface="Times New Roman"/>
                                <a:cs typeface="Times New Roman"/>
                              </a:rPr>
                              <m:t>×</m:t>
                            </m:r>
                            <m:r>
                              <a:rPr lang="en-US" i="1">
                                <a:effectLst/>
                                <a:latin typeface="Cambria Math"/>
                                <a:ea typeface="Times New Roman"/>
                                <a:cs typeface="Times New Roman"/>
                              </a:rPr>
                              <m:t>𝜌</m:t>
                            </m:r>
                          </m:e>
                        </m:d>
                        <m:r>
                          <a:rPr lang="en-US" i="1">
                            <a:effectLst/>
                            <a:latin typeface="Cambria Math"/>
                            <a:ea typeface="Times New Roman"/>
                            <a:cs typeface="Times New Roman"/>
                          </a:rPr>
                          <m:t>)</m:t>
                        </m:r>
                      </m:den>
                    </m:f>
                  </m:oMath>
                </a14:m>
                <a:endParaRPr lang="en-US" dirty="0" smtClean="0">
                  <a:latin typeface="Times New Roman" pitchFamily="18" charset="0"/>
                  <a:cs typeface="Times New Roman" pitchFamily="18" charset="0"/>
                </a:endParaRPr>
              </a:p>
              <a:p>
                <a:pPr marL="182880" indent="0" algn="just">
                  <a:lnSpc>
                    <a:spcPct val="150000"/>
                  </a:lnSpc>
                  <a:spcAft>
                    <a:spcPts val="0"/>
                  </a:spcAft>
                  <a:buNone/>
                </a:pPr>
                <a:r>
                  <a:rPr lang="en-US" dirty="0" smtClean="0">
                    <a:latin typeface="Times New Roman"/>
                    <a:ea typeface="Times New Roman"/>
                    <a:cs typeface="Times New Roman"/>
                  </a:rPr>
                  <a:t>Where:</a:t>
                </a:r>
                <a:endParaRPr lang="en-US" sz="2800" dirty="0" smtClean="0">
                  <a:latin typeface="Times New Roman"/>
                  <a:ea typeface="Times New Roman"/>
                  <a:cs typeface="Times New Roman"/>
                </a:endParaRPr>
              </a:p>
              <a:p>
                <a:pPr marL="182880" indent="0" algn="just">
                  <a:lnSpc>
                    <a:spcPct val="150000"/>
                  </a:lnSpc>
                  <a:spcAft>
                    <a:spcPts val="0"/>
                  </a:spcAft>
                  <a:buNone/>
                </a:pPr>
                <a:r>
                  <a:rPr lang="en-US" dirty="0" err="1" smtClean="0">
                    <a:effectLst/>
                    <a:latin typeface="Times New Roman"/>
                    <a:ea typeface="Times New Roman"/>
                    <a:cs typeface="Times New Roman"/>
                  </a:rPr>
                  <a:t>P</a:t>
                </a:r>
                <a:r>
                  <a:rPr lang="en-US" baseline="-25000" dirty="0" err="1" smtClean="0">
                    <a:effectLst/>
                    <a:latin typeface="Times New Roman"/>
                    <a:ea typeface="Times New Roman"/>
                    <a:cs typeface="Times New Roman"/>
                  </a:rPr>
                  <a:t>u</a:t>
                </a:r>
                <a:r>
                  <a:rPr lang="en-US" baseline="-25000" dirty="0" smtClean="0">
                    <a:effectLst/>
                    <a:latin typeface="Times New Roman"/>
                    <a:ea typeface="Times New Roman"/>
                    <a:cs typeface="Times New Roman"/>
                  </a:rPr>
                  <a:t> </a:t>
                </a:r>
                <a:r>
                  <a:rPr lang="en-US" dirty="0">
                    <a:effectLst/>
                    <a:latin typeface="Times New Roman"/>
                    <a:ea typeface="Times New Roman"/>
                    <a:cs typeface="Times New Roman"/>
                  </a:rPr>
                  <a:t>: Ultimate axial strength of cross section.</a:t>
                </a:r>
                <a:endParaRPr lang="en-US" sz="2800" dirty="0">
                  <a:effectLst/>
                  <a:latin typeface="Times New Roman"/>
                  <a:ea typeface="Calibri"/>
                  <a:cs typeface="Times New Roman"/>
                </a:endParaRPr>
              </a:p>
              <a:p>
                <a:pPr marL="182880" indent="0" algn="just">
                  <a:lnSpc>
                    <a:spcPct val="150000"/>
                  </a:lnSpc>
                  <a:spcAft>
                    <a:spcPts val="0"/>
                  </a:spcAft>
                  <a:buNone/>
                </a:pPr>
                <a:r>
                  <a:rPr lang="en-US" dirty="0">
                    <a:effectLst/>
                    <a:latin typeface="Times New Roman"/>
                    <a:ea typeface="Times New Roman"/>
                    <a:cs typeface="Times New Roman"/>
                  </a:rPr>
                  <a:t>Fc : Concrete compressive strength.</a:t>
                </a:r>
                <a:endParaRPr lang="en-US" sz="2800" dirty="0">
                  <a:effectLst/>
                  <a:latin typeface="Times New Roman"/>
                  <a:ea typeface="Calibri"/>
                  <a:cs typeface="Times New Roman"/>
                </a:endParaRPr>
              </a:p>
              <a:p>
                <a:pPr marL="182880" indent="0" algn="just">
                  <a:lnSpc>
                    <a:spcPct val="150000"/>
                  </a:lnSpc>
                  <a:spcAft>
                    <a:spcPts val="0"/>
                  </a:spcAft>
                  <a:buNone/>
                </a:pPr>
                <a:r>
                  <a:rPr lang="en-US" dirty="0" err="1">
                    <a:effectLst/>
                    <a:latin typeface="Times New Roman"/>
                    <a:ea typeface="Times New Roman"/>
                    <a:cs typeface="Times New Roman"/>
                  </a:rPr>
                  <a:t>Fy</a:t>
                </a:r>
                <a:r>
                  <a:rPr lang="en-US" dirty="0">
                    <a:effectLst/>
                    <a:latin typeface="Times New Roman"/>
                    <a:ea typeface="Times New Roman"/>
                    <a:cs typeface="Times New Roman"/>
                  </a:rPr>
                  <a:t> : Steel yield strength.</a:t>
                </a:r>
                <a:endParaRPr lang="en-US" sz="2800" dirty="0">
                  <a:effectLst/>
                  <a:latin typeface="Times New Roman"/>
                  <a:ea typeface="Calibri"/>
                  <a:cs typeface="Times New Roman"/>
                </a:endParaRPr>
              </a:p>
              <a:p>
                <a:pPr marL="182880" indent="0" algn="just">
                  <a:lnSpc>
                    <a:spcPct val="150000"/>
                  </a:lnSpc>
                  <a:spcAft>
                    <a:spcPts val="0"/>
                  </a:spcAft>
                  <a:buNone/>
                </a:pPr>
                <a14:m>
                  <m:oMath xmlns:m="http://schemas.openxmlformats.org/officeDocument/2006/math">
                    <m:r>
                      <a:rPr lang="en-US" i="1">
                        <a:effectLst/>
                        <a:latin typeface="Cambria Math"/>
                        <a:ea typeface="Times New Roman"/>
                        <a:cs typeface="Times New Roman"/>
                      </a:rPr>
                      <m:t>𝜌</m:t>
                    </m:r>
                  </m:oMath>
                </a14:m>
                <a:r>
                  <a:rPr lang="en-US" dirty="0">
                    <a:effectLst/>
                    <a:latin typeface="Times New Roman"/>
                    <a:ea typeface="Times New Roman"/>
                    <a:cs typeface="Times New Roman"/>
                  </a:rPr>
                  <a:t> : Rebar percentage assumed to be 1%</a:t>
                </a:r>
                <a:endParaRPr lang="en-US" sz="2800" dirty="0">
                  <a:effectLst/>
                  <a:latin typeface="Times New Roman"/>
                  <a:ea typeface="Calibri"/>
                  <a:cs typeface="Times New Roman"/>
                </a:endParaRPr>
              </a:p>
              <a:p>
                <a:pPr marL="182880" indent="0" algn="just">
                  <a:lnSpc>
                    <a:spcPct val="150000"/>
                  </a:lnSpc>
                  <a:spcAft>
                    <a:spcPts val="0"/>
                  </a:spcAft>
                  <a:buNone/>
                </a:pPr>
                <a14:m>
                  <m:oMath xmlns:m="http://schemas.openxmlformats.org/officeDocument/2006/math">
                    <m:r>
                      <a:rPr lang="en-US" i="1">
                        <a:effectLst/>
                        <a:latin typeface="Cambria Math"/>
                        <a:ea typeface="Times New Roman"/>
                        <a:cs typeface="Times New Roman"/>
                      </a:rPr>
                      <m:t>∅</m:t>
                    </m:r>
                  </m:oMath>
                </a14:m>
                <a:r>
                  <a:rPr lang="en-US" dirty="0">
                    <a:effectLst/>
                    <a:latin typeface="Times New Roman"/>
                    <a:ea typeface="Times New Roman"/>
                    <a:cs typeface="Times New Roman"/>
                  </a:rPr>
                  <a:t> : Strength reduction factor =0.65 .</a:t>
                </a:r>
                <a:endParaRPr lang="en-US" sz="2800" dirty="0">
                  <a:effectLst/>
                  <a:latin typeface="Times New Roman"/>
                  <a:ea typeface="Calibri"/>
                  <a:cs typeface="Times New Roman"/>
                </a:endParaRPr>
              </a:p>
              <a:p>
                <a:pPr marL="182880" indent="0" algn="just">
                  <a:lnSpc>
                    <a:spcPct val="150000"/>
                  </a:lnSpc>
                  <a:spcAft>
                    <a:spcPts val="600"/>
                  </a:spcAft>
                  <a:buNone/>
                </a:pPr>
                <a:r>
                  <a:rPr lang="en-US" dirty="0">
                    <a:effectLst/>
                    <a:latin typeface="Times New Roman"/>
                    <a:ea typeface="Times New Roman"/>
                    <a:cs typeface="Times New Roman"/>
                  </a:rPr>
                  <a:t>A</a:t>
                </a:r>
                <a:r>
                  <a:rPr lang="en-US" baseline="-25000" dirty="0">
                    <a:effectLst/>
                    <a:latin typeface="Times New Roman"/>
                    <a:ea typeface="Times New Roman"/>
                    <a:cs typeface="Times New Roman"/>
                  </a:rPr>
                  <a:t>g</a:t>
                </a:r>
                <a:r>
                  <a:rPr lang="en-US" dirty="0">
                    <a:effectLst/>
                    <a:latin typeface="Times New Roman"/>
                    <a:ea typeface="Times New Roman"/>
                    <a:cs typeface="Times New Roman"/>
                  </a:rPr>
                  <a:t>=Gross area of concrete section </a:t>
                </a:r>
                <a:r>
                  <a:rPr lang="en-US" dirty="0" smtClean="0">
                    <a:effectLst/>
                    <a:latin typeface="Times New Roman"/>
                    <a:ea typeface="Times New Roman"/>
                    <a:cs typeface="Times New Roman"/>
                  </a:rPr>
                  <a:t>.</a:t>
                </a:r>
                <a:endParaRPr lang="en-US" dirty="0" smtClean="0">
                  <a:latin typeface="Times New Roman" pitchFamily="18" charset="0"/>
                  <a:cs typeface="Times New Roman" pitchFamily="18" charset="0"/>
                </a:endParaRPr>
              </a:p>
              <a:p>
                <a:pPr marL="182880" indent="0" algn="just">
                  <a:lnSpc>
                    <a:spcPct val="150000"/>
                  </a:lnSpc>
                  <a:spcAft>
                    <a:spcPts val="0"/>
                  </a:spcAft>
                  <a:buNone/>
                </a:pPr>
                <a14:m>
                  <m:oMath xmlns:m="http://schemas.openxmlformats.org/officeDocument/2006/math">
                    <m:sSub>
                      <m:sSubPr>
                        <m:ctrlPr>
                          <a:rPr lang="en-US" i="1">
                            <a:latin typeface="Cambria Math"/>
                            <a:ea typeface="Times New Roman"/>
                            <a:cs typeface="Times New Roman"/>
                          </a:rPr>
                        </m:ctrlPr>
                      </m:sSubPr>
                      <m:e>
                        <m:r>
                          <a:rPr lang="en-US" i="1">
                            <a:effectLst/>
                            <a:latin typeface="Cambria Math"/>
                            <a:ea typeface="Times New Roman"/>
                            <a:cs typeface="Times New Roman"/>
                          </a:rPr>
                          <m:t>𝐴</m:t>
                        </m:r>
                      </m:e>
                      <m:sub>
                        <m:r>
                          <a:rPr lang="en-US" i="1">
                            <a:effectLst/>
                            <a:latin typeface="Cambria Math"/>
                            <a:ea typeface="Times New Roman"/>
                            <a:cs typeface="Times New Roman"/>
                          </a:rPr>
                          <m:t>𝑔</m:t>
                        </m:r>
                      </m:sub>
                    </m:sSub>
                  </m:oMath>
                </a14:m>
                <a:r>
                  <a:rPr lang="en-US" dirty="0">
                    <a:effectLst/>
                    <a:latin typeface="Times New Roman" pitchFamily="18" charset="0"/>
                    <a:ea typeface="Times New Roman"/>
                    <a:cs typeface="Times New Roman" pitchFamily="18" charset="0"/>
                  </a:rPr>
                  <a:t>=</a:t>
                </a:r>
                <a:r>
                  <a:rPr lang="en-US" dirty="0" smtClean="0">
                    <a:effectLst/>
                    <a:latin typeface="Times New Roman" pitchFamily="18" charset="0"/>
                    <a:ea typeface="Times New Roman"/>
                    <a:cs typeface="Times New Roman" pitchFamily="18" charset="0"/>
                  </a:rPr>
                  <a:t> </a:t>
                </a:r>
                <a14:m>
                  <m:oMath xmlns:m="http://schemas.openxmlformats.org/officeDocument/2006/math">
                    <m:f>
                      <m:fPr>
                        <m:ctrlPr>
                          <a:rPr lang="en-US" i="1">
                            <a:effectLst/>
                            <a:latin typeface="Cambria Math"/>
                            <a:ea typeface="Times New Roman"/>
                            <a:cs typeface="Times New Roman"/>
                          </a:rPr>
                        </m:ctrlPr>
                      </m:fPr>
                      <m:num>
                        <m:r>
                          <a:rPr lang="en-US" i="1">
                            <a:effectLst/>
                            <a:latin typeface="Cambria Math"/>
                            <a:ea typeface="Times New Roman"/>
                            <a:cs typeface="Times New Roman"/>
                          </a:rPr>
                          <m:t>19473</m:t>
                        </m:r>
                        <m:r>
                          <a:rPr lang="en-US" i="1">
                            <a:effectLst/>
                            <a:latin typeface="Cambria Math"/>
                            <a:ea typeface="Times New Roman"/>
                            <a:cs typeface="Times New Roman"/>
                          </a:rPr>
                          <m:t>.</m:t>
                        </m:r>
                        <m:r>
                          <a:rPr lang="en-US" i="1">
                            <a:effectLst/>
                            <a:latin typeface="Cambria Math"/>
                            <a:ea typeface="Times New Roman"/>
                            <a:cs typeface="Times New Roman"/>
                          </a:rPr>
                          <m:t>774</m:t>
                        </m:r>
                        <m:r>
                          <a:rPr lang="en-US" i="1">
                            <a:effectLst/>
                            <a:latin typeface="Cambria Math"/>
                            <a:ea typeface="Times New Roman"/>
                            <a:cs typeface="Times New Roman"/>
                          </a:rPr>
                          <m:t> ×</m:t>
                        </m:r>
                        <m:sSup>
                          <m:sSupPr>
                            <m:ctrlPr>
                              <a:rPr lang="en-US" i="1">
                                <a:effectLst/>
                                <a:latin typeface="Cambria Math"/>
                                <a:ea typeface="Times New Roman"/>
                                <a:cs typeface="Times New Roman"/>
                              </a:rPr>
                            </m:ctrlPr>
                          </m:sSupPr>
                          <m:e>
                            <m:r>
                              <a:rPr lang="en-US" i="1">
                                <a:effectLst/>
                                <a:latin typeface="Cambria Math"/>
                                <a:ea typeface="Calibri"/>
                                <a:cs typeface="Times New Roman"/>
                              </a:rPr>
                              <m:t>10</m:t>
                            </m:r>
                          </m:e>
                          <m:sup>
                            <m:r>
                              <a:rPr lang="en-US" i="1">
                                <a:effectLst/>
                                <a:latin typeface="Cambria Math"/>
                                <a:ea typeface="Calibri"/>
                                <a:cs typeface="Times New Roman"/>
                              </a:rPr>
                              <m:t>3</m:t>
                            </m:r>
                          </m:sup>
                        </m:sSup>
                      </m:num>
                      <m:den>
                        <m:r>
                          <a:rPr lang="en-US" i="1">
                            <a:effectLst/>
                            <a:latin typeface="Cambria Math"/>
                            <a:ea typeface="Times New Roman"/>
                            <a:cs typeface="Times New Roman"/>
                          </a:rPr>
                          <m:t>∅×</m:t>
                        </m:r>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8</m:t>
                        </m:r>
                        <m:r>
                          <a:rPr lang="en-US" i="1">
                            <a:effectLst/>
                            <a:latin typeface="Cambria Math"/>
                            <a:ea typeface="Times New Roman"/>
                            <a:cs typeface="Times New Roman"/>
                          </a:rPr>
                          <m:t>×(</m:t>
                        </m:r>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85</m:t>
                        </m:r>
                        <m:r>
                          <a:rPr lang="en-US" i="1">
                            <a:effectLst/>
                            <a:latin typeface="Cambria Math"/>
                            <a:ea typeface="Times New Roman"/>
                            <a:cs typeface="Times New Roman"/>
                          </a:rPr>
                          <m:t>×</m:t>
                        </m:r>
                        <m:r>
                          <a:rPr lang="en-US" i="1">
                            <a:effectLst/>
                            <a:latin typeface="Cambria Math"/>
                            <a:ea typeface="Times New Roman"/>
                            <a:cs typeface="Times New Roman"/>
                          </a:rPr>
                          <m:t>32</m:t>
                        </m:r>
                        <m:d>
                          <m:dPr>
                            <m:ctrlPr>
                              <a:rPr lang="en-US" i="1">
                                <a:effectLst/>
                                <a:latin typeface="Cambria Math"/>
                                <a:ea typeface="Times New Roman"/>
                                <a:cs typeface="Times New Roman"/>
                              </a:rPr>
                            </m:ctrlPr>
                          </m:dPr>
                          <m:e>
                            <m:r>
                              <a:rPr lang="en-US" i="1">
                                <a:effectLst/>
                                <a:latin typeface="Cambria Math"/>
                                <a:ea typeface="Times New Roman"/>
                                <a:cs typeface="Times New Roman"/>
                              </a:rPr>
                              <m:t>1</m:t>
                            </m:r>
                            <m:r>
                              <a:rPr lang="en-US" i="1">
                                <a:effectLst/>
                                <a:latin typeface="Cambria Math"/>
                                <a:ea typeface="Times New Roman"/>
                                <a:cs typeface="Times New Roman"/>
                              </a:rPr>
                              <m:t>−</m:t>
                            </m:r>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01</m:t>
                            </m:r>
                          </m:e>
                        </m:d>
                        <m:r>
                          <a:rPr lang="en-US" i="1">
                            <a:effectLst/>
                            <a:latin typeface="Cambria Math"/>
                            <a:ea typeface="Times New Roman"/>
                            <a:cs typeface="Times New Roman"/>
                          </a:rPr>
                          <m:t>+</m:t>
                        </m:r>
                        <m:d>
                          <m:dPr>
                            <m:ctrlPr>
                              <a:rPr lang="en-US" i="1">
                                <a:effectLst/>
                                <a:latin typeface="Cambria Math"/>
                                <a:ea typeface="Times New Roman"/>
                                <a:cs typeface="Times New Roman"/>
                              </a:rPr>
                            </m:ctrlPr>
                          </m:dPr>
                          <m:e>
                            <m:r>
                              <a:rPr lang="en-US" i="1">
                                <a:effectLst/>
                                <a:latin typeface="Cambria Math"/>
                                <a:ea typeface="Times New Roman"/>
                                <a:cs typeface="Times New Roman"/>
                              </a:rPr>
                              <m:t>420</m:t>
                            </m:r>
                            <m:r>
                              <a:rPr lang="en-US" i="1">
                                <a:effectLst/>
                                <a:latin typeface="Cambria Math"/>
                                <a:ea typeface="Times New Roman"/>
                                <a:cs typeface="Times New Roman"/>
                              </a:rPr>
                              <m:t>×</m:t>
                            </m:r>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01</m:t>
                            </m:r>
                          </m:e>
                        </m:d>
                        <m:r>
                          <a:rPr lang="en-US" i="1">
                            <a:effectLst/>
                            <a:latin typeface="Cambria Math"/>
                            <a:ea typeface="Times New Roman"/>
                            <a:cs typeface="Times New Roman"/>
                          </a:rPr>
                          <m:t>)</m:t>
                        </m:r>
                      </m:den>
                    </m:f>
                  </m:oMath>
                </a14:m>
                <a:r>
                  <a:rPr lang="en-US" dirty="0">
                    <a:effectLst/>
                    <a:latin typeface="Times New Roman" pitchFamily="18" charset="0"/>
                    <a:ea typeface="Times New Roman"/>
                    <a:cs typeface="Times New Roman" pitchFamily="18" charset="0"/>
                  </a:rPr>
                  <a:t>=1203082.928 mm</a:t>
                </a:r>
                <a:r>
                  <a:rPr lang="en-US" baseline="30000" dirty="0">
                    <a:effectLst/>
                    <a:latin typeface="Times New Roman" pitchFamily="18" charset="0"/>
                    <a:ea typeface="Times New Roman"/>
                    <a:cs typeface="Times New Roman" pitchFamily="18" charset="0"/>
                  </a:rPr>
                  <a:t>2</a:t>
                </a:r>
                <a:endParaRPr lang="en-US" dirty="0">
                  <a:effectLst/>
                  <a:latin typeface="Times New Roman" pitchFamily="18" charset="0"/>
                  <a:ea typeface="Calibri"/>
                  <a:cs typeface="Times New Roman" pitchFamily="18" charset="0"/>
                </a:endParaRPr>
              </a:p>
              <a:p>
                <a:pPr marL="182880" indent="0" algn="just">
                  <a:lnSpc>
                    <a:spcPct val="150000"/>
                  </a:lnSpc>
                  <a:spcAft>
                    <a:spcPts val="0"/>
                  </a:spcAft>
                  <a:buNone/>
                </a:pPr>
                <a14:m>
                  <m:oMath xmlns:m="http://schemas.openxmlformats.org/officeDocument/2006/math">
                    <m:rad>
                      <m:radPr>
                        <m:degHide m:val="on"/>
                        <m:ctrlPr>
                          <a:rPr lang="en-US" i="1">
                            <a:effectLst/>
                            <a:latin typeface="Cambria Math"/>
                            <a:ea typeface="Times New Roman"/>
                            <a:cs typeface="Times New Roman"/>
                          </a:rPr>
                        </m:ctrlPr>
                      </m:radPr>
                      <m:deg/>
                      <m:e>
                        <m:sSub>
                          <m:sSubPr>
                            <m:ctrlPr>
                              <a:rPr lang="en-US" i="1">
                                <a:effectLst/>
                                <a:latin typeface="Cambria Math"/>
                                <a:ea typeface="Times New Roman"/>
                                <a:cs typeface="Times New Roman"/>
                              </a:rPr>
                            </m:ctrlPr>
                          </m:sSubPr>
                          <m:e>
                            <m:r>
                              <a:rPr lang="en-US" i="1">
                                <a:effectLst/>
                                <a:latin typeface="Cambria Math"/>
                                <a:ea typeface="Times New Roman"/>
                                <a:cs typeface="Times New Roman"/>
                              </a:rPr>
                              <m:t>𝐴</m:t>
                            </m:r>
                          </m:e>
                          <m:sub>
                            <m:r>
                              <a:rPr lang="en-US" i="1">
                                <a:effectLst/>
                                <a:latin typeface="Cambria Math"/>
                                <a:ea typeface="Times New Roman"/>
                                <a:cs typeface="Times New Roman"/>
                              </a:rPr>
                              <m:t>𝑔</m:t>
                            </m:r>
                          </m:sub>
                        </m:sSub>
                      </m:e>
                    </m:rad>
                  </m:oMath>
                </a14:m>
                <a:r>
                  <a:rPr lang="en-US" dirty="0">
                    <a:effectLst/>
                    <a:latin typeface="Times New Roman" pitchFamily="18" charset="0"/>
                    <a:ea typeface="Times New Roman"/>
                    <a:cs typeface="Times New Roman" pitchFamily="18" charset="0"/>
                  </a:rPr>
                  <a:t>=1096.8 mm</a:t>
                </a:r>
                <a:endParaRPr lang="en-US" dirty="0">
                  <a:effectLst/>
                  <a:latin typeface="Times New Roman" pitchFamily="18" charset="0"/>
                  <a:ea typeface="Calibri"/>
                  <a:cs typeface="Times New Roman" pitchFamily="18" charset="0"/>
                </a:endParaRPr>
              </a:p>
              <a:p>
                <a:pPr marL="182880" indent="0" algn="just">
                  <a:lnSpc>
                    <a:spcPct val="150000"/>
                  </a:lnSpc>
                  <a:spcAft>
                    <a:spcPts val="600"/>
                  </a:spcAft>
                  <a:buNone/>
                </a:pPr>
                <a:r>
                  <a:rPr lang="en-US" dirty="0">
                    <a:effectLst/>
                    <a:latin typeface="Times New Roman" pitchFamily="18" charset="0"/>
                    <a:ea typeface="Times New Roman"/>
                    <a:cs typeface="Times New Roman" pitchFamily="18" charset="0"/>
                  </a:rPr>
                  <a:t>Column dimension = 1100 </a:t>
                </a:r>
                <a14:m>
                  <m:oMath xmlns:m="http://schemas.openxmlformats.org/officeDocument/2006/math">
                    <m:r>
                      <a:rPr lang="en-US" i="1">
                        <a:effectLst/>
                        <a:latin typeface="Cambria Math"/>
                        <a:ea typeface="Times New Roman"/>
                        <a:cs typeface="Times New Roman"/>
                      </a:rPr>
                      <m:t>×</m:t>
                    </m:r>
                    <m:r>
                      <a:rPr lang="en-US" i="1">
                        <a:effectLst/>
                        <a:latin typeface="Cambria Math"/>
                        <a:ea typeface="Times New Roman"/>
                        <a:cs typeface="Times New Roman"/>
                      </a:rPr>
                      <m:t>1100</m:t>
                    </m:r>
                  </m:oMath>
                </a14:m>
                <a:r>
                  <a:rPr lang="en-US" dirty="0">
                    <a:effectLst/>
                    <a:latin typeface="Times New Roman" pitchFamily="18" charset="0"/>
                    <a:ea typeface="Times New Roman"/>
                    <a:cs typeface="Times New Roman" pitchFamily="18" charset="0"/>
                  </a:rPr>
                  <a:t> mm</a:t>
                </a:r>
                <a:endParaRPr lang="en-US" dirty="0">
                  <a:effectLst/>
                  <a:latin typeface="Times New Roman" pitchFamily="18" charset="0"/>
                  <a:ea typeface="Calibri"/>
                  <a:cs typeface="Times New Roman" pitchFamily="18" charset="0"/>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836756"/>
                <a:ext cx="7848600" cy="5868844"/>
              </a:xfrm>
              <a:blipFill rotWithShape="1">
                <a:blip r:embed="rId2"/>
                <a:stretch>
                  <a:fillRect/>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52</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columns  </a:t>
            </a:r>
          </a:p>
        </p:txBody>
      </p:sp>
      <p:sp>
        <p:nvSpPr>
          <p:cNvPr id="5" name="TextBox 4"/>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8227949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836756"/>
            <a:ext cx="7924800" cy="5637196"/>
          </a:xfrm>
        </p:spPr>
        <p:txBody>
          <a:bodyPr/>
          <a:lstStyle/>
          <a:p>
            <a:pPr marL="0" indent="0">
              <a:buNone/>
            </a:pPr>
            <a:r>
              <a:rPr lang="en-US" dirty="0" smtClean="0">
                <a:latin typeface="Times New Roman" pitchFamily="18" charset="0"/>
                <a:cs typeface="Times New Roman" pitchFamily="18" charset="0"/>
              </a:rPr>
              <a:t>Column C5 was chosen as representative of edge columns.</a:t>
            </a:r>
          </a:p>
          <a:p>
            <a:pPr marL="0" indent="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53</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columns  </a:t>
            </a:r>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76400"/>
            <a:ext cx="4701726" cy="2965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5" name="TextBox 4"/>
              <p:cNvSpPr txBox="1"/>
              <p:nvPr/>
            </p:nvSpPr>
            <p:spPr>
              <a:xfrm>
                <a:off x="533400" y="5486400"/>
                <a:ext cx="7543800" cy="830997"/>
              </a:xfrm>
              <a:prstGeom prst="rect">
                <a:avLst/>
              </a:prstGeom>
              <a:noFill/>
            </p:spPr>
            <p:txBody>
              <a:bodyPr wrap="square" rtlCol="0">
                <a:spAutoFit/>
              </a:bodyPr>
              <a:lstStyle/>
              <a:p>
                <a:r>
                  <a:rPr lang="en-US" sz="2400" dirty="0" smtClean="0">
                    <a:latin typeface="Times New Roman" pitchFamily="18" charset="0"/>
                    <a:cs typeface="Times New Roman" pitchFamily="18" charset="0"/>
                  </a:rPr>
                  <a:t>By following the same procedure edge columns preliminary dimensions were  </a:t>
                </a:r>
                <a:r>
                  <a:rPr lang="en-US" sz="2400" dirty="0">
                    <a:latin typeface="Times New Roman" pitchFamily="18" charset="0"/>
                    <a:ea typeface="Times New Roman"/>
                    <a:cs typeface="Times New Roman" pitchFamily="18" charset="0"/>
                  </a:rPr>
                  <a:t>700</a:t>
                </a:r>
                <a14:m>
                  <m:oMath xmlns:m="http://schemas.openxmlformats.org/officeDocument/2006/math">
                    <m:r>
                      <a:rPr lang="en-US" sz="2400" i="1">
                        <a:effectLst/>
                        <a:latin typeface="Cambria Math"/>
                        <a:ea typeface="Times New Roman"/>
                        <a:cs typeface="Times New Roman"/>
                      </a:rPr>
                      <m:t>×</m:t>
                    </m:r>
                  </m:oMath>
                </a14:m>
                <a:r>
                  <a:rPr lang="en-US" sz="2400" dirty="0">
                    <a:effectLst/>
                    <a:latin typeface="Times New Roman" pitchFamily="18" charset="0"/>
                    <a:ea typeface="Times New Roman"/>
                    <a:cs typeface="Times New Roman" pitchFamily="18" charset="0"/>
                  </a:rPr>
                  <a:t> 700 </a:t>
                </a:r>
                <a:r>
                  <a:rPr lang="en-US" sz="2400" dirty="0" smtClean="0">
                    <a:effectLst/>
                    <a:latin typeface="Times New Roman" pitchFamily="18" charset="0"/>
                    <a:ea typeface="Times New Roman"/>
                    <a:cs typeface="Times New Roman" pitchFamily="18" charset="0"/>
                  </a:rPr>
                  <a:t>mm.</a:t>
                </a:r>
                <a:endParaRPr lang="en-US" sz="2400" dirty="0">
                  <a:latin typeface="Times New Roman" pitchFamily="18" charset="0"/>
                  <a:cs typeface="Times New Roman" pitchFamily="18"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33400" y="5486400"/>
                <a:ext cx="7543800" cy="830997"/>
              </a:xfrm>
              <a:prstGeom prst="rect">
                <a:avLst/>
              </a:prstGeom>
              <a:blipFill rotWithShape="1">
                <a:blip r:embed="rId3"/>
                <a:stretch>
                  <a:fillRect l="-1293" t="-5882" r="-1617" b="-16176"/>
                </a:stretch>
              </a:blipFill>
            </p:spPr>
            <p:txBody>
              <a:bodyPr/>
              <a:lstStyle/>
              <a:p>
                <a:r>
                  <a:rPr lang="en-US">
                    <a:noFill/>
                  </a:rPr>
                  <a:t> </a:t>
                </a:r>
              </a:p>
            </p:txBody>
          </p:sp>
        </mc:Fallback>
      </mc:AlternateContent>
      <p:sp>
        <p:nvSpPr>
          <p:cNvPr id="7" name="TextBox 6"/>
          <p:cNvSpPr txBox="1"/>
          <p:nvPr/>
        </p:nvSpPr>
        <p:spPr>
          <a:xfrm>
            <a:off x="1828800" y="4696097"/>
            <a:ext cx="4701726"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2.6: Column 5 location and tributary area.</a:t>
            </a:r>
            <a:endParaRPr lang="en-US" dirty="0">
              <a:latin typeface="Times New Roman" pitchFamily="18" charset="0"/>
              <a:cs typeface="Times New Roman" pitchFamily="18" charset="0"/>
            </a:endParaRPr>
          </a:p>
        </p:txBody>
      </p:sp>
      <p:sp>
        <p:nvSpPr>
          <p:cNvPr id="8" name="TextBox 7"/>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212771725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836756"/>
            <a:ext cx="7848600" cy="5637196"/>
          </a:xfrm>
        </p:spPr>
        <p:txBody>
          <a:bodyPr/>
          <a:lstStyle/>
          <a:p>
            <a:pPr marL="0" indent="0">
              <a:buNone/>
            </a:pPr>
            <a:r>
              <a:rPr lang="en-US" sz="2000" dirty="0" smtClean="0">
                <a:latin typeface="Times New Roman" pitchFamily="18" charset="0"/>
                <a:cs typeface="Times New Roman" pitchFamily="18" charset="0"/>
              </a:rPr>
              <a:t>Columns preliminary dimensions are shown in the following table (referring to columns plan).</a:t>
            </a:r>
          </a:p>
          <a:p>
            <a:pPr marL="0" indent="0">
              <a:buNone/>
            </a:pPr>
            <a:endParaRPr lang="en-US" dirty="0" smtClean="0"/>
          </a:p>
        </p:txBody>
      </p:sp>
      <p:sp>
        <p:nvSpPr>
          <p:cNvPr id="2" name="Slide Number Placeholder 1"/>
          <p:cNvSpPr>
            <a:spLocks noGrp="1"/>
          </p:cNvSpPr>
          <p:nvPr>
            <p:ph type="sldNum" sz="quarter" idx="15"/>
          </p:nvPr>
        </p:nvSpPr>
        <p:spPr/>
        <p:txBody>
          <a:bodyPr/>
          <a:lstStyle/>
          <a:p>
            <a:fld id="{B6F15528-21DE-4FAA-801E-634DDDAF4B2B}" type="slidenum">
              <a:rPr lang="en-US" smtClean="0"/>
              <a:pPr/>
              <a:t>54</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columns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9184" y="1956987"/>
            <a:ext cx="6705759" cy="3688167"/>
          </a:xfrm>
          <a:prstGeom prst="rect">
            <a:avLst/>
          </a:prstGeom>
        </p:spPr>
      </p:pic>
      <p:sp>
        <p:nvSpPr>
          <p:cNvPr id="6" name="TextBox 5"/>
          <p:cNvSpPr txBox="1"/>
          <p:nvPr/>
        </p:nvSpPr>
        <p:spPr>
          <a:xfrm>
            <a:off x="1056943" y="1587655"/>
            <a:ext cx="68580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2.1: Columns dimensions.</a:t>
            </a:r>
            <a:endParaRPr lang="en-US" dirty="0">
              <a:latin typeface="Times New Roman" pitchFamily="18" charset="0"/>
              <a:cs typeface="Times New Roman" pitchFamily="18" charset="0"/>
            </a:endParaRPr>
          </a:p>
        </p:txBody>
      </p:sp>
      <p:sp>
        <p:nvSpPr>
          <p:cNvPr id="7" name="TextBox 6"/>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131341669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836756"/>
            <a:ext cx="8001000" cy="5637196"/>
          </a:xfrm>
        </p:spPr>
        <p:txBody>
          <a:bodyPr>
            <a:noAutofit/>
          </a:bodyPr>
          <a:lstStyle/>
          <a:p>
            <a:pPr marL="0" indent="0">
              <a:buNone/>
            </a:pPr>
            <a:r>
              <a:rPr lang="en-US" sz="2200" dirty="0" smtClean="0">
                <a:latin typeface="Times New Roman" pitchFamily="18" charset="0"/>
                <a:cs typeface="Times New Roman" pitchFamily="18" charset="0"/>
              </a:rPr>
              <a:t>In this project there was three types of walls</a:t>
            </a:r>
          </a:p>
          <a:p>
            <a:pPr marL="640080" indent="-457200" algn="just">
              <a:lnSpc>
                <a:spcPct val="150000"/>
              </a:lnSpc>
              <a:spcAft>
                <a:spcPts val="600"/>
              </a:spcAft>
              <a:buClr>
                <a:schemeClr val="tx1"/>
              </a:buClr>
              <a:buSzPct val="100000"/>
              <a:buFont typeface="+mj-lt"/>
              <a:buAutoNum type="arabicPeriod"/>
            </a:pPr>
            <a:r>
              <a:rPr lang="en-US" sz="2200" dirty="0" smtClean="0">
                <a:latin typeface="Times New Roman" pitchFamily="18" charset="0"/>
                <a:cs typeface="Times New Roman" pitchFamily="18" charset="0"/>
              </a:rPr>
              <a:t>Exterior walls: </a:t>
            </a:r>
            <a:r>
              <a:rPr lang="en-US" sz="2200" dirty="0">
                <a:latin typeface="Times New Roman" pitchFamily="18" charset="0"/>
                <a:cs typeface="Times New Roman" pitchFamily="18" charset="0"/>
              </a:rPr>
              <a:t>M</a:t>
            </a:r>
            <a:r>
              <a:rPr lang="en-US" sz="2200" dirty="0" smtClean="0">
                <a:latin typeface="Times New Roman" pitchFamily="18" charset="0"/>
                <a:ea typeface="Times New Roman"/>
                <a:cs typeface="Times New Roman" pitchFamily="18" charset="0"/>
              </a:rPr>
              <a:t>ade </a:t>
            </a:r>
            <a:r>
              <a:rPr lang="en-US" sz="2200" dirty="0">
                <a:latin typeface="Times New Roman" pitchFamily="18" charset="0"/>
                <a:ea typeface="Times New Roman"/>
                <a:cs typeface="Times New Roman" pitchFamily="18" charset="0"/>
              </a:rPr>
              <a:t>of reinforced concrete with masonry stone cladding with a preliminary thickness of 350 mm, (250 mm reinforced concrete + 60 mm plain concrete + 40 mm stone). </a:t>
            </a:r>
            <a:endParaRPr lang="en-US" sz="2200" dirty="0" smtClean="0">
              <a:latin typeface="Times New Roman" pitchFamily="18" charset="0"/>
              <a:ea typeface="Times New Roman"/>
              <a:cs typeface="Times New Roman" pitchFamily="18" charset="0"/>
            </a:endParaRPr>
          </a:p>
          <a:p>
            <a:pPr marL="640080" indent="-457200" algn="just">
              <a:lnSpc>
                <a:spcPct val="150000"/>
              </a:lnSpc>
              <a:spcAft>
                <a:spcPts val="600"/>
              </a:spcAft>
              <a:buClr>
                <a:schemeClr val="tx1"/>
              </a:buClr>
              <a:buSzPct val="100000"/>
              <a:buFont typeface="+mj-lt"/>
              <a:buAutoNum type="arabicPeriod"/>
            </a:pPr>
            <a:r>
              <a:rPr lang="en-US" sz="2200" dirty="0" smtClean="0">
                <a:latin typeface="Times New Roman" pitchFamily="18" charset="0"/>
                <a:cs typeface="Times New Roman" pitchFamily="18" charset="0"/>
              </a:rPr>
              <a:t>Interior walls: </a:t>
            </a:r>
            <a:r>
              <a:rPr lang="en-US" sz="2200" dirty="0">
                <a:latin typeface="Times New Roman" pitchFamily="18" charset="0"/>
                <a:cs typeface="Times New Roman" pitchFamily="18" charset="0"/>
              </a:rPr>
              <a:t>S</a:t>
            </a:r>
            <a:r>
              <a:rPr lang="en-US" sz="2200" dirty="0" smtClean="0">
                <a:latin typeface="Times New Roman" pitchFamily="18" charset="0"/>
                <a:ea typeface="Times New Roman"/>
                <a:cs typeface="Times New Roman" pitchFamily="18" charset="0"/>
              </a:rPr>
              <a:t>urrounding </a:t>
            </a:r>
            <a:r>
              <a:rPr lang="en-US" sz="2200" dirty="0">
                <a:latin typeface="Times New Roman" pitchFamily="18" charset="0"/>
                <a:ea typeface="Times New Roman"/>
                <a:cs typeface="Times New Roman" pitchFamily="18" charset="0"/>
              </a:rPr>
              <a:t>elevators and staircases, these have a preliminary thickness of 300 </a:t>
            </a:r>
            <a:r>
              <a:rPr lang="en-US" sz="2200" dirty="0" smtClean="0">
                <a:latin typeface="Times New Roman" pitchFamily="18" charset="0"/>
                <a:ea typeface="Times New Roman"/>
                <a:cs typeface="Times New Roman" pitchFamily="18" charset="0"/>
              </a:rPr>
              <a:t>mm.</a:t>
            </a:r>
            <a:endParaRPr lang="en-US" sz="2200" dirty="0">
              <a:latin typeface="Times New Roman" pitchFamily="18" charset="0"/>
              <a:ea typeface="Times New Roman"/>
              <a:cs typeface="Times New Roman" pitchFamily="18" charset="0"/>
            </a:endParaRPr>
          </a:p>
          <a:p>
            <a:pPr marL="640080" indent="-457200" algn="just">
              <a:lnSpc>
                <a:spcPct val="150000"/>
              </a:lnSpc>
              <a:spcAft>
                <a:spcPts val="600"/>
              </a:spcAft>
              <a:buClr>
                <a:schemeClr val="tx1"/>
              </a:buClr>
              <a:buSzPct val="100000"/>
              <a:buFont typeface="+mj-lt"/>
              <a:buAutoNum type="arabicPeriod"/>
            </a:pPr>
            <a:r>
              <a:rPr lang="en-US" sz="2200" dirty="0" smtClean="0">
                <a:latin typeface="Times New Roman" pitchFamily="18" charset="0"/>
                <a:cs typeface="Times New Roman" pitchFamily="18" charset="0"/>
              </a:rPr>
              <a:t>Basement walls: </a:t>
            </a:r>
            <a:r>
              <a:rPr lang="en-US" sz="2200" dirty="0" smtClean="0">
                <a:latin typeface="Times New Roman" pitchFamily="18" charset="0"/>
                <a:ea typeface="Times New Roman"/>
                <a:cs typeface="Times New Roman" pitchFamily="18" charset="0"/>
              </a:rPr>
              <a:t>In </a:t>
            </a:r>
            <a:r>
              <a:rPr lang="en-US" sz="2200" dirty="0">
                <a:latin typeface="Times New Roman" pitchFamily="18" charset="0"/>
                <a:ea typeface="Times New Roman"/>
                <a:cs typeface="Times New Roman" pitchFamily="18" charset="0"/>
              </a:rPr>
              <a:t>preliminary design, the thickness of walls are assumed to be 400 mm for fifth and fourth basements, 350 mm for third and second basements and 300 mm for first basement.</a:t>
            </a:r>
            <a:endParaRPr lang="en-US" sz="2200"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55</a:t>
            </a:fld>
            <a:endParaRPr lang="en-US"/>
          </a:p>
        </p:txBody>
      </p:sp>
      <p:sp>
        <p:nvSpPr>
          <p:cNvPr id="4" name="TextBox 3"/>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 of walls</a:t>
            </a:r>
          </a:p>
        </p:txBody>
      </p:sp>
      <p:sp>
        <p:nvSpPr>
          <p:cNvPr id="5" name="TextBox 4"/>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156829093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295400" y="914400"/>
            <a:ext cx="6532547" cy="5034358"/>
          </a:xfrm>
        </p:spPr>
      </p:pic>
      <p:sp>
        <p:nvSpPr>
          <p:cNvPr id="4" name="Slide Number Placeholder 3"/>
          <p:cNvSpPr>
            <a:spLocks noGrp="1"/>
          </p:cNvSpPr>
          <p:nvPr>
            <p:ph type="sldNum" sz="quarter" idx="15"/>
          </p:nvPr>
        </p:nvSpPr>
        <p:spPr/>
        <p:txBody>
          <a:bodyPr/>
          <a:lstStyle/>
          <a:p>
            <a:fld id="{B6F15528-21DE-4FAA-801E-634DDDAF4B2B}" type="slidenum">
              <a:rPr lang="en-US" smtClean="0"/>
              <a:pPr/>
              <a:t>56</a:t>
            </a:fld>
            <a:endParaRPr lang="en-US"/>
          </a:p>
        </p:txBody>
      </p:sp>
      <p:sp>
        <p:nvSpPr>
          <p:cNvPr id="5" name="TextBox 4"/>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a:t>
            </a:r>
          </a:p>
        </p:txBody>
      </p:sp>
      <p:sp>
        <p:nvSpPr>
          <p:cNvPr id="7" name="TextBox 6"/>
          <p:cNvSpPr txBox="1"/>
          <p:nvPr/>
        </p:nvSpPr>
        <p:spPr>
          <a:xfrm>
            <a:off x="1210491" y="5990715"/>
            <a:ext cx="6781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2.7: Fourth basement floor framing plan.</a:t>
            </a:r>
            <a:endParaRPr lang="en-US" dirty="0">
              <a:latin typeface="Times New Roman" pitchFamily="18" charset="0"/>
              <a:cs typeface="Times New Roman" pitchFamily="18" charset="0"/>
            </a:endParaRPr>
          </a:p>
        </p:txBody>
      </p:sp>
      <p:sp>
        <p:nvSpPr>
          <p:cNvPr id="8" name="TextBox 7"/>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1335654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66800" y="1066800"/>
            <a:ext cx="6284125" cy="4814970"/>
          </a:xfrm>
        </p:spPr>
      </p:pic>
      <p:sp>
        <p:nvSpPr>
          <p:cNvPr id="4" name="Slide Number Placeholder 3"/>
          <p:cNvSpPr>
            <a:spLocks noGrp="1"/>
          </p:cNvSpPr>
          <p:nvPr>
            <p:ph type="sldNum" sz="quarter" idx="15"/>
          </p:nvPr>
        </p:nvSpPr>
        <p:spPr/>
        <p:txBody>
          <a:bodyPr/>
          <a:lstStyle/>
          <a:p>
            <a:fld id="{B6F15528-21DE-4FAA-801E-634DDDAF4B2B}" type="slidenum">
              <a:rPr lang="en-US" smtClean="0"/>
              <a:pPr/>
              <a:t>57</a:t>
            </a:fld>
            <a:endParaRPr lang="en-US"/>
          </a:p>
        </p:txBody>
      </p:sp>
      <p:sp>
        <p:nvSpPr>
          <p:cNvPr id="5" name="TextBox 4"/>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a:t>
            </a:r>
          </a:p>
        </p:txBody>
      </p:sp>
      <p:sp>
        <p:nvSpPr>
          <p:cNvPr id="7" name="TextBox 6"/>
          <p:cNvSpPr txBox="1"/>
          <p:nvPr/>
        </p:nvSpPr>
        <p:spPr>
          <a:xfrm>
            <a:off x="1210491" y="5990715"/>
            <a:ext cx="6781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2.8: Ground floor framing plan.</a:t>
            </a:r>
            <a:endParaRPr lang="en-US" dirty="0">
              <a:latin typeface="Times New Roman" pitchFamily="18" charset="0"/>
              <a:cs typeface="Times New Roman" pitchFamily="18" charset="0"/>
            </a:endParaRPr>
          </a:p>
        </p:txBody>
      </p:sp>
      <p:sp>
        <p:nvSpPr>
          <p:cNvPr id="8" name="TextBox 7"/>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258606606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143000" y="1066800"/>
            <a:ext cx="6258085" cy="4792943"/>
          </a:xfrm>
        </p:spPr>
      </p:pic>
      <p:sp>
        <p:nvSpPr>
          <p:cNvPr id="4" name="Slide Number Placeholder 3"/>
          <p:cNvSpPr>
            <a:spLocks noGrp="1"/>
          </p:cNvSpPr>
          <p:nvPr>
            <p:ph type="sldNum" sz="quarter" idx="15"/>
          </p:nvPr>
        </p:nvSpPr>
        <p:spPr/>
        <p:txBody>
          <a:bodyPr/>
          <a:lstStyle/>
          <a:p>
            <a:fld id="{B6F15528-21DE-4FAA-801E-634DDDAF4B2B}" type="slidenum">
              <a:rPr lang="en-US" smtClean="0"/>
              <a:pPr/>
              <a:t>58</a:t>
            </a:fld>
            <a:endParaRPr lang="en-US"/>
          </a:p>
        </p:txBody>
      </p:sp>
      <p:sp>
        <p:nvSpPr>
          <p:cNvPr id="5" name="TextBox 4"/>
          <p:cNvSpPr txBox="1"/>
          <p:nvPr/>
        </p:nvSpPr>
        <p:spPr>
          <a:xfrm>
            <a:off x="368710" y="190425"/>
            <a:ext cx="7315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Preliminary design</a:t>
            </a:r>
          </a:p>
        </p:txBody>
      </p:sp>
      <p:sp>
        <p:nvSpPr>
          <p:cNvPr id="7" name="TextBox 6"/>
          <p:cNvSpPr txBox="1"/>
          <p:nvPr/>
        </p:nvSpPr>
        <p:spPr>
          <a:xfrm>
            <a:off x="1210491" y="5990715"/>
            <a:ext cx="6781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2.9: Fifth floor framing plan.</a:t>
            </a:r>
            <a:endParaRPr lang="en-US" dirty="0">
              <a:latin typeface="Times New Roman" pitchFamily="18" charset="0"/>
              <a:cs typeface="Times New Roman" pitchFamily="18" charset="0"/>
            </a:endParaRPr>
          </a:p>
        </p:txBody>
      </p:sp>
      <p:sp>
        <p:nvSpPr>
          <p:cNvPr id="8" name="TextBox 7"/>
          <p:cNvSpPr txBox="1"/>
          <p:nvPr/>
        </p:nvSpPr>
        <p:spPr>
          <a:xfrm>
            <a:off x="6464710" y="0"/>
            <a:ext cx="2438400" cy="369332"/>
          </a:xfrm>
          <a:prstGeom prst="rect">
            <a:avLst/>
          </a:prstGeom>
          <a:noFill/>
        </p:spPr>
        <p:txBody>
          <a:bodyPr wrap="square" rtlCol="0">
            <a:spAutoFit/>
          </a:bodyPr>
          <a:lstStyle/>
          <a:p>
            <a:r>
              <a:rPr lang="en-US" dirty="0" smtClean="0">
                <a:solidFill>
                  <a:schemeClr val="bg1">
                    <a:lumMod val="50000"/>
                  </a:schemeClr>
                </a:solidFill>
              </a:rPr>
              <a:t>Preliminary Design  </a:t>
            </a:r>
            <a:endParaRPr lang="en-US" dirty="0">
              <a:solidFill>
                <a:schemeClr val="bg1">
                  <a:lumMod val="50000"/>
                </a:schemeClr>
              </a:solidFill>
            </a:endParaRPr>
          </a:p>
        </p:txBody>
      </p:sp>
    </p:spTree>
    <p:extLst>
      <p:ext uri="{BB962C8B-B14F-4D97-AF65-F5344CB8AC3E}">
        <p14:creationId xmlns:p14="http://schemas.microsoft.com/office/powerpoint/2010/main" val="60348303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8710" y="190425"/>
            <a:ext cx="824189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Three Dimensional Analysis and Design</a:t>
            </a:r>
          </a:p>
        </p:txBody>
      </p:sp>
      <p:pic>
        <p:nvPicPr>
          <p:cNvPr id="3277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914400" y="836756"/>
            <a:ext cx="6477000" cy="4501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5"/>
          </p:nvPr>
        </p:nvSpPr>
        <p:spPr/>
        <p:txBody>
          <a:bodyPr/>
          <a:lstStyle/>
          <a:p>
            <a:fld id="{B6F15528-21DE-4FAA-801E-634DDDAF4B2B}" type="slidenum">
              <a:rPr lang="en-US" smtClean="0"/>
              <a:pPr/>
              <a:t>59</a:t>
            </a:fld>
            <a:endParaRPr lang="en-US"/>
          </a:p>
        </p:txBody>
      </p:sp>
      <p:sp>
        <p:nvSpPr>
          <p:cNvPr id="5" name="TextBox 4"/>
          <p:cNvSpPr txBox="1"/>
          <p:nvPr/>
        </p:nvSpPr>
        <p:spPr>
          <a:xfrm>
            <a:off x="1219200" y="5638800"/>
            <a:ext cx="6781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3.1: Three dimensional model of the building.</a:t>
            </a:r>
            <a:endParaRPr lang="en-US" dirty="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148400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113777" y="990600"/>
            <a:ext cx="6306845" cy="4408009"/>
          </a:xfrm>
        </p:spPr>
      </p:pic>
      <p:sp>
        <p:nvSpPr>
          <p:cNvPr id="4" name="Slide Number Placeholder 3"/>
          <p:cNvSpPr>
            <a:spLocks noGrp="1"/>
          </p:cNvSpPr>
          <p:nvPr>
            <p:ph type="sldNum" sz="quarter" idx="15"/>
          </p:nvPr>
        </p:nvSpPr>
        <p:spPr/>
        <p:txBody>
          <a:bodyPr/>
          <a:lstStyle/>
          <a:p>
            <a:fld id="{B6F15528-21DE-4FAA-801E-634DDDAF4B2B}" type="slidenum">
              <a:rPr lang="en-US" smtClean="0"/>
              <a:pPr/>
              <a:t>6</a:t>
            </a:fld>
            <a:endParaRPr lang="en-US"/>
          </a:p>
        </p:txBody>
      </p:sp>
      <p:sp>
        <p:nvSpPr>
          <p:cNvPr id="5" name="TextBox 4"/>
          <p:cNvSpPr txBox="1"/>
          <p:nvPr/>
        </p:nvSpPr>
        <p:spPr>
          <a:xfrm>
            <a:off x="533400" y="228600"/>
            <a:ext cx="7467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AutoCAD architectural plans </a:t>
            </a:r>
            <a:endParaRPr lang="en-US" sz="2800" dirty="0">
              <a:latin typeface="Times New Roman" pitchFamily="18" charset="0"/>
              <a:cs typeface="Times New Roman" pitchFamily="18" charset="0"/>
            </a:endParaRPr>
          </a:p>
        </p:txBody>
      </p:sp>
      <p:sp>
        <p:nvSpPr>
          <p:cNvPr id="7" name="TextBox 6"/>
          <p:cNvSpPr txBox="1"/>
          <p:nvPr/>
        </p:nvSpPr>
        <p:spPr>
          <a:xfrm>
            <a:off x="1295400" y="5638800"/>
            <a:ext cx="59436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1.3: Fourth Basement architectural plan </a:t>
            </a:r>
            <a:endParaRPr lang="en-US" dirty="0">
              <a:latin typeface="Times New Roman" pitchFamily="18" charset="0"/>
              <a:cs typeface="Times New Roman" pitchFamily="18" charset="0"/>
            </a:endParaRPr>
          </a:p>
        </p:txBody>
      </p:sp>
      <p:sp>
        <p:nvSpPr>
          <p:cNvPr id="8" name="TextBox 7"/>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84358105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836756"/>
            <a:ext cx="8229600" cy="5792644"/>
          </a:xfrm>
        </p:spPr>
        <p:txBody>
          <a:bodyPr/>
          <a:lstStyle/>
          <a:p>
            <a:pPr>
              <a:buClr>
                <a:schemeClr val="tx1"/>
              </a:buClr>
              <a:buSzPct val="100000"/>
              <a:buFont typeface="Arial" pitchFamily="34" charset="0"/>
              <a:buChar char="•"/>
            </a:pPr>
            <a:r>
              <a:rPr lang="en-US" dirty="0" smtClean="0"/>
              <a:t>Modifiers </a:t>
            </a:r>
          </a:p>
          <a:p>
            <a:pPr marL="0" indent="0">
              <a:buClr>
                <a:schemeClr val="tx1"/>
              </a:buClr>
              <a:buSzPct val="10000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60</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Three Dimensional Analysis and Design</a:t>
            </a:r>
          </a:p>
        </p:txBody>
      </p:sp>
      <p:pic>
        <p:nvPicPr>
          <p:cNvPr id="337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5467"/>
          <a:stretch/>
        </p:blipFill>
        <p:spPr bwMode="auto">
          <a:xfrm>
            <a:off x="368710" y="1810435"/>
            <a:ext cx="351155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23627"/>
          <a:stretch/>
        </p:blipFill>
        <p:spPr bwMode="auto">
          <a:xfrm>
            <a:off x="4621583" y="1810435"/>
            <a:ext cx="3886200" cy="2819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830848" y="4713577"/>
            <a:ext cx="3467669" cy="646331"/>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3.3: Modifiers used in column sections.</a:t>
            </a:r>
            <a:endParaRPr lang="en-US" dirty="0">
              <a:latin typeface="Times New Roman" pitchFamily="18" charset="0"/>
              <a:cs typeface="Times New Roman" pitchFamily="18" charset="0"/>
            </a:endParaRPr>
          </a:p>
        </p:txBody>
      </p:sp>
      <p:sp>
        <p:nvSpPr>
          <p:cNvPr id="10" name="TextBox 9"/>
          <p:cNvSpPr txBox="1"/>
          <p:nvPr/>
        </p:nvSpPr>
        <p:spPr>
          <a:xfrm>
            <a:off x="472876" y="4713577"/>
            <a:ext cx="3303217" cy="646331"/>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 Modifiers used in beam sections.</a:t>
            </a:r>
            <a:endParaRPr lang="en-US" dirty="0">
              <a:latin typeface="Times New Roman" pitchFamily="18" charset="0"/>
              <a:cs typeface="Times New Roman" pitchFamily="18" charset="0"/>
            </a:endParaRPr>
          </a:p>
        </p:txBody>
      </p:sp>
      <p:sp>
        <p:nvSpPr>
          <p:cNvPr id="11" name="TextBox 10"/>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83740575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61</a:t>
            </a:fld>
            <a:endParaRPr lang="en-US"/>
          </a:p>
        </p:txBody>
      </p:sp>
      <p:pic>
        <p:nvPicPr>
          <p:cNvPr id="5"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891" t="-13388" r="-891" b="13388"/>
          <a:stretch/>
        </p:blipFill>
        <p:spPr bwMode="auto">
          <a:xfrm>
            <a:off x="368710" y="1524000"/>
            <a:ext cx="3584575" cy="3124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b="13321"/>
          <a:stretch/>
        </p:blipFill>
        <p:spPr bwMode="auto">
          <a:xfrm>
            <a:off x="4343400" y="1961875"/>
            <a:ext cx="3886200" cy="2668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68710" y="190425"/>
            <a:ext cx="824189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Three Dimensional Analysis and Design</a:t>
            </a:r>
          </a:p>
        </p:txBody>
      </p:sp>
      <p:sp>
        <p:nvSpPr>
          <p:cNvPr id="8" name="TextBox 7"/>
          <p:cNvSpPr txBox="1"/>
          <p:nvPr/>
        </p:nvSpPr>
        <p:spPr>
          <a:xfrm>
            <a:off x="500401" y="4800600"/>
            <a:ext cx="3157199" cy="646331"/>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3.4: Modifiers used in slab sections.</a:t>
            </a:r>
            <a:endParaRPr lang="en-US" dirty="0">
              <a:latin typeface="Times New Roman" pitchFamily="18" charset="0"/>
              <a:cs typeface="Times New Roman" pitchFamily="18" charset="0"/>
            </a:endParaRPr>
          </a:p>
        </p:txBody>
      </p:sp>
      <p:sp>
        <p:nvSpPr>
          <p:cNvPr id="9" name="TextBox 8"/>
          <p:cNvSpPr txBox="1"/>
          <p:nvPr/>
        </p:nvSpPr>
        <p:spPr>
          <a:xfrm>
            <a:off x="4552665" y="4800599"/>
            <a:ext cx="3295935" cy="646331"/>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3.5: Modifiers used in wall sections.</a:t>
            </a:r>
            <a:endParaRPr lang="en-US" dirty="0">
              <a:latin typeface="Times New Roman" pitchFamily="18" charset="0"/>
              <a:cs typeface="Times New Roman" pitchFamily="18" charset="0"/>
            </a:endParaRPr>
          </a:p>
        </p:txBody>
      </p:sp>
      <p:sp>
        <p:nvSpPr>
          <p:cNvPr id="10" name="TextBox 9"/>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t>
            </a:r>
            <a:r>
              <a:rPr lang="en-US" dirty="0">
                <a:solidFill>
                  <a:schemeClr val="bg1">
                    <a:lumMod val="50000"/>
                  </a:schemeClr>
                </a:solidFill>
              </a:rPr>
              <a:t>A</a:t>
            </a:r>
            <a:r>
              <a:rPr lang="en-US" dirty="0" smtClean="0">
                <a:solidFill>
                  <a:schemeClr val="bg1">
                    <a:lumMod val="50000"/>
                  </a:schemeClr>
                </a:solidFill>
              </a:rPr>
              <a:t>nalysis and Design </a:t>
            </a:r>
            <a:endParaRPr lang="en-US" dirty="0">
              <a:solidFill>
                <a:schemeClr val="bg1">
                  <a:lumMod val="50000"/>
                </a:schemeClr>
              </a:solidFill>
            </a:endParaRPr>
          </a:p>
        </p:txBody>
      </p:sp>
    </p:spTree>
    <p:extLst>
      <p:ext uri="{BB962C8B-B14F-4D97-AF65-F5344CB8AC3E}">
        <p14:creationId xmlns:p14="http://schemas.microsoft.com/office/powerpoint/2010/main" val="287355761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68710" y="836756"/>
            <a:ext cx="8241890" cy="5637196"/>
          </a:xfrm>
        </p:spPr>
        <p:txBody>
          <a:bodyPr/>
          <a:lstStyle/>
          <a:p>
            <a:pPr>
              <a:buClr>
                <a:schemeClr val="tx1"/>
              </a:buClr>
              <a:buSzPct val="100000"/>
              <a:buFont typeface="Arial" pitchFamily="34" charset="0"/>
              <a:buChar char="•"/>
            </a:pPr>
            <a:r>
              <a:rPr lang="en-US" dirty="0" smtClean="0"/>
              <a:t>Load patterns and cases</a:t>
            </a:r>
          </a:p>
          <a:p>
            <a:pPr marL="0" indent="0">
              <a:buClr>
                <a:schemeClr val="tx1"/>
              </a:buClr>
              <a:buSzPct val="10000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62</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Three Dimensional Analysis and Design</a:t>
            </a:r>
          </a:p>
        </p:txBody>
      </p:sp>
      <p:pic>
        <p:nvPicPr>
          <p:cNvPr id="348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36" t="8906" r="1884" b="7978"/>
          <a:stretch/>
        </p:blipFill>
        <p:spPr bwMode="auto">
          <a:xfrm>
            <a:off x="1117804" y="1332778"/>
            <a:ext cx="6743701"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1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920" t="8572" r="942"/>
          <a:stretch/>
        </p:blipFill>
        <p:spPr bwMode="auto">
          <a:xfrm>
            <a:off x="1035459" y="3922585"/>
            <a:ext cx="6826046"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708355" y="3437972"/>
            <a:ext cx="55626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3.6: Load patterns.</a:t>
            </a:r>
            <a:endParaRPr lang="en-US" dirty="0">
              <a:latin typeface="Times New Roman" pitchFamily="18" charset="0"/>
              <a:cs typeface="Times New Roman" pitchFamily="18" charset="0"/>
            </a:endParaRPr>
          </a:p>
        </p:txBody>
      </p:sp>
      <p:sp>
        <p:nvSpPr>
          <p:cNvPr id="8" name="TextBox 7"/>
          <p:cNvSpPr txBox="1"/>
          <p:nvPr/>
        </p:nvSpPr>
        <p:spPr>
          <a:xfrm>
            <a:off x="1828800" y="6328328"/>
            <a:ext cx="55626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3.7: Load cases.</a:t>
            </a:r>
            <a:endParaRPr lang="en-US" dirty="0">
              <a:latin typeface="Times New Roman" pitchFamily="18" charset="0"/>
              <a:cs typeface="Times New Roman" pitchFamily="18" charset="0"/>
            </a:endParaRPr>
          </a:p>
        </p:txBody>
      </p:sp>
      <p:sp>
        <p:nvSpPr>
          <p:cNvPr id="9" name="TextBox 8"/>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67718510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836756"/>
            <a:ext cx="8382000" cy="5637196"/>
          </a:xfrm>
        </p:spPr>
        <p:txBody>
          <a:bodyPr/>
          <a:lstStyle/>
          <a:p>
            <a:pPr>
              <a:buClrTx/>
              <a:buSzPct val="100000"/>
              <a:buFont typeface="Arial" pitchFamily="34" charset="0"/>
              <a:buChar char="•"/>
            </a:pPr>
            <a:r>
              <a:rPr lang="en-US" sz="2000" dirty="0" smtClean="0"/>
              <a:t>Springs and mass source </a:t>
            </a:r>
          </a:p>
          <a:p>
            <a:pPr marL="0" indent="0">
              <a:buClrTx/>
              <a:buSzPct val="10000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63</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Three Dimensional Analysis and Design</a:t>
            </a:r>
          </a:p>
        </p:txBody>
      </p:sp>
      <p:pic>
        <p:nvPicPr>
          <p:cNvPr id="358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499" b="5001"/>
          <a:stretch/>
        </p:blipFill>
        <p:spPr bwMode="auto">
          <a:xfrm>
            <a:off x="1524000" y="1230925"/>
            <a:ext cx="58674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84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298" r="3896" b="11111"/>
          <a:stretch/>
        </p:blipFill>
        <p:spPr bwMode="auto">
          <a:xfrm>
            <a:off x="1708355" y="4426458"/>
            <a:ext cx="55626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695650" y="6213967"/>
            <a:ext cx="55626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3.9: Mass Source.</a:t>
            </a:r>
            <a:endParaRPr lang="en-US" dirty="0">
              <a:latin typeface="Times New Roman" pitchFamily="18" charset="0"/>
              <a:cs typeface="Times New Roman" pitchFamily="18" charset="0"/>
            </a:endParaRPr>
          </a:p>
        </p:txBody>
      </p:sp>
      <p:sp>
        <p:nvSpPr>
          <p:cNvPr id="8" name="TextBox 7"/>
          <p:cNvSpPr txBox="1"/>
          <p:nvPr/>
        </p:nvSpPr>
        <p:spPr>
          <a:xfrm>
            <a:off x="1828800" y="4023098"/>
            <a:ext cx="55626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3.8: Spring assignment.</a:t>
            </a:r>
            <a:endParaRPr lang="en-US" dirty="0">
              <a:latin typeface="Times New Roman" pitchFamily="18" charset="0"/>
              <a:cs typeface="Times New Roman" pitchFamily="18" charset="0"/>
            </a:endParaRPr>
          </a:p>
        </p:txBody>
      </p:sp>
      <p:sp>
        <p:nvSpPr>
          <p:cNvPr id="9" name="TextBox 8"/>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01044843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273437753"/>
              </p:ext>
            </p:extLst>
          </p:nvPr>
        </p:nvGraphicFramePr>
        <p:xfrm>
          <a:off x="1447800" y="2057400"/>
          <a:ext cx="6298928" cy="3352801"/>
        </p:xfrm>
        <a:graphic>
          <a:graphicData uri="http://schemas.openxmlformats.org/drawingml/2006/table">
            <a:tbl>
              <a:tblPr firstRow="1" bandRow="1">
                <a:tableStyleId>{BC89EF96-8CEA-46FF-86C4-4CE0E7609802}</a:tableStyleId>
              </a:tblPr>
              <a:tblGrid>
                <a:gridCol w="1667501"/>
                <a:gridCol w="1481963"/>
                <a:gridCol w="1574732"/>
                <a:gridCol w="1574732"/>
              </a:tblGrid>
              <a:tr h="542953">
                <a:tc>
                  <a:txBody>
                    <a:bodyPr/>
                    <a:lstStyle/>
                    <a:p>
                      <a:pPr algn="ctr"/>
                      <a:r>
                        <a:rPr lang="en-US" sz="1400" dirty="0" smtClean="0">
                          <a:latin typeface="Times New Roman" pitchFamily="18" charset="0"/>
                          <a:cs typeface="Times New Roman" pitchFamily="18" charset="0"/>
                        </a:rPr>
                        <a:t>Load</a:t>
                      </a:r>
                      <a:r>
                        <a:rPr lang="en-US" sz="1400" baseline="0" dirty="0" smtClean="0">
                          <a:latin typeface="Times New Roman" pitchFamily="18" charset="0"/>
                          <a:cs typeface="Times New Roman" pitchFamily="18" charset="0"/>
                        </a:rPr>
                        <a:t> pattern</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Hand result (KN)</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ETABS result </a:t>
                      </a:r>
                    </a:p>
                    <a:p>
                      <a:pPr algn="ctr"/>
                      <a:r>
                        <a:rPr lang="en-US" sz="1400" dirty="0" smtClean="0">
                          <a:latin typeface="Times New Roman" pitchFamily="18" charset="0"/>
                          <a:cs typeface="Times New Roman" pitchFamily="18" charset="0"/>
                        </a:rPr>
                        <a:t>(KN) </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Differenc</a:t>
                      </a:r>
                      <a:r>
                        <a:rPr lang="en-US" sz="1400" baseline="0" dirty="0" smtClean="0">
                          <a:latin typeface="Times New Roman" pitchFamily="18" charset="0"/>
                          <a:cs typeface="Times New Roman" pitchFamily="18" charset="0"/>
                        </a:rPr>
                        <a:t>e %</a:t>
                      </a:r>
                      <a:endParaRPr lang="en-US" sz="1400" dirty="0">
                        <a:latin typeface="Times New Roman" pitchFamily="18" charset="0"/>
                        <a:cs typeface="Times New Roman" pitchFamily="18" charset="0"/>
                      </a:endParaRPr>
                    </a:p>
                  </a:txBody>
                  <a:tcPr/>
                </a:tc>
              </a:tr>
              <a:tr h="310259">
                <a:tc>
                  <a:txBody>
                    <a:bodyPr/>
                    <a:lstStyle/>
                    <a:p>
                      <a:pPr algn="ctr"/>
                      <a:r>
                        <a:rPr lang="en-US" sz="1400" dirty="0" smtClean="0">
                          <a:latin typeface="Times New Roman" pitchFamily="18" charset="0"/>
                          <a:cs typeface="Times New Roman" pitchFamily="18" charset="0"/>
                        </a:rPr>
                        <a:t>Dead load </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311002.4324</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304141.9225</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2.2</a:t>
                      </a:r>
                      <a:endParaRPr lang="en-US" sz="1400" dirty="0">
                        <a:latin typeface="Times New Roman" pitchFamily="18" charset="0"/>
                        <a:cs typeface="Times New Roman" pitchFamily="18" charset="0"/>
                      </a:endParaRPr>
                    </a:p>
                  </a:txBody>
                  <a:tcPr/>
                </a:tc>
              </a:tr>
              <a:tr h="327776">
                <a:tc>
                  <a:txBody>
                    <a:bodyPr/>
                    <a:lstStyle/>
                    <a:p>
                      <a:pPr algn="ctr"/>
                      <a:r>
                        <a:rPr lang="en-US" sz="1400" dirty="0" smtClean="0">
                          <a:latin typeface="Times New Roman" pitchFamily="18" charset="0"/>
                          <a:cs typeface="Times New Roman" pitchFamily="18" charset="0"/>
                        </a:rPr>
                        <a:t>Superimposed</a:t>
                      </a:r>
                      <a:r>
                        <a:rPr lang="en-US" sz="1400" baseline="0" dirty="0" smtClean="0">
                          <a:latin typeface="Times New Roman" pitchFamily="18" charset="0"/>
                          <a:cs typeface="Times New Roman" pitchFamily="18" charset="0"/>
                        </a:rPr>
                        <a:t> load </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125316.374</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123796.7829</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0.722</a:t>
                      </a:r>
                      <a:endParaRPr lang="en-US" sz="1400" dirty="0">
                        <a:latin typeface="Times New Roman" pitchFamily="18" charset="0"/>
                        <a:cs typeface="Times New Roman" pitchFamily="18" charset="0"/>
                      </a:endParaRPr>
                    </a:p>
                  </a:txBody>
                  <a:tcPr/>
                </a:tc>
              </a:tr>
              <a:tr h="310259">
                <a:tc>
                  <a:txBody>
                    <a:bodyPr/>
                    <a:lstStyle/>
                    <a:p>
                      <a:pPr algn="ctr"/>
                      <a:r>
                        <a:rPr lang="en-US" sz="1400" dirty="0" smtClean="0">
                          <a:latin typeface="Times New Roman" pitchFamily="18" charset="0"/>
                          <a:cs typeface="Times New Roman" pitchFamily="18" charset="0"/>
                        </a:rPr>
                        <a:t>Live</a:t>
                      </a:r>
                      <a:r>
                        <a:rPr lang="en-US" sz="1400" baseline="0" dirty="0" smtClean="0">
                          <a:latin typeface="Times New Roman" pitchFamily="18" charset="0"/>
                          <a:cs typeface="Times New Roman" pitchFamily="18" charset="0"/>
                        </a:rPr>
                        <a:t> load </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57704.81</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57671.927</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0.057</a:t>
                      </a:r>
                      <a:endParaRPr lang="en-US" sz="1400" dirty="0">
                        <a:latin typeface="Times New Roman" pitchFamily="18" charset="0"/>
                        <a:cs typeface="Times New Roman" pitchFamily="18" charset="0"/>
                      </a:endParaRPr>
                    </a:p>
                  </a:txBody>
                  <a:tcPr/>
                </a:tc>
              </a:tr>
              <a:tr h="310259">
                <a:tc>
                  <a:txBody>
                    <a:bodyPr/>
                    <a:lstStyle/>
                    <a:p>
                      <a:pPr algn="ctr"/>
                      <a:r>
                        <a:rPr lang="en-US" sz="1400" dirty="0" smtClean="0">
                          <a:latin typeface="Times New Roman" pitchFamily="18" charset="0"/>
                          <a:cs typeface="Times New Roman" pitchFamily="18" charset="0"/>
                        </a:rPr>
                        <a:t>Snow</a:t>
                      </a:r>
                      <a:r>
                        <a:rPr lang="en-US" sz="1400" baseline="0" dirty="0" smtClean="0">
                          <a:latin typeface="Times New Roman" pitchFamily="18" charset="0"/>
                          <a:cs typeface="Times New Roman" pitchFamily="18" charset="0"/>
                        </a:rPr>
                        <a:t> load </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1489.8</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1489.7902</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0</a:t>
                      </a:r>
                      <a:endParaRPr lang="en-US" sz="1400" dirty="0">
                        <a:latin typeface="Times New Roman" pitchFamily="18" charset="0"/>
                        <a:cs typeface="Times New Roman" pitchFamily="18" charset="0"/>
                      </a:endParaRPr>
                    </a:p>
                  </a:txBody>
                  <a:tcPr/>
                </a:tc>
              </a:tr>
              <a:tr h="310259">
                <a:tc>
                  <a:txBody>
                    <a:bodyPr/>
                    <a:lstStyle/>
                    <a:p>
                      <a:pPr algn="ctr"/>
                      <a:r>
                        <a:rPr lang="en-US" sz="1400" dirty="0" smtClean="0">
                          <a:latin typeface="Times New Roman" pitchFamily="18" charset="0"/>
                          <a:cs typeface="Times New Roman" pitchFamily="18" charset="0"/>
                        </a:rPr>
                        <a:t>Soil Pressure </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17173.45</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17177.94</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0.026</a:t>
                      </a:r>
                      <a:endParaRPr lang="en-US" sz="1400" dirty="0">
                        <a:latin typeface="Times New Roman" pitchFamily="18" charset="0"/>
                        <a:cs typeface="Times New Roman" pitchFamily="18" charset="0"/>
                      </a:endParaRPr>
                    </a:p>
                  </a:txBody>
                  <a:tcPr/>
                </a:tc>
              </a:tr>
              <a:tr h="310259">
                <a:tc>
                  <a:txBody>
                    <a:bodyPr/>
                    <a:lstStyle/>
                    <a:p>
                      <a:pPr algn="ctr"/>
                      <a:r>
                        <a:rPr lang="en-US" sz="1400" dirty="0" smtClean="0">
                          <a:latin typeface="Times New Roman" pitchFamily="18" charset="0"/>
                          <a:cs typeface="Times New Roman" pitchFamily="18" charset="0"/>
                        </a:rPr>
                        <a:t>Wind load X</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1065.77</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1069.27</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 0.33</a:t>
                      </a:r>
                      <a:endParaRPr lang="en-US" sz="1400" dirty="0">
                        <a:latin typeface="Times New Roman" pitchFamily="18" charset="0"/>
                        <a:cs typeface="Times New Roman" pitchFamily="18" charset="0"/>
                      </a:endParaRPr>
                    </a:p>
                  </a:txBody>
                  <a:tcPr/>
                </a:tc>
              </a:tr>
              <a:tr h="310259">
                <a:tc>
                  <a:txBody>
                    <a:bodyPr/>
                    <a:lstStyle/>
                    <a:p>
                      <a:pPr algn="ctr"/>
                      <a:r>
                        <a:rPr lang="en-US" sz="1400" dirty="0" smtClean="0">
                          <a:latin typeface="Times New Roman" pitchFamily="18" charset="0"/>
                          <a:cs typeface="Times New Roman" pitchFamily="18" charset="0"/>
                        </a:rPr>
                        <a:t>Wind</a:t>
                      </a:r>
                      <a:r>
                        <a:rPr lang="en-US" sz="1400" baseline="0" dirty="0" smtClean="0">
                          <a:latin typeface="Times New Roman" pitchFamily="18" charset="0"/>
                          <a:cs typeface="Times New Roman" pitchFamily="18" charset="0"/>
                        </a:rPr>
                        <a:t> load Y</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1603.19</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1441.48</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10</a:t>
                      </a:r>
                      <a:endParaRPr lang="en-US" sz="1400" dirty="0">
                        <a:latin typeface="Times New Roman" pitchFamily="18" charset="0"/>
                        <a:cs typeface="Times New Roman" pitchFamily="18" charset="0"/>
                      </a:endParaRPr>
                    </a:p>
                  </a:txBody>
                  <a:tcPr/>
                </a:tc>
              </a:tr>
              <a:tr h="310259">
                <a:tc>
                  <a:txBody>
                    <a:bodyPr/>
                    <a:lstStyle/>
                    <a:p>
                      <a:pPr algn="ctr"/>
                      <a:r>
                        <a:rPr lang="en-US" sz="1400" dirty="0" smtClean="0">
                          <a:latin typeface="Times New Roman" pitchFamily="18" charset="0"/>
                          <a:cs typeface="Times New Roman" pitchFamily="18" charset="0"/>
                        </a:rPr>
                        <a:t>Seismic load</a:t>
                      </a:r>
                      <a:r>
                        <a:rPr lang="en-US" sz="1400" baseline="0" dirty="0" smtClean="0">
                          <a:latin typeface="Times New Roman" pitchFamily="18" charset="0"/>
                          <a:cs typeface="Times New Roman" pitchFamily="18" charset="0"/>
                        </a:rPr>
                        <a:t> X</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18481.66</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18443.89</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0.204</a:t>
                      </a:r>
                      <a:endParaRPr lang="en-US" sz="1400" dirty="0">
                        <a:latin typeface="Times New Roman" pitchFamily="18" charset="0"/>
                        <a:cs typeface="Times New Roman" pitchFamily="18" charset="0"/>
                      </a:endParaRPr>
                    </a:p>
                  </a:txBody>
                  <a:tcPr/>
                </a:tc>
              </a:tr>
              <a:tr h="310259">
                <a:tc>
                  <a:txBody>
                    <a:bodyPr/>
                    <a:lstStyle/>
                    <a:p>
                      <a:pPr algn="ctr"/>
                      <a:r>
                        <a:rPr lang="en-US" sz="1400" dirty="0" smtClean="0">
                          <a:latin typeface="Times New Roman" pitchFamily="18" charset="0"/>
                          <a:cs typeface="Times New Roman" pitchFamily="18" charset="0"/>
                        </a:rPr>
                        <a:t>Seismic load Y</a:t>
                      </a:r>
                    </a:p>
                  </a:txBody>
                  <a:tcPr/>
                </a:tc>
                <a:tc>
                  <a:txBody>
                    <a:bodyPr/>
                    <a:lstStyle/>
                    <a:p>
                      <a:pPr algn="ctr"/>
                      <a:r>
                        <a:rPr lang="en-US" sz="1400" dirty="0" smtClean="0">
                          <a:latin typeface="Times New Roman" pitchFamily="18" charset="0"/>
                          <a:cs typeface="Times New Roman" pitchFamily="18" charset="0"/>
                        </a:rPr>
                        <a:t>15792.13</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15766.73</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0.16 </a:t>
                      </a:r>
                      <a:endParaRPr lang="en-US" sz="1400" dirty="0">
                        <a:latin typeface="Times New Roman" pitchFamily="18" charset="0"/>
                        <a:cs typeface="Times New Roman" pitchFamily="18" charset="0"/>
                      </a:endParaRPr>
                    </a:p>
                  </a:txBody>
                  <a:tcPr/>
                </a:tc>
              </a:tr>
            </a:tbl>
          </a:graphicData>
        </a:graphic>
      </p:graphicFrame>
      <p:sp>
        <p:nvSpPr>
          <p:cNvPr id="2" name="Slide Number Placeholder 1"/>
          <p:cNvSpPr>
            <a:spLocks noGrp="1"/>
          </p:cNvSpPr>
          <p:nvPr>
            <p:ph type="sldNum" sz="quarter" idx="15"/>
          </p:nvPr>
        </p:nvSpPr>
        <p:spPr/>
        <p:txBody>
          <a:bodyPr/>
          <a:lstStyle/>
          <a:p>
            <a:fld id="{B6F15528-21DE-4FAA-801E-634DDDAF4B2B}" type="slidenum">
              <a:rPr lang="en-US" smtClean="0"/>
              <a:pPr/>
              <a:t>64</a:t>
            </a:fld>
            <a:endParaRPr lang="en-US"/>
          </a:p>
        </p:txBody>
      </p:sp>
      <p:sp>
        <p:nvSpPr>
          <p:cNvPr id="5" name="TextBox 4"/>
          <p:cNvSpPr txBox="1"/>
          <p:nvPr/>
        </p:nvSpPr>
        <p:spPr>
          <a:xfrm>
            <a:off x="368710" y="190425"/>
            <a:ext cx="8241890" cy="646331"/>
          </a:xfrm>
          <a:prstGeom prst="rect">
            <a:avLst/>
          </a:prstGeom>
          <a:noFill/>
        </p:spPr>
        <p:txBody>
          <a:bodyPr wrap="square" rtlCol="0">
            <a:spAutoFit/>
          </a:bodyPr>
          <a:lstStyle/>
          <a:p>
            <a:r>
              <a:rPr lang="en-US" sz="3600" dirty="0">
                <a:latin typeface="Times New Roman"/>
                <a:ea typeface="Calibri"/>
              </a:rPr>
              <a:t>Verification of Structural Analysis</a:t>
            </a:r>
            <a:endParaRPr lang="en-US" sz="3600" dirty="0" smtClean="0">
              <a:latin typeface="Times New Roman" pitchFamily="18" charset="0"/>
              <a:cs typeface="Times New Roman" pitchFamily="18" charset="0"/>
            </a:endParaRPr>
          </a:p>
        </p:txBody>
      </p:sp>
      <p:sp>
        <p:nvSpPr>
          <p:cNvPr id="6" name="TextBox 5"/>
          <p:cNvSpPr txBox="1"/>
          <p:nvPr/>
        </p:nvSpPr>
        <p:spPr>
          <a:xfrm>
            <a:off x="528484" y="1093183"/>
            <a:ext cx="7772400" cy="461665"/>
          </a:xfrm>
          <a:prstGeom prst="rect">
            <a:avLst/>
          </a:prstGeom>
          <a:noFill/>
        </p:spPr>
        <p:txBody>
          <a:bodyPr wrap="square" rtlCol="0">
            <a:spAutoFit/>
          </a:bodyPr>
          <a:lstStyle/>
          <a:p>
            <a:pPr marL="285750" indent="-285750">
              <a:buFont typeface="Arial" pitchFamily="34" charset="0"/>
              <a:buChar char="•"/>
            </a:pPr>
            <a:r>
              <a:rPr lang="en-US" sz="2400" dirty="0" smtClean="0">
                <a:latin typeface="Times New Roman" pitchFamily="18" charset="0"/>
                <a:cs typeface="Times New Roman" pitchFamily="18" charset="0"/>
              </a:rPr>
              <a:t>Equilibrium checks </a:t>
            </a:r>
            <a:endParaRPr lang="en-US" sz="2400" dirty="0">
              <a:latin typeface="Times New Roman" pitchFamily="18" charset="0"/>
              <a:cs typeface="Times New Roman" pitchFamily="18" charset="0"/>
            </a:endParaRPr>
          </a:p>
        </p:txBody>
      </p:sp>
      <p:sp>
        <p:nvSpPr>
          <p:cNvPr id="7" name="TextBox 6"/>
          <p:cNvSpPr txBox="1"/>
          <p:nvPr/>
        </p:nvSpPr>
        <p:spPr>
          <a:xfrm>
            <a:off x="1056943" y="1587655"/>
            <a:ext cx="68580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3.1: Equilibrium Check.</a:t>
            </a:r>
            <a:endParaRPr lang="en-US" dirty="0">
              <a:latin typeface="Times New Roman" pitchFamily="18" charset="0"/>
              <a:cs typeface="Times New Roman" pitchFamily="18" charset="0"/>
            </a:endParaRPr>
          </a:p>
        </p:txBody>
      </p:sp>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422826456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524000"/>
            <a:ext cx="7924800" cy="4949952"/>
          </a:xfrm>
        </p:spPr>
        <p:txBody>
          <a:bodyPr/>
          <a:lstStyle/>
          <a:p>
            <a:pPr>
              <a:buClrTx/>
              <a:buSzPct val="100000"/>
              <a:buFont typeface="Arial" pitchFamily="34" charset="0"/>
              <a:buChar char="•"/>
            </a:pPr>
            <a:r>
              <a:rPr lang="en-US" dirty="0" smtClean="0">
                <a:latin typeface="Times New Roman" pitchFamily="18" charset="0"/>
                <a:cs typeface="Times New Roman" pitchFamily="18" charset="0"/>
              </a:rPr>
              <a:t>Story forces from wind load </a:t>
            </a:r>
          </a:p>
          <a:p>
            <a:pPr marL="0" indent="0">
              <a:buClrTx/>
              <a:buSzPct val="10000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65</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r>
              <a:rPr lang="en-US" sz="3600" dirty="0">
                <a:latin typeface="Times New Roman"/>
                <a:ea typeface="Calibri"/>
              </a:rPr>
              <a:t>Verification of Structural Analysis</a:t>
            </a:r>
            <a:endParaRPr lang="en-US" sz="3600" dirty="0" smtClean="0">
              <a:latin typeface="Times New Roman" pitchFamily="18" charset="0"/>
              <a:cs typeface="Times New Roman"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83200133"/>
              </p:ext>
            </p:extLst>
          </p:nvPr>
        </p:nvGraphicFramePr>
        <p:xfrm>
          <a:off x="1676400" y="2895600"/>
          <a:ext cx="5869344" cy="2005266"/>
        </p:xfrm>
        <a:graphic>
          <a:graphicData uri="http://schemas.openxmlformats.org/drawingml/2006/table">
            <a:tbl>
              <a:tblPr firstRow="1" bandRow="1">
                <a:tableStyleId>{BC89EF96-8CEA-46FF-86C4-4CE0E7609802}</a:tableStyleId>
              </a:tblPr>
              <a:tblGrid>
                <a:gridCol w="1467336"/>
                <a:gridCol w="1467336"/>
                <a:gridCol w="1467336"/>
                <a:gridCol w="1467336"/>
              </a:tblGrid>
              <a:tr h="604458">
                <a:tc>
                  <a:txBody>
                    <a:bodyPr/>
                    <a:lstStyle/>
                    <a:p>
                      <a:pPr algn="ctr"/>
                      <a:r>
                        <a:rPr lang="en-US" sz="1400" dirty="0" smtClean="0">
                          <a:latin typeface="Times New Roman" pitchFamily="18" charset="0"/>
                          <a:cs typeface="Times New Roman" pitchFamily="18" charset="0"/>
                        </a:rPr>
                        <a:t>Floor</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Hand</a:t>
                      </a:r>
                      <a:r>
                        <a:rPr lang="en-US" sz="1400" baseline="0" dirty="0" smtClean="0">
                          <a:latin typeface="Times New Roman" pitchFamily="18" charset="0"/>
                          <a:cs typeface="Times New Roman" pitchFamily="18" charset="0"/>
                        </a:rPr>
                        <a:t> result (KN) </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ETABS result  (KN) </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Difference %</a:t>
                      </a:r>
                      <a:endParaRPr lang="en-US" sz="1400" dirty="0">
                        <a:latin typeface="Times New Roman" pitchFamily="18" charset="0"/>
                        <a:cs typeface="Times New Roman" pitchFamily="18" charset="0"/>
                      </a:endParaRPr>
                    </a:p>
                  </a:txBody>
                  <a:tcPr/>
                </a:tc>
              </a:tr>
              <a:tr h="350202">
                <a:tc>
                  <a:txBody>
                    <a:bodyPr/>
                    <a:lstStyle/>
                    <a:p>
                      <a:pPr algn="ctr"/>
                      <a:r>
                        <a:rPr lang="en-US" sz="1400" dirty="0" smtClean="0">
                          <a:latin typeface="Times New Roman" pitchFamily="18" charset="0"/>
                          <a:cs typeface="Times New Roman" pitchFamily="18" charset="0"/>
                        </a:rPr>
                        <a:t>Sixth floor X</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97.49</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104.29</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6.88</a:t>
                      </a:r>
                      <a:endParaRPr lang="en-US" sz="1400" dirty="0">
                        <a:latin typeface="Times New Roman" pitchFamily="18" charset="0"/>
                        <a:cs typeface="Times New Roman" pitchFamily="18" charset="0"/>
                      </a:endParaRPr>
                    </a:p>
                  </a:txBody>
                  <a:tcPr/>
                </a:tc>
              </a:tr>
              <a:tr h="350202">
                <a:tc>
                  <a:txBody>
                    <a:bodyPr/>
                    <a:lstStyle/>
                    <a:p>
                      <a:pPr algn="ctr"/>
                      <a:r>
                        <a:rPr lang="en-US" sz="1400" dirty="0" smtClean="0">
                          <a:latin typeface="Times New Roman" pitchFamily="18" charset="0"/>
                          <a:cs typeface="Times New Roman" pitchFamily="18" charset="0"/>
                        </a:rPr>
                        <a:t>Sixth floor Y</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 150.13 </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160.48</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6.89</a:t>
                      </a:r>
                      <a:endParaRPr lang="en-US" sz="1400" dirty="0">
                        <a:latin typeface="Times New Roman" pitchFamily="18" charset="0"/>
                        <a:cs typeface="Times New Roman" pitchFamily="18" charset="0"/>
                      </a:endParaRPr>
                    </a:p>
                  </a:txBody>
                  <a:tcPr/>
                </a:tc>
              </a:tr>
              <a:tr h="350202">
                <a:tc>
                  <a:txBody>
                    <a:bodyPr/>
                    <a:lstStyle/>
                    <a:p>
                      <a:pPr algn="ctr"/>
                      <a:r>
                        <a:rPr lang="en-US" sz="1400" dirty="0" smtClean="0">
                          <a:latin typeface="Times New Roman" pitchFamily="18" charset="0"/>
                          <a:cs typeface="Times New Roman" pitchFamily="18" charset="0"/>
                        </a:rPr>
                        <a:t>Seventh floor X</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100.15</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118.59</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18.4 </a:t>
                      </a:r>
                      <a:endParaRPr lang="en-US" sz="1400" dirty="0">
                        <a:latin typeface="Times New Roman" pitchFamily="18" charset="0"/>
                        <a:cs typeface="Times New Roman" pitchFamily="18" charset="0"/>
                      </a:endParaRPr>
                    </a:p>
                  </a:txBody>
                  <a:tcPr/>
                </a:tc>
              </a:tr>
              <a:tr h="350202">
                <a:tc>
                  <a:txBody>
                    <a:bodyPr/>
                    <a:lstStyle/>
                    <a:p>
                      <a:pPr algn="ctr"/>
                      <a:r>
                        <a:rPr lang="en-US" sz="1400" dirty="0" smtClean="0">
                          <a:latin typeface="Times New Roman" pitchFamily="18" charset="0"/>
                          <a:cs typeface="Times New Roman" pitchFamily="18" charset="0"/>
                        </a:rPr>
                        <a:t>Seventh floor Y</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105.82</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103.25</a:t>
                      </a:r>
                      <a:endParaRPr lang="en-US" sz="1400" dirty="0">
                        <a:latin typeface="Times New Roman" pitchFamily="18" charset="0"/>
                        <a:cs typeface="Times New Roman" pitchFamily="18" charset="0"/>
                      </a:endParaRPr>
                    </a:p>
                  </a:txBody>
                  <a:tcPr/>
                </a:tc>
                <a:tc>
                  <a:txBody>
                    <a:bodyPr/>
                    <a:lstStyle/>
                    <a:p>
                      <a:pPr algn="ctr"/>
                      <a:r>
                        <a:rPr lang="en-US" sz="1400" dirty="0" smtClean="0">
                          <a:latin typeface="Times New Roman" pitchFamily="18" charset="0"/>
                          <a:cs typeface="Times New Roman" pitchFamily="18" charset="0"/>
                        </a:rPr>
                        <a:t>2.42</a:t>
                      </a:r>
                      <a:endParaRPr lang="en-US" sz="1400" dirty="0">
                        <a:latin typeface="Times New Roman" pitchFamily="18" charset="0"/>
                        <a:cs typeface="Times New Roman" pitchFamily="18" charset="0"/>
                      </a:endParaRPr>
                    </a:p>
                  </a:txBody>
                  <a:tcPr/>
                </a:tc>
              </a:tr>
            </a:tbl>
          </a:graphicData>
        </a:graphic>
      </p:graphicFrame>
      <p:sp>
        <p:nvSpPr>
          <p:cNvPr id="6" name="TextBox 5"/>
          <p:cNvSpPr txBox="1"/>
          <p:nvPr/>
        </p:nvSpPr>
        <p:spPr>
          <a:xfrm>
            <a:off x="1676400" y="2362200"/>
            <a:ext cx="59436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3.2: Story forces from wind load.</a:t>
            </a:r>
            <a:endParaRPr lang="en-US"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25179755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228600" y="836756"/>
                <a:ext cx="8382000" cy="5868844"/>
              </a:xfrm>
            </p:spPr>
            <p:txBody>
              <a:bodyPr>
                <a:normAutofit fontScale="55000" lnSpcReduction="20000"/>
              </a:bodyPr>
              <a:lstStyle/>
              <a:p>
                <a:pPr>
                  <a:buClrTx/>
                  <a:buSzPct val="100000"/>
                  <a:buFont typeface="Arial" panose="020B0604020202020204" pitchFamily="34" charset="0"/>
                  <a:buChar char="•"/>
                </a:pPr>
                <a:r>
                  <a:rPr lang="en-US" sz="4400" dirty="0">
                    <a:latin typeface="Times New Roman" pitchFamily="18" charset="0"/>
                    <a:cs typeface="Times New Roman" pitchFamily="18" charset="0"/>
                  </a:rPr>
                  <a:t>Story forces from </a:t>
                </a:r>
                <a:r>
                  <a:rPr lang="en-US" sz="4400" dirty="0" smtClean="0">
                    <a:latin typeface="Times New Roman" pitchFamily="18" charset="0"/>
                    <a:cs typeface="Times New Roman" pitchFamily="18" charset="0"/>
                  </a:rPr>
                  <a:t>seismic </a:t>
                </a:r>
                <a:r>
                  <a:rPr lang="en-US" sz="4400" dirty="0">
                    <a:latin typeface="Times New Roman" pitchFamily="18" charset="0"/>
                    <a:cs typeface="Times New Roman" pitchFamily="18" charset="0"/>
                  </a:rPr>
                  <a:t>load </a:t>
                </a:r>
              </a:p>
              <a:p>
                <a:pPr marL="0" indent="0">
                  <a:buNone/>
                </a:pPr>
                <a:endParaRPr lang="en-US" sz="2900" dirty="0" smtClean="0">
                  <a:latin typeface="Times New Roman" pitchFamily="18" charset="0"/>
                  <a:cs typeface="Times New Roman" pitchFamily="18" charset="0"/>
                </a:endParaRPr>
              </a:p>
              <a:p>
                <a:pPr marL="0" indent="0">
                  <a:buNone/>
                </a:pPr>
                <a:r>
                  <a:rPr lang="en-US" sz="2900" dirty="0" smtClean="0">
                    <a:latin typeface="Times New Roman" pitchFamily="18" charset="0"/>
                    <a:cs typeface="Times New Roman" pitchFamily="18" charset="0"/>
                  </a:rPr>
                  <a:t>The </a:t>
                </a:r>
                <a:r>
                  <a:rPr lang="en-US" sz="2900" dirty="0">
                    <a:latin typeface="Times New Roman" pitchFamily="18" charset="0"/>
                    <a:cs typeface="Times New Roman" pitchFamily="18" charset="0"/>
                  </a:rPr>
                  <a:t>lateral seismic force (</a:t>
                </a:r>
                <a:r>
                  <a:rPr lang="en-US" sz="2900" dirty="0" err="1">
                    <a:latin typeface="Times New Roman" pitchFamily="18" charset="0"/>
                    <a:cs typeface="Times New Roman" pitchFamily="18" charset="0"/>
                  </a:rPr>
                  <a:t>Fx</a:t>
                </a:r>
                <a:r>
                  <a:rPr lang="en-US" sz="2900" dirty="0">
                    <a:latin typeface="Times New Roman" pitchFamily="18" charset="0"/>
                    <a:cs typeface="Times New Roman" pitchFamily="18" charset="0"/>
                  </a:rPr>
                  <a:t>) in KN induced at any level shall be determined from the following equations:</a:t>
                </a:r>
              </a:p>
              <a:p>
                <a:pPr marL="0" indent="0">
                  <a:buNone/>
                </a:pPr>
                <a14:m>
                  <m:oMath xmlns:m="http://schemas.openxmlformats.org/officeDocument/2006/math">
                    <m:sSub>
                      <m:sSubPr>
                        <m:ctrlPr>
                          <a:rPr lang="en-US" sz="2900" i="1">
                            <a:latin typeface="Cambria Math"/>
                          </a:rPr>
                        </m:ctrlPr>
                      </m:sSubPr>
                      <m:e>
                        <m:r>
                          <a:rPr lang="en-US" sz="2900" i="1">
                            <a:latin typeface="Cambria Math" panose="02040503050406030204" pitchFamily="18" charset="0"/>
                          </a:rPr>
                          <m:t>𝐹</m:t>
                        </m:r>
                      </m:e>
                      <m:sub>
                        <m:r>
                          <a:rPr lang="en-US" sz="2900" i="1">
                            <a:latin typeface="Cambria Math" panose="02040503050406030204" pitchFamily="18" charset="0"/>
                          </a:rPr>
                          <m:t>𝑥</m:t>
                        </m:r>
                      </m:sub>
                    </m:sSub>
                    <m:r>
                      <a:rPr lang="en-US" sz="2900" i="1">
                        <a:latin typeface="Cambria Math" panose="02040503050406030204" pitchFamily="18" charset="0"/>
                      </a:rPr>
                      <m:t>= </m:t>
                    </m:r>
                    <m:sSub>
                      <m:sSubPr>
                        <m:ctrlPr>
                          <a:rPr lang="en-US" sz="2900" i="1">
                            <a:latin typeface="Cambria Math"/>
                          </a:rPr>
                        </m:ctrlPr>
                      </m:sSubPr>
                      <m:e>
                        <m:r>
                          <a:rPr lang="en-US" sz="2900" i="1">
                            <a:latin typeface="Cambria Math" panose="02040503050406030204" pitchFamily="18" charset="0"/>
                          </a:rPr>
                          <m:t>𝐶</m:t>
                        </m:r>
                      </m:e>
                      <m:sub>
                        <m:r>
                          <a:rPr lang="en-US" sz="2900" i="1">
                            <a:latin typeface="Cambria Math" panose="02040503050406030204" pitchFamily="18" charset="0"/>
                          </a:rPr>
                          <m:t>𝑣𝑥</m:t>
                        </m:r>
                      </m:sub>
                    </m:sSub>
                    <m:r>
                      <a:rPr lang="en-US" sz="2900" i="1">
                        <a:latin typeface="Cambria Math" panose="02040503050406030204" pitchFamily="18" charset="0"/>
                      </a:rPr>
                      <m:t>×</m:t>
                    </m:r>
                    <m:r>
                      <a:rPr lang="en-US" sz="2900" i="1">
                        <a:latin typeface="Cambria Math" panose="02040503050406030204" pitchFamily="18" charset="0"/>
                      </a:rPr>
                      <m:t>𝑉</m:t>
                    </m:r>
                  </m:oMath>
                </a14:m>
                <a:r>
                  <a:rPr lang="en-US" sz="2900" dirty="0">
                    <a:latin typeface="Times New Roman" pitchFamily="18" charset="0"/>
                    <a:cs typeface="Times New Roman" pitchFamily="18" charset="0"/>
                  </a:rPr>
                  <a:t>                                                                                                               </a:t>
                </a:r>
              </a:p>
              <a:p>
                <a:pPr marL="0" indent="0">
                  <a:buNone/>
                </a:pPr>
                <a:r>
                  <a:rPr lang="en-US" sz="2900" dirty="0">
                    <a:latin typeface="Times New Roman" pitchFamily="18" charset="0"/>
                    <a:cs typeface="Times New Roman" pitchFamily="18" charset="0"/>
                  </a:rPr>
                  <a:t>And </a:t>
                </a:r>
              </a:p>
              <a:p>
                <a:pPr marL="0" indent="0">
                  <a:buNone/>
                </a:pPr>
                <a14:m>
                  <m:oMath xmlns:m="http://schemas.openxmlformats.org/officeDocument/2006/math">
                    <m:sSub>
                      <m:sSubPr>
                        <m:ctrlPr>
                          <a:rPr lang="en-US" sz="2900" i="1">
                            <a:latin typeface="Cambria Math"/>
                          </a:rPr>
                        </m:ctrlPr>
                      </m:sSubPr>
                      <m:e>
                        <m:r>
                          <a:rPr lang="en-US" sz="2900" i="1">
                            <a:latin typeface="Cambria Math" panose="02040503050406030204" pitchFamily="18" charset="0"/>
                          </a:rPr>
                          <m:t>𝐶</m:t>
                        </m:r>
                      </m:e>
                      <m:sub>
                        <m:r>
                          <a:rPr lang="en-US" sz="2900" i="1">
                            <a:latin typeface="Cambria Math" panose="02040503050406030204" pitchFamily="18" charset="0"/>
                          </a:rPr>
                          <m:t>𝑣𝑥</m:t>
                        </m:r>
                      </m:sub>
                    </m:sSub>
                    <m:r>
                      <a:rPr lang="en-US" sz="2900" i="1">
                        <a:latin typeface="Cambria Math" panose="02040503050406030204" pitchFamily="18" charset="0"/>
                      </a:rPr>
                      <m:t>= </m:t>
                    </m:r>
                    <m:f>
                      <m:fPr>
                        <m:ctrlPr>
                          <a:rPr lang="en-US" sz="2900" i="1">
                            <a:latin typeface="Cambria Math"/>
                          </a:rPr>
                        </m:ctrlPr>
                      </m:fPr>
                      <m:num>
                        <m:sSub>
                          <m:sSubPr>
                            <m:ctrlPr>
                              <a:rPr lang="en-US" sz="2900" i="1">
                                <a:latin typeface="Cambria Math"/>
                              </a:rPr>
                            </m:ctrlPr>
                          </m:sSubPr>
                          <m:e>
                            <m:r>
                              <a:rPr lang="en-US" sz="2900" i="1">
                                <a:latin typeface="Cambria Math" panose="02040503050406030204" pitchFamily="18" charset="0"/>
                              </a:rPr>
                              <m:t>𝑊</m:t>
                            </m:r>
                          </m:e>
                          <m:sub>
                            <m:r>
                              <a:rPr lang="en-US" sz="2900" i="1">
                                <a:latin typeface="Cambria Math" panose="02040503050406030204" pitchFamily="18" charset="0"/>
                              </a:rPr>
                              <m:t>𝑥</m:t>
                            </m:r>
                          </m:sub>
                        </m:sSub>
                        <m:r>
                          <a:rPr lang="en-US" sz="2900" i="1">
                            <a:latin typeface="Cambria Math" panose="02040503050406030204" pitchFamily="18" charset="0"/>
                          </a:rPr>
                          <m:t>×</m:t>
                        </m:r>
                        <m:sSubSup>
                          <m:sSubSupPr>
                            <m:ctrlPr>
                              <a:rPr lang="en-US" sz="2900" i="1">
                                <a:latin typeface="Cambria Math"/>
                              </a:rPr>
                            </m:ctrlPr>
                          </m:sSubSupPr>
                          <m:e>
                            <m:r>
                              <a:rPr lang="en-US" sz="2900" i="1">
                                <a:latin typeface="Cambria Math" panose="02040503050406030204" pitchFamily="18" charset="0"/>
                              </a:rPr>
                              <m:t>h</m:t>
                            </m:r>
                          </m:e>
                          <m:sub>
                            <m:r>
                              <a:rPr lang="en-US" sz="2900" i="1">
                                <a:latin typeface="Cambria Math" panose="02040503050406030204" pitchFamily="18" charset="0"/>
                              </a:rPr>
                              <m:t>𝑥</m:t>
                            </m:r>
                          </m:sub>
                          <m:sup>
                            <m:r>
                              <a:rPr lang="en-US" sz="2900" i="1">
                                <a:latin typeface="Cambria Math" panose="02040503050406030204" pitchFamily="18" charset="0"/>
                              </a:rPr>
                              <m:t>𝑘</m:t>
                            </m:r>
                          </m:sup>
                        </m:sSubSup>
                      </m:num>
                      <m:den>
                        <m:nary>
                          <m:naryPr>
                            <m:chr m:val="∑"/>
                            <m:limLoc m:val="undOvr"/>
                            <m:ctrlPr>
                              <a:rPr lang="en-US" sz="2900" i="1">
                                <a:latin typeface="Cambria Math"/>
                              </a:rPr>
                            </m:ctrlPr>
                          </m:naryPr>
                          <m:sub>
                            <m:r>
                              <a:rPr lang="en-US" sz="2900" i="1">
                                <a:latin typeface="Cambria Math" panose="02040503050406030204" pitchFamily="18" charset="0"/>
                              </a:rPr>
                              <m:t>𝑖</m:t>
                            </m:r>
                            <m:r>
                              <a:rPr lang="en-US" sz="2900" i="1">
                                <a:latin typeface="Cambria Math" panose="02040503050406030204" pitchFamily="18" charset="0"/>
                              </a:rPr>
                              <m:t>=1</m:t>
                            </m:r>
                          </m:sub>
                          <m:sup>
                            <m:r>
                              <a:rPr lang="en-US" sz="2900" i="1">
                                <a:latin typeface="Cambria Math" panose="02040503050406030204" pitchFamily="18" charset="0"/>
                              </a:rPr>
                              <m:t>𝑛</m:t>
                            </m:r>
                          </m:sup>
                          <m:e>
                            <m:sSub>
                              <m:sSubPr>
                                <m:ctrlPr>
                                  <a:rPr lang="en-US" sz="2900" i="1">
                                    <a:latin typeface="Cambria Math"/>
                                  </a:rPr>
                                </m:ctrlPr>
                              </m:sSubPr>
                              <m:e>
                                <m:r>
                                  <a:rPr lang="en-US" sz="2900" i="1">
                                    <a:latin typeface="Cambria Math" panose="02040503050406030204" pitchFamily="18" charset="0"/>
                                  </a:rPr>
                                  <m:t>𝑊</m:t>
                                </m:r>
                              </m:e>
                              <m:sub>
                                <m:r>
                                  <a:rPr lang="en-US" sz="2900" i="1">
                                    <a:latin typeface="Cambria Math" panose="02040503050406030204" pitchFamily="18" charset="0"/>
                                  </a:rPr>
                                  <m:t>𝑖</m:t>
                                </m:r>
                              </m:sub>
                            </m:sSub>
                            <m:r>
                              <a:rPr lang="en-US" sz="2900" i="1">
                                <a:latin typeface="Cambria Math" panose="02040503050406030204" pitchFamily="18" charset="0"/>
                              </a:rPr>
                              <m:t>×</m:t>
                            </m:r>
                            <m:sSubSup>
                              <m:sSubSupPr>
                                <m:ctrlPr>
                                  <a:rPr lang="en-US" sz="2900" i="1">
                                    <a:latin typeface="Cambria Math"/>
                                  </a:rPr>
                                </m:ctrlPr>
                              </m:sSubSupPr>
                              <m:e>
                                <m:r>
                                  <a:rPr lang="en-US" sz="2900" i="1">
                                    <a:latin typeface="Cambria Math" panose="02040503050406030204" pitchFamily="18" charset="0"/>
                                  </a:rPr>
                                  <m:t>h</m:t>
                                </m:r>
                              </m:e>
                              <m:sub>
                                <m:r>
                                  <a:rPr lang="en-US" sz="2900" i="1">
                                    <a:latin typeface="Cambria Math" panose="02040503050406030204" pitchFamily="18" charset="0"/>
                                  </a:rPr>
                                  <m:t>𝑖</m:t>
                                </m:r>
                              </m:sub>
                              <m:sup>
                                <m:r>
                                  <a:rPr lang="en-US" sz="2900" i="1">
                                    <a:latin typeface="Cambria Math" panose="02040503050406030204" pitchFamily="18" charset="0"/>
                                  </a:rPr>
                                  <m:t>𝑘</m:t>
                                </m:r>
                              </m:sup>
                            </m:sSubSup>
                          </m:e>
                        </m:nary>
                      </m:den>
                    </m:f>
                  </m:oMath>
                </a14:m>
                <a:r>
                  <a:rPr lang="en-US" sz="2900" dirty="0">
                    <a:latin typeface="Times New Roman" pitchFamily="18" charset="0"/>
                    <a:cs typeface="Times New Roman" pitchFamily="18" charset="0"/>
                  </a:rPr>
                  <a:t>                                                                                                         </a:t>
                </a:r>
              </a:p>
              <a:p>
                <a:pPr marL="0" indent="0">
                  <a:buNone/>
                </a:pPr>
                <a:r>
                  <a:rPr lang="en-US" sz="2900" dirty="0">
                    <a:latin typeface="Times New Roman" pitchFamily="18" charset="0"/>
                    <a:cs typeface="Times New Roman" pitchFamily="18" charset="0"/>
                  </a:rPr>
                  <a:t> </a:t>
                </a:r>
              </a:p>
              <a:p>
                <a:pPr marL="0" indent="0">
                  <a:buNone/>
                </a:pPr>
                <a:r>
                  <a:rPr lang="en-US" sz="2900" dirty="0">
                    <a:latin typeface="Times New Roman" pitchFamily="18" charset="0"/>
                    <a:cs typeface="Times New Roman" pitchFamily="18" charset="0"/>
                  </a:rPr>
                  <a:t>Where</a:t>
                </a:r>
              </a:p>
              <a:p>
                <a:pPr marL="0" indent="0">
                  <a:buNone/>
                </a:pPr>
                <a:r>
                  <a:rPr lang="en-US" sz="2900" dirty="0" err="1">
                    <a:latin typeface="Times New Roman" pitchFamily="18" charset="0"/>
                    <a:cs typeface="Times New Roman" pitchFamily="18" charset="0"/>
                  </a:rPr>
                  <a:t>C</a:t>
                </a:r>
                <a:r>
                  <a:rPr lang="en-US" sz="2900" baseline="-25000" dirty="0" err="1">
                    <a:latin typeface="Times New Roman" pitchFamily="18" charset="0"/>
                    <a:cs typeface="Times New Roman" pitchFamily="18" charset="0"/>
                  </a:rPr>
                  <a:t>vx</a:t>
                </a:r>
                <a:r>
                  <a:rPr lang="en-US" sz="2900" i="1" dirty="0">
                    <a:latin typeface="Times New Roman" pitchFamily="18" charset="0"/>
                    <a:cs typeface="Times New Roman" pitchFamily="18" charset="0"/>
                  </a:rPr>
                  <a:t> </a:t>
                </a:r>
                <a:r>
                  <a:rPr lang="en-US" sz="2900" dirty="0">
                    <a:latin typeface="Times New Roman" pitchFamily="18" charset="0"/>
                    <a:cs typeface="Times New Roman" pitchFamily="18" charset="0"/>
                  </a:rPr>
                  <a:t>= vertical distribution factor</a:t>
                </a:r>
              </a:p>
              <a:p>
                <a:pPr marL="0" indent="0">
                  <a:buNone/>
                </a:pPr>
                <a:r>
                  <a:rPr lang="en-US" sz="2900" i="1" dirty="0" smtClean="0">
                    <a:latin typeface="Times New Roman" pitchFamily="18" charset="0"/>
                    <a:cs typeface="Times New Roman" pitchFamily="18" charset="0"/>
                  </a:rPr>
                  <a:t>V </a:t>
                </a:r>
                <a:r>
                  <a:rPr lang="en-US" sz="2900" dirty="0">
                    <a:latin typeface="Times New Roman" pitchFamily="18" charset="0"/>
                    <a:cs typeface="Times New Roman" pitchFamily="18" charset="0"/>
                  </a:rPr>
                  <a:t>= total design lateral force or shear at the base of the structure (KN)</a:t>
                </a:r>
              </a:p>
              <a:p>
                <a:pPr marL="0" indent="0">
                  <a:buNone/>
                </a:pPr>
                <a:r>
                  <a:rPr lang="en-US" sz="2900" dirty="0" err="1">
                    <a:latin typeface="Times New Roman" pitchFamily="18" charset="0"/>
                    <a:cs typeface="Times New Roman" pitchFamily="18" charset="0"/>
                  </a:rPr>
                  <a:t>w</a:t>
                </a:r>
                <a:r>
                  <a:rPr lang="en-US" sz="2900" baseline="-25000" dirty="0" err="1">
                    <a:latin typeface="Times New Roman" pitchFamily="18" charset="0"/>
                    <a:cs typeface="Times New Roman" pitchFamily="18" charset="0"/>
                  </a:rPr>
                  <a:t>i</a:t>
                </a:r>
                <a:r>
                  <a:rPr lang="en-US" sz="2900" dirty="0">
                    <a:latin typeface="Times New Roman" pitchFamily="18" charset="0"/>
                    <a:cs typeface="Times New Roman" pitchFamily="18" charset="0"/>
                  </a:rPr>
                  <a:t> and </a:t>
                </a:r>
                <a:r>
                  <a:rPr lang="en-US" sz="2900" dirty="0" err="1">
                    <a:latin typeface="Times New Roman" pitchFamily="18" charset="0"/>
                    <a:cs typeface="Times New Roman" pitchFamily="18" charset="0"/>
                  </a:rPr>
                  <a:t>w</a:t>
                </a:r>
                <a:r>
                  <a:rPr lang="en-US" sz="2900" baseline="-25000" dirty="0" err="1">
                    <a:latin typeface="Times New Roman" pitchFamily="18" charset="0"/>
                    <a:cs typeface="Times New Roman" pitchFamily="18" charset="0"/>
                  </a:rPr>
                  <a:t>x</a:t>
                </a:r>
                <a:r>
                  <a:rPr lang="en-US" sz="2900" dirty="0">
                    <a:latin typeface="Times New Roman" pitchFamily="18" charset="0"/>
                    <a:cs typeface="Times New Roman" pitchFamily="18" charset="0"/>
                  </a:rPr>
                  <a:t> = the portion of the total effective seismic weight of the structure (W) located or assigned to level i or x and it was taken from the mass source in KN </a:t>
                </a:r>
              </a:p>
              <a:p>
                <a:pPr marL="0" indent="0">
                  <a:buNone/>
                </a:pPr>
                <a:r>
                  <a:rPr lang="en-US" sz="2900" dirty="0">
                    <a:latin typeface="Times New Roman" pitchFamily="18" charset="0"/>
                    <a:cs typeface="Times New Roman" pitchFamily="18" charset="0"/>
                  </a:rPr>
                  <a:t>h</a:t>
                </a:r>
                <a:r>
                  <a:rPr lang="en-US" sz="2900" baseline="-25000" dirty="0">
                    <a:latin typeface="Times New Roman" pitchFamily="18" charset="0"/>
                    <a:cs typeface="Times New Roman" pitchFamily="18" charset="0"/>
                  </a:rPr>
                  <a:t>i</a:t>
                </a:r>
                <a:r>
                  <a:rPr lang="en-US" sz="2900" dirty="0">
                    <a:latin typeface="Times New Roman" pitchFamily="18" charset="0"/>
                    <a:cs typeface="Times New Roman" pitchFamily="18" charset="0"/>
                  </a:rPr>
                  <a:t> and </a:t>
                </a:r>
                <a:r>
                  <a:rPr lang="en-US" sz="2900" dirty="0" err="1">
                    <a:latin typeface="Times New Roman" pitchFamily="18" charset="0"/>
                    <a:cs typeface="Times New Roman" pitchFamily="18" charset="0"/>
                  </a:rPr>
                  <a:t>h</a:t>
                </a:r>
                <a:r>
                  <a:rPr lang="en-US" sz="2900" baseline="-25000" dirty="0" err="1">
                    <a:latin typeface="Times New Roman" pitchFamily="18" charset="0"/>
                    <a:cs typeface="Times New Roman" pitchFamily="18" charset="0"/>
                  </a:rPr>
                  <a:t>x</a:t>
                </a:r>
                <a:r>
                  <a:rPr lang="en-US" sz="2900" dirty="0">
                    <a:latin typeface="Times New Roman" pitchFamily="18" charset="0"/>
                    <a:cs typeface="Times New Roman" pitchFamily="18" charset="0"/>
                  </a:rPr>
                  <a:t> = the height (m) from the base to level i or x</a:t>
                </a:r>
              </a:p>
              <a:p>
                <a:pPr marL="0" indent="0">
                  <a:buNone/>
                </a:pPr>
                <a:r>
                  <a:rPr lang="en-US" sz="2900" dirty="0">
                    <a:latin typeface="Times New Roman" pitchFamily="18" charset="0"/>
                    <a:cs typeface="Times New Roman" pitchFamily="18" charset="0"/>
                  </a:rPr>
                  <a:t>k = an exponent related to the structure period, as follows:</a:t>
                </a:r>
              </a:p>
              <a:p>
                <a:pPr marL="0" indent="0">
                  <a:buNone/>
                </a:pPr>
                <a:r>
                  <a:rPr lang="en-US" sz="2900" dirty="0">
                    <a:latin typeface="Times New Roman" pitchFamily="18" charset="0"/>
                    <a:cs typeface="Times New Roman" pitchFamily="18" charset="0"/>
                  </a:rPr>
                  <a:t>For structures having a period of 0.5 s or less, k = 1.</a:t>
                </a:r>
              </a:p>
              <a:p>
                <a:pPr marL="0" indent="0">
                  <a:buNone/>
                </a:pPr>
                <a:r>
                  <a:rPr lang="en-US" sz="2900" dirty="0">
                    <a:latin typeface="Times New Roman" pitchFamily="18" charset="0"/>
                    <a:cs typeface="Times New Roman" pitchFamily="18" charset="0"/>
                  </a:rPr>
                  <a:t>For structures having a period of 2.5 s or more, k = 2</a:t>
                </a:r>
                <a:r>
                  <a:rPr lang="en-US" sz="2900" dirty="0" smtClean="0">
                    <a:latin typeface="Times New Roman" pitchFamily="18" charset="0"/>
                    <a:cs typeface="Times New Roman" pitchFamily="18" charset="0"/>
                  </a:rPr>
                  <a:t>.</a:t>
                </a:r>
              </a:p>
              <a:p>
                <a:pPr marL="0" indent="0">
                  <a:buNone/>
                </a:pPr>
                <a:endParaRPr lang="en-US" sz="2900" dirty="0">
                  <a:latin typeface="Times New Roman" pitchFamily="18" charset="0"/>
                  <a:cs typeface="Times New Roman" pitchFamily="18" charset="0"/>
                </a:endParaRPr>
              </a:p>
              <a:p>
                <a:pPr marL="0" indent="0">
                  <a:buNone/>
                </a:pPr>
                <a:r>
                  <a:rPr lang="en-US" sz="2900" dirty="0">
                    <a:latin typeface="Times New Roman" pitchFamily="18" charset="0"/>
                    <a:cs typeface="Times New Roman" pitchFamily="18" charset="0"/>
                  </a:rPr>
                  <a:t>Since the period in x direction =0.718 sec, interpolation was obtained to get the value of </a:t>
                </a:r>
                <a:r>
                  <a:rPr lang="en-US" sz="2900" dirty="0" err="1">
                    <a:latin typeface="Times New Roman" pitchFamily="18" charset="0"/>
                    <a:cs typeface="Times New Roman" pitchFamily="18" charset="0"/>
                  </a:rPr>
                  <a:t>K</a:t>
                </a:r>
                <a:r>
                  <a:rPr lang="en-US" sz="2900" baseline="-25000" dirty="0" err="1">
                    <a:latin typeface="Times New Roman" pitchFamily="18" charset="0"/>
                    <a:cs typeface="Times New Roman" pitchFamily="18" charset="0"/>
                  </a:rPr>
                  <a:t>x</a:t>
                </a:r>
                <a:endParaRPr lang="en-US" sz="2900" dirty="0">
                  <a:latin typeface="Times New Roman" pitchFamily="18" charset="0"/>
                  <a:cs typeface="Times New Roman" pitchFamily="18" charset="0"/>
                </a:endParaRPr>
              </a:p>
              <a:p>
                <a:pPr marL="0" indent="0">
                  <a:buNone/>
                </a:pPr>
                <a:r>
                  <a:rPr lang="en-US" sz="2900" dirty="0" err="1">
                    <a:latin typeface="Times New Roman" pitchFamily="18" charset="0"/>
                    <a:cs typeface="Times New Roman" pitchFamily="18" charset="0"/>
                  </a:rPr>
                  <a:t>K</a:t>
                </a:r>
                <a:r>
                  <a:rPr lang="en-US" sz="2900" baseline="-25000" dirty="0" err="1">
                    <a:latin typeface="Times New Roman" pitchFamily="18" charset="0"/>
                    <a:cs typeface="Times New Roman" pitchFamily="18" charset="0"/>
                  </a:rPr>
                  <a:t>x</a:t>
                </a:r>
                <a:r>
                  <a:rPr lang="en-US" sz="2900" dirty="0">
                    <a:latin typeface="Times New Roman" pitchFamily="18" charset="0"/>
                    <a:cs typeface="Times New Roman" pitchFamily="18" charset="0"/>
                  </a:rPr>
                  <a:t>= 1.109 </a:t>
                </a: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228600" y="836756"/>
                <a:ext cx="8382000" cy="5868844"/>
              </a:xfrm>
              <a:blipFill rotWithShape="0">
                <a:blip r:embed="rId2"/>
                <a:stretch>
                  <a:fillRect l="-1018" t="-2077" r="-291"/>
                </a:stretch>
              </a:blipFill>
            </p:spPr>
            <p:txBody>
              <a:bodyPr/>
              <a:lstStyle/>
              <a:p>
                <a:r>
                  <a:rPr lang="en-US">
                    <a:noFill/>
                  </a:rPr>
                  <a:t> </a:t>
                </a:r>
              </a:p>
            </p:txBody>
          </p:sp>
        </mc:Fallback>
      </mc:AlternateContent>
      <p:sp>
        <p:nvSpPr>
          <p:cNvPr id="4" name="Slide Number Placeholder 3"/>
          <p:cNvSpPr>
            <a:spLocks noGrp="1"/>
          </p:cNvSpPr>
          <p:nvPr>
            <p:ph type="sldNum" sz="quarter" idx="15"/>
          </p:nvPr>
        </p:nvSpPr>
        <p:spPr/>
        <p:txBody>
          <a:bodyPr/>
          <a:lstStyle/>
          <a:p>
            <a:fld id="{B6F15528-21DE-4FAA-801E-634DDDAF4B2B}" type="slidenum">
              <a:rPr lang="en-US" smtClean="0"/>
              <a:pPr/>
              <a:t>66</a:t>
            </a:fld>
            <a:endParaRPr lang="en-US"/>
          </a:p>
        </p:txBody>
      </p:sp>
      <p:sp>
        <p:nvSpPr>
          <p:cNvPr id="5" name="TextBox 4"/>
          <p:cNvSpPr txBox="1"/>
          <p:nvPr/>
        </p:nvSpPr>
        <p:spPr>
          <a:xfrm>
            <a:off x="368710" y="190425"/>
            <a:ext cx="8241890" cy="646331"/>
          </a:xfrm>
          <a:prstGeom prst="rect">
            <a:avLst/>
          </a:prstGeom>
          <a:noFill/>
        </p:spPr>
        <p:txBody>
          <a:bodyPr wrap="square" rtlCol="0">
            <a:spAutoFit/>
          </a:bodyPr>
          <a:lstStyle/>
          <a:p>
            <a:r>
              <a:rPr lang="en-US" sz="3600" dirty="0">
                <a:latin typeface="Times New Roman"/>
                <a:ea typeface="Calibri"/>
              </a:rPr>
              <a:t>Verification of Structural Analysis</a:t>
            </a:r>
            <a:endParaRPr lang="en-US" sz="3600" dirty="0" smtClean="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14349329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836756"/>
            <a:ext cx="7696200" cy="5637196"/>
          </a:xfrm>
        </p:spPr>
        <p:txBody>
          <a:bodyPr/>
          <a:lstStyle/>
          <a:p>
            <a:pPr lvl="0">
              <a:buClrTx/>
              <a:buSzPct val="100000"/>
              <a:buFont typeface="Arial" pitchFamily="34" charset="0"/>
              <a:buChar char="•"/>
            </a:pPr>
            <a:r>
              <a:rPr lang="en-US" sz="2000" dirty="0">
                <a:solidFill>
                  <a:prstClr val="black"/>
                </a:solidFill>
                <a:latin typeface="Times New Roman" pitchFamily="18" charset="0"/>
                <a:cs typeface="Times New Roman" pitchFamily="18" charset="0"/>
              </a:rPr>
              <a:t>Story forces </a:t>
            </a:r>
            <a:r>
              <a:rPr lang="en-US" sz="2000" dirty="0" smtClean="0">
                <a:solidFill>
                  <a:prstClr val="black"/>
                </a:solidFill>
                <a:latin typeface="Times New Roman" pitchFamily="18" charset="0"/>
                <a:cs typeface="Times New Roman" pitchFamily="18" charset="0"/>
              </a:rPr>
              <a:t>from earthquake load </a:t>
            </a:r>
          </a:p>
          <a:p>
            <a:pPr marL="0" lvl="0" indent="0">
              <a:buClrTx/>
              <a:buSzPct val="100000"/>
              <a:buNone/>
            </a:pPr>
            <a:endParaRPr lang="en-US" sz="2800" dirty="0" smtClean="0">
              <a:solidFill>
                <a:prstClr val="black"/>
              </a:solidFill>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67</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r>
              <a:rPr lang="en-US" sz="3600" dirty="0">
                <a:latin typeface="Times New Roman"/>
                <a:ea typeface="Calibri"/>
              </a:rPr>
              <a:t>Verification of Structural Analysis</a:t>
            </a:r>
            <a:endParaRPr lang="en-US" sz="3600" dirty="0" smtClean="0">
              <a:latin typeface="Times New Roman" pitchFamily="18" charset="0"/>
              <a:cs typeface="Times New Roman"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794558779"/>
              </p:ext>
            </p:extLst>
          </p:nvPr>
        </p:nvGraphicFramePr>
        <p:xfrm>
          <a:off x="1066799" y="1638777"/>
          <a:ext cx="6858001" cy="4812938"/>
        </p:xfrm>
        <a:graphic>
          <a:graphicData uri="http://schemas.openxmlformats.org/drawingml/2006/table">
            <a:tbl>
              <a:tblPr firstRow="1" firstCol="1" bandRow="1">
                <a:tableStyleId>{BC89EF96-8CEA-46FF-86C4-4CE0E7609802}</a:tableStyleId>
              </a:tblPr>
              <a:tblGrid>
                <a:gridCol w="1942419"/>
                <a:gridCol w="1772832"/>
                <a:gridCol w="1450500"/>
                <a:gridCol w="1692250"/>
              </a:tblGrid>
              <a:tr h="469538">
                <a:tc>
                  <a:txBody>
                    <a:bodyPr/>
                    <a:lstStyle/>
                    <a:p>
                      <a:pPr algn="ctr">
                        <a:lnSpc>
                          <a:spcPct val="150000"/>
                        </a:lnSpc>
                        <a:spcAft>
                          <a:spcPts val="0"/>
                        </a:spcAft>
                      </a:pPr>
                      <a:r>
                        <a:rPr lang="en-US" sz="1000" dirty="0">
                          <a:effectLst/>
                          <a:latin typeface="Times New Roman" pitchFamily="18" charset="0"/>
                          <a:cs typeface="Times New Roman" pitchFamily="18" charset="0"/>
                        </a:rPr>
                        <a:t>Story</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Story force from hand calculation (KN)</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Story force from ETABS (KN)</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%Difference</a:t>
                      </a:r>
                      <a:endParaRPr lang="en-US" sz="100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dirty="0">
                          <a:effectLst/>
                          <a:latin typeface="Times New Roman" pitchFamily="18" charset="0"/>
                          <a:cs typeface="Times New Roman" pitchFamily="18" charset="0"/>
                        </a:rPr>
                        <a:t>Stair Case 35.6</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170.83</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170.59</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0.142</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ROOF 31.98</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1326.12</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1325.11</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0.076</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dirty="0">
                          <a:effectLst/>
                          <a:latin typeface="Times New Roman" pitchFamily="18" charset="0"/>
                          <a:cs typeface="Times New Roman" pitchFamily="18" charset="0"/>
                        </a:rPr>
                        <a:t>8th Floor 28.6</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1614.98</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1613.6</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0.085</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7th Floor 25.22</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1916.83</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1915.3</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0.079</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6th Floor 21.84</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2071.47</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2069.8</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0.080</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5th Floor 17.16</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1882.90</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1881.3</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0.084</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4th Floor 14.61</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1842.27</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1840.3</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0.107</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dirty="0">
                          <a:effectLst/>
                          <a:latin typeface="Times New Roman" pitchFamily="18" charset="0"/>
                          <a:cs typeface="Times New Roman" pitchFamily="18" charset="0"/>
                        </a:rPr>
                        <a:t>3rd Floor 10.92</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1775.77</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1775</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0.043</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2nd Floor 7.28</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1532.38</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1531</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0.089</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1st Floor 3.76</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1325.93</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1325</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0.070</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Ground Floor 0.00</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963.91</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963</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0.094</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1st Basement -2.34</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389.49</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389</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0.125</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1st Basement -3.9</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359.91</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353</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1.919</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2nd Basement -5.46</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330.72</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331</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0.084</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2nd Basement -7.02</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288.13</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288</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0.044</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3rd Basement -8.58</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234.50</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234</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0.211</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3rd Basement -10.14</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190.62</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190</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0.325</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4th Basement -11.7</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a:effectLst/>
                          <a:latin typeface="Times New Roman" pitchFamily="18" charset="0"/>
                          <a:cs typeface="Times New Roman" pitchFamily="18" charset="0"/>
                        </a:rPr>
                        <a:t>136.88</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137</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0.090</a:t>
                      </a:r>
                      <a:endParaRPr lang="en-US" sz="1000" dirty="0">
                        <a:effectLst/>
                        <a:latin typeface="Times New Roman" pitchFamily="18" charset="0"/>
                        <a:ea typeface="Calibri"/>
                        <a:cs typeface="Times New Roman" pitchFamily="18" charset="0"/>
                      </a:endParaRPr>
                    </a:p>
                  </a:txBody>
                  <a:tcPr marL="63294" marR="63294" marT="0" marB="0"/>
                </a:tc>
              </a:tr>
              <a:tr h="219796">
                <a:tc>
                  <a:txBody>
                    <a:bodyPr/>
                    <a:lstStyle/>
                    <a:p>
                      <a:pPr algn="ctr">
                        <a:lnSpc>
                          <a:spcPct val="150000"/>
                        </a:lnSpc>
                        <a:spcAft>
                          <a:spcPts val="0"/>
                        </a:spcAft>
                      </a:pPr>
                      <a:r>
                        <a:rPr lang="en-US" sz="1000">
                          <a:effectLst/>
                          <a:latin typeface="Times New Roman" pitchFamily="18" charset="0"/>
                          <a:cs typeface="Times New Roman" pitchFamily="18" charset="0"/>
                        </a:rPr>
                        <a:t>4th Basement -13.26</a:t>
                      </a:r>
                      <a:endParaRPr lang="en-US" sz="100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90.26</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a:effectLst/>
                          <a:latin typeface="Times New Roman" pitchFamily="18" charset="0"/>
                          <a:cs typeface="Times New Roman" pitchFamily="18" charset="0"/>
                        </a:rPr>
                        <a:t>90</a:t>
                      </a:r>
                      <a:endParaRPr lang="en-US" sz="1000" dirty="0">
                        <a:effectLst/>
                        <a:latin typeface="Times New Roman" pitchFamily="18" charset="0"/>
                        <a:ea typeface="Calibri"/>
                        <a:cs typeface="Times New Roman" pitchFamily="18" charset="0"/>
                      </a:endParaRPr>
                    </a:p>
                  </a:txBody>
                  <a:tcPr marL="63294" marR="63294" marT="0" marB="0"/>
                </a:tc>
                <a:tc>
                  <a:txBody>
                    <a:bodyPr/>
                    <a:lstStyle/>
                    <a:p>
                      <a:pPr algn="ctr">
                        <a:lnSpc>
                          <a:spcPct val="150000"/>
                        </a:lnSpc>
                        <a:spcAft>
                          <a:spcPts val="0"/>
                        </a:spcAft>
                      </a:pPr>
                      <a:r>
                        <a:rPr lang="en-US" sz="1000" dirty="0" smtClean="0">
                          <a:effectLst/>
                          <a:latin typeface="Times New Roman" pitchFamily="18" charset="0"/>
                          <a:cs typeface="Times New Roman" pitchFamily="18" charset="0"/>
                        </a:rPr>
                        <a:t>0.287</a:t>
                      </a:r>
                      <a:endParaRPr lang="en-US" sz="1000" dirty="0">
                        <a:effectLst/>
                        <a:latin typeface="Times New Roman" pitchFamily="18" charset="0"/>
                        <a:ea typeface="Calibri"/>
                        <a:cs typeface="Times New Roman" pitchFamily="18" charset="0"/>
                      </a:endParaRPr>
                    </a:p>
                  </a:txBody>
                  <a:tcPr marL="63294" marR="63294" marT="0" marB="0"/>
                </a:tc>
              </a:tr>
            </a:tbl>
          </a:graphicData>
        </a:graphic>
      </p:graphicFrame>
      <p:sp>
        <p:nvSpPr>
          <p:cNvPr id="6" name="TextBox 5"/>
          <p:cNvSpPr txBox="1"/>
          <p:nvPr/>
        </p:nvSpPr>
        <p:spPr>
          <a:xfrm>
            <a:off x="761999" y="1220765"/>
            <a:ext cx="7397087"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3.3: Story forces from earthquake load.</a:t>
            </a:r>
            <a:endParaRPr lang="en-US"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51209377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152400" y="836756"/>
                <a:ext cx="8610600" cy="5637196"/>
              </a:xfrm>
            </p:spPr>
            <p:txBody>
              <a:bodyPr>
                <a:normAutofit/>
              </a:bodyPr>
              <a:lstStyle/>
              <a:p>
                <a:pPr lvl="0" algn="just">
                  <a:lnSpc>
                    <a:spcPct val="150000"/>
                  </a:lnSpc>
                  <a:spcAft>
                    <a:spcPts val="600"/>
                  </a:spcAft>
                  <a:buClrTx/>
                  <a:buSzPct val="100000"/>
                  <a:buFont typeface="Arial" pitchFamily="34" charset="0"/>
                  <a:buChar char="•"/>
                  <a:tabLst>
                    <a:tab pos="180340" algn="l"/>
                  </a:tabLst>
                </a:pPr>
                <a:r>
                  <a:rPr lang="en-US" sz="2000" dirty="0" smtClean="0">
                    <a:latin typeface="Times New Roman" pitchFamily="18" charset="0"/>
                    <a:ea typeface="Calibri"/>
                    <a:cs typeface="Times New Roman" pitchFamily="18" charset="0"/>
                  </a:rPr>
                  <a:t>Equivalent </a:t>
                </a:r>
                <a:r>
                  <a:rPr lang="en-US" sz="2000" dirty="0">
                    <a:latin typeface="Times New Roman" pitchFamily="18" charset="0"/>
                    <a:ea typeface="Calibri"/>
                    <a:cs typeface="Times New Roman" pitchFamily="18" charset="0"/>
                  </a:rPr>
                  <a:t>static versus dynamic response spectrum </a:t>
                </a:r>
              </a:p>
              <a:p>
                <a:pPr>
                  <a:buClrTx/>
                  <a:buSzPct val="100000"/>
                  <a:buFont typeface="Wingdings" pitchFamily="2" charset="2"/>
                  <a:buChar char="ü"/>
                </a:pPr>
                <a:r>
                  <a:rPr lang="en-US" sz="2000" dirty="0" smtClean="0">
                    <a:latin typeface="Times New Roman" pitchFamily="18" charset="0"/>
                    <a:cs typeface="Times New Roman" pitchFamily="18" charset="0"/>
                  </a:rPr>
                  <a:t>Before modification of scale factor </a:t>
                </a:r>
                <a14:m>
                  <m:oMath xmlns:m="http://schemas.openxmlformats.org/officeDocument/2006/math">
                    <m:f>
                      <m:fPr>
                        <m:ctrlPr>
                          <a:rPr lang="en-US" sz="2000" i="1" smtClean="0">
                            <a:latin typeface="Cambria Math"/>
                          </a:rPr>
                        </m:ctrlPr>
                      </m:fPr>
                      <m:num>
                        <m:r>
                          <a:rPr lang="en-US" sz="2000" b="0" i="1" smtClean="0">
                            <a:latin typeface="Cambria Math"/>
                          </a:rPr>
                          <m:t>𝐺𝐼</m:t>
                        </m:r>
                      </m:num>
                      <m:den>
                        <m:r>
                          <a:rPr lang="en-US" sz="2000" b="0" i="1" smtClean="0">
                            <a:latin typeface="Cambria Math"/>
                          </a:rPr>
                          <m:t>𝑅</m:t>
                        </m:r>
                      </m:den>
                    </m:f>
                  </m:oMath>
                </a14:m>
                <a:endParaRPr lang="en-US" sz="2000" dirty="0" smtClean="0">
                  <a:latin typeface="Times New Roman" pitchFamily="18" charset="0"/>
                  <a:cs typeface="Times New Roman" pitchFamily="18" charset="0"/>
                </a:endParaRPr>
              </a:p>
              <a:p>
                <a:pPr marL="0" indent="0" algn="just">
                  <a:lnSpc>
                    <a:spcPct val="150000"/>
                  </a:lnSpc>
                  <a:spcAft>
                    <a:spcPts val="600"/>
                  </a:spcAft>
                  <a:buNone/>
                </a:pPr>
                <a:r>
                  <a:rPr lang="en-US" sz="2000" dirty="0">
                    <a:latin typeface="Times New Roman" pitchFamily="18" charset="0"/>
                    <a:ea typeface="Times New Roman"/>
                    <a:cs typeface="Times New Roman" pitchFamily="18" charset="0"/>
                  </a:rPr>
                  <a:t>In the X direction = </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𝑟𝑒𝑠𝑝𝑜𝑛𝑠𝑒</m:t>
                        </m:r>
                        <m:r>
                          <a:rPr lang="en-US" sz="2000" i="1">
                            <a:effectLst/>
                            <a:latin typeface="Cambria Math"/>
                            <a:ea typeface="Times New Roman"/>
                            <a:cs typeface="Times New Roman"/>
                          </a:rPr>
                          <m:t> </m:t>
                        </m:r>
                        <m:r>
                          <a:rPr lang="en-US" sz="2000" i="1">
                            <a:effectLst/>
                            <a:latin typeface="Cambria Math"/>
                            <a:ea typeface="Times New Roman"/>
                            <a:cs typeface="Times New Roman"/>
                          </a:rPr>
                          <m:t>𝑟𝑒𝑎𝑐𝑡𝑖𝑜𝑛</m:t>
                        </m:r>
                        <m:r>
                          <a:rPr lang="en-US" sz="2000" i="1">
                            <a:effectLst/>
                            <a:latin typeface="Cambria Math"/>
                            <a:ea typeface="Times New Roman"/>
                            <a:cs typeface="Times New Roman"/>
                          </a:rPr>
                          <m:t> </m:t>
                        </m:r>
                      </m:num>
                      <m:den>
                        <m:r>
                          <a:rPr lang="en-US" sz="2000" i="1">
                            <a:effectLst/>
                            <a:latin typeface="Cambria Math"/>
                            <a:ea typeface="Times New Roman"/>
                            <a:cs typeface="Times New Roman"/>
                          </a:rPr>
                          <m:t>𝑒𝑞𝑢𝑖𝑣𝑎𝑙𝑒𝑛𝑡</m:t>
                        </m:r>
                        <m:r>
                          <a:rPr lang="en-US" sz="2000" i="1">
                            <a:effectLst/>
                            <a:latin typeface="Cambria Math"/>
                            <a:ea typeface="Times New Roman"/>
                            <a:cs typeface="Times New Roman"/>
                          </a:rPr>
                          <m:t> </m:t>
                        </m:r>
                        <m:r>
                          <a:rPr lang="en-US" sz="2000" i="1">
                            <a:effectLst/>
                            <a:latin typeface="Cambria Math"/>
                            <a:ea typeface="Times New Roman"/>
                            <a:cs typeface="Times New Roman"/>
                          </a:rPr>
                          <m:t>𝑟𝑒𝑎𝑐𝑡𝑖𝑜𝑛</m:t>
                        </m:r>
                        <m:r>
                          <a:rPr lang="en-US" sz="2000" i="1">
                            <a:effectLst/>
                            <a:latin typeface="Cambria Math"/>
                            <a:ea typeface="Times New Roman"/>
                            <a:cs typeface="Times New Roman"/>
                          </a:rPr>
                          <m:t> </m:t>
                        </m:r>
                      </m:den>
                    </m:f>
                    <m:r>
                      <a:rPr lang="en-US" sz="2000" i="1">
                        <a:effectLst/>
                        <a:latin typeface="Cambria Math"/>
                        <a:ea typeface="Times New Roman"/>
                        <a:cs typeface="Times New Roman"/>
                      </a:rPr>
                      <m:t> = </m:t>
                    </m:r>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14850.62</m:t>
                        </m:r>
                      </m:num>
                      <m:den>
                        <m:r>
                          <a:rPr lang="en-US" sz="2000" i="1">
                            <a:effectLst/>
                            <a:latin typeface="Cambria Math"/>
                            <a:ea typeface="Times New Roman"/>
                            <a:cs typeface="Times New Roman"/>
                          </a:rPr>
                          <m:t>19687.51</m:t>
                        </m:r>
                      </m:den>
                    </m:f>
                    <m:r>
                      <a:rPr lang="en-US" sz="2000" i="1">
                        <a:effectLst/>
                        <a:latin typeface="Cambria Math"/>
                        <a:ea typeface="Times New Roman"/>
                        <a:cs typeface="Times New Roman"/>
                      </a:rPr>
                      <m:t> ×100%=75.4 %&lt;85% </m:t>
                    </m:r>
                  </m:oMath>
                </a14:m>
                <a:endParaRPr lang="en-US" sz="2000" dirty="0">
                  <a:effectLst/>
                  <a:latin typeface="Times New Roman" pitchFamily="18" charset="0"/>
                  <a:ea typeface="Calibri"/>
                  <a:cs typeface="Times New Roman" pitchFamily="18" charset="0"/>
                </a:endParaRPr>
              </a:p>
              <a:p>
                <a:pPr marL="0" indent="0" algn="just">
                  <a:lnSpc>
                    <a:spcPct val="150000"/>
                  </a:lnSpc>
                  <a:spcAft>
                    <a:spcPts val="600"/>
                  </a:spcAft>
                  <a:buNone/>
                </a:pPr>
                <a:r>
                  <a:rPr lang="en-US" sz="2000" dirty="0">
                    <a:effectLst/>
                    <a:latin typeface="Times New Roman" pitchFamily="18" charset="0"/>
                    <a:ea typeface="Times New Roman"/>
                    <a:cs typeface="Times New Roman" pitchFamily="18" charset="0"/>
                  </a:rPr>
                  <a:t>In the Y direction = </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𝑟𝑒𝑠𝑝𝑜𝑛𝑠𝑒</m:t>
                        </m:r>
                        <m:r>
                          <a:rPr lang="en-US" sz="2000" i="1">
                            <a:effectLst/>
                            <a:latin typeface="Cambria Math"/>
                            <a:ea typeface="Times New Roman"/>
                            <a:cs typeface="Times New Roman"/>
                          </a:rPr>
                          <m:t> </m:t>
                        </m:r>
                        <m:r>
                          <a:rPr lang="en-US" sz="2000" i="1">
                            <a:effectLst/>
                            <a:latin typeface="Cambria Math"/>
                            <a:ea typeface="Times New Roman"/>
                            <a:cs typeface="Times New Roman"/>
                          </a:rPr>
                          <m:t>𝑟𝑒𝑎𝑐𝑡𝑖𝑜𝑛</m:t>
                        </m:r>
                        <m:r>
                          <a:rPr lang="en-US" sz="2000" i="1">
                            <a:effectLst/>
                            <a:latin typeface="Cambria Math"/>
                            <a:ea typeface="Times New Roman"/>
                            <a:cs typeface="Times New Roman"/>
                          </a:rPr>
                          <m:t> </m:t>
                        </m:r>
                      </m:num>
                      <m:den>
                        <m:r>
                          <a:rPr lang="en-US" sz="2000" i="1">
                            <a:effectLst/>
                            <a:latin typeface="Cambria Math"/>
                            <a:ea typeface="Times New Roman"/>
                            <a:cs typeface="Times New Roman"/>
                          </a:rPr>
                          <m:t>𝑒𝑞𝑢𝑖𝑣𝑎𝑙𝑒𝑛𝑡</m:t>
                        </m:r>
                        <m:r>
                          <a:rPr lang="en-US" sz="2000" i="1">
                            <a:effectLst/>
                            <a:latin typeface="Cambria Math"/>
                            <a:ea typeface="Times New Roman"/>
                            <a:cs typeface="Times New Roman"/>
                          </a:rPr>
                          <m:t> </m:t>
                        </m:r>
                        <m:r>
                          <a:rPr lang="en-US" sz="2000" i="1">
                            <a:effectLst/>
                            <a:latin typeface="Cambria Math"/>
                            <a:ea typeface="Times New Roman"/>
                            <a:cs typeface="Times New Roman"/>
                          </a:rPr>
                          <m:t>𝑟𝑒𝑎𝑐𝑡𝑖𝑜𝑛</m:t>
                        </m:r>
                        <m:r>
                          <a:rPr lang="en-US" sz="2000" i="1">
                            <a:effectLst/>
                            <a:latin typeface="Cambria Math"/>
                            <a:ea typeface="Times New Roman"/>
                            <a:cs typeface="Times New Roman"/>
                          </a:rPr>
                          <m:t> </m:t>
                        </m:r>
                      </m:den>
                    </m:f>
                    <m:r>
                      <a:rPr lang="en-US" sz="2000" i="1">
                        <a:effectLst/>
                        <a:latin typeface="Cambria Math"/>
                        <a:ea typeface="Times New Roman"/>
                        <a:cs typeface="Times New Roman"/>
                      </a:rPr>
                      <m:t> = </m:t>
                    </m:r>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14102.99</m:t>
                        </m:r>
                      </m:num>
                      <m:den>
                        <m:r>
                          <a:rPr lang="en-US" sz="2000" i="1">
                            <a:effectLst/>
                            <a:latin typeface="Cambria Math"/>
                            <a:ea typeface="Times New Roman"/>
                            <a:cs typeface="Times New Roman"/>
                          </a:rPr>
                          <m:t>17172.47</m:t>
                        </m:r>
                      </m:den>
                    </m:f>
                    <m:r>
                      <a:rPr lang="en-US" sz="2000" i="1">
                        <a:effectLst/>
                        <a:latin typeface="Cambria Math"/>
                        <a:ea typeface="Times New Roman"/>
                        <a:cs typeface="Times New Roman"/>
                      </a:rPr>
                      <m:t> ×100%=82.13%&lt;85% </m:t>
                    </m:r>
                  </m:oMath>
                </a14:m>
                <a:endParaRPr lang="en-US" sz="2000" dirty="0">
                  <a:effectLst/>
                  <a:latin typeface="Times New Roman" pitchFamily="18" charset="0"/>
                  <a:ea typeface="Calibri"/>
                  <a:cs typeface="Times New Roman" pitchFamily="18" charset="0"/>
                </a:endParaRPr>
              </a:p>
              <a:p>
                <a:pPr>
                  <a:buClrTx/>
                  <a:buSzPct val="100000"/>
                  <a:buFont typeface="Wingdings" pitchFamily="2" charset="2"/>
                  <a:buChar char="ü"/>
                </a:pPr>
                <a:r>
                  <a:rPr lang="en-US" sz="2000" dirty="0" smtClean="0">
                    <a:latin typeface="Times New Roman" pitchFamily="18" charset="0"/>
                    <a:cs typeface="Times New Roman" pitchFamily="18" charset="0"/>
                  </a:rPr>
                  <a:t>After modification </a:t>
                </a:r>
              </a:p>
              <a:p>
                <a:pPr marL="0" indent="0" algn="just">
                  <a:lnSpc>
                    <a:spcPct val="150000"/>
                  </a:lnSpc>
                  <a:spcAft>
                    <a:spcPts val="600"/>
                  </a:spcAft>
                  <a:buNone/>
                </a:pPr>
                <a:r>
                  <a:rPr lang="en-US" sz="2000" dirty="0">
                    <a:latin typeface="Times New Roman"/>
                    <a:ea typeface="Times New Roman"/>
                    <a:cs typeface="Times New Roman"/>
                  </a:rPr>
                  <a:t>In the X direction = </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𝑟𝑒𝑠𝑝𝑜𝑛𝑠𝑒</m:t>
                        </m:r>
                        <m:r>
                          <a:rPr lang="en-US" sz="2000" i="1">
                            <a:effectLst/>
                            <a:latin typeface="Cambria Math"/>
                            <a:ea typeface="Times New Roman"/>
                            <a:cs typeface="Times New Roman"/>
                          </a:rPr>
                          <m:t> </m:t>
                        </m:r>
                        <m:r>
                          <a:rPr lang="en-US" sz="2000" i="1">
                            <a:effectLst/>
                            <a:latin typeface="Cambria Math"/>
                            <a:ea typeface="Times New Roman"/>
                            <a:cs typeface="Times New Roman"/>
                          </a:rPr>
                          <m:t>𝑟𝑒𝑎𝑐𝑡𝑖𝑜𝑛</m:t>
                        </m:r>
                        <m:r>
                          <a:rPr lang="en-US" sz="2000" i="1">
                            <a:effectLst/>
                            <a:latin typeface="Cambria Math"/>
                            <a:ea typeface="Times New Roman"/>
                            <a:cs typeface="Times New Roman"/>
                          </a:rPr>
                          <m:t> </m:t>
                        </m:r>
                      </m:num>
                      <m:den>
                        <m:r>
                          <a:rPr lang="en-US" sz="2000" i="1">
                            <a:effectLst/>
                            <a:latin typeface="Cambria Math"/>
                            <a:ea typeface="Times New Roman"/>
                            <a:cs typeface="Times New Roman"/>
                          </a:rPr>
                          <m:t>𝑒𝑞𝑢𝑖𝑣𝑎𝑙𝑒𝑛𝑡</m:t>
                        </m:r>
                        <m:r>
                          <a:rPr lang="en-US" sz="2000" i="1">
                            <a:effectLst/>
                            <a:latin typeface="Cambria Math"/>
                            <a:ea typeface="Times New Roman"/>
                            <a:cs typeface="Times New Roman"/>
                          </a:rPr>
                          <m:t> </m:t>
                        </m:r>
                        <m:r>
                          <a:rPr lang="en-US" sz="2000" i="1">
                            <a:effectLst/>
                            <a:latin typeface="Cambria Math"/>
                            <a:ea typeface="Times New Roman"/>
                            <a:cs typeface="Times New Roman"/>
                          </a:rPr>
                          <m:t>𝑟𝑒𝑎𝑐𝑡𝑖𝑜𝑛</m:t>
                        </m:r>
                        <m:r>
                          <a:rPr lang="en-US" sz="2000" i="1">
                            <a:effectLst/>
                            <a:latin typeface="Cambria Math"/>
                            <a:ea typeface="Times New Roman"/>
                            <a:cs typeface="Times New Roman"/>
                          </a:rPr>
                          <m:t> </m:t>
                        </m:r>
                      </m:den>
                    </m:f>
                    <m:r>
                      <a:rPr lang="en-US" sz="2000" i="1">
                        <a:effectLst/>
                        <a:latin typeface="Cambria Math"/>
                        <a:ea typeface="Times New Roman"/>
                        <a:cs typeface="Times New Roman"/>
                      </a:rPr>
                      <m:t> = </m:t>
                    </m:r>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16516.1319</m:t>
                        </m:r>
                      </m:num>
                      <m:den>
                        <m:r>
                          <a:rPr lang="en-US" sz="2000" i="1">
                            <a:effectLst/>
                            <a:latin typeface="Cambria Math"/>
                            <a:ea typeface="Times New Roman"/>
                            <a:cs typeface="Times New Roman"/>
                          </a:rPr>
                          <m:t>18443.8984</m:t>
                        </m:r>
                      </m:den>
                    </m:f>
                    <m:r>
                      <a:rPr lang="en-US" sz="2000" i="1">
                        <a:effectLst/>
                        <a:latin typeface="Cambria Math"/>
                        <a:ea typeface="Times New Roman"/>
                        <a:cs typeface="Times New Roman"/>
                      </a:rPr>
                      <m:t> ×100%=98.5 %&gt;85% </m:t>
                    </m:r>
                  </m:oMath>
                </a14:m>
                <a:endParaRPr lang="en-US" sz="2000" dirty="0">
                  <a:effectLst/>
                  <a:latin typeface="Times New Roman"/>
                  <a:ea typeface="Calibri"/>
                  <a:cs typeface="Times New Roman"/>
                </a:endParaRPr>
              </a:p>
              <a:p>
                <a:pPr marL="0" indent="0" algn="just">
                  <a:lnSpc>
                    <a:spcPct val="150000"/>
                  </a:lnSpc>
                  <a:spcAft>
                    <a:spcPts val="600"/>
                  </a:spcAft>
                  <a:buNone/>
                </a:pPr>
                <a:r>
                  <a:rPr lang="en-US" sz="2000" dirty="0">
                    <a:effectLst/>
                    <a:latin typeface="Times New Roman"/>
                    <a:ea typeface="Times New Roman"/>
                    <a:cs typeface="Times New Roman"/>
                  </a:rPr>
                  <a:t>In the Y direction = </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𝑟𝑒𝑠𝑝𝑜𝑛𝑠𝑒</m:t>
                        </m:r>
                        <m:r>
                          <a:rPr lang="en-US" sz="2000" i="1">
                            <a:effectLst/>
                            <a:latin typeface="Cambria Math"/>
                            <a:ea typeface="Times New Roman"/>
                            <a:cs typeface="Times New Roman"/>
                          </a:rPr>
                          <m:t> </m:t>
                        </m:r>
                        <m:r>
                          <a:rPr lang="en-US" sz="2000" i="1">
                            <a:effectLst/>
                            <a:latin typeface="Cambria Math"/>
                            <a:ea typeface="Times New Roman"/>
                            <a:cs typeface="Times New Roman"/>
                          </a:rPr>
                          <m:t>𝑟𝑒𝑎𝑐𝑡𝑖𝑜𝑛</m:t>
                        </m:r>
                        <m:r>
                          <a:rPr lang="en-US" sz="2000" i="1">
                            <a:effectLst/>
                            <a:latin typeface="Cambria Math"/>
                            <a:ea typeface="Times New Roman"/>
                            <a:cs typeface="Times New Roman"/>
                          </a:rPr>
                          <m:t> </m:t>
                        </m:r>
                      </m:num>
                      <m:den>
                        <m:r>
                          <a:rPr lang="en-US" sz="2000" i="1">
                            <a:effectLst/>
                            <a:latin typeface="Cambria Math"/>
                            <a:ea typeface="Times New Roman"/>
                            <a:cs typeface="Times New Roman"/>
                          </a:rPr>
                          <m:t>𝑒𝑞𝑢𝑖𝑣𝑎𝑙𝑒𝑛𝑡</m:t>
                        </m:r>
                        <m:r>
                          <a:rPr lang="en-US" sz="2000" i="1">
                            <a:effectLst/>
                            <a:latin typeface="Cambria Math"/>
                            <a:ea typeface="Times New Roman"/>
                            <a:cs typeface="Times New Roman"/>
                          </a:rPr>
                          <m:t> </m:t>
                        </m:r>
                        <m:r>
                          <a:rPr lang="en-US" sz="2000" i="1">
                            <a:effectLst/>
                            <a:latin typeface="Cambria Math"/>
                            <a:ea typeface="Times New Roman"/>
                            <a:cs typeface="Times New Roman"/>
                          </a:rPr>
                          <m:t>𝑟𝑒𝑎𝑐𝑡𝑖𝑜𝑛</m:t>
                        </m:r>
                        <m:r>
                          <a:rPr lang="en-US" sz="2000" i="1">
                            <a:effectLst/>
                            <a:latin typeface="Cambria Math"/>
                            <a:ea typeface="Times New Roman"/>
                            <a:cs typeface="Times New Roman"/>
                          </a:rPr>
                          <m:t> </m:t>
                        </m:r>
                      </m:den>
                    </m:f>
                    <m:r>
                      <a:rPr lang="en-US" sz="2000" i="1">
                        <a:effectLst/>
                        <a:latin typeface="Cambria Math"/>
                        <a:ea typeface="Times New Roman"/>
                        <a:cs typeface="Times New Roman"/>
                      </a:rPr>
                      <m:t> = </m:t>
                    </m:r>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15372.1215</m:t>
                        </m:r>
                      </m:num>
                      <m:den>
                        <m:r>
                          <a:rPr lang="en-US" sz="2000" i="1">
                            <a:effectLst/>
                            <a:latin typeface="Cambria Math"/>
                            <a:ea typeface="Times New Roman"/>
                            <a:cs typeface="Times New Roman"/>
                          </a:rPr>
                          <m:t>15766.7316</m:t>
                        </m:r>
                      </m:den>
                    </m:f>
                    <m:r>
                      <a:rPr lang="en-US" sz="2000" i="1">
                        <a:effectLst/>
                        <a:latin typeface="Cambria Math"/>
                        <a:ea typeface="Times New Roman"/>
                        <a:cs typeface="Times New Roman"/>
                      </a:rPr>
                      <m:t> ×100%=97.5%&gt;85% </m:t>
                    </m:r>
                  </m:oMath>
                </a14:m>
                <a:endParaRPr lang="en-US" sz="2000" dirty="0">
                  <a:effectLst/>
                  <a:latin typeface="Times New Roman"/>
                  <a:ea typeface="Calibri"/>
                  <a:cs typeface="Times New Roman"/>
                </a:endParaRPr>
              </a:p>
              <a:p>
                <a:pPr marL="0" indent="0">
                  <a:buNone/>
                </a:pPr>
                <a:endParaRPr lang="en-US" sz="2000" dirty="0" smtClean="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152400" y="836756"/>
                <a:ext cx="8610600" cy="5637196"/>
              </a:xfrm>
              <a:blipFill rotWithShape="1">
                <a:blip r:embed="rId2"/>
                <a:stretch>
                  <a:fillRect l="-708"/>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68</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r>
              <a:rPr lang="en-US" sz="3600" dirty="0">
                <a:latin typeface="Times New Roman"/>
                <a:ea typeface="Calibri"/>
              </a:rPr>
              <a:t>Verification of Structural Analysis</a:t>
            </a:r>
            <a:endParaRPr lang="en-US" sz="3600" dirty="0" smtClean="0">
              <a:latin typeface="Times New Roman" pitchFamily="18" charset="0"/>
              <a:cs typeface="Times New Roman" pitchFamily="18" charset="0"/>
            </a:endParaRPr>
          </a:p>
        </p:txBody>
      </p:sp>
      <p:sp>
        <p:nvSpPr>
          <p:cNvPr id="5" name="TextBox 4"/>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52843862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152400" y="1066800"/>
                <a:ext cx="8686800" cy="5791200"/>
              </a:xfrm>
            </p:spPr>
            <p:txBody>
              <a:bodyPr>
                <a:normAutofit lnSpcReduction="10000"/>
              </a:bodyPr>
              <a:lstStyle/>
              <a:p>
                <a:pPr>
                  <a:buClrTx/>
                  <a:buSzPct val="100000"/>
                  <a:buFont typeface="Arial" pitchFamily="34" charset="0"/>
                  <a:buChar char="•"/>
                </a:pPr>
                <a:r>
                  <a:rPr lang="en-US" sz="2000" dirty="0" smtClean="0">
                    <a:latin typeface="Times New Roman" pitchFamily="18" charset="0"/>
                    <a:cs typeface="Times New Roman" pitchFamily="18" charset="0"/>
                  </a:rPr>
                  <a:t>Period was calculated in three different ways </a:t>
                </a:r>
              </a:p>
              <a:p>
                <a:pPr marL="0" lvl="0" indent="0">
                  <a:buNone/>
                </a:pPr>
                <a:r>
                  <a:rPr lang="en-US" sz="2000" dirty="0" smtClean="0">
                    <a:latin typeface="Times New Roman" pitchFamily="18" charset="0"/>
                    <a:cs typeface="Times New Roman" pitchFamily="18" charset="0"/>
                  </a:rPr>
                  <a:t>1- An </a:t>
                </a:r>
                <a:r>
                  <a:rPr lang="en-US" sz="2000" dirty="0">
                    <a:latin typeface="Times New Roman" pitchFamily="18" charset="0"/>
                    <a:cs typeface="Times New Roman" pitchFamily="18" charset="0"/>
                  </a:rPr>
                  <a:t>approximate fundamental period, </a:t>
                </a:r>
                <a:r>
                  <a:rPr lang="en-US" sz="2000" i="1" dirty="0">
                    <a:latin typeface="Times New Roman" pitchFamily="18" charset="0"/>
                    <a:cs typeface="Times New Roman" pitchFamily="18" charset="0"/>
                  </a:rPr>
                  <a:t>Ta</a:t>
                </a:r>
                <a:r>
                  <a:rPr lang="en-US" sz="2000" dirty="0">
                    <a:latin typeface="Times New Roman" pitchFamily="18" charset="0"/>
                    <a:cs typeface="Times New Roman" pitchFamily="18" charset="0"/>
                  </a:rPr>
                  <a:t>, is determined according to equation (</a:t>
                </a:r>
                <a:r>
                  <a:rPr lang="en-US" sz="2000" dirty="0" smtClean="0">
                    <a:latin typeface="Times New Roman" pitchFamily="18" charset="0"/>
                    <a:cs typeface="Times New Roman" pitchFamily="18" charset="0"/>
                  </a:rPr>
                  <a:t>12.8-7) ASCE7-10 </a:t>
                </a:r>
                <a:endParaRPr lang="en-US" sz="2000" dirty="0">
                  <a:latin typeface="Times New Roman" pitchFamily="18" charset="0"/>
                  <a:cs typeface="Times New Roman" pitchFamily="18" charset="0"/>
                </a:endParaRPr>
              </a:p>
              <a:p>
                <a:pPr marL="0" indent="0">
                  <a:buNone/>
                </a:pPr>
                <a:r>
                  <a:rPr lang="en-US" sz="2000" dirty="0">
                    <a:latin typeface="Times New Roman" pitchFamily="18" charset="0"/>
                    <a:cs typeface="Times New Roman" pitchFamily="18" charset="0"/>
                  </a:rPr>
                  <a:t>Ta = C</a:t>
                </a:r>
                <a:r>
                  <a:rPr lang="en-US" sz="2000" baseline="-25000" dirty="0">
                    <a:latin typeface="Times New Roman" pitchFamily="18" charset="0"/>
                    <a:cs typeface="Times New Roman" pitchFamily="18" charset="0"/>
                  </a:rPr>
                  <a:t>t</a:t>
                </a:r>
                <a14:m>
                  <m:oMath xmlns:m="http://schemas.openxmlformats.org/officeDocument/2006/math">
                    <m:r>
                      <a:rPr lang="en-US" sz="2000" i="0" baseline="-25000">
                        <a:latin typeface="Cambria Math"/>
                      </a:rPr>
                      <m:t>×</m:t>
                    </m:r>
                    <m:sSubSup>
                      <m:sSubSupPr>
                        <m:ctrlPr>
                          <a:rPr lang="en-US" sz="2000" i="1" baseline="-25000">
                            <a:latin typeface="Cambria Math"/>
                          </a:rPr>
                        </m:ctrlPr>
                      </m:sSubSupPr>
                      <m:e>
                        <m:r>
                          <m:rPr>
                            <m:sty m:val="p"/>
                          </m:rPr>
                          <a:rPr lang="en-US" sz="2000" i="0" baseline="-25000">
                            <a:latin typeface="Cambria Math"/>
                          </a:rPr>
                          <m:t>h</m:t>
                        </m:r>
                      </m:e>
                      <m:sub>
                        <m:r>
                          <m:rPr>
                            <m:sty m:val="p"/>
                          </m:rPr>
                          <a:rPr lang="en-US" sz="2000" i="0" baseline="-25000">
                            <a:latin typeface="Cambria Math"/>
                          </a:rPr>
                          <m:t>n</m:t>
                        </m:r>
                      </m:sub>
                      <m:sup>
                        <m:r>
                          <m:rPr>
                            <m:sty m:val="p"/>
                          </m:rPr>
                          <a:rPr lang="en-US" sz="2000" i="0" baseline="-25000">
                            <a:latin typeface="Cambria Math"/>
                          </a:rPr>
                          <m:t>x</m:t>
                        </m:r>
                      </m:sup>
                    </m:sSubSup>
                  </m:oMath>
                </a14:m>
                <a:endParaRPr lang="en-US" sz="2000" dirty="0" smtClean="0">
                  <a:latin typeface="Times New Roman" pitchFamily="18" charset="0"/>
                  <a:cs typeface="Times New Roman" pitchFamily="18" charset="0"/>
                </a:endParaRPr>
              </a:p>
              <a:p>
                <a:pPr marL="0" indent="0">
                  <a:buNone/>
                </a:pPr>
                <a:r>
                  <a:rPr lang="en-US" sz="2000" dirty="0"/>
                  <a:t>Where:</a:t>
                </a:r>
              </a:p>
              <a:p>
                <a:pPr marL="0" indent="0">
                  <a:buNone/>
                </a:pPr>
                <a:r>
                  <a:rPr lang="en-US" sz="2000" dirty="0"/>
                  <a:t> </a:t>
                </a:r>
                <a:r>
                  <a:rPr lang="en-US" sz="2000" dirty="0" err="1"/>
                  <a:t>h</a:t>
                </a:r>
                <a:r>
                  <a:rPr lang="en-US" sz="2000" baseline="-25000" dirty="0" err="1"/>
                  <a:t>n</a:t>
                </a:r>
                <a:r>
                  <a:rPr lang="en-US" sz="2000" dirty="0"/>
                  <a:t> is the structural height.</a:t>
                </a:r>
              </a:p>
              <a:p>
                <a:pPr marL="0" indent="0">
                  <a:buNone/>
                </a:pPr>
                <a:r>
                  <a:rPr lang="en-US" sz="2000" dirty="0"/>
                  <a:t>C</a:t>
                </a:r>
                <a:r>
                  <a:rPr lang="en-US" sz="2000" baseline="-25000" dirty="0"/>
                  <a:t>t</a:t>
                </a:r>
                <a:r>
                  <a:rPr lang="en-US" sz="2000" dirty="0"/>
                  <a:t> and x are coefficients determined from Table 12.8-2 ASCE7-10 as shown below </a:t>
                </a:r>
              </a:p>
              <a:p>
                <a:pPr marL="0" indent="0">
                  <a:buNone/>
                </a:pPr>
                <a:r>
                  <a:rPr lang="en-US" sz="2000" dirty="0"/>
                  <a:t>C</a:t>
                </a:r>
                <a:r>
                  <a:rPr lang="en-US" sz="2000" baseline="-25000" dirty="0"/>
                  <a:t>t </a:t>
                </a:r>
                <a:r>
                  <a:rPr lang="en-US" sz="2000" dirty="0"/>
                  <a:t>=0.0488</a:t>
                </a:r>
              </a:p>
              <a:p>
                <a:pPr marL="0" indent="0">
                  <a:buNone/>
                </a:pPr>
                <a:r>
                  <a:rPr lang="en-US" sz="2000" dirty="0"/>
                  <a:t>x= 0.75</a:t>
                </a:r>
              </a:p>
              <a:p>
                <a:pPr marL="0" indent="0">
                  <a:buNone/>
                </a:pPr>
                <a:r>
                  <a:rPr lang="en-US" sz="2000" dirty="0" err="1"/>
                  <a:t>h</a:t>
                </a:r>
                <a:r>
                  <a:rPr lang="en-US" sz="2000" baseline="-25000" dirty="0" err="1"/>
                  <a:t>n</a:t>
                </a:r>
                <a:r>
                  <a:rPr lang="en-US" sz="2000" dirty="0"/>
                  <a:t>= 52 </a:t>
                </a:r>
                <a:r>
                  <a:rPr lang="en-US" sz="2000" dirty="0" smtClean="0"/>
                  <a:t>m</a:t>
                </a:r>
                <a:endParaRPr lang="en-US" sz="2000" dirty="0" smtClean="0">
                  <a:latin typeface="Times New Roman" pitchFamily="18" charset="0"/>
                  <a:cs typeface="Times New Roman" pitchFamily="18" charset="0"/>
                </a:endParaRPr>
              </a:p>
              <a:p>
                <a:pPr marL="0" indent="0">
                  <a:buNone/>
                </a:pPr>
                <a:r>
                  <a:rPr lang="en-US" sz="1800" dirty="0"/>
                  <a:t>T</a:t>
                </a:r>
                <a:r>
                  <a:rPr lang="en-US" sz="1800" baseline="-25000" dirty="0"/>
                  <a:t>a</a:t>
                </a:r>
                <a:r>
                  <a:rPr lang="en-US" sz="1800" dirty="0"/>
                  <a:t>=0.0488</a:t>
                </a:r>
                <a14:m>
                  <m:oMath xmlns:m="http://schemas.openxmlformats.org/officeDocument/2006/math">
                    <m:r>
                      <a:rPr lang="en-US" sz="1800" i="1">
                        <a:latin typeface="Cambria Math"/>
                      </a:rPr>
                      <m:t>× </m:t>
                    </m:r>
                    <m:sSup>
                      <m:sSupPr>
                        <m:ctrlPr>
                          <a:rPr lang="en-US" sz="1800" i="1">
                            <a:latin typeface="Cambria Math"/>
                          </a:rPr>
                        </m:ctrlPr>
                      </m:sSupPr>
                      <m:e>
                        <m:r>
                          <a:rPr lang="en-US" sz="1800" i="1">
                            <a:latin typeface="Cambria Math"/>
                          </a:rPr>
                          <m:t>52</m:t>
                        </m:r>
                      </m:e>
                      <m:sup>
                        <m:r>
                          <a:rPr lang="en-US" sz="1800" i="1">
                            <a:latin typeface="Cambria Math"/>
                          </a:rPr>
                          <m:t>0</m:t>
                        </m:r>
                        <m:r>
                          <a:rPr lang="en-US" sz="1800" i="1">
                            <a:latin typeface="Cambria Math"/>
                          </a:rPr>
                          <m:t>.</m:t>
                        </m:r>
                        <m:r>
                          <a:rPr lang="en-US" sz="1800" i="1">
                            <a:latin typeface="Cambria Math"/>
                          </a:rPr>
                          <m:t>75</m:t>
                        </m:r>
                      </m:sup>
                    </m:sSup>
                  </m:oMath>
                </a14:m>
                <a:r>
                  <a:rPr lang="en-US" sz="1800" dirty="0"/>
                  <a:t> =0.945 second</a:t>
                </a:r>
                <a:r>
                  <a:rPr lang="en-US" sz="1800" dirty="0" smtClean="0"/>
                  <a:t>.</a:t>
                </a:r>
              </a:p>
              <a:p>
                <a:pPr marL="0" indent="0">
                  <a:buNone/>
                </a:pPr>
                <a:endParaRPr lang="en-US" sz="1800" dirty="0"/>
              </a:p>
              <a:p>
                <a:pPr marL="0" indent="0">
                  <a:buNone/>
                </a:pPr>
                <a:r>
                  <a:rPr lang="en-US" sz="2000" dirty="0" smtClean="0">
                    <a:latin typeface="Times New Roman" pitchFamily="18" charset="0"/>
                    <a:cs typeface="Times New Roman" pitchFamily="18" charset="0"/>
                  </a:rPr>
                  <a:t>2- </a:t>
                </a:r>
                <a:r>
                  <a:rPr lang="en-US" sz="2000" dirty="0">
                    <a:latin typeface="Times New Roman"/>
                    <a:ea typeface="Calibri"/>
                  </a:rPr>
                  <a:t>From ETABS results in x and y directions </a:t>
                </a:r>
              </a:p>
              <a:p>
                <a:pPr marL="0" indent="0">
                  <a:buNone/>
                </a:pPr>
                <a:r>
                  <a:rPr lang="en-US" sz="2000" dirty="0" smtClean="0">
                    <a:latin typeface="Times New Roman"/>
                    <a:ea typeface="Calibri"/>
                    <a:cs typeface="Times New Roman"/>
                  </a:rPr>
                  <a:t>Period </a:t>
                </a:r>
                <a:r>
                  <a:rPr lang="en-US" sz="2000" dirty="0">
                    <a:latin typeface="Times New Roman"/>
                    <a:ea typeface="Calibri"/>
                    <a:cs typeface="Times New Roman"/>
                  </a:rPr>
                  <a:t>in x = 0.718 sec.</a:t>
                </a:r>
              </a:p>
              <a:p>
                <a:pPr marL="0" indent="0">
                  <a:buNone/>
                </a:pPr>
                <a:r>
                  <a:rPr lang="en-US" sz="2000" dirty="0">
                    <a:latin typeface="Times New Roman"/>
                    <a:ea typeface="Calibri"/>
                  </a:rPr>
                  <a:t>Period </a:t>
                </a:r>
                <a:r>
                  <a:rPr lang="en-US" sz="2000" dirty="0" smtClean="0">
                    <a:latin typeface="Times New Roman"/>
                    <a:ea typeface="Calibri"/>
                  </a:rPr>
                  <a:t>in </a:t>
                </a:r>
                <a:r>
                  <a:rPr lang="en-US" sz="2000" dirty="0">
                    <a:latin typeface="Times New Roman"/>
                    <a:ea typeface="Calibri"/>
                  </a:rPr>
                  <a:t>y = 0.84 </a:t>
                </a:r>
                <a:r>
                  <a:rPr lang="en-US" sz="2000" dirty="0" smtClean="0">
                    <a:latin typeface="Times New Roman"/>
                    <a:ea typeface="Calibri"/>
                  </a:rPr>
                  <a:t>sec.</a:t>
                </a:r>
                <a:endParaRPr lang="en-US" sz="2000" dirty="0" smtClean="0">
                  <a:latin typeface="Times New Roman"/>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152400" y="1066800"/>
                <a:ext cx="8686800" cy="5791200"/>
              </a:xfrm>
              <a:blipFill rotWithShape="1">
                <a:blip r:embed="rId2"/>
                <a:stretch>
                  <a:fillRect l="-702" t="-1053"/>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69</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r>
              <a:rPr lang="en-US" sz="3600" dirty="0">
                <a:latin typeface="Times New Roman"/>
                <a:ea typeface="Calibri"/>
              </a:rPr>
              <a:t>Verification of Structural Analysis</a:t>
            </a:r>
            <a:endParaRPr lang="en-US" sz="3600" dirty="0" smtClean="0">
              <a:latin typeface="Times New Roman" pitchFamily="18" charset="0"/>
              <a:cs typeface="Times New Roman" pitchFamily="18" charset="0"/>
            </a:endParaRPr>
          </a:p>
        </p:txBody>
      </p:sp>
      <p:sp>
        <p:nvSpPr>
          <p:cNvPr id="5" name="TextBox 4"/>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5770173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762000" y="1066800"/>
            <a:ext cx="6420257" cy="4505954"/>
          </a:xfrm>
        </p:spPr>
      </p:pic>
      <p:sp>
        <p:nvSpPr>
          <p:cNvPr id="4" name="Slide Number Placeholder 3"/>
          <p:cNvSpPr>
            <a:spLocks noGrp="1"/>
          </p:cNvSpPr>
          <p:nvPr>
            <p:ph type="sldNum" sz="quarter" idx="15"/>
          </p:nvPr>
        </p:nvSpPr>
        <p:spPr/>
        <p:txBody>
          <a:bodyPr/>
          <a:lstStyle/>
          <a:p>
            <a:fld id="{B6F15528-21DE-4FAA-801E-634DDDAF4B2B}" type="slidenum">
              <a:rPr lang="en-US" smtClean="0"/>
              <a:pPr/>
              <a:t>7</a:t>
            </a:fld>
            <a:endParaRPr lang="en-US"/>
          </a:p>
        </p:txBody>
      </p:sp>
      <p:sp>
        <p:nvSpPr>
          <p:cNvPr id="5" name="Title 4"/>
          <p:cNvSpPr txBox="1">
            <a:spLocks noGrp="1"/>
          </p:cNvSpPr>
          <p:nvPr>
            <p:ph type="title"/>
          </p:nvPr>
        </p:nvSpPr>
        <p:spPr>
          <a:xfrm>
            <a:off x="457200" y="228600"/>
            <a:ext cx="7467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AutoCAD architectural plans </a:t>
            </a:r>
            <a:endParaRPr lang="en-US" sz="2800" dirty="0">
              <a:latin typeface="Times New Roman" pitchFamily="18" charset="0"/>
              <a:cs typeface="Times New Roman" pitchFamily="18" charset="0"/>
            </a:endParaRPr>
          </a:p>
        </p:txBody>
      </p:sp>
      <p:sp>
        <p:nvSpPr>
          <p:cNvPr id="7" name="TextBox 6"/>
          <p:cNvSpPr txBox="1"/>
          <p:nvPr/>
        </p:nvSpPr>
        <p:spPr>
          <a:xfrm>
            <a:off x="1295400" y="5638800"/>
            <a:ext cx="59436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1.4: Ground floor architectural plan </a:t>
            </a:r>
            <a:endParaRPr lang="en-US" dirty="0">
              <a:latin typeface="Times New Roman" pitchFamily="18" charset="0"/>
              <a:cs typeface="Times New Roman" pitchFamily="18" charset="0"/>
            </a:endParaRPr>
          </a:p>
        </p:txBody>
      </p:sp>
      <p:sp>
        <p:nvSpPr>
          <p:cNvPr id="8" name="TextBox 7"/>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26474138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1066800"/>
                <a:ext cx="7772400" cy="5407152"/>
              </a:xfrm>
            </p:spPr>
            <p:txBody>
              <a:bodyPr>
                <a:normAutofit/>
              </a:bodyPr>
              <a:lstStyle/>
              <a:p>
                <a:pPr marL="0" lvl="0" indent="0" algn="just">
                  <a:lnSpc>
                    <a:spcPct val="150000"/>
                  </a:lnSpc>
                  <a:spcAft>
                    <a:spcPts val="600"/>
                  </a:spcAft>
                  <a:buClr>
                    <a:srgbClr val="629DD1"/>
                  </a:buClr>
                  <a:buNone/>
                  <a:tabLst>
                    <a:tab pos="180340" algn="l"/>
                    <a:tab pos="270510" algn="l"/>
                  </a:tabLst>
                </a:pPr>
                <a:r>
                  <a:rPr lang="en-US" sz="1700" dirty="0">
                    <a:solidFill>
                      <a:prstClr val="black"/>
                    </a:solidFill>
                    <a:latin typeface="Times New Roman"/>
                    <a:cs typeface="Times New Roman" pitchFamily="18" charset="0"/>
                  </a:rPr>
                  <a:t>3- </a:t>
                </a:r>
                <a:r>
                  <a:rPr lang="en-US" sz="1500" dirty="0">
                    <a:solidFill>
                      <a:prstClr val="black"/>
                    </a:solidFill>
                    <a:latin typeface="Times New Roman"/>
                    <a:ea typeface="Calibri"/>
                    <a:cs typeface="Times New Roman"/>
                  </a:rPr>
                  <a:t>From Rayleigh</a:t>
                </a:r>
              </a:p>
              <a:p>
                <a:pPr marL="0" lvl="0" indent="0" algn="just">
                  <a:lnSpc>
                    <a:spcPct val="150000"/>
                  </a:lnSpc>
                  <a:spcAft>
                    <a:spcPts val="600"/>
                  </a:spcAft>
                  <a:buClr>
                    <a:srgbClr val="629DD1"/>
                  </a:buClr>
                  <a:buNone/>
                  <a:tabLst>
                    <a:tab pos="180340" algn="l"/>
                    <a:tab pos="270510" algn="l"/>
                  </a:tabLst>
                </a:pPr>
                <a:r>
                  <a:rPr lang="en-US" sz="1500" dirty="0">
                    <a:solidFill>
                      <a:prstClr val="black"/>
                    </a:solidFill>
                    <a:latin typeface="Times New Roman"/>
                    <a:ea typeface="Calibri"/>
                    <a:cs typeface="Times New Roman"/>
                  </a:rPr>
                  <a:t>In X direction </a:t>
                </a:r>
                <a:endParaRPr lang="en-US" sz="1700" dirty="0">
                  <a:solidFill>
                    <a:prstClr val="black"/>
                  </a:solidFill>
                  <a:latin typeface="Times New Roman"/>
                  <a:ea typeface="Calibri"/>
                  <a:cs typeface="Times New Roman"/>
                </a:endParaRPr>
              </a:p>
              <a:p>
                <a:pPr marL="0" lvl="0" indent="0">
                  <a:buClr>
                    <a:srgbClr val="629DD1"/>
                  </a:buClr>
                  <a:buNone/>
                </a:pPr>
                <a:r>
                  <a:rPr lang="en-US" sz="1500" dirty="0" err="1">
                    <a:solidFill>
                      <a:prstClr val="black"/>
                    </a:solidFill>
                    <a:latin typeface="Times New Roman"/>
                    <a:ea typeface="Calibri"/>
                  </a:rPr>
                  <a:t>T</a:t>
                </a:r>
                <a:r>
                  <a:rPr lang="en-US" sz="1500" baseline="-25000" dirty="0" err="1">
                    <a:solidFill>
                      <a:prstClr val="black"/>
                    </a:solidFill>
                    <a:latin typeface="Times New Roman"/>
                    <a:ea typeface="Calibri"/>
                  </a:rPr>
                  <a:t>n</a:t>
                </a:r>
                <a:r>
                  <a:rPr lang="en-US" sz="1500" dirty="0">
                    <a:solidFill>
                      <a:prstClr val="black"/>
                    </a:solidFill>
                    <a:latin typeface="Times New Roman"/>
                    <a:ea typeface="Calibri"/>
                  </a:rPr>
                  <a:t>=2</a:t>
                </a:r>
                <a14:m>
                  <m:oMath xmlns:m="http://schemas.openxmlformats.org/officeDocument/2006/math">
                    <m:r>
                      <a:rPr lang="en-US" sz="1500" i="1">
                        <a:solidFill>
                          <a:prstClr val="black"/>
                        </a:solidFill>
                        <a:latin typeface="Cambria Math"/>
                        <a:ea typeface="Calibri"/>
                        <a:cs typeface="Times New Roman"/>
                      </a:rPr>
                      <m:t> × </m:t>
                    </m:r>
                    <m:r>
                      <a:rPr lang="en-US" sz="1500" i="1">
                        <a:solidFill>
                          <a:prstClr val="black"/>
                        </a:solidFill>
                        <a:latin typeface="Cambria Math"/>
                        <a:ea typeface="Calibri"/>
                        <a:cs typeface="Times New Roman"/>
                      </a:rPr>
                      <m:t>𝜋</m:t>
                    </m:r>
                    <m:r>
                      <a:rPr lang="en-US" sz="1500" i="1">
                        <a:solidFill>
                          <a:prstClr val="black"/>
                        </a:solidFill>
                        <a:latin typeface="Cambria Math"/>
                        <a:ea typeface="Times New Roman"/>
                        <a:cs typeface="Times New Roman"/>
                      </a:rPr>
                      <m:t>×</m:t>
                    </m:r>
                    <m:rad>
                      <m:radPr>
                        <m:degHide m:val="on"/>
                        <m:ctrlPr>
                          <a:rPr lang="en-US" sz="1700" i="1">
                            <a:solidFill>
                              <a:prstClr val="black"/>
                            </a:solidFill>
                            <a:latin typeface="Cambria Math"/>
                            <a:ea typeface="Times New Roman"/>
                          </a:rPr>
                        </m:ctrlPr>
                      </m:radPr>
                      <m:deg/>
                      <m:e>
                        <m:f>
                          <m:fPr>
                            <m:ctrlPr>
                              <a:rPr lang="en-US" sz="1700" i="1">
                                <a:solidFill>
                                  <a:prstClr val="black"/>
                                </a:solidFill>
                                <a:latin typeface="Cambria Math"/>
                                <a:ea typeface="Times New Roman"/>
                              </a:rPr>
                            </m:ctrlPr>
                          </m:fPr>
                          <m:num>
                            <m:nary>
                              <m:naryPr>
                                <m:chr m:val="∑"/>
                                <m:limLoc m:val="undOvr"/>
                                <m:subHide m:val="on"/>
                                <m:supHide m:val="on"/>
                                <m:ctrlPr>
                                  <a:rPr lang="en-US" sz="1700" i="1">
                                    <a:solidFill>
                                      <a:prstClr val="black"/>
                                    </a:solidFill>
                                    <a:latin typeface="Cambria Math"/>
                                    <a:ea typeface="Times New Roman"/>
                                  </a:rPr>
                                </m:ctrlPr>
                              </m:naryPr>
                              <m:sub/>
                              <m:sup/>
                              <m:e>
                                <m:r>
                                  <a:rPr lang="en-US" sz="1700" i="1">
                                    <a:solidFill>
                                      <a:prstClr val="black"/>
                                    </a:solidFill>
                                    <a:latin typeface="Cambria Math"/>
                                    <a:ea typeface="Times New Roman"/>
                                    <a:cs typeface="Times New Roman"/>
                                  </a:rPr>
                                  <m:t>𝑊𝑖</m:t>
                                </m:r>
                                <m:r>
                                  <a:rPr lang="en-US" sz="1700" i="1">
                                    <a:solidFill>
                                      <a:prstClr val="black"/>
                                    </a:solidFill>
                                    <a:latin typeface="Cambria Math"/>
                                    <a:ea typeface="Times New Roman"/>
                                    <a:cs typeface="Times New Roman"/>
                                  </a:rPr>
                                  <m:t> ×</m:t>
                                </m:r>
                                <m:sSup>
                                  <m:sSupPr>
                                    <m:ctrlPr>
                                      <a:rPr lang="en-US" sz="1700" i="1">
                                        <a:solidFill>
                                          <a:prstClr val="black"/>
                                        </a:solidFill>
                                        <a:latin typeface="Cambria Math"/>
                                        <a:ea typeface="Times New Roman"/>
                                      </a:rPr>
                                    </m:ctrlPr>
                                  </m:sSupPr>
                                  <m:e>
                                    <m:r>
                                      <a:rPr lang="en-US" sz="1700" i="1">
                                        <a:solidFill>
                                          <a:prstClr val="black"/>
                                        </a:solidFill>
                                        <a:latin typeface="Cambria Math"/>
                                        <a:ea typeface="Times New Roman"/>
                                        <a:cs typeface="Times New Roman"/>
                                      </a:rPr>
                                      <m:t>∆</m:t>
                                    </m:r>
                                  </m:e>
                                  <m:sup>
                                    <m:r>
                                      <a:rPr lang="en-US" sz="1700" i="1">
                                        <a:solidFill>
                                          <a:prstClr val="black"/>
                                        </a:solidFill>
                                        <a:latin typeface="Cambria Math"/>
                                        <a:ea typeface="Times New Roman"/>
                                        <a:cs typeface="Times New Roman"/>
                                      </a:rPr>
                                      <m:t>2</m:t>
                                    </m:r>
                                  </m:sup>
                                </m:sSup>
                              </m:e>
                            </m:nary>
                            <m:r>
                              <a:rPr lang="en-US" sz="1700" i="1">
                                <a:solidFill>
                                  <a:prstClr val="black"/>
                                </a:solidFill>
                                <a:latin typeface="Cambria Math"/>
                                <a:ea typeface="Times New Roman"/>
                                <a:cs typeface="Times New Roman"/>
                              </a:rPr>
                              <m:t> </m:t>
                            </m:r>
                          </m:num>
                          <m:den>
                            <m:r>
                              <a:rPr lang="en-US" sz="1700" i="1">
                                <a:solidFill>
                                  <a:prstClr val="black"/>
                                </a:solidFill>
                                <a:latin typeface="Cambria Math"/>
                                <a:ea typeface="Times New Roman"/>
                                <a:cs typeface="Times New Roman"/>
                              </a:rPr>
                              <m:t>𝑔</m:t>
                            </m:r>
                            <m:r>
                              <a:rPr lang="en-US" sz="1700" i="1">
                                <a:solidFill>
                                  <a:prstClr val="black"/>
                                </a:solidFill>
                                <a:latin typeface="Cambria Math"/>
                                <a:ea typeface="Times New Roman"/>
                                <a:cs typeface="Times New Roman"/>
                              </a:rPr>
                              <m:t> </m:t>
                            </m:r>
                            <m:nary>
                              <m:naryPr>
                                <m:chr m:val="∑"/>
                                <m:limLoc m:val="undOvr"/>
                                <m:subHide m:val="on"/>
                                <m:supHide m:val="on"/>
                                <m:ctrlPr>
                                  <a:rPr lang="en-US" sz="1700" i="1">
                                    <a:solidFill>
                                      <a:prstClr val="black"/>
                                    </a:solidFill>
                                    <a:latin typeface="Cambria Math"/>
                                    <a:ea typeface="Times New Roman"/>
                                  </a:rPr>
                                </m:ctrlPr>
                              </m:naryPr>
                              <m:sub/>
                              <m:sup/>
                              <m:e>
                                <m:r>
                                  <a:rPr lang="en-US" sz="1700" i="1">
                                    <a:solidFill>
                                      <a:prstClr val="black"/>
                                    </a:solidFill>
                                    <a:latin typeface="Cambria Math"/>
                                    <a:ea typeface="Times New Roman"/>
                                    <a:cs typeface="Times New Roman"/>
                                  </a:rPr>
                                  <m:t>𝐹𝑖</m:t>
                                </m:r>
                                <m:r>
                                  <a:rPr lang="en-US" sz="1700" i="1">
                                    <a:solidFill>
                                      <a:prstClr val="black"/>
                                    </a:solidFill>
                                    <a:latin typeface="Cambria Math"/>
                                    <a:ea typeface="Times New Roman"/>
                                    <a:cs typeface="Times New Roman"/>
                                  </a:rPr>
                                  <m:t> ×∆</m:t>
                                </m:r>
                              </m:e>
                            </m:nary>
                          </m:den>
                        </m:f>
                      </m:e>
                    </m:rad>
                  </m:oMath>
                </a14:m>
                <a:r>
                  <a:rPr lang="en-US" sz="1700" dirty="0">
                    <a:solidFill>
                      <a:prstClr val="black"/>
                    </a:solidFill>
                    <a:latin typeface="Times New Roman"/>
                    <a:ea typeface="Times New Roman"/>
                  </a:rPr>
                  <a:t>  </a:t>
                </a:r>
                <a:endParaRPr lang="en-US" sz="1700" dirty="0" smtClean="0">
                  <a:solidFill>
                    <a:prstClr val="black"/>
                  </a:solidFill>
                  <a:latin typeface="Times New Roman"/>
                  <a:ea typeface="Times New Roman"/>
                </a:endParaRPr>
              </a:p>
              <a:p>
                <a:pPr marL="0" indent="0">
                  <a:buNone/>
                </a:pPr>
                <a:r>
                  <a:rPr lang="en-US" sz="1800" dirty="0">
                    <a:latin typeface="Times New Roman" pitchFamily="18" charset="0"/>
                    <a:cs typeface="Times New Roman" pitchFamily="18" charset="0"/>
                  </a:rPr>
                  <a:t>Where </a:t>
                </a:r>
              </a:p>
              <a:p>
                <a:pPr marL="0" indent="0">
                  <a:buNone/>
                </a:pPr>
                <a:r>
                  <a:rPr lang="en-US" sz="1800" dirty="0">
                    <a:latin typeface="Times New Roman" pitchFamily="18" charset="0"/>
                    <a:cs typeface="Times New Roman" pitchFamily="18" charset="0"/>
                  </a:rPr>
                  <a:t>W: Weight of floor from mass source in KN.</a:t>
                </a:r>
              </a:p>
              <a:p>
                <a:pPr marL="0" indent="0">
                  <a:buNone/>
                </a:pPr>
                <a14:m>
                  <m:oMath xmlns:m="http://schemas.openxmlformats.org/officeDocument/2006/math">
                    <m:r>
                      <a:rPr lang="en-US" sz="1800" i="1">
                        <a:latin typeface="Cambria Math" panose="02040503050406030204" pitchFamily="18" charset="0"/>
                      </a:rPr>
                      <m:t>∆</m:t>
                    </m:r>
                  </m:oMath>
                </a14:m>
                <a:r>
                  <a:rPr lang="en-US" sz="1800" dirty="0">
                    <a:latin typeface="Times New Roman" pitchFamily="18" charset="0"/>
                    <a:cs typeface="Times New Roman" pitchFamily="18" charset="0"/>
                  </a:rPr>
                  <a:t> : Average displacement in each floor.</a:t>
                </a:r>
              </a:p>
              <a:p>
                <a:pPr marL="0" indent="0">
                  <a:buNone/>
                </a:pPr>
                <a:r>
                  <a:rPr lang="en-US" sz="1800" dirty="0">
                    <a:latin typeface="Times New Roman" pitchFamily="18" charset="0"/>
                    <a:cs typeface="Times New Roman" pitchFamily="18" charset="0"/>
                  </a:rPr>
                  <a:t>F: Force in each floor from ETABS in KN, after applying a force of 1 KN/m</a:t>
                </a:r>
                <a:r>
                  <a:rPr lang="en-US" sz="1800" baseline="30000" dirty="0">
                    <a:latin typeface="Times New Roman" pitchFamily="18" charset="0"/>
                    <a:cs typeface="Times New Roman" pitchFamily="18" charset="0"/>
                  </a:rPr>
                  <a:t>2</a:t>
                </a:r>
                <a:r>
                  <a:rPr lang="en-US" sz="1800" dirty="0">
                    <a:latin typeface="Times New Roman" pitchFamily="18" charset="0"/>
                    <a:cs typeface="Times New Roman" pitchFamily="18" charset="0"/>
                  </a:rPr>
                  <a:t> in each floor.</a:t>
                </a:r>
              </a:p>
              <a:p>
                <a:pPr marL="0" lvl="0" indent="0">
                  <a:buClr>
                    <a:srgbClr val="629DD1"/>
                  </a:buClr>
                  <a:buNone/>
                </a:pPr>
                <a:endParaRPr lang="en-US" sz="1700" dirty="0">
                  <a:solidFill>
                    <a:prstClr val="black"/>
                  </a:solidFill>
                  <a:latin typeface="Times New Roman"/>
                  <a:ea typeface="Times New Roman"/>
                </a:endParaRPr>
              </a:p>
              <a:p>
                <a:pPr marL="0" lvl="0" indent="0">
                  <a:buClr>
                    <a:srgbClr val="629DD1"/>
                  </a:buClr>
                  <a:buNone/>
                </a:pPr>
                <a:r>
                  <a:rPr lang="en-US" sz="1800" dirty="0" err="1">
                    <a:solidFill>
                      <a:prstClr val="black"/>
                    </a:solidFill>
                    <a:latin typeface="Times New Roman"/>
                    <a:ea typeface="Calibri"/>
                  </a:rPr>
                  <a:t>T</a:t>
                </a:r>
                <a:r>
                  <a:rPr lang="en-US" sz="1800" baseline="-25000" dirty="0" err="1">
                    <a:solidFill>
                      <a:prstClr val="black"/>
                    </a:solidFill>
                    <a:latin typeface="Times New Roman"/>
                    <a:ea typeface="Calibri"/>
                  </a:rPr>
                  <a:t>n</a:t>
                </a:r>
                <a:r>
                  <a:rPr lang="en-US" sz="1700" dirty="0" smtClean="0">
                    <a:solidFill>
                      <a:prstClr val="black"/>
                    </a:solidFill>
                    <a:latin typeface="Times New Roman"/>
                    <a:ea typeface="Times New Roman"/>
                  </a:rPr>
                  <a:t>= </a:t>
                </a:r>
                <a:r>
                  <a:rPr lang="en-US" sz="1700" dirty="0">
                    <a:solidFill>
                      <a:prstClr val="black"/>
                    </a:solidFill>
                    <a:latin typeface="Times New Roman"/>
                    <a:ea typeface="Times New Roman"/>
                  </a:rPr>
                  <a:t>0.582 sec.</a:t>
                </a: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1066800"/>
                <a:ext cx="7772400" cy="5407152"/>
              </a:xfrm>
              <a:blipFill rotWithShape="1">
                <a:blip r:embed="rId2"/>
                <a:stretch>
                  <a:fillRect l="-627"/>
                </a:stretch>
              </a:blipFill>
            </p:spPr>
            <p:txBody>
              <a:bodyPr/>
              <a:lstStyle/>
              <a:p>
                <a:r>
                  <a:rPr lang="en-US">
                    <a:noFill/>
                  </a:rPr>
                  <a:t> </a:t>
                </a:r>
              </a:p>
            </p:txBody>
          </p:sp>
        </mc:Fallback>
      </mc:AlternateContent>
      <p:sp>
        <p:nvSpPr>
          <p:cNvPr id="4" name="Slide Number Placeholder 3"/>
          <p:cNvSpPr>
            <a:spLocks noGrp="1"/>
          </p:cNvSpPr>
          <p:nvPr>
            <p:ph type="sldNum" sz="quarter" idx="15"/>
          </p:nvPr>
        </p:nvSpPr>
        <p:spPr/>
        <p:txBody>
          <a:bodyPr/>
          <a:lstStyle/>
          <a:p>
            <a:fld id="{B6F15528-21DE-4FAA-801E-634DDDAF4B2B}" type="slidenum">
              <a:rPr lang="en-US" smtClean="0"/>
              <a:pPr/>
              <a:t>70</a:t>
            </a:fld>
            <a:endParaRPr lang="en-US"/>
          </a:p>
        </p:txBody>
      </p:sp>
      <p:sp>
        <p:nvSpPr>
          <p:cNvPr id="5" name="TextBox 4"/>
          <p:cNvSpPr txBox="1"/>
          <p:nvPr/>
        </p:nvSpPr>
        <p:spPr>
          <a:xfrm>
            <a:off x="368710" y="190425"/>
            <a:ext cx="8241890" cy="646331"/>
          </a:xfrm>
          <a:prstGeom prst="rect">
            <a:avLst/>
          </a:prstGeom>
          <a:noFill/>
        </p:spPr>
        <p:txBody>
          <a:bodyPr wrap="square" rtlCol="0">
            <a:spAutoFit/>
          </a:bodyPr>
          <a:lstStyle/>
          <a:p>
            <a:r>
              <a:rPr lang="en-US" sz="3600" dirty="0">
                <a:latin typeface="Times New Roman"/>
                <a:ea typeface="Calibri"/>
              </a:rPr>
              <a:t>Verification of Structural Analysis</a:t>
            </a:r>
            <a:endParaRPr lang="en-US" sz="3600" dirty="0" smtClean="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22742514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108155" y="1066800"/>
                <a:ext cx="8763000" cy="5330952"/>
              </a:xfrm>
            </p:spPr>
            <p:txBody>
              <a:bodyPr>
                <a:normAutofit/>
              </a:bodyPr>
              <a:lstStyle/>
              <a:p>
                <a:pPr marL="0" lvl="0" indent="0">
                  <a:lnSpc>
                    <a:spcPct val="150000"/>
                  </a:lnSpc>
                  <a:spcAft>
                    <a:spcPts val="600"/>
                  </a:spcAft>
                  <a:buClr>
                    <a:srgbClr val="629DD1"/>
                  </a:buClr>
                  <a:buNone/>
                </a:pPr>
                <a:r>
                  <a:rPr lang="en-US" sz="2000" dirty="0" smtClean="0">
                    <a:solidFill>
                      <a:prstClr val="black"/>
                    </a:solidFill>
                    <a:latin typeface="Times New Roman" pitchFamily="18" charset="0"/>
                    <a:ea typeface="Calibri"/>
                    <a:cs typeface="Times New Roman" pitchFamily="18" charset="0"/>
                  </a:rPr>
                  <a:t>% Difference between Rayleigh and ETABS          </a:t>
                </a:r>
                <a:r>
                  <a:rPr lang="en-US" sz="2000" dirty="0">
                    <a:solidFill>
                      <a:prstClr val="black"/>
                    </a:solidFill>
                    <a:latin typeface="Times New Roman" pitchFamily="18" charset="0"/>
                    <a:ea typeface="Calibri"/>
                    <a:cs typeface="Times New Roman" pitchFamily="18" charset="0"/>
                  </a:rPr>
                  <a:t>=</a:t>
                </a:r>
                <a14:m>
                  <m:oMath xmlns:m="http://schemas.openxmlformats.org/officeDocument/2006/math">
                    <m:r>
                      <a:rPr lang="en-US" sz="2000" i="1">
                        <a:solidFill>
                          <a:prstClr val="black"/>
                        </a:solidFill>
                        <a:latin typeface="Cambria Math"/>
                        <a:ea typeface="Calibri"/>
                        <a:cs typeface="Times New Roman"/>
                      </a:rPr>
                      <m:t> </m:t>
                    </m:r>
                    <m:f>
                      <m:fPr>
                        <m:ctrlPr>
                          <a:rPr lang="en-US" sz="2000" i="1">
                            <a:solidFill>
                              <a:prstClr val="black"/>
                            </a:solidFill>
                            <a:latin typeface="Cambria Math"/>
                            <a:ea typeface="Calibri"/>
                            <a:cs typeface="Times New Roman"/>
                          </a:rPr>
                        </m:ctrlPr>
                      </m:fPr>
                      <m:num>
                        <m:r>
                          <a:rPr lang="en-US" sz="2000" i="1">
                            <a:solidFill>
                              <a:prstClr val="black"/>
                            </a:solidFill>
                            <a:latin typeface="Cambria Math"/>
                            <a:ea typeface="Calibri"/>
                            <a:cs typeface="Times New Roman"/>
                          </a:rPr>
                          <m:t> </m:t>
                        </m:r>
                        <m:r>
                          <a:rPr lang="en-US" sz="2000" i="1">
                            <a:solidFill>
                              <a:prstClr val="black"/>
                            </a:solidFill>
                            <a:latin typeface="Cambria Math"/>
                            <a:ea typeface="Calibri"/>
                            <a:cs typeface="Times New Roman"/>
                          </a:rPr>
                          <m:t>𝑃𝑒𝑟𝑖𝑜𝑑</m:t>
                        </m:r>
                        <m:r>
                          <a:rPr lang="en-US" sz="2000" i="1">
                            <a:solidFill>
                              <a:prstClr val="black"/>
                            </a:solidFill>
                            <a:latin typeface="Cambria Math"/>
                            <a:ea typeface="Calibri"/>
                            <a:cs typeface="Times New Roman"/>
                          </a:rPr>
                          <m:t> </m:t>
                        </m:r>
                        <m:r>
                          <a:rPr lang="en-US" sz="2000" i="1">
                            <a:solidFill>
                              <a:prstClr val="black"/>
                            </a:solidFill>
                            <a:latin typeface="Cambria Math"/>
                            <a:ea typeface="Calibri"/>
                            <a:cs typeface="Times New Roman"/>
                          </a:rPr>
                          <m:t>𝑓𝑟𝑜𝑚</m:t>
                        </m:r>
                        <m:r>
                          <a:rPr lang="en-US" sz="2000" i="1">
                            <a:solidFill>
                              <a:prstClr val="black"/>
                            </a:solidFill>
                            <a:latin typeface="Cambria Math"/>
                            <a:ea typeface="Calibri"/>
                            <a:cs typeface="Times New Roman"/>
                          </a:rPr>
                          <m:t> </m:t>
                        </m:r>
                        <m:r>
                          <a:rPr lang="en-US" sz="2000" i="1">
                            <a:solidFill>
                              <a:prstClr val="black"/>
                            </a:solidFill>
                            <a:latin typeface="Cambria Math"/>
                            <a:ea typeface="Calibri"/>
                            <a:cs typeface="Times New Roman"/>
                          </a:rPr>
                          <m:t>𝑅𝑎𝑦𝑙𝑒𝑖𝑔</m:t>
                        </m:r>
                        <m:r>
                          <a:rPr lang="en-US" sz="2000" i="1">
                            <a:solidFill>
                              <a:prstClr val="black"/>
                            </a:solidFill>
                            <a:latin typeface="Cambria Math"/>
                            <a:ea typeface="Calibri"/>
                            <a:cs typeface="Times New Roman"/>
                          </a:rPr>
                          <m:t>h</m:t>
                        </m:r>
                        <m:r>
                          <a:rPr lang="en-US" sz="2000" i="1">
                            <a:solidFill>
                              <a:prstClr val="black"/>
                            </a:solidFill>
                            <a:latin typeface="Cambria Math"/>
                            <a:ea typeface="Calibri"/>
                            <a:cs typeface="Times New Roman"/>
                          </a:rPr>
                          <m:t>−</m:t>
                        </m:r>
                        <m:r>
                          <a:rPr lang="en-US" sz="2000" i="1">
                            <a:solidFill>
                              <a:prstClr val="black"/>
                            </a:solidFill>
                            <a:latin typeface="Cambria Math"/>
                            <a:ea typeface="Calibri"/>
                            <a:cs typeface="Times New Roman"/>
                          </a:rPr>
                          <m:t>𝑃𝑒𝑟𝑖𝑜𝑑</m:t>
                        </m:r>
                        <m:r>
                          <a:rPr lang="en-US" sz="2000" i="1">
                            <a:solidFill>
                              <a:prstClr val="black"/>
                            </a:solidFill>
                            <a:latin typeface="Cambria Math"/>
                            <a:ea typeface="Calibri"/>
                            <a:cs typeface="Times New Roman"/>
                          </a:rPr>
                          <m:t> </m:t>
                        </m:r>
                        <m:r>
                          <a:rPr lang="en-US" sz="2000" i="1">
                            <a:solidFill>
                              <a:prstClr val="black"/>
                            </a:solidFill>
                            <a:latin typeface="Cambria Math"/>
                            <a:ea typeface="Calibri"/>
                            <a:cs typeface="Times New Roman"/>
                          </a:rPr>
                          <m:t>𝑓𝑟𝑜𝑚</m:t>
                        </m:r>
                        <m:r>
                          <a:rPr lang="en-US" sz="2000" i="1">
                            <a:solidFill>
                              <a:prstClr val="black"/>
                            </a:solidFill>
                            <a:latin typeface="Cambria Math"/>
                            <a:ea typeface="Calibri"/>
                            <a:cs typeface="Times New Roman"/>
                          </a:rPr>
                          <m:t> </m:t>
                        </m:r>
                        <m:r>
                          <a:rPr lang="en-US" sz="2000" i="1">
                            <a:solidFill>
                              <a:prstClr val="black"/>
                            </a:solidFill>
                            <a:latin typeface="Cambria Math"/>
                            <a:ea typeface="Calibri"/>
                            <a:cs typeface="Times New Roman"/>
                          </a:rPr>
                          <m:t>𝐸𝑇𝐴𝐵𝑆</m:t>
                        </m:r>
                        <m:r>
                          <a:rPr lang="en-US" sz="2000" i="1">
                            <a:solidFill>
                              <a:prstClr val="black"/>
                            </a:solidFill>
                            <a:latin typeface="Cambria Math"/>
                            <a:ea typeface="Calibri"/>
                            <a:cs typeface="Times New Roman"/>
                          </a:rPr>
                          <m:t> </m:t>
                        </m:r>
                      </m:num>
                      <m:den>
                        <m:r>
                          <a:rPr lang="en-US" sz="2000" i="1">
                            <a:solidFill>
                              <a:prstClr val="black"/>
                            </a:solidFill>
                            <a:latin typeface="Cambria Math"/>
                            <a:ea typeface="Calibri"/>
                            <a:cs typeface="Times New Roman"/>
                          </a:rPr>
                          <m:t>𝑃𝑒𝑟𝑖𝑜𝑑</m:t>
                        </m:r>
                        <m:r>
                          <a:rPr lang="en-US" sz="2000" i="1">
                            <a:solidFill>
                              <a:prstClr val="black"/>
                            </a:solidFill>
                            <a:latin typeface="Cambria Math"/>
                            <a:ea typeface="Calibri"/>
                            <a:cs typeface="Times New Roman"/>
                          </a:rPr>
                          <m:t> </m:t>
                        </m:r>
                        <m:r>
                          <a:rPr lang="en-US" sz="2000" i="1">
                            <a:solidFill>
                              <a:prstClr val="black"/>
                            </a:solidFill>
                            <a:latin typeface="Cambria Math"/>
                            <a:ea typeface="Calibri"/>
                            <a:cs typeface="Times New Roman"/>
                          </a:rPr>
                          <m:t>𝑓𝑟𝑜𝑚</m:t>
                        </m:r>
                        <m:r>
                          <a:rPr lang="en-US" sz="2000" i="1">
                            <a:solidFill>
                              <a:prstClr val="black"/>
                            </a:solidFill>
                            <a:latin typeface="Cambria Math"/>
                            <a:ea typeface="Calibri"/>
                            <a:cs typeface="Times New Roman"/>
                          </a:rPr>
                          <m:t> </m:t>
                        </m:r>
                        <m:r>
                          <a:rPr lang="en-US" sz="2000" i="1">
                            <a:solidFill>
                              <a:prstClr val="black"/>
                            </a:solidFill>
                            <a:latin typeface="Cambria Math"/>
                            <a:ea typeface="Calibri"/>
                            <a:cs typeface="Times New Roman"/>
                          </a:rPr>
                          <m:t>𝑅𝑎𝑦𝑙𝑒𝑖𝑔</m:t>
                        </m:r>
                        <m:r>
                          <a:rPr lang="en-US" sz="2000" i="1">
                            <a:solidFill>
                              <a:prstClr val="black"/>
                            </a:solidFill>
                            <a:latin typeface="Cambria Math"/>
                            <a:ea typeface="Calibri"/>
                            <a:cs typeface="Times New Roman"/>
                          </a:rPr>
                          <m:t>h</m:t>
                        </m:r>
                        <m:r>
                          <a:rPr lang="en-US" sz="2000" i="1">
                            <a:solidFill>
                              <a:prstClr val="black"/>
                            </a:solidFill>
                            <a:latin typeface="Cambria Math"/>
                            <a:ea typeface="Calibri"/>
                            <a:cs typeface="Times New Roman"/>
                          </a:rPr>
                          <m:t> </m:t>
                        </m:r>
                      </m:den>
                    </m:f>
                  </m:oMath>
                </a14:m>
                <a:r>
                  <a:rPr lang="en-US" sz="2000" dirty="0">
                    <a:solidFill>
                      <a:prstClr val="black"/>
                    </a:solidFill>
                    <a:latin typeface="Times New Roman" pitchFamily="18" charset="0"/>
                    <a:ea typeface="Calibri"/>
                    <a:cs typeface="Times New Roman" pitchFamily="18" charset="0"/>
                  </a:rPr>
                  <a:t> </a:t>
                </a:r>
                <a:r>
                  <a:rPr lang="en-US" sz="2000" b="1" dirty="0">
                    <a:solidFill>
                      <a:prstClr val="black"/>
                    </a:solidFill>
                    <a:latin typeface="Times New Roman" pitchFamily="18" charset="0"/>
                    <a:ea typeface="Times New Roman"/>
                    <a:cs typeface="Times New Roman" pitchFamily="18" charset="0"/>
                  </a:rPr>
                  <a:t> </a:t>
                </a:r>
                <a14:m>
                  <m:oMath xmlns:m="http://schemas.openxmlformats.org/officeDocument/2006/math">
                    <m:r>
                      <a:rPr lang="en-US" sz="2000" b="1" i="1">
                        <a:solidFill>
                          <a:prstClr val="black"/>
                        </a:solidFill>
                        <a:latin typeface="Cambria Math"/>
                        <a:ea typeface="Times New Roman"/>
                        <a:cs typeface="Times New Roman"/>
                      </a:rPr>
                      <m:t>×</m:t>
                    </m:r>
                  </m:oMath>
                </a14:m>
                <a:r>
                  <a:rPr lang="en-US" sz="2000" b="1" dirty="0">
                    <a:solidFill>
                      <a:prstClr val="black"/>
                    </a:solidFill>
                    <a:latin typeface="Times New Roman" pitchFamily="18" charset="0"/>
                    <a:ea typeface="Times New Roman"/>
                    <a:cs typeface="Times New Roman" pitchFamily="18" charset="0"/>
                  </a:rPr>
                  <a:t> </a:t>
                </a:r>
                <a:r>
                  <a:rPr lang="en-US" sz="2000" dirty="0">
                    <a:solidFill>
                      <a:prstClr val="black"/>
                    </a:solidFill>
                    <a:latin typeface="Times New Roman" pitchFamily="18" charset="0"/>
                    <a:ea typeface="Times New Roman"/>
                    <a:cs typeface="Times New Roman" pitchFamily="18" charset="0"/>
                  </a:rPr>
                  <a:t>100 % </a:t>
                </a:r>
                <a:endParaRPr lang="en-US" sz="2000" dirty="0">
                  <a:solidFill>
                    <a:prstClr val="black"/>
                  </a:solidFill>
                  <a:latin typeface="Times New Roman" pitchFamily="18" charset="0"/>
                  <a:ea typeface="Calibri"/>
                  <a:cs typeface="Times New Roman" pitchFamily="18" charset="0"/>
                </a:endParaRPr>
              </a:p>
              <a:p>
                <a:pPr marL="0" lvl="0" indent="0">
                  <a:buClr>
                    <a:srgbClr val="629DD1"/>
                  </a:buClr>
                  <a:buNone/>
                </a:pPr>
                <a:r>
                  <a:rPr lang="en-US" sz="2000" dirty="0">
                    <a:solidFill>
                      <a:prstClr val="black"/>
                    </a:solidFill>
                    <a:latin typeface="Times New Roman" pitchFamily="18" charset="0"/>
                    <a:ea typeface="Times New Roman"/>
                    <a:cs typeface="Times New Roman" pitchFamily="18" charset="0"/>
                  </a:rPr>
                  <a:t>=  </a:t>
                </a:r>
                <a14:m>
                  <m:oMath xmlns:m="http://schemas.openxmlformats.org/officeDocument/2006/math">
                    <m:r>
                      <a:rPr lang="en-US" sz="2000" i="1">
                        <a:solidFill>
                          <a:prstClr val="black"/>
                        </a:solidFill>
                        <a:latin typeface="Cambria Math"/>
                        <a:ea typeface="Calibri"/>
                        <a:cs typeface="Times New Roman"/>
                      </a:rPr>
                      <m:t> </m:t>
                    </m:r>
                    <m:f>
                      <m:fPr>
                        <m:ctrlPr>
                          <a:rPr lang="en-US" sz="2000" i="1">
                            <a:solidFill>
                              <a:prstClr val="black"/>
                            </a:solidFill>
                            <a:latin typeface="Cambria Math"/>
                          </a:rPr>
                        </m:ctrlPr>
                      </m:fPr>
                      <m:num>
                        <m:r>
                          <a:rPr lang="en-US" sz="2000" i="1">
                            <a:solidFill>
                              <a:prstClr val="black"/>
                            </a:solidFill>
                            <a:latin typeface="Cambria Math"/>
                            <a:ea typeface="Calibri"/>
                            <a:cs typeface="Times New Roman"/>
                          </a:rPr>
                          <m:t>0</m:t>
                        </m:r>
                        <m:r>
                          <a:rPr lang="en-US" sz="2000" i="1">
                            <a:solidFill>
                              <a:prstClr val="black"/>
                            </a:solidFill>
                            <a:latin typeface="Cambria Math"/>
                            <a:ea typeface="Calibri"/>
                            <a:cs typeface="Times New Roman"/>
                          </a:rPr>
                          <m:t>.</m:t>
                        </m:r>
                        <m:r>
                          <a:rPr lang="en-US" sz="2000" i="1">
                            <a:solidFill>
                              <a:prstClr val="black"/>
                            </a:solidFill>
                            <a:latin typeface="Cambria Math"/>
                            <a:ea typeface="Calibri"/>
                            <a:cs typeface="Times New Roman"/>
                          </a:rPr>
                          <m:t>582</m:t>
                        </m:r>
                        <m:r>
                          <a:rPr lang="en-US" sz="2000" i="1">
                            <a:solidFill>
                              <a:prstClr val="black"/>
                            </a:solidFill>
                            <a:latin typeface="Cambria Math"/>
                            <a:ea typeface="Calibri"/>
                            <a:cs typeface="Times New Roman"/>
                          </a:rPr>
                          <m:t>−</m:t>
                        </m:r>
                        <m:r>
                          <a:rPr lang="en-US" sz="2000" i="1">
                            <a:solidFill>
                              <a:prstClr val="black"/>
                            </a:solidFill>
                            <a:latin typeface="Cambria Math"/>
                            <a:ea typeface="Calibri"/>
                            <a:cs typeface="Times New Roman"/>
                          </a:rPr>
                          <m:t>0</m:t>
                        </m:r>
                        <m:r>
                          <a:rPr lang="en-US" sz="2000" i="1">
                            <a:solidFill>
                              <a:prstClr val="black"/>
                            </a:solidFill>
                            <a:latin typeface="Cambria Math"/>
                            <a:ea typeface="Calibri"/>
                            <a:cs typeface="Times New Roman"/>
                          </a:rPr>
                          <m:t> .</m:t>
                        </m:r>
                        <m:r>
                          <a:rPr lang="en-US" sz="2000" i="1">
                            <a:solidFill>
                              <a:prstClr val="black"/>
                            </a:solidFill>
                            <a:latin typeface="Cambria Math"/>
                            <a:ea typeface="Calibri"/>
                            <a:cs typeface="Times New Roman"/>
                          </a:rPr>
                          <m:t>718</m:t>
                        </m:r>
                      </m:num>
                      <m:den>
                        <m:r>
                          <a:rPr lang="en-US" sz="2000" i="1">
                            <a:solidFill>
                              <a:prstClr val="black"/>
                            </a:solidFill>
                            <a:latin typeface="Cambria Math"/>
                            <a:ea typeface="Calibri"/>
                            <a:cs typeface="Times New Roman"/>
                          </a:rPr>
                          <m:t>0</m:t>
                        </m:r>
                        <m:r>
                          <a:rPr lang="en-US" sz="2000" i="1">
                            <a:solidFill>
                              <a:prstClr val="black"/>
                            </a:solidFill>
                            <a:latin typeface="Cambria Math"/>
                            <a:ea typeface="Calibri"/>
                            <a:cs typeface="Times New Roman"/>
                          </a:rPr>
                          <m:t>.</m:t>
                        </m:r>
                        <m:r>
                          <a:rPr lang="en-US" sz="2000" i="1">
                            <a:solidFill>
                              <a:prstClr val="black"/>
                            </a:solidFill>
                            <a:latin typeface="Cambria Math"/>
                            <a:ea typeface="Calibri"/>
                            <a:cs typeface="Times New Roman"/>
                          </a:rPr>
                          <m:t>582</m:t>
                        </m:r>
                      </m:den>
                    </m:f>
                  </m:oMath>
                </a14:m>
                <a:r>
                  <a:rPr lang="en-US" sz="2000" dirty="0">
                    <a:solidFill>
                      <a:prstClr val="black"/>
                    </a:solidFill>
                    <a:latin typeface="Times New Roman" pitchFamily="18" charset="0"/>
                    <a:ea typeface="Times New Roman"/>
                    <a:cs typeface="Times New Roman" pitchFamily="18" charset="0"/>
                  </a:rPr>
                  <a:t>   </a:t>
                </a:r>
                <a14:m>
                  <m:oMath xmlns:m="http://schemas.openxmlformats.org/officeDocument/2006/math">
                    <m:r>
                      <a:rPr lang="en-US" sz="2000" i="1">
                        <a:solidFill>
                          <a:prstClr val="black"/>
                        </a:solidFill>
                        <a:latin typeface="Cambria Math"/>
                        <a:ea typeface="Times New Roman"/>
                        <a:cs typeface="Times New Roman"/>
                      </a:rPr>
                      <m:t>×</m:t>
                    </m:r>
                  </m:oMath>
                </a14:m>
                <a:r>
                  <a:rPr lang="en-US" sz="2000" dirty="0">
                    <a:solidFill>
                      <a:prstClr val="black"/>
                    </a:solidFill>
                    <a:latin typeface="Times New Roman" pitchFamily="18" charset="0"/>
                    <a:ea typeface="Times New Roman"/>
                    <a:cs typeface="Times New Roman" pitchFamily="18" charset="0"/>
                  </a:rPr>
                  <a:t>  100% = 23.36 % </a:t>
                </a:r>
                <a:endParaRPr lang="en-US" sz="2000" dirty="0" smtClean="0">
                  <a:solidFill>
                    <a:prstClr val="black"/>
                  </a:solidFill>
                  <a:latin typeface="Times New Roman" pitchFamily="18" charset="0"/>
                  <a:ea typeface="Times New Roman"/>
                  <a:cs typeface="Times New Roman" pitchFamily="18" charset="0"/>
                </a:endParaRPr>
              </a:p>
              <a:p>
                <a:pPr marL="0" lvl="0" indent="0">
                  <a:buClr>
                    <a:srgbClr val="629DD1"/>
                  </a:buClr>
                  <a:buNone/>
                </a:pPr>
                <a:endParaRPr lang="en-US" sz="2000" dirty="0" smtClean="0">
                  <a:solidFill>
                    <a:prstClr val="black"/>
                  </a:solidFill>
                  <a:latin typeface="Times New Roman" pitchFamily="18" charset="0"/>
                  <a:ea typeface="Times New Roman"/>
                  <a:cs typeface="Times New Roman" pitchFamily="18" charset="0"/>
                </a:endParaRPr>
              </a:p>
              <a:p>
                <a:pPr marL="0" lvl="0" indent="0">
                  <a:buClr>
                    <a:srgbClr val="629DD1"/>
                  </a:buClr>
                  <a:buNone/>
                </a:pPr>
                <a:r>
                  <a:rPr lang="en-US" sz="2000" dirty="0" smtClean="0">
                    <a:solidFill>
                      <a:prstClr val="black"/>
                    </a:solidFill>
                    <a:latin typeface="Times New Roman" pitchFamily="18" charset="0"/>
                    <a:cs typeface="Times New Roman" pitchFamily="18" charset="0"/>
                  </a:rPr>
                  <a:t>In Y direction </a:t>
                </a:r>
              </a:p>
              <a:p>
                <a:pPr marL="0" lvl="0" indent="0">
                  <a:buClr>
                    <a:srgbClr val="629DD1"/>
                  </a:buClr>
                  <a:buNone/>
                </a:pPr>
                <a:r>
                  <a:rPr lang="en-US" sz="2000" dirty="0" err="1" smtClean="0">
                    <a:latin typeface="Times New Roman" pitchFamily="18" charset="0"/>
                    <a:ea typeface="Calibri"/>
                    <a:cs typeface="Times New Roman" pitchFamily="18" charset="0"/>
                  </a:rPr>
                  <a:t>T</a:t>
                </a:r>
                <a:r>
                  <a:rPr lang="en-US" sz="2000" baseline="-25000" dirty="0" err="1" smtClean="0">
                    <a:effectLst/>
                    <a:latin typeface="Times New Roman" pitchFamily="18" charset="0"/>
                    <a:ea typeface="Calibri"/>
                    <a:cs typeface="Times New Roman" pitchFamily="18" charset="0"/>
                  </a:rPr>
                  <a:t>n</a:t>
                </a:r>
                <a:r>
                  <a:rPr lang="en-US" sz="2000" dirty="0" smtClean="0">
                    <a:effectLst/>
                    <a:latin typeface="Times New Roman" pitchFamily="18" charset="0"/>
                    <a:ea typeface="Calibri"/>
                    <a:cs typeface="Times New Roman" pitchFamily="18" charset="0"/>
                  </a:rPr>
                  <a:t> </a:t>
                </a:r>
                <a:r>
                  <a:rPr lang="en-US" sz="2000" dirty="0">
                    <a:effectLst/>
                    <a:latin typeface="Times New Roman" pitchFamily="18" charset="0"/>
                    <a:ea typeface="Calibri"/>
                    <a:cs typeface="Times New Roman" pitchFamily="18" charset="0"/>
                  </a:rPr>
                  <a:t>= 2</a:t>
                </a:r>
                <a14:m>
                  <m:oMath xmlns:m="http://schemas.openxmlformats.org/officeDocument/2006/math">
                    <m:r>
                      <a:rPr lang="en-US" sz="2000" i="1">
                        <a:effectLst/>
                        <a:latin typeface="Cambria Math"/>
                        <a:ea typeface="Calibri"/>
                        <a:cs typeface="Times New Roman"/>
                      </a:rPr>
                      <m:t> × </m:t>
                    </m:r>
                    <m:r>
                      <a:rPr lang="en-US" sz="2000" i="1">
                        <a:effectLst/>
                        <a:latin typeface="Cambria Math"/>
                        <a:ea typeface="Calibri"/>
                        <a:cs typeface="Times New Roman"/>
                      </a:rPr>
                      <m:t>3</m:t>
                    </m:r>
                    <m:r>
                      <a:rPr lang="en-US" sz="2000" i="1">
                        <a:effectLst/>
                        <a:latin typeface="Cambria Math"/>
                        <a:ea typeface="Calibri"/>
                        <a:cs typeface="Times New Roman"/>
                      </a:rPr>
                      <m:t>.</m:t>
                    </m:r>
                    <m:r>
                      <a:rPr lang="en-US" sz="2000" i="1">
                        <a:effectLst/>
                        <a:latin typeface="Cambria Math"/>
                        <a:ea typeface="Calibri"/>
                        <a:cs typeface="Times New Roman"/>
                      </a:rPr>
                      <m:t>14</m:t>
                    </m:r>
                  </m:oMath>
                </a14:m>
                <a:r>
                  <a:rPr lang="en-US" sz="2000" dirty="0">
                    <a:effectLst/>
                    <a:latin typeface="Times New Roman" pitchFamily="18" charset="0"/>
                    <a:ea typeface="Times New Roman"/>
                    <a:cs typeface="Times New Roman" pitchFamily="18" charset="0"/>
                  </a:rPr>
                  <a:t> </a:t>
                </a:r>
                <a14:m>
                  <m:oMath xmlns:m="http://schemas.openxmlformats.org/officeDocument/2006/math">
                    <m:r>
                      <a:rPr lang="en-US" sz="2000" i="1">
                        <a:effectLst/>
                        <a:latin typeface="Cambria Math"/>
                        <a:ea typeface="Times New Roman"/>
                        <a:cs typeface="Times New Roman"/>
                      </a:rPr>
                      <m:t>×</m:t>
                    </m:r>
                  </m:oMath>
                </a14:m>
                <a:r>
                  <a:rPr lang="en-US" sz="2000" dirty="0">
                    <a:effectLst/>
                    <a:latin typeface="Times New Roman" pitchFamily="18" charset="0"/>
                    <a:ea typeface="Times New Roman"/>
                    <a:cs typeface="Times New Roman" pitchFamily="18" charset="0"/>
                  </a:rPr>
                  <a:t> </a:t>
                </a:r>
                <a14:m>
                  <m:oMath xmlns:m="http://schemas.openxmlformats.org/officeDocument/2006/math">
                    <m:rad>
                      <m:radPr>
                        <m:degHide m:val="on"/>
                        <m:ctrlPr>
                          <a:rPr lang="en-US" sz="2000" i="1">
                            <a:effectLst/>
                            <a:latin typeface="Cambria Math"/>
                            <a:ea typeface="Times New Roman"/>
                            <a:cs typeface="Times New Roman"/>
                          </a:rPr>
                        </m:ctrlPr>
                      </m:radPr>
                      <m:deg/>
                      <m:e>
                        <m:f>
                          <m:fPr>
                            <m:ctrlPr>
                              <a:rPr lang="en-US" sz="2000" i="1">
                                <a:effectLst/>
                                <a:latin typeface="Cambria Math"/>
                                <a:ea typeface="Times New Roman"/>
                                <a:cs typeface="Times New Roman"/>
                              </a:rPr>
                            </m:ctrlPr>
                          </m:fPr>
                          <m:num>
                            <m:r>
                              <a:rPr lang="en-US" sz="2000">
                                <a:solidFill>
                                  <a:srgbClr val="000000"/>
                                </a:solidFill>
                                <a:effectLst/>
                                <a:latin typeface="Cambria Math"/>
                                <a:ea typeface="Times New Roman"/>
                                <a:cs typeface="Times New Roman"/>
                              </a:rPr>
                              <m:t>20</m:t>
                            </m:r>
                            <m:r>
                              <a:rPr lang="en-US" sz="2000">
                                <a:solidFill>
                                  <a:srgbClr val="000000"/>
                                </a:solidFill>
                                <a:effectLst/>
                                <a:latin typeface="Cambria Math"/>
                                <a:ea typeface="Times New Roman"/>
                                <a:cs typeface="Times New Roman"/>
                              </a:rPr>
                              <m:t>.</m:t>
                            </m:r>
                            <m:r>
                              <a:rPr lang="en-US" sz="2000">
                                <a:solidFill>
                                  <a:srgbClr val="000000"/>
                                </a:solidFill>
                                <a:effectLst/>
                                <a:latin typeface="Cambria Math"/>
                                <a:ea typeface="Times New Roman"/>
                                <a:cs typeface="Times New Roman"/>
                              </a:rPr>
                              <m:t>18969555</m:t>
                            </m:r>
                          </m:num>
                          <m:den>
                            <m:r>
                              <a:rPr lang="en-US" sz="2000">
                                <a:solidFill>
                                  <a:srgbClr val="000000"/>
                                </a:solidFill>
                                <a:effectLst/>
                                <a:latin typeface="Cambria Math"/>
                                <a:ea typeface="Times New Roman"/>
                                <a:cs typeface="Times New Roman"/>
                              </a:rPr>
                              <m:t>9</m:t>
                            </m:r>
                            <m:r>
                              <a:rPr lang="en-US" sz="2000">
                                <a:solidFill>
                                  <a:srgbClr val="000000"/>
                                </a:solidFill>
                                <a:effectLst/>
                                <a:latin typeface="Cambria Math"/>
                                <a:ea typeface="Times New Roman"/>
                                <a:cs typeface="Times New Roman"/>
                              </a:rPr>
                              <m:t>.</m:t>
                            </m:r>
                            <m:r>
                              <a:rPr lang="en-US" sz="2000">
                                <a:solidFill>
                                  <a:srgbClr val="000000"/>
                                </a:solidFill>
                                <a:effectLst/>
                                <a:latin typeface="Cambria Math"/>
                                <a:ea typeface="Times New Roman"/>
                                <a:cs typeface="Times New Roman"/>
                              </a:rPr>
                              <m:t>81</m:t>
                            </m:r>
                            <m:r>
                              <a:rPr lang="en-US" sz="2000">
                                <a:solidFill>
                                  <a:srgbClr val="000000"/>
                                </a:solidFill>
                                <a:effectLst/>
                                <a:latin typeface="Cambria Math"/>
                                <a:ea typeface="Times New Roman"/>
                                <a:cs typeface="Times New Roman"/>
                              </a:rPr>
                              <m:t> × </m:t>
                            </m:r>
                            <m:r>
                              <a:rPr lang="en-US" sz="2000">
                                <a:solidFill>
                                  <a:srgbClr val="000000"/>
                                </a:solidFill>
                                <a:effectLst/>
                                <a:latin typeface="Cambria Math"/>
                                <a:ea typeface="Times New Roman"/>
                                <a:cs typeface="Times New Roman"/>
                              </a:rPr>
                              <m:t>178</m:t>
                            </m:r>
                            <m:r>
                              <a:rPr lang="en-US" sz="2000">
                                <a:solidFill>
                                  <a:srgbClr val="000000"/>
                                </a:solidFill>
                                <a:effectLst/>
                                <a:latin typeface="Cambria Math"/>
                                <a:ea typeface="Times New Roman"/>
                                <a:cs typeface="Times New Roman"/>
                              </a:rPr>
                              <m:t>.</m:t>
                            </m:r>
                            <m:r>
                              <a:rPr lang="en-US" sz="2000">
                                <a:solidFill>
                                  <a:srgbClr val="000000"/>
                                </a:solidFill>
                                <a:effectLst/>
                                <a:latin typeface="Cambria Math"/>
                                <a:ea typeface="Times New Roman"/>
                                <a:cs typeface="Times New Roman"/>
                              </a:rPr>
                              <m:t>5275564</m:t>
                            </m:r>
                          </m:den>
                        </m:f>
                      </m:e>
                    </m:rad>
                  </m:oMath>
                </a14:m>
                <a:r>
                  <a:rPr lang="en-US" sz="2000" dirty="0">
                    <a:effectLst/>
                    <a:latin typeface="Times New Roman" pitchFamily="18" charset="0"/>
                    <a:ea typeface="Times New Roman"/>
                    <a:cs typeface="Times New Roman" pitchFamily="18" charset="0"/>
                  </a:rPr>
                  <a:t>  = </a:t>
                </a:r>
                <a:r>
                  <a:rPr lang="en-US" sz="2000" dirty="0">
                    <a:solidFill>
                      <a:srgbClr val="000000"/>
                    </a:solidFill>
                    <a:effectLst/>
                    <a:latin typeface="Times New Roman" pitchFamily="18" charset="0"/>
                    <a:ea typeface="Times New Roman"/>
                    <a:cs typeface="Times New Roman" pitchFamily="18" charset="0"/>
                  </a:rPr>
                  <a:t>0.674 sec.</a:t>
                </a:r>
                <a:endParaRPr lang="en-US" sz="2000" dirty="0">
                  <a:effectLst/>
                  <a:latin typeface="Times New Roman" pitchFamily="18" charset="0"/>
                  <a:ea typeface="Calibri"/>
                  <a:cs typeface="Times New Roman" pitchFamily="18" charset="0"/>
                </a:endParaRPr>
              </a:p>
              <a:p>
                <a:pPr marL="0" indent="0">
                  <a:lnSpc>
                    <a:spcPct val="150000"/>
                  </a:lnSpc>
                  <a:spcAft>
                    <a:spcPts val="600"/>
                  </a:spcAft>
                  <a:buNone/>
                </a:pPr>
                <a:r>
                  <a:rPr lang="en-US" sz="2000" dirty="0">
                    <a:effectLst/>
                    <a:latin typeface="Times New Roman" pitchFamily="18" charset="0"/>
                    <a:ea typeface="Calibri"/>
                    <a:cs typeface="Times New Roman" pitchFamily="18" charset="0"/>
                  </a:rPr>
                  <a:t>% Difference between Rayleigh and ETABS =</a:t>
                </a:r>
                <a14:m>
                  <m:oMath xmlns:m="http://schemas.openxmlformats.org/officeDocument/2006/math">
                    <m:r>
                      <a:rPr lang="en-US" sz="2000" i="1">
                        <a:effectLst/>
                        <a:latin typeface="Cambria Math"/>
                        <a:ea typeface="Calibri"/>
                        <a:cs typeface="Times New Roman"/>
                      </a:rPr>
                      <m:t> </m:t>
                    </m:r>
                    <m:f>
                      <m:fPr>
                        <m:ctrlPr>
                          <a:rPr lang="en-US" sz="2000" i="1">
                            <a:effectLst/>
                            <a:latin typeface="Cambria Math"/>
                            <a:ea typeface="Calibri"/>
                            <a:cs typeface="Times New Roman"/>
                          </a:rPr>
                        </m:ctrlPr>
                      </m:fPr>
                      <m:num>
                        <m:r>
                          <a:rPr lang="en-US" sz="2000" i="1">
                            <a:effectLst/>
                            <a:latin typeface="Cambria Math"/>
                            <a:ea typeface="Calibri"/>
                            <a:cs typeface="Times New Roman"/>
                          </a:rPr>
                          <m:t> </m:t>
                        </m:r>
                        <m:r>
                          <a:rPr lang="en-US" sz="2000" i="1">
                            <a:effectLst/>
                            <a:latin typeface="Cambria Math"/>
                            <a:ea typeface="Calibri"/>
                            <a:cs typeface="Times New Roman"/>
                          </a:rPr>
                          <m:t>𝑃𝑒𝑟𝑖𝑜𝑑</m:t>
                        </m:r>
                        <m:r>
                          <a:rPr lang="en-US" sz="2000" i="1">
                            <a:effectLst/>
                            <a:latin typeface="Cambria Math"/>
                            <a:ea typeface="Calibri"/>
                            <a:cs typeface="Times New Roman"/>
                          </a:rPr>
                          <m:t> </m:t>
                        </m:r>
                        <m:r>
                          <a:rPr lang="en-US" sz="2000" i="1">
                            <a:effectLst/>
                            <a:latin typeface="Cambria Math"/>
                            <a:ea typeface="Calibri"/>
                            <a:cs typeface="Times New Roman"/>
                          </a:rPr>
                          <m:t>𝑓𝑟𝑜𝑚</m:t>
                        </m:r>
                        <m:r>
                          <a:rPr lang="en-US" sz="2000" i="1">
                            <a:effectLst/>
                            <a:latin typeface="Cambria Math"/>
                            <a:ea typeface="Calibri"/>
                            <a:cs typeface="Times New Roman"/>
                          </a:rPr>
                          <m:t> </m:t>
                        </m:r>
                        <m:r>
                          <a:rPr lang="en-US" sz="2000" i="1">
                            <a:effectLst/>
                            <a:latin typeface="Cambria Math"/>
                            <a:ea typeface="Calibri"/>
                            <a:cs typeface="Times New Roman"/>
                          </a:rPr>
                          <m:t>𝑅𝑎𝑦𝑙𝑒𝑖𝑔</m:t>
                        </m:r>
                        <m:r>
                          <a:rPr lang="en-US" sz="2000" i="1">
                            <a:effectLst/>
                            <a:latin typeface="Cambria Math"/>
                            <a:ea typeface="Calibri"/>
                            <a:cs typeface="Times New Roman"/>
                          </a:rPr>
                          <m:t>h</m:t>
                        </m:r>
                        <m:r>
                          <a:rPr lang="en-US" sz="2000" i="1">
                            <a:effectLst/>
                            <a:latin typeface="Cambria Math"/>
                            <a:ea typeface="Calibri"/>
                            <a:cs typeface="Times New Roman"/>
                          </a:rPr>
                          <m:t>−</m:t>
                        </m:r>
                        <m:r>
                          <a:rPr lang="en-US" sz="2000" i="1">
                            <a:effectLst/>
                            <a:latin typeface="Cambria Math"/>
                            <a:ea typeface="Calibri"/>
                            <a:cs typeface="Times New Roman"/>
                          </a:rPr>
                          <m:t>𝑃𝑒𝑟𝑖𝑜𝑑</m:t>
                        </m:r>
                        <m:r>
                          <a:rPr lang="en-US" sz="2000" i="1">
                            <a:effectLst/>
                            <a:latin typeface="Cambria Math"/>
                            <a:ea typeface="Calibri"/>
                            <a:cs typeface="Times New Roman"/>
                          </a:rPr>
                          <m:t> </m:t>
                        </m:r>
                        <m:r>
                          <a:rPr lang="en-US" sz="2000" i="1">
                            <a:effectLst/>
                            <a:latin typeface="Cambria Math"/>
                            <a:ea typeface="Calibri"/>
                            <a:cs typeface="Times New Roman"/>
                          </a:rPr>
                          <m:t>𝑓𝑟𝑜𝑚</m:t>
                        </m:r>
                        <m:r>
                          <a:rPr lang="en-US" sz="2000" i="1">
                            <a:effectLst/>
                            <a:latin typeface="Cambria Math"/>
                            <a:ea typeface="Calibri"/>
                            <a:cs typeface="Times New Roman"/>
                          </a:rPr>
                          <m:t> </m:t>
                        </m:r>
                        <m:r>
                          <a:rPr lang="en-US" sz="2000" i="1">
                            <a:effectLst/>
                            <a:latin typeface="Cambria Math"/>
                            <a:ea typeface="Calibri"/>
                            <a:cs typeface="Times New Roman"/>
                          </a:rPr>
                          <m:t>𝐸𝑇𝐴𝐵𝑆</m:t>
                        </m:r>
                        <m:r>
                          <a:rPr lang="en-US" sz="2000" i="1">
                            <a:effectLst/>
                            <a:latin typeface="Cambria Math"/>
                            <a:ea typeface="Calibri"/>
                            <a:cs typeface="Times New Roman"/>
                          </a:rPr>
                          <m:t> </m:t>
                        </m:r>
                      </m:num>
                      <m:den>
                        <m:r>
                          <a:rPr lang="en-US" sz="2000" i="1">
                            <a:effectLst/>
                            <a:latin typeface="Cambria Math"/>
                            <a:ea typeface="Calibri"/>
                            <a:cs typeface="Times New Roman"/>
                          </a:rPr>
                          <m:t>𝑃𝑒𝑟𝑖𝑜𝑑</m:t>
                        </m:r>
                        <m:r>
                          <a:rPr lang="en-US" sz="2000" i="1">
                            <a:effectLst/>
                            <a:latin typeface="Cambria Math"/>
                            <a:ea typeface="Calibri"/>
                            <a:cs typeface="Times New Roman"/>
                          </a:rPr>
                          <m:t> </m:t>
                        </m:r>
                        <m:r>
                          <a:rPr lang="en-US" sz="2000" i="1">
                            <a:effectLst/>
                            <a:latin typeface="Cambria Math"/>
                            <a:ea typeface="Calibri"/>
                            <a:cs typeface="Times New Roman"/>
                          </a:rPr>
                          <m:t>𝑓𝑟𝑜𝑚</m:t>
                        </m:r>
                        <m:r>
                          <a:rPr lang="en-US" sz="2000" i="1">
                            <a:effectLst/>
                            <a:latin typeface="Cambria Math"/>
                            <a:ea typeface="Calibri"/>
                            <a:cs typeface="Times New Roman"/>
                          </a:rPr>
                          <m:t> </m:t>
                        </m:r>
                        <m:r>
                          <a:rPr lang="en-US" sz="2000" i="1">
                            <a:effectLst/>
                            <a:latin typeface="Cambria Math"/>
                            <a:ea typeface="Calibri"/>
                            <a:cs typeface="Times New Roman"/>
                          </a:rPr>
                          <m:t>𝑅𝑎𝑦𝑙𝑒𝑖𝑔</m:t>
                        </m:r>
                        <m:r>
                          <a:rPr lang="en-US" sz="2000" i="1">
                            <a:effectLst/>
                            <a:latin typeface="Cambria Math"/>
                            <a:ea typeface="Calibri"/>
                            <a:cs typeface="Times New Roman"/>
                          </a:rPr>
                          <m:t>h</m:t>
                        </m:r>
                        <m:r>
                          <a:rPr lang="en-US" sz="2000" i="1">
                            <a:effectLst/>
                            <a:latin typeface="Cambria Math"/>
                            <a:ea typeface="Calibri"/>
                            <a:cs typeface="Times New Roman"/>
                          </a:rPr>
                          <m:t> </m:t>
                        </m:r>
                      </m:den>
                    </m:f>
                  </m:oMath>
                </a14:m>
                <a:r>
                  <a:rPr lang="en-US" sz="2000" dirty="0">
                    <a:effectLst/>
                    <a:latin typeface="Times New Roman" pitchFamily="18" charset="0"/>
                    <a:ea typeface="Calibri"/>
                    <a:cs typeface="Times New Roman" pitchFamily="18" charset="0"/>
                  </a:rPr>
                  <a:t> </a:t>
                </a:r>
                <a:r>
                  <a:rPr lang="en-US" sz="2000" b="1" dirty="0">
                    <a:effectLst/>
                    <a:latin typeface="Times New Roman" pitchFamily="18" charset="0"/>
                    <a:ea typeface="Times New Roman"/>
                    <a:cs typeface="Times New Roman" pitchFamily="18" charset="0"/>
                  </a:rPr>
                  <a:t> </a:t>
                </a:r>
                <a14:m>
                  <m:oMath xmlns:m="http://schemas.openxmlformats.org/officeDocument/2006/math">
                    <m:r>
                      <a:rPr lang="en-US" sz="2000" b="1" i="1">
                        <a:effectLst/>
                        <a:latin typeface="Cambria Math"/>
                        <a:ea typeface="Times New Roman"/>
                        <a:cs typeface="Times New Roman"/>
                      </a:rPr>
                      <m:t>×</m:t>
                    </m:r>
                  </m:oMath>
                </a14:m>
                <a:r>
                  <a:rPr lang="en-US" sz="2000" b="1" dirty="0">
                    <a:effectLst/>
                    <a:latin typeface="Times New Roman" pitchFamily="18" charset="0"/>
                    <a:ea typeface="Times New Roman"/>
                    <a:cs typeface="Times New Roman" pitchFamily="18" charset="0"/>
                  </a:rPr>
                  <a:t> </a:t>
                </a:r>
                <a:r>
                  <a:rPr lang="en-US" sz="2000" dirty="0">
                    <a:effectLst/>
                    <a:latin typeface="Times New Roman" pitchFamily="18" charset="0"/>
                    <a:ea typeface="Times New Roman"/>
                    <a:cs typeface="Times New Roman" pitchFamily="18" charset="0"/>
                  </a:rPr>
                  <a:t>100 % </a:t>
                </a:r>
                <a:endParaRPr lang="en-US" sz="2000" dirty="0">
                  <a:effectLst/>
                  <a:latin typeface="Times New Roman" pitchFamily="18" charset="0"/>
                  <a:ea typeface="Calibri"/>
                  <a:cs typeface="Times New Roman" pitchFamily="18" charset="0"/>
                </a:endParaRPr>
              </a:p>
              <a:p>
                <a:pPr marL="0" indent="0">
                  <a:buNone/>
                </a:pPr>
                <a:r>
                  <a:rPr lang="en-US" sz="2000" dirty="0">
                    <a:effectLst/>
                    <a:latin typeface="Times New Roman" pitchFamily="18" charset="0"/>
                    <a:ea typeface="Times New Roman"/>
                    <a:cs typeface="Times New Roman" pitchFamily="18" charset="0"/>
                  </a:rPr>
                  <a:t>=  </a:t>
                </a:r>
                <a14:m>
                  <m:oMath xmlns:m="http://schemas.openxmlformats.org/officeDocument/2006/math">
                    <m:r>
                      <a:rPr lang="en-US" sz="2000" i="1">
                        <a:effectLst/>
                        <a:latin typeface="Cambria Math"/>
                        <a:ea typeface="Calibri"/>
                        <a:cs typeface="Times New Roman"/>
                      </a:rPr>
                      <m:t> </m:t>
                    </m:r>
                    <m:f>
                      <m:fPr>
                        <m:ctrlPr>
                          <a:rPr lang="en-US" sz="2000" i="1">
                            <a:effectLst/>
                            <a:latin typeface="Cambria Math"/>
                          </a:rPr>
                        </m:ctrlPr>
                      </m:fPr>
                      <m:num>
                        <m:r>
                          <a:rPr lang="en-US" sz="2000" b="0" i="1" smtClean="0">
                            <a:effectLst/>
                            <a:latin typeface="Cambria Math"/>
                          </a:rPr>
                          <m:t>0</m:t>
                        </m:r>
                        <m:r>
                          <a:rPr lang="en-US" sz="2000" i="1">
                            <a:effectLst/>
                            <a:latin typeface="Cambria Math"/>
                            <a:ea typeface="Calibri"/>
                            <a:cs typeface="Times New Roman"/>
                          </a:rPr>
                          <m:t>.</m:t>
                        </m:r>
                        <m:r>
                          <a:rPr lang="en-US" sz="2000" i="1">
                            <a:effectLst/>
                            <a:latin typeface="Cambria Math"/>
                            <a:ea typeface="Calibri"/>
                            <a:cs typeface="Times New Roman"/>
                          </a:rPr>
                          <m:t>674</m:t>
                        </m:r>
                        <m:r>
                          <a:rPr lang="en-US" sz="2000" i="1">
                            <a:effectLst/>
                            <a:latin typeface="Cambria Math"/>
                            <a:ea typeface="Calibri"/>
                            <a:cs typeface="Times New Roman"/>
                          </a:rPr>
                          <m:t> −</m:t>
                        </m:r>
                        <m:r>
                          <a:rPr lang="en-US" sz="2000" b="0" i="1" smtClean="0">
                            <a:effectLst/>
                            <a:latin typeface="Cambria Math"/>
                            <a:ea typeface="Calibri"/>
                            <a:cs typeface="Times New Roman"/>
                          </a:rPr>
                          <m:t>0</m:t>
                        </m:r>
                        <m:r>
                          <a:rPr lang="en-US" sz="2000" i="1">
                            <a:effectLst/>
                            <a:latin typeface="Cambria Math"/>
                            <a:ea typeface="Calibri"/>
                            <a:cs typeface="Times New Roman"/>
                          </a:rPr>
                          <m:t>.</m:t>
                        </m:r>
                        <m:r>
                          <a:rPr lang="en-US" sz="2000" i="1">
                            <a:effectLst/>
                            <a:latin typeface="Cambria Math"/>
                            <a:ea typeface="Calibri"/>
                            <a:cs typeface="Times New Roman"/>
                          </a:rPr>
                          <m:t>84</m:t>
                        </m:r>
                      </m:num>
                      <m:den>
                        <m:r>
                          <a:rPr lang="en-US" sz="2000" b="0" i="1" smtClean="0">
                            <a:effectLst/>
                            <a:latin typeface="Cambria Math"/>
                            <a:ea typeface="Calibri"/>
                            <a:cs typeface="Times New Roman"/>
                          </a:rPr>
                          <m:t>0</m:t>
                        </m:r>
                        <m:r>
                          <a:rPr lang="en-US" sz="2000" i="1">
                            <a:effectLst/>
                            <a:latin typeface="Cambria Math"/>
                            <a:ea typeface="Calibri"/>
                            <a:cs typeface="Times New Roman"/>
                          </a:rPr>
                          <m:t>.</m:t>
                        </m:r>
                        <m:r>
                          <a:rPr lang="en-US" sz="2000" i="1">
                            <a:effectLst/>
                            <a:latin typeface="Cambria Math"/>
                            <a:ea typeface="Calibri"/>
                            <a:cs typeface="Times New Roman"/>
                          </a:rPr>
                          <m:t>674</m:t>
                        </m:r>
                      </m:den>
                    </m:f>
                  </m:oMath>
                </a14:m>
                <a:r>
                  <a:rPr lang="en-US" sz="2000" dirty="0">
                    <a:effectLst/>
                    <a:latin typeface="Times New Roman" pitchFamily="18" charset="0"/>
                    <a:ea typeface="Times New Roman"/>
                    <a:cs typeface="Times New Roman" pitchFamily="18" charset="0"/>
                  </a:rPr>
                  <a:t>   </a:t>
                </a:r>
                <a14:m>
                  <m:oMath xmlns:m="http://schemas.openxmlformats.org/officeDocument/2006/math">
                    <m:r>
                      <a:rPr lang="en-US" sz="2000" i="1">
                        <a:effectLst/>
                        <a:latin typeface="Cambria Math"/>
                        <a:ea typeface="Times New Roman"/>
                        <a:cs typeface="Times New Roman"/>
                      </a:rPr>
                      <m:t>×</m:t>
                    </m:r>
                  </m:oMath>
                </a14:m>
                <a:r>
                  <a:rPr lang="en-US" sz="2000" dirty="0">
                    <a:effectLst/>
                    <a:latin typeface="Times New Roman" pitchFamily="18" charset="0"/>
                    <a:ea typeface="Times New Roman"/>
                    <a:cs typeface="Times New Roman" pitchFamily="18" charset="0"/>
                  </a:rPr>
                  <a:t>  100% = 24.29 % </a:t>
                </a:r>
                <a:endParaRPr lang="en-US" sz="2000"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108155" y="1066800"/>
                <a:ext cx="8763000" cy="5330952"/>
              </a:xfrm>
              <a:blipFill rotWithShape="1">
                <a:blip r:embed="rId2"/>
                <a:stretch>
                  <a:fillRect l="-765"/>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71</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r>
              <a:rPr lang="en-US" sz="3600" dirty="0">
                <a:latin typeface="Times New Roman"/>
                <a:ea typeface="Calibri"/>
              </a:rPr>
              <a:t>Verification of Structural Analysis</a:t>
            </a:r>
            <a:endParaRPr lang="en-US" sz="3600" dirty="0" smtClean="0">
              <a:latin typeface="Times New Roman" pitchFamily="18" charset="0"/>
              <a:cs typeface="Times New Roman" pitchFamily="18" charset="0"/>
            </a:endParaRPr>
          </a:p>
        </p:txBody>
      </p:sp>
      <p:sp>
        <p:nvSpPr>
          <p:cNvPr id="5" name="TextBox 4"/>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66237052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990600"/>
            <a:ext cx="8458200" cy="5483352"/>
          </a:xfrm>
        </p:spPr>
        <p:txBody>
          <a:bodyPr/>
          <a:lstStyle/>
          <a:p>
            <a:pPr lvl="0" algn="just">
              <a:lnSpc>
                <a:spcPct val="150000"/>
              </a:lnSpc>
              <a:spcAft>
                <a:spcPts val="600"/>
              </a:spcAft>
              <a:buClrTx/>
              <a:buSzPct val="100000"/>
              <a:buFont typeface="Arial" pitchFamily="34" charset="0"/>
              <a:buChar char="•"/>
              <a:tabLst>
                <a:tab pos="90170" algn="l"/>
              </a:tabLst>
            </a:pPr>
            <a:r>
              <a:rPr lang="en-US" dirty="0">
                <a:solidFill>
                  <a:srgbClr val="000000"/>
                </a:solidFill>
                <a:latin typeface="Times New Roman"/>
                <a:ea typeface="Times New Roman"/>
                <a:cs typeface="Times New Roman"/>
              </a:rPr>
              <a:t>Mass participation ratio for modal analysis</a:t>
            </a:r>
            <a:endParaRPr lang="en-US" sz="2800" dirty="0">
              <a:latin typeface="Times New Roman"/>
              <a:ea typeface="Calibri"/>
              <a:cs typeface="Times New Roman"/>
            </a:endParaRPr>
          </a:p>
          <a:p>
            <a:pPr marL="0" indent="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72</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r>
              <a:rPr lang="en-US" sz="3600" dirty="0">
                <a:latin typeface="Times New Roman"/>
                <a:ea typeface="Calibri"/>
              </a:rPr>
              <a:t>Verification of Structural Analysis</a:t>
            </a:r>
            <a:endParaRPr lang="en-US" sz="3600" dirty="0" smtClean="0">
              <a:latin typeface="Times New Roman" pitchFamily="18" charset="0"/>
              <a:cs typeface="Times New Roman" pitchFamily="18" charset="0"/>
            </a:endParaRPr>
          </a:p>
        </p:txBody>
      </p:sp>
      <p:pic>
        <p:nvPicPr>
          <p:cNvPr id="563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680044"/>
            <a:ext cx="6537551" cy="3599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792275" y="5279411"/>
            <a:ext cx="6781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3.2: Periods in x and y directions from ETABS.</a:t>
            </a:r>
            <a:endParaRPr lang="en-US"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5666212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73</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1096" y="1676400"/>
            <a:ext cx="6987920" cy="3146941"/>
          </a:xfrm>
          <a:prstGeom prst="rect">
            <a:avLst/>
          </a:prstGeom>
        </p:spPr>
      </p:pic>
      <p:sp>
        <p:nvSpPr>
          <p:cNvPr id="6" name="TextBox 5"/>
          <p:cNvSpPr txBox="1"/>
          <p:nvPr/>
        </p:nvSpPr>
        <p:spPr>
          <a:xfrm>
            <a:off x="368710" y="190425"/>
            <a:ext cx="8241890" cy="646331"/>
          </a:xfrm>
          <a:prstGeom prst="rect">
            <a:avLst/>
          </a:prstGeom>
          <a:noFill/>
        </p:spPr>
        <p:txBody>
          <a:bodyPr wrap="square" rtlCol="0">
            <a:spAutoFit/>
          </a:bodyPr>
          <a:lstStyle/>
          <a:p>
            <a:r>
              <a:rPr lang="en-US" sz="3600" dirty="0">
                <a:latin typeface="Times New Roman"/>
                <a:ea typeface="Calibri"/>
              </a:rPr>
              <a:t>Verification of Structural Analysis</a:t>
            </a:r>
            <a:endParaRPr lang="en-US" sz="3600" dirty="0" smtClean="0">
              <a:latin typeface="Times New Roman" pitchFamily="18" charset="0"/>
              <a:cs typeface="Times New Roman" pitchFamily="18" charset="0"/>
            </a:endParaRPr>
          </a:p>
        </p:txBody>
      </p:sp>
      <p:sp>
        <p:nvSpPr>
          <p:cNvPr id="7" name="TextBox 6"/>
          <p:cNvSpPr txBox="1"/>
          <p:nvPr/>
        </p:nvSpPr>
        <p:spPr>
          <a:xfrm>
            <a:off x="1347216" y="4865727"/>
            <a:ext cx="6781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3.3: Sum </a:t>
            </a:r>
            <a:r>
              <a:rPr lang="en-US" dirty="0" err="1" smtClean="0">
                <a:latin typeface="Times New Roman" pitchFamily="18" charset="0"/>
                <a:cs typeface="Times New Roman" pitchFamily="18" charset="0"/>
              </a:rPr>
              <a:t>Ux</a:t>
            </a:r>
            <a:r>
              <a:rPr lang="en-US" dirty="0" smtClean="0">
                <a:latin typeface="Times New Roman" pitchFamily="18" charset="0"/>
                <a:cs typeface="Times New Roman" pitchFamily="18" charset="0"/>
              </a:rPr>
              <a:t> and </a:t>
            </a:r>
            <a:r>
              <a:rPr lang="en-US" dirty="0" err="1" smtClean="0">
                <a:latin typeface="Times New Roman" pitchFamily="18" charset="0"/>
                <a:cs typeface="Times New Roman" pitchFamily="18" charset="0"/>
              </a:rPr>
              <a:t>Uy</a:t>
            </a:r>
            <a:r>
              <a:rPr lang="en-US" dirty="0" smtClean="0">
                <a:latin typeface="Times New Roman" pitchFamily="18" charset="0"/>
                <a:cs typeface="Times New Roman" pitchFamily="18" charset="0"/>
              </a:rPr>
              <a:t> from ETABS.</a:t>
            </a:r>
            <a:endParaRPr lang="en-US" dirty="0">
              <a:latin typeface="Times New Roman" pitchFamily="18" charset="0"/>
              <a:cs typeface="Times New Roman" pitchFamily="18" charset="0"/>
            </a:endParaRPr>
          </a:p>
        </p:txBody>
      </p:sp>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03804974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685800"/>
            <a:ext cx="8382000" cy="5788152"/>
          </a:xfrm>
        </p:spPr>
        <p:txBody>
          <a:bodyPr>
            <a:normAutofit/>
          </a:bodyPr>
          <a:lstStyle/>
          <a:p>
            <a:pPr marL="0" lvl="0" indent="0" algn="just">
              <a:lnSpc>
                <a:spcPct val="150000"/>
              </a:lnSpc>
              <a:spcAft>
                <a:spcPts val="600"/>
              </a:spcAft>
              <a:buNone/>
              <a:tabLst>
                <a:tab pos="90170" algn="l"/>
                <a:tab pos="180340" algn="l"/>
                <a:tab pos="270510" algn="l"/>
              </a:tabLst>
            </a:pPr>
            <a:r>
              <a:rPr lang="en-US" sz="2000" dirty="0" smtClean="0">
                <a:latin typeface="Times New Roman" pitchFamily="18" charset="0"/>
                <a:ea typeface="Calibri"/>
                <a:cs typeface="Times New Roman" pitchFamily="18" charset="0"/>
              </a:rPr>
              <a:t>1- Horizontal </a:t>
            </a:r>
            <a:r>
              <a:rPr lang="en-US" sz="2000" dirty="0">
                <a:latin typeface="Times New Roman" pitchFamily="18" charset="0"/>
                <a:ea typeface="Calibri"/>
                <a:cs typeface="Times New Roman" pitchFamily="18" charset="0"/>
              </a:rPr>
              <a:t>structural irregularities </a:t>
            </a:r>
          </a:p>
          <a:p>
            <a:pPr marL="0" indent="0">
              <a:buClrTx/>
              <a:buSzPct val="100000"/>
              <a:buNone/>
            </a:pP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74</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r>
              <a:rPr lang="en-US" sz="3600" dirty="0" smtClean="0">
                <a:latin typeface="Times New Roman"/>
                <a:ea typeface="Calibri"/>
              </a:rPr>
              <a:t>Structural irregularities </a:t>
            </a:r>
            <a:endParaRPr lang="en-US" sz="3600" dirty="0" smtClean="0">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8104" y="1828800"/>
            <a:ext cx="4231296" cy="4503003"/>
          </a:xfrm>
          <a:prstGeom prst="rect">
            <a:avLst/>
          </a:prstGeom>
        </p:spPr>
      </p:pic>
      <p:sp>
        <p:nvSpPr>
          <p:cNvPr id="7" name="TextBox 6"/>
          <p:cNvSpPr txBox="1"/>
          <p:nvPr/>
        </p:nvSpPr>
        <p:spPr>
          <a:xfrm>
            <a:off x="2303952" y="1291939"/>
            <a:ext cx="4401648"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3.4: Horizontal structure irregularities.</a:t>
            </a:r>
            <a:endParaRPr lang="en-US" dirty="0">
              <a:latin typeface="Times New Roman" pitchFamily="18" charset="0"/>
              <a:cs typeface="Times New Roman" pitchFamily="18" charset="0"/>
            </a:endParaRPr>
          </a:p>
        </p:txBody>
      </p:sp>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59293604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685800"/>
            <a:ext cx="8534400" cy="5788152"/>
          </a:xfrm>
        </p:spPr>
        <p:txBody>
          <a:bodyPr/>
          <a:lstStyle/>
          <a:p>
            <a:pPr marL="0" indent="0">
              <a:buNone/>
            </a:pPr>
            <a:r>
              <a:rPr lang="en-US" sz="2000" dirty="0" smtClean="0">
                <a:latin typeface="Times New Roman" pitchFamily="18" charset="0"/>
                <a:cs typeface="Times New Roman" pitchFamily="18" charset="0"/>
              </a:rPr>
              <a:t>2- Vertical structural irregularities </a:t>
            </a:r>
          </a:p>
          <a:p>
            <a:pPr marL="0" indent="0">
              <a:buNone/>
            </a:pP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75</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r>
              <a:rPr lang="en-US" sz="3600" dirty="0" smtClean="0">
                <a:latin typeface="Times New Roman"/>
                <a:ea typeface="Calibri"/>
              </a:rPr>
              <a:t>Structural irregularities </a:t>
            </a:r>
            <a:endParaRPr lang="en-US" sz="3600" dirty="0" smtClean="0">
              <a:latin typeface="Times New Roman" pitchFamily="18" charset="0"/>
              <a:cs typeface="Times New Roman" pitchFamily="18" charset="0"/>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463" r="-115"/>
          <a:stretch/>
        </p:blipFill>
        <p:spPr>
          <a:xfrm>
            <a:off x="2104103" y="1411027"/>
            <a:ext cx="4495800" cy="5343109"/>
          </a:xfrm>
          <a:prstGeom prst="rect">
            <a:avLst/>
          </a:prstGeom>
          <a:noFill/>
          <a:ln>
            <a:noFill/>
          </a:ln>
        </p:spPr>
      </p:pic>
      <p:sp>
        <p:nvSpPr>
          <p:cNvPr id="6" name="TextBox 5"/>
          <p:cNvSpPr txBox="1"/>
          <p:nvPr/>
        </p:nvSpPr>
        <p:spPr>
          <a:xfrm>
            <a:off x="923003" y="1000330"/>
            <a:ext cx="68580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3.5: Vertical structure irregularities.</a:t>
            </a:r>
            <a:endParaRPr lang="en-US"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16921483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836756"/>
                <a:ext cx="8001000" cy="5637196"/>
              </a:xfrm>
            </p:spPr>
            <p:txBody>
              <a:bodyPr>
                <a:normAutofit fontScale="62500" lnSpcReduction="20000"/>
              </a:bodyPr>
              <a:lstStyle/>
              <a:p>
                <a:pPr marL="0" lvl="0" indent="0" algn="just">
                  <a:lnSpc>
                    <a:spcPct val="150000"/>
                  </a:lnSpc>
                  <a:buNone/>
                  <a:tabLst>
                    <a:tab pos="180340" algn="l"/>
                  </a:tabLst>
                </a:pPr>
                <a:r>
                  <a:rPr lang="en-US" u="sng" dirty="0" smtClean="0">
                    <a:latin typeface="Times New Roman"/>
                    <a:ea typeface="Calibri"/>
                    <a:cs typeface="Times New Roman"/>
                  </a:rPr>
                  <a:t>Slabs </a:t>
                </a:r>
                <a:r>
                  <a:rPr lang="en-US" u="sng" dirty="0">
                    <a:latin typeface="Times New Roman"/>
                    <a:ea typeface="Calibri"/>
                    <a:cs typeface="Times New Roman"/>
                  </a:rPr>
                  <a:t>and beams </a:t>
                </a:r>
                <a:endParaRPr lang="en-US" sz="2800" dirty="0">
                  <a:effectLst/>
                  <a:latin typeface="Times New Roman"/>
                  <a:ea typeface="Calibri"/>
                  <a:cs typeface="Times New Roman"/>
                </a:endParaRPr>
              </a:p>
              <a:p>
                <a:pPr marL="0" lvl="0" indent="0" algn="just">
                  <a:lnSpc>
                    <a:spcPct val="150000"/>
                  </a:lnSpc>
                  <a:spcAft>
                    <a:spcPts val="0"/>
                  </a:spcAft>
                  <a:buNone/>
                  <a:tabLst>
                    <a:tab pos="114300" algn="l"/>
                    <a:tab pos="171450" algn="l"/>
                  </a:tabLst>
                </a:pPr>
                <a:r>
                  <a:rPr lang="en-US" b="1" dirty="0">
                    <a:effectLst/>
                    <a:latin typeface="Times New Roman" pitchFamily="18" charset="0"/>
                    <a:ea typeface="Calibri"/>
                    <a:cs typeface="Times New Roman" pitchFamily="18" charset="0"/>
                  </a:rPr>
                  <a:t>Shear check for slab:</a:t>
                </a:r>
                <a:endParaRPr lang="en-US" dirty="0">
                  <a:effectLst/>
                  <a:latin typeface="Times New Roman" pitchFamily="18" charset="0"/>
                  <a:ea typeface="Calibri"/>
                  <a:cs typeface="Times New Roman" pitchFamily="18" charset="0"/>
                </a:endParaRPr>
              </a:p>
              <a:p>
                <a:pPr marL="0" indent="0" algn="just">
                  <a:lnSpc>
                    <a:spcPct val="150000"/>
                  </a:lnSpc>
                  <a:spcAft>
                    <a:spcPts val="0"/>
                  </a:spcAft>
                  <a:buNone/>
                  <a:tabLst>
                    <a:tab pos="0" algn="l"/>
                    <a:tab pos="114300" algn="l"/>
                  </a:tabLst>
                </a:pPr>
                <a:r>
                  <a:rPr lang="en-US" dirty="0">
                    <a:effectLst/>
                    <a:latin typeface="Times New Roman" pitchFamily="18" charset="0"/>
                    <a:ea typeface="Calibri"/>
                    <a:cs typeface="Times New Roman" pitchFamily="18" charset="0"/>
                  </a:rPr>
                  <a:t>For 250 mm slab thickness</a:t>
                </a:r>
              </a:p>
              <a:p>
                <a:pPr marL="0" indent="0" algn="just">
                  <a:lnSpc>
                    <a:spcPct val="150000"/>
                  </a:lnSpc>
                  <a:spcAft>
                    <a:spcPts val="0"/>
                  </a:spcAft>
                  <a:buNone/>
                  <a:tabLst>
                    <a:tab pos="0" algn="l"/>
                    <a:tab pos="114300" algn="l"/>
                  </a:tabLst>
                </a:pPr>
                <a:r>
                  <a:rPr lang="en-US" dirty="0">
                    <a:effectLst/>
                    <a:latin typeface="Times New Roman" pitchFamily="18" charset="0"/>
                    <a:ea typeface="Calibri"/>
                    <a:cs typeface="Times New Roman" pitchFamily="18" charset="0"/>
                  </a:rPr>
                  <a:t>∅𝑉𝑐 = </a:t>
                </a:r>
                <a14:m>
                  <m:oMath xmlns:m="http://schemas.openxmlformats.org/officeDocument/2006/math">
                    <m:f>
                      <m:fPr>
                        <m:ctrlPr>
                          <a:rPr lang="en-US" i="1">
                            <a:effectLst/>
                            <a:latin typeface="Cambria Math"/>
                            <a:ea typeface="Calibri"/>
                            <a:cs typeface="Times New Roman"/>
                          </a:rPr>
                        </m:ctrlPr>
                      </m:fPr>
                      <m:num>
                        <m:r>
                          <a:rPr lang="en-US" i="1">
                            <a:effectLst/>
                            <a:latin typeface="Cambria Math"/>
                            <a:ea typeface="Calibri"/>
                            <a:cs typeface="Times New Roman"/>
                          </a:rPr>
                          <m:t>1</m:t>
                        </m:r>
                      </m:num>
                      <m:den>
                        <m:r>
                          <a:rPr lang="en-US" i="1">
                            <a:effectLst/>
                            <a:latin typeface="Cambria Math"/>
                            <a:ea typeface="Calibri"/>
                            <a:cs typeface="Times New Roman"/>
                          </a:rPr>
                          <m:t>6</m:t>
                        </m:r>
                        <m:r>
                          <a:rPr lang="en-US" i="1">
                            <a:effectLst/>
                            <a:latin typeface="Cambria Math"/>
                            <a:ea typeface="Calibri"/>
                            <a:cs typeface="Times New Roman"/>
                          </a:rPr>
                          <m:t> </m:t>
                        </m:r>
                      </m:den>
                    </m:f>
                  </m:oMath>
                </a14:m>
                <a:r>
                  <a:rPr lang="en-US" dirty="0">
                    <a:effectLst/>
                    <a:latin typeface="Times New Roman" pitchFamily="18" charset="0"/>
                    <a:ea typeface="Times New Roman"/>
                    <a:cs typeface="Times New Roman" pitchFamily="18" charset="0"/>
                  </a:rPr>
                  <a:t>  </a:t>
                </a:r>
                <a:r>
                  <a:rPr lang="en-US" dirty="0">
                    <a:effectLst/>
                    <a:latin typeface="Times New Roman" pitchFamily="18" charset="0"/>
                    <a:ea typeface="Calibri"/>
                    <a:cs typeface="Times New Roman" pitchFamily="18" charset="0"/>
                  </a:rPr>
                  <a:t>× Ø× √𝑓′𝑐 ×𝑏𝑤×</a:t>
                </a:r>
                <a:r>
                  <a:rPr lang="en-US" dirty="0" smtClean="0">
                    <a:effectLst/>
                    <a:latin typeface="Times New Roman" pitchFamily="18" charset="0"/>
                    <a:ea typeface="Calibri"/>
                    <a:cs typeface="Times New Roman" pitchFamily="18" charset="0"/>
                  </a:rPr>
                  <a:t>𝑑</a:t>
                </a:r>
              </a:p>
              <a:p>
                <a:pPr marL="0" indent="0">
                  <a:buNone/>
                  <a:tabLst>
                    <a:tab pos="0" algn="l"/>
                    <a:tab pos="114300" algn="l"/>
                  </a:tabLst>
                </a:pPr>
                <a:r>
                  <a:rPr lang="en-US" dirty="0"/>
                  <a:t>Where </a:t>
                </a:r>
              </a:p>
              <a:p>
                <a:pPr marL="0" indent="0">
                  <a:buNone/>
                  <a:tabLst>
                    <a:tab pos="0" algn="l"/>
                    <a:tab pos="114300" algn="l"/>
                  </a:tabLst>
                </a:pPr>
                <a:r>
                  <a:rPr lang="en-US" dirty="0"/>
                  <a:t>∅𝑉𝑐: shear capacity in KN.</a:t>
                </a:r>
              </a:p>
              <a:p>
                <a:pPr marL="0" indent="0">
                  <a:buNone/>
                  <a:tabLst>
                    <a:tab pos="0" algn="l"/>
                    <a:tab pos="114300" algn="l"/>
                  </a:tabLst>
                </a:pPr>
                <a:r>
                  <a:rPr lang="en-US" dirty="0" smtClean="0"/>
                  <a:t>∅</a:t>
                </a:r>
                <a:r>
                  <a:rPr lang="en-US" dirty="0"/>
                  <a:t>: shear modification factor =0.75.</a:t>
                </a:r>
              </a:p>
              <a:p>
                <a:pPr marL="0" indent="0">
                  <a:buNone/>
                  <a:tabLst>
                    <a:tab pos="0" algn="l"/>
                    <a:tab pos="114300" algn="l"/>
                  </a:tabLst>
                </a:pPr>
                <a:r>
                  <a:rPr lang="en-US" dirty="0"/>
                  <a:t>𝑓′𝑐: concrete compressive strength in </a:t>
                </a:r>
                <a:r>
                  <a:rPr lang="en-US" dirty="0" err="1"/>
                  <a:t>MPa</a:t>
                </a:r>
                <a:r>
                  <a:rPr lang="en-US" dirty="0"/>
                  <a:t>.</a:t>
                </a:r>
              </a:p>
              <a:p>
                <a:pPr marL="0" indent="0">
                  <a:buNone/>
                  <a:tabLst>
                    <a:tab pos="0" algn="l"/>
                    <a:tab pos="114300" algn="l"/>
                  </a:tabLst>
                </a:pPr>
                <a:r>
                  <a:rPr lang="en-US" dirty="0" err="1"/>
                  <a:t>bw</a:t>
                </a:r>
                <a:r>
                  <a:rPr lang="en-US" dirty="0"/>
                  <a:t>: width of slab section in mm.</a:t>
                </a:r>
              </a:p>
              <a:p>
                <a:pPr marL="0" indent="0">
                  <a:buNone/>
                  <a:tabLst>
                    <a:tab pos="0" algn="l"/>
                    <a:tab pos="114300" algn="l"/>
                  </a:tabLst>
                </a:pPr>
                <a:r>
                  <a:rPr lang="en-US" dirty="0"/>
                  <a:t>d: effective depth in mm .</a:t>
                </a:r>
              </a:p>
              <a:p>
                <a:pPr marL="0" indent="0" algn="just">
                  <a:lnSpc>
                    <a:spcPct val="150000"/>
                  </a:lnSpc>
                  <a:spcAft>
                    <a:spcPts val="0"/>
                  </a:spcAft>
                  <a:buNone/>
                  <a:tabLst>
                    <a:tab pos="0" algn="l"/>
                    <a:tab pos="114300" algn="l"/>
                  </a:tabLst>
                </a:pPr>
                <a:r>
                  <a:rPr lang="en-US" dirty="0" smtClean="0">
                    <a:effectLst/>
                    <a:latin typeface="Times New Roman" pitchFamily="18" charset="0"/>
                    <a:ea typeface="Calibri"/>
                    <a:cs typeface="Times New Roman" pitchFamily="18" charset="0"/>
                  </a:rPr>
                  <a:t>  </a:t>
                </a:r>
                <a:r>
                  <a:rPr lang="en-US" dirty="0">
                    <a:latin typeface="Times New Roman" pitchFamily="18" charset="0"/>
                    <a:ea typeface="Calibri"/>
                    <a:cs typeface="Times New Roman" pitchFamily="18" charset="0"/>
                  </a:rPr>
                  <a:t>∅𝑉𝑐   </a:t>
                </a:r>
                <a:r>
                  <a:rPr lang="en-US" dirty="0">
                    <a:effectLst/>
                    <a:latin typeface="Times New Roman" pitchFamily="18" charset="0"/>
                    <a:ea typeface="Calibri"/>
                    <a:cs typeface="Times New Roman" pitchFamily="18" charset="0"/>
                  </a:rPr>
                  <a:t>= </a:t>
                </a:r>
                <a14:m>
                  <m:oMath xmlns:m="http://schemas.openxmlformats.org/officeDocument/2006/math">
                    <m:f>
                      <m:fPr>
                        <m:ctrlPr>
                          <a:rPr lang="en-US" i="1">
                            <a:effectLst/>
                            <a:latin typeface="Cambria Math"/>
                            <a:ea typeface="Calibri"/>
                            <a:cs typeface="Times New Roman"/>
                          </a:rPr>
                        </m:ctrlPr>
                      </m:fPr>
                      <m:num>
                        <m:r>
                          <a:rPr lang="en-US" i="1">
                            <a:effectLst/>
                            <a:latin typeface="Cambria Math"/>
                            <a:ea typeface="Calibri"/>
                            <a:cs typeface="Times New Roman"/>
                          </a:rPr>
                          <m:t>1</m:t>
                        </m:r>
                      </m:num>
                      <m:den>
                        <m:r>
                          <a:rPr lang="en-US" i="1">
                            <a:effectLst/>
                            <a:latin typeface="Cambria Math"/>
                            <a:ea typeface="Calibri"/>
                            <a:cs typeface="Times New Roman"/>
                          </a:rPr>
                          <m:t>6</m:t>
                        </m:r>
                        <m:r>
                          <a:rPr lang="en-US" i="1">
                            <a:effectLst/>
                            <a:latin typeface="Cambria Math"/>
                            <a:ea typeface="Calibri"/>
                            <a:cs typeface="Times New Roman"/>
                          </a:rPr>
                          <m:t> </m:t>
                        </m:r>
                      </m:den>
                    </m:f>
                  </m:oMath>
                </a14:m>
                <a:r>
                  <a:rPr lang="en-US" dirty="0">
                    <a:effectLst/>
                    <a:latin typeface="Times New Roman" pitchFamily="18" charset="0"/>
                    <a:ea typeface="Times New Roman"/>
                    <a:cs typeface="Times New Roman" pitchFamily="18" charset="0"/>
                  </a:rPr>
                  <a:t>  </a:t>
                </a:r>
                <a:r>
                  <a:rPr lang="en-US" dirty="0">
                    <a:effectLst/>
                    <a:latin typeface="Times New Roman" pitchFamily="18" charset="0"/>
                    <a:ea typeface="Calibri"/>
                    <a:cs typeface="Times New Roman" pitchFamily="18" charset="0"/>
                  </a:rPr>
                  <a:t>× 0.75× √28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Cambria Math"/>
                          </a:rPr>
                          <m:t>1000</m:t>
                        </m:r>
                      </m:num>
                      <m:den>
                        <m:r>
                          <a:rPr lang="en-US">
                            <a:effectLst/>
                            <a:latin typeface="Cambria Math"/>
                            <a:ea typeface="Calibri"/>
                            <a:cs typeface="Cambria Math"/>
                          </a:rPr>
                          <m:t>1000</m:t>
                        </m:r>
                        <m:r>
                          <a:rPr lang="en-US" i="1">
                            <a:effectLst/>
                            <a:latin typeface="Cambria Math"/>
                            <a:ea typeface="Calibri"/>
                            <a:cs typeface="Times New Roman"/>
                          </a:rPr>
                          <m:t> </m:t>
                        </m:r>
                      </m:den>
                    </m:f>
                  </m:oMath>
                </a14:m>
                <a:r>
                  <a:rPr lang="en-US" dirty="0">
                    <a:effectLst/>
                    <a:latin typeface="Times New Roman" pitchFamily="18" charset="0"/>
                    <a:ea typeface="Calibri"/>
                    <a:cs typeface="Times New Roman" pitchFamily="18" charset="0"/>
                  </a:rPr>
                  <a:t> ×210= </a:t>
                </a:r>
                <a:r>
                  <a:rPr lang="en-US" dirty="0" smtClean="0">
                    <a:effectLst/>
                    <a:latin typeface="Times New Roman" pitchFamily="18" charset="0"/>
                    <a:ea typeface="Calibri"/>
                    <a:cs typeface="Times New Roman" pitchFamily="18" charset="0"/>
                  </a:rPr>
                  <a:t>138.9</a:t>
                </a:r>
                <a:r>
                  <a:rPr lang="ar-SA" dirty="0" smtClean="0">
                    <a:effectLst/>
                    <a:latin typeface="Times New Roman" pitchFamily="18" charset="0"/>
                    <a:ea typeface="Calibri"/>
                    <a:cs typeface="Times New Roman" pitchFamily="18" charset="0"/>
                  </a:rPr>
                  <a:t> </a:t>
                </a:r>
                <a:r>
                  <a:rPr lang="en-US" dirty="0" smtClean="0">
                    <a:effectLst/>
                    <a:latin typeface="Times New Roman" pitchFamily="18" charset="0"/>
                    <a:ea typeface="Calibri"/>
                    <a:cs typeface="Times New Roman" pitchFamily="18" charset="0"/>
                  </a:rPr>
                  <a:t> </a:t>
                </a:r>
                <a:r>
                  <a:rPr lang="en-US" dirty="0">
                    <a:effectLst/>
                    <a:latin typeface="Times New Roman" pitchFamily="18" charset="0"/>
                    <a:ea typeface="Calibri"/>
                    <a:cs typeface="Times New Roman" pitchFamily="18" charset="0"/>
                  </a:rPr>
                  <a:t>KN</a:t>
                </a:r>
                <a:r>
                  <a:rPr lang="en-US" dirty="0" smtClean="0">
                    <a:effectLst/>
                    <a:latin typeface="Times New Roman" pitchFamily="18" charset="0"/>
                    <a:ea typeface="Calibri"/>
                    <a:cs typeface="Times New Roman" pitchFamily="18" charset="0"/>
                  </a:rPr>
                  <a:t>.</a:t>
                </a:r>
                <a:endParaRPr lang="en-US" dirty="0">
                  <a:effectLst/>
                  <a:latin typeface="Times New Roman" pitchFamily="18" charset="0"/>
                  <a:ea typeface="Calibri"/>
                  <a:cs typeface="Times New Roman" pitchFamily="18" charset="0"/>
                </a:endParaRPr>
              </a:p>
              <a:p>
                <a:pPr marL="0" indent="0" algn="just">
                  <a:lnSpc>
                    <a:spcPct val="150000"/>
                  </a:lnSpc>
                  <a:spcAft>
                    <a:spcPts val="0"/>
                  </a:spcAft>
                  <a:buNone/>
                  <a:tabLst>
                    <a:tab pos="0" algn="l"/>
                    <a:tab pos="114300" algn="l"/>
                  </a:tabLst>
                </a:pPr>
                <a:r>
                  <a:rPr lang="en-US" dirty="0">
                    <a:effectLst/>
                    <a:latin typeface="Times New Roman" pitchFamily="18" charset="0"/>
                    <a:ea typeface="Calibri"/>
                    <a:cs typeface="Times New Roman" pitchFamily="18" charset="0"/>
                  </a:rPr>
                  <a:t>For 170 mm slab thickness</a:t>
                </a:r>
              </a:p>
              <a:p>
                <a:pPr marL="0" indent="0" algn="just">
                  <a:lnSpc>
                    <a:spcPct val="150000"/>
                  </a:lnSpc>
                  <a:spcAft>
                    <a:spcPts val="0"/>
                  </a:spcAft>
                  <a:buNone/>
                  <a:tabLst>
                    <a:tab pos="0" algn="l"/>
                    <a:tab pos="114300" algn="l"/>
                  </a:tabLst>
                </a:pPr>
                <a:r>
                  <a:rPr lang="en-US" dirty="0">
                    <a:effectLst/>
                    <a:latin typeface="Times New Roman" pitchFamily="18" charset="0"/>
                    <a:ea typeface="Calibri"/>
                    <a:cs typeface="Times New Roman" pitchFamily="18" charset="0"/>
                  </a:rPr>
                  <a:t>∅𝑉𝑐= </a:t>
                </a:r>
                <a14:m>
                  <m:oMath xmlns:m="http://schemas.openxmlformats.org/officeDocument/2006/math">
                    <m:f>
                      <m:fPr>
                        <m:ctrlPr>
                          <a:rPr lang="en-US" i="1">
                            <a:effectLst/>
                            <a:latin typeface="Cambria Math"/>
                            <a:ea typeface="Calibri"/>
                            <a:cs typeface="Times New Roman"/>
                          </a:rPr>
                        </m:ctrlPr>
                      </m:fPr>
                      <m:num>
                        <m:r>
                          <a:rPr lang="en-US" i="1">
                            <a:effectLst/>
                            <a:latin typeface="Cambria Math"/>
                            <a:ea typeface="Calibri"/>
                            <a:cs typeface="Times New Roman"/>
                          </a:rPr>
                          <m:t>1</m:t>
                        </m:r>
                      </m:num>
                      <m:den>
                        <m:r>
                          <a:rPr lang="en-US" i="1">
                            <a:effectLst/>
                            <a:latin typeface="Cambria Math"/>
                            <a:ea typeface="Calibri"/>
                            <a:cs typeface="Times New Roman"/>
                          </a:rPr>
                          <m:t>6</m:t>
                        </m:r>
                        <m:r>
                          <a:rPr lang="en-US" i="1">
                            <a:effectLst/>
                            <a:latin typeface="Cambria Math"/>
                            <a:ea typeface="Calibri"/>
                            <a:cs typeface="Times New Roman"/>
                          </a:rPr>
                          <m:t> </m:t>
                        </m:r>
                      </m:den>
                    </m:f>
                  </m:oMath>
                </a14:m>
                <a:r>
                  <a:rPr lang="en-US" dirty="0">
                    <a:effectLst/>
                    <a:latin typeface="Times New Roman" pitchFamily="18" charset="0"/>
                    <a:ea typeface="Times New Roman"/>
                    <a:cs typeface="Times New Roman" pitchFamily="18" charset="0"/>
                  </a:rPr>
                  <a:t>  </a:t>
                </a:r>
                <a:r>
                  <a:rPr lang="en-US" dirty="0">
                    <a:effectLst/>
                    <a:latin typeface="Times New Roman" pitchFamily="18" charset="0"/>
                    <a:ea typeface="Calibri"/>
                    <a:cs typeface="Times New Roman" pitchFamily="18" charset="0"/>
                  </a:rPr>
                  <a:t>× Ø× √𝑓′𝑐 ×𝑏𝑤×𝑑</a:t>
                </a:r>
              </a:p>
              <a:p>
                <a:pPr marL="0" indent="0" algn="just">
                  <a:lnSpc>
                    <a:spcPct val="150000"/>
                  </a:lnSpc>
                  <a:spcAft>
                    <a:spcPts val="600"/>
                  </a:spcAft>
                  <a:buNone/>
                  <a:tabLst>
                    <a:tab pos="0" algn="l"/>
                    <a:tab pos="114300" algn="l"/>
                  </a:tabLst>
                </a:pPr>
                <a:r>
                  <a:rPr lang="en-US" dirty="0" smtClean="0">
                    <a:effectLst/>
                    <a:latin typeface="Times New Roman" pitchFamily="18" charset="0"/>
                    <a:ea typeface="Calibri"/>
                    <a:cs typeface="Times New Roman" pitchFamily="18" charset="0"/>
                  </a:rPr>
                  <a:t>    </a:t>
                </a:r>
                <a:r>
                  <a:rPr lang="en-US" dirty="0">
                    <a:effectLst/>
                    <a:latin typeface="Times New Roman" pitchFamily="18" charset="0"/>
                    <a:ea typeface="Calibri"/>
                    <a:cs typeface="Times New Roman" pitchFamily="18" charset="0"/>
                  </a:rPr>
                  <a:t>= </a:t>
                </a:r>
                <a14:m>
                  <m:oMath xmlns:m="http://schemas.openxmlformats.org/officeDocument/2006/math">
                    <m:f>
                      <m:fPr>
                        <m:ctrlPr>
                          <a:rPr lang="en-US" i="1">
                            <a:effectLst/>
                            <a:latin typeface="Cambria Math"/>
                            <a:ea typeface="Calibri"/>
                            <a:cs typeface="Times New Roman"/>
                          </a:rPr>
                        </m:ctrlPr>
                      </m:fPr>
                      <m:num>
                        <m:r>
                          <a:rPr lang="en-US" i="1">
                            <a:effectLst/>
                            <a:latin typeface="Cambria Math"/>
                            <a:ea typeface="Calibri"/>
                            <a:cs typeface="Times New Roman"/>
                          </a:rPr>
                          <m:t>1</m:t>
                        </m:r>
                      </m:num>
                      <m:den>
                        <m:r>
                          <a:rPr lang="en-US" i="1">
                            <a:effectLst/>
                            <a:latin typeface="Cambria Math"/>
                            <a:ea typeface="Calibri"/>
                            <a:cs typeface="Times New Roman"/>
                          </a:rPr>
                          <m:t>6</m:t>
                        </m:r>
                        <m:r>
                          <a:rPr lang="en-US" i="1">
                            <a:effectLst/>
                            <a:latin typeface="Cambria Math"/>
                            <a:ea typeface="Calibri"/>
                            <a:cs typeface="Times New Roman"/>
                          </a:rPr>
                          <m:t> </m:t>
                        </m:r>
                      </m:den>
                    </m:f>
                  </m:oMath>
                </a14:m>
                <a:r>
                  <a:rPr lang="en-US" dirty="0">
                    <a:effectLst/>
                    <a:latin typeface="Times New Roman" pitchFamily="18" charset="0"/>
                    <a:ea typeface="Times New Roman"/>
                    <a:cs typeface="Times New Roman" pitchFamily="18" charset="0"/>
                  </a:rPr>
                  <a:t>  </a:t>
                </a:r>
                <a:r>
                  <a:rPr lang="en-US" dirty="0">
                    <a:effectLst/>
                    <a:latin typeface="Times New Roman" pitchFamily="18" charset="0"/>
                    <a:ea typeface="Calibri"/>
                    <a:cs typeface="Times New Roman" pitchFamily="18" charset="0"/>
                  </a:rPr>
                  <a:t>× 0.75× √28 ×</a:t>
                </a:r>
                <a14:m>
                  <m:oMath xmlns:m="http://schemas.openxmlformats.org/officeDocument/2006/math">
                    <m:f>
                      <m:fPr>
                        <m:ctrlPr>
                          <a:rPr lang="en-US" i="1">
                            <a:effectLst/>
                            <a:latin typeface="Cambria Math"/>
                            <a:ea typeface="Calibri"/>
                            <a:cs typeface="Times New Roman"/>
                          </a:rPr>
                        </m:ctrlPr>
                      </m:fPr>
                      <m:num>
                        <m:r>
                          <a:rPr lang="en-US">
                            <a:effectLst/>
                            <a:latin typeface="Cambria Math"/>
                            <a:ea typeface="Calibri"/>
                            <a:cs typeface="Cambria Math"/>
                          </a:rPr>
                          <m:t>1000</m:t>
                        </m:r>
                      </m:num>
                      <m:den>
                        <m:r>
                          <a:rPr lang="en-US">
                            <a:effectLst/>
                            <a:latin typeface="Cambria Math"/>
                            <a:ea typeface="Calibri"/>
                            <a:cs typeface="Cambria Math"/>
                          </a:rPr>
                          <m:t>1000</m:t>
                        </m:r>
                        <m:r>
                          <a:rPr lang="en-US" i="1">
                            <a:effectLst/>
                            <a:latin typeface="Cambria Math"/>
                            <a:ea typeface="Calibri"/>
                            <a:cs typeface="Times New Roman"/>
                          </a:rPr>
                          <m:t> </m:t>
                        </m:r>
                      </m:den>
                    </m:f>
                  </m:oMath>
                </a14:m>
                <a:r>
                  <a:rPr lang="en-US" dirty="0">
                    <a:effectLst/>
                    <a:latin typeface="Times New Roman" pitchFamily="18" charset="0"/>
                    <a:ea typeface="Calibri"/>
                    <a:cs typeface="Times New Roman" pitchFamily="18" charset="0"/>
                  </a:rPr>
                  <a:t> ×130= 86  KN</a:t>
                </a:r>
                <a:r>
                  <a:rPr lang="en-US" dirty="0">
                    <a:effectLst/>
                    <a:latin typeface="Cambria Math"/>
                    <a:ea typeface="Calibri"/>
                    <a:cs typeface="Arial"/>
                  </a:rPr>
                  <a:t>.</a:t>
                </a:r>
                <a:endParaRPr lang="en-US" sz="2800" dirty="0">
                  <a:effectLst/>
                  <a:latin typeface="Times New Roman"/>
                  <a:ea typeface="Calibri"/>
                  <a:cs typeface="Times New Roman"/>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836756"/>
                <a:ext cx="8001000" cy="5637196"/>
              </a:xfrm>
              <a:blipFill rotWithShape="1">
                <a:blip r:embed="rId2"/>
                <a:stretch>
                  <a:fillRect l="-228"/>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76</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a:latin typeface="Times New Roman" pitchFamily="18" charset="0"/>
                <a:cs typeface="Times New Roman" pitchFamily="18" charset="0"/>
              </a:rPr>
              <a:t>Verification of internal forces </a:t>
            </a:r>
          </a:p>
        </p:txBody>
      </p:sp>
      <p:sp>
        <p:nvSpPr>
          <p:cNvPr id="5" name="TextBox 4"/>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62743918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a:latin typeface="Times New Roman" pitchFamily="18" charset="0"/>
                <a:cs typeface="Times New Roman" pitchFamily="18" charset="0"/>
              </a:rPr>
              <a:t>Verification of internal forces </a:t>
            </a:r>
          </a:p>
        </p:txBody>
      </p:sp>
      <p:pic>
        <p:nvPicPr>
          <p:cNvPr id="5" name="Content Placeholder 4"/>
          <p:cNvPicPr>
            <a:picLocks noGrp="1"/>
          </p:cNvPicPr>
          <p:nvPr>
            <p:ph sz="quarter" idx="1"/>
          </p:nvPr>
        </p:nvPicPr>
        <p:blipFill rotWithShape="1">
          <a:blip r:embed="rId2">
            <a:extLst>
              <a:ext uri="{28A0092B-C50C-407E-A947-70E740481C1C}">
                <a14:useLocalDpi xmlns:a14="http://schemas.microsoft.com/office/drawing/2010/main" val="0"/>
              </a:ext>
            </a:extLst>
          </a:blip>
          <a:stretch/>
        </p:blipFill>
        <p:spPr bwMode="auto">
          <a:xfrm>
            <a:off x="1219200" y="1447800"/>
            <a:ext cx="6172200" cy="3359007"/>
          </a:xfrm>
          <a:prstGeom prst="rect">
            <a:avLst/>
          </a:prstGeom>
          <a:ln>
            <a:noFill/>
          </a:ln>
          <a:extLst>
            <a:ext uri="{53640926-AAD7-44D8-BBD7-CCE9431645EC}">
              <a14:shadowObscured xmlns:a14="http://schemas.microsoft.com/office/drawing/2010/main"/>
            </a:ext>
          </a:extLst>
        </p:spPr>
      </p:pic>
      <p:sp>
        <p:nvSpPr>
          <p:cNvPr id="2" name="Slide Number Placeholder 1"/>
          <p:cNvSpPr>
            <a:spLocks noGrp="1"/>
          </p:cNvSpPr>
          <p:nvPr>
            <p:ph type="sldNum" sz="quarter" idx="15"/>
          </p:nvPr>
        </p:nvSpPr>
        <p:spPr/>
        <p:txBody>
          <a:bodyPr/>
          <a:lstStyle/>
          <a:p>
            <a:fld id="{B6F15528-21DE-4FAA-801E-634DDDAF4B2B}" type="slidenum">
              <a:rPr lang="en-US" smtClean="0"/>
              <a:pPr/>
              <a:t>77</a:t>
            </a:fld>
            <a:endParaRPr lang="en-US"/>
          </a:p>
        </p:txBody>
      </p:sp>
      <mc:AlternateContent xmlns:mc="http://schemas.openxmlformats.org/markup-compatibility/2006" xmlns:a14="http://schemas.microsoft.com/office/drawing/2010/main">
        <mc:Choice Requires="a14">
          <p:sp>
            <p:nvSpPr>
              <p:cNvPr id="6" name="TextBox 5"/>
              <p:cNvSpPr txBox="1"/>
              <p:nvPr/>
            </p:nvSpPr>
            <p:spPr>
              <a:xfrm>
                <a:off x="368710" y="836756"/>
                <a:ext cx="7784690" cy="400110"/>
              </a:xfrm>
              <a:prstGeom prst="rect">
                <a:avLst/>
              </a:prstGeom>
              <a:noFill/>
            </p:spPr>
            <p:txBody>
              <a:bodyPr wrap="square" rtlCol="0">
                <a:spAutoFit/>
              </a:bodyPr>
              <a:lstStyle/>
              <a:p>
                <a:r>
                  <a:rPr lang="en-US" sz="2000" dirty="0" smtClean="0">
                    <a:latin typeface="Times New Roman" pitchFamily="18" charset="0"/>
                    <a:cs typeface="Times New Roman" pitchFamily="18" charset="0"/>
                  </a:rPr>
                  <a:t>V13 for 250 mm slab , &lt;</a:t>
                </a:r>
                <a14:m>
                  <m:oMath xmlns:m="http://schemas.openxmlformats.org/officeDocument/2006/math">
                    <m:r>
                      <a:rPr lang="en-US" sz="2000" i="1" smtClean="0">
                        <a:latin typeface="Cambria Math"/>
                        <a:ea typeface="Cambria Math"/>
                      </a:rPr>
                      <m:t>∅</m:t>
                    </m:r>
                    <m:r>
                      <a:rPr lang="en-US" sz="2000" b="0" i="1" smtClean="0">
                        <a:latin typeface="Cambria Math"/>
                        <a:ea typeface="Cambria Math"/>
                      </a:rPr>
                      <m:t>𝑉𝑐</m:t>
                    </m:r>
                    <m:r>
                      <a:rPr lang="en-US" sz="2000" b="0" i="1" smtClean="0">
                        <a:latin typeface="Cambria Math"/>
                        <a:ea typeface="Cambria Math"/>
                      </a:rPr>
                      <m:t> </m:t>
                    </m:r>
                    <m:r>
                      <a:rPr lang="en-US" sz="2000" b="0" i="1" smtClean="0">
                        <a:latin typeface="Cambria Math"/>
                        <a:ea typeface="Cambria Math"/>
                      </a:rPr>
                      <m:t>𝑂𝐾</m:t>
                    </m:r>
                    <m:r>
                      <a:rPr lang="en-US" sz="2000" b="0" i="1" smtClean="0">
                        <a:latin typeface="Cambria Math"/>
                        <a:ea typeface="Cambria Math"/>
                      </a:rPr>
                      <m:t> </m:t>
                    </m:r>
                  </m:oMath>
                </a14:m>
                <a:endParaRPr lang="en-US" sz="2000" dirty="0">
                  <a:latin typeface="Times New Roman" pitchFamily="18" charset="0"/>
                  <a:cs typeface="Times New Roman"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68710" y="836756"/>
                <a:ext cx="7784690" cy="400110"/>
              </a:xfrm>
              <a:prstGeom prst="rect">
                <a:avLst/>
              </a:prstGeom>
              <a:blipFill rotWithShape="1">
                <a:blip r:embed="rId3"/>
                <a:stretch>
                  <a:fillRect l="-782" t="-7576" b="-25758"/>
                </a:stretch>
              </a:blipFill>
            </p:spPr>
            <p:txBody>
              <a:bodyPr/>
              <a:lstStyle/>
              <a:p>
                <a:r>
                  <a:rPr lang="en-US">
                    <a:noFill/>
                  </a:rPr>
                  <a:t> </a:t>
                </a:r>
              </a:p>
            </p:txBody>
          </p:sp>
        </mc:Fallback>
      </mc:AlternateContent>
      <p:sp>
        <p:nvSpPr>
          <p:cNvPr id="7" name="TextBox 6"/>
          <p:cNvSpPr txBox="1"/>
          <p:nvPr/>
        </p:nvSpPr>
        <p:spPr>
          <a:xfrm>
            <a:off x="1188720" y="5029200"/>
            <a:ext cx="6781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3.4: V13 for 250 mm slab (KN).</a:t>
            </a:r>
            <a:endParaRPr lang="en-US" dirty="0">
              <a:latin typeface="Times New Roman" pitchFamily="18" charset="0"/>
              <a:cs typeface="Times New Roman" pitchFamily="18" charset="0"/>
            </a:endParaRPr>
          </a:p>
        </p:txBody>
      </p:sp>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63014381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a:latin typeface="Times New Roman" pitchFamily="18" charset="0"/>
                <a:cs typeface="Times New Roman" pitchFamily="18" charset="0"/>
              </a:rPr>
              <a:t>Verification of internal forces </a:t>
            </a:r>
          </a:p>
        </p:txBody>
      </p:sp>
      <mc:AlternateContent xmlns:mc="http://schemas.openxmlformats.org/markup-compatibility/2006" xmlns:a14="http://schemas.microsoft.com/office/drawing/2010/main">
        <mc:Choice Requires="a14">
          <p:sp>
            <p:nvSpPr>
              <p:cNvPr id="5" name="TextBox 4"/>
              <p:cNvSpPr txBox="1"/>
              <p:nvPr/>
            </p:nvSpPr>
            <p:spPr>
              <a:xfrm>
                <a:off x="368710" y="836756"/>
                <a:ext cx="7784690" cy="400110"/>
              </a:xfrm>
              <a:prstGeom prst="rect">
                <a:avLst/>
              </a:prstGeom>
              <a:noFill/>
            </p:spPr>
            <p:txBody>
              <a:bodyPr wrap="square" rtlCol="0">
                <a:spAutoFit/>
              </a:bodyPr>
              <a:lstStyle/>
              <a:p>
                <a:r>
                  <a:rPr lang="en-US" sz="2000" dirty="0" smtClean="0">
                    <a:latin typeface="Times New Roman" pitchFamily="18" charset="0"/>
                    <a:cs typeface="Times New Roman" pitchFamily="18" charset="0"/>
                  </a:rPr>
                  <a:t>V13 for 170 mm slab , &lt;</a:t>
                </a:r>
                <a14:m>
                  <m:oMath xmlns:m="http://schemas.openxmlformats.org/officeDocument/2006/math">
                    <m:r>
                      <a:rPr lang="en-US" sz="2000" i="1" smtClean="0">
                        <a:latin typeface="Cambria Math"/>
                        <a:ea typeface="Cambria Math"/>
                      </a:rPr>
                      <m:t>∅</m:t>
                    </m:r>
                    <m:r>
                      <a:rPr lang="en-US" sz="2000" b="0" i="1" smtClean="0">
                        <a:latin typeface="Cambria Math"/>
                        <a:ea typeface="Cambria Math"/>
                      </a:rPr>
                      <m:t>𝑉𝑐</m:t>
                    </m:r>
                    <m:r>
                      <a:rPr lang="en-US" sz="2000" b="0" i="1" smtClean="0">
                        <a:latin typeface="Cambria Math"/>
                        <a:ea typeface="Cambria Math"/>
                      </a:rPr>
                      <m:t> </m:t>
                    </m:r>
                    <m:r>
                      <a:rPr lang="en-US" sz="2000" b="0" i="1" smtClean="0">
                        <a:latin typeface="Cambria Math"/>
                        <a:ea typeface="Cambria Math"/>
                      </a:rPr>
                      <m:t>𝑂𝐾</m:t>
                    </m:r>
                    <m:r>
                      <a:rPr lang="en-US" sz="2000" b="0" i="1" smtClean="0">
                        <a:latin typeface="Cambria Math"/>
                        <a:ea typeface="Cambria Math"/>
                      </a:rPr>
                      <m:t> </m:t>
                    </m:r>
                  </m:oMath>
                </a14:m>
                <a:endParaRPr lang="en-US" sz="2000" dirty="0">
                  <a:latin typeface="Times New Roman" pitchFamily="18" charset="0"/>
                  <a:cs typeface="Times New Roman" pitchFamily="18"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68710" y="836756"/>
                <a:ext cx="7784690" cy="400110"/>
              </a:xfrm>
              <a:prstGeom prst="rect">
                <a:avLst/>
              </a:prstGeom>
              <a:blipFill rotWithShape="1">
                <a:blip r:embed="rId2"/>
                <a:stretch>
                  <a:fillRect l="-782" t="-7576" b="-25758"/>
                </a:stretch>
              </a:blipFill>
            </p:spPr>
            <p:txBody>
              <a:bodyPr/>
              <a:lstStyle/>
              <a:p>
                <a:r>
                  <a:rPr lang="en-US">
                    <a:noFill/>
                  </a:rPr>
                  <a:t> </a:t>
                </a:r>
              </a:p>
            </p:txBody>
          </p:sp>
        </mc:Fallback>
      </mc:AlternateContent>
      <p:pic>
        <p:nvPicPr>
          <p:cNvPr id="6" name="Content Placeholder 5"/>
          <p:cNvPicPr>
            <a:picLocks noGrp="1"/>
          </p:cNvPicPr>
          <p:nvPr>
            <p:ph sz="quarter" idx="1"/>
          </p:nvPr>
        </p:nvPicPr>
        <p:blipFill rotWithShape="1">
          <a:blip r:embed="rId3">
            <a:extLst>
              <a:ext uri="{28A0092B-C50C-407E-A947-70E740481C1C}">
                <a14:useLocalDpi xmlns:a14="http://schemas.microsoft.com/office/drawing/2010/main" val="0"/>
              </a:ext>
            </a:extLst>
          </a:blip>
          <a:stretch/>
        </p:blipFill>
        <p:spPr bwMode="auto">
          <a:xfrm>
            <a:off x="1505663" y="1371600"/>
            <a:ext cx="5967984" cy="3870247"/>
          </a:xfrm>
          <a:prstGeom prst="rect">
            <a:avLst/>
          </a:prstGeom>
          <a:ln>
            <a:noFill/>
          </a:ln>
          <a:extLst>
            <a:ext uri="{53640926-AAD7-44D8-BBD7-CCE9431645EC}">
              <a14:shadowObscured xmlns:a14="http://schemas.microsoft.com/office/drawing/2010/main"/>
            </a:ext>
          </a:extLst>
        </p:spPr>
      </p:pic>
      <p:sp>
        <p:nvSpPr>
          <p:cNvPr id="2" name="Slide Number Placeholder 1"/>
          <p:cNvSpPr>
            <a:spLocks noGrp="1"/>
          </p:cNvSpPr>
          <p:nvPr>
            <p:ph type="sldNum" sz="quarter" idx="15"/>
          </p:nvPr>
        </p:nvSpPr>
        <p:spPr/>
        <p:txBody>
          <a:bodyPr/>
          <a:lstStyle/>
          <a:p>
            <a:fld id="{B6F15528-21DE-4FAA-801E-634DDDAF4B2B}" type="slidenum">
              <a:rPr lang="en-US" smtClean="0"/>
              <a:pPr/>
              <a:t>78</a:t>
            </a:fld>
            <a:endParaRPr lang="en-US"/>
          </a:p>
        </p:txBody>
      </p:sp>
      <p:sp>
        <p:nvSpPr>
          <p:cNvPr id="7" name="TextBox 6"/>
          <p:cNvSpPr txBox="1"/>
          <p:nvPr/>
        </p:nvSpPr>
        <p:spPr>
          <a:xfrm>
            <a:off x="1219200" y="5334000"/>
            <a:ext cx="6781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3.5: V13 for 170 mm slab (KN).</a:t>
            </a:r>
            <a:endParaRPr lang="en-US" dirty="0">
              <a:latin typeface="Times New Roman" pitchFamily="18" charset="0"/>
              <a:cs typeface="Times New Roman" pitchFamily="18" charset="0"/>
            </a:endParaRPr>
          </a:p>
        </p:txBody>
      </p:sp>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82912343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90600"/>
            <a:ext cx="8153400" cy="5483352"/>
          </a:xfrm>
        </p:spPr>
        <p:txBody>
          <a:bodyPr/>
          <a:lstStyle/>
          <a:p>
            <a:pPr lvl="0">
              <a:buClrTx/>
              <a:buSzPct val="100000"/>
              <a:buFont typeface="Arial" pitchFamily="34" charset="0"/>
              <a:buChar char="•"/>
            </a:pPr>
            <a:r>
              <a:rPr lang="en-US" b="1" dirty="0"/>
              <a:t> </a:t>
            </a:r>
            <a:r>
              <a:rPr lang="en-US" sz="2000" b="1" dirty="0">
                <a:latin typeface="Times New Roman" pitchFamily="18" charset="0"/>
                <a:cs typeface="Times New Roman" pitchFamily="18" charset="0"/>
              </a:rPr>
              <a:t>Moment check: </a:t>
            </a:r>
            <a:endParaRPr lang="en-US" sz="2000" dirty="0">
              <a:latin typeface="Times New Roman" pitchFamily="18" charset="0"/>
              <a:cs typeface="Times New Roman" pitchFamily="18" charset="0"/>
            </a:endParaRPr>
          </a:p>
          <a:p>
            <a:pPr marL="0" indent="0">
              <a:buNone/>
            </a:pPr>
            <a:r>
              <a:rPr lang="en-US" sz="2000" dirty="0">
                <a:latin typeface="Times New Roman" pitchFamily="18" charset="0"/>
                <a:cs typeface="Times New Roman" pitchFamily="18" charset="0"/>
              </a:rPr>
              <a:t>Frames in x and y directions were </a:t>
            </a:r>
            <a:r>
              <a:rPr lang="en-US" sz="2000" dirty="0" smtClean="0">
                <a:latin typeface="Times New Roman" pitchFamily="18" charset="0"/>
                <a:cs typeface="Times New Roman" pitchFamily="18" charset="0"/>
              </a:rPr>
              <a:t>chosen, moments </a:t>
            </a:r>
            <a:r>
              <a:rPr lang="en-US" sz="2000" dirty="0">
                <a:latin typeface="Times New Roman" pitchFamily="18" charset="0"/>
                <a:cs typeface="Times New Roman" pitchFamily="18" charset="0"/>
              </a:rPr>
              <a:t>by hand and from ETABS were obtained and compared</a:t>
            </a:r>
            <a:r>
              <a:rPr lang="en-US" dirty="0" smtClean="0"/>
              <a:t>.</a:t>
            </a:r>
          </a:p>
          <a:p>
            <a:pPr marL="0" indent="0">
              <a:buNone/>
            </a:pPr>
            <a:endParaRPr lang="en-US" dirty="0"/>
          </a:p>
          <a:p>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79</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a:latin typeface="Times New Roman" pitchFamily="18" charset="0"/>
                <a:cs typeface="Times New Roman" pitchFamily="18" charset="0"/>
              </a:rPr>
              <a:t>Verification of internal forces </a:t>
            </a:r>
          </a:p>
        </p:txBody>
      </p:sp>
      <p:pic>
        <p:nvPicPr>
          <p:cNvPr id="5" name="Picture 4"/>
          <p:cNvPicPr/>
          <p:nvPr/>
        </p:nvPicPr>
        <p:blipFill>
          <a:blip r:embed="rId2">
            <a:extLst>
              <a:ext uri="{BEBA8EAE-BF5A-486C-A8C5-ECC9F3942E4B}">
                <a14:imgProps xmlns:a14="http://schemas.microsoft.com/office/drawing/2010/main">
                  <a14:imgLayer r:embed="rId3">
                    <a14:imgEffect>
                      <a14:sharpenSoften amount="97000"/>
                    </a14:imgEffect>
                  </a14:imgLayer>
                </a14:imgProps>
              </a:ext>
              <a:ext uri="{28A0092B-C50C-407E-A947-70E740481C1C}">
                <a14:useLocalDpi xmlns:a14="http://schemas.microsoft.com/office/drawing/2010/main" val="0"/>
              </a:ext>
            </a:extLst>
          </a:blip>
          <a:stretch>
            <a:fillRect/>
          </a:stretch>
        </p:blipFill>
        <p:spPr>
          <a:xfrm>
            <a:off x="1288561" y="2258370"/>
            <a:ext cx="6402188" cy="3731930"/>
          </a:xfrm>
          <a:prstGeom prst="rect">
            <a:avLst/>
          </a:prstGeom>
        </p:spPr>
      </p:pic>
      <p:sp>
        <p:nvSpPr>
          <p:cNvPr id="6" name="TextBox 5"/>
          <p:cNvSpPr txBox="1"/>
          <p:nvPr/>
        </p:nvSpPr>
        <p:spPr>
          <a:xfrm>
            <a:off x="1219200" y="5994654"/>
            <a:ext cx="6781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3.6: Frames in x and y directions.</a:t>
            </a:r>
            <a:endParaRPr lang="en-US"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434362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66800" y="751820"/>
            <a:ext cx="6019800" cy="4228193"/>
          </a:xfrm>
        </p:spPr>
      </p:pic>
      <p:sp>
        <p:nvSpPr>
          <p:cNvPr id="4" name="Slide Number Placeholder 3"/>
          <p:cNvSpPr>
            <a:spLocks noGrp="1"/>
          </p:cNvSpPr>
          <p:nvPr>
            <p:ph type="sldNum" sz="quarter" idx="15"/>
          </p:nvPr>
        </p:nvSpPr>
        <p:spPr/>
        <p:txBody>
          <a:bodyPr/>
          <a:lstStyle/>
          <a:p>
            <a:fld id="{B6F15528-21DE-4FAA-801E-634DDDAF4B2B}" type="slidenum">
              <a:rPr lang="en-US" smtClean="0"/>
              <a:pPr/>
              <a:t>8</a:t>
            </a:fld>
            <a:endParaRPr lang="en-US"/>
          </a:p>
        </p:txBody>
      </p:sp>
      <p:sp>
        <p:nvSpPr>
          <p:cNvPr id="5" name="TextBox 4"/>
          <p:cNvSpPr txBox="1"/>
          <p:nvPr/>
        </p:nvSpPr>
        <p:spPr>
          <a:xfrm>
            <a:off x="533400" y="228600"/>
            <a:ext cx="7467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AutoCAD architectural plans </a:t>
            </a:r>
            <a:endParaRPr lang="en-US" sz="2800" dirty="0">
              <a:latin typeface="Times New Roman" pitchFamily="18" charset="0"/>
              <a:cs typeface="Times New Roman" pitchFamily="18" charset="0"/>
            </a:endParaRPr>
          </a:p>
        </p:txBody>
      </p:sp>
      <p:sp>
        <p:nvSpPr>
          <p:cNvPr id="7" name="TextBox 6"/>
          <p:cNvSpPr txBox="1"/>
          <p:nvPr/>
        </p:nvSpPr>
        <p:spPr>
          <a:xfrm>
            <a:off x="1267097" y="4953000"/>
            <a:ext cx="59436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1.5: Fifth floor architectural plan </a:t>
            </a:r>
            <a:endParaRPr lang="en-US" dirty="0">
              <a:latin typeface="Times New Roman" pitchFamily="18" charset="0"/>
              <a:cs typeface="Times New Roman" pitchFamily="18" charset="0"/>
            </a:endParaRPr>
          </a:p>
        </p:txBody>
      </p:sp>
      <p:sp>
        <p:nvSpPr>
          <p:cNvPr id="8" name="TextBox 7"/>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
        <p:nvSpPr>
          <p:cNvPr id="2" name="Rectangle 1"/>
          <p:cNvSpPr/>
          <p:nvPr/>
        </p:nvSpPr>
        <p:spPr>
          <a:xfrm>
            <a:off x="1066800" y="5715000"/>
            <a:ext cx="6553200" cy="646331"/>
          </a:xfrm>
          <a:prstGeom prst="rect">
            <a:avLst/>
          </a:prstGeom>
        </p:spPr>
        <p:txBody>
          <a:bodyPr wrap="square">
            <a:spAutoFit/>
          </a:bodyPr>
          <a:lstStyle/>
          <a:p>
            <a:r>
              <a:rPr lang="en-US" dirty="0">
                <a:latin typeface="Times New Roman" pitchFamily="18" charset="0"/>
                <a:cs typeface="Times New Roman" pitchFamily="18" charset="0"/>
              </a:rPr>
              <a:t>The following table shows floors usage, areas and center to center heights.</a:t>
            </a:r>
          </a:p>
        </p:txBody>
      </p:sp>
    </p:spTree>
    <p:extLst>
      <p:ext uri="{BB962C8B-B14F-4D97-AF65-F5344CB8AC3E}">
        <p14:creationId xmlns:p14="http://schemas.microsoft.com/office/powerpoint/2010/main" val="366789675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990600"/>
                <a:ext cx="8153400" cy="5483352"/>
              </a:xfrm>
            </p:spPr>
            <p:txBody>
              <a:bodyPr>
                <a:normAutofit/>
              </a:bodyPr>
              <a:lstStyle/>
              <a:p>
                <a:pPr marL="0" indent="0">
                  <a:buNone/>
                </a:pPr>
                <a:r>
                  <a:rPr lang="en-US" dirty="0"/>
                  <a:t> </a:t>
                </a:r>
                <a:r>
                  <a:rPr lang="en-US" sz="2000" dirty="0">
                    <a:latin typeface="Times New Roman" pitchFamily="18" charset="0"/>
                    <a:cs typeface="Times New Roman" pitchFamily="18" charset="0"/>
                  </a:rPr>
                  <a:t>M </a:t>
                </a:r>
                <a:r>
                  <a:rPr lang="en-US" sz="2000" baseline="-25000" dirty="0">
                    <a:latin typeface="Times New Roman" pitchFamily="18" charset="0"/>
                    <a:cs typeface="Times New Roman" pitchFamily="18" charset="0"/>
                  </a:rPr>
                  <a:t>live, hand</a:t>
                </a:r>
                <a:r>
                  <a:rPr lang="en-US" sz="2000" dirty="0">
                    <a:latin typeface="Times New Roman" pitchFamily="18" charset="0"/>
                    <a:cs typeface="Times New Roman" pitchFamily="18" charset="0"/>
                  </a:rPr>
                  <a:t> = </a:t>
                </a:r>
                <a14:m>
                  <m:oMath xmlns:m="http://schemas.openxmlformats.org/officeDocument/2006/math">
                    <m:f>
                      <m:fPr>
                        <m:ctrlPr>
                          <a:rPr lang="en-US" sz="2000" i="1">
                            <a:latin typeface="Cambria Math"/>
                          </a:rPr>
                        </m:ctrlPr>
                      </m:fPr>
                      <m:num>
                        <m:r>
                          <a:rPr lang="en-US" sz="2000" b="0" i="1">
                            <a:latin typeface="Cambria Math"/>
                          </a:rPr>
                          <m:t>𝑊</m:t>
                        </m:r>
                        <m:r>
                          <a:rPr lang="en-US" sz="2000" b="0" i="1">
                            <a:latin typeface="Cambria Math"/>
                          </a:rPr>
                          <m:t>×</m:t>
                        </m:r>
                        <m:r>
                          <a:rPr lang="en-US" sz="2000" b="0" i="1">
                            <a:latin typeface="Cambria Math"/>
                          </a:rPr>
                          <m:t>𝐿</m:t>
                        </m:r>
                        <m:r>
                          <a:rPr lang="en-US" sz="2000" b="0" i="1">
                            <a:latin typeface="Cambria Math"/>
                          </a:rPr>
                          <m:t>2×</m:t>
                        </m:r>
                        <m:sSup>
                          <m:sSupPr>
                            <m:ctrlPr>
                              <a:rPr lang="en-US" sz="2000" i="1">
                                <a:latin typeface="Cambria Math"/>
                              </a:rPr>
                            </m:ctrlPr>
                          </m:sSupPr>
                          <m:e>
                            <m:r>
                              <a:rPr lang="en-US" sz="2000" b="0" i="1">
                                <a:latin typeface="Cambria Math"/>
                              </a:rPr>
                              <m:t>𝐿𝑛</m:t>
                            </m:r>
                          </m:e>
                          <m:sup>
                            <m:r>
                              <a:rPr lang="en-US" sz="2000" b="0" i="1">
                                <a:latin typeface="Cambria Math"/>
                              </a:rPr>
                              <m:t>2</m:t>
                            </m:r>
                          </m:sup>
                        </m:sSup>
                        <m:r>
                          <a:rPr lang="en-US" sz="2000" b="0" i="1">
                            <a:latin typeface="Cambria Math"/>
                          </a:rPr>
                          <m:t> </m:t>
                        </m:r>
                      </m:num>
                      <m:den>
                        <m:r>
                          <a:rPr lang="en-US" sz="2000" b="0" i="1">
                            <a:latin typeface="Cambria Math"/>
                          </a:rPr>
                          <m:t>8</m:t>
                        </m:r>
                      </m:den>
                    </m:f>
                  </m:oMath>
                </a14:m>
                <a:r>
                  <a:rPr lang="en-US" sz="2000" dirty="0">
                    <a:latin typeface="Times New Roman" pitchFamily="18" charset="0"/>
                    <a:cs typeface="Times New Roman" pitchFamily="18" charset="0"/>
                  </a:rPr>
                  <a:t> = </a:t>
                </a:r>
                <a14:m>
                  <m:oMath xmlns:m="http://schemas.openxmlformats.org/officeDocument/2006/math">
                    <m:f>
                      <m:fPr>
                        <m:ctrlPr>
                          <a:rPr lang="en-US" sz="2000" i="1">
                            <a:latin typeface="Cambria Math"/>
                          </a:rPr>
                        </m:ctrlPr>
                      </m:fPr>
                      <m:num>
                        <m:r>
                          <a:rPr lang="en-US" sz="2000" b="0" i="1">
                            <a:latin typeface="Cambria Math"/>
                          </a:rPr>
                          <m:t>2.4×</m:t>
                        </m:r>
                        <m:f>
                          <m:fPr>
                            <m:ctrlPr>
                              <a:rPr lang="en-US" sz="2000" i="1">
                                <a:latin typeface="Cambria Math"/>
                              </a:rPr>
                            </m:ctrlPr>
                          </m:fPr>
                          <m:num>
                            <m:r>
                              <a:rPr lang="en-US" sz="2000" b="0" i="1">
                                <a:latin typeface="Cambria Math"/>
                              </a:rPr>
                              <m:t>4.33+ 8.2 </m:t>
                            </m:r>
                          </m:num>
                          <m:den>
                            <m:r>
                              <a:rPr lang="en-US" sz="2000" b="0" i="1">
                                <a:latin typeface="Cambria Math"/>
                              </a:rPr>
                              <m:t>2</m:t>
                            </m:r>
                          </m:den>
                        </m:f>
                        <m:r>
                          <a:rPr lang="en-US" sz="2000" b="0" i="1">
                            <a:latin typeface="Cambria Math"/>
                          </a:rPr>
                          <m:t> ×</m:t>
                        </m:r>
                        <m:sSup>
                          <m:sSupPr>
                            <m:ctrlPr>
                              <a:rPr lang="en-US" sz="2000" i="1">
                                <a:latin typeface="Cambria Math"/>
                              </a:rPr>
                            </m:ctrlPr>
                          </m:sSupPr>
                          <m:e>
                            <m:r>
                              <a:rPr lang="en-US" sz="2000" b="0" i="1">
                                <a:latin typeface="Cambria Math"/>
                              </a:rPr>
                              <m:t>7.51</m:t>
                            </m:r>
                          </m:e>
                          <m:sup>
                            <m:r>
                              <a:rPr lang="en-US" sz="2000" b="0" i="1">
                                <a:latin typeface="Cambria Math"/>
                              </a:rPr>
                              <m:t>2</m:t>
                            </m:r>
                          </m:sup>
                        </m:sSup>
                      </m:num>
                      <m:den>
                        <m:r>
                          <a:rPr lang="en-US" sz="2000" b="0" i="1">
                            <a:latin typeface="Cambria Math"/>
                          </a:rPr>
                          <m:t>8</m:t>
                        </m:r>
                      </m:den>
                    </m:f>
                  </m:oMath>
                </a14:m>
                <a:r>
                  <a:rPr lang="en-US" sz="2000" dirty="0">
                    <a:latin typeface="Times New Roman" pitchFamily="18" charset="0"/>
                    <a:cs typeface="Times New Roman" pitchFamily="18" charset="0"/>
                  </a:rPr>
                  <a:t> = 106 </a:t>
                </a:r>
                <a:r>
                  <a:rPr lang="en-US" sz="2000" dirty="0" err="1">
                    <a:latin typeface="Times New Roman" pitchFamily="18" charset="0"/>
                    <a:cs typeface="Times New Roman" pitchFamily="18" charset="0"/>
                  </a:rPr>
                  <a:t>KN.m</a:t>
                </a:r>
                <a:r>
                  <a:rPr lang="en-US" sz="2000" dirty="0">
                    <a:latin typeface="Times New Roman" pitchFamily="18" charset="0"/>
                    <a:cs typeface="Times New Roman" pitchFamily="18" charset="0"/>
                  </a:rPr>
                  <a:t> </a:t>
                </a:r>
              </a:p>
              <a:p>
                <a:pPr marL="0" indent="0">
                  <a:buNone/>
                </a:pPr>
                <a:r>
                  <a:rPr lang="en-US" sz="2000" dirty="0">
                    <a:latin typeface="Times New Roman" pitchFamily="18" charset="0"/>
                    <a:cs typeface="Times New Roman" pitchFamily="18" charset="0"/>
                  </a:rPr>
                  <a:t> </a:t>
                </a:r>
              </a:p>
              <a:p>
                <a:pPr marL="0" indent="0">
                  <a:buNone/>
                </a:pPr>
                <a:r>
                  <a:rPr lang="en-US" sz="2000" dirty="0">
                    <a:latin typeface="Times New Roman" pitchFamily="18" charset="0"/>
                    <a:cs typeface="Times New Roman" pitchFamily="18" charset="0"/>
                  </a:rPr>
                  <a:t>M</a:t>
                </a:r>
                <a:r>
                  <a:rPr lang="en-US" sz="2000" baseline="-25000" dirty="0">
                    <a:latin typeface="Times New Roman" pitchFamily="18" charset="0"/>
                    <a:cs typeface="Times New Roman" pitchFamily="18" charset="0"/>
                  </a:rPr>
                  <a:t> live, ETABS</a:t>
                </a:r>
                <a:r>
                  <a:rPr lang="en-US" sz="2000" dirty="0">
                    <a:latin typeface="Times New Roman" pitchFamily="18" charset="0"/>
                    <a:cs typeface="Times New Roman" pitchFamily="18" charset="0"/>
                  </a:rPr>
                  <a:t> = </a:t>
                </a:r>
                <a14:m>
                  <m:oMath xmlns:m="http://schemas.openxmlformats.org/officeDocument/2006/math">
                    <m:f>
                      <m:fPr>
                        <m:ctrlPr>
                          <a:rPr lang="en-US" sz="2000" i="1">
                            <a:latin typeface="Cambria Math"/>
                          </a:rPr>
                        </m:ctrlPr>
                      </m:fPr>
                      <m:num>
                        <m:r>
                          <a:rPr lang="en-US" sz="2000" b="0" i="1">
                            <a:latin typeface="Cambria Math"/>
                          </a:rPr>
                          <m:t>𝛴</m:t>
                        </m:r>
                        <m:r>
                          <a:rPr lang="en-US" sz="2000" b="0" i="1">
                            <a:latin typeface="Cambria Math"/>
                          </a:rPr>
                          <m:t>𝑀𝑜𝑚𝑒𝑛𝑡</m:t>
                        </m:r>
                        <m:r>
                          <a:rPr lang="en-US" sz="2000" b="0">
                            <a:latin typeface="Cambria Math"/>
                          </a:rPr>
                          <m:t> </m:t>
                        </m:r>
                        <m:r>
                          <a:rPr lang="en-US" sz="2000" b="0" i="1">
                            <a:latin typeface="Cambria Math"/>
                          </a:rPr>
                          <m:t>𝑎𝑡</m:t>
                        </m:r>
                        <m:r>
                          <a:rPr lang="en-US" sz="2000" b="0">
                            <a:latin typeface="Cambria Math"/>
                          </a:rPr>
                          <m:t> </m:t>
                        </m:r>
                        <m:r>
                          <a:rPr lang="en-US" sz="2000" b="0" i="1">
                            <a:latin typeface="Cambria Math"/>
                          </a:rPr>
                          <m:t>𝑗𝑜𝑖𝑛𝑡𝑠</m:t>
                        </m:r>
                        <m:r>
                          <a:rPr lang="en-US" sz="2000" b="0">
                            <a:latin typeface="Cambria Math"/>
                          </a:rPr>
                          <m:t> </m:t>
                        </m:r>
                      </m:num>
                      <m:den>
                        <m:r>
                          <a:rPr lang="en-US" sz="2000" b="0" i="1">
                            <a:latin typeface="Cambria Math"/>
                          </a:rPr>
                          <m:t>2</m:t>
                        </m:r>
                      </m:den>
                    </m:f>
                    <m:r>
                      <a:rPr lang="en-US" sz="2000" b="0" i="1">
                        <a:latin typeface="Cambria Math"/>
                      </a:rPr>
                      <m:t> </m:t>
                    </m:r>
                  </m:oMath>
                </a14:m>
                <a:r>
                  <a:rPr lang="en-US" sz="2000" dirty="0">
                    <a:latin typeface="Times New Roman" pitchFamily="18" charset="0"/>
                    <a:cs typeface="Times New Roman" pitchFamily="18" charset="0"/>
                  </a:rPr>
                  <a:t>+ Moment at middle of span </a:t>
                </a:r>
              </a:p>
              <a:p>
                <a:pPr marL="0" indent="0">
                  <a:lnSpc>
                    <a:spcPct val="150000"/>
                  </a:lnSpc>
                  <a:spcAft>
                    <a:spcPts val="600"/>
                  </a:spcAft>
                  <a:buNone/>
                </a:pPr>
                <a:r>
                  <a:rPr lang="en-US" sz="2000" dirty="0">
                    <a:latin typeface="Times New Roman" pitchFamily="18" charset="0"/>
                    <a:ea typeface="Calibri"/>
                    <a:cs typeface="Times New Roman" pitchFamily="18" charset="0"/>
                  </a:rPr>
                  <a:t>=</a:t>
                </a:r>
                <a14:m>
                  <m:oMath xmlns:m="http://schemas.openxmlformats.org/officeDocument/2006/math">
                    <m:r>
                      <a:rPr lang="en-US" sz="2000" b="0" i="1">
                        <a:effectLst/>
                        <a:latin typeface="Cambria Math"/>
                        <a:ea typeface="Calibri"/>
                        <a:cs typeface="Times New Roman"/>
                      </a:rPr>
                      <m:t> </m:t>
                    </m:r>
                    <m:f>
                      <m:fPr>
                        <m:ctrlPr>
                          <a:rPr lang="en-US" sz="2000" i="1">
                            <a:effectLst/>
                            <a:latin typeface="Cambria Math"/>
                            <a:ea typeface="Calibri"/>
                            <a:cs typeface="Times New Roman"/>
                          </a:rPr>
                        </m:ctrlPr>
                      </m:fPr>
                      <m:num>
                        <m:r>
                          <a:rPr lang="en-US" sz="2000" b="0" i="1">
                            <a:effectLst/>
                            <a:latin typeface="Cambria Math"/>
                            <a:ea typeface="Calibri"/>
                            <a:cs typeface="Times New Roman"/>
                          </a:rPr>
                          <m:t>59</m:t>
                        </m:r>
                        <m:r>
                          <a:rPr lang="en-US" sz="2000" b="0">
                            <a:effectLst/>
                            <a:latin typeface="Cambria Math"/>
                            <a:ea typeface="Calibri"/>
                            <a:cs typeface="Times New Roman"/>
                          </a:rPr>
                          <m:t>.</m:t>
                        </m:r>
                        <m:r>
                          <a:rPr lang="en-US" sz="2000" b="0" i="1">
                            <a:effectLst/>
                            <a:latin typeface="Cambria Math"/>
                            <a:ea typeface="Calibri"/>
                            <a:cs typeface="Times New Roman"/>
                          </a:rPr>
                          <m:t>1155</m:t>
                        </m:r>
                        <m:r>
                          <a:rPr lang="en-US" sz="2000" b="0">
                            <a:effectLst/>
                            <a:latin typeface="Cambria Math"/>
                            <a:ea typeface="Calibri"/>
                            <a:cs typeface="Times New Roman"/>
                          </a:rPr>
                          <m:t>+</m:t>
                        </m:r>
                        <m:r>
                          <a:rPr lang="en-US" sz="2000" b="0" i="1">
                            <a:effectLst/>
                            <a:latin typeface="Cambria Math"/>
                            <a:ea typeface="Calibri"/>
                            <a:cs typeface="Times New Roman"/>
                          </a:rPr>
                          <m:t>60</m:t>
                        </m:r>
                        <m:r>
                          <a:rPr lang="en-US" sz="2000" b="0">
                            <a:effectLst/>
                            <a:latin typeface="Cambria Math"/>
                            <a:ea typeface="Calibri"/>
                            <a:cs typeface="Times New Roman"/>
                          </a:rPr>
                          <m:t>.</m:t>
                        </m:r>
                        <m:r>
                          <a:rPr lang="en-US" sz="2000" b="0" i="1">
                            <a:effectLst/>
                            <a:latin typeface="Cambria Math"/>
                            <a:ea typeface="Calibri"/>
                            <a:cs typeface="Times New Roman"/>
                          </a:rPr>
                          <m:t>3965</m:t>
                        </m:r>
                        <m:r>
                          <a:rPr lang="en-US" sz="2000" b="0">
                            <a:effectLst/>
                            <a:latin typeface="Cambria Math"/>
                            <a:ea typeface="Calibri"/>
                            <a:cs typeface="Times New Roman"/>
                          </a:rPr>
                          <m:t> </m:t>
                        </m:r>
                      </m:num>
                      <m:den>
                        <m:r>
                          <a:rPr lang="en-US" sz="2000" b="0" i="1">
                            <a:effectLst/>
                            <a:latin typeface="Cambria Math"/>
                            <a:ea typeface="Calibri"/>
                            <a:cs typeface="Times New Roman"/>
                          </a:rPr>
                          <m:t>2</m:t>
                        </m:r>
                      </m:den>
                    </m:f>
                    <m:r>
                      <a:rPr lang="en-US" sz="2000" b="0" i="1">
                        <a:effectLst/>
                        <a:latin typeface="Cambria Math"/>
                        <a:ea typeface="Calibri"/>
                        <a:cs typeface="Times New Roman"/>
                      </a:rPr>
                      <m:t> </m:t>
                    </m:r>
                  </m:oMath>
                </a14:m>
                <a:r>
                  <a:rPr lang="en-US" sz="2000" dirty="0">
                    <a:effectLst/>
                    <a:latin typeface="Times New Roman" pitchFamily="18" charset="0"/>
                    <a:ea typeface="Calibri"/>
                    <a:cs typeface="Times New Roman" pitchFamily="18" charset="0"/>
                  </a:rPr>
                  <a:t>+ 47.3484 =107.1 </a:t>
                </a:r>
                <a:r>
                  <a:rPr lang="en-US" sz="2000" dirty="0" err="1">
                    <a:effectLst/>
                    <a:latin typeface="Times New Roman" pitchFamily="18" charset="0"/>
                    <a:ea typeface="Calibri"/>
                    <a:cs typeface="Times New Roman" pitchFamily="18" charset="0"/>
                  </a:rPr>
                  <a:t>KN.m</a:t>
                </a:r>
                <a:r>
                  <a:rPr lang="en-US" sz="2000" dirty="0">
                    <a:effectLst/>
                    <a:latin typeface="Times New Roman" pitchFamily="18" charset="0"/>
                    <a:ea typeface="Calibri"/>
                    <a:cs typeface="Times New Roman" pitchFamily="18" charset="0"/>
                  </a:rPr>
                  <a:t> </a:t>
                </a:r>
                <a:endParaRPr lang="en-US" sz="2000" dirty="0" smtClean="0">
                  <a:effectLst/>
                  <a:latin typeface="Times New Roman" pitchFamily="18" charset="0"/>
                  <a:ea typeface="Calibri"/>
                  <a:cs typeface="Times New Roman" pitchFamily="18" charset="0"/>
                </a:endParaRPr>
              </a:p>
              <a:p>
                <a:pPr marL="0" indent="0">
                  <a:lnSpc>
                    <a:spcPct val="150000"/>
                  </a:lnSpc>
                  <a:spcAft>
                    <a:spcPts val="600"/>
                  </a:spcAft>
                  <a:buNone/>
                </a:pPr>
                <a:r>
                  <a:rPr lang="en-US" sz="2000" dirty="0">
                    <a:latin typeface="Times New Roman" pitchFamily="18" charset="0"/>
                    <a:cs typeface="Times New Roman" pitchFamily="18" charset="0"/>
                  </a:rPr>
                  <a:t>% Difference in moment 11 =</a:t>
                </a:r>
                <a14:m>
                  <m:oMath xmlns:m="http://schemas.openxmlformats.org/officeDocument/2006/math">
                    <m:r>
                      <a:rPr lang="en-US" sz="2000" b="0" i="1">
                        <a:latin typeface="Cambria Math"/>
                      </a:rPr>
                      <m:t> </m:t>
                    </m:r>
                    <m:f>
                      <m:fPr>
                        <m:ctrlPr>
                          <a:rPr lang="en-US" sz="2000" i="1">
                            <a:latin typeface="Cambria Math"/>
                          </a:rPr>
                        </m:ctrlPr>
                      </m:fPr>
                      <m:num>
                        <m:r>
                          <a:rPr lang="en-US" sz="2000" b="0" i="1">
                            <a:latin typeface="Cambria Math"/>
                          </a:rPr>
                          <m:t> </m:t>
                        </m:r>
                        <m:r>
                          <a:rPr lang="en-US" sz="2000" b="0" i="1">
                            <a:latin typeface="Cambria Math"/>
                          </a:rPr>
                          <m:t>𝑙𝑜𝑎𝑑</m:t>
                        </m:r>
                        <m:r>
                          <a:rPr lang="en-US" sz="2000" b="0" i="1">
                            <a:latin typeface="Cambria Math"/>
                          </a:rPr>
                          <m:t> </m:t>
                        </m:r>
                        <m:r>
                          <a:rPr lang="en-US" sz="2000" b="0" i="1">
                            <a:latin typeface="Cambria Math"/>
                          </a:rPr>
                          <m:t>𝑓𝑟𝑜𝑚</m:t>
                        </m:r>
                        <m:r>
                          <a:rPr lang="en-US" sz="2000" b="0" i="1">
                            <a:latin typeface="Cambria Math"/>
                          </a:rPr>
                          <m:t> </m:t>
                        </m:r>
                        <m:r>
                          <a:rPr lang="en-US" sz="2000" b="0" i="1">
                            <a:latin typeface="Cambria Math"/>
                          </a:rPr>
                          <m:t>h𝑎𝑛𝑑</m:t>
                        </m:r>
                        <m:r>
                          <a:rPr lang="en-US" sz="2000" b="0" i="1">
                            <a:latin typeface="Cambria Math"/>
                          </a:rPr>
                          <m:t>−</m:t>
                        </m:r>
                        <m:r>
                          <a:rPr lang="en-US" sz="2000" b="0" i="1">
                            <a:latin typeface="Cambria Math"/>
                          </a:rPr>
                          <m:t>𝑙𝑜𝑎𝑑</m:t>
                        </m:r>
                        <m:r>
                          <a:rPr lang="en-US" sz="2000" b="0" i="1">
                            <a:latin typeface="Cambria Math"/>
                          </a:rPr>
                          <m:t> </m:t>
                        </m:r>
                        <m:r>
                          <a:rPr lang="en-US" sz="2000" b="0" i="1">
                            <a:latin typeface="Cambria Math"/>
                          </a:rPr>
                          <m:t>𝑓𝑟𝑜𝑚</m:t>
                        </m:r>
                        <m:r>
                          <a:rPr lang="en-US" sz="2000" b="0" i="1">
                            <a:latin typeface="Cambria Math"/>
                          </a:rPr>
                          <m:t> </m:t>
                        </m:r>
                        <m:r>
                          <a:rPr lang="en-US" sz="2000" b="0" i="1">
                            <a:latin typeface="Cambria Math"/>
                          </a:rPr>
                          <m:t>𝐸𝑇𝐴𝐵𝑆</m:t>
                        </m:r>
                        <m:r>
                          <a:rPr lang="en-US" sz="2000" b="0" i="1">
                            <a:latin typeface="Cambria Math"/>
                          </a:rPr>
                          <m:t> </m:t>
                        </m:r>
                      </m:num>
                      <m:den>
                        <m:r>
                          <a:rPr lang="en-US" sz="2000" b="0" i="1">
                            <a:latin typeface="Cambria Math"/>
                          </a:rPr>
                          <m:t>𝑙𝑜𝑎𝑑</m:t>
                        </m:r>
                        <m:r>
                          <a:rPr lang="en-US" sz="2000" b="0" i="1">
                            <a:latin typeface="Cambria Math"/>
                          </a:rPr>
                          <m:t> </m:t>
                        </m:r>
                        <m:r>
                          <a:rPr lang="en-US" sz="2000" b="0" i="1">
                            <a:latin typeface="Cambria Math"/>
                          </a:rPr>
                          <m:t>𝑓𝑟𝑜𝑚</m:t>
                        </m:r>
                        <m:r>
                          <a:rPr lang="en-US" sz="2000" b="0" i="1">
                            <a:latin typeface="Cambria Math"/>
                          </a:rPr>
                          <m:t> </m:t>
                        </m:r>
                        <m:r>
                          <a:rPr lang="en-US" sz="2000" b="0" i="1">
                            <a:latin typeface="Cambria Math"/>
                          </a:rPr>
                          <m:t>h𝑎𝑛𝑑</m:t>
                        </m:r>
                        <m:r>
                          <a:rPr lang="en-US" sz="2000" b="0" i="1">
                            <a:latin typeface="Cambria Math"/>
                          </a:rPr>
                          <m:t> </m:t>
                        </m:r>
                      </m:den>
                    </m:f>
                  </m:oMath>
                </a14:m>
                <a:r>
                  <a:rPr lang="en-US" sz="2000" dirty="0">
                    <a:latin typeface="Times New Roman" pitchFamily="18" charset="0"/>
                    <a:cs typeface="Times New Roman" pitchFamily="18" charset="0"/>
                  </a:rPr>
                  <a:t>  </a:t>
                </a:r>
                <a14:m>
                  <m:oMath xmlns:m="http://schemas.openxmlformats.org/officeDocument/2006/math">
                    <m:r>
                      <a:rPr lang="en-US" sz="2000" b="0" i="1">
                        <a:latin typeface="Cambria Math"/>
                      </a:rPr>
                      <m:t>×</m:t>
                    </m:r>
                  </m:oMath>
                </a14:m>
                <a:r>
                  <a:rPr lang="en-US" sz="2000" dirty="0">
                    <a:latin typeface="Times New Roman" pitchFamily="18" charset="0"/>
                    <a:cs typeface="Times New Roman" pitchFamily="18" charset="0"/>
                  </a:rPr>
                  <a:t> 100 % </a:t>
                </a:r>
                <a:r>
                  <a:rPr lang="en-US" sz="2000" dirty="0" smtClean="0">
                    <a:latin typeface="Times New Roman" pitchFamily="18" charset="0"/>
                    <a:cs typeface="Times New Roman" pitchFamily="18" charset="0"/>
                  </a:rPr>
                  <a:t>=</a:t>
                </a:r>
              </a:p>
              <a:p>
                <a:pPr marL="0" indent="0">
                  <a:lnSpc>
                    <a:spcPct val="150000"/>
                  </a:lnSpc>
                  <a:spcAft>
                    <a:spcPts val="600"/>
                  </a:spcAft>
                  <a:buNone/>
                </a:pPr>
                <a:r>
                  <a:rPr lang="en-US"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 </a:t>
                </a:r>
                <a14:m>
                  <m:oMath xmlns:m="http://schemas.openxmlformats.org/officeDocument/2006/math">
                    <m:f>
                      <m:fPr>
                        <m:ctrlPr>
                          <a:rPr lang="en-US" sz="2000" i="1">
                            <a:latin typeface="Cambria Math"/>
                          </a:rPr>
                        </m:ctrlPr>
                      </m:fPr>
                      <m:num>
                        <m:r>
                          <a:rPr lang="en-US" sz="2000" b="0" i="1">
                            <a:latin typeface="Cambria Math"/>
                          </a:rPr>
                          <m:t>106−107</m:t>
                        </m:r>
                        <m:r>
                          <a:rPr lang="en-US" sz="2000" b="0">
                            <a:latin typeface="Cambria Math"/>
                          </a:rPr>
                          <m:t>.</m:t>
                        </m:r>
                        <m:r>
                          <a:rPr lang="en-US" sz="2000" b="0" i="1">
                            <a:latin typeface="Cambria Math"/>
                          </a:rPr>
                          <m:t>1</m:t>
                        </m:r>
                      </m:num>
                      <m:den>
                        <m:r>
                          <a:rPr lang="en-US" sz="2000" b="0" i="1">
                            <a:latin typeface="Cambria Math"/>
                          </a:rPr>
                          <m:t>106</m:t>
                        </m:r>
                      </m:den>
                    </m:f>
                  </m:oMath>
                </a14:m>
                <a:r>
                  <a:rPr lang="en-US" sz="2000" dirty="0">
                    <a:latin typeface="Times New Roman" pitchFamily="18" charset="0"/>
                    <a:cs typeface="Times New Roman" pitchFamily="18" charset="0"/>
                  </a:rPr>
                  <a:t> </a:t>
                </a:r>
                <a14:m>
                  <m:oMath xmlns:m="http://schemas.openxmlformats.org/officeDocument/2006/math">
                    <m:r>
                      <a:rPr lang="en-US" sz="2000" b="0" i="1">
                        <a:latin typeface="Cambria Math"/>
                      </a:rPr>
                      <m:t>×</m:t>
                    </m:r>
                  </m:oMath>
                </a14:m>
                <a:r>
                  <a:rPr lang="en-US" sz="2000" dirty="0">
                    <a:latin typeface="Times New Roman" pitchFamily="18" charset="0"/>
                    <a:cs typeface="Times New Roman" pitchFamily="18" charset="0"/>
                  </a:rPr>
                  <a:t> 100 % = 1.03 % </a:t>
                </a:r>
              </a:p>
              <a:p>
                <a:pPr marL="0" indent="0" algn="just">
                  <a:lnSpc>
                    <a:spcPct val="150000"/>
                  </a:lnSpc>
                  <a:spcAft>
                    <a:spcPts val="600"/>
                  </a:spcAft>
                  <a:buNone/>
                </a:pPr>
                <a:endParaRPr lang="en-US" sz="2800" dirty="0">
                  <a:effectLst/>
                  <a:latin typeface="Times New Roman"/>
                  <a:ea typeface="Calibri"/>
                  <a:cs typeface="Times New Roman"/>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990600"/>
                <a:ext cx="8153400" cy="5483352"/>
              </a:xfrm>
              <a:blipFill rotWithShape="1">
                <a:blip r:embed="rId2"/>
                <a:stretch>
                  <a:fillRect l="-747"/>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80</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a:latin typeface="Times New Roman" pitchFamily="18" charset="0"/>
                <a:cs typeface="Times New Roman" pitchFamily="18" charset="0"/>
              </a:rPr>
              <a:t>Verification of internal forces </a:t>
            </a:r>
          </a:p>
        </p:txBody>
      </p:sp>
      <p:sp>
        <p:nvSpPr>
          <p:cNvPr id="5" name="TextBox 4"/>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48608913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836756"/>
            <a:ext cx="8153400" cy="5637196"/>
          </a:xfrm>
        </p:spPr>
        <p:txBody>
          <a:bodyPr>
            <a:normAutofit/>
          </a:bodyPr>
          <a:lstStyle/>
          <a:p>
            <a:pPr marL="0" lvl="0" indent="0">
              <a:buNone/>
            </a:pPr>
            <a:r>
              <a:rPr lang="en-US" sz="2000" b="1" dirty="0">
                <a:latin typeface="Times New Roman" pitchFamily="18" charset="0"/>
                <a:cs typeface="Times New Roman" pitchFamily="18" charset="0"/>
              </a:rPr>
              <a:t>Columns </a:t>
            </a:r>
            <a:endParaRPr lang="en-US" sz="2000" dirty="0">
              <a:latin typeface="Times New Roman" pitchFamily="18" charset="0"/>
              <a:cs typeface="Times New Roman" pitchFamily="18" charset="0"/>
            </a:endParaRPr>
          </a:p>
          <a:p>
            <a:pPr marL="0" indent="0">
              <a:buNone/>
            </a:pPr>
            <a:r>
              <a:rPr lang="en-US" sz="2000" dirty="0">
                <a:latin typeface="Times New Roman" pitchFamily="18" charset="0"/>
                <a:cs typeface="Times New Roman" pitchFamily="18" charset="0"/>
              </a:rPr>
              <a:t>Column C38 was chosen to check axial loads from dead, superimposed, live and snow loads, </a:t>
            </a: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column and its tributary </a:t>
            </a:r>
            <a:r>
              <a:rPr lang="en-US" sz="2000" dirty="0" smtClean="0">
                <a:latin typeface="Times New Roman" pitchFamily="18" charset="0"/>
                <a:cs typeface="Times New Roman" pitchFamily="18" charset="0"/>
              </a:rPr>
              <a:t>area</a:t>
            </a:r>
          </a:p>
          <a:p>
            <a:pPr marL="0" indent="0">
              <a:buNone/>
            </a:pPr>
            <a:endParaRPr lang="en-US" sz="2000" dirty="0">
              <a:latin typeface="Times New Roman" pitchFamily="18" charset="0"/>
              <a:cs typeface="Times New Roman" pitchFamily="18" charset="0"/>
            </a:endParaRPr>
          </a:p>
        </p:txBody>
      </p:sp>
      <p:sp>
        <p:nvSpPr>
          <p:cNvPr id="2" name="Slide Number Placeholder 1"/>
          <p:cNvSpPr>
            <a:spLocks noGrp="1"/>
          </p:cNvSpPr>
          <p:nvPr>
            <p:ph type="sldNum" sz="quarter" idx="15"/>
          </p:nvPr>
        </p:nvSpPr>
        <p:spPr/>
        <p:txBody>
          <a:bodyPr/>
          <a:lstStyle/>
          <a:p>
            <a:fld id="{B6F15528-21DE-4FAA-801E-634DDDAF4B2B}" type="slidenum">
              <a:rPr lang="en-US" smtClean="0"/>
              <a:pPr/>
              <a:t>81</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a:latin typeface="Times New Roman" pitchFamily="18" charset="0"/>
                <a:cs typeface="Times New Roman" pitchFamily="18" charset="0"/>
              </a:rPr>
              <a:t>Verification of internal forces </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689305" y="2114006"/>
            <a:ext cx="5600700" cy="3362325"/>
          </a:xfrm>
          <a:prstGeom prst="rect">
            <a:avLst/>
          </a:prstGeom>
        </p:spPr>
      </p:pic>
      <p:sp>
        <p:nvSpPr>
          <p:cNvPr id="6" name="TextBox 5"/>
          <p:cNvSpPr txBox="1"/>
          <p:nvPr/>
        </p:nvSpPr>
        <p:spPr>
          <a:xfrm>
            <a:off x="1257300" y="5511284"/>
            <a:ext cx="67818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3.7: Column C38 used for internal force check.</a:t>
            </a:r>
            <a:endParaRPr lang="en-US"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35792488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1143000"/>
                <a:ext cx="8305800" cy="5330952"/>
              </a:xfrm>
            </p:spPr>
            <p:txBody>
              <a:bodyPr/>
              <a:lstStyle/>
              <a:p>
                <a:pPr marL="0" indent="0">
                  <a:buNone/>
                </a:pPr>
                <a:r>
                  <a:rPr lang="en-US" sz="2000" dirty="0" smtClean="0">
                    <a:latin typeface="Times New Roman" pitchFamily="18" charset="0"/>
                    <a:cs typeface="Times New Roman" pitchFamily="18" charset="0"/>
                  </a:rPr>
                  <a:t>P</a:t>
                </a:r>
                <a:r>
                  <a:rPr lang="en-US" sz="2000" baseline="-25000" dirty="0" err="1">
                    <a:latin typeface="Times New Roman" pitchFamily="18" charset="0"/>
                    <a:cs typeface="Times New Roman" pitchFamily="18" charset="0"/>
                  </a:rPr>
                  <a:t>ultimate</a:t>
                </a:r>
                <a:r>
                  <a:rPr lang="en-US" sz="2000" baseline="-25000" dirty="0">
                    <a:latin typeface="Times New Roman" pitchFamily="18" charset="0"/>
                    <a:cs typeface="Times New Roman" pitchFamily="18" charset="0"/>
                  </a:rPr>
                  <a:t> </a:t>
                </a:r>
                <a:r>
                  <a:rPr lang="en-US" sz="2000" dirty="0">
                    <a:latin typeface="Times New Roman" pitchFamily="18" charset="0"/>
                    <a:cs typeface="Times New Roman" pitchFamily="18" charset="0"/>
                  </a:rPr>
                  <a:t>= 1.2 Dead +1.2 SD + 1.6 Live +0.5 Snow </a:t>
                </a:r>
              </a:p>
              <a:p>
                <a:pPr marL="0" indent="0">
                  <a:buNone/>
                </a:pPr>
                <a:r>
                  <a:rPr lang="en-US" sz="2000" dirty="0">
                    <a:latin typeface="Times New Roman" pitchFamily="18" charset="0"/>
                    <a:cs typeface="Times New Roman" pitchFamily="18" charset="0"/>
                  </a:rPr>
                  <a:t> </a:t>
                </a:r>
                <a14:m>
                  <m:oMath xmlns:m="http://schemas.openxmlformats.org/officeDocument/2006/math">
                    <m:r>
                      <a:rPr lang="en-US" sz="2000" i="1">
                        <a:latin typeface="Cambria Math"/>
                      </a:rPr>
                      <m:t>=</m:t>
                    </m:r>
                    <m:d>
                      <m:dPr>
                        <m:ctrlPr>
                          <a:rPr lang="en-US" sz="2000" i="1">
                            <a:latin typeface="Cambria Math"/>
                          </a:rPr>
                        </m:ctrlPr>
                      </m:dPr>
                      <m:e>
                        <m:r>
                          <a:rPr lang="en-US" sz="2000" i="1">
                            <a:latin typeface="Cambria Math"/>
                          </a:rPr>
                          <m:t>1.2×</m:t>
                        </m:r>
                        <m:d>
                          <m:dPr>
                            <m:ctrlPr>
                              <a:rPr lang="en-US" sz="2000" i="1">
                                <a:latin typeface="Cambria Math"/>
                              </a:rPr>
                            </m:ctrlPr>
                          </m:dPr>
                          <m:e>
                            <m:r>
                              <a:rPr lang="en-US" sz="2000">
                                <a:latin typeface="Cambria Math"/>
                              </a:rPr>
                              <m:t>3602.5 +1300.7</m:t>
                            </m:r>
                          </m:e>
                        </m:d>
                      </m:e>
                    </m:d>
                    <m:r>
                      <a:rPr lang="en-US" sz="2000" i="1">
                        <a:latin typeface="Cambria Math"/>
                      </a:rPr>
                      <m:t>+</m:t>
                    </m:r>
                    <m:d>
                      <m:dPr>
                        <m:ctrlPr>
                          <a:rPr lang="en-US" sz="2000" i="1">
                            <a:latin typeface="Cambria Math"/>
                          </a:rPr>
                        </m:ctrlPr>
                      </m:dPr>
                      <m:e>
                        <m:r>
                          <a:rPr lang="en-US" sz="2000" i="1">
                            <a:latin typeface="Cambria Math"/>
                          </a:rPr>
                          <m:t>1.2×2702.64</m:t>
                        </m:r>
                      </m:e>
                    </m:d>
                    <m:r>
                      <a:rPr lang="en-US" sz="2000" i="1">
                        <a:latin typeface="Cambria Math"/>
                      </a:rPr>
                      <m:t>+</m:t>
                    </m:r>
                    <m:d>
                      <m:dPr>
                        <m:ctrlPr>
                          <a:rPr lang="en-US" sz="2000" i="1">
                            <a:latin typeface="Cambria Math"/>
                          </a:rPr>
                        </m:ctrlPr>
                      </m:dPr>
                      <m:e>
                        <m:r>
                          <a:rPr lang="en-US" sz="2000" i="1">
                            <a:latin typeface="Cambria Math"/>
                          </a:rPr>
                          <m:t> 1.6×1689.66</m:t>
                        </m:r>
                      </m:e>
                    </m:d>
                    <m:r>
                      <a:rPr lang="en-US" sz="2000" i="1">
                        <a:latin typeface="Cambria Math"/>
                      </a:rPr>
                      <m:t>+</m:t>
                    </m:r>
                    <m:d>
                      <m:dPr>
                        <m:ctrlPr>
                          <a:rPr lang="en-US" sz="2000" i="1">
                            <a:latin typeface="Cambria Math"/>
                          </a:rPr>
                        </m:ctrlPr>
                      </m:dPr>
                      <m:e>
                        <m:r>
                          <a:rPr lang="en-US" sz="2000" i="1">
                            <a:latin typeface="Cambria Math"/>
                          </a:rPr>
                          <m:t>0.5×40.32</m:t>
                        </m:r>
                      </m:e>
                    </m:d>
                    <m:r>
                      <a:rPr lang="en-US" sz="2000" i="1">
                        <a:latin typeface="Cambria Math"/>
                      </a:rPr>
                      <m:t>=11850.6 </m:t>
                    </m:r>
                    <m:r>
                      <a:rPr lang="en-US" sz="2000" i="1">
                        <a:latin typeface="Cambria Math"/>
                      </a:rPr>
                      <m:t>𝐾𝑁</m:t>
                    </m:r>
                    <m:r>
                      <a:rPr lang="en-US" sz="2000" i="1">
                        <a:latin typeface="Cambria Math"/>
                      </a:rPr>
                      <m:t> </m:t>
                    </m:r>
                  </m:oMath>
                </a14:m>
                <a:r>
                  <a:rPr lang="en-US" sz="2000" dirty="0">
                    <a:latin typeface="Times New Roman" pitchFamily="18" charset="0"/>
                    <a:cs typeface="Times New Roman" pitchFamily="18" charset="0"/>
                  </a:rPr>
                  <a:t>   </a:t>
                </a:r>
              </a:p>
              <a:p>
                <a:pPr marL="0" indent="0">
                  <a:buNone/>
                </a:pPr>
                <a:endParaRPr lang="en-US" dirty="0" smtClean="0"/>
              </a:p>
              <a:p>
                <a:pPr marL="0" indent="0">
                  <a:buNone/>
                </a:pPr>
                <a:r>
                  <a:rPr lang="en-US" sz="2000" dirty="0">
                    <a:latin typeface="Times New Roman" pitchFamily="18" charset="0"/>
                    <a:cs typeface="Times New Roman" pitchFamily="18" charset="0"/>
                  </a:rPr>
                  <a:t>From ETABS ultimate </a:t>
                </a:r>
                <a:r>
                  <a:rPr lang="en-US" sz="2000" dirty="0" smtClean="0">
                    <a:latin typeface="Times New Roman" pitchFamily="18" charset="0"/>
                    <a:cs typeface="Times New Roman" pitchFamily="18" charset="0"/>
                  </a:rPr>
                  <a:t>axial load = 11038.5888 KN</a:t>
                </a:r>
              </a:p>
              <a:p>
                <a:pPr marL="0" indent="0">
                  <a:lnSpc>
                    <a:spcPct val="150000"/>
                  </a:lnSpc>
                  <a:spcAft>
                    <a:spcPts val="0"/>
                  </a:spcAft>
                  <a:buNone/>
                </a:pPr>
                <a:r>
                  <a:rPr lang="en-US" sz="2000" dirty="0">
                    <a:latin typeface="Times New Roman" pitchFamily="18" charset="0"/>
                    <a:ea typeface="Calibri"/>
                    <a:cs typeface="Times New Roman" pitchFamily="18" charset="0"/>
                  </a:rPr>
                  <a:t>% Difference in axial load on column 38 =</a:t>
                </a:r>
                <a14:m>
                  <m:oMath xmlns:m="http://schemas.openxmlformats.org/officeDocument/2006/math">
                    <m:r>
                      <a:rPr lang="en-US" sz="2000" i="1">
                        <a:effectLst/>
                        <a:latin typeface="Cambria Math"/>
                        <a:ea typeface="Calibri"/>
                        <a:cs typeface="Times New Roman"/>
                      </a:rPr>
                      <m:t> </m:t>
                    </m:r>
                    <m:f>
                      <m:fPr>
                        <m:ctrlPr>
                          <a:rPr lang="en-US" sz="2000" i="1">
                            <a:effectLst/>
                            <a:latin typeface="Cambria Math"/>
                            <a:ea typeface="Calibri"/>
                            <a:cs typeface="Times New Roman"/>
                          </a:rPr>
                        </m:ctrlPr>
                      </m:fPr>
                      <m:num>
                        <m:r>
                          <a:rPr lang="en-US" sz="2000" i="1">
                            <a:effectLst/>
                            <a:latin typeface="Cambria Math"/>
                            <a:ea typeface="Calibri"/>
                            <a:cs typeface="Times New Roman"/>
                          </a:rPr>
                          <m:t> </m:t>
                        </m:r>
                        <m:r>
                          <a:rPr lang="en-US" sz="2000" i="1">
                            <a:effectLst/>
                            <a:latin typeface="Cambria Math"/>
                            <a:ea typeface="Calibri"/>
                            <a:cs typeface="Times New Roman"/>
                          </a:rPr>
                          <m:t>𝑙𝑜𝑎𝑑</m:t>
                        </m:r>
                        <m:r>
                          <a:rPr lang="en-US" sz="2000" i="1">
                            <a:effectLst/>
                            <a:latin typeface="Cambria Math"/>
                            <a:ea typeface="Calibri"/>
                            <a:cs typeface="Times New Roman"/>
                          </a:rPr>
                          <m:t> </m:t>
                        </m:r>
                        <m:r>
                          <a:rPr lang="en-US" sz="2000" i="1">
                            <a:effectLst/>
                            <a:latin typeface="Cambria Math"/>
                            <a:ea typeface="Calibri"/>
                            <a:cs typeface="Times New Roman"/>
                          </a:rPr>
                          <m:t>𝑓𝑟𝑜𝑚</m:t>
                        </m:r>
                        <m:r>
                          <a:rPr lang="en-US" sz="2000" i="1">
                            <a:effectLst/>
                            <a:latin typeface="Cambria Math"/>
                            <a:ea typeface="Calibri"/>
                            <a:cs typeface="Times New Roman"/>
                          </a:rPr>
                          <m:t> </m:t>
                        </m:r>
                        <m:r>
                          <a:rPr lang="en-US" sz="2000" i="1">
                            <a:effectLst/>
                            <a:latin typeface="Cambria Math"/>
                            <a:ea typeface="Calibri"/>
                            <a:cs typeface="Times New Roman"/>
                          </a:rPr>
                          <m:t>h𝑎𝑛𝑑</m:t>
                        </m:r>
                        <m:r>
                          <a:rPr lang="en-US" sz="2000" i="1">
                            <a:effectLst/>
                            <a:latin typeface="Cambria Math"/>
                            <a:ea typeface="Calibri"/>
                            <a:cs typeface="Times New Roman"/>
                          </a:rPr>
                          <m:t> </m:t>
                        </m:r>
                        <m:r>
                          <a:rPr lang="en-US" sz="2000" i="1">
                            <a:effectLst/>
                            <a:latin typeface="Cambria Math"/>
                            <a:ea typeface="Calibri"/>
                            <a:cs typeface="Times New Roman"/>
                          </a:rPr>
                          <m:t>𝑐𝑎𝑙𝑐𝑢𝑙𝑎𝑡𝑖𝑜𝑛𝑠</m:t>
                        </m:r>
                        <m:r>
                          <a:rPr lang="en-US" sz="2000" i="1">
                            <a:effectLst/>
                            <a:latin typeface="Cambria Math"/>
                            <a:ea typeface="Calibri"/>
                            <a:cs typeface="Times New Roman"/>
                          </a:rPr>
                          <m:t> −</m:t>
                        </m:r>
                        <m:r>
                          <a:rPr lang="en-US" sz="2000" i="1">
                            <a:effectLst/>
                            <a:latin typeface="Cambria Math"/>
                            <a:ea typeface="Calibri"/>
                            <a:cs typeface="Times New Roman"/>
                          </a:rPr>
                          <m:t>𝑙𝑜𝑎𝑑</m:t>
                        </m:r>
                        <m:r>
                          <a:rPr lang="en-US" sz="2000" i="1">
                            <a:effectLst/>
                            <a:latin typeface="Cambria Math"/>
                            <a:ea typeface="Calibri"/>
                            <a:cs typeface="Times New Roman"/>
                          </a:rPr>
                          <m:t> </m:t>
                        </m:r>
                        <m:r>
                          <a:rPr lang="en-US" sz="2000" i="1">
                            <a:effectLst/>
                            <a:latin typeface="Cambria Math"/>
                            <a:ea typeface="Calibri"/>
                            <a:cs typeface="Times New Roman"/>
                          </a:rPr>
                          <m:t>𝑓𝑟𝑜𝑚</m:t>
                        </m:r>
                        <m:r>
                          <a:rPr lang="en-US" sz="2000" i="1">
                            <a:effectLst/>
                            <a:latin typeface="Cambria Math"/>
                            <a:ea typeface="Calibri"/>
                            <a:cs typeface="Times New Roman"/>
                          </a:rPr>
                          <m:t> </m:t>
                        </m:r>
                        <m:r>
                          <a:rPr lang="en-US" sz="2000" i="1">
                            <a:effectLst/>
                            <a:latin typeface="Cambria Math"/>
                            <a:ea typeface="Calibri"/>
                            <a:cs typeface="Times New Roman"/>
                          </a:rPr>
                          <m:t>𝐸𝑇𝐴𝐵𝑆</m:t>
                        </m:r>
                        <m:r>
                          <a:rPr lang="en-US" sz="2000" i="1">
                            <a:effectLst/>
                            <a:latin typeface="Cambria Math"/>
                            <a:ea typeface="Calibri"/>
                            <a:cs typeface="Times New Roman"/>
                          </a:rPr>
                          <m:t> </m:t>
                        </m:r>
                      </m:num>
                      <m:den>
                        <m:r>
                          <a:rPr lang="en-US" sz="2000" i="1">
                            <a:effectLst/>
                            <a:latin typeface="Cambria Math"/>
                            <a:ea typeface="Calibri"/>
                            <a:cs typeface="Times New Roman"/>
                          </a:rPr>
                          <m:t>𝑙𝑜𝑎𝑑</m:t>
                        </m:r>
                        <m:r>
                          <a:rPr lang="en-US" sz="2000" i="1">
                            <a:effectLst/>
                            <a:latin typeface="Cambria Math"/>
                            <a:ea typeface="Calibri"/>
                            <a:cs typeface="Times New Roman"/>
                          </a:rPr>
                          <m:t> </m:t>
                        </m:r>
                        <m:r>
                          <a:rPr lang="en-US" sz="2000" i="1">
                            <a:effectLst/>
                            <a:latin typeface="Cambria Math"/>
                            <a:ea typeface="Calibri"/>
                            <a:cs typeface="Times New Roman"/>
                          </a:rPr>
                          <m:t>𝑓𝑟𝑜𝑚</m:t>
                        </m:r>
                        <m:r>
                          <a:rPr lang="en-US" sz="2000" i="1">
                            <a:effectLst/>
                            <a:latin typeface="Cambria Math"/>
                            <a:ea typeface="Calibri"/>
                            <a:cs typeface="Times New Roman"/>
                          </a:rPr>
                          <m:t> </m:t>
                        </m:r>
                        <m:r>
                          <a:rPr lang="en-US" sz="2000" i="1">
                            <a:effectLst/>
                            <a:latin typeface="Cambria Math"/>
                            <a:ea typeface="Calibri"/>
                            <a:cs typeface="Times New Roman"/>
                          </a:rPr>
                          <m:t>h𝑎𝑛𝑑</m:t>
                        </m:r>
                        <m:r>
                          <a:rPr lang="en-US" sz="2000" i="1">
                            <a:effectLst/>
                            <a:latin typeface="Cambria Math"/>
                            <a:ea typeface="Calibri"/>
                            <a:cs typeface="Times New Roman"/>
                          </a:rPr>
                          <m:t> </m:t>
                        </m:r>
                        <m:r>
                          <a:rPr lang="en-US" sz="2000" i="1">
                            <a:effectLst/>
                            <a:latin typeface="Cambria Math"/>
                            <a:ea typeface="Calibri"/>
                            <a:cs typeface="Times New Roman"/>
                          </a:rPr>
                          <m:t>𝑐𝑎𝑙𝑐𝑢𝑙𝑎𝑡𝑖𝑜𝑛</m:t>
                        </m:r>
                        <m:r>
                          <a:rPr lang="en-US" sz="2000" i="1">
                            <a:effectLst/>
                            <a:latin typeface="Cambria Math"/>
                            <a:ea typeface="Calibri"/>
                            <a:cs typeface="Times New Roman"/>
                          </a:rPr>
                          <m:t>  </m:t>
                        </m:r>
                      </m:den>
                    </m:f>
                  </m:oMath>
                </a14:m>
                <a:r>
                  <a:rPr lang="en-US" sz="2000" dirty="0">
                    <a:effectLst/>
                    <a:latin typeface="Times New Roman" pitchFamily="18" charset="0"/>
                    <a:ea typeface="Calibri"/>
                    <a:cs typeface="Times New Roman" pitchFamily="18" charset="0"/>
                  </a:rPr>
                  <a:t> </a:t>
                </a:r>
                <a:r>
                  <a:rPr lang="en-US" sz="2000" b="1" dirty="0">
                    <a:effectLst/>
                    <a:latin typeface="Times New Roman" pitchFamily="18" charset="0"/>
                    <a:ea typeface="Times New Roman"/>
                    <a:cs typeface="Times New Roman" pitchFamily="18" charset="0"/>
                  </a:rPr>
                  <a:t> </a:t>
                </a:r>
                <a14:m>
                  <m:oMath xmlns:m="http://schemas.openxmlformats.org/officeDocument/2006/math">
                    <m:r>
                      <a:rPr lang="en-US" sz="2000" b="1" i="1">
                        <a:effectLst/>
                        <a:latin typeface="Cambria Math"/>
                        <a:ea typeface="Times New Roman"/>
                        <a:cs typeface="Times New Roman"/>
                      </a:rPr>
                      <m:t>×</m:t>
                    </m:r>
                  </m:oMath>
                </a14:m>
                <a:r>
                  <a:rPr lang="en-US" sz="2000" b="1" dirty="0">
                    <a:effectLst/>
                    <a:latin typeface="Times New Roman" pitchFamily="18" charset="0"/>
                    <a:ea typeface="Times New Roman"/>
                    <a:cs typeface="Times New Roman" pitchFamily="18" charset="0"/>
                  </a:rPr>
                  <a:t> </a:t>
                </a:r>
                <a:r>
                  <a:rPr lang="en-US" sz="2000" dirty="0">
                    <a:effectLst/>
                    <a:latin typeface="Times New Roman" pitchFamily="18" charset="0"/>
                    <a:ea typeface="Times New Roman"/>
                    <a:cs typeface="Times New Roman" pitchFamily="18" charset="0"/>
                  </a:rPr>
                  <a:t>100 </a:t>
                </a:r>
                <a:r>
                  <a:rPr lang="en-US" sz="2000" dirty="0" smtClean="0">
                    <a:effectLst/>
                    <a:latin typeface="Times New Roman" pitchFamily="18" charset="0"/>
                    <a:ea typeface="Times New Roman"/>
                    <a:cs typeface="Times New Roman" pitchFamily="18" charset="0"/>
                  </a:rPr>
                  <a:t>%</a:t>
                </a:r>
                <a:endParaRPr lang="en-US" sz="2000" dirty="0" smtClean="0">
                  <a:effectLst/>
                  <a:latin typeface="Times New Roman" pitchFamily="18" charset="0"/>
                  <a:ea typeface="Calibri"/>
                  <a:cs typeface="Times New Roman" pitchFamily="18" charset="0"/>
                </a:endParaRPr>
              </a:p>
              <a:p>
                <a:pPr marL="0" indent="0">
                  <a:lnSpc>
                    <a:spcPct val="150000"/>
                  </a:lnSpc>
                  <a:spcAft>
                    <a:spcPts val="600"/>
                  </a:spcAft>
                  <a:buNone/>
                </a:pPr>
                <a:r>
                  <a:rPr lang="en-US" sz="2000" dirty="0">
                    <a:effectLst/>
                    <a:latin typeface="Times New Roman" pitchFamily="18" charset="0"/>
                    <a:ea typeface="Times New Roman"/>
                    <a:cs typeface="Times New Roman" pitchFamily="18" charset="0"/>
                  </a:rPr>
                  <a:t>=</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11850.6−11038.5888</m:t>
                        </m:r>
                      </m:num>
                      <m:den>
                        <m:r>
                          <a:rPr lang="en-US" sz="2000" i="1">
                            <a:effectLst/>
                            <a:latin typeface="Cambria Math"/>
                            <a:ea typeface="Times New Roman"/>
                            <a:cs typeface="Times New Roman"/>
                          </a:rPr>
                          <m:t>11850.6</m:t>
                        </m:r>
                      </m:den>
                    </m:f>
                    <m:r>
                      <a:rPr lang="en-US" sz="2000" i="1">
                        <a:effectLst/>
                        <a:latin typeface="Cambria Math"/>
                        <a:ea typeface="Times New Roman"/>
                        <a:cs typeface="Times New Roman"/>
                      </a:rPr>
                      <m:t> ×100 %=6.8 %</m:t>
                    </m:r>
                  </m:oMath>
                </a14:m>
                <a:endParaRPr lang="en-US" sz="2000" dirty="0">
                  <a:effectLst/>
                  <a:latin typeface="Times New Roman" pitchFamily="18" charset="0"/>
                  <a:ea typeface="Calibri"/>
                  <a:cs typeface="Times New Roman" pitchFamily="18" charset="0"/>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1143000"/>
                <a:ext cx="8305800" cy="5330952"/>
              </a:xfrm>
              <a:blipFill rotWithShape="1">
                <a:blip r:embed="rId2"/>
                <a:stretch>
                  <a:fillRect l="-734" t="-572"/>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82</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a:latin typeface="Times New Roman" pitchFamily="18" charset="0"/>
                <a:cs typeface="Times New Roman" pitchFamily="18" charset="0"/>
              </a:rPr>
              <a:t>Verification of internal forces </a:t>
            </a:r>
          </a:p>
        </p:txBody>
      </p:sp>
      <p:sp>
        <p:nvSpPr>
          <p:cNvPr id="5" name="TextBox 4"/>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59559206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836756"/>
            <a:ext cx="8382000" cy="5868844"/>
          </a:xfrm>
        </p:spPr>
        <p:txBody>
          <a:bodyPr>
            <a:normAutofit lnSpcReduction="10000"/>
          </a:bodyPr>
          <a:lstStyle/>
          <a:p>
            <a:pPr lvl="0" algn="just">
              <a:lnSpc>
                <a:spcPct val="150000"/>
              </a:lnSpc>
              <a:buClrTx/>
              <a:buSzPct val="100000"/>
              <a:buFont typeface="Arial" pitchFamily="34" charset="0"/>
              <a:buChar char="•"/>
              <a:tabLst>
                <a:tab pos="90170" algn="l"/>
              </a:tabLst>
            </a:pPr>
            <a:r>
              <a:rPr lang="en-US" sz="2200" dirty="0">
                <a:latin typeface="Times New Roman"/>
                <a:ea typeface="Calibri"/>
                <a:cs typeface="Times New Roman"/>
              </a:rPr>
              <a:t>Immediate and long term deflections</a:t>
            </a:r>
          </a:p>
          <a:p>
            <a:pPr marL="182880" indent="0" algn="just">
              <a:lnSpc>
                <a:spcPct val="150000"/>
              </a:lnSpc>
              <a:spcAft>
                <a:spcPts val="0"/>
              </a:spcAft>
              <a:buNone/>
              <a:tabLst>
                <a:tab pos="90170" algn="l"/>
              </a:tabLst>
            </a:pPr>
            <a:r>
              <a:rPr lang="en-US" sz="2200" dirty="0">
                <a:latin typeface="Times New Roman"/>
                <a:ea typeface="Calibri"/>
                <a:cs typeface="Times New Roman"/>
              </a:rPr>
              <a:t>Here, immediate deflection due to live load and long term deflection will be checked according to ACI 318-14.</a:t>
            </a:r>
          </a:p>
          <a:p>
            <a:pPr marL="182880" indent="0" algn="just">
              <a:lnSpc>
                <a:spcPct val="150000"/>
              </a:lnSpc>
              <a:spcAft>
                <a:spcPts val="0"/>
              </a:spcAft>
              <a:buNone/>
              <a:tabLst>
                <a:tab pos="90170" algn="l"/>
              </a:tabLst>
            </a:pPr>
            <a:r>
              <a:rPr lang="en-US" sz="2200" u="sng" dirty="0">
                <a:latin typeface="Times New Roman"/>
                <a:ea typeface="Calibri"/>
                <a:cs typeface="Times New Roman"/>
              </a:rPr>
              <a:t>Long term deflection</a:t>
            </a:r>
            <a:r>
              <a:rPr lang="en-US" sz="2000" u="sng" dirty="0" smtClean="0">
                <a:latin typeface="Times New Roman"/>
                <a:ea typeface="Calibri"/>
                <a:cs typeface="Times New Roman"/>
              </a:rPr>
              <a:t>:</a:t>
            </a:r>
          </a:p>
          <a:p>
            <a:pPr marL="182880" indent="0" algn="just">
              <a:lnSpc>
                <a:spcPct val="150000"/>
              </a:lnSpc>
              <a:spcAft>
                <a:spcPts val="0"/>
              </a:spcAft>
              <a:buNone/>
              <a:tabLst>
                <a:tab pos="90170" algn="l"/>
              </a:tabLst>
            </a:pPr>
            <a:endParaRPr lang="en-US" sz="2000" dirty="0">
              <a:latin typeface="Times New Roman"/>
              <a:ea typeface="Calibri"/>
              <a:cs typeface="Times New Roman"/>
            </a:endParaRPr>
          </a:p>
          <a:p>
            <a:pPr marL="0" indent="0">
              <a:buNone/>
            </a:pPr>
            <a:r>
              <a:rPr lang="en-US" sz="2200" dirty="0">
                <a:latin typeface="Times New Roman" pitchFamily="18" charset="0"/>
                <a:cs typeface="Times New Roman" pitchFamily="18" charset="0"/>
              </a:rPr>
              <a:t>𝛥</a:t>
            </a:r>
            <a:r>
              <a:rPr lang="en-US" sz="2200" baseline="-25000" dirty="0">
                <a:latin typeface="Times New Roman" pitchFamily="18" charset="0"/>
                <a:cs typeface="Times New Roman" pitchFamily="18" charset="0"/>
              </a:rPr>
              <a:t>LT</a:t>
            </a:r>
            <a:r>
              <a:rPr lang="en-US" sz="2200" dirty="0">
                <a:latin typeface="Times New Roman" pitchFamily="18" charset="0"/>
                <a:cs typeface="Times New Roman" pitchFamily="18" charset="0"/>
              </a:rPr>
              <a:t>= 𝛥</a:t>
            </a:r>
            <a:r>
              <a:rPr lang="en-US" sz="2200" baseline="-25000" dirty="0">
                <a:latin typeface="Times New Roman" pitchFamily="18" charset="0"/>
                <a:cs typeface="Times New Roman" pitchFamily="18" charset="0"/>
              </a:rPr>
              <a:t>L</a:t>
            </a:r>
            <a:r>
              <a:rPr lang="en-US" sz="2200" dirty="0">
                <a:latin typeface="Times New Roman" pitchFamily="18" charset="0"/>
                <a:cs typeface="Times New Roman" pitchFamily="18" charset="0"/>
              </a:rPr>
              <a:t> + 𝜆</a:t>
            </a:r>
            <a:r>
              <a:rPr lang="en-US" sz="2200" baseline="-25000" dirty="0">
                <a:latin typeface="Times New Roman" pitchFamily="18" charset="0"/>
                <a:cs typeface="Times New Roman" pitchFamily="18" charset="0"/>
              </a:rPr>
              <a:t>∞ </a:t>
            </a:r>
            <a:r>
              <a:rPr lang="en-US" sz="2200" dirty="0">
                <a:latin typeface="Times New Roman" pitchFamily="18" charset="0"/>
                <a:cs typeface="Times New Roman" pitchFamily="18" charset="0"/>
              </a:rPr>
              <a:t>𝛥</a:t>
            </a:r>
            <a:r>
              <a:rPr lang="en-US" sz="2200" baseline="-25000" dirty="0">
                <a:latin typeface="Times New Roman" pitchFamily="18" charset="0"/>
                <a:cs typeface="Times New Roman" pitchFamily="18" charset="0"/>
              </a:rPr>
              <a:t>D</a:t>
            </a:r>
            <a:r>
              <a:rPr lang="en-US" sz="2200" dirty="0">
                <a:latin typeface="Times New Roman" pitchFamily="18" charset="0"/>
                <a:cs typeface="Times New Roman" pitchFamily="18" charset="0"/>
              </a:rPr>
              <a:t>+𝜆</a:t>
            </a:r>
            <a:r>
              <a:rPr lang="en-US" sz="2200" baseline="-25000" dirty="0">
                <a:latin typeface="Times New Roman" pitchFamily="18" charset="0"/>
                <a:cs typeface="Times New Roman" pitchFamily="18" charset="0"/>
              </a:rPr>
              <a:t>t</a:t>
            </a:r>
            <a:r>
              <a:rPr lang="en-US" sz="2200" dirty="0">
                <a:latin typeface="Times New Roman" pitchFamily="18" charset="0"/>
                <a:cs typeface="Times New Roman" pitchFamily="18" charset="0"/>
              </a:rPr>
              <a:t> 𝛥</a:t>
            </a:r>
            <a:r>
              <a:rPr lang="en-US" sz="2200" baseline="-25000" dirty="0">
                <a:latin typeface="Times New Roman" pitchFamily="18" charset="0"/>
                <a:cs typeface="Times New Roman" pitchFamily="18" charset="0"/>
              </a:rPr>
              <a:t>LS</a:t>
            </a:r>
            <a:endParaRPr lang="en-US" sz="2200" dirty="0">
              <a:latin typeface="Times New Roman" pitchFamily="18" charset="0"/>
              <a:cs typeface="Times New Roman" pitchFamily="18" charset="0"/>
            </a:endParaRPr>
          </a:p>
          <a:p>
            <a:pPr marL="0" indent="0">
              <a:buNone/>
            </a:pPr>
            <a:r>
              <a:rPr lang="en-US" sz="2200" dirty="0" smtClean="0">
                <a:latin typeface="Times New Roman" pitchFamily="18" charset="0"/>
                <a:cs typeface="Times New Roman" pitchFamily="18" charset="0"/>
              </a:rPr>
              <a:t>Where </a:t>
            </a:r>
            <a:endParaRPr lang="en-US" sz="2200" dirty="0">
              <a:latin typeface="Times New Roman" pitchFamily="18" charset="0"/>
              <a:cs typeface="Times New Roman" pitchFamily="18" charset="0"/>
            </a:endParaRPr>
          </a:p>
          <a:p>
            <a:pPr marL="0" indent="0">
              <a:buNone/>
            </a:pPr>
            <a:r>
              <a:rPr lang="en-US" sz="2200" dirty="0">
                <a:latin typeface="Times New Roman" pitchFamily="18" charset="0"/>
                <a:cs typeface="Times New Roman" pitchFamily="18" charset="0"/>
              </a:rPr>
              <a:t>𝛥</a:t>
            </a:r>
            <a:r>
              <a:rPr lang="en-US" sz="2200" baseline="-25000" dirty="0">
                <a:latin typeface="Times New Roman" pitchFamily="18" charset="0"/>
                <a:cs typeface="Times New Roman" pitchFamily="18" charset="0"/>
              </a:rPr>
              <a:t>LT:</a:t>
            </a:r>
            <a:r>
              <a:rPr lang="en-US" sz="2200" dirty="0">
                <a:latin typeface="Times New Roman" pitchFamily="18" charset="0"/>
                <a:cs typeface="Times New Roman" pitchFamily="18" charset="0"/>
              </a:rPr>
              <a:t> long term deflection.</a:t>
            </a:r>
          </a:p>
          <a:p>
            <a:pPr marL="0" indent="0">
              <a:buNone/>
            </a:pPr>
            <a:r>
              <a:rPr lang="en-US" sz="2200" dirty="0">
                <a:latin typeface="Times New Roman" pitchFamily="18" charset="0"/>
                <a:cs typeface="Times New Roman" pitchFamily="18" charset="0"/>
              </a:rPr>
              <a:t>𝛥</a:t>
            </a:r>
            <a:r>
              <a:rPr lang="en-US" sz="2200" baseline="-25000" dirty="0">
                <a:latin typeface="Times New Roman" pitchFamily="18" charset="0"/>
                <a:cs typeface="Times New Roman" pitchFamily="18" charset="0"/>
              </a:rPr>
              <a:t>L</a:t>
            </a:r>
            <a:r>
              <a:rPr lang="en-US" sz="2200" dirty="0">
                <a:latin typeface="Times New Roman" pitchFamily="18" charset="0"/>
                <a:cs typeface="Times New Roman" pitchFamily="18" charset="0"/>
              </a:rPr>
              <a:t>: Immediate deflection due to live load.</a:t>
            </a:r>
          </a:p>
          <a:p>
            <a:pPr marL="0" indent="0">
              <a:buNone/>
            </a:pPr>
            <a:r>
              <a:rPr lang="en-US" sz="2200" dirty="0">
                <a:latin typeface="Times New Roman" pitchFamily="18" charset="0"/>
                <a:cs typeface="Times New Roman" pitchFamily="18" charset="0"/>
              </a:rPr>
              <a:t>𝛥</a:t>
            </a:r>
            <a:r>
              <a:rPr lang="en-US" sz="2200" baseline="-25000" dirty="0">
                <a:latin typeface="Times New Roman" pitchFamily="18" charset="0"/>
                <a:cs typeface="Times New Roman" pitchFamily="18" charset="0"/>
              </a:rPr>
              <a:t>D</a:t>
            </a:r>
            <a:r>
              <a:rPr lang="en-US" sz="2200" dirty="0">
                <a:latin typeface="Times New Roman" pitchFamily="18" charset="0"/>
                <a:cs typeface="Times New Roman" pitchFamily="18" charset="0"/>
              </a:rPr>
              <a:t>: Immediate deflection due to dead load.</a:t>
            </a:r>
          </a:p>
          <a:p>
            <a:pPr marL="0" indent="0">
              <a:buNone/>
            </a:pPr>
            <a:r>
              <a:rPr lang="en-US" sz="2200" dirty="0">
                <a:latin typeface="Times New Roman" pitchFamily="18" charset="0"/>
                <a:cs typeface="Times New Roman" pitchFamily="18" charset="0"/>
              </a:rPr>
              <a:t>𝛥</a:t>
            </a:r>
            <a:r>
              <a:rPr lang="en-US" sz="2200" baseline="-25000" dirty="0">
                <a:latin typeface="Times New Roman" pitchFamily="18" charset="0"/>
                <a:cs typeface="Times New Roman" pitchFamily="18" charset="0"/>
              </a:rPr>
              <a:t>LS</a:t>
            </a:r>
            <a:r>
              <a:rPr lang="en-US" sz="2200" dirty="0">
                <a:latin typeface="Times New Roman" pitchFamily="18" charset="0"/>
                <a:cs typeface="Times New Roman" pitchFamily="18" charset="0"/>
              </a:rPr>
              <a:t>: Immediate deflection due to sustained live load.</a:t>
            </a:r>
          </a:p>
          <a:p>
            <a:pPr marL="0" indent="0">
              <a:buNone/>
            </a:pPr>
            <a:r>
              <a:rPr lang="en-US" sz="2200" dirty="0">
                <a:latin typeface="Times New Roman" pitchFamily="18" charset="0"/>
                <a:cs typeface="Times New Roman" pitchFamily="18" charset="0"/>
              </a:rPr>
              <a:t>𝜆</a:t>
            </a:r>
            <a:r>
              <a:rPr lang="en-US" sz="2200" baseline="-25000" dirty="0">
                <a:latin typeface="Times New Roman" pitchFamily="18" charset="0"/>
                <a:cs typeface="Times New Roman" pitchFamily="18" charset="0"/>
              </a:rPr>
              <a:t>∞</a:t>
            </a:r>
            <a:r>
              <a:rPr lang="en-US" sz="2200" dirty="0">
                <a:latin typeface="Times New Roman" pitchFamily="18" charset="0"/>
                <a:cs typeface="Times New Roman" pitchFamily="18" charset="0"/>
              </a:rPr>
              <a:t>: Time dependent multiplier for infinite duration of sustained load.</a:t>
            </a:r>
          </a:p>
          <a:p>
            <a:pPr marL="0" indent="0">
              <a:buNone/>
            </a:pPr>
            <a:r>
              <a:rPr lang="en-US" sz="2200" dirty="0">
                <a:latin typeface="Times New Roman" pitchFamily="18" charset="0"/>
                <a:cs typeface="Times New Roman" pitchFamily="18" charset="0"/>
              </a:rPr>
              <a:t>𝜆</a:t>
            </a:r>
            <a:r>
              <a:rPr lang="en-US" sz="2200" baseline="-25000" dirty="0">
                <a:latin typeface="Times New Roman" pitchFamily="18" charset="0"/>
                <a:cs typeface="Times New Roman" pitchFamily="18" charset="0"/>
              </a:rPr>
              <a:t>t</a:t>
            </a:r>
            <a:r>
              <a:rPr lang="en-US" sz="2200" dirty="0">
                <a:latin typeface="Times New Roman" pitchFamily="18" charset="0"/>
                <a:cs typeface="Times New Roman" pitchFamily="18" charset="0"/>
              </a:rPr>
              <a:t>: Time dependent multiplier for limited load duration.</a:t>
            </a:r>
          </a:p>
          <a:p>
            <a:pPr marL="182880" indent="0" algn="just">
              <a:lnSpc>
                <a:spcPct val="150000"/>
              </a:lnSpc>
              <a:spcAft>
                <a:spcPts val="600"/>
              </a:spcAft>
              <a:buNone/>
              <a:tabLst>
                <a:tab pos="90170" algn="l"/>
              </a:tabLst>
            </a:pPr>
            <a:endParaRPr lang="en-US" sz="2800" dirty="0">
              <a:latin typeface="Times New Roman"/>
              <a:ea typeface="Calibri"/>
              <a:cs typeface="Times New Roman"/>
            </a:endParaRPr>
          </a:p>
          <a:p>
            <a:pPr marL="0" indent="0">
              <a:buNone/>
            </a:pPr>
            <a:endParaRPr lang="en-US" dirty="0"/>
          </a:p>
        </p:txBody>
      </p:sp>
      <p:sp>
        <p:nvSpPr>
          <p:cNvPr id="2" name="Slide Number Placeholder 1"/>
          <p:cNvSpPr>
            <a:spLocks noGrp="1"/>
          </p:cNvSpPr>
          <p:nvPr>
            <p:ph type="sldNum" sz="quarter" idx="15"/>
          </p:nvPr>
        </p:nvSpPr>
        <p:spPr/>
        <p:txBody>
          <a:bodyPr/>
          <a:lstStyle/>
          <a:p>
            <a:fld id="{B6F15528-21DE-4FAA-801E-634DDDAF4B2B}" type="slidenum">
              <a:rPr lang="en-US" smtClean="0"/>
              <a:pPr/>
              <a:t>83</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Deflection Check </a:t>
            </a:r>
            <a:endParaRPr lang="en-US" sz="3600" dirty="0">
              <a:latin typeface="Times New Roman" pitchFamily="18" charset="0"/>
              <a:cs typeface="Times New Roman" pitchFamily="18" charset="0"/>
            </a:endParaRPr>
          </a:p>
        </p:txBody>
      </p:sp>
      <p:sp>
        <p:nvSpPr>
          <p:cNvPr id="5" name="TextBox 4"/>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99662297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152400" y="1143000"/>
                <a:ext cx="8458200" cy="4800600"/>
              </a:xfrm>
            </p:spPr>
            <p:txBody>
              <a:bodyPr>
                <a:normAutofit/>
              </a:bodyPr>
              <a:lstStyle/>
              <a:p>
                <a:pPr marL="182880" indent="0">
                  <a:lnSpc>
                    <a:spcPct val="150000"/>
                  </a:lnSpc>
                  <a:buNone/>
                </a:pPr>
                <a:r>
                  <a:rPr lang="en-US" sz="2000" dirty="0">
                    <a:latin typeface="Times New Roman" pitchFamily="18" charset="0"/>
                    <a:ea typeface="Times New Roman"/>
                    <a:cs typeface="Times New Roman" pitchFamily="18" charset="0"/>
                  </a:rPr>
                  <a:t>𝜆</a:t>
                </a:r>
                <a:r>
                  <a:rPr lang="en-US" sz="2000" dirty="0">
                    <a:effectLst/>
                    <a:latin typeface="Times New Roman" pitchFamily="18" charset="0"/>
                    <a:ea typeface="Times New Roman"/>
                    <a:cs typeface="Times New Roman" pitchFamily="18" charset="0"/>
                  </a:rPr>
                  <a:t> = </a:t>
                </a:r>
                <a14:m>
                  <m:oMath xmlns:m="http://schemas.openxmlformats.org/officeDocument/2006/math">
                    <m:f>
                      <m:fPr>
                        <m:ctrlPr>
                          <a:rPr lang="en-US" sz="2000" i="1">
                            <a:effectLst/>
                            <a:latin typeface="Cambria Math"/>
                            <a:ea typeface="Times New Roman"/>
                            <a:cs typeface="Times New Roman"/>
                          </a:rPr>
                        </m:ctrlPr>
                      </m:fPr>
                      <m:num>
                        <m:r>
                          <m:rPr>
                            <m:sty m:val="p"/>
                          </m:rPr>
                          <a:rPr lang="en-US" sz="2000">
                            <a:effectLst/>
                            <a:latin typeface="Cambria Math"/>
                            <a:ea typeface="Times New Roman"/>
                            <a:cs typeface="Times New Roman"/>
                          </a:rPr>
                          <m:t>ξ</m:t>
                        </m:r>
                      </m:num>
                      <m:den>
                        <m:r>
                          <a:rPr lang="en-US" sz="2000">
                            <a:effectLst/>
                            <a:latin typeface="Cambria Math"/>
                            <a:ea typeface="Times New Roman"/>
                            <a:cs typeface="Times New Roman"/>
                          </a:rPr>
                          <m:t>1</m:t>
                        </m:r>
                        <m:r>
                          <a:rPr lang="en-US" sz="2000">
                            <a:effectLst/>
                            <a:latin typeface="Cambria Math"/>
                            <a:ea typeface="Times New Roman"/>
                            <a:cs typeface="Times New Roman"/>
                          </a:rPr>
                          <m:t>+</m:t>
                        </m:r>
                        <m:r>
                          <a:rPr lang="en-US" sz="2000">
                            <a:effectLst/>
                            <a:latin typeface="Cambria Math"/>
                            <a:ea typeface="Times New Roman"/>
                            <a:cs typeface="Times New Roman"/>
                          </a:rPr>
                          <m:t>50</m:t>
                        </m:r>
                        <m:sSup>
                          <m:sSupPr>
                            <m:ctrlPr>
                              <a:rPr lang="en-US" sz="2000" i="1">
                                <a:effectLst/>
                                <a:latin typeface="Cambria Math"/>
                                <a:ea typeface="Times New Roman"/>
                                <a:cs typeface="Times New Roman"/>
                              </a:rPr>
                            </m:ctrlPr>
                          </m:sSupPr>
                          <m:e>
                            <m:r>
                              <m:rPr>
                                <m:sty m:val="p"/>
                              </m:rPr>
                              <a:rPr lang="en-US" sz="2000">
                                <a:effectLst/>
                                <a:latin typeface="Cambria Math"/>
                                <a:ea typeface="Times New Roman"/>
                                <a:cs typeface="Times New Roman"/>
                              </a:rPr>
                              <m:t>ρ</m:t>
                            </m:r>
                          </m:e>
                          <m:sup>
                            <m:r>
                              <a:rPr lang="en-US" sz="2000" i="1">
                                <a:effectLst/>
                                <a:latin typeface="Cambria Math"/>
                                <a:ea typeface="Times New Roman"/>
                                <a:cs typeface="Times New Roman"/>
                              </a:rPr>
                              <m:t>′</m:t>
                            </m:r>
                          </m:sup>
                        </m:sSup>
                      </m:den>
                    </m:f>
                  </m:oMath>
                </a14:m>
                <a:r>
                  <a:rPr lang="en-US" sz="2000" dirty="0">
                    <a:effectLst/>
                    <a:latin typeface="Times New Roman" pitchFamily="18" charset="0"/>
                    <a:ea typeface="Times New Roman"/>
                    <a:cs typeface="Times New Roman" pitchFamily="18" charset="0"/>
                  </a:rPr>
                  <a:t> </a:t>
                </a:r>
                <a:endParaRPr lang="en-US" sz="2000" dirty="0">
                  <a:effectLst/>
                  <a:latin typeface="Times New Roman" pitchFamily="18" charset="0"/>
                  <a:ea typeface="Calibri"/>
                  <a:cs typeface="Times New Roman" pitchFamily="18" charset="0"/>
                </a:endParaRPr>
              </a:p>
              <a:p>
                <a:pPr marL="182880" indent="0">
                  <a:lnSpc>
                    <a:spcPct val="150000"/>
                  </a:lnSpc>
                  <a:spcAft>
                    <a:spcPts val="600"/>
                  </a:spcAft>
                  <a:buNone/>
                </a:pPr>
                <a:r>
                  <a:rPr lang="en-US" sz="2000" dirty="0">
                    <a:effectLst/>
                    <a:latin typeface="Times New Roman" pitchFamily="18" charset="0"/>
                    <a:ea typeface="Times New Roman"/>
                    <a:cs typeface="Times New Roman" pitchFamily="18" charset="0"/>
                  </a:rPr>
                  <a:t> </a:t>
                </a:r>
                <a:r>
                  <a:rPr lang="en-US" sz="2000" dirty="0">
                    <a:latin typeface="Times New Roman" pitchFamily="18" charset="0"/>
                    <a:ea typeface="Times New Roman"/>
                    <a:cs typeface="Times New Roman" pitchFamily="18" charset="0"/>
                  </a:rPr>
                  <a:t>𝜆</a:t>
                </a:r>
                <a:r>
                  <a:rPr lang="en-US" sz="2000" baseline="-25000" dirty="0">
                    <a:effectLst/>
                    <a:latin typeface="Times New Roman" pitchFamily="18" charset="0"/>
                    <a:ea typeface="Times New Roman"/>
                    <a:cs typeface="Times New Roman" pitchFamily="18" charset="0"/>
                  </a:rPr>
                  <a:t>t</a:t>
                </a:r>
                <a:r>
                  <a:rPr lang="en-US" sz="2000" dirty="0">
                    <a:effectLst/>
                    <a:latin typeface="Times New Roman" pitchFamily="18" charset="0"/>
                    <a:ea typeface="Times New Roman"/>
                    <a:cs typeface="Times New Roman" pitchFamily="18" charset="0"/>
                  </a:rPr>
                  <a:t>=</a:t>
                </a:r>
                <a:r>
                  <a:rPr lang="en-US" sz="2000" baseline="-25000" dirty="0">
                    <a:effectLst/>
                    <a:latin typeface="Times New Roman" pitchFamily="18" charset="0"/>
                    <a:ea typeface="Times New Roman"/>
                    <a:cs typeface="Times New Roman" pitchFamily="18" charset="0"/>
                  </a:rPr>
                  <a:t> </a:t>
                </a:r>
                <a:r>
                  <a:rPr lang="en-US" sz="2000" dirty="0">
                    <a:effectLst/>
                    <a:latin typeface="Times New Roman" pitchFamily="18" charset="0"/>
                    <a:ea typeface="Times New Roman"/>
                    <a:cs typeface="Times New Roman" pitchFamily="18" charset="0"/>
                  </a:rPr>
                  <a:t>𝜆</a:t>
                </a:r>
                <a:r>
                  <a:rPr lang="en-US" sz="2000" baseline="-25000" dirty="0">
                    <a:effectLst/>
                    <a:latin typeface="Times New Roman" pitchFamily="18" charset="0"/>
                    <a:ea typeface="Times New Roman"/>
                    <a:cs typeface="Times New Roman" pitchFamily="18" charset="0"/>
                  </a:rPr>
                  <a:t>∞</a:t>
                </a:r>
                <a:r>
                  <a:rPr lang="en-US" sz="2000" dirty="0">
                    <a:effectLst/>
                    <a:latin typeface="Times New Roman" pitchFamily="18" charset="0"/>
                    <a:ea typeface="Times New Roman"/>
                    <a:cs typeface="Times New Roman" pitchFamily="18" charset="0"/>
                  </a:rPr>
                  <a:t>= </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2</m:t>
                        </m:r>
                      </m:num>
                      <m:den>
                        <m:r>
                          <a:rPr lang="en-US" sz="2000" i="1">
                            <a:effectLst/>
                            <a:latin typeface="Cambria Math"/>
                            <a:ea typeface="Times New Roman"/>
                            <a:cs typeface="Times New Roman"/>
                          </a:rPr>
                          <m:t>1</m:t>
                        </m:r>
                        <m:r>
                          <a:rPr lang="en-US" sz="2000" i="1">
                            <a:effectLst/>
                            <a:latin typeface="Cambria Math"/>
                            <a:ea typeface="Times New Roman"/>
                            <a:cs typeface="Times New Roman"/>
                          </a:rPr>
                          <m:t>+(</m:t>
                        </m:r>
                        <m:r>
                          <a:rPr lang="en-US" sz="2000" i="1">
                            <a:effectLst/>
                            <a:latin typeface="Cambria Math"/>
                            <a:ea typeface="Times New Roman"/>
                            <a:cs typeface="Times New Roman"/>
                          </a:rPr>
                          <m:t>50</m:t>
                        </m:r>
                        <m:r>
                          <a:rPr lang="en-US" sz="2000" i="1">
                            <a:effectLst/>
                            <a:latin typeface="Cambria Math"/>
                            <a:ea typeface="Times New Roman"/>
                            <a:cs typeface="Times New Roman"/>
                          </a:rPr>
                          <m:t>𝑥</m:t>
                        </m:r>
                        <m:r>
                          <a:rPr lang="en-US" sz="2000" i="1">
                            <a:effectLst/>
                            <a:latin typeface="Cambria Math"/>
                            <a:ea typeface="Times New Roman"/>
                            <a:cs typeface="Times New Roman"/>
                          </a:rPr>
                          <m:t>0</m:t>
                        </m:r>
                        <m:r>
                          <a:rPr lang="en-US" sz="2000" i="1">
                            <a:effectLst/>
                            <a:latin typeface="Cambria Math"/>
                            <a:ea typeface="Times New Roman"/>
                            <a:cs typeface="Times New Roman"/>
                          </a:rPr>
                          <m:t>)</m:t>
                        </m:r>
                      </m:den>
                    </m:f>
                  </m:oMath>
                </a14:m>
                <a:r>
                  <a:rPr lang="en-US" sz="2000" dirty="0">
                    <a:effectLst/>
                    <a:latin typeface="Times New Roman" pitchFamily="18" charset="0"/>
                    <a:ea typeface="Times New Roman"/>
                    <a:cs typeface="Times New Roman" pitchFamily="18" charset="0"/>
                  </a:rPr>
                  <a:t>= 2</a:t>
                </a:r>
                <a:endParaRPr lang="en-US" sz="2000" dirty="0">
                  <a:effectLst/>
                  <a:latin typeface="Times New Roman" pitchFamily="18" charset="0"/>
                  <a:ea typeface="Calibri"/>
                  <a:cs typeface="Times New Roman" pitchFamily="18" charset="0"/>
                </a:endParaRPr>
              </a:p>
              <a:p>
                <a:pPr marL="182880" indent="0">
                  <a:lnSpc>
                    <a:spcPct val="150000"/>
                  </a:lnSpc>
                  <a:spcAft>
                    <a:spcPts val="600"/>
                  </a:spcAft>
                  <a:buNone/>
                </a:pPr>
                <a:r>
                  <a:rPr lang="en-US" sz="2000" dirty="0">
                    <a:latin typeface="Times New Roman" pitchFamily="18" charset="0"/>
                    <a:ea typeface="Times New Roman"/>
                    <a:cs typeface="Times New Roman" pitchFamily="18" charset="0"/>
                  </a:rPr>
                  <a:t>𝛥</a:t>
                </a:r>
                <a:r>
                  <a:rPr lang="en-US" sz="2000" baseline="-25000" dirty="0">
                    <a:effectLst/>
                    <a:latin typeface="Times New Roman" pitchFamily="18" charset="0"/>
                    <a:ea typeface="Times New Roman"/>
                    <a:cs typeface="Times New Roman" pitchFamily="18" charset="0"/>
                  </a:rPr>
                  <a:t>LT</a:t>
                </a:r>
                <a:r>
                  <a:rPr lang="en-US" sz="2000" dirty="0">
                    <a:effectLst/>
                    <a:latin typeface="Times New Roman" pitchFamily="18" charset="0"/>
                    <a:ea typeface="Times New Roman"/>
                    <a:cs typeface="Times New Roman" pitchFamily="18" charset="0"/>
                  </a:rPr>
                  <a:t>= 𝛥</a:t>
                </a:r>
                <a:r>
                  <a:rPr lang="en-US" sz="2000" baseline="-25000" dirty="0">
                    <a:effectLst/>
                    <a:latin typeface="Times New Roman" pitchFamily="18" charset="0"/>
                    <a:ea typeface="Times New Roman"/>
                    <a:cs typeface="Times New Roman" pitchFamily="18" charset="0"/>
                  </a:rPr>
                  <a:t>L</a:t>
                </a:r>
                <a:r>
                  <a:rPr lang="en-US" sz="2000" dirty="0">
                    <a:effectLst/>
                    <a:latin typeface="Times New Roman" pitchFamily="18" charset="0"/>
                    <a:ea typeface="Times New Roman"/>
                    <a:cs typeface="Times New Roman" pitchFamily="18" charset="0"/>
                  </a:rPr>
                  <a:t> + 2</a:t>
                </a:r>
                <a:r>
                  <a:rPr lang="en-US" sz="2000" baseline="-25000" dirty="0">
                    <a:effectLst/>
                    <a:latin typeface="Times New Roman" pitchFamily="18" charset="0"/>
                    <a:ea typeface="Times New Roman"/>
                    <a:cs typeface="Times New Roman" pitchFamily="18" charset="0"/>
                  </a:rPr>
                  <a:t> </a:t>
                </a:r>
                <a:r>
                  <a:rPr lang="en-US" sz="2000" dirty="0">
                    <a:effectLst/>
                    <a:latin typeface="Times New Roman" pitchFamily="18" charset="0"/>
                    <a:ea typeface="Times New Roman"/>
                    <a:cs typeface="Times New Roman" pitchFamily="18" charset="0"/>
                  </a:rPr>
                  <a:t>𝛥</a:t>
                </a:r>
                <a:r>
                  <a:rPr lang="en-US" sz="2000" baseline="-25000" dirty="0">
                    <a:effectLst/>
                    <a:latin typeface="Times New Roman" pitchFamily="18" charset="0"/>
                    <a:ea typeface="Times New Roman"/>
                    <a:cs typeface="Times New Roman" pitchFamily="18" charset="0"/>
                  </a:rPr>
                  <a:t>D</a:t>
                </a:r>
                <a:r>
                  <a:rPr lang="en-US" sz="2000" dirty="0">
                    <a:effectLst/>
                    <a:latin typeface="Times New Roman" pitchFamily="18" charset="0"/>
                    <a:ea typeface="Times New Roman"/>
                    <a:cs typeface="Times New Roman" pitchFamily="18" charset="0"/>
                  </a:rPr>
                  <a:t>+ (2</a:t>
                </a:r>
                <a14:m>
                  <m:oMath xmlns:m="http://schemas.openxmlformats.org/officeDocument/2006/math">
                    <m:r>
                      <a:rPr lang="en-US" sz="2000" i="1">
                        <a:effectLst/>
                        <a:latin typeface="Cambria Math"/>
                        <a:ea typeface="Times New Roman"/>
                        <a:cs typeface="Times New Roman"/>
                      </a:rPr>
                      <m:t>×</m:t>
                    </m:r>
                    <m:r>
                      <a:rPr lang="en-US" sz="2000" i="1">
                        <a:effectLst/>
                        <a:latin typeface="Cambria Math"/>
                        <a:ea typeface="Times New Roman"/>
                        <a:cs typeface="Times New Roman"/>
                      </a:rPr>
                      <m:t>0</m:t>
                    </m:r>
                    <m:r>
                      <a:rPr lang="en-US" sz="2000" i="1">
                        <a:effectLst/>
                        <a:latin typeface="Cambria Math"/>
                        <a:ea typeface="Times New Roman"/>
                        <a:cs typeface="Times New Roman"/>
                      </a:rPr>
                      <m:t>.</m:t>
                    </m:r>
                    <m:r>
                      <a:rPr lang="en-US" sz="2000" i="1">
                        <a:effectLst/>
                        <a:latin typeface="Cambria Math"/>
                        <a:ea typeface="Times New Roman"/>
                        <a:cs typeface="Times New Roman"/>
                      </a:rPr>
                      <m:t>25</m:t>
                    </m:r>
                    <m:r>
                      <a:rPr lang="en-US" sz="2000" i="1">
                        <a:effectLst/>
                        <a:latin typeface="Cambria Math"/>
                        <a:ea typeface="Times New Roman"/>
                        <a:cs typeface="Times New Roman"/>
                      </a:rPr>
                      <m:t>)</m:t>
                    </m:r>
                  </m:oMath>
                </a14:m>
                <a:r>
                  <a:rPr lang="en-US" sz="2000" dirty="0">
                    <a:effectLst/>
                    <a:latin typeface="Times New Roman" pitchFamily="18" charset="0"/>
                    <a:ea typeface="Times New Roman"/>
                    <a:cs typeface="Times New Roman" pitchFamily="18" charset="0"/>
                  </a:rPr>
                  <a:t> 𝛥</a:t>
                </a:r>
                <a:r>
                  <a:rPr lang="en-US" sz="2000" baseline="-25000" dirty="0">
                    <a:effectLst/>
                    <a:latin typeface="Times New Roman" pitchFamily="18" charset="0"/>
                    <a:ea typeface="Times New Roman"/>
                    <a:cs typeface="Times New Roman" pitchFamily="18" charset="0"/>
                  </a:rPr>
                  <a:t>LS </a:t>
                </a:r>
                <a:r>
                  <a:rPr lang="en-US" sz="2000" dirty="0">
                    <a:effectLst/>
                    <a:latin typeface="Times New Roman" pitchFamily="18" charset="0"/>
                    <a:ea typeface="Times New Roman"/>
                    <a:cs typeface="Times New Roman" pitchFamily="18" charset="0"/>
                  </a:rPr>
                  <a:t>= 2 𝛥</a:t>
                </a:r>
                <a:r>
                  <a:rPr lang="en-US" sz="2000" baseline="-25000" dirty="0">
                    <a:effectLst/>
                    <a:latin typeface="Times New Roman" pitchFamily="18" charset="0"/>
                    <a:ea typeface="Times New Roman"/>
                    <a:cs typeface="Times New Roman" pitchFamily="18" charset="0"/>
                  </a:rPr>
                  <a:t>D </a:t>
                </a:r>
                <a:r>
                  <a:rPr lang="en-US" sz="2000" dirty="0">
                    <a:effectLst/>
                    <a:latin typeface="Times New Roman" pitchFamily="18" charset="0"/>
                    <a:ea typeface="Times New Roman"/>
                    <a:cs typeface="Times New Roman" pitchFamily="18" charset="0"/>
                  </a:rPr>
                  <a:t>+ 1.5 𝛥</a:t>
                </a:r>
                <a:r>
                  <a:rPr lang="en-US" sz="2000" baseline="-25000" dirty="0">
                    <a:effectLst/>
                    <a:latin typeface="Times New Roman" pitchFamily="18" charset="0"/>
                    <a:ea typeface="Times New Roman"/>
                    <a:cs typeface="Times New Roman" pitchFamily="18" charset="0"/>
                  </a:rPr>
                  <a:t>L</a:t>
                </a:r>
                <a:endParaRPr lang="en-US" sz="2000" dirty="0">
                  <a:effectLst/>
                  <a:latin typeface="Times New Roman" pitchFamily="18" charset="0"/>
                  <a:ea typeface="Calibri"/>
                  <a:cs typeface="Times New Roman" pitchFamily="18" charset="0"/>
                </a:endParaRPr>
              </a:p>
              <a:p>
                <a:pPr marL="0" lvl="0" indent="0">
                  <a:lnSpc>
                    <a:spcPct val="150000"/>
                  </a:lnSpc>
                  <a:buNone/>
                  <a:tabLst>
                    <a:tab pos="180340" algn="l"/>
                  </a:tabLst>
                </a:pPr>
                <a:r>
                  <a:rPr lang="en-US" sz="2000" u="sng" dirty="0">
                    <a:latin typeface="Times New Roman" pitchFamily="18" charset="0"/>
                    <a:ea typeface="Times New Roman"/>
                    <a:cs typeface="Times New Roman" pitchFamily="18" charset="0"/>
                  </a:rPr>
                  <a:t>Deflection check for slab thickness 250 mm</a:t>
                </a:r>
                <a:endParaRPr lang="en-US" sz="2000" u="sng" dirty="0">
                  <a:effectLst/>
                  <a:latin typeface="Times New Roman" pitchFamily="18" charset="0"/>
                  <a:ea typeface="Calibri"/>
                  <a:cs typeface="Times New Roman" pitchFamily="18" charset="0"/>
                </a:endParaRPr>
              </a:p>
              <a:p>
                <a:pPr marL="182880" indent="0">
                  <a:lnSpc>
                    <a:spcPct val="150000"/>
                  </a:lnSpc>
                  <a:buNone/>
                  <a:tabLst>
                    <a:tab pos="180340" algn="l"/>
                  </a:tabLst>
                </a:pPr>
                <a14:m>
                  <m:oMath xmlns:m="http://schemas.openxmlformats.org/officeDocument/2006/math">
                    <m:r>
                      <a:rPr lang="en-US" sz="2000" i="1">
                        <a:effectLst/>
                        <a:latin typeface="Cambria Math"/>
                        <a:ea typeface="Times New Roman"/>
                        <a:cs typeface="Times New Roman"/>
                      </a:rPr>
                      <m:t>∆</m:t>
                    </m:r>
                  </m:oMath>
                </a14:m>
                <a:r>
                  <a:rPr lang="en-US" sz="2000" baseline="-25000" dirty="0">
                    <a:effectLst/>
                    <a:latin typeface="Times New Roman" pitchFamily="18" charset="0"/>
                    <a:ea typeface="Times New Roman"/>
                    <a:cs typeface="Times New Roman" pitchFamily="18" charset="0"/>
                  </a:rPr>
                  <a:t>D</a:t>
                </a:r>
                <a:r>
                  <a:rPr lang="en-US" sz="2000" dirty="0">
                    <a:effectLst/>
                    <a:latin typeface="Times New Roman" pitchFamily="18" charset="0"/>
                    <a:ea typeface="Times New Roman"/>
                    <a:cs typeface="Times New Roman" pitchFamily="18" charset="0"/>
                  </a:rPr>
                  <a:t> at center = 21.698 mm</a:t>
                </a:r>
                <a:r>
                  <a:rPr lang="en-US" sz="2000" dirty="0" smtClean="0">
                    <a:effectLst/>
                    <a:latin typeface="Times New Roman" pitchFamily="18" charset="0"/>
                    <a:ea typeface="Times New Roman"/>
                    <a:cs typeface="Times New Roman" pitchFamily="18" charset="0"/>
                  </a:rPr>
                  <a:t>.</a:t>
                </a:r>
                <a:r>
                  <a:rPr lang="en-US" sz="2000" dirty="0">
                    <a:effectLst/>
                    <a:latin typeface="Times New Roman" pitchFamily="18" charset="0"/>
                    <a:ea typeface="Times New Roman"/>
                    <a:cs typeface="Times New Roman" pitchFamily="18" charset="0"/>
                  </a:rPr>
                  <a:t> </a:t>
                </a:r>
                <a:endParaRPr lang="en-US" sz="2000" dirty="0">
                  <a:effectLst/>
                  <a:latin typeface="Times New Roman" pitchFamily="18" charset="0"/>
                  <a:ea typeface="Calibri"/>
                  <a:cs typeface="Times New Roman" pitchFamily="18" charset="0"/>
                </a:endParaRPr>
              </a:p>
              <a:p>
                <a:pPr marL="182880" indent="0">
                  <a:lnSpc>
                    <a:spcPct val="150000"/>
                  </a:lnSpc>
                  <a:buNone/>
                  <a:tabLst>
                    <a:tab pos="180340" algn="l"/>
                  </a:tabLst>
                </a:pPr>
                <a:r>
                  <a:rPr lang="en-US" sz="2000" dirty="0">
                    <a:effectLst/>
                    <a:latin typeface="Times New Roman" pitchFamily="18" charset="0"/>
                    <a:ea typeface="Times New Roman"/>
                    <a:cs typeface="Times New Roman" pitchFamily="18" charset="0"/>
                  </a:rPr>
                  <a:t>Avg. </a:t>
                </a:r>
                <a14:m>
                  <m:oMath xmlns:m="http://schemas.openxmlformats.org/officeDocument/2006/math">
                    <m:r>
                      <a:rPr lang="en-US" sz="2000" i="1">
                        <a:effectLst/>
                        <a:latin typeface="Cambria Math"/>
                        <a:ea typeface="Times New Roman"/>
                        <a:cs typeface="Times New Roman"/>
                      </a:rPr>
                      <m:t>∆</m:t>
                    </m:r>
                  </m:oMath>
                </a14:m>
                <a:r>
                  <a:rPr lang="en-US" sz="2000" baseline="-25000" dirty="0">
                    <a:effectLst/>
                    <a:latin typeface="Times New Roman" pitchFamily="18" charset="0"/>
                    <a:ea typeface="Times New Roman"/>
                    <a:cs typeface="Times New Roman" pitchFamily="18" charset="0"/>
                  </a:rPr>
                  <a:t>D</a:t>
                </a:r>
                <a:r>
                  <a:rPr lang="en-US" sz="2000" dirty="0">
                    <a:effectLst/>
                    <a:latin typeface="Times New Roman" pitchFamily="18" charset="0"/>
                    <a:ea typeface="Times New Roman"/>
                    <a:cs typeface="Times New Roman" pitchFamily="18" charset="0"/>
                  </a:rPr>
                  <a:t> at corners = </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8</m:t>
                        </m:r>
                        <m:r>
                          <a:rPr lang="en-US" sz="2000" i="1">
                            <a:effectLst/>
                            <a:latin typeface="Cambria Math"/>
                            <a:ea typeface="Times New Roman"/>
                            <a:cs typeface="Times New Roman"/>
                          </a:rPr>
                          <m:t>.</m:t>
                        </m:r>
                        <m:r>
                          <a:rPr lang="en-US" sz="2000" i="1">
                            <a:effectLst/>
                            <a:latin typeface="Cambria Math"/>
                            <a:ea typeface="Times New Roman"/>
                            <a:cs typeface="Times New Roman"/>
                          </a:rPr>
                          <m:t>965</m:t>
                        </m:r>
                        <m:r>
                          <a:rPr lang="en-US" sz="2000" i="1">
                            <a:effectLst/>
                            <a:latin typeface="Cambria Math"/>
                            <a:ea typeface="Times New Roman"/>
                            <a:cs typeface="Times New Roman"/>
                          </a:rPr>
                          <m:t>+</m:t>
                        </m:r>
                        <m:r>
                          <a:rPr lang="en-US" sz="2000" i="1">
                            <a:effectLst/>
                            <a:latin typeface="Cambria Math"/>
                            <a:ea typeface="Times New Roman"/>
                            <a:cs typeface="Times New Roman"/>
                          </a:rPr>
                          <m:t>8</m:t>
                        </m:r>
                        <m:r>
                          <a:rPr lang="en-US" sz="2000" i="1">
                            <a:effectLst/>
                            <a:latin typeface="Cambria Math"/>
                            <a:ea typeface="Times New Roman"/>
                            <a:cs typeface="Times New Roman"/>
                          </a:rPr>
                          <m:t>.</m:t>
                        </m:r>
                        <m:r>
                          <a:rPr lang="en-US" sz="2000" i="1">
                            <a:effectLst/>
                            <a:latin typeface="Cambria Math"/>
                            <a:ea typeface="Times New Roman"/>
                            <a:cs typeface="Times New Roman"/>
                          </a:rPr>
                          <m:t>502</m:t>
                        </m:r>
                        <m:r>
                          <a:rPr lang="en-US" sz="2000" i="1">
                            <a:effectLst/>
                            <a:latin typeface="Cambria Math"/>
                            <a:ea typeface="Times New Roman"/>
                            <a:cs typeface="Times New Roman"/>
                          </a:rPr>
                          <m:t>+</m:t>
                        </m:r>
                        <m:r>
                          <a:rPr lang="en-US" sz="2000" i="1">
                            <a:effectLst/>
                            <a:latin typeface="Cambria Math"/>
                            <a:ea typeface="Times New Roman"/>
                            <a:cs typeface="Times New Roman"/>
                          </a:rPr>
                          <m:t>6</m:t>
                        </m:r>
                        <m:r>
                          <a:rPr lang="en-US" sz="2000" i="1">
                            <a:effectLst/>
                            <a:latin typeface="Cambria Math"/>
                            <a:ea typeface="Times New Roman"/>
                            <a:cs typeface="Times New Roman"/>
                          </a:rPr>
                          <m:t>.</m:t>
                        </m:r>
                        <m:r>
                          <a:rPr lang="en-US" sz="2000" i="1">
                            <a:effectLst/>
                            <a:latin typeface="Cambria Math"/>
                            <a:ea typeface="Times New Roman"/>
                            <a:cs typeface="Times New Roman"/>
                          </a:rPr>
                          <m:t>629</m:t>
                        </m:r>
                        <m:r>
                          <a:rPr lang="en-US" sz="2000" i="1">
                            <a:effectLst/>
                            <a:latin typeface="Cambria Math"/>
                            <a:ea typeface="Times New Roman"/>
                            <a:cs typeface="Times New Roman"/>
                          </a:rPr>
                          <m:t>+</m:t>
                        </m:r>
                        <m:r>
                          <a:rPr lang="en-US" sz="2000" i="1">
                            <a:effectLst/>
                            <a:latin typeface="Cambria Math"/>
                            <a:ea typeface="Times New Roman"/>
                            <a:cs typeface="Times New Roman"/>
                          </a:rPr>
                          <m:t>6</m:t>
                        </m:r>
                        <m:r>
                          <a:rPr lang="en-US" sz="2000" i="1">
                            <a:effectLst/>
                            <a:latin typeface="Cambria Math"/>
                            <a:ea typeface="Times New Roman"/>
                            <a:cs typeface="Times New Roman"/>
                          </a:rPr>
                          <m:t>.</m:t>
                        </m:r>
                        <m:r>
                          <a:rPr lang="en-US" sz="2000" i="1">
                            <a:effectLst/>
                            <a:latin typeface="Cambria Math"/>
                            <a:ea typeface="Times New Roman"/>
                            <a:cs typeface="Times New Roman"/>
                          </a:rPr>
                          <m:t>39</m:t>
                        </m:r>
                      </m:num>
                      <m:den>
                        <m:r>
                          <a:rPr lang="en-US" sz="2000" i="1">
                            <a:effectLst/>
                            <a:latin typeface="Cambria Math"/>
                            <a:ea typeface="Times New Roman"/>
                            <a:cs typeface="Times New Roman"/>
                          </a:rPr>
                          <m:t>4</m:t>
                        </m:r>
                      </m:den>
                    </m:f>
                  </m:oMath>
                </a14:m>
                <a:r>
                  <a:rPr lang="en-US" sz="2000" dirty="0">
                    <a:effectLst/>
                    <a:latin typeface="Times New Roman" pitchFamily="18" charset="0"/>
                    <a:ea typeface="Times New Roman"/>
                    <a:cs typeface="Times New Roman" pitchFamily="18" charset="0"/>
                  </a:rPr>
                  <a:t> = 7.6215 mm.</a:t>
                </a:r>
                <a:endParaRPr lang="en-US" sz="2000" dirty="0">
                  <a:effectLst/>
                  <a:latin typeface="Times New Roman" pitchFamily="18" charset="0"/>
                  <a:ea typeface="Calibri"/>
                  <a:cs typeface="Times New Roman" pitchFamily="18" charset="0"/>
                </a:endParaRPr>
              </a:p>
              <a:p>
                <a:pPr marL="182880" indent="0">
                  <a:lnSpc>
                    <a:spcPct val="150000"/>
                  </a:lnSpc>
                  <a:spcAft>
                    <a:spcPts val="600"/>
                  </a:spcAft>
                  <a:buNone/>
                  <a:tabLst>
                    <a:tab pos="180340" algn="l"/>
                  </a:tabLst>
                </a:pPr>
                <a14:m>
                  <m:oMath xmlns:m="http://schemas.openxmlformats.org/officeDocument/2006/math">
                    <m:r>
                      <a:rPr lang="en-US" sz="2000" i="1">
                        <a:effectLst/>
                        <a:latin typeface="Cambria Math"/>
                        <a:ea typeface="Times New Roman"/>
                        <a:cs typeface="Times New Roman"/>
                      </a:rPr>
                      <m:t>∆</m:t>
                    </m:r>
                  </m:oMath>
                </a14:m>
                <a:r>
                  <a:rPr lang="en-US" sz="2000" baseline="-25000" dirty="0">
                    <a:effectLst/>
                    <a:latin typeface="Times New Roman" pitchFamily="18" charset="0"/>
                    <a:ea typeface="Times New Roman"/>
                    <a:cs typeface="Times New Roman" pitchFamily="18" charset="0"/>
                  </a:rPr>
                  <a:t>D </a:t>
                </a:r>
                <a:r>
                  <a:rPr lang="en-US" sz="2000" dirty="0">
                    <a:effectLst/>
                    <a:latin typeface="Times New Roman" pitchFamily="18" charset="0"/>
                    <a:ea typeface="Times New Roman"/>
                    <a:cs typeface="Times New Roman" pitchFamily="18" charset="0"/>
                  </a:rPr>
                  <a:t>= </a:t>
                </a:r>
                <a14:m>
                  <m:oMath xmlns:m="http://schemas.openxmlformats.org/officeDocument/2006/math">
                    <m:r>
                      <a:rPr lang="en-US" sz="2000" i="1">
                        <a:effectLst/>
                        <a:latin typeface="Cambria Math"/>
                        <a:ea typeface="Times New Roman"/>
                        <a:cs typeface="Times New Roman"/>
                      </a:rPr>
                      <m:t>∆</m:t>
                    </m:r>
                  </m:oMath>
                </a14:m>
                <a:r>
                  <a:rPr lang="en-US" sz="2000" baseline="-25000" dirty="0">
                    <a:effectLst/>
                    <a:latin typeface="Times New Roman" pitchFamily="18" charset="0"/>
                    <a:ea typeface="Times New Roman"/>
                    <a:cs typeface="Times New Roman" pitchFamily="18" charset="0"/>
                  </a:rPr>
                  <a:t>D</a:t>
                </a:r>
                <a:r>
                  <a:rPr lang="en-US" sz="2000" dirty="0">
                    <a:effectLst/>
                    <a:latin typeface="Times New Roman" pitchFamily="18" charset="0"/>
                    <a:ea typeface="Times New Roman"/>
                    <a:cs typeface="Times New Roman" pitchFamily="18" charset="0"/>
                  </a:rPr>
                  <a:t> at center - Avg. </a:t>
                </a:r>
                <a14:m>
                  <m:oMath xmlns:m="http://schemas.openxmlformats.org/officeDocument/2006/math">
                    <m:r>
                      <a:rPr lang="en-US" sz="2000" i="1">
                        <a:effectLst/>
                        <a:latin typeface="Cambria Math"/>
                        <a:ea typeface="Times New Roman"/>
                        <a:cs typeface="Times New Roman"/>
                      </a:rPr>
                      <m:t>∆</m:t>
                    </m:r>
                  </m:oMath>
                </a14:m>
                <a:r>
                  <a:rPr lang="en-US" sz="2000" baseline="-25000" dirty="0">
                    <a:effectLst/>
                    <a:latin typeface="Times New Roman" pitchFamily="18" charset="0"/>
                    <a:ea typeface="Times New Roman"/>
                    <a:cs typeface="Times New Roman" pitchFamily="18" charset="0"/>
                  </a:rPr>
                  <a:t>D</a:t>
                </a:r>
                <a:r>
                  <a:rPr lang="en-US" sz="2000" dirty="0">
                    <a:effectLst/>
                    <a:latin typeface="Times New Roman" pitchFamily="18" charset="0"/>
                    <a:ea typeface="Times New Roman"/>
                    <a:cs typeface="Times New Roman" pitchFamily="18" charset="0"/>
                  </a:rPr>
                  <a:t> at corners = 14.0765 mm. </a:t>
                </a:r>
                <a:endParaRPr lang="en-US" sz="2000" dirty="0">
                  <a:effectLst/>
                  <a:latin typeface="Times New Roman" pitchFamily="18" charset="0"/>
                  <a:ea typeface="Calibri"/>
                  <a:cs typeface="Times New Roman" pitchFamily="18" charset="0"/>
                </a:endParaRPr>
              </a:p>
              <a:p>
                <a:pPr marL="457200">
                  <a:lnSpc>
                    <a:spcPct val="150000"/>
                  </a:lnSpc>
                  <a:spcAft>
                    <a:spcPts val="600"/>
                  </a:spcAft>
                </a:pPr>
                <a:endParaRPr lang="en-US" sz="2800" dirty="0">
                  <a:effectLst/>
                  <a:latin typeface="Times New Roman"/>
                  <a:ea typeface="Calibri"/>
                  <a:cs typeface="Times New Roman"/>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152400" y="1143000"/>
                <a:ext cx="8458200" cy="4800600"/>
              </a:xfrm>
              <a:blipFill rotWithShape="1">
                <a:blip r:embed="rId2"/>
                <a:stretch>
                  <a:fillRect l="-720"/>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84</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Deflection Check </a:t>
            </a:r>
            <a:endParaRPr lang="en-US" sz="3600" dirty="0">
              <a:latin typeface="Times New Roman" pitchFamily="18" charset="0"/>
              <a:cs typeface="Times New Roman" pitchFamily="18" charset="0"/>
            </a:endParaRPr>
          </a:p>
        </p:txBody>
      </p:sp>
      <p:sp>
        <p:nvSpPr>
          <p:cNvPr id="5" name="TextBox 4"/>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64139150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5"/>
          </p:nvPr>
        </p:nvSpPr>
        <p:spPr/>
        <p:txBody>
          <a:bodyPr/>
          <a:lstStyle/>
          <a:p>
            <a:fld id="{B6F15528-21DE-4FAA-801E-634DDDAF4B2B}" type="slidenum">
              <a:rPr lang="en-US" smtClean="0"/>
              <a:pPr/>
              <a:t>85</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Deflection Check </a:t>
            </a:r>
            <a:endParaRPr lang="en-US" sz="3600" dirty="0">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533" y="1295400"/>
            <a:ext cx="7344481" cy="4247100"/>
          </a:xfrm>
          <a:prstGeom prst="rect">
            <a:avLst/>
          </a:prstGeom>
        </p:spPr>
      </p:pic>
      <p:sp>
        <p:nvSpPr>
          <p:cNvPr id="8" name="TextBox 7"/>
          <p:cNvSpPr txBox="1"/>
          <p:nvPr/>
        </p:nvSpPr>
        <p:spPr>
          <a:xfrm>
            <a:off x="784532" y="5520223"/>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3.8: Deflection from dead load for slab thickness 250 mm (mm).</a:t>
            </a:r>
            <a:endParaRPr lang="en-US"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40689864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228600" y="836756"/>
                <a:ext cx="7696200" cy="5637196"/>
              </a:xfrm>
            </p:spPr>
            <p:txBody>
              <a:bodyPr>
                <a:normAutofit fontScale="47500" lnSpcReduction="20000"/>
              </a:bodyPr>
              <a:lstStyle/>
              <a:p>
                <a:pPr marL="182880" indent="0">
                  <a:lnSpc>
                    <a:spcPct val="150000"/>
                  </a:lnSpc>
                  <a:buNone/>
                  <a:tabLst>
                    <a:tab pos="180340" algn="l"/>
                  </a:tabLst>
                </a:pPr>
                <a14:m>
                  <m:oMath xmlns:m="http://schemas.openxmlformats.org/officeDocument/2006/math">
                    <m:r>
                      <a:rPr lang="en-US" sz="3600" i="1">
                        <a:latin typeface="Cambria Math"/>
                        <a:ea typeface="Times New Roman"/>
                        <a:cs typeface="Times New Roman"/>
                      </a:rPr>
                      <m:t>∆</m:t>
                    </m:r>
                  </m:oMath>
                </a14:m>
                <a:r>
                  <a:rPr lang="en-US" sz="3600" baseline="-25000" dirty="0">
                    <a:effectLst/>
                    <a:latin typeface="Times New Roman" pitchFamily="18" charset="0"/>
                    <a:ea typeface="Times New Roman"/>
                    <a:cs typeface="Times New Roman" pitchFamily="18" charset="0"/>
                  </a:rPr>
                  <a:t>LT, max</a:t>
                </a:r>
                <a:r>
                  <a:rPr lang="en-US" sz="3600" dirty="0">
                    <a:effectLst/>
                    <a:latin typeface="Times New Roman" pitchFamily="18" charset="0"/>
                    <a:ea typeface="Times New Roman"/>
                    <a:cs typeface="Times New Roman" pitchFamily="18" charset="0"/>
                  </a:rPr>
                  <a:t> = (2 </a:t>
                </a:r>
                <a14:m>
                  <m:oMath xmlns:m="http://schemas.openxmlformats.org/officeDocument/2006/math">
                    <m:r>
                      <a:rPr lang="en-US" sz="3600" i="1">
                        <a:effectLst/>
                        <a:latin typeface="Cambria Math"/>
                        <a:ea typeface="Times New Roman"/>
                        <a:cs typeface="Times New Roman"/>
                      </a:rPr>
                      <m:t>×</m:t>
                    </m:r>
                    <m:r>
                      <a:rPr lang="en-US" sz="3600" i="1">
                        <a:effectLst/>
                        <a:latin typeface="Cambria Math"/>
                        <a:ea typeface="Times New Roman"/>
                        <a:cs typeface="Times New Roman"/>
                      </a:rPr>
                      <m:t>14</m:t>
                    </m:r>
                    <m:r>
                      <a:rPr lang="en-US" sz="3600" i="1">
                        <a:effectLst/>
                        <a:latin typeface="Cambria Math"/>
                        <a:ea typeface="Times New Roman"/>
                        <a:cs typeface="Times New Roman"/>
                      </a:rPr>
                      <m:t>.</m:t>
                    </m:r>
                    <m:r>
                      <a:rPr lang="en-US" sz="3600" i="1">
                        <a:effectLst/>
                        <a:latin typeface="Cambria Math"/>
                        <a:ea typeface="Times New Roman"/>
                        <a:cs typeface="Times New Roman"/>
                      </a:rPr>
                      <m:t>0765</m:t>
                    </m:r>
                    <m:r>
                      <a:rPr lang="en-US" sz="3600" i="1">
                        <a:effectLst/>
                        <a:latin typeface="Cambria Math"/>
                        <a:ea typeface="Times New Roman"/>
                        <a:cs typeface="Times New Roman"/>
                      </a:rPr>
                      <m:t>)</m:t>
                    </m:r>
                  </m:oMath>
                </a14:m>
                <a:r>
                  <a:rPr lang="en-US" sz="3600" dirty="0">
                    <a:effectLst/>
                    <a:latin typeface="Times New Roman" pitchFamily="18" charset="0"/>
                    <a:ea typeface="Times New Roman"/>
                    <a:cs typeface="Times New Roman" pitchFamily="18" charset="0"/>
                  </a:rPr>
                  <a:t> + (1.5 </a:t>
                </a:r>
                <a14:m>
                  <m:oMath xmlns:m="http://schemas.openxmlformats.org/officeDocument/2006/math">
                    <m:r>
                      <a:rPr lang="en-US" sz="3600" i="1">
                        <a:effectLst/>
                        <a:latin typeface="Cambria Math"/>
                        <a:ea typeface="Times New Roman"/>
                        <a:cs typeface="Times New Roman"/>
                      </a:rPr>
                      <m:t>×</m:t>
                    </m:r>
                    <m:r>
                      <a:rPr lang="en-US" sz="3600" i="1">
                        <a:effectLst/>
                        <a:latin typeface="Cambria Math"/>
                        <a:ea typeface="Times New Roman"/>
                        <a:cs typeface="Times New Roman"/>
                      </a:rPr>
                      <m:t>5</m:t>
                    </m:r>
                    <m:r>
                      <a:rPr lang="en-US" sz="3600" i="1">
                        <a:effectLst/>
                        <a:latin typeface="Cambria Math"/>
                        <a:ea typeface="Times New Roman"/>
                        <a:cs typeface="Times New Roman"/>
                      </a:rPr>
                      <m:t>.</m:t>
                    </m:r>
                    <m:r>
                      <a:rPr lang="en-US" sz="3600" i="1">
                        <a:effectLst/>
                        <a:latin typeface="Cambria Math"/>
                        <a:ea typeface="Times New Roman"/>
                        <a:cs typeface="Times New Roman"/>
                      </a:rPr>
                      <m:t>0655</m:t>
                    </m:r>
                    <m:r>
                      <a:rPr lang="en-US" sz="3600" i="1">
                        <a:effectLst/>
                        <a:latin typeface="Cambria Math"/>
                        <a:ea typeface="Times New Roman"/>
                        <a:cs typeface="Times New Roman"/>
                      </a:rPr>
                      <m:t>)</m:t>
                    </m:r>
                  </m:oMath>
                </a14:m>
                <a:r>
                  <a:rPr lang="en-US" sz="3600" dirty="0">
                    <a:effectLst/>
                    <a:latin typeface="Times New Roman" pitchFamily="18" charset="0"/>
                    <a:ea typeface="Times New Roman"/>
                    <a:cs typeface="Times New Roman" pitchFamily="18" charset="0"/>
                  </a:rPr>
                  <a:t> = 35.75 mm.</a:t>
                </a:r>
                <a:endParaRPr lang="en-US" sz="3600" dirty="0">
                  <a:effectLst/>
                  <a:latin typeface="Times New Roman" pitchFamily="18" charset="0"/>
                  <a:ea typeface="Calibri"/>
                  <a:cs typeface="Times New Roman" pitchFamily="18" charset="0"/>
                </a:endParaRPr>
              </a:p>
              <a:p>
                <a:pPr marL="182880" indent="0">
                  <a:lnSpc>
                    <a:spcPct val="150000"/>
                  </a:lnSpc>
                  <a:buNone/>
                  <a:tabLst>
                    <a:tab pos="180340" algn="l"/>
                  </a:tabLst>
                </a:pPr>
                <a14:m>
                  <m:oMath xmlns:m="http://schemas.openxmlformats.org/officeDocument/2006/math">
                    <m:r>
                      <a:rPr lang="en-US" sz="3600" i="1">
                        <a:effectLst/>
                        <a:latin typeface="Cambria Math"/>
                        <a:ea typeface="Times New Roman"/>
                        <a:cs typeface="Times New Roman"/>
                      </a:rPr>
                      <m:t>∆</m:t>
                    </m:r>
                  </m:oMath>
                </a14:m>
                <a:r>
                  <a:rPr lang="en-US" sz="3600" baseline="-25000" dirty="0">
                    <a:effectLst/>
                    <a:latin typeface="Times New Roman" pitchFamily="18" charset="0"/>
                    <a:ea typeface="Times New Roman"/>
                    <a:cs typeface="Times New Roman" pitchFamily="18" charset="0"/>
                  </a:rPr>
                  <a:t>LT, allowable </a:t>
                </a:r>
                <a:r>
                  <a:rPr lang="en-US" sz="3600" dirty="0">
                    <a:effectLst/>
                    <a:latin typeface="Times New Roman" pitchFamily="18" charset="0"/>
                    <a:ea typeface="Times New Roman"/>
                    <a:cs typeface="Times New Roman" pitchFamily="18" charset="0"/>
                  </a:rPr>
                  <a:t>= </a:t>
                </a:r>
                <a14:m>
                  <m:oMath xmlns:m="http://schemas.openxmlformats.org/officeDocument/2006/math">
                    <m:f>
                      <m:fPr>
                        <m:ctrlPr>
                          <a:rPr lang="en-US" sz="3600" i="1">
                            <a:effectLst/>
                            <a:latin typeface="Cambria Math"/>
                            <a:ea typeface="Times New Roman"/>
                            <a:cs typeface="Times New Roman"/>
                          </a:rPr>
                        </m:ctrlPr>
                      </m:fPr>
                      <m:num>
                        <m:r>
                          <a:rPr lang="en-US" sz="3600" i="1">
                            <a:effectLst/>
                            <a:latin typeface="Cambria Math"/>
                            <a:ea typeface="Times New Roman"/>
                            <a:cs typeface="Times New Roman"/>
                          </a:rPr>
                          <m:t>𝐿</m:t>
                        </m:r>
                      </m:num>
                      <m:den>
                        <m:r>
                          <a:rPr lang="en-US" sz="3600" i="1">
                            <a:effectLst/>
                            <a:latin typeface="Cambria Math"/>
                            <a:ea typeface="Times New Roman"/>
                            <a:cs typeface="Times New Roman"/>
                          </a:rPr>
                          <m:t>240</m:t>
                        </m:r>
                      </m:den>
                    </m:f>
                  </m:oMath>
                </a14:m>
                <a:endParaRPr lang="en-US" sz="3600" dirty="0">
                  <a:effectLst/>
                  <a:latin typeface="Times New Roman" pitchFamily="18" charset="0"/>
                  <a:ea typeface="Calibri"/>
                  <a:cs typeface="Times New Roman" pitchFamily="18" charset="0"/>
                </a:endParaRPr>
              </a:p>
              <a:p>
                <a:pPr marL="182880" indent="0">
                  <a:lnSpc>
                    <a:spcPct val="150000"/>
                  </a:lnSpc>
                  <a:buNone/>
                  <a:tabLst>
                    <a:tab pos="180340" algn="l"/>
                  </a:tabLst>
                </a:pPr>
                <a:r>
                  <a:rPr lang="en-US" sz="3600" dirty="0">
                    <a:effectLst/>
                    <a:latin typeface="Times New Roman" pitchFamily="18" charset="0"/>
                    <a:ea typeface="Times New Roman"/>
                    <a:cs typeface="Times New Roman" pitchFamily="18" charset="0"/>
                  </a:rPr>
                  <a:t>Where</a:t>
                </a:r>
                <a:endParaRPr lang="en-US" sz="3600" dirty="0">
                  <a:effectLst/>
                  <a:latin typeface="Times New Roman" pitchFamily="18" charset="0"/>
                  <a:ea typeface="Calibri"/>
                  <a:cs typeface="Times New Roman" pitchFamily="18" charset="0"/>
                </a:endParaRPr>
              </a:p>
              <a:p>
                <a:pPr marL="182880" indent="0">
                  <a:lnSpc>
                    <a:spcPct val="150000"/>
                  </a:lnSpc>
                  <a:buNone/>
                  <a:tabLst>
                    <a:tab pos="180340" algn="l"/>
                  </a:tabLst>
                </a:pPr>
                <a:r>
                  <a:rPr lang="en-US" sz="3600" dirty="0">
                    <a:effectLst/>
                    <a:latin typeface="Times New Roman" pitchFamily="18" charset="0"/>
                    <a:ea typeface="Times New Roman"/>
                    <a:cs typeface="Times New Roman" pitchFamily="18" charset="0"/>
                  </a:rPr>
                  <a:t> </a:t>
                </a:r>
                <a14:m>
                  <m:oMath xmlns:m="http://schemas.openxmlformats.org/officeDocument/2006/math">
                    <m:r>
                      <a:rPr lang="en-US" sz="3600" i="1">
                        <a:effectLst/>
                        <a:latin typeface="Cambria Math"/>
                        <a:ea typeface="Times New Roman"/>
                        <a:cs typeface="Times New Roman"/>
                      </a:rPr>
                      <m:t>∆</m:t>
                    </m:r>
                  </m:oMath>
                </a14:m>
                <a:r>
                  <a:rPr lang="en-US" sz="3600" baseline="-25000" dirty="0">
                    <a:effectLst/>
                    <a:latin typeface="Times New Roman" pitchFamily="18" charset="0"/>
                    <a:ea typeface="Times New Roman"/>
                    <a:cs typeface="Times New Roman" pitchFamily="18" charset="0"/>
                  </a:rPr>
                  <a:t>LT, allowable:</a:t>
                </a:r>
                <a:r>
                  <a:rPr lang="en-US" sz="3600" dirty="0">
                    <a:effectLst/>
                    <a:latin typeface="Times New Roman" pitchFamily="18" charset="0"/>
                    <a:ea typeface="Times New Roman"/>
                    <a:cs typeface="Times New Roman" pitchFamily="18" charset="0"/>
                  </a:rPr>
                  <a:t> allowable long term </a:t>
                </a:r>
                <a:r>
                  <a:rPr lang="en-US" sz="3600" dirty="0" smtClean="0">
                    <a:effectLst/>
                    <a:latin typeface="Times New Roman" pitchFamily="18" charset="0"/>
                    <a:ea typeface="Times New Roman"/>
                    <a:cs typeface="Times New Roman" pitchFamily="18" charset="0"/>
                  </a:rPr>
                  <a:t>deflection, L</a:t>
                </a:r>
                <a:r>
                  <a:rPr lang="en-US" sz="3600" dirty="0">
                    <a:effectLst/>
                    <a:latin typeface="Times New Roman" pitchFamily="18" charset="0"/>
                    <a:ea typeface="Times New Roman"/>
                    <a:cs typeface="Times New Roman" pitchFamily="18" charset="0"/>
                  </a:rPr>
                  <a:t>: longest span length.</a:t>
                </a:r>
                <a:endParaRPr lang="en-US" sz="3600" dirty="0">
                  <a:effectLst/>
                  <a:latin typeface="Times New Roman" pitchFamily="18" charset="0"/>
                  <a:ea typeface="Calibri"/>
                  <a:cs typeface="Times New Roman" pitchFamily="18" charset="0"/>
                </a:endParaRPr>
              </a:p>
              <a:p>
                <a:pPr marL="182880" indent="0">
                  <a:lnSpc>
                    <a:spcPct val="150000"/>
                  </a:lnSpc>
                  <a:spcAft>
                    <a:spcPts val="600"/>
                  </a:spcAft>
                  <a:buNone/>
                  <a:tabLst>
                    <a:tab pos="180340" algn="l"/>
                  </a:tabLst>
                </a:pPr>
                <a14:m>
                  <m:oMath xmlns:m="http://schemas.openxmlformats.org/officeDocument/2006/math">
                    <m:r>
                      <a:rPr lang="en-US" sz="3600" i="1">
                        <a:effectLst/>
                        <a:latin typeface="Cambria Math"/>
                        <a:ea typeface="Times New Roman"/>
                        <a:cs typeface="Times New Roman"/>
                      </a:rPr>
                      <m:t>∆</m:t>
                    </m:r>
                  </m:oMath>
                </a14:m>
                <a:r>
                  <a:rPr lang="en-US" sz="3600" baseline="-25000" dirty="0">
                    <a:effectLst/>
                    <a:latin typeface="Times New Roman" pitchFamily="18" charset="0"/>
                    <a:ea typeface="Times New Roman"/>
                    <a:cs typeface="Times New Roman" pitchFamily="18" charset="0"/>
                  </a:rPr>
                  <a:t>LT, allowable </a:t>
                </a:r>
                <a:r>
                  <a:rPr lang="en-US" sz="3600" dirty="0">
                    <a:effectLst/>
                    <a:latin typeface="Times New Roman" pitchFamily="18" charset="0"/>
                    <a:ea typeface="Times New Roman"/>
                    <a:cs typeface="Times New Roman" pitchFamily="18" charset="0"/>
                  </a:rPr>
                  <a:t>= </a:t>
                </a:r>
                <a14:m>
                  <m:oMath xmlns:m="http://schemas.openxmlformats.org/officeDocument/2006/math">
                    <m:f>
                      <m:fPr>
                        <m:ctrlPr>
                          <a:rPr lang="en-US" sz="3600" i="1">
                            <a:effectLst/>
                            <a:latin typeface="Cambria Math"/>
                            <a:ea typeface="Times New Roman"/>
                            <a:cs typeface="Times New Roman"/>
                          </a:rPr>
                        </m:ctrlPr>
                      </m:fPr>
                      <m:num>
                        <m:r>
                          <a:rPr lang="en-US" sz="3600" i="1">
                            <a:effectLst/>
                            <a:latin typeface="Cambria Math"/>
                            <a:ea typeface="Times New Roman"/>
                            <a:cs typeface="Times New Roman"/>
                          </a:rPr>
                          <m:t>10</m:t>
                        </m:r>
                        <m:r>
                          <a:rPr lang="en-US" sz="3600" i="1">
                            <a:effectLst/>
                            <a:latin typeface="Cambria Math"/>
                            <a:ea typeface="Times New Roman"/>
                            <a:cs typeface="Times New Roman"/>
                          </a:rPr>
                          <m:t>.</m:t>
                        </m:r>
                        <m:r>
                          <a:rPr lang="en-US" sz="3600" i="1">
                            <a:effectLst/>
                            <a:latin typeface="Cambria Math"/>
                            <a:ea typeface="Times New Roman"/>
                            <a:cs typeface="Times New Roman"/>
                          </a:rPr>
                          <m:t>7</m:t>
                        </m:r>
                        <m:r>
                          <a:rPr lang="en-US" sz="3600" i="1">
                            <a:effectLst/>
                            <a:latin typeface="Cambria Math"/>
                            <a:ea typeface="Times New Roman"/>
                            <a:cs typeface="Times New Roman"/>
                          </a:rPr>
                          <m:t> ×</m:t>
                        </m:r>
                        <m:sSup>
                          <m:sSupPr>
                            <m:ctrlPr>
                              <a:rPr lang="en-US" sz="3600" i="1">
                                <a:effectLst/>
                                <a:latin typeface="Cambria Math"/>
                                <a:ea typeface="Times New Roman"/>
                                <a:cs typeface="Times New Roman"/>
                              </a:rPr>
                            </m:ctrlPr>
                          </m:sSupPr>
                          <m:e>
                            <m:r>
                              <a:rPr lang="en-US" sz="3600" i="1">
                                <a:effectLst/>
                                <a:latin typeface="Cambria Math"/>
                                <a:ea typeface="Times New Roman"/>
                                <a:cs typeface="Times New Roman"/>
                              </a:rPr>
                              <m:t>10</m:t>
                            </m:r>
                          </m:e>
                          <m:sup>
                            <m:r>
                              <a:rPr lang="en-US" sz="3600" i="1">
                                <a:effectLst/>
                                <a:latin typeface="Cambria Math"/>
                                <a:ea typeface="Times New Roman"/>
                                <a:cs typeface="Times New Roman"/>
                              </a:rPr>
                              <m:t>3</m:t>
                            </m:r>
                          </m:sup>
                        </m:sSup>
                      </m:num>
                      <m:den>
                        <m:r>
                          <a:rPr lang="en-US" sz="3600" i="1">
                            <a:effectLst/>
                            <a:latin typeface="Cambria Math"/>
                            <a:ea typeface="Times New Roman"/>
                            <a:cs typeface="Times New Roman"/>
                          </a:rPr>
                          <m:t>240</m:t>
                        </m:r>
                      </m:den>
                    </m:f>
                  </m:oMath>
                </a14:m>
                <a:r>
                  <a:rPr lang="en-US" sz="3600" dirty="0">
                    <a:effectLst/>
                    <a:latin typeface="Times New Roman" pitchFamily="18" charset="0"/>
                    <a:ea typeface="Times New Roman"/>
                    <a:cs typeface="Times New Roman" pitchFamily="18" charset="0"/>
                  </a:rPr>
                  <a:t> = 44.58 mm </a:t>
                </a:r>
                <a14:m>
                  <m:oMath xmlns:m="http://schemas.openxmlformats.org/officeDocument/2006/math">
                    <m:r>
                      <a:rPr lang="en-US" sz="3600" i="1">
                        <a:effectLst/>
                        <a:latin typeface="Cambria Math"/>
                        <a:ea typeface="Times New Roman"/>
                        <a:cs typeface="Times New Roman"/>
                      </a:rPr>
                      <m:t>&gt;</m:t>
                    </m:r>
                  </m:oMath>
                </a14:m>
                <a:r>
                  <a:rPr lang="en-US" sz="3600" dirty="0">
                    <a:effectLst/>
                    <a:latin typeface="Times New Roman" pitchFamily="18" charset="0"/>
                    <a:ea typeface="Times New Roman"/>
                    <a:cs typeface="Times New Roman" pitchFamily="18" charset="0"/>
                  </a:rPr>
                  <a:t> </a:t>
                </a:r>
                <a14:m>
                  <m:oMath xmlns:m="http://schemas.openxmlformats.org/officeDocument/2006/math">
                    <m:r>
                      <a:rPr lang="en-US" sz="3600" i="1">
                        <a:effectLst/>
                        <a:latin typeface="Cambria Math"/>
                        <a:ea typeface="Times New Roman"/>
                        <a:cs typeface="Times New Roman"/>
                      </a:rPr>
                      <m:t>∆</m:t>
                    </m:r>
                  </m:oMath>
                </a14:m>
                <a:r>
                  <a:rPr lang="en-US" sz="3600" baseline="-25000" dirty="0">
                    <a:effectLst/>
                    <a:latin typeface="Times New Roman" pitchFamily="18" charset="0"/>
                    <a:ea typeface="Times New Roman"/>
                    <a:cs typeface="Times New Roman" pitchFamily="18" charset="0"/>
                  </a:rPr>
                  <a:t>LT, max </a:t>
                </a:r>
                <a:r>
                  <a:rPr lang="en-US" sz="3600" dirty="0">
                    <a:effectLst/>
                    <a:latin typeface="Times New Roman" pitchFamily="18" charset="0"/>
                    <a:ea typeface="Times New Roman"/>
                    <a:cs typeface="Times New Roman" pitchFamily="18" charset="0"/>
                    <a:sym typeface="Wingdings"/>
                  </a:rPr>
                  <a:t></a:t>
                </a:r>
                <a:r>
                  <a:rPr lang="en-US" sz="3600" dirty="0">
                    <a:effectLst/>
                    <a:latin typeface="Times New Roman" pitchFamily="18" charset="0"/>
                    <a:ea typeface="Times New Roman"/>
                    <a:cs typeface="Times New Roman" pitchFamily="18" charset="0"/>
                  </a:rPr>
                  <a:t> Adequate </a:t>
                </a:r>
                <a:endParaRPr lang="en-US" sz="3600" dirty="0" smtClean="0">
                  <a:effectLst/>
                  <a:latin typeface="Times New Roman" pitchFamily="18" charset="0"/>
                  <a:ea typeface="Times New Roman"/>
                  <a:cs typeface="Times New Roman" pitchFamily="18" charset="0"/>
                </a:endParaRPr>
              </a:p>
              <a:p>
                <a:pPr marL="182880" indent="0">
                  <a:lnSpc>
                    <a:spcPct val="150000"/>
                  </a:lnSpc>
                  <a:buNone/>
                  <a:tabLst>
                    <a:tab pos="180340" algn="l"/>
                  </a:tabLst>
                </a:pPr>
                <a:r>
                  <a:rPr lang="en-US" sz="3600" u="sng" dirty="0">
                    <a:latin typeface="Times New Roman" pitchFamily="18" charset="0"/>
                    <a:ea typeface="Times New Roman"/>
                    <a:cs typeface="Times New Roman" pitchFamily="18" charset="0"/>
                  </a:rPr>
                  <a:t>Immediate deflection:</a:t>
                </a:r>
                <a:endParaRPr lang="en-US" sz="3600" dirty="0">
                  <a:effectLst/>
                  <a:latin typeface="Times New Roman" pitchFamily="18" charset="0"/>
                  <a:ea typeface="Calibri"/>
                  <a:cs typeface="Times New Roman" pitchFamily="18" charset="0"/>
                </a:endParaRPr>
              </a:p>
              <a:p>
                <a:pPr marL="182880" indent="0">
                  <a:lnSpc>
                    <a:spcPct val="150000"/>
                  </a:lnSpc>
                  <a:buNone/>
                  <a:tabLst>
                    <a:tab pos="180340" algn="l"/>
                  </a:tabLst>
                </a:pPr>
                <a14:m>
                  <m:oMath xmlns:m="http://schemas.openxmlformats.org/officeDocument/2006/math">
                    <m:r>
                      <a:rPr lang="en-US" sz="3600" i="1">
                        <a:effectLst/>
                        <a:latin typeface="Cambria Math"/>
                        <a:ea typeface="Times New Roman"/>
                        <a:cs typeface="Times New Roman"/>
                      </a:rPr>
                      <m:t>∆</m:t>
                    </m:r>
                  </m:oMath>
                </a14:m>
                <a:r>
                  <a:rPr lang="en-US" sz="3600" baseline="-25000" dirty="0">
                    <a:effectLst/>
                    <a:latin typeface="Times New Roman" pitchFamily="18" charset="0"/>
                    <a:ea typeface="Times New Roman"/>
                    <a:cs typeface="Times New Roman" pitchFamily="18" charset="0"/>
                  </a:rPr>
                  <a:t>L, max</a:t>
                </a:r>
                <a:r>
                  <a:rPr lang="en-US" sz="3600" dirty="0">
                    <a:effectLst/>
                    <a:latin typeface="Times New Roman" pitchFamily="18" charset="0"/>
                    <a:ea typeface="Times New Roman"/>
                    <a:cs typeface="Times New Roman" pitchFamily="18" charset="0"/>
                  </a:rPr>
                  <a:t> = 5.0655 mm.</a:t>
                </a:r>
                <a:endParaRPr lang="en-US" sz="3600" dirty="0">
                  <a:effectLst/>
                  <a:latin typeface="Times New Roman" pitchFamily="18" charset="0"/>
                  <a:ea typeface="Calibri"/>
                  <a:cs typeface="Times New Roman" pitchFamily="18" charset="0"/>
                </a:endParaRPr>
              </a:p>
              <a:p>
                <a:pPr marL="182880" indent="0">
                  <a:lnSpc>
                    <a:spcPct val="150000"/>
                  </a:lnSpc>
                  <a:buNone/>
                  <a:tabLst>
                    <a:tab pos="180340" algn="l"/>
                  </a:tabLst>
                </a:pPr>
                <a14:m>
                  <m:oMath xmlns:m="http://schemas.openxmlformats.org/officeDocument/2006/math">
                    <m:r>
                      <a:rPr lang="en-US" sz="3600" i="1">
                        <a:effectLst/>
                        <a:latin typeface="Cambria Math"/>
                        <a:ea typeface="Times New Roman"/>
                        <a:cs typeface="Times New Roman"/>
                      </a:rPr>
                      <m:t>∆</m:t>
                    </m:r>
                  </m:oMath>
                </a14:m>
                <a:r>
                  <a:rPr lang="en-US" sz="3600" baseline="-25000" dirty="0">
                    <a:effectLst/>
                    <a:latin typeface="Times New Roman" pitchFamily="18" charset="0"/>
                    <a:ea typeface="Times New Roman"/>
                    <a:cs typeface="Times New Roman" pitchFamily="18" charset="0"/>
                  </a:rPr>
                  <a:t>L, allowable</a:t>
                </a:r>
                <a:r>
                  <a:rPr lang="en-US" sz="3600" dirty="0">
                    <a:effectLst/>
                    <a:latin typeface="Times New Roman" pitchFamily="18" charset="0"/>
                    <a:ea typeface="Times New Roman"/>
                    <a:cs typeface="Times New Roman" pitchFamily="18" charset="0"/>
                  </a:rPr>
                  <a:t> = </a:t>
                </a:r>
                <a14:m>
                  <m:oMath xmlns:m="http://schemas.openxmlformats.org/officeDocument/2006/math">
                    <m:f>
                      <m:fPr>
                        <m:ctrlPr>
                          <a:rPr lang="en-US" sz="3600" i="1">
                            <a:effectLst/>
                            <a:latin typeface="Cambria Math"/>
                            <a:ea typeface="Times New Roman"/>
                            <a:cs typeface="Times New Roman"/>
                          </a:rPr>
                        </m:ctrlPr>
                      </m:fPr>
                      <m:num>
                        <m:r>
                          <a:rPr lang="en-US" sz="3600" i="1">
                            <a:effectLst/>
                            <a:latin typeface="Cambria Math"/>
                            <a:ea typeface="Times New Roman"/>
                            <a:cs typeface="Times New Roman"/>
                          </a:rPr>
                          <m:t>𝐿</m:t>
                        </m:r>
                      </m:num>
                      <m:den>
                        <m:r>
                          <a:rPr lang="en-US" sz="3600" i="1">
                            <a:effectLst/>
                            <a:latin typeface="Cambria Math"/>
                            <a:ea typeface="Times New Roman"/>
                            <a:cs typeface="Times New Roman"/>
                          </a:rPr>
                          <m:t>360</m:t>
                        </m:r>
                      </m:den>
                    </m:f>
                  </m:oMath>
                </a14:m>
                <a:r>
                  <a:rPr lang="en-US" sz="3600" dirty="0">
                    <a:effectLst/>
                    <a:latin typeface="Times New Roman" pitchFamily="18" charset="0"/>
                    <a:ea typeface="Times New Roman"/>
                    <a:cs typeface="Times New Roman" pitchFamily="18" charset="0"/>
                  </a:rPr>
                  <a:t> </a:t>
                </a:r>
                <a:endParaRPr lang="en-US" sz="3600" dirty="0">
                  <a:effectLst/>
                  <a:latin typeface="Times New Roman" pitchFamily="18" charset="0"/>
                  <a:ea typeface="Calibri"/>
                  <a:cs typeface="Times New Roman" pitchFamily="18" charset="0"/>
                </a:endParaRPr>
              </a:p>
              <a:p>
                <a:pPr marL="182880" indent="0">
                  <a:lnSpc>
                    <a:spcPct val="150000"/>
                  </a:lnSpc>
                  <a:buNone/>
                  <a:tabLst>
                    <a:tab pos="180340" algn="l"/>
                  </a:tabLst>
                </a:pPr>
                <a:r>
                  <a:rPr lang="en-US" sz="3600" dirty="0">
                    <a:effectLst/>
                    <a:latin typeface="Times New Roman" pitchFamily="18" charset="0"/>
                    <a:ea typeface="Times New Roman"/>
                    <a:cs typeface="Times New Roman" pitchFamily="18" charset="0"/>
                  </a:rPr>
                  <a:t>Where</a:t>
                </a:r>
                <a:endParaRPr lang="en-US" sz="3600" dirty="0">
                  <a:effectLst/>
                  <a:latin typeface="Times New Roman" pitchFamily="18" charset="0"/>
                  <a:ea typeface="Calibri"/>
                  <a:cs typeface="Times New Roman" pitchFamily="18" charset="0"/>
                </a:endParaRPr>
              </a:p>
              <a:p>
                <a:pPr marL="182880" indent="0">
                  <a:lnSpc>
                    <a:spcPct val="150000"/>
                  </a:lnSpc>
                  <a:buNone/>
                  <a:tabLst>
                    <a:tab pos="180340" algn="l"/>
                  </a:tabLst>
                </a:pPr>
                <a:r>
                  <a:rPr lang="en-US" sz="3600" dirty="0">
                    <a:effectLst/>
                    <a:latin typeface="Times New Roman" pitchFamily="18" charset="0"/>
                    <a:ea typeface="Times New Roman"/>
                    <a:cs typeface="Times New Roman" pitchFamily="18" charset="0"/>
                  </a:rPr>
                  <a:t> </a:t>
                </a:r>
                <a14:m>
                  <m:oMath xmlns:m="http://schemas.openxmlformats.org/officeDocument/2006/math">
                    <m:r>
                      <a:rPr lang="en-US" sz="3600" i="1">
                        <a:effectLst/>
                        <a:latin typeface="Cambria Math"/>
                        <a:ea typeface="Times New Roman"/>
                        <a:cs typeface="Times New Roman"/>
                      </a:rPr>
                      <m:t>∆</m:t>
                    </m:r>
                  </m:oMath>
                </a14:m>
                <a:r>
                  <a:rPr lang="en-US" sz="3600" baseline="-25000" dirty="0">
                    <a:effectLst/>
                    <a:latin typeface="Times New Roman" pitchFamily="18" charset="0"/>
                    <a:ea typeface="Times New Roman"/>
                    <a:cs typeface="Times New Roman" pitchFamily="18" charset="0"/>
                  </a:rPr>
                  <a:t>L, allowable:</a:t>
                </a:r>
                <a:r>
                  <a:rPr lang="en-US" sz="3600" dirty="0">
                    <a:effectLst/>
                    <a:latin typeface="Times New Roman" pitchFamily="18" charset="0"/>
                    <a:ea typeface="Times New Roman"/>
                    <a:cs typeface="Times New Roman" pitchFamily="18" charset="0"/>
                  </a:rPr>
                  <a:t> allowable deflection due to live </a:t>
                </a:r>
                <a:r>
                  <a:rPr lang="en-US" sz="3600" dirty="0" smtClean="0">
                    <a:effectLst/>
                    <a:latin typeface="Times New Roman" pitchFamily="18" charset="0"/>
                    <a:ea typeface="Times New Roman"/>
                    <a:cs typeface="Times New Roman" pitchFamily="18" charset="0"/>
                  </a:rPr>
                  <a:t>load ,L</a:t>
                </a:r>
                <a:r>
                  <a:rPr lang="en-US" sz="3600" dirty="0">
                    <a:effectLst/>
                    <a:latin typeface="Times New Roman" pitchFamily="18" charset="0"/>
                    <a:ea typeface="Times New Roman"/>
                    <a:cs typeface="Times New Roman" pitchFamily="18" charset="0"/>
                  </a:rPr>
                  <a:t>: longest span length.</a:t>
                </a:r>
                <a:endParaRPr lang="en-US" sz="3600" dirty="0">
                  <a:effectLst/>
                  <a:latin typeface="Times New Roman" pitchFamily="18" charset="0"/>
                  <a:ea typeface="Calibri"/>
                  <a:cs typeface="Times New Roman" pitchFamily="18" charset="0"/>
                </a:endParaRPr>
              </a:p>
              <a:p>
                <a:pPr marL="182880" indent="0">
                  <a:lnSpc>
                    <a:spcPct val="150000"/>
                  </a:lnSpc>
                  <a:spcAft>
                    <a:spcPts val="600"/>
                  </a:spcAft>
                  <a:buNone/>
                  <a:tabLst>
                    <a:tab pos="180340" algn="l"/>
                  </a:tabLst>
                </a:pPr>
                <a14:m>
                  <m:oMath xmlns:m="http://schemas.openxmlformats.org/officeDocument/2006/math">
                    <m:r>
                      <a:rPr lang="en-US" sz="3600" i="1">
                        <a:effectLst/>
                        <a:latin typeface="Cambria Math"/>
                        <a:ea typeface="Times New Roman"/>
                        <a:cs typeface="Times New Roman"/>
                      </a:rPr>
                      <m:t>∆</m:t>
                    </m:r>
                  </m:oMath>
                </a14:m>
                <a:r>
                  <a:rPr lang="en-US" sz="3600" baseline="-25000" dirty="0">
                    <a:effectLst/>
                    <a:latin typeface="Times New Roman" pitchFamily="18" charset="0"/>
                    <a:ea typeface="Times New Roman"/>
                    <a:cs typeface="Times New Roman" pitchFamily="18" charset="0"/>
                  </a:rPr>
                  <a:t>L, allowable</a:t>
                </a:r>
                <a:r>
                  <a:rPr lang="en-US" sz="3600" dirty="0">
                    <a:effectLst/>
                    <a:latin typeface="Times New Roman" pitchFamily="18" charset="0"/>
                    <a:ea typeface="Times New Roman"/>
                    <a:cs typeface="Times New Roman" pitchFamily="18" charset="0"/>
                  </a:rPr>
                  <a:t> = </a:t>
                </a:r>
                <a14:m>
                  <m:oMath xmlns:m="http://schemas.openxmlformats.org/officeDocument/2006/math">
                    <m:f>
                      <m:fPr>
                        <m:ctrlPr>
                          <a:rPr lang="en-US" sz="3600" i="1">
                            <a:effectLst/>
                            <a:latin typeface="Cambria Math"/>
                            <a:ea typeface="Times New Roman"/>
                            <a:cs typeface="Times New Roman"/>
                          </a:rPr>
                        </m:ctrlPr>
                      </m:fPr>
                      <m:num>
                        <m:r>
                          <a:rPr lang="en-US" sz="3600" i="1">
                            <a:effectLst/>
                            <a:latin typeface="Cambria Math"/>
                            <a:ea typeface="Times New Roman"/>
                            <a:cs typeface="Times New Roman"/>
                          </a:rPr>
                          <m:t>10</m:t>
                        </m:r>
                        <m:r>
                          <a:rPr lang="en-US" sz="3600" i="1">
                            <a:effectLst/>
                            <a:latin typeface="Cambria Math"/>
                            <a:ea typeface="Times New Roman"/>
                            <a:cs typeface="Times New Roman"/>
                          </a:rPr>
                          <m:t>.</m:t>
                        </m:r>
                        <m:r>
                          <a:rPr lang="en-US" sz="3600" i="1">
                            <a:effectLst/>
                            <a:latin typeface="Cambria Math"/>
                            <a:ea typeface="Times New Roman"/>
                            <a:cs typeface="Times New Roman"/>
                          </a:rPr>
                          <m:t>7</m:t>
                        </m:r>
                        <m:r>
                          <a:rPr lang="en-US" sz="3600" i="1">
                            <a:effectLst/>
                            <a:latin typeface="Cambria Math"/>
                            <a:ea typeface="Times New Roman"/>
                            <a:cs typeface="Times New Roman"/>
                          </a:rPr>
                          <m:t> ×</m:t>
                        </m:r>
                        <m:sSup>
                          <m:sSupPr>
                            <m:ctrlPr>
                              <a:rPr lang="en-US" sz="3600" i="1">
                                <a:effectLst/>
                                <a:latin typeface="Cambria Math"/>
                                <a:ea typeface="Times New Roman"/>
                                <a:cs typeface="Times New Roman"/>
                              </a:rPr>
                            </m:ctrlPr>
                          </m:sSupPr>
                          <m:e>
                            <m:r>
                              <a:rPr lang="en-US" sz="3600" i="1">
                                <a:effectLst/>
                                <a:latin typeface="Cambria Math"/>
                                <a:ea typeface="Times New Roman"/>
                                <a:cs typeface="Times New Roman"/>
                              </a:rPr>
                              <m:t>10</m:t>
                            </m:r>
                          </m:e>
                          <m:sup>
                            <m:r>
                              <a:rPr lang="en-US" sz="3600" i="1">
                                <a:effectLst/>
                                <a:latin typeface="Cambria Math"/>
                                <a:ea typeface="Times New Roman"/>
                                <a:cs typeface="Times New Roman"/>
                              </a:rPr>
                              <m:t>3</m:t>
                            </m:r>
                          </m:sup>
                        </m:sSup>
                      </m:num>
                      <m:den>
                        <m:r>
                          <a:rPr lang="en-US" sz="3600" i="1">
                            <a:effectLst/>
                            <a:latin typeface="Cambria Math"/>
                            <a:ea typeface="Times New Roman"/>
                            <a:cs typeface="Times New Roman"/>
                          </a:rPr>
                          <m:t>360</m:t>
                        </m:r>
                      </m:den>
                    </m:f>
                  </m:oMath>
                </a14:m>
                <a:r>
                  <a:rPr lang="en-US" sz="3600" dirty="0">
                    <a:effectLst/>
                    <a:latin typeface="Times New Roman" pitchFamily="18" charset="0"/>
                    <a:ea typeface="Times New Roman"/>
                    <a:cs typeface="Times New Roman" pitchFamily="18" charset="0"/>
                  </a:rPr>
                  <a:t> = 29.72 mm &gt; </a:t>
                </a:r>
                <a14:m>
                  <m:oMath xmlns:m="http://schemas.openxmlformats.org/officeDocument/2006/math">
                    <m:r>
                      <a:rPr lang="en-US" sz="3600" i="1">
                        <a:effectLst/>
                        <a:latin typeface="Cambria Math"/>
                        <a:ea typeface="Times New Roman"/>
                        <a:cs typeface="Times New Roman"/>
                      </a:rPr>
                      <m:t>∆</m:t>
                    </m:r>
                  </m:oMath>
                </a14:m>
                <a:r>
                  <a:rPr lang="en-US" sz="3600" baseline="-25000" dirty="0">
                    <a:effectLst/>
                    <a:latin typeface="Times New Roman" pitchFamily="18" charset="0"/>
                    <a:ea typeface="Times New Roman"/>
                    <a:cs typeface="Times New Roman" pitchFamily="18" charset="0"/>
                  </a:rPr>
                  <a:t>L, max </a:t>
                </a:r>
                <a:r>
                  <a:rPr lang="en-US" sz="3600" dirty="0">
                    <a:effectLst/>
                    <a:latin typeface="Times New Roman" pitchFamily="18" charset="0"/>
                    <a:ea typeface="Times New Roman"/>
                    <a:cs typeface="Times New Roman" pitchFamily="18" charset="0"/>
                    <a:sym typeface="Wingdings"/>
                  </a:rPr>
                  <a:t></a:t>
                </a:r>
                <a:r>
                  <a:rPr lang="en-US" sz="3600" dirty="0">
                    <a:effectLst/>
                    <a:latin typeface="Times New Roman" pitchFamily="18" charset="0"/>
                    <a:ea typeface="Times New Roman"/>
                    <a:cs typeface="Times New Roman" pitchFamily="18" charset="0"/>
                  </a:rPr>
                  <a:t> Adequate.</a:t>
                </a:r>
                <a:endParaRPr lang="en-US" sz="3600" dirty="0">
                  <a:effectLst/>
                  <a:latin typeface="Times New Roman" pitchFamily="18" charset="0"/>
                  <a:ea typeface="Calibri"/>
                  <a:cs typeface="Times New Roman" pitchFamily="18" charset="0"/>
                </a:endParaRPr>
              </a:p>
              <a:p>
                <a:pPr marL="182880" indent="0">
                  <a:lnSpc>
                    <a:spcPct val="150000"/>
                  </a:lnSpc>
                  <a:spcAft>
                    <a:spcPts val="600"/>
                  </a:spcAft>
                  <a:buNone/>
                  <a:tabLst>
                    <a:tab pos="180340" algn="l"/>
                  </a:tabLst>
                </a:pPr>
                <a:endParaRPr lang="en-US" dirty="0">
                  <a:effectLst/>
                  <a:latin typeface="Times New Roman" pitchFamily="18" charset="0"/>
                  <a:ea typeface="Calibri"/>
                  <a:cs typeface="Times New Roman" pitchFamily="18" charset="0"/>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228600" y="836756"/>
                <a:ext cx="7696200" cy="5637196"/>
              </a:xfrm>
              <a:blipFill rotWithShape="1">
                <a:blip r:embed="rId2"/>
                <a:stretch>
                  <a:fillRect/>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86</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Deflection Check </a:t>
            </a:r>
            <a:endParaRPr lang="en-US" sz="3600" dirty="0">
              <a:latin typeface="Times New Roman" pitchFamily="18" charset="0"/>
              <a:cs typeface="Times New Roman" pitchFamily="18" charset="0"/>
            </a:endParaRPr>
          </a:p>
        </p:txBody>
      </p:sp>
      <p:sp>
        <p:nvSpPr>
          <p:cNvPr id="5" name="TextBox 4"/>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11209086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152400" y="990600"/>
                <a:ext cx="8458200" cy="5483352"/>
              </a:xfrm>
            </p:spPr>
            <p:txBody>
              <a:bodyPr>
                <a:normAutofit/>
              </a:bodyPr>
              <a:lstStyle/>
              <a:p>
                <a:pPr marL="0" indent="0">
                  <a:lnSpc>
                    <a:spcPct val="150000"/>
                  </a:lnSpc>
                  <a:spcAft>
                    <a:spcPts val="0"/>
                  </a:spcAft>
                  <a:buNone/>
                  <a:tabLst>
                    <a:tab pos="180340" algn="l"/>
                    <a:tab pos="270510" algn="l"/>
                  </a:tabLst>
                </a:pPr>
                <a:r>
                  <a:rPr lang="en-US" sz="2000" dirty="0" smtClean="0">
                    <a:latin typeface="Times New Roman" pitchFamily="18" charset="0"/>
                    <a:ea typeface="Calibri"/>
                    <a:cs typeface="Times New Roman" pitchFamily="18" charset="0"/>
                  </a:rPr>
                  <a:t>There are two types of drifts.</a:t>
                </a:r>
              </a:p>
              <a:p>
                <a:pPr marL="0" indent="0">
                  <a:lnSpc>
                    <a:spcPct val="150000"/>
                  </a:lnSpc>
                  <a:spcAft>
                    <a:spcPts val="0"/>
                  </a:spcAft>
                  <a:buNone/>
                  <a:tabLst>
                    <a:tab pos="180340" algn="l"/>
                    <a:tab pos="270510" algn="l"/>
                  </a:tabLst>
                </a:pPr>
                <a:r>
                  <a:rPr lang="en-US" sz="2000" dirty="0" smtClean="0">
                    <a:effectLst/>
                    <a:latin typeface="Times New Roman" pitchFamily="18" charset="0"/>
                    <a:ea typeface="Calibri"/>
                    <a:cs typeface="Times New Roman" pitchFamily="18" charset="0"/>
                  </a:rPr>
                  <a:t>1. Elastic </a:t>
                </a:r>
                <a:r>
                  <a:rPr lang="en-US" sz="2000" dirty="0">
                    <a:effectLst/>
                    <a:latin typeface="Times New Roman" pitchFamily="18" charset="0"/>
                    <a:ea typeface="Calibri"/>
                    <a:cs typeface="Times New Roman" pitchFamily="18" charset="0"/>
                  </a:rPr>
                  <a:t>drift.</a:t>
                </a:r>
              </a:p>
              <a:p>
                <a:pPr marL="0" lvl="0" indent="0">
                  <a:lnSpc>
                    <a:spcPct val="150000"/>
                  </a:lnSpc>
                  <a:spcAft>
                    <a:spcPts val="0"/>
                  </a:spcAft>
                  <a:buNone/>
                  <a:tabLst>
                    <a:tab pos="180340" algn="l"/>
                    <a:tab pos="270510" algn="l"/>
                  </a:tabLst>
                </a:pPr>
                <a:r>
                  <a:rPr lang="en-US" sz="2000" dirty="0" smtClean="0">
                    <a:effectLst/>
                    <a:latin typeface="Times New Roman" pitchFamily="18" charset="0"/>
                    <a:ea typeface="Calibri"/>
                    <a:cs typeface="Times New Roman" pitchFamily="18" charset="0"/>
                  </a:rPr>
                  <a:t>2. Inelastic </a:t>
                </a:r>
                <a:r>
                  <a:rPr lang="en-US" sz="2000" dirty="0">
                    <a:effectLst/>
                    <a:latin typeface="Times New Roman" pitchFamily="18" charset="0"/>
                    <a:ea typeface="Calibri"/>
                    <a:cs typeface="Times New Roman" pitchFamily="18" charset="0"/>
                  </a:rPr>
                  <a:t>drift.</a:t>
                </a:r>
              </a:p>
              <a:p>
                <a:pPr marL="0" indent="0">
                  <a:lnSpc>
                    <a:spcPct val="150000"/>
                  </a:lnSpc>
                  <a:spcAft>
                    <a:spcPts val="0"/>
                  </a:spcAft>
                  <a:buNone/>
                  <a:tabLst>
                    <a:tab pos="180340" algn="l"/>
                    <a:tab pos="270510" algn="l"/>
                  </a:tabLst>
                </a:pPr>
                <a:r>
                  <a:rPr lang="en-US" sz="2000" dirty="0">
                    <a:effectLst/>
                    <a:latin typeface="Times New Roman" pitchFamily="18" charset="0"/>
                    <a:ea typeface="Calibri"/>
                    <a:cs typeface="Times New Roman" pitchFamily="18" charset="0"/>
                  </a:rPr>
                  <a:t>According ASCE 7-10 </a:t>
                </a:r>
              </a:p>
              <a:p>
                <a:pPr marL="0" indent="0">
                  <a:lnSpc>
                    <a:spcPct val="150000"/>
                  </a:lnSpc>
                  <a:spcAft>
                    <a:spcPts val="600"/>
                  </a:spcAft>
                  <a:buNone/>
                  <a:tabLst>
                    <a:tab pos="180340" algn="l"/>
                    <a:tab pos="270510" algn="l"/>
                  </a:tabLst>
                </a:pPr>
                <a14:m>
                  <m:oMath xmlns:m="http://schemas.openxmlformats.org/officeDocument/2006/math">
                    <m:r>
                      <a:rPr lang="en-US" sz="2000" i="1">
                        <a:effectLst/>
                        <a:latin typeface="Cambria Math"/>
                        <a:ea typeface="Calibri"/>
                        <a:cs typeface="Times New Roman"/>
                      </a:rPr>
                      <m:t>𝛿</m:t>
                    </m:r>
                  </m:oMath>
                </a14:m>
                <a:r>
                  <a:rPr lang="en-US" sz="2000" dirty="0">
                    <a:effectLst/>
                    <a:latin typeface="Times New Roman" pitchFamily="18" charset="0"/>
                    <a:ea typeface="Times New Roman"/>
                    <a:cs typeface="Times New Roman" pitchFamily="18" charset="0"/>
                  </a:rPr>
                  <a:t> Plastic = </a:t>
                </a:r>
                <a14:m>
                  <m:oMath xmlns:m="http://schemas.openxmlformats.org/officeDocument/2006/math">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𝐶𝑑</m:t>
                        </m:r>
                        <m:r>
                          <a:rPr lang="en-US" sz="2000" i="1">
                            <a:effectLst/>
                            <a:latin typeface="Cambria Math"/>
                            <a:ea typeface="Times New Roman"/>
                            <a:cs typeface="Times New Roman"/>
                          </a:rPr>
                          <m:t> </m:t>
                        </m:r>
                      </m:num>
                      <m:den>
                        <m:r>
                          <a:rPr lang="en-US" sz="2000" i="1">
                            <a:effectLst/>
                            <a:latin typeface="Cambria Math"/>
                            <a:ea typeface="Times New Roman"/>
                            <a:cs typeface="Times New Roman"/>
                          </a:rPr>
                          <m:t>𝐼</m:t>
                        </m:r>
                      </m:den>
                    </m:f>
                  </m:oMath>
                </a14:m>
                <a:r>
                  <a:rPr lang="en-US" sz="2000" dirty="0">
                    <a:effectLst/>
                    <a:latin typeface="Times New Roman" pitchFamily="18" charset="0"/>
                    <a:ea typeface="Times New Roman"/>
                    <a:cs typeface="Times New Roman" pitchFamily="18" charset="0"/>
                  </a:rPr>
                  <a:t> </a:t>
                </a:r>
                <a14:m>
                  <m:oMath xmlns:m="http://schemas.openxmlformats.org/officeDocument/2006/math">
                    <m:r>
                      <a:rPr lang="en-US" sz="2000" i="1">
                        <a:effectLst/>
                        <a:latin typeface="Cambria Math"/>
                        <a:ea typeface="Times New Roman"/>
                        <a:cs typeface="Times New Roman"/>
                      </a:rPr>
                      <m:t>×</m:t>
                    </m:r>
                    <m:r>
                      <a:rPr lang="en-US" sz="2000" i="1">
                        <a:effectLst/>
                        <a:latin typeface="Cambria Math"/>
                        <a:ea typeface="Calibri"/>
                        <a:cs typeface="Times New Roman"/>
                      </a:rPr>
                      <m:t> </m:t>
                    </m:r>
                    <m:r>
                      <a:rPr lang="en-US" sz="2000" i="1">
                        <a:effectLst/>
                        <a:latin typeface="Cambria Math"/>
                        <a:ea typeface="Calibri"/>
                        <a:cs typeface="Times New Roman"/>
                      </a:rPr>
                      <m:t>𝛿</m:t>
                    </m:r>
                  </m:oMath>
                </a14:m>
                <a:r>
                  <a:rPr lang="en-US" sz="2000" dirty="0">
                    <a:effectLst/>
                    <a:latin typeface="Times New Roman" pitchFamily="18" charset="0"/>
                    <a:ea typeface="Times New Roman"/>
                    <a:cs typeface="Times New Roman" pitchFamily="18" charset="0"/>
                  </a:rPr>
                  <a:t> elastic</a:t>
                </a:r>
                <a:endParaRPr lang="en-US" sz="2000" dirty="0">
                  <a:effectLst/>
                  <a:latin typeface="Times New Roman" pitchFamily="18" charset="0"/>
                  <a:ea typeface="Calibri"/>
                  <a:cs typeface="Times New Roman" pitchFamily="18" charset="0"/>
                </a:endParaRPr>
              </a:p>
              <a:p>
                <a:pPr marL="0" indent="0">
                  <a:buNone/>
                </a:pPr>
                <a:r>
                  <a:rPr lang="en-US" sz="2000" dirty="0">
                    <a:effectLst/>
                    <a:latin typeface="Times New Roman" pitchFamily="18" charset="0"/>
                    <a:ea typeface="Calibri"/>
                    <a:cs typeface="Times New Roman" pitchFamily="18" charset="0"/>
                  </a:rPr>
                  <a:t>Plastic drift in each story should be smaller than the allowable story drift according to ASCE 7-10 </a:t>
                </a:r>
                <a:r>
                  <a:rPr lang="en-US" sz="2000" dirty="0" smtClean="0">
                    <a:effectLst/>
                    <a:latin typeface="Times New Roman" pitchFamily="18" charset="0"/>
                    <a:ea typeface="Calibri"/>
                    <a:cs typeface="Times New Roman" pitchFamily="18" charset="0"/>
                  </a:rPr>
                  <a:t>which equals 0.015</a:t>
                </a:r>
                <a14:m>
                  <m:oMath xmlns:m="http://schemas.openxmlformats.org/officeDocument/2006/math">
                    <m:sSub>
                      <m:sSubPr>
                        <m:ctrlPr>
                          <a:rPr lang="en-US" sz="2000" i="1" smtClean="0">
                            <a:effectLst/>
                            <a:latin typeface="Cambria Math"/>
                            <a:cs typeface="Times New Roman" pitchFamily="18" charset="0"/>
                          </a:rPr>
                        </m:ctrlPr>
                      </m:sSubPr>
                      <m:e>
                        <m:r>
                          <a:rPr lang="en-US" sz="2000" b="0" i="1" smtClean="0">
                            <a:effectLst/>
                            <a:latin typeface="Cambria Math"/>
                            <a:cs typeface="Times New Roman" pitchFamily="18" charset="0"/>
                          </a:rPr>
                          <m:t>h</m:t>
                        </m:r>
                      </m:e>
                      <m:sub>
                        <m:r>
                          <a:rPr lang="en-US" sz="2000" b="0" i="1" smtClean="0">
                            <a:effectLst/>
                            <a:latin typeface="Cambria Math"/>
                            <a:cs typeface="Times New Roman" pitchFamily="18" charset="0"/>
                          </a:rPr>
                          <m:t>𝑥𝑥</m:t>
                        </m:r>
                      </m:sub>
                    </m:sSub>
                  </m:oMath>
                </a14:m>
                <a:r>
                  <a:rPr lang="en-US" sz="2000" dirty="0" smtClean="0">
                    <a:effectLst/>
                    <a:latin typeface="Times New Roman" pitchFamily="18" charset="0"/>
                    <a:ea typeface="Calibri"/>
                    <a:cs typeface="Times New Roman" pitchFamily="18" charset="0"/>
                  </a:rPr>
                  <a:t> </a:t>
                </a:r>
              </a:p>
              <a:p>
                <a:pPr marL="0" indent="0">
                  <a:buNone/>
                </a:pPr>
                <a:endParaRPr lang="en-US" sz="2000"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152400" y="990600"/>
                <a:ext cx="8458200" cy="5483352"/>
              </a:xfrm>
              <a:blipFill rotWithShape="1">
                <a:blip r:embed="rId2"/>
                <a:stretch>
                  <a:fillRect l="-720"/>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87</a:t>
            </a:fld>
            <a:endParaRPr lang="en-US"/>
          </a:p>
        </p:txBody>
      </p:sp>
      <p:sp>
        <p:nvSpPr>
          <p:cNvPr id="4" name="TextBox 3"/>
          <p:cNvSpPr txBox="1"/>
          <p:nvPr/>
        </p:nvSpPr>
        <p:spPr>
          <a:xfrm>
            <a:off x="368710" y="19042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Story </a:t>
            </a:r>
            <a:r>
              <a:rPr lang="en-US" sz="3600" dirty="0">
                <a:latin typeface="Times New Roman" pitchFamily="18" charset="0"/>
                <a:cs typeface="Times New Roman" pitchFamily="18" charset="0"/>
              </a:rPr>
              <a:t>drift, elastic and plastic deflection</a:t>
            </a:r>
          </a:p>
        </p:txBody>
      </p:sp>
      <p:sp>
        <p:nvSpPr>
          <p:cNvPr id="5" name="TextBox 4"/>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67523871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1598" y="685799"/>
            <a:ext cx="6508404" cy="5170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4" name="TextBox 3"/>
              <p:cNvSpPr txBox="1"/>
              <p:nvPr/>
            </p:nvSpPr>
            <p:spPr>
              <a:xfrm>
                <a:off x="381000" y="6121924"/>
                <a:ext cx="7924800" cy="369332"/>
              </a:xfrm>
              <a:prstGeom prst="rect">
                <a:avLst/>
              </a:prstGeom>
              <a:noFill/>
            </p:spPr>
            <p:txBody>
              <a:bodyPr wrap="square" rtlCol="0">
                <a:spAutoFit/>
              </a:bodyPr>
              <a:lstStyle/>
              <a:p>
                <a:r>
                  <a:rPr lang="en-US" dirty="0"/>
                  <a:t>For all stories </a:t>
                </a:r>
                <a14:m>
                  <m:oMath xmlns:m="http://schemas.openxmlformats.org/officeDocument/2006/math">
                    <m:r>
                      <a:rPr lang="en-US" i="1">
                        <a:latin typeface="Cambria Math"/>
                      </a:rPr>
                      <m:t>𝛿</m:t>
                    </m:r>
                  </m:oMath>
                </a14:m>
                <a:r>
                  <a:rPr lang="en-US" dirty="0"/>
                  <a:t> elastic max &lt; </a:t>
                </a:r>
                <a14:m>
                  <m:oMath xmlns:m="http://schemas.openxmlformats.org/officeDocument/2006/math">
                    <m:r>
                      <a:rPr lang="en-US" i="1">
                        <a:latin typeface="Cambria Math"/>
                      </a:rPr>
                      <m:t>𝛿</m:t>
                    </m:r>
                  </m:oMath>
                </a14:m>
                <a:r>
                  <a:rPr lang="en-US" dirty="0"/>
                  <a:t> allowable </a:t>
                </a:r>
                <a:r>
                  <a:rPr lang="en-US" dirty="0">
                    <a:sym typeface="Wingdings"/>
                  </a:rPr>
                  <a:t></a:t>
                </a:r>
                <a:r>
                  <a:rPr lang="en-US" dirty="0"/>
                  <a:t> Adequate.</a:t>
                </a:r>
              </a:p>
            </p:txBody>
          </p:sp>
        </mc:Choice>
        <mc:Fallback xmlns="">
          <p:sp>
            <p:nvSpPr>
              <p:cNvPr id="4" name="TextBox 3"/>
              <p:cNvSpPr txBox="1">
                <a:spLocks noRot="1" noChangeAspect="1" noMove="1" noResize="1" noEditPoints="1" noAdjustHandles="1" noChangeArrowheads="1" noChangeShapeType="1" noTextEdit="1"/>
              </p:cNvSpPr>
              <p:nvPr/>
            </p:nvSpPr>
            <p:spPr>
              <a:xfrm>
                <a:off x="381000" y="6121924"/>
                <a:ext cx="7924800" cy="369332"/>
              </a:xfrm>
              <a:prstGeom prst="rect">
                <a:avLst/>
              </a:prstGeom>
              <a:blipFill rotWithShape="1">
                <a:blip r:embed="rId3"/>
                <a:stretch>
                  <a:fillRect l="-692" t="-8197" b="-26230"/>
                </a:stretch>
              </a:blipFill>
            </p:spPr>
            <p:txBody>
              <a:bodyPr/>
              <a:lstStyle/>
              <a:p>
                <a:r>
                  <a:rPr lang="en-US">
                    <a:noFill/>
                  </a:rPr>
                  <a:t> </a:t>
                </a:r>
              </a:p>
            </p:txBody>
          </p:sp>
        </mc:Fallback>
      </mc:AlternateContent>
      <p:sp>
        <p:nvSpPr>
          <p:cNvPr id="2" name="Slide Number Placeholder 1"/>
          <p:cNvSpPr>
            <a:spLocks noGrp="1"/>
          </p:cNvSpPr>
          <p:nvPr>
            <p:ph type="sldNum" sz="quarter" idx="15"/>
          </p:nvPr>
        </p:nvSpPr>
        <p:spPr/>
        <p:txBody>
          <a:bodyPr/>
          <a:lstStyle/>
          <a:p>
            <a:fld id="{B6F15528-21DE-4FAA-801E-634DDDAF4B2B}" type="slidenum">
              <a:rPr lang="en-US" smtClean="0"/>
              <a:pPr/>
              <a:t>88</a:t>
            </a:fld>
            <a:endParaRPr lang="en-US"/>
          </a:p>
        </p:txBody>
      </p:sp>
      <p:sp>
        <p:nvSpPr>
          <p:cNvPr id="5" name="TextBox 4"/>
          <p:cNvSpPr txBox="1"/>
          <p:nvPr/>
        </p:nvSpPr>
        <p:spPr>
          <a:xfrm>
            <a:off x="1254561" y="316467"/>
            <a:ext cx="68580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Table 3.6: The values of plastic and elastic drifts.</a:t>
            </a:r>
            <a:endParaRPr lang="en-US" dirty="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01019581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89</a:t>
            </a:fld>
            <a:endParaRPr lang="en-US"/>
          </a:p>
        </p:txBody>
      </p:sp>
      <p:sp>
        <p:nvSpPr>
          <p:cNvPr id="5" name="TextBox 4"/>
          <p:cNvSpPr txBox="1"/>
          <p:nvPr/>
        </p:nvSpPr>
        <p:spPr>
          <a:xfrm>
            <a:off x="368710" y="19042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Slabs</a:t>
            </a:r>
            <a:endParaRPr lang="en-US" sz="3600" dirty="0">
              <a:latin typeface="Times New Roman" pitchFamily="18" charset="0"/>
              <a:cs typeface="Times New Roman" pitchFamily="18" charset="0"/>
            </a:endParaRPr>
          </a:p>
        </p:txBody>
      </p:sp>
      <p:sp>
        <p:nvSpPr>
          <p:cNvPr id="6" name="Content Placeholder 2"/>
          <p:cNvSpPr>
            <a:spLocks noGrp="1"/>
          </p:cNvSpPr>
          <p:nvPr>
            <p:ph sz="quarter" idx="1"/>
          </p:nvPr>
        </p:nvSpPr>
        <p:spPr>
          <a:xfrm>
            <a:off x="152400" y="990600"/>
            <a:ext cx="8458200" cy="5483352"/>
          </a:xfrm>
        </p:spPr>
        <p:txBody>
          <a:bodyPr>
            <a:normAutofit/>
          </a:bodyPr>
          <a:lstStyle/>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14 Slabs.</a:t>
            </a:r>
          </a:p>
          <a:p>
            <a:pPr marL="0" indent="0">
              <a:buClrTx/>
              <a:buSzPct val="100000"/>
              <a:buNone/>
            </a:pPr>
            <a:endParaRPr lang="en-US" sz="2000" dirty="0" smtClean="0">
              <a:latin typeface="Times New Roman" pitchFamily="18" charset="0"/>
              <a:cs typeface="Times New Roman" pitchFamily="18" charset="0"/>
            </a:endParaRPr>
          </a:p>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Two slab thicknesses:</a:t>
            </a:r>
          </a:p>
          <a:p>
            <a:pPr marL="0" indent="0">
              <a:buClrTx/>
              <a:buSzPct val="10000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Slab 250 mm.</a:t>
            </a:r>
          </a:p>
          <a:p>
            <a:pPr marL="0" indent="0">
              <a:buClrTx/>
              <a:buSzPct val="10000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Slab 170 mm.</a:t>
            </a:r>
          </a:p>
          <a:p>
            <a:pPr marL="0" indent="0">
              <a:buClrTx/>
              <a:buSzPct val="100000"/>
              <a:buNone/>
            </a:pPr>
            <a:endParaRPr lang="en-US" sz="2000" dirty="0" smtClean="0">
              <a:latin typeface="Times New Roman" pitchFamily="18" charset="0"/>
              <a:cs typeface="Times New Roman" pitchFamily="18" charset="0"/>
            </a:endParaRPr>
          </a:p>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Column and middle strips were taken into consideration in directions x and y.</a:t>
            </a:r>
          </a:p>
          <a:p>
            <a:pPr marL="0" indent="0">
              <a:buClrTx/>
              <a:buSzPct val="100000"/>
              <a:buNone/>
            </a:pPr>
            <a:endParaRPr lang="en-US" sz="2000" dirty="0" smtClean="0">
              <a:latin typeface="Times New Roman" pitchFamily="18" charset="0"/>
              <a:cs typeface="Times New Roman" pitchFamily="18" charset="0"/>
            </a:endParaRPr>
          </a:p>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Second Floor was taken as a sample</a:t>
            </a:r>
          </a:p>
          <a:p>
            <a:pPr marL="0" indent="0">
              <a:buClrTx/>
              <a:buSzPct val="100000"/>
              <a:buNone/>
            </a:pPr>
            <a:endParaRPr lang="en-US" sz="2000" dirty="0" smtClean="0">
              <a:latin typeface="Times New Roman" pitchFamily="18" charset="0"/>
              <a:cs typeface="Times New Roman" pitchFamily="18" charset="0"/>
            </a:endParaRPr>
          </a:p>
          <a:p>
            <a:pPr marL="0" indent="0">
              <a:buClrTx/>
              <a:buSzPct val="100000"/>
              <a:buNone/>
            </a:pPr>
            <a:endParaRPr lang="en-US" sz="2000" dirty="0" smtClean="0">
              <a:latin typeface="Times New Roman" pitchFamily="18" charset="0"/>
              <a:cs typeface="Times New Roman" pitchFamily="18" charset="0"/>
            </a:endParaRPr>
          </a:p>
          <a:p>
            <a:pPr>
              <a:buClrTx/>
              <a:buFont typeface="Arial" panose="020B0604020202020204" pitchFamily="34" charset="0"/>
              <a:buChar char="•"/>
            </a:pPr>
            <a:endParaRPr lang="en-US" sz="2000"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0665864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963823961"/>
              </p:ext>
            </p:extLst>
          </p:nvPr>
        </p:nvGraphicFramePr>
        <p:xfrm>
          <a:off x="1447800" y="948222"/>
          <a:ext cx="5867400" cy="5815092"/>
        </p:xfrm>
        <a:graphic>
          <a:graphicData uri="http://schemas.openxmlformats.org/drawingml/2006/table">
            <a:tbl>
              <a:tblPr firstRow="1" firstCol="1" bandRow="1">
                <a:tableStyleId>{BC89EF96-8CEA-46FF-86C4-4CE0E7609802}</a:tableStyleId>
              </a:tblPr>
              <a:tblGrid>
                <a:gridCol w="1553365"/>
                <a:gridCol w="1642272"/>
                <a:gridCol w="1362075"/>
                <a:gridCol w="1309688"/>
              </a:tblGrid>
              <a:tr h="432649">
                <a:tc>
                  <a:txBody>
                    <a:bodyPr/>
                    <a:lstStyle/>
                    <a:p>
                      <a:pPr algn="ctr">
                        <a:lnSpc>
                          <a:spcPct val="150000"/>
                        </a:lnSpc>
                        <a:spcAft>
                          <a:spcPts val="0"/>
                        </a:spcAft>
                      </a:pPr>
                      <a:r>
                        <a:rPr lang="en-US" sz="1100" dirty="0">
                          <a:effectLst/>
                          <a:latin typeface="Times New Roman" pitchFamily="18" charset="0"/>
                          <a:cs typeface="Times New Roman" pitchFamily="18" charset="0"/>
                        </a:rPr>
                        <a:t>Floor Name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smtClean="0">
                          <a:effectLst/>
                          <a:latin typeface="Times New Roman" pitchFamily="18" charset="0"/>
                          <a:cs typeface="Times New Roman" pitchFamily="18" charset="0"/>
                        </a:rPr>
                        <a:t>Floor Usage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a:effectLst/>
                          <a:latin typeface="Times New Roman" pitchFamily="18" charset="0"/>
                          <a:cs typeface="Times New Roman" pitchFamily="18" charset="0"/>
                        </a:rPr>
                        <a:t>Floor Area(m</a:t>
                      </a:r>
                      <a:r>
                        <a:rPr lang="en-US" sz="1100" baseline="30000">
                          <a:effectLst/>
                          <a:latin typeface="Times New Roman" pitchFamily="18" charset="0"/>
                          <a:cs typeface="Times New Roman" pitchFamily="18" charset="0"/>
                        </a:rPr>
                        <a:t>2</a:t>
                      </a:r>
                      <a:r>
                        <a:rPr lang="en-US" sz="1100">
                          <a:effectLst/>
                          <a:latin typeface="Times New Roman" pitchFamily="18" charset="0"/>
                          <a:cs typeface="Times New Roman" pitchFamily="18" charset="0"/>
                        </a:rPr>
                        <a:t>)</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Floor Height C/C(m)</a:t>
                      </a:r>
                      <a:endParaRPr lang="en-US" sz="1100" dirty="0">
                        <a:effectLst/>
                        <a:latin typeface="Times New Roman" pitchFamily="18" charset="0"/>
                        <a:ea typeface="Calibri"/>
                        <a:cs typeface="Times New Roman" pitchFamily="18" charset="0"/>
                      </a:endParaRPr>
                    </a:p>
                  </a:txBody>
                  <a:tcPr marL="63853" marR="63853" marT="0" marB="0"/>
                </a:tc>
              </a:tr>
              <a:tr h="340532">
                <a:tc>
                  <a:txBody>
                    <a:bodyPr/>
                    <a:lstStyle/>
                    <a:p>
                      <a:pPr algn="ctr">
                        <a:lnSpc>
                          <a:spcPct val="150000"/>
                        </a:lnSpc>
                        <a:spcAft>
                          <a:spcPts val="0"/>
                        </a:spcAft>
                      </a:pPr>
                      <a:r>
                        <a:rPr lang="en-US" sz="1100" dirty="0">
                          <a:effectLst/>
                          <a:latin typeface="Times New Roman" pitchFamily="18" charset="0"/>
                          <a:cs typeface="Times New Roman" pitchFamily="18" charset="0"/>
                        </a:rPr>
                        <a:t>Fifth Basement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Parking and police office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1886</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3.12</a:t>
                      </a:r>
                      <a:endParaRPr lang="en-US" sz="1100" dirty="0">
                        <a:effectLst/>
                        <a:latin typeface="Times New Roman" pitchFamily="18" charset="0"/>
                        <a:ea typeface="Calibri"/>
                        <a:cs typeface="Times New Roman" pitchFamily="18" charset="0"/>
                      </a:endParaRPr>
                    </a:p>
                  </a:txBody>
                  <a:tcPr marL="63853" marR="63853" marT="0" marB="0"/>
                </a:tc>
              </a:tr>
              <a:tr h="340532">
                <a:tc>
                  <a:txBody>
                    <a:bodyPr/>
                    <a:lstStyle/>
                    <a:p>
                      <a:pPr algn="ctr">
                        <a:lnSpc>
                          <a:spcPct val="150000"/>
                        </a:lnSpc>
                        <a:spcAft>
                          <a:spcPts val="0"/>
                        </a:spcAft>
                      </a:pPr>
                      <a:r>
                        <a:rPr lang="en-US" sz="1100" dirty="0">
                          <a:effectLst/>
                          <a:latin typeface="Times New Roman" pitchFamily="18" charset="0"/>
                          <a:cs typeface="Times New Roman" pitchFamily="18" charset="0"/>
                        </a:rPr>
                        <a:t>Forth Basement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Parking and police office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a:effectLst/>
                          <a:latin typeface="Times New Roman" pitchFamily="18" charset="0"/>
                          <a:cs typeface="Times New Roman" pitchFamily="18" charset="0"/>
                        </a:rPr>
                        <a:t>1875</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3.12</a:t>
                      </a:r>
                      <a:endParaRPr lang="en-US" sz="1100" dirty="0">
                        <a:effectLst/>
                        <a:latin typeface="Times New Roman" pitchFamily="18" charset="0"/>
                        <a:ea typeface="Calibri"/>
                        <a:cs typeface="Times New Roman" pitchFamily="18" charset="0"/>
                      </a:endParaRPr>
                    </a:p>
                  </a:txBody>
                  <a:tcPr marL="63853" marR="63853" marT="0" marB="0"/>
                </a:tc>
              </a:tr>
              <a:tr h="340532">
                <a:tc>
                  <a:txBody>
                    <a:bodyPr/>
                    <a:lstStyle/>
                    <a:p>
                      <a:pPr algn="ctr">
                        <a:lnSpc>
                          <a:spcPct val="150000"/>
                        </a:lnSpc>
                        <a:spcAft>
                          <a:spcPts val="0"/>
                        </a:spcAft>
                      </a:pPr>
                      <a:r>
                        <a:rPr lang="en-US" sz="1100">
                          <a:effectLst/>
                          <a:latin typeface="Times New Roman" pitchFamily="18" charset="0"/>
                          <a:cs typeface="Times New Roman" pitchFamily="18" charset="0"/>
                        </a:rPr>
                        <a:t>Third Basement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Parking and police office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1875</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3.12</a:t>
                      </a:r>
                      <a:endParaRPr lang="en-US" sz="1100" dirty="0">
                        <a:effectLst/>
                        <a:latin typeface="Times New Roman" pitchFamily="18" charset="0"/>
                        <a:ea typeface="Calibri"/>
                        <a:cs typeface="Times New Roman" pitchFamily="18" charset="0"/>
                      </a:endParaRPr>
                    </a:p>
                  </a:txBody>
                  <a:tcPr marL="63853" marR="63853" marT="0" marB="0"/>
                </a:tc>
              </a:tr>
              <a:tr h="340532">
                <a:tc>
                  <a:txBody>
                    <a:bodyPr/>
                    <a:lstStyle/>
                    <a:p>
                      <a:pPr algn="ctr">
                        <a:lnSpc>
                          <a:spcPct val="150000"/>
                        </a:lnSpc>
                        <a:spcAft>
                          <a:spcPts val="0"/>
                        </a:spcAft>
                      </a:pPr>
                      <a:r>
                        <a:rPr lang="en-US" sz="1100">
                          <a:effectLst/>
                          <a:latin typeface="Times New Roman" pitchFamily="18" charset="0"/>
                          <a:cs typeface="Times New Roman" pitchFamily="18" charset="0"/>
                        </a:rPr>
                        <a:t>Second Basement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Parking and police office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1882</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3.12</a:t>
                      </a:r>
                      <a:endParaRPr lang="en-US" sz="1100" dirty="0">
                        <a:effectLst/>
                        <a:latin typeface="Times New Roman" pitchFamily="18" charset="0"/>
                        <a:ea typeface="Calibri"/>
                        <a:cs typeface="Times New Roman" pitchFamily="18" charset="0"/>
                      </a:endParaRPr>
                    </a:p>
                  </a:txBody>
                  <a:tcPr marL="63853" marR="63853" marT="0" marB="0"/>
                </a:tc>
              </a:tr>
              <a:tr h="340532">
                <a:tc>
                  <a:txBody>
                    <a:bodyPr/>
                    <a:lstStyle/>
                    <a:p>
                      <a:pPr algn="ctr">
                        <a:lnSpc>
                          <a:spcPct val="150000"/>
                        </a:lnSpc>
                        <a:spcAft>
                          <a:spcPts val="0"/>
                        </a:spcAft>
                      </a:pPr>
                      <a:r>
                        <a:rPr lang="en-US" sz="1100">
                          <a:effectLst/>
                          <a:latin typeface="Times New Roman" pitchFamily="18" charset="0"/>
                          <a:cs typeface="Times New Roman" pitchFamily="18" charset="0"/>
                        </a:rPr>
                        <a:t>First Basement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Parking and police office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1986</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3.9</a:t>
                      </a:r>
                      <a:endParaRPr lang="en-US" sz="1100" dirty="0">
                        <a:effectLst/>
                        <a:latin typeface="Times New Roman" pitchFamily="18" charset="0"/>
                        <a:ea typeface="Calibri"/>
                        <a:cs typeface="Times New Roman" pitchFamily="18" charset="0"/>
                      </a:endParaRPr>
                    </a:p>
                  </a:txBody>
                  <a:tcPr marL="63853" marR="63853" marT="0" marB="0"/>
                </a:tc>
              </a:tr>
              <a:tr h="432649">
                <a:tc>
                  <a:txBody>
                    <a:bodyPr/>
                    <a:lstStyle/>
                    <a:p>
                      <a:pPr algn="ctr">
                        <a:lnSpc>
                          <a:spcPct val="150000"/>
                        </a:lnSpc>
                        <a:spcAft>
                          <a:spcPts val="0"/>
                        </a:spcAft>
                      </a:pPr>
                      <a:r>
                        <a:rPr lang="en-US" sz="1100">
                          <a:effectLst/>
                          <a:latin typeface="Times New Roman" pitchFamily="18" charset="0"/>
                          <a:cs typeface="Times New Roman" pitchFamily="18" charset="0"/>
                        </a:rPr>
                        <a:t>Ground Floor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Shops, offices and police office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1895</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3.76</a:t>
                      </a:r>
                      <a:endParaRPr lang="en-US" sz="1100" dirty="0">
                        <a:effectLst/>
                        <a:latin typeface="Times New Roman" pitchFamily="18" charset="0"/>
                        <a:ea typeface="Calibri"/>
                        <a:cs typeface="Times New Roman" pitchFamily="18" charset="0"/>
                      </a:endParaRPr>
                    </a:p>
                  </a:txBody>
                  <a:tcPr marL="63853" marR="63853" marT="0" marB="0"/>
                </a:tc>
              </a:tr>
              <a:tr h="432649">
                <a:tc>
                  <a:txBody>
                    <a:bodyPr/>
                    <a:lstStyle/>
                    <a:p>
                      <a:pPr algn="ctr">
                        <a:lnSpc>
                          <a:spcPct val="150000"/>
                        </a:lnSpc>
                        <a:spcAft>
                          <a:spcPts val="0"/>
                        </a:spcAft>
                      </a:pPr>
                      <a:r>
                        <a:rPr lang="en-US" sz="1100">
                          <a:effectLst/>
                          <a:latin typeface="Times New Roman" pitchFamily="18" charset="0"/>
                          <a:cs typeface="Times New Roman" pitchFamily="18" charset="0"/>
                        </a:rPr>
                        <a:t>First Floor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Shops, offices and police office</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1939</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3.52</a:t>
                      </a:r>
                      <a:endParaRPr lang="en-US" sz="1100" dirty="0">
                        <a:effectLst/>
                        <a:latin typeface="Times New Roman" pitchFamily="18" charset="0"/>
                        <a:ea typeface="Calibri"/>
                        <a:cs typeface="Times New Roman" pitchFamily="18" charset="0"/>
                      </a:endParaRPr>
                    </a:p>
                  </a:txBody>
                  <a:tcPr marL="63853" marR="63853" marT="0" marB="0"/>
                </a:tc>
              </a:tr>
              <a:tr h="340532">
                <a:tc>
                  <a:txBody>
                    <a:bodyPr/>
                    <a:lstStyle/>
                    <a:p>
                      <a:pPr algn="ctr">
                        <a:lnSpc>
                          <a:spcPct val="150000"/>
                        </a:lnSpc>
                        <a:spcAft>
                          <a:spcPts val="0"/>
                        </a:spcAft>
                      </a:pPr>
                      <a:r>
                        <a:rPr lang="en-US" sz="1100">
                          <a:effectLst/>
                          <a:latin typeface="Times New Roman" pitchFamily="18" charset="0"/>
                          <a:cs typeface="Times New Roman" pitchFamily="18" charset="0"/>
                        </a:rPr>
                        <a:t>Second Floor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Offices and police office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1908</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3.64</a:t>
                      </a:r>
                      <a:endParaRPr lang="en-US" sz="1100" dirty="0">
                        <a:effectLst/>
                        <a:latin typeface="Times New Roman" pitchFamily="18" charset="0"/>
                        <a:ea typeface="Calibri"/>
                        <a:cs typeface="Times New Roman" pitchFamily="18" charset="0"/>
                      </a:endParaRPr>
                    </a:p>
                  </a:txBody>
                  <a:tcPr marL="63853" marR="63853" marT="0" marB="0"/>
                </a:tc>
              </a:tr>
              <a:tr h="202553">
                <a:tc>
                  <a:txBody>
                    <a:bodyPr/>
                    <a:lstStyle/>
                    <a:p>
                      <a:pPr algn="ctr">
                        <a:lnSpc>
                          <a:spcPct val="150000"/>
                        </a:lnSpc>
                        <a:spcAft>
                          <a:spcPts val="0"/>
                        </a:spcAft>
                      </a:pPr>
                      <a:r>
                        <a:rPr lang="en-US" sz="1100">
                          <a:effectLst/>
                          <a:latin typeface="Times New Roman" pitchFamily="18" charset="0"/>
                          <a:cs typeface="Times New Roman" pitchFamily="18" charset="0"/>
                        </a:rPr>
                        <a:t>Third Floor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Offices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1732</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3.12</a:t>
                      </a:r>
                      <a:endParaRPr lang="en-US" sz="1100" dirty="0">
                        <a:effectLst/>
                        <a:latin typeface="Times New Roman" pitchFamily="18" charset="0"/>
                        <a:ea typeface="Calibri"/>
                        <a:cs typeface="Times New Roman" pitchFamily="18" charset="0"/>
                      </a:endParaRPr>
                    </a:p>
                  </a:txBody>
                  <a:tcPr marL="63853" marR="63853" marT="0" marB="0"/>
                </a:tc>
              </a:tr>
              <a:tr h="202553">
                <a:tc>
                  <a:txBody>
                    <a:bodyPr/>
                    <a:lstStyle/>
                    <a:p>
                      <a:pPr algn="ctr">
                        <a:lnSpc>
                          <a:spcPct val="150000"/>
                        </a:lnSpc>
                        <a:spcAft>
                          <a:spcPts val="0"/>
                        </a:spcAft>
                      </a:pPr>
                      <a:r>
                        <a:rPr lang="en-US" sz="1100" dirty="0">
                          <a:effectLst/>
                          <a:latin typeface="Times New Roman" pitchFamily="18" charset="0"/>
                          <a:cs typeface="Times New Roman" pitchFamily="18" charset="0"/>
                        </a:rPr>
                        <a:t>Fourth Floor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a:effectLst/>
                          <a:latin typeface="Times New Roman" pitchFamily="18" charset="0"/>
                          <a:cs typeface="Times New Roman" pitchFamily="18" charset="0"/>
                        </a:rPr>
                        <a:t>Offices</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1491</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3.12</a:t>
                      </a:r>
                      <a:endParaRPr lang="en-US" sz="1100" dirty="0">
                        <a:effectLst/>
                        <a:latin typeface="Times New Roman" pitchFamily="18" charset="0"/>
                        <a:ea typeface="Calibri"/>
                        <a:cs typeface="Times New Roman" pitchFamily="18" charset="0"/>
                      </a:endParaRPr>
                    </a:p>
                  </a:txBody>
                  <a:tcPr marL="63853" marR="63853" marT="0" marB="0"/>
                </a:tc>
              </a:tr>
              <a:tr h="202553">
                <a:tc>
                  <a:txBody>
                    <a:bodyPr/>
                    <a:lstStyle/>
                    <a:p>
                      <a:pPr algn="ctr">
                        <a:lnSpc>
                          <a:spcPct val="150000"/>
                        </a:lnSpc>
                        <a:spcAft>
                          <a:spcPts val="0"/>
                        </a:spcAft>
                      </a:pPr>
                      <a:r>
                        <a:rPr lang="en-US" sz="1100">
                          <a:effectLst/>
                          <a:latin typeface="Times New Roman" pitchFamily="18" charset="0"/>
                          <a:cs typeface="Times New Roman" pitchFamily="18" charset="0"/>
                        </a:rPr>
                        <a:t>Fifth Floor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Offices</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1732</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4.68</a:t>
                      </a:r>
                      <a:endParaRPr lang="en-US" sz="1100" dirty="0">
                        <a:effectLst/>
                        <a:latin typeface="Times New Roman" pitchFamily="18" charset="0"/>
                        <a:ea typeface="Calibri"/>
                        <a:cs typeface="Times New Roman" pitchFamily="18" charset="0"/>
                      </a:endParaRPr>
                    </a:p>
                  </a:txBody>
                  <a:tcPr marL="63853" marR="63853" marT="0" marB="0"/>
                </a:tc>
              </a:tr>
              <a:tr h="202553">
                <a:tc>
                  <a:txBody>
                    <a:bodyPr/>
                    <a:lstStyle/>
                    <a:p>
                      <a:pPr algn="ctr">
                        <a:lnSpc>
                          <a:spcPct val="150000"/>
                        </a:lnSpc>
                        <a:spcAft>
                          <a:spcPts val="0"/>
                        </a:spcAft>
                      </a:pPr>
                      <a:r>
                        <a:rPr lang="en-US" sz="1100">
                          <a:effectLst/>
                          <a:latin typeface="Times New Roman" pitchFamily="18" charset="0"/>
                          <a:cs typeface="Times New Roman" pitchFamily="18" charset="0"/>
                        </a:rPr>
                        <a:t>Sixth Floor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Offices</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1482</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3.38</a:t>
                      </a:r>
                      <a:endParaRPr lang="en-US" sz="1100" dirty="0">
                        <a:effectLst/>
                        <a:latin typeface="Times New Roman" pitchFamily="18" charset="0"/>
                        <a:ea typeface="Calibri"/>
                        <a:cs typeface="Times New Roman" pitchFamily="18" charset="0"/>
                      </a:endParaRPr>
                    </a:p>
                  </a:txBody>
                  <a:tcPr marL="63853" marR="63853" marT="0" marB="0"/>
                </a:tc>
              </a:tr>
              <a:tr h="202553">
                <a:tc>
                  <a:txBody>
                    <a:bodyPr/>
                    <a:lstStyle/>
                    <a:p>
                      <a:pPr algn="ctr">
                        <a:lnSpc>
                          <a:spcPct val="150000"/>
                        </a:lnSpc>
                        <a:spcAft>
                          <a:spcPts val="0"/>
                        </a:spcAft>
                      </a:pPr>
                      <a:r>
                        <a:rPr lang="en-US" sz="1100">
                          <a:effectLst/>
                          <a:latin typeface="Times New Roman" pitchFamily="18" charset="0"/>
                          <a:cs typeface="Times New Roman" pitchFamily="18" charset="0"/>
                        </a:rPr>
                        <a:t>Seventh Floor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Offices</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1419</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3.38</a:t>
                      </a:r>
                      <a:endParaRPr lang="en-US" sz="1100" dirty="0">
                        <a:effectLst/>
                        <a:latin typeface="Times New Roman" pitchFamily="18" charset="0"/>
                        <a:ea typeface="Calibri"/>
                        <a:cs typeface="Times New Roman" pitchFamily="18" charset="0"/>
                      </a:endParaRPr>
                    </a:p>
                  </a:txBody>
                  <a:tcPr marL="63853" marR="63853" marT="0" marB="0"/>
                </a:tc>
              </a:tr>
              <a:tr h="202553">
                <a:tc>
                  <a:txBody>
                    <a:bodyPr/>
                    <a:lstStyle/>
                    <a:p>
                      <a:pPr algn="ctr">
                        <a:lnSpc>
                          <a:spcPct val="150000"/>
                        </a:lnSpc>
                        <a:spcAft>
                          <a:spcPts val="0"/>
                        </a:spcAft>
                      </a:pPr>
                      <a:r>
                        <a:rPr lang="en-US" sz="1100">
                          <a:effectLst/>
                          <a:latin typeface="Times New Roman" pitchFamily="18" charset="0"/>
                          <a:cs typeface="Times New Roman" pitchFamily="18" charset="0"/>
                        </a:rPr>
                        <a:t>Eighth Floor</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a:effectLst/>
                          <a:latin typeface="Times New Roman" pitchFamily="18" charset="0"/>
                          <a:cs typeface="Times New Roman" pitchFamily="18" charset="0"/>
                        </a:rPr>
                        <a:t>Offices</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1193</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3.38</a:t>
                      </a:r>
                      <a:endParaRPr lang="en-US" sz="1100" dirty="0">
                        <a:effectLst/>
                        <a:latin typeface="Times New Roman" pitchFamily="18" charset="0"/>
                        <a:ea typeface="Calibri"/>
                        <a:cs typeface="Times New Roman" pitchFamily="18" charset="0"/>
                      </a:endParaRPr>
                    </a:p>
                  </a:txBody>
                  <a:tcPr marL="63853" marR="63853" marT="0" marB="0"/>
                </a:tc>
              </a:tr>
              <a:tr h="202553">
                <a:tc>
                  <a:txBody>
                    <a:bodyPr/>
                    <a:lstStyle/>
                    <a:p>
                      <a:pPr algn="ctr">
                        <a:lnSpc>
                          <a:spcPct val="150000"/>
                        </a:lnSpc>
                        <a:spcAft>
                          <a:spcPts val="0"/>
                        </a:spcAft>
                      </a:pPr>
                      <a:r>
                        <a:rPr lang="en-US" sz="1100">
                          <a:effectLst/>
                          <a:latin typeface="Times New Roman" pitchFamily="18" charset="0"/>
                          <a:cs typeface="Times New Roman" pitchFamily="18" charset="0"/>
                        </a:rPr>
                        <a:t>Roof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a:effectLst/>
                          <a:latin typeface="Times New Roman" pitchFamily="18" charset="0"/>
                          <a:cs typeface="Times New Roman" pitchFamily="18" charset="0"/>
                        </a:rPr>
                        <a:t>Offices</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1193</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3.64</a:t>
                      </a:r>
                      <a:endParaRPr lang="en-US" sz="1100" dirty="0">
                        <a:effectLst/>
                        <a:latin typeface="Times New Roman" pitchFamily="18" charset="0"/>
                        <a:ea typeface="Calibri"/>
                        <a:cs typeface="Times New Roman" pitchFamily="18" charset="0"/>
                      </a:endParaRPr>
                    </a:p>
                  </a:txBody>
                  <a:tcPr marL="63853" marR="63853" marT="0" marB="0"/>
                </a:tc>
              </a:tr>
              <a:tr h="202553">
                <a:tc>
                  <a:txBody>
                    <a:bodyPr/>
                    <a:lstStyle/>
                    <a:p>
                      <a:pPr algn="ctr">
                        <a:lnSpc>
                          <a:spcPct val="150000"/>
                        </a:lnSpc>
                        <a:spcAft>
                          <a:spcPts val="0"/>
                        </a:spcAft>
                      </a:pPr>
                      <a:r>
                        <a:rPr lang="en-US" sz="1100">
                          <a:effectLst/>
                          <a:latin typeface="Times New Roman" pitchFamily="18" charset="0"/>
                          <a:cs typeface="Times New Roman" pitchFamily="18" charset="0"/>
                        </a:rPr>
                        <a:t>Staircase floor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a:effectLst/>
                          <a:latin typeface="Times New Roman" pitchFamily="18" charset="0"/>
                          <a:cs typeface="Times New Roman" pitchFamily="18" charset="0"/>
                        </a:rPr>
                        <a:t> </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a:effectLst/>
                          <a:latin typeface="Times New Roman" pitchFamily="18" charset="0"/>
                          <a:cs typeface="Times New Roman" pitchFamily="18" charset="0"/>
                        </a:rPr>
                        <a:t>90</a:t>
                      </a:r>
                      <a:endParaRPr lang="en-US" sz="110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a:t>
                      </a:r>
                      <a:endParaRPr lang="en-US" sz="1100" dirty="0">
                        <a:effectLst/>
                        <a:latin typeface="Times New Roman" pitchFamily="18" charset="0"/>
                        <a:ea typeface="Calibri"/>
                        <a:cs typeface="Times New Roman" pitchFamily="18" charset="0"/>
                      </a:endParaRPr>
                    </a:p>
                  </a:txBody>
                  <a:tcPr marL="63853" marR="63853" marT="0" marB="0"/>
                </a:tc>
              </a:tr>
              <a:tr h="228413">
                <a:tc>
                  <a:txBody>
                    <a:bodyPr/>
                    <a:lstStyle/>
                    <a:p>
                      <a:pPr algn="ctr">
                        <a:lnSpc>
                          <a:spcPct val="150000"/>
                        </a:lnSpc>
                        <a:spcAft>
                          <a:spcPts val="0"/>
                        </a:spcAft>
                      </a:pPr>
                      <a:r>
                        <a:rPr lang="en-US" sz="1100" dirty="0">
                          <a:effectLst/>
                          <a:latin typeface="Times New Roman" pitchFamily="18" charset="0"/>
                          <a:cs typeface="Times New Roman" pitchFamily="18" charset="0"/>
                        </a:rPr>
                        <a:t>Total </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ctr">
                        <a:lnSpc>
                          <a:spcPct val="150000"/>
                        </a:lnSpc>
                        <a:spcAft>
                          <a:spcPts val="0"/>
                        </a:spcAft>
                      </a:pPr>
                      <a:r>
                        <a:rPr lang="en-US" sz="1100" dirty="0">
                          <a:effectLst/>
                          <a:latin typeface="Times New Roman" pitchFamily="18" charset="0"/>
                          <a:cs typeface="Times New Roman" pitchFamily="18" charset="0"/>
                        </a:rPr>
                        <a:t>25,578</a:t>
                      </a:r>
                      <a:endParaRPr lang="en-US" sz="1100" dirty="0">
                        <a:effectLst/>
                        <a:latin typeface="Times New Roman" pitchFamily="18" charset="0"/>
                        <a:ea typeface="Calibri"/>
                        <a:cs typeface="Times New Roman" pitchFamily="18" charset="0"/>
                      </a:endParaRPr>
                    </a:p>
                  </a:txBody>
                  <a:tcPr marL="63853" marR="63853" marT="0" marB="0"/>
                </a:tc>
                <a:tc>
                  <a:txBody>
                    <a:bodyPr/>
                    <a:lstStyle/>
                    <a:p>
                      <a:pPr algn="just">
                        <a:lnSpc>
                          <a:spcPct val="150000"/>
                        </a:lnSpc>
                        <a:spcAft>
                          <a:spcPts val="0"/>
                        </a:spcAft>
                        <a:tabLst>
                          <a:tab pos="527685" algn="l"/>
                          <a:tab pos="571500" algn="ctr"/>
                        </a:tabLst>
                      </a:pPr>
                      <a:r>
                        <a:rPr lang="en-US" sz="1100" dirty="0">
                          <a:effectLst/>
                          <a:latin typeface="Times New Roman" pitchFamily="18" charset="0"/>
                          <a:cs typeface="Times New Roman" pitchFamily="18" charset="0"/>
                        </a:rPr>
                        <a:t>	</a:t>
                      </a:r>
                      <a:r>
                        <a:rPr lang="en-US" sz="1100" dirty="0" smtClean="0">
                          <a:effectLst/>
                          <a:latin typeface="Times New Roman" pitchFamily="18" charset="0"/>
                          <a:cs typeface="Times New Roman" pitchFamily="18" charset="0"/>
                        </a:rPr>
                        <a:t>48.62</a:t>
                      </a:r>
                      <a:endParaRPr lang="en-US" sz="1100" dirty="0">
                        <a:effectLst/>
                        <a:latin typeface="Times New Roman" pitchFamily="18" charset="0"/>
                        <a:ea typeface="Calibri"/>
                        <a:cs typeface="Times New Roman" pitchFamily="18" charset="0"/>
                      </a:endParaRPr>
                    </a:p>
                  </a:txBody>
                  <a:tcPr marL="63853" marR="63853" marT="0" marB="0"/>
                </a:tc>
              </a:tr>
            </a:tbl>
          </a:graphicData>
        </a:graphic>
      </p:graphicFrame>
      <p:sp>
        <p:nvSpPr>
          <p:cNvPr id="2" name="Slide Number Placeholder 1"/>
          <p:cNvSpPr>
            <a:spLocks noGrp="1"/>
          </p:cNvSpPr>
          <p:nvPr>
            <p:ph type="sldNum" sz="quarter" idx="15"/>
          </p:nvPr>
        </p:nvSpPr>
        <p:spPr/>
        <p:txBody>
          <a:bodyPr/>
          <a:lstStyle/>
          <a:p>
            <a:fld id="{B6F15528-21DE-4FAA-801E-634DDDAF4B2B}" type="slidenum">
              <a:rPr lang="en-US" smtClean="0"/>
              <a:pPr/>
              <a:t>9</a:t>
            </a:fld>
            <a:endParaRPr lang="en-US"/>
          </a:p>
        </p:txBody>
      </p:sp>
      <p:sp>
        <p:nvSpPr>
          <p:cNvPr id="3" name="TextBox 2"/>
          <p:cNvSpPr txBox="1"/>
          <p:nvPr/>
        </p:nvSpPr>
        <p:spPr>
          <a:xfrm>
            <a:off x="1524000" y="552753"/>
            <a:ext cx="57912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Table 1.1: Floors Description</a:t>
            </a:r>
          </a:p>
        </p:txBody>
      </p:sp>
      <p:sp>
        <p:nvSpPr>
          <p:cNvPr id="5" name="TextBox 4"/>
          <p:cNvSpPr txBox="1"/>
          <p:nvPr/>
        </p:nvSpPr>
        <p:spPr>
          <a:xfrm>
            <a:off x="7010400" y="8709"/>
            <a:ext cx="1600200" cy="381000"/>
          </a:xfrm>
          <a:prstGeom prst="rect">
            <a:avLst/>
          </a:prstGeom>
          <a:noFill/>
        </p:spPr>
        <p:txBody>
          <a:bodyPr wrap="square" rtlCol="0">
            <a:spAutoFit/>
          </a:bodyPr>
          <a:lstStyle/>
          <a:p>
            <a:r>
              <a:rPr lang="en-US" dirty="0" smtClean="0">
                <a:solidFill>
                  <a:schemeClr val="bg1">
                    <a:lumMod val="50000"/>
                  </a:schemeClr>
                </a:solidFill>
              </a:rPr>
              <a:t>Introduction </a:t>
            </a:r>
            <a:endParaRPr lang="en-US" dirty="0">
              <a:solidFill>
                <a:schemeClr val="bg1">
                  <a:lumMod val="50000"/>
                </a:schemeClr>
              </a:solidFill>
            </a:endParaRPr>
          </a:p>
        </p:txBody>
      </p:sp>
    </p:spTree>
    <p:extLst>
      <p:ext uri="{BB962C8B-B14F-4D97-AF65-F5344CB8AC3E}">
        <p14:creationId xmlns:p14="http://schemas.microsoft.com/office/powerpoint/2010/main" val="74687129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90</a:t>
            </a:fld>
            <a:endParaRPr lang="en-US"/>
          </a:p>
        </p:txBody>
      </p:sp>
      <p:sp>
        <p:nvSpPr>
          <p:cNvPr id="5" name="TextBox 4"/>
          <p:cNvSpPr txBox="1"/>
          <p:nvPr/>
        </p:nvSpPr>
        <p:spPr>
          <a:xfrm>
            <a:off x="817414" y="6070592"/>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3.9: Strips Moment for second floor slab in x-direction (</a:t>
            </a:r>
            <a:r>
              <a:rPr lang="en-US" dirty="0" err="1" smtClean="0">
                <a:latin typeface="Times New Roman" pitchFamily="18" charset="0"/>
                <a:cs typeface="Times New Roman" pitchFamily="18" charset="0"/>
              </a:rPr>
              <a:t>KN.m</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6" name="TextBox 5"/>
          <p:cNvSpPr txBox="1"/>
          <p:nvPr/>
        </p:nvSpPr>
        <p:spPr>
          <a:xfrm>
            <a:off x="368710" y="19042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Slabs</a:t>
            </a:r>
            <a:endParaRPr lang="en-US" sz="3600" dirty="0">
              <a:latin typeface="Times New Roman" pitchFamily="18" charset="0"/>
              <a:cs typeface="Times New Roman"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0" y="870875"/>
            <a:ext cx="7976616" cy="5199717"/>
          </a:xfrm>
          <a:prstGeom prst="rect">
            <a:avLst/>
          </a:prstGeom>
        </p:spPr>
      </p:pic>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24607239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r="1645"/>
          <a:stretch/>
        </p:blipFill>
        <p:spPr>
          <a:xfrm>
            <a:off x="273813" y="729996"/>
            <a:ext cx="7819946" cy="5264658"/>
          </a:xfrm>
          <a:prstGeom prst="rect">
            <a:avLst/>
          </a:prstGeom>
        </p:spPr>
      </p:pic>
      <p:sp>
        <p:nvSpPr>
          <p:cNvPr id="4" name="Slide Number Placeholder 3"/>
          <p:cNvSpPr>
            <a:spLocks noGrp="1"/>
          </p:cNvSpPr>
          <p:nvPr>
            <p:ph type="sldNum" sz="quarter" idx="15"/>
          </p:nvPr>
        </p:nvSpPr>
        <p:spPr/>
        <p:txBody>
          <a:bodyPr/>
          <a:lstStyle/>
          <a:p>
            <a:fld id="{B6F15528-21DE-4FAA-801E-634DDDAF4B2B}" type="slidenum">
              <a:rPr lang="en-US" smtClean="0"/>
              <a:pPr/>
              <a:t>91</a:t>
            </a:fld>
            <a:endParaRPr lang="en-US"/>
          </a:p>
        </p:txBody>
      </p:sp>
      <p:sp>
        <p:nvSpPr>
          <p:cNvPr id="5" name="TextBox 4"/>
          <p:cNvSpPr txBox="1"/>
          <p:nvPr/>
        </p:nvSpPr>
        <p:spPr>
          <a:xfrm>
            <a:off x="368710" y="19042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Slabs</a:t>
            </a:r>
            <a:endParaRPr lang="en-US" sz="3600" dirty="0">
              <a:latin typeface="Times New Roman" pitchFamily="18" charset="0"/>
              <a:cs typeface="Times New Roman" pitchFamily="18" charset="0"/>
            </a:endParaRPr>
          </a:p>
        </p:txBody>
      </p:sp>
      <p:sp>
        <p:nvSpPr>
          <p:cNvPr id="6" name="TextBox 5"/>
          <p:cNvSpPr txBox="1"/>
          <p:nvPr/>
        </p:nvSpPr>
        <p:spPr>
          <a:xfrm>
            <a:off x="817414" y="6070592"/>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3.10: Strips Moment for second floor slab in y-direction</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KN.m</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68841145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082" y="836756"/>
            <a:ext cx="8078117" cy="5057812"/>
          </a:xfrm>
          <a:prstGeom prst="rect">
            <a:avLst/>
          </a:prstGeom>
        </p:spPr>
      </p:pic>
      <p:sp>
        <p:nvSpPr>
          <p:cNvPr id="4" name="Slide Number Placeholder 3"/>
          <p:cNvSpPr>
            <a:spLocks noGrp="1"/>
          </p:cNvSpPr>
          <p:nvPr>
            <p:ph type="sldNum" sz="quarter" idx="15"/>
          </p:nvPr>
        </p:nvSpPr>
        <p:spPr/>
        <p:txBody>
          <a:bodyPr/>
          <a:lstStyle/>
          <a:p>
            <a:fld id="{B6F15528-21DE-4FAA-801E-634DDDAF4B2B}" type="slidenum">
              <a:rPr lang="en-US" smtClean="0"/>
              <a:pPr/>
              <a:t>92</a:t>
            </a:fld>
            <a:endParaRPr lang="en-US"/>
          </a:p>
        </p:txBody>
      </p:sp>
      <p:sp>
        <p:nvSpPr>
          <p:cNvPr id="5" name="TextBox 4"/>
          <p:cNvSpPr txBox="1"/>
          <p:nvPr/>
        </p:nvSpPr>
        <p:spPr>
          <a:xfrm>
            <a:off x="368710" y="19042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Slabs</a:t>
            </a:r>
            <a:endParaRPr lang="en-US" sz="36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TextBox 5"/>
              <p:cNvSpPr txBox="1"/>
              <p:nvPr/>
            </p:nvSpPr>
            <p:spPr>
              <a:xfrm>
                <a:off x="402829" y="5898309"/>
                <a:ext cx="79540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3.11: Area of steel for second floor from ETABS in direction x and y (</a:t>
                </a:r>
                <a14:m>
                  <m:oMath xmlns:m="http://schemas.openxmlformats.org/officeDocument/2006/math">
                    <m:sSup>
                      <m:sSupPr>
                        <m:ctrlPr>
                          <a:rPr lang="en-US" i="1" smtClean="0">
                            <a:latin typeface="Cambria Math"/>
                            <a:cs typeface="Times New Roman" pitchFamily="18" charset="0"/>
                          </a:rPr>
                        </m:ctrlPr>
                      </m:sSupPr>
                      <m:e>
                        <m:r>
                          <a:rPr lang="en-US" b="0" i="1" smtClean="0">
                            <a:latin typeface="Cambria Math" panose="02040503050406030204" pitchFamily="18" charset="0"/>
                            <a:cs typeface="Times New Roman" pitchFamily="18" charset="0"/>
                          </a:rPr>
                          <m:t>𝑚𝑚</m:t>
                        </m:r>
                      </m:e>
                      <m:sup>
                        <m:r>
                          <a:rPr lang="en-US" b="0" i="1" smtClean="0">
                            <a:latin typeface="Cambria Math" panose="02040503050406030204" pitchFamily="18" charset="0"/>
                            <a:cs typeface="Times New Roman" pitchFamily="18" charset="0"/>
                          </a:rPr>
                          <m:t>2</m:t>
                        </m:r>
                      </m:sup>
                    </m:sSup>
                    <m:r>
                      <a:rPr lang="en-US" b="0" i="1" smtClean="0">
                        <a:latin typeface="Cambria Math" panose="02040503050406030204" pitchFamily="18" charset="0"/>
                        <a:cs typeface="Times New Roman" pitchFamily="18" charset="0"/>
                      </a:rPr>
                      <m:t>)</m:t>
                    </m:r>
                  </m:oMath>
                </a14:m>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402829" y="5898309"/>
                <a:ext cx="7954081" cy="369332"/>
              </a:xfrm>
              <a:prstGeom prst="rect">
                <a:avLst/>
              </a:prstGeom>
              <a:blipFill rotWithShape="0">
                <a:blip r:embed="rId3"/>
                <a:stretch>
                  <a:fillRect l="-383" t="-10000" r="-383" b="-26667"/>
                </a:stretch>
              </a:blipFill>
            </p:spPr>
            <p:txBody>
              <a:bodyPr/>
              <a:lstStyle/>
              <a:p>
                <a:r>
                  <a:rPr lang="en-US">
                    <a:noFill/>
                  </a:rPr>
                  <a:t> </a:t>
                </a:r>
              </a:p>
            </p:txBody>
          </p:sp>
        </mc:Fallback>
      </mc:AlternateContent>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8926030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6105" r="7569"/>
          <a:stretch/>
        </p:blipFill>
        <p:spPr>
          <a:xfrm>
            <a:off x="533400" y="761999"/>
            <a:ext cx="7543800" cy="6026073"/>
          </a:xfrm>
          <a:prstGeom prst="rect">
            <a:avLst/>
          </a:prstGeom>
        </p:spPr>
      </p:pic>
      <p:sp>
        <p:nvSpPr>
          <p:cNvPr id="4" name="Slide Number Placeholder 3"/>
          <p:cNvSpPr>
            <a:spLocks noGrp="1"/>
          </p:cNvSpPr>
          <p:nvPr>
            <p:ph type="sldNum" sz="quarter" idx="15"/>
          </p:nvPr>
        </p:nvSpPr>
        <p:spPr/>
        <p:txBody>
          <a:bodyPr/>
          <a:lstStyle/>
          <a:p>
            <a:fld id="{B6F15528-21DE-4FAA-801E-634DDDAF4B2B}" type="slidenum">
              <a:rPr lang="en-US" smtClean="0"/>
              <a:pPr/>
              <a:t>93</a:t>
            </a:fld>
            <a:endParaRPr lang="en-US"/>
          </a:p>
        </p:txBody>
      </p:sp>
      <p:sp>
        <p:nvSpPr>
          <p:cNvPr id="5" name="TextBox 4"/>
          <p:cNvSpPr txBox="1"/>
          <p:nvPr/>
        </p:nvSpPr>
        <p:spPr>
          <a:xfrm>
            <a:off x="368710" y="19042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Slabs</a:t>
            </a:r>
            <a:endParaRPr lang="en-US" sz="3600" dirty="0">
              <a:latin typeface="Times New Roman" pitchFamily="18" charset="0"/>
              <a:cs typeface="Times New Roman" pitchFamily="18" charset="0"/>
            </a:endParaRPr>
          </a:p>
        </p:txBody>
      </p:sp>
      <p:sp>
        <p:nvSpPr>
          <p:cNvPr id="7" name="TextBox 6"/>
          <p:cNvSpPr txBox="1"/>
          <p:nvPr/>
        </p:nvSpPr>
        <p:spPr>
          <a:xfrm>
            <a:off x="817414" y="6070592"/>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3.12: Slab reinforcement for second floor in x direction.</a:t>
            </a:r>
            <a:endParaRPr lang="en-US" dirty="0">
              <a:latin typeface="Times New Roman" pitchFamily="18" charset="0"/>
              <a:cs typeface="Times New Roman" pitchFamily="18" charset="0"/>
            </a:endParaRPr>
          </a:p>
        </p:txBody>
      </p:sp>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53660909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5856" r="6337"/>
          <a:stretch/>
        </p:blipFill>
        <p:spPr>
          <a:xfrm>
            <a:off x="609600" y="836756"/>
            <a:ext cx="7391400" cy="5724462"/>
          </a:xfrm>
          <a:prstGeom prst="rect">
            <a:avLst/>
          </a:prstGeom>
        </p:spPr>
      </p:pic>
      <p:sp>
        <p:nvSpPr>
          <p:cNvPr id="4" name="Slide Number Placeholder 3"/>
          <p:cNvSpPr>
            <a:spLocks noGrp="1"/>
          </p:cNvSpPr>
          <p:nvPr>
            <p:ph type="sldNum" sz="quarter" idx="15"/>
          </p:nvPr>
        </p:nvSpPr>
        <p:spPr/>
        <p:txBody>
          <a:bodyPr/>
          <a:lstStyle/>
          <a:p>
            <a:fld id="{B6F15528-21DE-4FAA-801E-634DDDAF4B2B}" type="slidenum">
              <a:rPr lang="en-US" smtClean="0"/>
              <a:pPr/>
              <a:t>94</a:t>
            </a:fld>
            <a:endParaRPr lang="en-US"/>
          </a:p>
        </p:txBody>
      </p:sp>
      <p:sp>
        <p:nvSpPr>
          <p:cNvPr id="5" name="TextBox 4"/>
          <p:cNvSpPr txBox="1"/>
          <p:nvPr/>
        </p:nvSpPr>
        <p:spPr>
          <a:xfrm>
            <a:off x="817414" y="5994654"/>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3.13: Slab reinforcement for second floor in y direction.</a:t>
            </a:r>
            <a:endParaRPr lang="en-US" dirty="0">
              <a:latin typeface="Times New Roman" pitchFamily="18" charset="0"/>
              <a:cs typeface="Times New Roman" pitchFamily="18" charset="0"/>
            </a:endParaRPr>
          </a:p>
        </p:txBody>
      </p:sp>
      <p:sp>
        <p:nvSpPr>
          <p:cNvPr id="6" name="TextBox 5"/>
          <p:cNvSpPr txBox="1"/>
          <p:nvPr/>
        </p:nvSpPr>
        <p:spPr>
          <a:xfrm>
            <a:off x="368710" y="190425"/>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Slabs</a:t>
            </a:r>
            <a:endParaRPr lang="en-US" sz="3600" dirty="0">
              <a:latin typeface="Times New Roman" pitchFamily="18" charset="0"/>
              <a:cs typeface="Times New Roman" pitchFamily="18" charset="0"/>
            </a:endParaRPr>
          </a:p>
        </p:txBody>
      </p:sp>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19438847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95</a:t>
            </a:fld>
            <a:endParaRPr lang="en-US"/>
          </a:p>
        </p:txBody>
      </p:sp>
      <p:sp>
        <p:nvSpPr>
          <p:cNvPr id="5" name="TextBox 4"/>
          <p:cNvSpPr txBox="1"/>
          <p:nvPr/>
        </p:nvSpPr>
        <p:spPr>
          <a:xfrm>
            <a:off x="304800" y="152400"/>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Beams</a:t>
            </a:r>
            <a:endParaRPr lang="en-US" sz="3600" dirty="0">
              <a:latin typeface="Times New Roman" pitchFamily="18" charset="0"/>
              <a:cs typeface="Times New Roman" pitchFamily="18" charset="0"/>
            </a:endParaRPr>
          </a:p>
        </p:txBody>
      </p:sp>
      <p:sp>
        <p:nvSpPr>
          <p:cNvPr id="6" name="Content Placeholder 2"/>
          <p:cNvSpPr>
            <a:spLocks noGrp="1"/>
          </p:cNvSpPr>
          <p:nvPr>
            <p:ph sz="quarter" idx="1"/>
          </p:nvPr>
        </p:nvSpPr>
        <p:spPr>
          <a:xfrm>
            <a:off x="152400" y="990600"/>
            <a:ext cx="8458200" cy="5483352"/>
          </a:xfrm>
        </p:spPr>
        <p:txBody>
          <a:bodyPr>
            <a:normAutofit/>
          </a:bodyPr>
          <a:lstStyle/>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14 floors.</a:t>
            </a:r>
          </a:p>
          <a:p>
            <a:pPr marL="0" indent="0">
              <a:buClrTx/>
              <a:buSzPct val="100000"/>
              <a:buNone/>
            </a:pPr>
            <a:endParaRPr lang="en-US" sz="2000" dirty="0" smtClean="0">
              <a:latin typeface="Times New Roman" pitchFamily="18" charset="0"/>
              <a:cs typeface="Times New Roman" pitchFamily="18" charset="0"/>
            </a:endParaRPr>
          </a:p>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Different beam sections </a:t>
            </a:r>
            <a:r>
              <a:rPr lang="en-US" sz="2000" dirty="0">
                <a:latin typeface="Times New Roman" pitchFamily="18" charset="0"/>
                <a:cs typeface="Times New Roman" pitchFamily="18" charset="0"/>
              </a:rPr>
              <a:t>(width </a:t>
            </a:r>
            <a:r>
              <a:rPr lang="en-US" sz="2000" dirty="0" smtClean="0">
                <a:latin typeface="Times New Roman" pitchFamily="18" charset="0"/>
                <a:cs typeface="Times New Roman" pitchFamily="18" charset="0"/>
              </a:rPr>
              <a:t>× depth) :</a:t>
            </a:r>
          </a:p>
          <a:p>
            <a:pPr marL="0" indent="0">
              <a:buClrTx/>
              <a:buSzPct val="10000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800 × 550 mm.</a:t>
            </a:r>
          </a:p>
          <a:p>
            <a:pPr marL="0" indent="0">
              <a:buClrTx/>
              <a:buSzPct val="10000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800 </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500 </a:t>
            </a:r>
            <a:r>
              <a:rPr lang="en-US" sz="2000" dirty="0">
                <a:latin typeface="Times New Roman" pitchFamily="18" charset="0"/>
                <a:cs typeface="Times New Roman" pitchFamily="18" charset="0"/>
              </a:rPr>
              <a:t>mm</a:t>
            </a:r>
            <a:r>
              <a:rPr lang="en-US" sz="2000" dirty="0" smtClean="0">
                <a:latin typeface="Times New Roman" pitchFamily="18" charset="0"/>
                <a:cs typeface="Times New Roman" pitchFamily="18" charset="0"/>
              </a:rPr>
              <a:t>.</a:t>
            </a:r>
          </a:p>
          <a:p>
            <a:pPr marL="0" indent="0">
              <a:buClrTx/>
              <a:buSzPct val="10000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300 </a:t>
            </a:r>
            <a:r>
              <a:rPr lang="en-US" sz="2000" dirty="0">
                <a:latin typeface="Times New Roman" pitchFamily="18" charset="0"/>
                <a:cs typeface="Times New Roman" pitchFamily="18" charset="0"/>
              </a:rPr>
              <a:t>× 550 mm</a:t>
            </a:r>
            <a:r>
              <a:rPr lang="en-US" sz="2000" dirty="0" smtClean="0">
                <a:latin typeface="Times New Roman" pitchFamily="18" charset="0"/>
                <a:cs typeface="Times New Roman" pitchFamily="18" charset="0"/>
              </a:rPr>
              <a:t>.</a:t>
            </a:r>
          </a:p>
          <a:p>
            <a:pPr marL="0" indent="0">
              <a:buClrTx/>
              <a:buSzPct val="100000"/>
              <a:buNone/>
            </a:pPr>
            <a:endParaRPr lang="en-US" sz="2000" dirty="0" smtClean="0">
              <a:latin typeface="Times New Roman" pitchFamily="18" charset="0"/>
              <a:cs typeface="Times New Roman" pitchFamily="18" charset="0"/>
            </a:endParaRPr>
          </a:p>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Beams are in x and y directions.</a:t>
            </a:r>
          </a:p>
          <a:p>
            <a:pPr marL="0" indent="0">
              <a:buClrTx/>
              <a:buSzPct val="100000"/>
              <a:buNone/>
            </a:pPr>
            <a:endParaRPr lang="en-US" sz="2000" dirty="0" smtClean="0">
              <a:latin typeface="Times New Roman" pitchFamily="18" charset="0"/>
              <a:cs typeface="Times New Roman" pitchFamily="18" charset="0"/>
            </a:endParaRPr>
          </a:p>
          <a:p>
            <a:pPr>
              <a:buClrTx/>
              <a:buSzPct val="100000"/>
              <a:buFont typeface="Arial" panose="020B0604020202020204" pitchFamily="34" charset="0"/>
              <a:buChar char="•"/>
            </a:pPr>
            <a:r>
              <a:rPr lang="en-US" sz="2000" dirty="0" smtClean="0">
                <a:latin typeface="Times New Roman" pitchFamily="18" charset="0"/>
                <a:cs typeface="Times New Roman" pitchFamily="18" charset="0"/>
              </a:rPr>
              <a:t>Beam B4 in fifth floor was taken as a sample.</a:t>
            </a:r>
          </a:p>
          <a:p>
            <a:pPr>
              <a:buClrTx/>
              <a:buSzPct val="100000"/>
              <a:buFont typeface="Arial" panose="020B0604020202020204" pitchFamily="34" charset="0"/>
              <a:buChar char="•"/>
            </a:pPr>
            <a:endParaRPr lang="en-US" sz="2000" dirty="0">
              <a:latin typeface="Times New Roman" pitchFamily="18" charset="0"/>
              <a:cs typeface="Times New Roman" pitchFamily="18" charset="0"/>
            </a:endParaRPr>
          </a:p>
          <a:p>
            <a:pPr>
              <a:buClrTx/>
              <a:buSzPct val="100000"/>
              <a:buFont typeface="Arial" panose="020B0604020202020204" pitchFamily="34" charset="0"/>
              <a:buChar char="•"/>
            </a:pPr>
            <a:endParaRPr lang="en-US" sz="2000" dirty="0">
              <a:latin typeface="Times New Roman" pitchFamily="18" charset="0"/>
              <a:cs typeface="Times New Roman" pitchFamily="18" charset="0"/>
            </a:endParaRPr>
          </a:p>
          <a:p>
            <a:pPr marL="0" indent="0">
              <a:buClrTx/>
              <a:buSzPct val="100000"/>
              <a:buNone/>
            </a:pPr>
            <a:endParaRPr lang="en-US" sz="2000" dirty="0" smtClean="0">
              <a:latin typeface="Times New Roman" pitchFamily="18" charset="0"/>
              <a:cs typeface="Times New Roman" pitchFamily="18" charset="0"/>
            </a:endParaRPr>
          </a:p>
          <a:p>
            <a:pPr marL="0" indent="0">
              <a:buClrTx/>
              <a:buSzPct val="10000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p>
          <a:p>
            <a:pPr>
              <a:buClrTx/>
              <a:buSzPct val="100000"/>
              <a:buFont typeface="Arial" panose="020B0604020202020204" pitchFamily="34" charset="0"/>
              <a:buChar char="•"/>
            </a:pPr>
            <a:endParaRPr lang="en-US" sz="2000" dirty="0" smtClean="0">
              <a:latin typeface="Times New Roman" pitchFamily="18" charset="0"/>
              <a:cs typeface="Times New Roman" pitchFamily="18" charset="0"/>
            </a:endParaRPr>
          </a:p>
          <a:p>
            <a:pPr marL="0" indent="0">
              <a:buClrTx/>
              <a:buSzPct val="100000"/>
              <a:buNone/>
            </a:pPr>
            <a:endParaRPr lang="en-US" sz="2000" dirty="0" smtClean="0">
              <a:latin typeface="Times New Roman" pitchFamily="18" charset="0"/>
              <a:cs typeface="Times New Roman" pitchFamily="18" charset="0"/>
            </a:endParaRPr>
          </a:p>
          <a:p>
            <a:pPr>
              <a:buClrTx/>
              <a:buFont typeface="Arial" panose="020B0604020202020204" pitchFamily="34" charset="0"/>
              <a:buChar char="•"/>
            </a:pPr>
            <a:endParaRPr lang="en-US" sz="2000" dirty="0">
              <a:latin typeface="Times New Roman" pitchFamily="18" charset="0"/>
              <a:cs typeface="Times New Roman" pitchFamily="18" charset="0"/>
            </a:endParaRPr>
          </a:p>
        </p:txBody>
      </p:sp>
      <p:sp>
        <p:nvSpPr>
          <p:cNvPr id="7" name="TextBox 6"/>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134195903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390" y="673472"/>
            <a:ext cx="7984510" cy="5446441"/>
          </a:xfrm>
          <a:prstGeom prst="rect">
            <a:avLst/>
          </a:prstGeom>
        </p:spPr>
      </p:pic>
      <p:sp>
        <p:nvSpPr>
          <p:cNvPr id="4" name="Slide Number Placeholder 3"/>
          <p:cNvSpPr>
            <a:spLocks noGrp="1"/>
          </p:cNvSpPr>
          <p:nvPr>
            <p:ph type="sldNum" sz="quarter" idx="15"/>
          </p:nvPr>
        </p:nvSpPr>
        <p:spPr/>
        <p:txBody>
          <a:bodyPr/>
          <a:lstStyle/>
          <a:p>
            <a:fld id="{B6F15528-21DE-4FAA-801E-634DDDAF4B2B}" type="slidenum">
              <a:rPr lang="en-US" smtClean="0"/>
              <a:pPr/>
              <a:t>96</a:t>
            </a:fld>
            <a:endParaRPr lang="en-US"/>
          </a:p>
        </p:txBody>
      </p:sp>
      <p:sp>
        <p:nvSpPr>
          <p:cNvPr id="5" name="TextBox 4"/>
          <p:cNvSpPr txBox="1"/>
          <p:nvPr/>
        </p:nvSpPr>
        <p:spPr>
          <a:xfrm>
            <a:off x="304800" y="152400"/>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Beams</a:t>
            </a:r>
            <a:endParaRPr lang="en-US" sz="3600" dirty="0">
              <a:latin typeface="Times New Roman" pitchFamily="18" charset="0"/>
              <a:cs typeface="Times New Roman" pitchFamily="18" charset="0"/>
            </a:endParaRPr>
          </a:p>
        </p:txBody>
      </p:sp>
      <p:sp>
        <p:nvSpPr>
          <p:cNvPr id="6" name="TextBox 5"/>
          <p:cNvSpPr txBox="1"/>
          <p:nvPr/>
        </p:nvSpPr>
        <p:spPr>
          <a:xfrm>
            <a:off x="833440" y="6070592"/>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3.14: Beam B4 in fifth floor</a:t>
            </a:r>
            <a:endParaRPr lang="en-US" dirty="0">
              <a:latin typeface="Times New Roman" pitchFamily="18" charset="0"/>
              <a:cs typeface="Times New Roman" pitchFamily="18" charset="0"/>
            </a:endParaRPr>
          </a:p>
        </p:txBody>
      </p:sp>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41969979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97</a:t>
            </a:fld>
            <a:endParaRPr lang="en-US"/>
          </a:p>
        </p:txBody>
      </p:sp>
      <p:sp>
        <p:nvSpPr>
          <p:cNvPr id="5" name="TextBox 4"/>
          <p:cNvSpPr txBox="1"/>
          <p:nvPr/>
        </p:nvSpPr>
        <p:spPr>
          <a:xfrm>
            <a:off x="304800" y="152400"/>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Beams</a:t>
            </a:r>
            <a:endParaRPr lang="en-US" sz="3600" dirty="0">
              <a:latin typeface="Times New Roman" pitchFamily="18" charset="0"/>
              <a:cs typeface="Times New Roman"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78" y="1190413"/>
            <a:ext cx="8333333" cy="4142857"/>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914400" y="5994654"/>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3.15: Longitudinal reinforcement in B4</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a:t>
                </a:r>
                <a14:m>
                  <m:oMath xmlns:m="http://schemas.openxmlformats.org/officeDocument/2006/math">
                    <m:sSup>
                      <m:sSupPr>
                        <m:ctrlPr>
                          <a:rPr lang="en-US" i="1" smtClean="0">
                            <a:latin typeface="Cambria Math"/>
                            <a:cs typeface="Times New Roman" pitchFamily="18" charset="0"/>
                          </a:rPr>
                        </m:ctrlPr>
                      </m:sSupPr>
                      <m:e>
                        <m:r>
                          <a:rPr lang="en-US" b="0" i="1" smtClean="0">
                            <a:latin typeface="Cambria Math" panose="02040503050406030204" pitchFamily="18" charset="0"/>
                            <a:cs typeface="Times New Roman" pitchFamily="18" charset="0"/>
                          </a:rPr>
                          <m:t>𝑚𝑚</m:t>
                        </m:r>
                      </m:e>
                      <m:sup>
                        <m:r>
                          <a:rPr lang="en-US" b="0" i="1" smtClean="0">
                            <a:latin typeface="Cambria Math" panose="02040503050406030204" pitchFamily="18" charset="0"/>
                            <a:cs typeface="Times New Roman" pitchFamily="18" charset="0"/>
                          </a:rPr>
                          <m:t>2</m:t>
                        </m:r>
                      </m:sup>
                    </m:sSup>
                    <m:r>
                      <a:rPr lang="en-US" b="0" i="1" smtClean="0">
                        <a:latin typeface="Cambria Math" panose="02040503050406030204" pitchFamily="18" charset="0"/>
                        <a:cs typeface="Times New Roman" pitchFamily="18" charset="0"/>
                      </a:rPr>
                      <m:t>).</m:t>
                    </m:r>
                  </m:oMath>
                </a14:m>
                <a:endParaRPr lang="en-US" dirty="0">
                  <a:latin typeface="Times New Roman" pitchFamily="18" charset="0"/>
                  <a:cs typeface="Times New Roman"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914400" y="5994654"/>
                <a:ext cx="7344481" cy="369332"/>
              </a:xfrm>
              <a:prstGeom prst="rect">
                <a:avLst/>
              </a:prstGeom>
              <a:blipFill rotWithShape="0">
                <a:blip r:embed="rId3"/>
                <a:stretch>
                  <a:fillRect t="-8197" b="-24590"/>
                </a:stretch>
              </a:blipFill>
            </p:spPr>
            <p:txBody>
              <a:bodyPr/>
              <a:lstStyle/>
              <a:p>
                <a:r>
                  <a:rPr lang="en-US">
                    <a:noFill/>
                  </a:rPr>
                  <a:t> </a:t>
                </a:r>
              </a:p>
            </p:txBody>
          </p:sp>
        </mc:Fallback>
      </mc:AlternateContent>
      <p:sp>
        <p:nvSpPr>
          <p:cNvPr id="6" name="TextBox 5"/>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83601287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98</a:t>
            </a:fld>
            <a:endParaRPr lang="en-US"/>
          </a:p>
        </p:txBody>
      </p:sp>
      <p:sp>
        <p:nvSpPr>
          <p:cNvPr id="5" name="TextBox 4"/>
          <p:cNvSpPr txBox="1"/>
          <p:nvPr/>
        </p:nvSpPr>
        <p:spPr>
          <a:xfrm>
            <a:off x="304800" y="152400"/>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Beams</a:t>
            </a:r>
            <a:endParaRPr lang="en-US" sz="3600" dirty="0">
              <a:latin typeface="Times New Roman" pitchFamily="18" charset="0"/>
              <a:cs typeface="Times New Roman" pitchFamily="18" charset="0"/>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677617" y="1595646"/>
            <a:ext cx="7848600" cy="3276600"/>
          </a:xfrm>
          <a:prstGeom prst="rect">
            <a:avLst/>
          </a:prstGeom>
        </p:spPr>
      </p:pic>
      <p:sp>
        <p:nvSpPr>
          <p:cNvPr id="7" name="TextBox 6"/>
          <p:cNvSpPr txBox="1"/>
          <p:nvPr/>
        </p:nvSpPr>
        <p:spPr>
          <a:xfrm>
            <a:off x="929677" y="5036403"/>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3.16: Transverse reinforcement in B4.</a:t>
            </a:r>
            <a:endParaRPr lang="en-US" dirty="0">
              <a:latin typeface="Times New Roman" pitchFamily="18" charset="0"/>
              <a:cs typeface="Times New Roman" pitchFamily="18" charset="0"/>
            </a:endParaRPr>
          </a:p>
        </p:txBody>
      </p:sp>
      <p:sp>
        <p:nvSpPr>
          <p:cNvPr id="8" name="TextBox 7"/>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252497997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99</a:t>
            </a:fld>
            <a:endParaRPr lang="en-US"/>
          </a:p>
        </p:txBody>
      </p:sp>
      <p:sp>
        <p:nvSpPr>
          <p:cNvPr id="5" name="TextBox 4"/>
          <p:cNvSpPr txBox="1"/>
          <p:nvPr/>
        </p:nvSpPr>
        <p:spPr>
          <a:xfrm>
            <a:off x="304800" y="152400"/>
            <a:ext cx="8241890" cy="646331"/>
          </a:xfrm>
          <a:prstGeom prst="rect">
            <a:avLst/>
          </a:prstGeom>
          <a:noFill/>
        </p:spPr>
        <p:txBody>
          <a:bodyPr wrap="square" rtlCol="0">
            <a:spAutoFit/>
          </a:bodyPr>
          <a:lstStyle/>
          <a:p>
            <a:pPr marL="0" lvl="2"/>
            <a:r>
              <a:rPr lang="en-US" sz="3600" dirty="0" smtClean="0">
                <a:latin typeface="Times New Roman" pitchFamily="18" charset="0"/>
                <a:cs typeface="Times New Roman" pitchFamily="18" charset="0"/>
              </a:rPr>
              <a:t>Design of Beams</a:t>
            </a:r>
            <a:endParaRPr lang="en-US" sz="3600" dirty="0">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1066115"/>
            <a:ext cx="4600575" cy="4400550"/>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 r="309" b="3918"/>
          <a:stretch/>
        </p:blipFill>
        <p:spPr>
          <a:xfrm>
            <a:off x="4560485" y="2029354"/>
            <a:ext cx="3973915" cy="2390246"/>
          </a:xfrm>
          <a:prstGeom prst="rect">
            <a:avLst/>
          </a:prstGeom>
        </p:spPr>
      </p:pic>
      <p:sp>
        <p:nvSpPr>
          <p:cNvPr id="8" name="TextBox 7"/>
          <p:cNvSpPr txBox="1"/>
          <p:nvPr/>
        </p:nvSpPr>
        <p:spPr>
          <a:xfrm>
            <a:off x="1093884" y="5625322"/>
            <a:ext cx="7344481"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Figure 3.17: Beam B4 reinforcement in fifth floor.</a:t>
            </a:r>
            <a:endParaRPr lang="en-US" dirty="0">
              <a:latin typeface="Times New Roman" pitchFamily="18" charset="0"/>
              <a:cs typeface="Times New Roman" pitchFamily="18" charset="0"/>
            </a:endParaRPr>
          </a:p>
        </p:txBody>
      </p:sp>
      <p:sp>
        <p:nvSpPr>
          <p:cNvPr id="9" name="TextBox 8"/>
          <p:cNvSpPr txBox="1"/>
          <p:nvPr/>
        </p:nvSpPr>
        <p:spPr>
          <a:xfrm>
            <a:off x="6172200" y="0"/>
            <a:ext cx="2730910" cy="369332"/>
          </a:xfrm>
          <a:prstGeom prst="rect">
            <a:avLst/>
          </a:prstGeom>
          <a:noFill/>
        </p:spPr>
        <p:txBody>
          <a:bodyPr wrap="square" rtlCol="0">
            <a:spAutoFit/>
          </a:bodyPr>
          <a:lstStyle/>
          <a:p>
            <a:r>
              <a:rPr lang="en-US" dirty="0" smtClean="0">
                <a:solidFill>
                  <a:schemeClr val="bg1">
                    <a:lumMod val="50000"/>
                  </a:schemeClr>
                </a:solidFill>
              </a:rPr>
              <a:t>3D Analysis and Design </a:t>
            </a:r>
            <a:endParaRPr lang="en-US" dirty="0">
              <a:solidFill>
                <a:schemeClr val="bg1">
                  <a:lumMod val="50000"/>
                </a:schemeClr>
              </a:solidFill>
            </a:endParaRPr>
          </a:p>
        </p:txBody>
      </p:sp>
    </p:spTree>
    <p:extLst>
      <p:ext uri="{BB962C8B-B14F-4D97-AF65-F5344CB8AC3E}">
        <p14:creationId xmlns:p14="http://schemas.microsoft.com/office/powerpoint/2010/main" val="38641873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14383</TotalTime>
  <Words>8237</Words>
  <Application>Microsoft Office PowerPoint</Application>
  <PresentationFormat>On-screen Show (4:3)</PresentationFormat>
  <Paragraphs>1441</Paragraphs>
  <Slides>130</Slides>
  <Notes>5</Notes>
  <HiddenSlides>0</HiddenSlides>
  <MMClips>0</MMClips>
  <ScaleCrop>false</ScaleCrop>
  <HeadingPairs>
    <vt:vector size="4" baseType="variant">
      <vt:variant>
        <vt:lpstr>Theme</vt:lpstr>
      </vt:variant>
      <vt:variant>
        <vt:i4>1</vt:i4>
      </vt:variant>
      <vt:variant>
        <vt:lpstr>Slide Titles</vt:lpstr>
      </vt:variant>
      <vt:variant>
        <vt:i4>130</vt:i4>
      </vt:variant>
    </vt:vector>
  </HeadingPairs>
  <TitlesOfParts>
    <vt:vector size="131" baseType="lpstr">
      <vt:lpstr>Oriel</vt:lpstr>
      <vt:lpstr>    Structural design of al-manarah center in ramallah city </vt:lpstr>
      <vt:lpstr>PowerPoint Presentation</vt:lpstr>
      <vt:lpstr>PowerPoint Presentation</vt:lpstr>
      <vt:lpstr>PowerPoint Presentation</vt:lpstr>
      <vt:lpstr>PowerPoint Presentation</vt:lpstr>
      <vt:lpstr>PowerPoint Presentation</vt:lpstr>
      <vt:lpstr>AutoCAD architectural plans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Structural design of al-manarah center in ramallah city</dc:title>
  <dc:creator>Nada Jaradat</dc:creator>
  <cp:lastModifiedBy>Dell</cp:lastModifiedBy>
  <cp:revision>118</cp:revision>
  <dcterms:created xsi:type="dcterms:W3CDTF">2006-08-16T00:00:00Z</dcterms:created>
  <dcterms:modified xsi:type="dcterms:W3CDTF">2018-05-15T17:40:45Z</dcterms:modified>
</cp:coreProperties>
</file>