
<file path=[Content_Types].xml><?xml version="1.0" encoding="utf-8"?>
<Types xmlns="http://schemas.openxmlformats.org/package/2006/content-types">
  <Default Extension="bin" ContentType="image/unknown"/>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79" r:id="rId6"/>
    <p:sldId id="257" r:id="rId7"/>
    <p:sldId id="277" r:id="rId8"/>
    <p:sldId id="258" r:id="rId9"/>
    <p:sldId id="286" r:id="rId10"/>
    <p:sldId id="285" r:id="rId11"/>
    <p:sldId id="297" r:id="rId12"/>
    <p:sldId id="298" r:id="rId13"/>
    <p:sldId id="284" r:id="rId14"/>
    <p:sldId id="287" r:id="rId15"/>
    <p:sldId id="291" r:id="rId16"/>
    <p:sldId id="294" r:id="rId17"/>
    <p:sldId id="292" r:id="rId18"/>
    <p:sldId id="295" r:id="rId19"/>
    <p:sldId id="262" r:id="rId20"/>
    <p:sldId id="263" r:id="rId21"/>
    <p:sldId id="276" r:id="rId22"/>
    <p:sldId id="271" r:id="rId23"/>
    <p:sldId id="272" r:id="rId24"/>
    <p:sldId id="281" r:id="rId25"/>
    <p:sldId id="273" r:id="rId26"/>
    <p:sldId id="265" r:id="rId27"/>
    <p:sldId id="275" r:id="rId28"/>
    <p:sldId id="299" r:id="rId29"/>
    <p:sldId id="270" r:id="rId30"/>
    <p:sldId id="29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1" clrIdx="0">
    <p:extLst>
      <p:ext uri="{19B8F6BF-5375-455C-9EA6-DF929625EA0E}">
        <p15:presenceInfo xmlns:p15="http://schemas.microsoft.com/office/powerpoint/2012/main" userId="fa264c24c11f5c2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73" autoAdjust="0"/>
    <p:restoredTop sz="94660"/>
  </p:normalViewPr>
  <p:slideViewPr>
    <p:cSldViewPr snapToGrid="0">
      <p:cViewPr varScale="1">
        <p:scale>
          <a:sx n="111" d="100"/>
          <a:sy n="111" d="100"/>
        </p:scale>
        <p:origin x="756"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https://stunajah-my.sharepoint.com/personal/s11923660_stu_najah_edu/Documents/TEMP.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stunajah-my.sharepoint.com/personal/s11923660_stu_najah_edu/Documents/TEMP.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stunajah-my.sharepoint.com/personal/s11923660_stu_najah_edu/Documents/TEMP.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1" i="0" u="none" strike="noStrike" kern="1200" cap="all" spc="100" normalizeH="0" baseline="0">
                <a:solidFill>
                  <a:schemeClr val="lt1"/>
                </a:solidFill>
                <a:latin typeface="+mn-lt"/>
                <a:ea typeface="+mn-ea"/>
                <a:cs typeface="+mn-cs"/>
              </a:defRPr>
            </a:pPr>
            <a:r>
              <a:rPr lang="en-US"/>
              <a:t>on off 30</a:t>
            </a:r>
          </a:p>
        </c:rich>
      </c:tx>
      <c:overlay val="0"/>
      <c:spPr>
        <a:noFill/>
        <a:ln>
          <a:noFill/>
        </a:ln>
        <a:effectLst/>
      </c:spPr>
      <c:txPr>
        <a:bodyPr rot="0" spcFirstLastPara="1" vertOverflow="ellipsis" vert="horz" wrap="square" anchor="ctr" anchorCtr="1"/>
        <a:lstStyle/>
        <a:p>
          <a:pPr>
            <a:defRPr sz="15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smoothMarker"/>
        <c:varyColors val="0"/>
        <c:ser>
          <c:idx val="0"/>
          <c:order val="0"/>
          <c:tx>
            <c:strRef>
              <c:f>Sheet1!$U$3</c:f>
              <c:strCache>
                <c:ptCount val="1"/>
                <c:pt idx="0">
                  <c:v>Temperature(C)</c:v>
                </c:pt>
              </c:strCache>
            </c:strRef>
          </c:tx>
          <c:spPr>
            <a:ln w="28575" cap="rnd">
              <a:solidFill>
                <a:schemeClr val="lt1">
                  <a:alpha val="50000"/>
                </a:schemeClr>
              </a:solidFill>
              <a:round/>
            </a:ln>
            <a:effectLst>
              <a:outerShdw dist="25400" dir="2700000" algn="tl" rotWithShape="0">
                <a:schemeClr val="accent1"/>
              </a:outerShdw>
            </a:effectLst>
          </c:spPr>
          <c:marker>
            <c:symbol val="none"/>
          </c:marker>
          <c:xVal>
            <c:numRef>
              <c:f>Sheet1!$T$4:$T$126</c:f>
              <c:numCache>
                <c:formatCode>General</c:formatCode>
                <c:ptCount val="123"/>
                <c:pt idx="0">
                  <c:v>2.02</c:v>
                </c:pt>
                <c:pt idx="1">
                  <c:v>4.03</c:v>
                </c:pt>
                <c:pt idx="2">
                  <c:v>6.05</c:v>
                </c:pt>
                <c:pt idx="3">
                  <c:v>8.06</c:v>
                </c:pt>
                <c:pt idx="4">
                  <c:v>10.08</c:v>
                </c:pt>
                <c:pt idx="5">
                  <c:v>12.09</c:v>
                </c:pt>
                <c:pt idx="6">
                  <c:v>14.11</c:v>
                </c:pt>
                <c:pt idx="7">
                  <c:v>16.12</c:v>
                </c:pt>
                <c:pt idx="8">
                  <c:v>18.14</c:v>
                </c:pt>
                <c:pt idx="9">
                  <c:v>20.149999999999999</c:v>
                </c:pt>
                <c:pt idx="10">
                  <c:v>22.17</c:v>
                </c:pt>
                <c:pt idx="11">
                  <c:v>24.19</c:v>
                </c:pt>
                <c:pt idx="12">
                  <c:v>26.2</c:v>
                </c:pt>
                <c:pt idx="13">
                  <c:v>28.22</c:v>
                </c:pt>
                <c:pt idx="14">
                  <c:v>30.23</c:v>
                </c:pt>
                <c:pt idx="15">
                  <c:v>32.25</c:v>
                </c:pt>
                <c:pt idx="16">
                  <c:v>34.270000000000003</c:v>
                </c:pt>
                <c:pt idx="17">
                  <c:v>36.28</c:v>
                </c:pt>
                <c:pt idx="18">
                  <c:v>38.299999999999997</c:v>
                </c:pt>
                <c:pt idx="19">
                  <c:v>40.31</c:v>
                </c:pt>
                <c:pt idx="20">
                  <c:v>42.33</c:v>
                </c:pt>
                <c:pt idx="21">
                  <c:v>44.34</c:v>
                </c:pt>
                <c:pt idx="22">
                  <c:v>46.36</c:v>
                </c:pt>
                <c:pt idx="23">
                  <c:v>48.38</c:v>
                </c:pt>
                <c:pt idx="24">
                  <c:v>50.39</c:v>
                </c:pt>
                <c:pt idx="25">
                  <c:v>52.41</c:v>
                </c:pt>
                <c:pt idx="26">
                  <c:v>54.42</c:v>
                </c:pt>
                <c:pt idx="27">
                  <c:v>56.44</c:v>
                </c:pt>
                <c:pt idx="28">
                  <c:v>58.45</c:v>
                </c:pt>
                <c:pt idx="29">
                  <c:v>60.47</c:v>
                </c:pt>
                <c:pt idx="30">
                  <c:v>62.48</c:v>
                </c:pt>
                <c:pt idx="31">
                  <c:v>64.5</c:v>
                </c:pt>
                <c:pt idx="32">
                  <c:v>66.510000000000005</c:v>
                </c:pt>
                <c:pt idx="33">
                  <c:v>68.53</c:v>
                </c:pt>
                <c:pt idx="34">
                  <c:v>70.55</c:v>
                </c:pt>
                <c:pt idx="35">
                  <c:v>72.56</c:v>
                </c:pt>
                <c:pt idx="36">
                  <c:v>74.58</c:v>
                </c:pt>
                <c:pt idx="37">
                  <c:v>76.59</c:v>
                </c:pt>
                <c:pt idx="38">
                  <c:v>78.61</c:v>
                </c:pt>
                <c:pt idx="39">
                  <c:v>80.63</c:v>
                </c:pt>
                <c:pt idx="40">
                  <c:v>82.64</c:v>
                </c:pt>
                <c:pt idx="41">
                  <c:v>84.66</c:v>
                </c:pt>
                <c:pt idx="42">
                  <c:v>86.67</c:v>
                </c:pt>
                <c:pt idx="43">
                  <c:v>88.69</c:v>
                </c:pt>
                <c:pt idx="44">
                  <c:v>90.71</c:v>
                </c:pt>
                <c:pt idx="45">
                  <c:v>92.72</c:v>
                </c:pt>
                <c:pt idx="46">
                  <c:v>94.74</c:v>
                </c:pt>
                <c:pt idx="47">
                  <c:v>96.75</c:v>
                </c:pt>
                <c:pt idx="48">
                  <c:v>98.77</c:v>
                </c:pt>
                <c:pt idx="49">
                  <c:v>100.79</c:v>
                </c:pt>
                <c:pt idx="50">
                  <c:v>102.8</c:v>
                </c:pt>
                <c:pt idx="51">
                  <c:v>104.82</c:v>
                </c:pt>
                <c:pt idx="52">
                  <c:v>106.83</c:v>
                </c:pt>
                <c:pt idx="53">
                  <c:v>108.85</c:v>
                </c:pt>
                <c:pt idx="54">
                  <c:v>110.86</c:v>
                </c:pt>
                <c:pt idx="55">
                  <c:v>112.88</c:v>
                </c:pt>
                <c:pt idx="56">
                  <c:v>114.9</c:v>
                </c:pt>
                <c:pt idx="57">
                  <c:v>116.91</c:v>
                </c:pt>
                <c:pt idx="58">
                  <c:v>118.93</c:v>
                </c:pt>
                <c:pt idx="59">
                  <c:v>120.94</c:v>
                </c:pt>
                <c:pt idx="60">
                  <c:v>122.96</c:v>
                </c:pt>
                <c:pt idx="61">
                  <c:v>124.98</c:v>
                </c:pt>
                <c:pt idx="62">
                  <c:v>126.99</c:v>
                </c:pt>
                <c:pt idx="63">
                  <c:v>129.01</c:v>
                </c:pt>
                <c:pt idx="64">
                  <c:v>131.02000000000001</c:v>
                </c:pt>
                <c:pt idx="65">
                  <c:v>133.04</c:v>
                </c:pt>
                <c:pt idx="66">
                  <c:v>135.06</c:v>
                </c:pt>
                <c:pt idx="67">
                  <c:v>137.07</c:v>
                </c:pt>
                <c:pt idx="68">
                  <c:v>139.09</c:v>
                </c:pt>
                <c:pt idx="69">
                  <c:v>141.1</c:v>
                </c:pt>
                <c:pt idx="70">
                  <c:v>143.12</c:v>
                </c:pt>
                <c:pt idx="71">
                  <c:v>145.13</c:v>
                </c:pt>
                <c:pt idx="72">
                  <c:v>147.15</c:v>
                </c:pt>
                <c:pt idx="73">
                  <c:v>149.16999999999999</c:v>
                </c:pt>
                <c:pt idx="74">
                  <c:v>151.18</c:v>
                </c:pt>
                <c:pt idx="75">
                  <c:v>153.19999999999999</c:v>
                </c:pt>
                <c:pt idx="76">
                  <c:v>155.21</c:v>
                </c:pt>
                <c:pt idx="77">
                  <c:v>157.22999999999999</c:v>
                </c:pt>
                <c:pt idx="78">
                  <c:v>159.25</c:v>
                </c:pt>
                <c:pt idx="79">
                  <c:v>161.26</c:v>
                </c:pt>
                <c:pt idx="80">
                  <c:v>163.28</c:v>
                </c:pt>
                <c:pt idx="81">
                  <c:v>165.3</c:v>
                </c:pt>
                <c:pt idx="82">
                  <c:v>167.31</c:v>
                </c:pt>
                <c:pt idx="83">
                  <c:v>169.33</c:v>
                </c:pt>
                <c:pt idx="84">
                  <c:v>171.34</c:v>
                </c:pt>
                <c:pt idx="85">
                  <c:v>173.36</c:v>
                </c:pt>
                <c:pt idx="86">
                  <c:v>175.37</c:v>
                </c:pt>
                <c:pt idx="87">
                  <c:v>177.39</c:v>
                </c:pt>
                <c:pt idx="88">
                  <c:v>179.41</c:v>
                </c:pt>
                <c:pt idx="89">
                  <c:v>181.42</c:v>
                </c:pt>
                <c:pt idx="90">
                  <c:v>183.44</c:v>
                </c:pt>
                <c:pt idx="91">
                  <c:v>185.45</c:v>
                </c:pt>
                <c:pt idx="92">
                  <c:v>187.47</c:v>
                </c:pt>
                <c:pt idx="93">
                  <c:v>189.49</c:v>
                </c:pt>
                <c:pt idx="94">
                  <c:v>191.5</c:v>
                </c:pt>
                <c:pt idx="95">
                  <c:v>193.52</c:v>
                </c:pt>
                <c:pt idx="96">
                  <c:v>195.53</c:v>
                </c:pt>
                <c:pt idx="97">
                  <c:v>197.55</c:v>
                </c:pt>
                <c:pt idx="98">
                  <c:v>199.57</c:v>
                </c:pt>
                <c:pt idx="99">
                  <c:v>201.58</c:v>
                </c:pt>
                <c:pt idx="100">
                  <c:v>203.6</c:v>
                </c:pt>
                <c:pt idx="101">
                  <c:v>205.61</c:v>
                </c:pt>
                <c:pt idx="102">
                  <c:v>207.63</c:v>
                </c:pt>
                <c:pt idx="103">
                  <c:v>209.64</c:v>
                </c:pt>
                <c:pt idx="104">
                  <c:v>211.66</c:v>
                </c:pt>
                <c:pt idx="105">
                  <c:v>213.68</c:v>
                </c:pt>
                <c:pt idx="106">
                  <c:v>215.69</c:v>
                </c:pt>
                <c:pt idx="107">
                  <c:v>217.71</c:v>
                </c:pt>
                <c:pt idx="108">
                  <c:v>219.72</c:v>
                </c:pt>
                <c:pt idx="109">
                  <c:v>221.74</c:v>
                </c:pt>
                <c:pt idx="110">
                  <c:v>223.76</c:v>
                </c:pt>
                <c:pt idx="111">
                  <c:v>225.77</c:v>
                </c:pt>
                <c:pt idx="112">
                  <c:v>227.79</c:v>
                </c:pt>
                <c:pt idx="113">
                  <c:v>229.8</c:v>
                </c:pt>
                <c:pt idx="114">
                  <c:v>231.82</c:v>
                </c:pt>
                <c:pt idx="115">
                  <c:v>233.84</c:v>
                </c:pt>
                <c:pt idx="116">
                  <c:v>235.85</c:v>
                </c:pt>
                <c:pt idx="117">
                  <c:v>237.87</c:v>
                </c:pt>
                <c:pt idx="118">
                  <c:v>239.88</c:v>
                </c:pt>
                <c:pt idx="119">
                  <c:v>241.9</c:v>
                </c:pt>
                <c:pt idx="120">
                  <c:v>243.91</c:v>
                </c:pt>
                <c:pt idx="121">
                  <c:v>245.93</c:v>
                </c:pt>
                <c:pt idx="122">
                  <c:v>247.95</c:v>
                </c:pt>
              </c:numCache>
            </c:numRef>
          </c:xVal>
          <c:yVal>
            <c:numRef>
              <c:f>Sheet1!$U$4:$U$126</c:f>
              <c:numCache>
                <c:formatCode>General</c:formatCode>
                <c:ptCount val="123"/>
                <c:pt idx="0">
                  <c:v>25.13</c:v>
                </c:pt>
                <c:pt idx="1">
                  <c:v>25.31</c:v>
                </c:pt>
                <c:pt idx="2">
                  <c:v>25.67</c:v>
                </c:pt>
                <c:pt idx="3">
                  <c:v>25.94</c:v>
                </c:pt>
                <c:pt idx="4">
                  <c:v>26.3</c:v>
                </c:pt>
                <c:pt idx="5">
                  <c:v>26.66</c:v>
                </c:pt>
                <c:pt idx="6">
                  <c:v>27.11</c:v>
                </c:pt>
                <c:pt idx="7">
                  <c:v>27.56</c:v>
                </c:pt>
                <c:pt idx="8">
                  <c:v>27.93</c:v>
                </c:pt>
                <c:pt idx="9">
                  <c:v>28.29</c:v>
                </c:pt>
                <c:pt idx="10">
                  <c:v>28.66</c:v>
                </c:pt>
                <c:pt idx="11">
                  <c:v>29.12</c:v>
                </c:pt>
                <c:pt idx="12">
                  <c:v>29.48</c:v>
                </c:pt>
                <c:pt idx="13">
                  <c:v>29.85</c:v>
                </c:pt>
                <c:pt idx="14">
                  <c:v>30.13</c:v>
                </c:pt>
                <c:pt idx="15">
                  <c:v>30.51</c:v>
                </c:pt>
                <c:pt idx="16">
                  <c:v>30.69</c:v>
                </c:pt>
                <c:pt idx="17">
                  <c:v>30.88</c:v>
                </c:pt>
                <c:pt idx="18">
                  <c:v>30.97</c:v>
                </c:pt>
                <c:pt idx="19">
                  <c:v>31.07</c:v>
                </c:pt>
                <c:pt idx="20">
                  <c:v>31.16</c:v>
                </c:pt>
                <c:pt idx="21">
                  <c:v>30.97</c:v>
                </c:pt>
                <c:pt idx="22">
                  <c:v>30.97</c:v>
                </c:pt>
                <c:pt idx="23">
                  <c:v>31.07</c:v>
                </c:pt>
                <c:pt idx="24">
                  <c:v>30.97</c:v>
                </c:pt>
                <c:pt idx="25">
                  <c:v>30.97</c:v>
                </c:pt>
                <c:pt idx="26">
                  <c:v>30.88</c:v>
                </c:pt>
                <c:pt idx="27">
                  <c:v>30.88</c:v>
                </c:pt>
                <c:pt idx="28">
                  <c:v>30.69</c:v>
                </c:pt>
                <c:pt idx="29">
                  <c:v>30.6</c:v>
                </c:pt>
                <c:pt idx="30">
                  <c:v>30.51</c:v>
                </c:pt>
                <c:pt idx="31">
                  <c:v>30.6</c:v>
                </c:pt>
                <c:pt idx="32">
                  <c:v>30.51</c:v>
                </c:pt>
                <c:pt idx="33">
                  <c:v>30.41</c:v>
                </c:pt>
                <c:pt idx="34">
                  <c:v>30.41</c:v>
                </c:pt>
                <c:pt idx="35">
                  <c:v>30.41</c:v>
                </c:pt>
                <c:pt idx="36">
                  <c:v>30.23</c:v>
                </c:pt>
                <c:pt idx="37">
                  <c:v>30.13</c:v>
                </c:pt>
                <c:pt idx="38">
                  <c:v>30.13</c:v>
                </c:pt>
                <c:pt idx="39">
                  <c:v>30.13</c:v>
                </c:pt>
                <c:pt idx="40">
                  <c:v>30.04</c:v>
                </c:pt>
                <c:pt idx="41">
                  <c:v>29.95</c:v>
                </c:pt>
                <c:pt idx="42">
                  <c:v>29.95</c:v>
                </c:pt>
                <c:pt idx="43">
                  <c:v>30.04</c:v>
                </c:pt>
                <c:pt idx="44">
                  <c:v>30.13</c:v>
                </c:pt>
                <c:pt idx="45">
                  <c:v>30.23</c:v>
                </c:pt>
                <c:pt idx="46">
                  <c:v>30.23</c:v>
                </c:pt>
                <c:pt idx="47">
                  <c:v>30.13</c:v>
                </c:pt>
                <c:pt idx="48">
                  <c:v>30.23</c:v>
                </c:pt>
                <c:pt idx="49">
                  <c:v>30.13</c:v>
                </c:pt>
                <c:pt idx="50">
                  <c:v>30.13</c:v>
                </c:pt>
                <c:pt idx="51">
                  <c:v>30.04</c:v>
                </c:pt>
                <c:pt idx="52">
                  <c:v>30.32</c:v>
                </c:pt>
                <c:pt idx="53">
                  <c:v>30.04</c:v>
                </c:pt>
                <c:pt idx="54">
                  <c:v>30.04</c:v>
                </c:pt>
                <c:pt idx="55">
                  <c:v>30.04</c:v>
                </c:pt>
                <c:pt idx="56">
                  <c:v>30.04</c:v>
                </c:pt>
                <c:pt idx="57">
                  <c:v>30.13</c:v>
                </c:pt>
                <c:pt idx="58">
                  <c:v>30.13</c:v>
                </c:pt>
                <c:pt idx="59">
                  <c:v>30.13</c:v>
                </c:pt>
                <c:pt idx="60">
                  <c:v>30.13</c:v>
                </c:pt>
                <c:pt idx="61">
                  <c:v>30.13</c:v>
                </c:pt>
                <c:pt idx="62">
                  <c:v>30.13</c:v>
                </c:pt>
                <c:pt idx="63">
                  <c:v>30.04</c:v>
                </c:pt>
                <c:pt idx="64">
                  <c:v>30.13</c:v>
                </c:pt>
                <c:pt idx="65">
                  <c:v>30.04</c:v>
                </c:pt>
                <c:pt idx="66">
                  <c:v>30.04</c:v>
                </c:pt>
                <c:pt idx="67">
                  <c:v>29.95</c:v>
                </c:pt>
                <c:pt idx="68">
                  <c:v>29.95</c:v>
                </c:pt>
                <c:pt idx="69">
                  <c:v>30.04</c:v>
                </c:pt>
                <c:pt idx="70">
                  <c:v>30.04</c:v>
                </c:pt>
                <c:pt idx="71">
                  <c:v>30.04</c:v>
                </c:pt>
                <c:pt idx="72">
                  <c:v>30.04</c:v>
                </c:pt>
                <c:pt idx="73">
                  <c:v>30.23</c:v>
                </c:pt>
                <c:pt idx="74">
                  <c:v>30.13</c:v>
                </c:pt>
                <c:pt idx="75">
                  <c:v>30.13</c:v>
                </c:pt>
                <c:pt idx="76">
                  <c:v>30.04</c:v>
                </c:pt>
                <c:pt idx="77">
                  <c:v>30.04</c:v>
                </c:pt>
                <c:pt idx="78">
                  <c:v>30.04</c:v>
                </c:pt>
                <c:pt idx="79">
                  <c:v>30.04</c:v>
                </c:pt>
                <c:pt idx="80">
                  <c:v>29.95</c:v>
                </c:pt>
                <c:pt idx="81">
                  <c:v>30.04</c:v>
                </c:pt>
                <c:pt idx="82">
                  <c:v>30.13</c:v>
                </c:pt>
                <c:pt idx="83">
                  <c:v>30.13</c:v>
                </c:pt>
                <c:pt idx="84">
                  <c:v>30.13</c:v>
                </c:pt>
                <c:pt idx="85">
                  <c:v>30.13</c:v>
                </c:pt>
                <c:pt idx="86">
                  <c:v>30.13</c:v>
                </c:pt>
                <c:pt idx="87">
                  <c:v>30.13</c:v>
                </c:pt>
                <c:pt idx="88">
                  <c:v>30.13</c:v>
                </c:pt>
                <c:pt idx="89">
                  <c:v>30.13</c:v>
                </c:pt>
                <c:pt idx="90">
                  <c:v>29.95</c:v>
                </c:pt>
                <c:pt idx="91">
                  <c:v>30.04</c:v>
                </c:pt>
                <c:pt idx="92">
                  <c:v>30.13</c:v>
                </c:pt>
                <c:pt idx="93">
                  <c:v>30.04</c:v>
                </c:pt>
                <c:pt idx="94">
                  <c:v>30.04</c:v>
                </c:pt>
                <c:pt idx="95">
                  <c:v>30.04</c:v>
                </c:pt>
                <c:pt idx="96">
                  <c:v>30.13</c:v>
                </c:pt>
                <c:pt idx="97">
                  <c:v>30.04</c:v>
                </c:pt>
                <c:pt idx="98">
                  <c:v>30.13</c:v>
                </c:pt>
                <c:pt idx="99">
                  <c:v>30.04</c:v>
                </c:pt>
                <c:pt idx="100">
                  <c:v>30.13</c:v>
                </c:pt>
                <c:pt idx="101">
                  <c:v>30.04</c:v>
                </c:pt>
                <c:pt idx="102">
                  <c:v>30.04</c:v>
                </c:pt>
                <c:pt idx="103">
                  <c:v>30.04</c:v>
                </c:pt>
                <c:pt idx="104">
                  <c:v>30.04</c:v>
                </c:pt>
                <c:pt idx="105">
                  <c:v>30.04</c:v>
                </c:pt>
                <c:pt idx="106">
                  <c:v>30.04</c:v>
                </c:pt>
                <c:pt idx="107">
                  <c:v>29.95</c:v>
                </c:pt>
                <c:pt idx="108">
                  <c:v>30.13</c:v>
                </c:pt>
                <c:pt idx="109">
                  <c:v>30.04</c:v>
                </c:pt>
                <c:pt idx="110">
                  <c:v>30.13</c:v>
                </c:pt>
                <c:pt idx="111">
                  <c:v>30.13</c:v>
                </c:pt>
                <c:pt idx="112">
                  <c:v>29.95</c:v>
                </c:pt>
                <c:pt idx="113">
                  <c:v>30.13</c:v>
                </c:pt>
                <c:pt idx="114">
                  <c:v>30.04</c:v>
                </c:pt>
                <c:pt idx="115">
                  <c:v>30.04</c:v>
                </c:pt>
                <c:pt idx="116">
                  <c:v>29.95</c:v>
                </c:pt>
                <c:pt idx="117">
                  <c:v>30.04</c:v>
                </c:pt>
                <c:pt idx="118">
                  <c:v>30.04</c:v>
                </c:pt>
                <c:pt idx="119">
                  <c:v>30.13</c:v>
                </c:pt>
                <c:pt idx="120">
                  <c:v>30.04</c:v>
                </c:pt>
                <c:pt idx="121">
                  <c:v>30.04</c:v>
                </c:pt>
                <c:pt idx="122">
                  <c:v>30.04</c:v>
                </c:pt>
              </c:numCache>
            </c:numRef>
          </c:yVal>
          <c:smooth val="1"/>
          <c:extLst>
            <c:ext xmlns:c16="http://schemas.microsoft.com/office/drawing/2014/chart" uri="{C3380CC4-5D6E-409C-BE32-E72D297353CC}">
              <c16:uniqueId val="{00000000-F6E9-4B05-81A2-23FA15272927}"/>
            </c:ext>
          </c:extLst>
        </c:ser>
        <c:dLbls>
          <c:showLegendKey val="0"/>
          <c:showVal val="0"/>
          <c:showCatName val="0"/>
          <c:showSerName val="0"/>
          <c:showPercent val="0"/>
          <c:showBubbleSize val="0"/>
        </c:dLbls>
        <c:axId val="1382590975"/>
        <c:axId val="1382591935"/>
      </c:scatterChart>
      <c:valAx>
        <c:axId val="1382590975"/>
        <c:scaling>
          <c:orientation val="minMax"/>
          <c:max val="250"/>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lt1"/>
                    </a:solidFill>
                    <a:latin typeface="+mn-lt"/>
                    <a:ea typeface="+mn-ea"/>
                    <a:cs typeface="+mn-cs"/>
                  </a:defRPr>
                </a:pPr>
                <a:r>
                  <a:rPr lang="en-US" sz="900" b="1" i="0" u="none" strike="noStrike" kern="1200" baseline="0">
                    <a:solidFill>
                      <a:sysClr val="window" lastClr="FFFFFF"/>
                    </a:solidFill>
                  </a:rPr>
                  <a:t>Time(S)</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lt1">
                <a:alpha val="25000"/>
              </a:schemeClr>
            </a:solidFill>
            <a:round/>
          </a:ln>
          <a:effectLst/>
        </c:spPr>
        <c:txPr>
          <a:bodyPr rot="-60000000" spcFirstLastPara="1" vertOverflow="ellipsis" vert="horz" wrap="square" anchor="ctr" anchorCtr="1"/>
          <a:lstStyle/>
          <a:p>
            <a:pPr>
              <a:defRPr sz="900" b="0" i="0" u="none" strike="noStrike" kern="1200" spc="100" baseline="0">
                <a:solidFill>
                  <a:schemeClr val="lt1"/>
                </a:solidFill>
                <a:latin typeface="+mn-lt"/>
                <a:ea typeface="+mn-ea"/>
                <a:cs typeface="+mn-cs"/>
              </a:defRPr>
            </a:pPr>
            <a:endParaRPr lang="en-US"/>
          </a:p>
        </c:txPr>
        <c:crossAx val="1382591935"/>
        <c:crosses val="autoZero"/>
        <c:crossBetween val="midCat"/>
      </c:valAx>
      <c:valAx>
        <c:axId val="1382591935"/>
        <c:scaling>
          <c:orientation val="minMax"/>
          <c:min val="24"/>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lt1"/>
                    </a:solidFill>
                    <a:latin typeface="+mn-lt"/>
                    <a:ea typeface="+mn-ea"/>
                    <a:cs typeface="+mn-cs"/>
                  </a:defRPr>
                </a:pPr>
                <a:r>
                  <a:rPr lang="en-US" sz="900" b="1" i="0" u="none" strike="noStrike" kern="1200" baseline="0">
                    <a:solidFill>
                      <a:sysClr val="window" lastClr="FFFFFF"/>
                    </a:solidFill>
                  </a:rPr>
                  <a:t>Temp C</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solidFill>
                <a:latin typeface="+mn-lt"/>
                <a:ea typeface="+mn-ea"/>
                <a:cs typeface="+mn-cs"/>
              </a:defRPr>
            </a:pPr>
            <a:endParaRPr lang="en-US"/>
          </a:p>
        </c:txPr>
        <c:crossAx val="1382590975"/>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1" i="0" u="none" strike="noStrike" kern="1200" cap="all" spc="100" normalizeH="0" baseline="0">
                <a:solidFill>
                  <a:schemeClr val="lt1"/>
                </a:solidFill>
                <a:latin typeface="+mn-lt"/>
                <a:ea typeface="+mn-ea"/>
                <a:cs typeface="+mn-cs"/>
              </a:defRPr>
            </a:pPr>
            <a:r>
              <a:rPr lang="en-US"/>
              <a:t>on off 40</a:t>
            </a:r>
          </a:p>
        </c:rich>
      </c:tx>
      <c:overlay val="0"/>
      <c:spPr>
        <a:noFill/>
        <a:ln>
          <a:noFill/>
        </a:ln>
        <a:effectLst/>
      </c:spPr>
      <c:txPr>
        <a:bodyPr rot="0" spcFirstLastPara="1" vertOverflow="ellipsis" vert="horz" wrap="square" anchor="ctr" anchorCtr="1"/>
        <a:lstStyle/>
        <a:p>
          <a:pPr>
            <a:defRPr sz="15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smoothMarker"/>
        <c:varyColors val="0"/>
        <c:ser>
          <c:idx val="0"/>
          <c:order val="0"/>
          <c:spPr>
            <a:ln w="28575" cap="rnd">
              <a:solidFill>
                <a:schemeClr val="lt1">
                  <a:alpha val="50000"/>
                </a:schemeClr>
              </a:solidFill>
              <a:round/>
            </a:ln>
            <a:effectLst>
              <a:outerShdw dist="25400" dir="2700000" algn="tl" rotWithShape="0">
                <a:schemeClr val="accent1"/>
              </a:outerShdw>
            </a:effectLst>
          </c:spPr>
          <c:marker>
            <c:symbol val="none"/>
          </c:marker>
          <c:xVal>
            <c:numRef>
              <c:f>Sheet1!$H$3:$H$232</c:f>
              <c:numCache>
                <c:formatCode>General</c:formatCode>
                <c:ptCount val="230"/>
                <c:pt idx="0">
                  <c:v>2.02</c:v>
                </c:pt>
                <c:pt idx="1">
                  <c:v>4.03</c:v>
                </c:pt>
                <c:pt idx="2">
                  <c:v>6.05</c:v>
                </c:pt>
                <c:pt idx="3">
                  <c:v>8.06</c:v>
                </c:pt>
                <c:pt idx="4">
                  <c:v>10.08</c:v>
                </c:pt>
                <c:pt idx="5">
                  <c:v>12.09</c:v>
                </c:pt>
                <c:pt idx="6">
                  <c:v>14.11</c:v>
                </c:pt>
                <c:pt idx="7">
                  <c:v>16.12</c:v>
                </c:pt>
                <c:pt idx="8">
                  <c:v>18.14</c:v>
                </c:pt>
                <c:pt idx="9">
                  <c:v>20.16</c:v>
                </c:pt>
                <c:pt idx="10">
                  <c:v>22.17</c:v>
                </c:pt>
                <c:pt idx="11">
                  <c:v>24.19</c:v>
                </c:pt>
                <c:pt idx="12">
                  <c:v>26.2</c:v>
                </c:pt>
                <c:pt idx="13">
                  <c:v>28.22</c:v>
                </c:pt>
                <c:pt idx="14">
                  <c:v>30.23</c:v>
                </c:pt>
                <c:pt idx="15">
                  <c:v>32.25</c:v>
                </c:pt>
                <c:pt idx="16">
                  <c:v>34.270000000000003</c:v>
                </c:pt>
                <c:pt idx="17">
                  <c:v>36.28</c:v>
                </c:pt>
                <c:pt idx="18">
                  <c:v>38.299999999999997</c:v>
                </c:pt>
                <c:pt idx="19">
                  <c:v>40.31</c:v>
                </c:pt>
                <c:pt idx="20">
                  <c:v>42.33</c:v>
                </c:pt>
                <c:pt idx="21">
                  <c:v>44.34</c:v>
                </c:pt>
                <c:pt idx="22">
                  <c:v>46.36</c:v>
                </c:pt>
                <c:pt idx="23">
                  <c:v>48.37</c:v>
                </c:pt>
                <c:pt idx="24">
                  <c:v>50.39</c:v>
                </c:pt>
                <c:pt idx="25">
                  <c:v>52.4</c:v>
                </c:pt>
                <c:pt idx="26">
                  <c:v>54.42</c:v>
                </c:pt>
                <c:pt idx="27">
                  <c:v>56.44</c:v>
                </c:pt>
                <c:pt idx="28">
                  <c:v>58.45</c:v>
                </c:pt>
                <c:pt idx="29">
                  <c:v>60.47</c:v>
                </c:pt>
                <c:pt idx="30">
                  <c:v>62.48</c:v>
                </c:pt>
                <c:pt idx="31">
                  <c:v>64.5</c:v>
                </c:pt>
                <c:pt idx="32">
                  <c:v>66.510000000000005</c:v>
                </c:pt>
                <c:pt idx="33">
                  <c:v>68.53</c:v>
                </c:pt>
                <c:pt idx="34">
                  <c:v>70.540000000000006</c:v>
                </c:pt>
                <c:pt idx="35">
                  <c:v>72.56</c:v>
                </c:pt>
                <c:pt idx="36">
                  <c:v>74.569999999999993</c:v>
                </c:pt>
                <c:pt idx="37">
                  <c:v>76.59</c:v>
                </c:pt>
                <c:pt idx="38">
                  <c:v>78.61</c:v>
                </c:pt>
                <c:pt idx="39">
                  <c:v>80.62</c:v>
                </c:pt>
                <c:pt idx="40">
                  <c:v>82.64</c:v>
                </c:pt>
                <c:pt idx="41">
                  <c:v>84.65</c:v>
                </c:pt>
                <c:pt idx="42">
                  <c:v>86.67</c:v>
                </c:pt>
                <c:pt idx="43">
                  <c:v>88.68</c:v>
                </c:pt>
                <c:pt idx="44">
                  <c:v>90.7</c:v>
                </c:pt>
                <c:pt idx="45">
                  <c:v>92.71</c:v>
                </c:pt>
                <c:pt idx="46">
                  <c:v>94.73</c:v>
                </c:pt>
                <c:pt idx="47">
                  <c:v>96.75</c:v>
                </c:pt>
                <c:pt idx="48">
                  <c:v>98.76</c:v>
                </c:pt>
                <c:pt idx="49">
                  <c:v>100.78</c:v>
                </c:pt>
                <c:pt idx="50">
                  <c:v>102.79</c:v>
                </c:pt>
                <c:pt idx="51">
                  <c:v>104.81</c:v>
                </c:pt>
                <c:pt idx="52">
                  <c:v>106.82</c:v>
                </c:pt>
                <c:pt idx="53">
                  <c:v>108.84</c:v>
                </c:pt>
                <c:pt idx="54">
                  <c:v>110.86</c:v>
                </c:pt>
                <c:pt idx="55">
                  <c:v>112.87</c:v>
                </c:pt>
                <c:pt idx="56">
                  <c:v>114.89</c:v>
                </c:pt>
                <c:pt idx="57">
                  <c:v>116.9</c:v>
                </c:pt>
                <c:pt idx="58">
                  <c:v>118.92</c:v>
                </c:pt>
                <c:pt idx="59">
                  <c:v>120.93</c:v>
                </c:pt>
                <c:pt idx="60">
                  <c:v>122.95</c:v>
                </c:pt>
                <c:pt idx="61">
                  <c:v>124.96</c:v>
                </c:pt>
                <c:pt idx="62">
                  <c:v>126.98</c:v>
                </c:pt>
                <c:pt idx="63">
                  <c:v>129</c:v>
                </c:pt>
                <c:pt idx="64">
                  <c:v>131.01</c:v>
                </c:pt>
                <c:pt idx="65">
                  <c:v>133.03</c:v>
                </c:pt>
                <c:pt idx="66">
                  <c:v>135.04</c:v>
                </c:pt>
                <c:pt idx="67">
                  <c:v>137.06</c:v>
                </c:pt>
                <c:pt idx="68">
                  <c:v>139.08000000000001</c:v>
                </c:pt>
                <c:pt idx="69">
                  <c:v>141.09</c:v>
                </c:pt>
                <c:pt idx="70">
                  <c:v>143.11000000000001</c:v>
                </c:pt>
                <c:pt idx="71">
                  <c:v>145.12</c:v>
                </c:pt>
                <c:pt idx="72">
                  <c:v>147.13999999999999</c:v>
                </c:pt>
                <c:pt idx="73">
                  <c:v>149.15</c:v>
                </c:pt>
                <c:pt idx="74">
                  <c:v>151.16999999999999</c:v>
                </c:pt>
                <c:pt idx="75">
                  <c:v>153.19</c:v>
                </c:pt>
                <c:pt idx="76">
                  <c:v>155.19999999999999</c:v>
                </c:pt>
                <c:pt idx="77">
                  <c:v>157.22</c:v>
                </c:pt>
                <c:pt idx="78">
                  <c:v>159.22999999999999</c:v>
                </c:pt>
                <c:pt idx="79">
                  <c:v>161.25</c:v>
                </c:pt>
                <c:pt idx="80">
                  <c:v>163.26</c:v>
                </c:pt>
                <c:pt idx="81">
                  <c:v>165.28</c:v>
                </c:pt>
                <c:pt idx="82">
                  <c:v>167.3</c:v>
                </c:pt>
                <c:pt idx="83">
                  <c:v>169.31</c:v>
                </c:pt>
                <c:pt idx="84">
                  <c:v>171.33</c:v>
                </c:pt>
                <c:pt idx="85">
                  <c:v>173.34</c:v>
                </c:pt>
                <c:pt idx="86">
                  <c:v>175.36</c:v>
                </c:pt>
                <c:pt idx="87">
                  <c:v>177.37</c:v>
                </c:pt>
                <c:pt idx="88">
                  <c:v>179.39</c:v>
                </c:pt>
                <c:pt idx="89">
                  <c:v>181.41</c:v>
                </c:pt>
                <c:pt idx="90">
                  <c:v>183.42</c:v>
                </c:pt>
                <c:pt idx="91">
                  <c:v>185.44</c:v>
                </c:pt>
                <c:pt idx="92">
                  <c:v>187.45</c:v>
                </c:pt>
                <c:pt idx="93">
                  <c:v>189.47</c:v>
                </c:pt>
                <c:pt idx="94">
                  <c:v>191.48</c:v>
                </c:pt>
                <c:pt idx="95">
                  <c:v>193.5</c:v>
                </c:pt>
                <c:pt idx="96">
                  <c:v>195.52</c:v>
                </c:pt>
                <c:pt idx="97">
                  <c:v>197.53</c:v>
                </c:pt>
                <c:pt idx="98">
                  <c:v>199.55</c:v>
                </c:pt>
                <c:pt idx="99">
                  <c:v>201.56</c:v>
                </c:pt>
                <c:pt idx="100">
                  <c:v>203.58</c:v>
                </c:pt>
                <c:pt idx="101">
                  <c:v>205.59</c:v>
                </c:pt>
                <c:pt idx="102">
                  <c:v>207.61</c:v>
                </c:pt>
                <c:pt idx="103">
                  <c:v>209.63</c:v>
                </c:pt>
                <c:pt idx="104">
                  <c:v>211.64</c:v>
                </c:pt>
                <c:pt idx="105">
                  <c:v>213.66</c:v>
                </c:pt>
                <c:pt idx="106">
                  <c:v>215.67</c:v>
                </c:pt>
                <c:pt idx="107">
                  <c:v>217.69</c:v>
                </c:pt>
                <c:pt idx="108">
                  <c:v>219.7</c:v>
                </c:pt>
                <c:pt idx="109">
                  <c:v>221.72</c:v>
                </c:pt>
                <c:pt idx="110">
                  <c:v>223.74</c:v>
                </c:pt>
                <c:pt idx="111">
                  <c:v>225.75</c:v>
                </c:pt>
                <c:pt idx="112">
                  <c:v>227.77</c:v>
                </c:pt>
                <c:pt idx="113">
                  <c:v>229.78</c:v>
                </c:pt>
                <c:pt idx="114">
                  <c:v>231.8</c:v>
                </c:pt>
                <c:pt idx="115">
                  <c:v>233.81</c:v>
                </c:pt>
                <c:pt idx="116">
                  <c:v>235.83</c:v>
                </c:pt>
                <c:pt idx="117">
                  <c:v>237.85</c:v>
                </c:pt>
                <c:pt idx="118">
                  <c:v>239.86</c:v>
                </c:pt>
                <c:pt idx="119">
                  <c:v>241.88</c:v>
                </c:pt>
                <c:pt idx="120">
                  <c:v>243.89</c:v>
                </c:pt>
                <c:pt idx="121">
                  <c:v>245.91</c:v>
                </c:pt>
                <c:pt idx="122">
                  <c:v>247.92</c:v>
                </c:pt>
                <c:pt idx="123">
                  <c:v>249.94</c:v>
                </c:pt>
                <c:pt idx="124">
                  <c:v>251.96</c:v>
                </c:pt>
                <c:pt idx="125">
                  <c:v>253.97</c:v>
                </c:pt>
                <c:pt idx="126">
                  <c:v>255.99</c:v>
                </c:pt>
                <c:pt idx="127">
                  <c:v>258</c:v>
                </c:pt>
                <c:pt idx="128">
                  <c:v>260.02</c:v>
                </c:pt>
                <c:pt idx="129">
                  <c:v>262.02999999999997</c:v>
                </c:pt>
                <c:pt idx="130">
                  <c:v>264.05</c:v>
                </c:pt>
                <c:pt idx="131">
                  <c:v>266.07</c:v>
                </c:pt>
                <c:pt idx="132">
                  <c:v>268.08</c:v>
                </c:pt>
                <c:pt idx="133">
                  <c:v>270.10000000000002</c:v>
                </c:pt>
                <c:pt idx="134">
                  <c:v>272.11</c:v>
                </c:pt>
                <c:pt idx="135">
                  <c:v>274.13</c:v>
                </c:pt>
                <c:pt idx="136">
                  <c:v>276.14</c:v>
                </c:pt>
                <c:pt idx="137">
                  <c:v>278.16000000000003</c:v>
                </c:pt>
                <c:pt idx="138">
                  <c:v>280.17</c:v>
                </c:pt>
                <c:pt idx="139">
                  <c:v>282.19</c:v>
                </c:pt>
                <c:pt idx="140">
                  <c:v>284.20999999999998</c:v>
                </c:pt>
                <c:pt idx="141">
                  <c:v>286.22000000000003</c:v>
                </c:pt>
                <c:pt idx="142">
                  <c:v>288.24</c:v>
                </c:pt>
                <c:pt idx="143">
                  <c:v>290.25</c:v>
                </c:pt>
                <c:pt idx="144">
                  <c:v>292.27</c:v>
                </c:pt>
                <c:pt idx="145">
                  <c:v>294.29000000000002</c:v>
                </c:pt>
                <c:pt idx="146">
                  <c:v>296.3</c:v>
                </c:pt>
                <c:pt idx="147">
                  <c:v>298.32</c:v>
                </c:pt>
                <c:pt idx="148">
                  <c:v>300.33</c:v>
                </c:pt>
                <c:pt idx="149">
                  <c:v>302.35000000000002</c:v>
                </c:pt>
                <c:pt idx="150">
                  <c:v>304.36</c:v>
                </c:pt>
                <c:pt idx="151">
                  <c:v>306.38</c:v>
                </c:pt>
                <c:pt idx="152">
                  <c:v>308.39999999999998</c:v>
                </c:pt>
                <c:pt idx="153">
                  <c:v>310.41000000000003</c:v>
                </c:pt>
                <c:pt idx="154">
                  <c:v>312.43</c:v>
                </c:pt>
                <c:pt idx="155">
                  <c:v>314.44</c:v>
                </c:pt>
                <c:pt idx="156">
                  <c:v>316.45999999999998</c:v>
                </c:pt>
                <c:pt idx="157">
                  <c:v>318.47000000000003</c:v>
                </c:pt>
                <c:pt idx="158">
                  <c:v>320.49</c:v>
                </c:pt>
                <c:pt idx="159">
                  <c:v>322.51</c:v>
                </c:pt>
                <c:pt idx="160">
                  <c:v>324.52</c:v>
                </c:pt>
                <c:pt idx="161">
                  <c:v>326.54000000000002</c:v>
                </c:pt>
                <c:pt idx="162">
                  <c:v>328.55</c:v>
                </c:pt>
                <c:pt idx="163">
                  <c:v>330.57</c:v>
                </c:pt>
                <c:pt idx="164">
                  <c:v>332.58</c:v>
                </c:pt>
                <c:pt idx="165">
                  <c:v>334.6</c:v>
                </c:pt>
                <c:pt idx="166">
                  <c:v>336.61</c:v>
                </c:pt>
                <c:pt idx="167">
                  <c:v>338.63</c:v>
                </c:pt>
                <c:pt idx="168">
                  <c:v>340.65</c:v>
                </c:pt>
                <c:pt idx="169">
                  <c:v>342.66</c:v>
                </c:pt>
                <c:pt idx="170">
                  <c:v>344.68</c:v>
                </c:pt>
                <c:pt idx="171">
                  <c:v>346.69</c:v>
                </c:pt>
                <c:pt idx="172">
                  <c:v>348.71</c:v>
                </c:pt>
                <c:pt idx="173">
                  <c:v>350.73</c:v>
                </c:pt>
                <c:pt idx="174">
                  <c:v>352.74</c:v>
                </c:pt>
                <c:pt idx="175">
                  <c:v>354.76</c:v>
                </c:pt>
                <c:pt idx="176">
                  <c:v>356.77</c:v>
                </c:pt>
                <c:pt idx="177">
                  <c:v>358.79</c:v>
                </c:pt>
                <c:pt idx="178">
                  <c:v>360.8</c:v>
                </c:pt>
                <c:pt idx="179">
                  <c:v>362.82</c:v>
                </c:pt>
                <c:pt idx="180">
                  <c:v>364.83</c:v>
                </c:pt>
                <c:pt idx="181">
                  <c:v>366.85</c:v>
                </c:pt>
                <c:pt idx="182">
                  <c:v>368.87</c:v>
                </c:pt>
                <c:pt idx="183">
                  <c:v>370.88</c:v>
                </c:pt>
                <c:pt idx="184">
                  <c:v>372.9</c:v>
                </c:pt>
                <c:pt idx="185">
                  <c:v>374.91</c:v>
                </c:pt>
                <c:pt idx="186">
                  <c:v>376.93</c:v>
                </c:pt>
                <c:pt idx="187">
                  <c:v>378.95</c:v>
                </c:pt>
                <c:pt idx="188">
                  <c:v>380.96</c:v>
                </c:pt>
                <c:pt idx="189">
                  <c:v>382.98</c:v>
                </c:pt>
                <c:pt idx="190">
                  <c:v>384.99</c:v>
                </c:pt>
                <c:pt idx="191">
                  <c:v>387.01</c:v>
                </c:pt>
                <c:pt idx="192">
                  <c:v>389.02</c:v>
                </c:pt>
                <c:pt idx="193">
                  <c:v>391.04</c:v>
                </c:pt>
                <c:pt idx="194">
                  <c:v>393.06</c:v>
                </c:pt>
                <c:pt idx="195">
                  <c:v>395.07</c:v>
                </c:pt>
                <c:pt idx="196">
                  <c:v>397.09</c:v>
                </c:pt>
                <c:pt idx="197">
                  <c:v>399.1</c:v>
                </c:pt>
                <c:pt idx="198">
                  <c:v>401.12</c:v>
                </c:pt>
                <c:pt idx="199">
                  <c:v>403.13</c:v>
                </c:pt>
                <c:pt idx="200">
                  <c:v>405.15</c:v>
                </c:pt>
                <c:pt idx="201">
                  <c:v>407.17</c:v>
                </c:pt>
                <c:pt idx="202">
                  <c:v>409.18</c:v>
                </c:pt>
                <c:pt idx="203">
                  <c:v>411.2</c:v>
                </c:pt>
                <c:pt idx="204">
                  <c:v>413.21</c:v>
                </c:pt>
                <c:pt idx="205">
                  <c:v>415.23</c:v>
                </c:pt>
                <c:pt idx="206">
                  <c:v>417.24</c:v>
                </c:pt>
                <c:pt idx="207">
                  <c:v>419.26</c:v>
                </c:pt>
                <c:pt idx="208">
                  <c:v>421.27</c:v>
                </c:pt>
                <c:pt idx="209">
                  <c:v>423.29</c:v>
                </c:pt>
                <c:pt idx="210">
                  <c:v>425.31</c:v>
                </c:pt>
                <c:pt idx="211">
                  <c:v>427.32</c:v>
                </c:pt>
                <c:pt idx="212">
                  <c:v>429.34</c:v>
                </c:pt>
                <c:pt idx="213">
                  <c:v>431.35</c:v>
                </c:pt>
                <c:pt idx="214">
                  <c:v>433.37</c:v>
                </c:pt>
                <c:pt idx="215">
                  <c:v>435.39</c:v>
                </c:pt>
                <c:pt idx="216">
                  <c:v>437.4</c:v>
                </c:pt>
                <c:pt idx="217">
                  <c:v>439.42</c:v>
                </c:pt>
                <c:pt idx="218">
                  <c:v>441.43</c:v>
                </c:pt>
                <c:pt idx="219">
                  <c:v>443.45</c:v>
                </c:pt>
                <c:pt idx="220">
                  <c:v>445.46</c:v>
                </c:pt>
                <c:pt idx="221">
                  <c:v>447.48</c:v>
                </c:pt>
                <c:pt idx="222">
                  <c:v>449.5</c:v>
                </c:pt>
                <c:pt idx="223">
                  <c:v>451.51</c:v>
                </c:pt>
                <c:pt idx="224">
                  <c:v>453.53</c:v>
                </c:pt>
                <c:pt idx="225">
                  <c:v>455.54</c:v>
                </c:pt>
                <c:pt idx="226">
                  <c:v>457.56</c:v>
                </c:pt>
                <c:pt idx="227">
                  <c:v>459.58</c:v>
                </c:pt>
                <c:pt idx="228">
                  <c:v>461.59</c:v>
                </c:pt>
                <c:pt idx="229">
                  <c:v>463.61</c:v>
                </c:pt>
              </c:numCache>
            </c:numRef>
          </c:xVal>
          <c:yVal>
            <c:numRef>
              <c:f>Sheet1!$I$3:$I$232</c:f>
              <c:numCache>
                <c:formatCode>General</c:formatCode>
                <c:ptCount val="230"/>
                <c:pt idx="0">
                  <c:v>26.66</c:v>
                </c:pt>
                <c:pt idx="1">
                  <c:v>26.66</c:v>
                </c:pt>
                <c:pt idx="2">
                  <c:v>27.02</c:v>
                </c:pt>
                <c:pt idx="3">
                  <c:v>27.29</c:v>
                </c:pt>
                <c:pt idx="4">
                  <c:v>27.47</c:v>
                </c:pt>
                <c:pt idx="5">
                  <c:v>27.93</c:v>
                </c:pt>
                <c:pt idx="6">
                  <c:v>28.29</c:v>
                </c:pt>
                <c:pt idx="7">
                  <c:v>28.75</c:v>
                </c:pt>
                <c:pt idx="8">
                  <c:v>29.02</c:v>
                </c:pt>
                <c:pt idx="9">
                  <c:v>29.48</c:v>
                </c:pt>
                <c:pt idx="10">
                  <c:v>29.85</c:v>
                </c:pt>
                <c:pt idx="11">
                  <c:v>30.13</c:v>
                </c:pt>
                <c:pt idx="12">
                  <c:v>30.6</c:v>
                </c:pt>
                <c:pt idx="13">
                  <c:v>30.97</c:v>
                </c:pt>
                <c:pt idx="14">
                  <c:v>31.26</c:v>
                </c:pt>
                <c:pt idx="15">
                  <c:v>31.82</c:v>
                </c:pt>
                <c:pt idx="16">
                  <c:v>31.92</c:v>
                </c:pt>
                <c:pt idx="17">
                  <c:v>32.39</c:v>
                </c:pt>
                <c:pt idx="18">
                  <c:v>32.68</c:v>
                </c:pt>
                <c:pt idx="19">
                  <c:v>33.06</c:v>
                </c:pt>
                <c:pt idx="20">
                  <c:v>33.450000000000003</c:v>
                </c:pt>
                <c:pt idx="21">
                  <c:v>33.840000000000003</c:v>
                </c:pt>
                <c:pt idx="22">
                  <c:v>34.130000000000003</c:v>
                </c:pt>
                <c:pt idx="23">
                  <c:v>34.42</c:v>
                </c:pt>
                <c:pt idx="24">
                  <c:v>34.619999999999997</c:v>
                </c:pt>
                <c:pt idx="25">
                  <c:v>35.01</c:v>
                </c:pt>
                <c:pt idx="26">
                  <c:v>35.21</c:v>
                </c:pt>
                <c:pt idx="27">
                  <c:v>35.51</c:v>
                </c:pt>
                <c:pt idx="28">
                  <c:v>35.81</c:v>
                </c:pt>
                <c:pt idx="29">
                  <c:v>35.909999999999997</c:v>
                </c:pt>
                <c:pt idx="30">
                  <c:v>36.21</c:v>
                </c:pt>
                <c:pt idx="31">
                  <c:v>36.409999999999997</c:v>
                </c:pt>
                <c:pt idx="32">
                  <c:v>36.51</c:v>
                </c:pt>
                <c:pt idx="33">
                  <c:v>36.82</c:v>
                </c:pt>
                <c:pt idx="34">
                  <c:v>36.92</c:v>
                </c:pt>
                <c:pt idx="35">
                  <c:v>37.22</c:v>
                </c:pt>
                <c:pt idx="36">
                  <c:v>37.43</c:v>
                </c:pt>
                <c:pt idx="37">
                  <c:v>37.53</c:v>
                </c:pt>
                <c:pt idx="38">
                  <c:v>37.74</c:v>
                </c:pt>
                <c:pt idx="39">
                  <c:v>37.840000000000003</c:v>
                </c:pt>
                <c:pt idx="40">
                  <c:v>38.049999999999997</c:v>
                </c:pt>
                <c:pt idx="41">
                  <c:v>38.15</c:v>
                </c:pt>
                <c:pt idx="42">
                  <c:v>38.36</c:v>
                </c:pt>
                <c:pt idx="43">
                  <c:v>38.46</c:v>
                </c:pt>
                <c:pt idx="44">
                  <c:v>38.57</c:v>
                </c:pt>
                <c:pt idx="45">
                  <c:v>38.78</c:v>
                </c:pt>
                <c:pt idx="46">
                  <c:v>38.99</c:v>
                </c:pt>
                <c:pt idx="47">
                  <c:v>39.090000000000003</c:v>
                </c:pt>
                <c:pt idx="48">
                  <c:v>39.200000000000003</c:v>
                </c:pt>
                <c:pt idx="49">
                  <c:v>39.409999999999997</c:v>
                </c:pt>
                <c:pt idx="50">
                  <c:v>39.520000000000003</c:v>
                </c:pt>
                <c:pt idx="51">
                  <c:v>39.520000000000003</c:v>
                </c:pt>
                <c:pt idx="52">
                  <c:v>39.840000000000003</c:v>
                </c:pt>
                <c:pt idx="53">
                  <c:v>39.840000000000003</c:v>
                </c:pt>
                <c:pt idx="54">
                  <c:v>39.94</c:v>
                </c:pt>
                <c:pt idx="55">
                  <c:v>40.049999999999997</c:v>
                </c:pt>
                <c:pt idx="56">
                  <c:v>40.159999999999997</c:v>
                </c:pt>
                <c:pt idx="57">
                  <c:v>39.94</c:v>
                </c:pt>
                <c:pt idx="58">
                  <c:v>39.94</c:v>
                </c:pt>
                <c:pt idx="59">
                  <c:v>39.94</c:v>
                </c:pt>
                <c:pt idx="60">
                  <c:v>39.729999999999997</c:v>
                </c:pt>
                <c:pt idx="61">
                  <c:v>39.729999999999997</c:v>
                </c:pt>
                <c:pt idx="62">
                  <c:v>39.729999999999997</c:v>
                </c:pt>
                <c:pt idx="63">
                  <c:v>39.729999999999997</c:v>
                </c:pt>
                <c:pt idx="64">
                  <c:v>39.840000000000003</c:v>
                </c:pt>
                <c:pt idx="65">
                  <c:v>39.94</c:v>
                </c:pt>
                <c:pt idx="66">
                  <c:v>39.94</c:v>
                </c:pt>
                <c:pt idx="67">
                  <c:v>40.049999999999997</c:v>
                </c:pt>
                <c:pt idx="68">
                  <c:v>39.94</c:v>
                </c:pt>
                <c:pt idx="69">
                  <c:v>40.049999999999997</c:v>
                </c:pt>
                <c:pt idx="70">
                  <c:v>40.049999999999997</c:v>
                </c:pt>
                <c:pt idx="71">
                  <c:v>40.049999999999997</c:v>
                </c:pt>
                <c:pt idx="72">
                  <c:v>39.840000000000003</c:v>
                </c:pt>
                <c:pt idx="73">
                  <c:v>39.729999999999997</c:v>
                </c:pt>
                <c:pt idx="74">
                  <c:v>39.729999999999997</c:v>
                </c:pt>
                <c:pt idx="75">
                  <c:v>39.729999999999997</c:v>
                </c:pt>
                <c:pt idx="76">
                  <c:v>39.619999999999997</c:v>
                </c:pt>
                <c:pt idx="77">
                  <c:v>39.729999999999997</c:v>
                </c:pt>
                <c:pt idx="78">
                  <c:v>39.840000000000003</c:v>
                </c:pt>
                <c:pt idx="79">
                  <c:v>39.840000000000003</c:v>
                </c:pt>
                <c:pt idx="80">
                  <c:v>40.049999999999997</c:v>
                </c:pt>
                <c:pt idx="81">
                  <c:v>40.049999999999997</c:v>
                </c:pt>
                <c:pt idx="82">
                  <c:v>40.159999999999997</c:v>
                </c:pt>
                <c:pt idx="83">
                  <c:v>40.049999999999997</c:v>
                </c:pt>
                <c:pt idx="84">
                  <c:v>40.049999999999997</c:v>
                </c:pt>
                <c:pt idx="85">
                  <c:v>39.94</c:v>
                </c:pt>
                <c:pt idx="86">
                  <c:v>39.840000000000003</c:v>
                </c:pt>
                <c:pt idx="87">
                  <c:v>39.729999999999997</c:v>
                </c:pt>
                <c:pt idx="88">
                  <c:v>39.729999999999997</c:v>
                </c:pt>
                <c:pt idx="89">
                  <c:v>39.840000000000003</c:v>
                </c:pt>
                <c:pt idx="90">
                  <c:v>39.94</c:v>
                </c:pt>
                <c:pt idx="91">
                  <c:v>39.840000000000003</c:v>
                </c:pt>
                <c:pt idx="92">
                  <c:v>39.94</c:v>
                </c:pt>
                <c:pt idx="93">
                  <c:v>39.94</c:v>
                </c:pt>
                <c:pt idx="94">
                  <c:v>40.049999999999997</c:v>
                </c:pt>
                <c:pt idx="95">
                  <c:v>40.049999999999997</c:v>
                </c:pt>
                <c:pt idx="96">
                  <c:v>40.049999999999997</c:v>
                </c:pt>
                <c:pt idx="97">
                  <c:v>39.94</c:v>
                </c:pt>
                <c:pt idx="98">
                  <c:v>39.94</c:v>
                </c:pt>
                <c:pt idx="99">
                  <c:v>39.729999999999997</c:v>
                </c:pt>
                <c:pt idx="100">
                  <c:v>39.619999999999997</c:v>
                </c:pt>
                <c:pt idx="101">
                  <c:v>39.729999999999997</c:v>
                </c:pt>
                <c:pt idx="102">
                  <c:v>39.619999999999997</c:v>
                </c:pt>
                <c:pt idx="103">
                  <c:v>39.840000000000003</c:v>
                </c:pt>
                <c:pt idx="104">
                  <c:v>39.840000000000003</c:v>
                </c:pt>
                <c:pt idx="105">
                  <c:v>40.159999999999997</c:v>
                </c:pt>
                <c:pt idx="106">
                  <c:v>40.049999999999997</c:v>
                </c:pt>
                <c:pt idx="107">
                  <c:v>40.159999999999997</c:v>
                </c:pt>
                <c:pt idx="108">
                  <c:v>40.159999999999997</c:v>
                </c:pt>
                <c:pt idx="109">
                  <c:v>40.049999999999997</c:v>
                </c:pt>
                <c:pt idx="110">
                  <c:v>39.94</c:v>
                </c:pt>
                <c:pt idx="111">
                  <c:v>39.840000000000003</c:v>
                </c:pt>
                <c:pt idx="112">
                  <c:v>39.729999999999997</c:v>
                </c:pt>
                <c:pt idx="113">
                  <c:v>39.619999999999997</c:v>
                </c:pt>
                <c:pt idx="114">
                  <c:v>39.840000000000003</c:v>
                </c:pt>
                <c:pt idx="115">
                  <c:v>39.729999999999997</c:v>
                </c:pt>
                <c:pt idx="116">
                  <c:v>39.729999999999997</c:v>
                </c:pt>
                <c:pt idx="117">
                  <c:v>40.049999999999997</c:v>
                </c:pt>
                <c:pt idx="118">
                  <c:v>40.049999999999997</c:v>
                </c:pt>
                <c:pt idx="119">
                  <c:v>40.159999999999997</c:v>
                </c:pt>
                <c:pt idx="120">
                  <c:v>40.049999999999997</c:v>
                </c:pt>
                <c:pt idx="121">
                  <c:v>39.94</c:v>
                </c:pt>
                <c:pt idx="122">
                  <c:v>39.94</c:v>
                </c:pt>
                <c:pt idx="123">
                  <c:v>39.840000000000003</c:v>
                </c:pt>
                <c:pt idx="124">
                  <c:v>39.840000000000003</c:v>
                </c:pt>
                <c:pt idx="125">
                  <c:v>39.840000000000003</c:v>
                </c:pt>
                <c:pt idx="126">
                  <c:v>39.840000000000003</c:v>
                </c:pt>
                <c:pt idx="127">
                  <c:v>39.840000000000003</c:v>
                </c:pt>
                <c:pt idx="128">
                  <c:v>40.049999999999997</c:v>
                </c:pt>
                <c:pt idx="129">
                  <c:v>40.049999999999997</c:v>
                </c:pt>
                <c:pt idx="130">
                  <c:v>40.159999999999997</c:v>
                </c:pt>
                <c:pt idx="131">
                  <c:v>40.049999999999997</c:v>
                </c:pt>
                <c:pt idx="132">
                  <c:v>40.049999999999997</c:v>
                </c:pt>
                <c:pt idx="133">
                  <c:v>39.94</c:v>
                </c:pt>
                <c:pt idx="134">
                  <c:v>39.840000000000003</c:v>
                </c:pt>
                <c:pt idx="135">
                  <c:v>39.840000000000003</c:v>
                </c:pt>
                <c:pt idx="136">
                  <c:v>39.840000000000003</c:v>
                </c:pt>
                <c:pt idx="137">
                  <c:v>39.840000000000003</c:v>
                </c:pt>
                <c:pt idx="138">
                  <c:v>39.94</c:v>
                </c:pt>
                <c:pt idx="139">
                  <c:v>40.049999999999997</c:v>
                </c:pt>
                <c:pt idx="140">
                  <c:v>40.049999999999997</c:v>
                </c:pt>
                <c:pt idx="141">
                  <c:v>40.159999999999997</c:v>
                </c:pt>
                <c:pt idx="142">
                  <c:v>40.159999999999997</c:v>
                </c:pt>
                <c:pt idx="143">
                  <c:v>39.94</c:v>
                </c:pt>
                <c:pt idx="144">
                  <c:v>39.94</c:v>
                </c:pt>
                <c:pt idx="145">
                  <c:v>39.840000000000003</c:v>
                </c:pt>
                <c:pt idx="146">
                  <c:v>39.840000000000003</c:v>
                </c:pt>
                <c:pt idx="147">
                  <c:v>39.729999999999997</c:v>
                </c:pt>
                <c:pt idx="148">
                  <c:v>39.840000000000003</c:v>
                </c:pt>
                <c:pt idx="149">
                  <c:v>39.94</c:v>
                </c:pt>
                <c:pt idx="150">
                  <c:v>40.049999999999997</c:v>
                </c:pt>
                <c:pt idx="151">
                  <c:v>40.159999999999997</c:v>
                </c:pt>
                <c:pt idx="152">
                  <c:v>40.049999999999997</c:v>
                </c:pt>
                <c:pt idx="153">
                  <c:v>40.049999999999997</c:v>
                </c:pt>
                <c:pt idx="154">
                  <c:v>39.840000000000003</c:v>
                </c:pt>
                <c:pt idx="155">
                  <c:v>39.840000000000003</c:v>
                </c:pt>
                <c:pt idx="156">
                  <c:v>39.619999999999997</c:v>
                </c:pt>
                <c:pt idx="157">
                  <c:v>39.729999999999997</c:v>
                </c:pt>
                <c:pt idx="158">
                  <c:v>39.729999999999997</c:v>
                </c:pt>
                <c:pt idx="159">
                  <c:v>39.840000000000003</c:v>
                </c:pt>
                <c:pt idx="160">
                  <c:v>39.840000000000003</c:v>
                </c:pt>
                <c:pt idx="161">
                  <c:v>40.049999999999997</c:v>
                </c:pt>
                <c:pt idx="162">
                  <c:v>40.159999999999997</c:v>
                </c:pt>
                <c:pt idx="163">
                  <c:v>40.159999999999997</c:v>
                </c:pt>
                <c:pt idx="164">
                  <c:v>40.159999999999997</c:v>
                </c:pt>
                <c:pt idx="165">
                  <c:v>40.049999999999997</c:v>
                </c:pt>
                <c:pt idx="166">
                  <c:v>39.94</c:v>
                </c:pt>
                <c:pt idx="167">
                  <c:v>39.840000000000003</c:v>
                </c:pt>
                <c:pt idx="168">
                  <c:v>39.729999999999997</c:v>
                </c:pt>
                <c:pt idx="169">
                  <c:v>39.729999999999997</c:v>
                </c:pt>
                <c:pt idx="170">
                  <c:v>39.840000000000003</c:v>
                </c:pt>
                <c:pt idx="171">
                  <c:v>39.840000000000003</c:v>
                </c:pt>
                <c:pt idx="172">
                  <c:v>39.840000000000003</c:v>
                </c:pt>
                <c:pt idx="173">
                  <c:v>40.159999999999997</c:v>
                </c:pt>
                <c:pt idx="174">
                  <c:v>40.159999999999997</c:v>
                </c:pt>
                <c:pt idx="175">
                  <c:v>40.049999999999997</c:v>
                </c:pt>
                <c:pt idx="176">
                  <c:v>40.049999999999997</c:v>
                </c:pt>
                <c:pt idx="177">
                  <c:v>40.049999999999997</c:v>
                </c:pt>
                <c:pt idx="178">
                  <c:v>39.94</c:v>
                </c:pt>
                <c:pt idx="179">
                  <c:v>39.840000000000003</c:v>
                </c:pt>
                <c:pt idx="180">
                  <c:v>39.840000000000003</c:v>
                </c:pt>
                <c:pt idx="181">
                  <c:v>39.729999999999997</c:v>
                </c:pt>
                <c:pt idx="182">
                  <c:v>39.94</c:v>
                </c:pt>
                <c:pt idx="183">
                  <c:v>39.94</c:v>
                </c:pt>
                <c:pt idx="184">
                  <c:v>40.049999999999997</c:v>
                </c:pt>
                <c:pt idx="185">
                  <c:v>40.049999999999997</c:v>
                </c:pt>
                <c:pt idx="186">
                  <c:v>40.26</c:v>
                </c:pt>
                <c:pt idx="187">
                  <c:v>40.049999999999997</c:v>
                </c:pt>
                <c:pt idx="188">
                  <c:v>40.049999999999997</c:v>
                </c:pt>
                <c:pt idx="189">
                  <c:v>39.94</c:v>
                </c:pt>
                <c:pt idx="190">
                  <c:v>39.840000000000003</c:v>
                </c:pt>
                <c:pt idx="191">
                  <c:v>39.729999999999997</c:v>
                </c:pt>
                <c:pt idx="192">
                  <c:v>39.729999999999997</c:v>
                </c:pt>
                <c:pt idx="193">
                  <c:v>39.729999999999997</c:v>
                </c:pt>
                <c:pt idx="194">
                  <c:v>39.840000000000003</c:v>
                </c:pt>
                <c:pt idx="195">
                  <c:v>39.840000000000003</c:v>
                </c:pt>
                <c:pt idx="196">
                  <c:v>40.049999999999997</c:v>
                </c:pt>
                <c:pt idx="197">
                  <c:v>40.159999999999997</c:v>
                </c:pt>
                <c:pt idx="198">
                  <c:v>40.159999999999997</c:v>
                </c:pt>
                <c:pt idx="199">
                  <c:v>40.159999999999997</c:v>
                </c:pt>
                <c:pt idx="200">
                  <c:v>39.94</c:v>
                </c:pt>
                <c:pt idx="201">
                  <c:v>39.840000000000003</c:v>
                </c:pt>
                <c:pt idx="202">
                  <c:v>39.729999999999997</c:v>
                </c:pt>
                <c:pt idx="203">
                  <c:v>39.729999999999997</c:v>
                </c:pt>
                <c:pt idx="204">
                  <c:v>39.729999999999997</c:v>
                </c:pt>
                <c:pt idx="205">
                  <c:v>39.729999999999997</c:v>
                </c:pt>
                <c:pt idx="206">
                  <c:v>39.729999999999997</c:v>
                </c:pt>
                <c:pt idx="207">
                  <c:v>39.94</c:v>
                </c:pt>
                <c:pt idx="208">
                  <c:v>39.94</c:v>
                </c:pt>
                <c:pt idx="209">
                  <c:v>40.159999999999997</c:v>
                </c:pt>
                <c:pt idx="210">
                  <c:v>40.159999999999997</c:v>
                </c:pt>
                <c:pt idx="211">
                  <c:v>40.26</c:v>
                </c:pt>
                <c:pt idx="212">
                  <c:v>40.049999999999997</c:v>
                </c:pt>
                <c:pt idx="213">
                  <c:v>39.729999999999997</c:v>
                </c:pt>
                <c:pt idx="214">
                  <c:v>39.840000000000003</c:v>
                </c:pt>
                <c:pt idx="215">
                  <c:v>39.729999999999997</c:v>
                </c:pt>
                <c:pt idx="216">
                  <c:v>39.729999999999997</c:v>
                </c:pt>
                <c:pt idx="217">
                  <c:v>39.840000000000003</c:v>
                </c:pt>
                <c:pt idx="218">
                  <c:v>39.94</c:v>
                </c:pt>
                <c:pt idx="219">
                  <c:v>39.94</c:v>
                </c:pt>
                <c:pt idx="220">
                  <c:v>40.159999999999997</c:v>
                </c:pt>
                <c:pt idx="221">
                  <c:v>40.159999999999997</c:v>
                </c:pt>
                <c:pt idx="222">
                  <c:v>40.159999999999997</c:v>
                </c:pt>
                <c:pt idx="223">
                  <c:v>40.049999999999997</c:v>
                </c:pt>
                <c:pt idx="224">
                  <c:v>39.94</c:v>
                </c:pt>
                <c:pt idx="225">
                  <c:v>39.840000000000003</c:v>
                </c:pt>
                <c:pt idx="226">
                  <c:v>39.840000000000003</c:v>
                </c:pt>
                <c:pt idx="227">
                  <c:v>39.729999999999997</c:v>
                </c:pt>
                <c:pt idx="228">
                  <c:v>39.840000000000003</c:v>
                </c:pt>
                <c:pt idx="229">
                  <c:v>39.94</c:v>
                </c:pt>
              </c:numCache>
            </c:numRef>
          </c:yVal>
          <c:smooth val="1"/>
          <c:extLst>
            <c:ext xmlns:c16="http://schemas.microsoft.com/office/drawing/2014/chart" uri="{C3380CC4-5D6E-409C-BE32-E72D297353CC}">
              <c16:uniqueId val="{00000000-E660-4914-8407-8B004E4870D8}"/>
            </c:ext>
          </c:extLst>
        </c:ser>
        <c:dLbls>
          <c:showLegendKey val="0"/>
          <c:showVal val="0"/>
          <c:showCatName val="0"/>
          <c:showSerName val="0"/>
          <c:showPercent val="0"/>
          <c:showBubbleSize val="0"/>
        </c:dLbls>
        <c:axId val="964366847"/>
        <c:axId val="964367327"/>
      </c:scatterChart>
      <c:valAx>
        <c:axId val="964366847"/>
        <c:scaling>
          <c:orientation val="minMax"/>
          <c:max val="250"/>
        </c:scaling>
        <c:delete val="0"/>
        <c:axPos val="b"/>
        <c:majorGridlines>
          <c:spPr>
            <a:ln w="9525" cap="flat" cmpd="sng" algn="ctr">
              <a:solidFill>
                <a:schemeClr val="lt1">
                  <a:alpha val="25000"/>
                </a:schemeClr>
              </a:solidFill>
              <a:round/>
            </a:ln>
            <a:effectLst/>
          </c:spPr>
        </c:majorGridlines>
        <c:numFmt formatCode="General" sourceLinked="1"/>
        <c:majorTickMark val="out"/>
        <c:minorTickMark val="none"/>
        <c:tickLblPos val="nextTo"/>
        <c:spPr>
          <a:noFill/>
          <a:ln w="12700" cap="flat" cmpd="sng" algn="ctr">
            <a:solidFill>
              <a:schemeClr val="lt1">
                <a:alpha val="25000"/>
              </a:schemeClr>
            </a:solidFill>
            <a:round/>
          </a:ln>
          <a:effectLst/>
        </c:spPr>
        <c:txPr>
          <a:bodyPr rot="-60000000" spcFirstLastPara="1" vertOverflow="ellipsis" vert="horz" wrap="square" anchor="ctr" anchorCtr="1"/>
          <a:lstStyle/>
          <a:p>
            <a:pPr>
              <a:defRPr sz="900" b="0" i="0" u="none" strike="noStrike" kern="1200" spc="100" baseline="0">
                <a:solidFill>
                  <a:schemeClr val="lt1"/>
                </a:solidFill>
                <a:latin typeface="+mn-lt"/>
                <a:ea typeface="+mn-ea"/>
                <a:cs typeface="+mn-cs"/>
              </a:defRPr>
            </a:pPr>
            <a:endParaRPr lang="en-US"/>
          </a:p>
        </c:txPr>
        <c:crossAx val="964367327"/>
        <c:crosses val="autoZero"/>
        <c:crossBetween val="midCat"/>
      </c:valAx>
      <c:valAx>
        <c:axId val="964367327"/>
        <c:scaling>
          <c:orientation val="minMax"/>
          <c:max val="42"/>
          <c:min val="20"/>
        </c:scaling>
        <c:delete val="0"/>
        <c:axPos val="l"/>
        <c:majorGridlines>
          <c:spPr>
            <a:ln w="9525" cap="flat" cmpd="sng" algn="ctr">
              <a:solidFill>
                <a:schemeClr val="lt1">
                  <a:alpha val="2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solidFill>
                <a:latin typeface="+mn-lt"/>
                <a:ea typeface="+mn-ea"/>
                <a:cs typeface="+mn-cs"/>
              </a:defRPr>
            </a:pPr>
            <a:endParaRPr lang="en-US"/>
          </a:p>
        </c:txPr>
        <c:crossAx val="964366847"/>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500" b="1" i="0" u="none" strike="noStrike" kern="1200" cap="all" spc="100" normalizeH="0" baseline="0">
                <a:solidFill>
                  <a:schemeClr val="lt1"/>
                </a:solidFill>
                <a:latin typeface="+mn-lt"/>
                <a:ea typeface="+mn-ea"/>
                <a:cs typeface="+mn-cs"/>
              </a:defRPr>
            </a:pPr>
            <a:r>
              <a:rPr lang="en-US"/>
              <a:t>on off 40 with disturbance</a:t>
            </a:r>
          </a:p>
        </c:rich>
      </c:tx>
      <c:overlay val="0"/>
      <c:spPr>
        <a:noFill/>
        <a:ln>
          <a:noFill/>
        </a:ln>
        <a:effectLst/>
      </c:spPr>
      <c:txPr>
        <a:bodyPr rot="0" spcFirstLastPara="1" vertOverflow="ellipsis" vert="horz" wrap="square" anchor="ctr" anchorCtr="1"/>
        <a:lstStyle/>
        <a:p>
          <a:pPr>
            <a:defRPr sz="15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smoothMarker"/>
        <c:varyColors val="0"/>
        <c:ser>
          <c:idx val="0"/>
          <c:order val="0"/>
          <c:tx>
            <c:strRef>
              <c:f>Sheet1!$L$2</c:f>
              <c:strCache>
                <c:ptCount val="1"/>
                <c:pt idx="0">
                  <c:v>Temperature(C)</c:v>
                </c:pt>
              </c:strCache>
            </c:strRef>
          </c:tx>
          <c:spPr>
            <a:ln w="28575" cap="rnd">
              <a:solidFill>
                <a:schemeClr val="lt1">
                  <a:alpha val="50000"/>
                </a:schemeClr>
              </a:solidFill>
              <a:round/>
            </a:ln>
            <a:effectLst>
              <a:outerShdw dist="25400" dir="2700000" algn="tl" rotWithShape="0">
                <a:schemeClr val="accent1"/>
              </a:outerShdw>
            </a:effectLst>
          </c:spPr>
          <c:marker>
            <c:symbol val="none"/>
          </c:marker>
          <c:xVal>
            <c:numRef>
              <c:f>Sheet1!$K$3:$K$333</c:f>
              <c:numCache>
                <c:formatCode>General</c:formatCode>
                <c:ptCount val="331"/>
                <c:pt idx="0">
                  <c:v>2.02</c:v>
                </c:pt>
                <c:pt idx="1">
                  <c:v>4.03</c:v>
                </c:pt>
                <c:pt idx="2">
                  <c:v>6.05</c:v>
                </c:pt>
                <c:pt idx="3">
                  <c:v>8.06</c:v>
                </c:pt>
                <c:pt idx="4">
                  <c:v>10.08</c:v>
                </c:pt>
                <c:pt idx="5">
                  <c:v>12.09</c:v>
                </c:pt>
                <c:pt idx="6">
                  <c:v>14.11</c:v>
                </c:pt>
                <c:pt idx="7">
                  <c:v>16.12</c:v>
                </c:pt>
                <c:pt idx="8">
                  <c:v>18.14</c:v>
                </c:pt>
                <c:pt idx="9">
                  <c:v>20.16</c:v>
                </c:pt>
                <c:pt idx="10">
                  <c:v>22.17</c:v>
                </c:pt>
                <c:pt idx="11">
                  <c:v>24.19</c:v>
                </c:pt>
                <c:pt idx="12">
                  <c:v>26.2</c:v>
                </c:pt>
                <c:pt idx="13">
                  <c:v>28.22</c:v>
                </c:pt>
                <c:pt idx="14">
                  <c:v>30.23</c:v>
                </c:pt>
                <c:pt idx="15">
                  <c:v>32.25</c:v>
                </c:pt>
                <c:pt idx="16">
                  <c:v>34.270000000000003</c:v>
                </c:pt>
                <c:pt idx="17">
                  <c:v>36.28</c:v>
                </c:pt>
                <c:pt idx="18">
                  <c:v>38.299999999999997</c:v>
                </c:pt>
                <c:pt idx="19">
                  <c:v>40.31</c:v>
                </c:pt>
                <c:pt idx="20">
                  <c:v>42.33</c:v>
                </c:pt>
                <c:pt idx="21">
                  <c:v>44.34</c:v>
                </c:pt>
                <c:pt idx="22">
                  <c:v>46.36</c:v>
                </c:pt>
                <c:pt idx="23">
                  <c:v>48.37</c:v>
                </c:pt>
                <c:pt idx="24">
                  <c:v>50.39</c:v>
                </c:pt>
                <c:pt idx="25">
                  <c:v>52.4</c:v>
                </c:pt>
                <c:pt idx="26">
                  <c:v>54.42</c:v>
                </c:pt>
                <c:pt idx="27">
                  <c:v>56.44</c:v>
                </c:pt>
                <c:pt idx="28">
                  <c:v>58.45</c:v>
                </c:pt>
                <c:pt idx="29">
                  <c:v>60.47</c:v>
                </c:pt>
                <c:pt idx="30">
                  <c:v>62.48</c:v>
                </c:pt>
                <c:pt idx="31">
                  <c:v>64.5</c:v>
                </c:pt>
                <c:pt idx="32">
                  <c:v>66.510000000000005</c:v>
                </c:pt>
                <c:pt idx="33">
                  <c:v>68.53</c:v>
                </c:pt>
                <c:pt idx="34">
                  <c:v>70.540000000000006</c:v>
                </c:pt>
                <c:pt idx="35">
                  <c:v>72.56</c:v>
                </c:pt>
                <c:pt idx="36">
                  <c:v>74.569999999999993</c:v>
                </c:pt>
                <c:pt idx="37">
                  <c:v>76.59</c:v>
                </c:pt>
                <c:pt idx="38">
                  <c:v>78.61</c:v>
                </c:pt>
                <c:pt idx="39">
                  <c:v>80.62</c:v>
                </c:pt>
                <c:pt idx="40">
                  <c:v>82.64</c:v>
                </c:pt>
                <c:pt idx="41">
                  <c:v>84.65</c:v>
                </c:pt>
                <c:pt idx="42">
                  <c:v>86.67</c:v>
                </c:pt>
                <c:pt idx="43">
                  <c:v>88.68</c:v>
                </c:pt>
                <c:pt idx="44">
                  <c:v>90.7</c:v>
                </c:pt>
                <c:pt idx="45">
                  <c:v>92.72</c:v>
                </c:pt>
                <c:pt idx="46">
                  <c:v>94.73</c:v>
                </c:pt>
                <c:pt idx="47">
                  <c:v>96.75</c:v>
                </c:pt>
                <c:pt idx="48">
                  <c:v>98.76</c:v>
                </c:pt>
                <c:pt idx="49">
                  <c:v>100.78</c:v>
                </c:pt>
                <c:pt idx="50">
                  <c:v>102.79</c:v>
                </c:pt>
                <c:pt idx="51">
                  <c:v>104.81</c:v>
                </c:pt>
                <c:pt idx="52">
                  <c:v>106.82</c:v>
                </c:pt>
                <c:pt idx="53">
                  <c:v>108.84</c:v>
                </c:pt>
                <c:pt idx="54">
                  <c:v>110.86</c:v>
                </c:pt>
                <c:pt idx="55">
                  <c:v>112.87</c:v>
                </c:pt>
                <c:pt idx="56">
                  <c:v>114.89</c:v>
                </c:pt>
                <c:pt idx="57">
                  <c:v>116.9</c:v>
                </c:pt>
                <c:pt idx="58">
                  <c:v>118.92</c:v>
                </c:pt>
                <c:pt idx="59">
                  <c:v>120.93</c:v>
                </c:pt>
                <c:pt idx="60">
                  <c:v>122.95</c:v>
                </c:pt>
                <c:pt idx="61">
                  <c:v>124.97</c:v>
                </c:pt>
                <c:pt idx="62">
                  <c:v>126.98</c:v>
                </c:pt>
                <c:pt idx="63">
                  <c:v>129</c:v>
                </c:pt>
                <c:pt idx="64">
                  <c:v>131.01</c:v>
                </c:pt>
                <c:pt idx="65">
                  <c:v>133.03</c:v>
                </c:pt>
                <c:pt idx="66">
                  <c:v>135.05000000000001</c:v>
                </c:pt>
                <c:pt idx="67">
                  <c:v>137.06</c:v>
                </c:pt>
                <c:pt idx="68">
                  <c:v>139.08000000000001</c:v>
                </c:pt>
                <c:pt idx="69">
                  <c:v>141.09</c:v>
                </c:pt>
                <c:pt idx="70">
                  <c:v>143.11000000000001</c:v>
                </c:pt>
                <c:pt idx="71">
                  <c:v>145.12</c:v>
                </c:pt>
                <c:pt idx="72">
                  <c:v>147.13999999999999</c:v>
                </c:pt>
                <c:pt idx="73">
                  <c:v>149.16</c:v>
                </c:pt>
                <c:pt idx="74">
                  <c:v>151.16999999999999</c:v>
                </c:pt>
                <c:pt idx="75">
                  <c:v>153.19</c:v>
                </c:pt>
                <c:pt idx="76">
                  <c:v>155.19999999999999</c:v>
                </c:pt>
                <c:pt idx="77">
                  <c:v>157.22</c:v>
                </c:pt>
                <c:pt idx="78">
                  <c:v>159.22999999999999</c:v>
                </c:pt>
                <c:pt idx="79">
                  <c:v>161.25</c:v>
                </c:pt>
                <c:pt idx="80">
                  <c:v>163.27000000000001</c:v>
                </c:pt>
                <c:pt idx="81">
                  <c:v>165.28</c:v>
                </c:pt>
                <c:pt idx="82">
                  <c:v>167.3</c:v>
                </c:pt>
                <c:pt idx="83">
                  <c:v>169.31</c:v>
                </c:pt>
                <c:pt idx="84">
                  <c:v>171.33</c:v>
                </c:pt>
                <c:pt idx="85">
                  <c:v>173.34</c:v>
                </c:pt>
                <c:pt idx="86">
                  <c:v>175.36</c:v>
                </c:pt>
                <c:pt idx="87">
                  <c:v>177.38</c:v>
                </c:pt>
                <c:pt idx="88">
                  <c:v>179.39</c:v>
                </c:pt>
                <c:pt idx="89">
                  <c:v>181.41</c:v>
                </c:pt>
                <c:pt idx="90">
                  <c:v>183.42</c:v>
                </c:pt>
                <c:pt idx="91">
                  <c:v>185.44</c:v>
                </c:pt>
                <c:pt idx="92">
                  <c:v>187.45</c:v>
                </c:pt>
                <c:pt idx="93">
                  <c:v>189.47</c:v>
                </c:pt>
                <c:pt idx="94">
                  <c:v>191.49</c:v>
                </c:pt>
                <c:pt idx="95">
                  <c:v>193.5</c:v>
                </c:pt>
                <c:pt idx="96">
                  <c:v>195.52</c:v>
                </c:pt>
                <c:pt idx="97">
                  <c:v>197.53</c:v>
                </c:pt>
                <c:pt idx="98">
                  <c:v>199.55</c:v>
                </c:pt>
                <c:pt idx="99">
                  <c:v>201.56</c:v>
                </c:pt>
                <c:pt idx="100">
                  <c:v>203.58</c:v>
                </c:pt>
                <c:pt idx="101">
                  <c:v>205.6</c:v>
                </c:pt>
                <c:pt idx="102">
                  <c:v>207.61</c:v>
                </c:pt>
                <c:pt idx="103">
                  <c:v>209.63</c:v>
                </c:pt>
                <c:pt idx="104">
                  <c:v>211.64</c:v>
                </c:pt>
                <c:pt idx="105">
                  <c:v>213.66</c:v>
                </c:pt>
                <c:pt idx="106">
                  <c:v>215.67</c:v>
                </c:pt>
                <c:pt idx="107">
                  <c:v>217.69</c:v>
                </c:pt>
                <c:pt idx="108">
                  <c:v>219.71</c:v>
                </c:pt>
                <c:pt idx="109">
                  <c:v>221.72</c:v>
                </c:pt>
                <c:pt idx="110">
                  <c:v>223.74</c:v>
                </c:pt>
                <c:pt idx="111">
                  <c:v>225.75</c:v>
                </c:pt>
                <c:pt idx="112">
                  <c:v>227.77</c:v>
                </c:pt>
                <c:pt idx="113">
                  <c:v>229.78</c:v>
                </c:pt>
                <c:pt idx="114">
                  <c:v>231.8</c:v>
                </c:pt>
                <c:pt idx="115">
                  <c:v>233.82</c:v>
                </c:pt>
                <c:pt idx="116">
                  <c:v>235.83</c:v>
                </c:pt>
                <c:pt idx="117">
                  <c:v>237.85</c:v>
                </c:pt>
                <c:pt idx="118">
                  <c:v>239.86</c:v>
                </c:pt>
                <c:pt idx="119">
                  <c:v>241.88</c:v>
                </c:pt>
                <c:pt idx="120">
                  <c:v>243.89</c:v>
                </c:pt>
                <c:pt idx="121">
                  <c:v>245.91</c:v>
                </c:pt>
                <c:pt idx="122">
                  <c:v>247.93</c:v>
                </c:pt>
                <c:pt idx="123">
                  <c:v>249.94</c:v>
                </c:pt>
                <c:pt idx="124">
                  <c:v>251.96</c:v>
                </c:pt>
                <c:pt idx="125">
                  <c:v>253.97</c:v>
                </c:pt>
                <c:pt idx="126">
                  <c:v>255.99</c:v>
                </c:pt>
                <c:pt idx="127">
                  <c:v>258</c:v>
                </c:pt>
                <c:pt idx="128">
                  <c:v>260.02</c:v>
                </c:pt>
                <c:pt idx="129">
                  <c:v>262.04000000000002</c:v>
                </c:pt>
                <c:pt idx="130">
                  <c:v>264.05</c:v>
                </c:pt>
                <c:pt idx="131">
                  <c:v>266.07</c:v>
                </c:pt>
                <c:pt idx="132">
                  <c:v>268.08</c:v>
                </c:pt>
                <c:pt idx="133">
                  <c:v>270.10000000000002</c:v>
                </c:pt>
                <c:pt idx="134">
                  <c:v>272.11</c:v>
                </c:pt>
                <c:pt idx="135">
                  <c:v>274.13</c:v>
                </c:pt>
                <c:pt idx="136">
                  <c:v>276.14</c:v>
                </c:pt>
                <c:pt idx="137">
                  <c:v>278.16000000000003</c:v>
                </c:pt>
                <c:pt idx="138">
                  <c:v>280.18</c:v>
                </c:pt>
                <c:pt idx="139">
                  <c:v>282.19</c:v>
                </c:pt>
                <c:pt idx="140">
                  <c:v>284.20999999999998</c:v>
                </c:pt>
                <c:pt idx="141">
                  <c:v>286.22000000000003</c:v>
                </c:pt>
                <c:pt idx="142">
                  <c:v>288.24</c:v>
                </c:pt>
                <c:pt idx="143">
                  <c:v>290.25</c:v>
                </c:pt>
                <c:pt idx="144">
                  <c:v>292.27</c:v>
                </c:pt>
                <c:pt idx="145">
                  <c:v>294.29000000000002</c:v>
                </c:pt>
                <c:pt idx="146">
                  <c:v>296.3</c:v>
                </c:pt>
                <c:pt idx="147">
                  <c:v>298.32</c:v>
                </c:pt>
                <c:pt idx="148">
                  <c:v>300.33</c:v>
                </c:pt>
                <c:pt idx="149">
                  <c:v>302.35000000000002</c:v>
                </c:pt>
                <c:pt idx="150">
                  <c:v>304.36</c:v>
                </c:pt>
                <c:pt idx="151">
                  <c:v>306.38</c:v>
                </c:pt>
                <c:pt idx="152">
                  <c:v>308.39</c:v>
                </c:pt>
                <c:pt idx="153">
                  <c:v>310.41000000000003</c:v>
                </c:pt>
                <c:pt idx="154">
                  <c:v>312.42</c:v>
                </c:pt>
                <c:pt idx="155">
                  <c:v>314.44</c:v>
                </c:pt>
                <c:pt idx="156">
                  <c:v>316.45999999999998</c:v>
                </c:pt>
                <c:pt idx="157">
                  <c:v>318.47000000000003</c:v>
                </c:pt>
                <c:pt idx="158">
                  <c:v>320.49</c:v>
                </c:pt>
                <c:pt idx="159">
                  <c:v>322.5</c:v>
                </c:pt>
                <c:pt idx="160">
                  <c:v>324.52</c:v>
                </c:pt>
                <c:pt idx="161">
                  <c:v>326.52999999999997</c:v>
                </c:pt>
                <c:pt idx="162">
                  <c:v>328.55</c:v>
                </c:pt>
                <c:pt idx="163">
                  <c:v>330.57</c:v>
                </c:pt>
                <c:pt idx="164">
                  <c:v>332.58</c:v>
                </c:pt>
                <c:pt idx="165">
                  <c:v>334.6</c:v>
                </c:pt>
                <c:pt idx="166">
                  <c:v>336.61</c:v>
                </c:pt>
                <c:pt idx="167">
                  <c:v>338.63</c:v>
                </c:pt>
                <c:pt idx="168">
                  <c:v>340.64</c:v>
                </c:pt>
                <c:pt idx="169">
                  <c:v>342.66</c:v>
                </c:pt>
                <c:pt idx="170">
                  <c:v>344.67</c:v>
                </c:pt>
                <c:pt idx="171">
                  <c:v>346.69</c:v>
                </c:pt>
                <c:pt idx="172">
                  <c:v>348.7</c:v>
                </c:pt>
                <c:pt idx="173">
                  <c:v>350.72</c:v>
                </c:pt>
                <c:pt idx="174">
                  <c:v>352.74</c:v>
                </c:pt>
                <c:pt idx="175">
                  <c:v>354.75</c:v>
                </c:pt>
                <c:pt idx="176">
                  <c:v>356.77</c:v>
                </c:pt>
                <c:pt idx="177">
                  <c:v>358.78</c:v>
                </c:pt>
                <c:pt idx="178">
                  <c:v>360.8</c:v>
                </c:pt>
                <c:pt idx="179">
                  <c:v>362.81</c:v>
                </c:pt>
                <c:pt idx="180">
                  <c:v>364.83</c:v>
                </c:pt>
                <c:pt idx="181">
                  <c:v>366.84</c:v>
                </c:pt>
                <c:pt idx="182">
                  <c:v>368.86</c:v>
                </c:pt>
                <c:pt idx="183">
                  <c:v>370.88</c:v>
                </c:pt>
                <c:pt idx="184">
                  <c:v>372.89</c:v>
                </c:pt>
                <c:pt idx="185">
                  <c:v>374.91</c:v>
                </c:pt>
                <c:pt idx="186">
                  <c:v>376.92</c:v>
                </c:pt>
                <c:pt idx="187">
                  <c:v>378.94</c:v>
                </c:pt>
                <c:pt idx="188">
                  <c:v>380.95</c:v>
                </c:pt>
                <c:pt idx="189">
                  <c:v>382.97</c:v>
                </c:pt>
                <c:pt idx="190">
                  <c:v>384.98</c:v>
                </c:pt>
                <c:pt idx="191">
                  <c:v>387</c:v>
                </c:pt>
                <c:pt idx="192">
                  <c:v>389.02</c:v>
                </c:pt>
                <c:pt idx="193">
                  <c:v>391.03</c:v>
                </c:pt>
                <c:pt idx="194">
                  <c:v>393.05</c:v>
                </c:pt>
                <c:pt idx="195">
                  <c:v>395.06</c:v>
                </c:pt>
                <c:pt idx="196">
                  <c:v>397.08</c:v>
                </c:pt>
                <c:pt idx="197">
                  <c:v>399.09</c:v>
                </c:pt>
                <c:pt idx="198">
                  <c:v>401.11</c:v>
                </c:pt>
                <c:pt idx="199">
                  <c:v>403.13</c:v>
                </c:pt>
                <c:pt idx="200">
                  <c:v>405.14</c:v>
                </c:pt>
                <c:pt idx="201">
                  <c:v>407.16</c:v>
                </c:pt>
                <c:pt idx="202">
                  <c:v>409.17</c:v>
                </c:pt>
                <c:pt idx="203">
                  <c:v>411.19</c:v>
                </c:pt>
                <c:pt idx="204">
                  <c:v>413.2</c:v>
                </c:pt>
                <c:pt idx="205">
                  <c:v>415.22</c:v>
                </c:pt>
                <c:pt idx="206">
                  <c:v>417.23</c:v>
                </c:pt>
                <c:pt idx="207">
                  <c:v>419.25</c:v>
                </c:pt>
                <c:pt idx="208">
                  <c:v>421.26</c:v>
                </c:pt>
                <c:pt idx="209">
                  <c:v>423.28</c:v>
                </c:pt>
                <c:pt idx="210">
                  <c:v>425.3</c:v>
                </c:pt>
                <c:pt idx="211">
                  <c:v>427.31</c:v>
                </c:pt>
                <c:pt idx="212">
                  <c:v>429.33</c:v>
                </c:pt>
                <c:pt idx="213">
                  <c:v>431.34</c:v>
                </c:pt>
                <c:pt idx="214">
                  <c:v>433.36</c:v>
                </c:pt>
                <c:pt idx="215">
                  <c:v>435.37</c:v>
                </c:pt>
                <c:pt idx="216">
                  <c:v>437.39</c:v>
                </c:pt>
                <c:pt idx="217">
                  <c:v>439.4</c:v>
                </c:pt>
                <c:pt idx="218">
                  <c:v>441.42</c:v>
                </c:pt>
                <c:pt idx="219">
                  <c:v>443.44</c:v>
                </c:pt>
                <c:pt idx="220">
                  <c:v>445.45</c:v>
                </c:pt>
                <c:pt idx="221">
                  <c:v>447.47</c:v>
                </c:pt>
                <c:pt idx="222">
                  <c:v>449.48</c:v>
                </c:pt>
                <c:pt idx="223">
                  <c:v>451.5</c:v>
                </c:pt>
                <c:pt idx="224">
                  <c:v>453.51</c:v>
                </c:pt>
                <c:pt idx="225">
                  <c:v>455.53</c:v>
                </c:pt>
                <c:pt idx="226">
                  <c:v>457.54</c:v>
                </c:pt>
                <c:pt idx="227">
                  <c:v>459.56</c:v>
                </c:pt>
                <c:pt idx="228">
                  <c:v>461.58</c:v>
                </c:pt>
                <c:pt idx="229">
                  <c:v>463.59</c:v>
                </c:pt>
                <c:pt idx="230">
                  <c:v>465.61</c:v>
                </c:pt>
                <c:pt idx="231">
                  <c:v>467.62</c:v>
                </c:pt>
                <c:pt idx="232">
                  <c:v>469.64</c:v>
                </c:pt>
                <c:pt idx="233">
                  <c:v>471.65</c:v>
                </c:pt>
                <c:pt idx="234">
                  <c:v>473.67</c:v>
                </c:pt>
                <c:pt idx="235">
                  <c:v>475.68</c:v>
                </c:pt>
                <c:pt idx="236">
                  <c:v>477.7</c:v>
                </c:pt>
                <c:pt idx="237">
                  <c:v>479.72</c:v>
                </c:pt>
                <c:pt idx="238">
                  <c:v>481.73</c:v>
                </c:pt>
                <c:pt idx="239">
                  <c:v>483.75</c:v>
                </c:pt>
                <c:pt idx="240">
                  <c:v>485.76</c:v>
                </c:pt>
                <c:pt idx="241">
                  <c:v>487.78</c:v>
                </c:pt>
                <c:pt idx="242">
                  <c:v>489.79</c:v>
                </c:pt>
                <c:pt idx="243">
                  <c:v>491.81</c:v>
                </c:pt>
                <c:pt idx="244">
                  <c:v>493.82</c:v>
                </c:pt>
                <c:pt idx="245">
                  <c:v>495.84</c:v>
                </c:pt>
                <c:pt idx="246">
                  <c:v>497.86</c:v>
                </c:pt>
                <c:pt idx="247">
                  <c:v>499.87</c:v>
                </c:pt>
                <c:pt idx="248">
                  <c:v>501.89</c:v>
                </c:pt>
                <c:pt idx="249">
                  <c:v>503.9</c:v>
                </c:pt>
                <c:pt idx="250">
                  <c:v>505.92</c:v>
                </c:pt>
                <c:pt idx="251">
                  <c:v>507.93</c:v>
                </c:pt>
                <c:pt idx="252">
                  <c:v>509.95</c:v>
                </c:pt>
                <c:pt idx="253">
                  <c:v>511.96</c:v>
                </c:pt>
                <c:pt idx="254">
                  <c:v>513.98</c:v>
                </c:pt>
                <c:pt idx="255">
                  <c:v>516</c:v>
                </c:pt>
                <c:pt idx="256">
                  <c:v>518.01</c:v>
                </c:pt>
                <c:pt idx="257">
                  <c:v>520.03</c:v>
                </c:pt>
                <c:pt idx="258">
                  <c:v>522.04</c:v>
                </c:pt>
                <c:pt idx="259">
                  <c:v>524.05999999999995</c:v>
                </c:pt>
                <c:pt idx="260">
                  <c:v>526.07000000000005</c:v>
                </c:pt>
                <c:pt idx="261">
                  <c:v>528.09</c:v>
                </c:pt>
                <c:pt idx="262">
                  <c:v>530.1</c:v>
                </c:pt>
                <c:pt idx="263">
                  <c:v>532.12</c:v>
                </c:pt>
                <c:pt idx="264">
                  <c:v>534.13</c:v>
                </c:pt>
                <c:pt idx="265">
                  <c:v>536.15</c:v>
                </c:pt>
                <c:pt idx="266">
                  <c:v>538.16999999999996</c:v>
                </c:pt>
                <c:pt idx="267">
                  <c:v>540.17999999999995</c:v>
                </c:pt>
                <c:pt idx="268">
                  <c:v>542.20000000000005</c:v>
                </c:pt>
                <c:pt idx="269">
                  <c:v>544.21</c:v>
                </c:pt>
                <c:pt idx="270">
                  <c:v>546.23</c:v>
                </c:pt>
                <c:pt idx="271">
                  <c:v>548.24</c:v>
                </c:pt>
                <c:pt idx="272">
                  <c:v>550.26</c:v>
                </c:pt>
                <c:pt idx="273">
                  <c:v>552.27</c:v>
                </c:pt>
                <c:pt idx="274">
                  <c:v>554.29</c:v>
                </c:pt>
                <c:pt idx="275">
                  <c:v>556.30999999999995</c:v>
                </c:pt>
                <c:pt idx="276">
                  <c:v>558.32000000000005</c:v>
                </c:pt>
                <c:pt idx="277">
                  <c:v>560.34</c:v>
                </c:pt>
                <c:pt idx="278">
                  <c:v>562.35</c:v>
                </c:pt>
                <c:pt idx="279">
                  <c:v>564.37</c:v>
                </c:pt>
                <c:pt idx="280">
                  <c:v>566.38</c:v>
                </c:pt>
                <c:pt idx="281">
                  <c:v>568.4</c:v>
                </c:pt>
                <c:pt idx="282">
                  <c:v>570.41</c:v>
                </c:pt>
                <c:pt idx="283">
                  <c:v>572.42999999999995</c:v>
                </c:pt>
                <c:pt idx="284">
                  <c:v>574.45000000000005</c:v>
                </c:pt>
                <c:pt idx="285">
                  <c:v>576.46</c:v>
                </c:pt>
                <c:pt idx="286">
                  <c:v>578.48</c:v>
                </c:pt>
                <c:pt idx="287">
                  <c:v>580.49</c:v>
                </c:pt>
                <c:pt idx="288">
                  <c:v>582.51</c:v>
                </c:pt>
                <c:pt idx="289">
                  <c:v>584.52</c:v>
                </c:pt>
                <c:pt idx="290">
                  <c:v>586.54</c:v>
                </c:pt>
                <c:pt idx="291">
                  <c:v>588.55999999999995</c:v>
                </c:pt>
                <c:pt idx="292">
                  <c:v>590.57000000000005</c:v>
                </c:pt>
                <c:pt idx="293">
                  <c:v>592.59</c:v>
                </c:pt>
                <c:pt idx="294">
                  <c:v>594.6</c:v>
                </c:pt>
                <c:pt idx="295">
                  <c:v>596.62</c:v>
                </c:pt>
                <c:pt idx="296">
                  <c:v>598.63</c:v>
                </c:pt>
                <c:pt idx="297">
                  <c:v>600.65</c:v>
                </c:pt>
                <c:pt idx="298">
                  <c:v>602.66</c:v>
                </c:pt>
                <c:pt idx="299">
                  <c:v>604.67999999999995</c:v>
                </c:pt>
                <c:pt idx="300">
                  <c:v>606.70000000000005</c:v>
                </c:pt>
                <c:pt idx="301">
                  <c:v>608.71</c:v>
                </c:pt>
                <c:pt idx="302">
                  <c:v>610.73</c:v>
                </c:pt>
                <c:pt idx="303">
                  <c:v>612.74</c:v>
                </c:pt>
                <c:pt idx="304">
                  <c:v>614.76</c:v>
                </c:pt>
                <c:pt idx="305">
                  <c:v>616.78</c:v>
                </c:pt>
                <c:pt idx="306">
                  <c:v>618.79</c:v>
                </c:pt>
                <c:pt idx="307">
                  <c:v>620.80999999999995</c:v>
                </c:pt>
                <c:pt idx="308">
                  <c:v>622.82000000000005</c:v>
                </c:pt>
                <c:pt idx="309">
                  <c:v>624.84</c:v>
                </c:pt>
                <c:pt idx="310">
                  <c:v>626.85</c:v>
                </c:pt>
                <c:pt idx="311">
                  <c:v>628.87</c:v>
                </c:pt>
                <c:pt idx="312">
                  <c:v>630.89</c:v>
                </c:pt>
                <c:pt idx="313">
                  <c:v>632.9</c:v>
                </c:pt>
                <c:pt idx="314">
                  <c:v>634.91999999999996</c:v>
                </c:pt>
                <c:pt idx="315">
                  <c:v>636.92999999999995</c:v>
                </c:pt>
                <c:pt idx="316">
                  <c:v>638.95000000000005</c:v>
                </c:pt>
                <c:pt idx="317">
                  <c:v>640.96</c:v>
                </c:pt>
                <c:pt idx="318">
                  <c:v>642.98</c:v>
                </c:pt>
                <c:pt idx="319">
                  <c:v>645</c:v>
                </c:pt>
                <c:pt idx="320">
                  <c:v>647.01</c:v>
                </c:pt>
                <c:pt idx="321">
                  <c:v>649.03</c:v>
                </c:pt>
                <c:pt idx="322">
                  <c:v>651.04</c:v>
                </c:pt>
                <c:pt idx="323">
                  <c:v>653.05999999999995</c:v>
                </c:pt>
                <c:pt idx="324">
                  <c:v>655.07000000000005</c:v>
                </c:pt>
                <c:pt idx="325">
                  <c:v>657.09</c:v>
                </c:pt>
                <c:pt idx="326">
                  <c:v>659.1</c:v>
                </c:pt>
                <c:pt idx="327">
                  <c:v>661.12</c:v>
                </c:pt>
                <c:pt idx="328">
                  <c:v>663.14</c:v>
                </c:pt>
                <c:pt idx="329">
                  <c:v>665.15</c:v>
                </c:pt>
                <c:pt idx="330">
                  <c:v>667.17</c:v>
                </c:pt>
              </c:numCache>
            </c:numRef>
          </c:xVal>
          <c:yVal>
            <c:numRef>
              <c:f>Sheet1!$L$3:$L$333</c:f>
              <c:numCache>
                <c:formatCode>General</c:formatCode>
                <c:ptCount val="331"/>
                <c:pt idx="0">
                  <c:v>26.21</c:v>
                </c:pt>
                <c:pt idx="1">
                  <c:v>26.39</c:v>
                </c:pt>
                <c:pt idx="2">
                  <c:v>26.75</c:v>
                </c:pt>
                <c:pt idx="3">
                  <c:v>27.11</c:v>
                </c:pt>
                <c:pt idx="4">
                  <c:v>27.56</c:v>
                </c:pt>
                <c:pt idx="5">
                  <c:v>28.11</c:v>
                </c:pt>
                <c:pt idx="6">
                  <c:v>28.47</c:v>
                </c:pt>
                <c:pt idx="7">
                  <c:v>28.93</c:v>
                </c:pt>
                <c:pt idx="8">
                  <c:v>29.39</c:v>
                </c:pt>
                <c:pt idx="9">
                  <c:v>29.85</c:v>
                </c:pt>
                <c:pt idx="10">
                  <c:v>30.23</c:v>
                </c:pt>
                <c:pt idx="11">
                  <c:v>30.6</c:v>
                </c:pt>
                <c:pt idx="12">
                  <c:v>31.07</c:v>
                </c:pt>
                <c:pt idx="13">
                  <c:v>31.44</c:v>
                </c:pt>
                <c:pt idx="14">
                  <c:v>32.01</c:v>
                </c:pt>
                <c:pt idx="15">
                  <c:v>32.299999999999997</c:v>
                </c:pt>
                <c:pt idx="16">
                  <c:v>32.68</c:v>
                </c:pt>
                <c:pt idx="17">
                  <c:v>33.06</c:v>
                </c:pt>
                <c:pt idx="18">
                  <c:v>33.35</c:v>
                </c:pt>
                <c:pt idx="19">
                  <c:v>33.840000000000003</c:v>
                </c:pt>
                <c:pt idx="20">
                  <c:v>34.229999999999997</c:v>
                </c:pt>
                <c:pt idx="21">
                  <c:v>34.42</c:v>
                </c:pt>
                <c:pt idx="22">
                  <c:v>34.82</c:v>
                </c:pt>
                <c:pt idx="23">
                  <c:v>35.21</c:v>
                </c:pt>
                <c:pt idx="24">
                  <c:v>35.409999999999997</c:v>
                </c:pt>
                <c:pt idx="25">
                  <c:v>35.61</c:v>
                </c:pt>
                <c:pt idx="26">
                  <c:v>35.909999999999997</c:v>
                </c:pt>
                <c:pt idx="27">
                  <c:v>36.21</c:v>
                </c:pt>
                <c:pt idx="28">
                  <c:v>36.51</c:v>
                </c:pt>
                <c:pt idx="29">
                  <c:v>36.82</c:v>
                </c:pt>
                <c:pt idx="30">
                  <c:v>37.119999999999997</c:v>
                </c:pt>
                <c:pt idx="31">
                  <c:v>37.33</c:v>
                </c:pt>
                <c:pt idx="32">
                  <c:v>37.53</c:v>
                </c:pt>
                <c:pt idx="33">
                  <c:v>37.74</c:v>
                </c:pt>
                <c:pt idx="34">
                  <c:v>37.94</c:v>
                </c:pt>
                <c:pt idx="35">
                  <c:v>38.15</c:v>
                </c:pt>
                <c:pt idx="36">
                  <c:v>38.36</c:v>
                </c:pt>
                <c:pt idx="37">
                  <c:v>38.57</c:v>
                </c:pt>
                <c:pt idx="38">
                  <c:v>38.67</c:v>
                </c:pt>
                <c:pt idx="39">
                  <c:v>38.880000000000003</c:v>
                </c:pt>
                <c:pt idx="40">
                  <c:v>39.090000000000003</c:v>
                </c:pt>
                <c:pt idx="41">
                  <c:v>39.090000000000003</c:v>
                </c:pt>
                <c:pt idx="42">
                  <c:v>39.409999999999997</c:v>
                </c:pt>
                <c:pt idx="43">
                  <c:v>39.520000000000003</c:v>
                </c:pt>
                <c:pt idx="44">
                  <c:v>39.619999999999997</c:v>
                </c:pt>
                <c:pt idx="45">
                  <c:v>39.840000000000003</c:v>
                </c:pt>
                <c:pt idx="46">
                  <c:v>39.94</c:v>
                </c:pt>
                <c:pt idx="47">
                  <c:v>40.159999999999997</c:v>
                </c:pt>
                <c:pt idx="48">
                  <c:v>40.049999999999997</c:v>
                </c:pt>
                <c:pt idx="49">
                  <c:v>40.26</c:v>
                </c:pt>
                <c:pt idx="50">
                  <c:v>40.049999999999997</c:v>
                </c:pt>
                <c:pt idx="51">
                  <c:v>40.049999999999997</c:v>
                </c:pt>
                <c:pt idx="52">
                  <c:v>39.94</c:v>
                </c:pt>
                <c:pt idx="53">
                  <c:v>39.729999999999997</c:v>
                </c:pt>
                <c:pt idx="54">
                  <c:v>39.619999999999997</c:v>
                </c:pt>
                <c:pt idx="55">
                  <c:v>39.729999999999997</c:v>
                </c:pt>
                <c:pt idx="56">
                  <c:v>39.729999999999997</c:v>
                </c:pt>
                <c:pt idx="57">
                  <c:v>39.729999999999997</c:v>
                </c:pt>
                <c:pt idx="58">
                  <c:v>39.840000000000003</c:v>
                </c:pt>
                <c:pt idx="59">
                  <c:v>39.840000000000003</c:v>
                </c:pt>
                <c:pt idx="60">
                  <c:v>39.94</c:v>
                </c:pt>
                <c:pt idx="61">
                  <c:v>40.159999999999997</c:v>
                </c:pt>
                <c:pt idx="62">
                  <c:v>40.159999999999997</c:v>
                </c:pt>
                <c:pt idx="63">
                  <c:v>40.049999999999997</c:v>
                </c:pt>
                <c:pt idx="64">
                  <c:v>40.049999999999997</c:v>
                </c:pt>
                <c:pt idx="65">
                  <c:v>39.94</c:v>
                </c:pt>
                <c:pt idx="66">
                  <c:v>39.94</c:v>
                </c:pt>
                <c:pt idx="67">
                  <c:v>39.729999999999997</c:v>
                </c:pt>
                <c:pt idx="68">
                  <c:v>39.729999999999997</c:v>
                </c:pt>
                <c:pt idx="69">
                  <c:v>39.729999999999997</c:v>
                </c:pt>
                <c:pt idx="70">
                  <c:v>39.619999999999997</c:v>
                </c:pt>
                <c:pt idx="71">
                  <c:v>39.729999999999997</c:v>
                </c:pt>
                <c:pt idx="72">
                  <c:v>39.840000000000003</c:v>
                </c:pt>
                <c:pt idx="73">
                  <c:v>40.049999999999997</c:v>
                </c:pt>
                <c:pt idx="74">
                  <c:v>40.159999999999997</c:v>
                </c:pt>
                <c:pt idx="75">
                  <c:v>40.159999999999997</c:v>
                </c:pt>
                <c:pt idx="76">
                  <c:v>40.26</c:v>
                </c:pt>
                <c:pt idx="77">
                  <c:v>40.049999999999997</c:v>
                </c:pt>
                <c:pt idx="78">
                  <c:v>39.94</c:v>
                </c:pt>
                <c:pt idx="79">
                  <c:v>39.840000000000003</c:v>
                </c:pt>
                <c:pt idx="80">
                  <c:v>39.619999999999997</c:v>
                </c:pt>
                <c:pt idx="81">
                  <c:v>39.840000000000003</c:v>
                </c:pt>
                <c:pt idx="82">
                  <c:v>39.729999999999997</c:v>
                </c:pt>
                <c:pt idx="83">
                  <c:v>39.840000000000003</c:v>
                </c:pt>
                <c:pt idx="84">
                  <c:v>39.94</c:v>
                </c:pt>
                <c:pt idx="85">
                  <c:v>40.049999999999997</c:v>
                </c:pt>
                <c:pt idx="86">
                  <c:v>40.159999999999997</c:v>
                </c:pt>
                <c:pt idx="87">
                  <c:v>40.26</c:v>
                </c:pt>
                <c:pt idx="88">
                  <c:v>40.159999999999997</c:v>
                </c:pt>
                <c:pt idx="89">
                  <c:v>39.94</c:v>
                </c:pt>
                <c:pt idx="90">
                  <c:v>39.840000000000003</c:v>
                </c:pt>
                <c:pt idx="91">
                  <c:v>39.729999999999997</c:v>
                </c:pt>
                <c:pt idx="92">
                  <c:v>39.729999999999997</c:v>
                </c:pt>
                <c:pt idx="93">
                  <c:v>39.729999999999997</c:v>
                </c:pt>
                <c:pt idx="94">
                  <c:v>39.619999999999997</c:v>
                </c:pt>
                <c:pt idx="95">
                  <c:v>39.840000000000003</c:v>
                </c:pt>
                <c:pt idx="96">
                  <c:v>39.94</c:v>
                </c:pt>
                <c:pt idx="97">
                  <c:v>40.049999999999997</c:v>
                </c:pt>
                <c:pt idx="98">
                  <c:v>40.159999999999997</c:v>
                </c:pt>
                <c:pt idx="99">
                  <c:v>40.159999999999997</c:v>
                </c:pt>
                <c:pt idx="100">
                  <c:v>40.159999999999997</c:v>
                </c:pt>
                <c:pt idx="101">
                  <c:v>40.049999999999997</c:v>
                </c:pt>
                <c:pt idx="102">
                  <c:v>39.94</c:v>
                </c:pt>
                <c:pt idx="103">
                  <c:v>39.840000000000003</c:v>
                </c:pt>
                <c:pt idx="104">
                  <c:v>39.729999999999997</c:v>
                </c:pt>
                <c:pt idx="105">
                  <c:v>39.729999999999997</c:v>
                </c:pt>
                <c:pt idx="106">
                  <c:v>39.729999999999997</c:v>
                </c:pt>
                <c:pt idx="107">
                  <c:v>39.840000000000003</c:v>
                </c:pt>
                <c:pt idx="108">
                  <c:v>39.94</c:v>
                </c:pt>
                <c:pt idx="109">
                  <c:v>39.94</c:v>
                </c:pt>
                <c:pt idx="110">
                  <c:v>40.159999999999997</c:v>
                </c:pt>
                <c:pt idx="111">
                  <c:v>40.159999999999997</c:v>
                </c:pt>
                <c:pt idx="112">
                  <c:v>40.049999999999997</c:v>
                </c:pt>
                <c:pt idx="113">
                  <c:v>40.049999999999997</c:v>
                </c:pt>
                <c:pt idx="114">
                  <c:v>39.94</c:v>
                </c:pt>
                <c:pt idx="115">
                  <c:v>39.840000000000003</c:v>
                </c:pt>
                <c:pt idx="116">
                  <c:v>39.840000000000003</c:v>
                </c:pt>
                <c:pt idx="117">
                  <c:v>39.729999999999997</c:v>
                </c:pt>
                <c:pt idx="118">
                  <c:v>39.840000000000003</c:v>
                </c:pt>
                <c:pt idx="119">
                  <c:v>39.840000000000003</c:v>
                </c:pt>
                <c:pt idx="120">
                  <c:v>39.94</c:v>
                </c:pt>
                <c:pt idx="121">
                  <c:v>40.049999999999997</c:v>
                </c:pt>
                <c:pt idx="122">
                  <c:v>40.159999999999997</c:v>
                </c:pt>
                <c:pt idx="123">
                  <c:v>40.159999999999997</c:v>
                </c:pt>
                <c:pt idx="124">
                  <c:v>40.049999999999997</c:v>
                </c:pt>
                <c:pt idx="125">
                  <c:v>40.049999999999997</c:v>
                </c:pt>
                <c:pt idx="126">
                  <c:v>39.840000000000003</c:v>
                </c:pt>
                <c:pt idx="127">
                  <c:v>39.729999999999997</c:v>
                </c:pt>
                <c:pt idx="128">
                  <c:v>39.619999999999997</c:v>
                </c:pt>
                <c:pt idx="129">
                  <c:v>39.619999999999997</c:v>
                </c:pt>
                <c:pt idx="130">
                  <c:v>39.299999999999997</c:v>
                </c:pt>
                <c:pt idx="131">
                  <c:v>38.99</c:v>
                </c:pt>
                <c:pt idx="132">
                  <c:v>38.67</c:v>
                </c:pt>
                <c:pt idx="133">
                  <c:v>38.57</c:v>
                </c:pt>
                <c:pt idx="134">
                  <c:v>38.36</c:v>
                </c:pt>
                <c:pt idx="135">
                  <c:v>38.25</c:v>
                </c:pt>
                <c:pt idx="136">
                  <c:v>38.15</c:v>
                </c:pt>
                <c:pt idx="137">
                  <c:v>37.94</c:v>
                </c:pt>
                <c:pt idx="138">
                  <c:v>37.840000000000003</c:v>
                </c:pt>
                <c:pt idx="139">
                  <c:v>37.74</c:v>
                </c:pt>
                <c:pt idx="140">
                  <c:v>37.630000000000003</c:v>
                </c:pt>
                <c:pt idx="141">
                  <c:v>37.43</c:v>
                </c:pt>
                <c:pt idx="142">
                  <c:v>37.33</c:v>
                </c:pt>
                <c:pt idx="143">
                  <c:v>37.22</c:v>
                </c:pt>
                <c:pt idx="144">
                  <c:v>37.020000000000003</c:v>
                </c:pt>
                <c:pt idx="145">
                  <c:v>36.82</c:v>
                </c:pt>
                <c:pt idx="146">
                  <c:v>36.71</c:v>
                </c:pt>
                <c:pt idx="147">
                  <c:v>36.61</c:v>
                </c:pt>
                <c:pt idx="148">
                  <c:v>36.409999999999997</c:v>
                </c:pt>
                <c:pt idx="149">
                  <c:v>36.51</c:v>
                </c:pt>
                <c:pt idx="150">
                  <c:v>36.409999999999997</c:v>
                </c:pt>
                <c:pt idx="151">
                  <c:v>36.31</c:v>
                </c:pt>
                <c:pt idx="152">
                  <c:v>36.11</c:v>
                </c:pt>
                <c:pt idx="153">
                  <c:v>36.11</c:v>
                </c:pt>
                <c:pt idx="154">
                  <c:v>36.01</c:v>
                </c:pt>
                <c:pt idx="155">
                  <c:v>36.01</c:v>
                </c:pt>
                <c:pt idx="156">
                  <c:v>35.909999999999997</c:v>
                </c:pt>
                <c:pt idx="157">
                  <c:v>35.909999999999997</c:v>
                </c:pt>
                <c:pt idx="158">
                  <c:v>35.909999999999997</c:v>
                </c:pt>
                <c:pt idx="159">
                  <c:v>35.909999999999997</c:v>
                </c:pt>
                <c:pt idx="160">
                  <c:v>35.81</c:v>
                </c:pt>
                <c:pt idx="161">
                  <c:v>35.909999999999997</c:v>
                </c:pt>
                <c:pt idx="162">
                  <c:v>35.81</c:v>
                </c:pt>
                <c:pt idx="163">
                  <c:v>35.71</c:v>
                </c:pt>
                <c:pt idx="164">
                  <c:v>35.71</c:v>
                </c:pt>
                <c:pt idx="165">
                  <c:v>35.71</c:v>
                </c:pt>
                <c:pt idx="166">
                  <c:v>35.61</c:v>
                </c:pt>
                <c:pt idx="167">
                  <c:v>35.61</c:v>
                </c:pt>
                <c:pt idx="168">
                  <c:v>35.51</c:v>
                </c:pt>
                <c:pt idx="169">
                  <c:v>35.51</c:v>
                </c:pt>
                <c:pt idx="170">
                  <c:v>35.409999999999997</c:v>
                </c:pt>
                <c:pt idx="171">
                  <c:v>35.51</c:v>
                </c:pt>
                <c:pt idx="172">
                  <c:v>35.409999999999997</c:v>
                </c:pt>
                <c:pt idx="173">
                  <c:v>35.31</c:v>
                </c:pt>
                <c:pt idx="174">
                  <c:v>35.31</c:v>
                </c:pt>
                <c:pt idx="175">
                  <c:v>35.31</c:v>
                </c:pt>
                <c:pt idx="176">
                  <c:v>35.31</c:v>
                </c:pt>
                <c:pt idx="177">
                  <c:v>35.21</c:v>
                </c:pt>
                <c:pt idx="178">
                  <c:v>35.21</c:v>
                </c:pt>
                <c:pt idx="179">
                  <c:v>35.11</c:v>
                </c:pt>
                <c:pt idx="180">
                  <c:v>35.11</c:v>
                </c:pt>
                <c:pt idx="181">
                  <c:v>34.909999999999997</c:v>
                </c:pt>
                <c:pt idx="182">
                  <c:v>35.01</c:v>
                </c:pt>
                <c:pt idx="183">
                  <c:v>35.01</c:v>
                </c:pt>
                <c:pt idx="184">
                  <c:v>34.909999999999997</c:v>
                </c:pt>
                <c:pt idx="185">
                  <c:v>34.909999999999997</c:v>
                </c:pt>
                <c:pt idx="186">
                  <c:v>35.01</c:v>
                </c:pt>
                <c:pt idx="187">
                  <c:v>34.909999999999997</c:v>
                </c:pt>
                <c:pt idx="188">
                  <c:v>34.82</c:v>
                </c:pt>
                <c:pt idx="189">
                  <c:v>34.909999999999997</c:v>
                </c:pt>
                <c:pt idx="190">
                  <c:v>34.909999999999997</c:v>
                </c:pt>
                <c:pt idx="191">
                  <c:v>34.909999999999997</c:v>
                </c:pt>
                <c:pt idx="192">
                  <c:v>35.01</c:v>
                </c:pt>
                <c:pt idx="193">
                  <c:v>35.01</c:v>
                </c:pt>
                <c:pt idx="194">
                  <c:v>35.01</c:v>
                </c:pt>
                <c:pt idx="195">
                  <c:v>34.82</c:v>
                </c:pt>
                <c:pt idx="196">
                  <c:v>34.909999999999997</c:v>
                </c:pt>
                <c:pt idx="197">
                  <c:v>34.909999999999997</c:v>
                </c:pt>
                <c:pt idx="198">
                  <c:v>34.909999999999997</c:v>
                </c:pt>
                <c:pt idx="199">
                  <c:v>34.909999999999997</c:v>
                </c:pt>
                <c:pt idx="200">
                  <c:v>34.909999999999997</c:v>
                </c:pt>
                <c:pt idx="201">
                  <c:v>34.72</c:v>
                </c:pt>
                <c:pt idx="202">
                  <c:v>34.72</c:v>
                </c:pt>
                <c:pt idx="203">
                  <c:v>34.72</c:v>
                </c:pt>
                <c:pt idx="204">
                  <c:v>34.82</c:v>
                </c:pt>
                <c:pt idx="205">
                  <c:v>34.72</c:v>
                </c:pt>
                <c:pt idx="206">
                  <c:v>34.82</c:v>
                </c:pt>
                <c:pt idx="207">
                  <c:v>34.909999999999997</c:v>
                </c:pt>
                <c:pt idx="208">
                  <c:v>34.909999999999997</c:v>
                </c:pt>
                <c:pt idx="209">
                  <c:v>34.909999999999997</c:v>
                </c:pt>
                <c:pt idx="210">
                  <c:v>34.82</c:v>
                </c:pt>
                <c:pt idx="211">
                  <c:v>34.909999999999997</c:v>
                </c:pt>
                <c:pt idx="212">
                  <c:v>35.01</c:v>
                </c:pt>
                <c:pt idx="213">
                  <c:v>34.909999999999997</c:v>
                </c:pt>
                <c:pt idx="214">
                  <c:v>35.01</c:v>
                </c:pt>
                <c:pt idx="215">
                  <c:v>35.01</c:v>
                </c:pt>
                <c:pt idx="216">
                  <c:v>35.01</c:v>
                </c:pt>
                <c:pt idx="217">
                  <c:v>35.21</c:v>
                </c:pt>
                <c:pt idx="218">
                  <c:v>35.11</c:v>
                </c:pt>
                <c:pt idx="219">
                  <c:v>35.11</c:v>
                </c:pt>
                <c:pt idx="220">
                  <c:v>35.21</c:v>
                </c:pt>
                <c:pt idx="221">
                  <c:v>35.21</c:v>
                </c:pt>
                <c:pt idx="222">
                  <c:v>35.21</c:v>
                </c:pt>
                <c:pt idx="223">
                  <c:v>35.21</c:v>
                </c:pt>
                <c:pt idx="224">
                  <c:v>35.21</c:v>
                </c:pt>
                <c:pt idx="225">
                  <c:v>35.31</c:v>
                </c:pt>
                <c:pt idx="226">
                  <c:v>35.21</c:v>
                </c:pt>
                <c:pt idx="227">
                  <c:v>35.21</c:v>
                </c:pt>
                <c:pt idx="228">
                  <c:v>35.21</c:v>
                </c:pt>
                <c:pt idx="229">
                  <c:v>35.31</c:v>
                </c:pt>
                <c:pt idx="230">
                  <c:v>35.21</c:v>
                </c:pt>
                <c:pt idx="231">
                  <c:v>35.11</c:v>
                </c:pt>
                <c:pt idx="232">
                  <c:v>35.01</c:v>
                </c:pt>
                <c:pt idx="233">
                  <c:v>35.01</c:v>
                </c:pt>
                <c:pt idx="234">
                  <c:v>34.909999999999997</c:v>
                </c:pt>
                <c:pt idx="235">
                  <c:v>34.82</c:v>
                </c:pt>
                <c:pt idx="236">
                  <c:v>34.909999999999997</c:v>
                </c:pt>
                <c:pt idx="237">
                  <c:v>34.72</c:v>
                </c:pt>
                <c:pt idx="238">
                  <c:v>34.72</c:v>
                </c:pt>
                <c:pt idx="239">
                  <c:v>34.82</c:v>
                </c:pt>
                <c:pt idx="240">
                  <c:v>34.72</c:v>
                </c:pt>
                <c:pt idx="241">
                  <c:v>34.72</c:v>
                </c:pt>
                <c:pt idx="242">
                  <c:v>34.72</c:v>
                </c:pt>
                <c:pt idx="243">
                  <c:v>34.72</c:v>
                </c:pt>
                <c:pt idx="244">
                  <c:v>34.619999999999997</c:v>
                </c:pt>
                <c:pt idx="245">
                  <c:v>34.619999999999997</c:v>
                </c:pt>
                <c:pt idx="246">
                  <c:v>34.520000000000003</c:v>
                </c:pt>
                <c:pt idx="247">
                  <c:v>34.619999999999997</c:v>
                </c:pt>
                <c:pt idx="248">
                  <c:v>34.42</c:v>
                </c:pt>
                <c:pt idx="249">
                  <c:v>34.520000000000003</c:v>
                </c:pt>
                <c:pt idx="250">
                  <c:v>34.520000000000003</c:v>
                </c:pt>
                <c:pt idx="251">
                  <c:v>34.520000000000003</c:v>
                </c:pt>
                <c:pt idx="252">
                  <c:v>34.619999999999997</c:v>
                </c:pt>
                <c:pt idx="253">
                  <c:v>34.619999999999997</c:v>
                </c:pt>
                <c:pt idx="254">
                  <c:v>34.619999999999997</c:v>
                </c:pt>
                <c:pt idx="255">
                  <c:v>34.72</c:v>
                </c:pt>
                <c:pt idx="256">
                  <c:v>34.619999999999997</c:v>
                </c:pt>
                <c:pt idx="257">
                  <c:v>34.520000000000003</c:v>
                </c:pt>
                <c:pt idx="258">
                  <c:v>34.520000000000003</c:v>
                </c:pt>
                <c:pt idx="259">
                  <c:v>34.520000000000003</c:v>
                </c:pt>
                <c:pt idx="260">
                  <c:v>34.520000000000003</c:v>
                </c:pt>
                <c:pt idx="261">
                  <c:v>34.520000000000003</c:v>
                </c:pt>
                <c:pt idx="262">
                  <c:v>34.520000000000003</c:v>
                </c:pt>
                <c:pt idx="263">
                  <c:v>34.42</c:v>
                </c:pt>
                <c:pt idx="264">
                  <c:v>34.42</c:v>
                </c:pt>
                <c:pt idx="265">
                  <c:v>34.42</c:v>
                </c:pt>
                <c:pt idx="266">
                  <c:v>34.42</c:v>
                </c:pt>
                <c:pt idx="267">
                  <c:v>34.520000000000003</c:v>
                </c:pt>
                <c:pt idx="268">
                  <c:v>34.619999999999997</c:v>
                </c:pt>
                <c:pt idx="269">
                  <c:v>34.909999999999997</c:v>
                </c:pt>
                <c:pt idx="270">
                  <c:v>35.01</c:v>
                </c:pt>
                <c:pt idx="271">
                  <c:v>35.31</c:v>
                </c:pt>
                <c:pt idx="272">
                  <c:v>35.51</c:v>
                </c:pt>
                <c:pt idx="273">
                  <c:v>35.909999999999997</c:v>
                </c:pt>
                <c:pt idx="274">
                  <c:v>36.01</c:v>
                </c:pt>
                <c:pt idx="275">
                  <c:v>36.409999999999997</c:v>
                </c:pt>
                <c:pt idx="276">
                  <c:v>36.82</c:v>
                </c:pt>
                <c:pt idx="277">
                  <c:v>37.020000000000003</c:v>
                </c:pt>
                <c:pt idx="278">
                  <c:v>37.33</c:v>
                </c:pt>
                <c:pt idx="279">
                  <c:v>37.43</c:v>
                </c:pt>
                <c:pt idx="280">
                  <c:v>37.630000000000003</c:v>
                </c:pt>
                <c:pt idx="281">
                  <c:v>37.94</c:v>
                </c:pt>
                <c:pt idx="282">
                  <c:v>38.15</c:v>
                </c:pt>
                <c:pt idx="283">
                  <c:v>38.36</c:v>
                </c:pt>
                <c:pt idx="284">
                  <c:v>38.46</c:v>
                </c:pt>
                <c:pt idx="285">
                  <c:v>38.78</c:v>
                </c:pt>
                <c:pt idx="286">
                  <c:v>38.880000000000003</c:v>
                </c:pt>
                <c:pt idx="287">
                  <c:v>39.090000000000003</c:v>
                </c:pt>
                <c:pt idx="288">
                  <c:v>39.409999999999997</c:v>
                </c:pt>
                <c:pt idx="289">
                  <c:v>39.409999999999997</c:v>
                </c:pt>
                <c:pt idx="290">
                  <c:v>39.729999999999997</c:v>
                </c:pt>
                <c:pt idx="291">
                  <c:v>39.94</c:v>
                </c:pt>
                <c:pt idx="292">
                  <c:v>40.049999999999997</c:v>
                </c:pt>
                <c:pt idx="293">
                  <c:v>40.159999999999997</c:v>
                </c:pt>
                <c:pt idx="294">
                  <c:v>40.26</c:v>
                </c:pt>
                <c:pt idx="295">
                  <c:v>40.369999999999997</c:v>
                </c:pt>
                <c:pt idx="296">
                  <c:v>40.159999999999997</c:v>
                </c:pt>
                <c:pt idx="297">
                  <c:v>40.159999999999997</c:v>
                </c:pt>
                <c:pt idx="298">
                  <c:v>39.94</c:v>
                </c:pt>
                <c:pt idx="299">
                  <c:v>39.729999999999997</c:v>
                </c:pt>
                <c:pt idx="300">
                  <c:v>39.520000000000003</c:v>
                </c:pt>
                <c:pt idx="301">
                  <c:v>39.619999999999997</c:v>
                </c:pt>
                <c:pt idx="302">
                  <c:v>39.729999999999997</c:v>
                </c:pt>
                <c:pt idx="303">
                  <c:v>39.840000000000003</c:v>
                </c:pt>
                <c:pt idx="304">
                  <c:v>39.840000000000003</c:v>
                </c:pt>
                <c:pt idx="305">
                  <c:v>39.94</c:v>
                </c:pt>
                <c:pt idx="306">
                  <c:v>40.159999999999997</c:v>
                </c:pt>
                <c:pt idx="307">
                  <c:v>40.159999999999997</c:v>
                </c:pt>
                <c:pt idx="308">
                  <c:v>40.159999999999997</c:v>
                </c:pt>
                <c:pt idx="309">
                  <c:v>39.94</c:v>
                </c:pt>
                <c:pt idx="310">
                  <c:v>40.049999999999997</c:v>
                </c:pt>
                <c:pt idx="311">
                  <c:v>39.94</c:v>
                </c:pt>
                <c:pt idx="312">
                  <c:v>39.840000000000003</c:v>
                </c:pt>
                <c:pt idx="313">
                  <c:v>39.840000000000003</c:v>
                </c:pt>
                <c:pt idx="314">
                  <c:v>39.729999999999997</c:v>
                </c:pt>
                <c:pt idx="315">
                  <c:v>39.94</c:v>
                </c:pt>
                <c:pt idx="316">
                  <c:v>39.94</c:v>
                </c:pt>
                <c:pt idx="317">
                  <c:v>40.049999999999997</c:v>
                </c:pt>
                <c:pt idx="318">
                  <c:v>40.049999999999997</c:v>
                </c:pt>
                <c:pt idx="319">
                  <c:v>40.159999999999997</c:v>
                </c:pt>
                <c:pt idx="320">
                  <c:v>40.159999999999997</c:v>
                </c:pt>
                <c:pt idx="321">
                  <c:v>40.049999999999997</c:v>
                </c:pt>
                <c:pt idx="322">
                  <c:v>39.94</c:v>
                </c:pt>
                <c:pt idx="323">
                  <c:v>39.94</c:v>
                </c:pt>
                <c:pt idx="324">
                  <c:v>39.729999999999997</c:v>
                </c:pt>
                <c:pt idx="325">
                  <c:v>39.840000000000003</c:v>
                </c:pt>
                <c:pt idx="326">
                  <c:v>39.729999999999997</c:v>
                </c:pt>
                <c:pt idx="327">
                  <c:v>39.94</c:v>
                </c:pt>
                <c:pt idx="328">
                  <c:v>40.049999999999997</c:v>
                </c:pt>
                <c:pt idx="329">
                  <c:v>40.159999999999997</c:v>
                </c:pt>
                <c:pt idx="330">
                  <c:v>40.049999999999997</c:v>
                </c:pt>
              </c:numCache>
            </c:numRef>
          </c:yVal>
          <c:smooth val="1"/>
          <c:extLst>
            <c:ext xmlns:c16="http://schemas.microsoft.com/office/drawing/2014/chart" uri="{C3380CC4-5D6E-409C-BE32-E72D297353CC}">
              <c16:uniqueId val="{00000000-BDD4-4CA1-A56A-B0A34B1CA638}"/>
            </c:ext>
          </c:extLst>
        </c:ser>
        <c:dLbls>
          <c:showLegendKey val="0"/>
          <c:showVal val="0"/>
          <c:showCatName val="0"/>
          <c:showSerName val="0"/>
          <c:showPercent val="0"/>
          <c:showBubbleSize val="0"/>
        </c:dLbls>
        <c:axId val="1383721471"/>
        <c:axId val="1383720991"/>
      </c:scatterChart>
      <c:valAx>
        <c:axId val="1383721471"/>
        <c:scaling>
          <c:orientation val="minMax"/>
          <c:max val="700"/>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lt1"/>
                    </a:solidFill>
                    <a:latin typeface="+mn-lt"/>
                    <a:ea typeface="+mn-ea"/>
                    <a:cs typeface="+mn-cs"/>
                  </a:defRPr>
                </a:pPr>
                <a:r>
                  <a:rPr lang="en-US" sz="900" b="1" i="0" u="none" strike="noStrike" kern="1200" baseline="0">
                    <a:solidFill>
                      <a:sysClr val="window" lastClr="FFFFFF"/>
                    </a:solidFill>
                  </a:rPr>
                  <a:t>Time(S)</a:t>
                </a:r>
              </a:p>
            </c:rich>
          </c:tx>
          <c:overlay val="0"/>
          <c:spPr>
            <a:noFill/>
            <a:ln>
              <a:noFill/>
            </a:ln>
            <a:effectLst/>
          </c:spPr>
          <c:txPr>
            <a:bodyPr rot="0" spcFirstLastPara="1" vertOverflow="ellipsis" vert="horz" wrap="square" anchor="ctr" anchorCtr="1"/>
            <a:lstStyle/>
            <a:p>
              <a:pPr>
                <a:defRPr sz="9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lt1">
                <a:alpha val="25000"/>
              </a:schemeClr>
            </a:solidFill>
            <a:round/>
          </a:ln>
          <a:effectLst/>
        </c:spPr>
        <c:txPr>
          <a:bodyPr rot="-60000000" spcFirstLastPara="1" vertOverflow="ellipsis" vert="horz" wrap="square" anchor="ctr" anchorCtr="1"/>
          <a:lstStyle/>
          <a:p>
            <a:pPr>
              <a:defRPr sz="900" b="0" i="0" u="none" strike="noStrike" kern="1200" spc="100" baseline="0">
                <a:solidFill>
                  <a:schemeClr val="lt1"/>
                </a:solidFill>
                <a:latin typeface="+mn-lt"/>
                <a:ea typeface="+mn-ea"/>
                <a:cs typeface="+mn-cs"/>
              </a:defRPr>
            </a:pPr>
            <a:endParaRPr lang="en-US"/>
          </a:p>
        </c:txPr>
        <c:crossAx val="1383720991"/>
        <c:crosses val="autoZero"/>
        <c:crossBetween val="midCat"/>
      </c:valAx>
      <c:valAx>
        <c:axId val="1383720991"/>
        <c:scaling>
          <c:orientation val="minMax"/>
          <c:min val="20"/>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lt1"/>
                    </a:solidFill>
                    <a:latin typeface="+mn-lt"/>
                    <a:ea typeface="+mn-ea"/>
                    <a:cs typeface="+mn-cs"/>
                  </a:defRPr>
                </a:pPr>
                <a:r>
                  <a:rPr lang="en-US" sz="900" b="1" i="0" u="none" strike="noStrike" kern="1200" baseline="0">
                    <a:solidFill>
                      <a:sysClr val="window" lastClr="FFFFFF"/>
                    </a:solidFill>
                  </a:rPr>
                  <a:t>Temp C</a:t>
                </a:r>
              </a:p>
            </c:rich>
          </c:tx>
          <c:overlay val="0"/>
          <c:spPr>
            <a:noFill/>
            <a:ln>
              <a:noFill/>
            </a:ln>
            <a:effectLst/>
          </c:spPr>
          <c:txPr>
            <a:bodyPr rot="-5400000" spcFirstLastPara="1" vertOverflow="ellipsis" vert="horz" wrap="square" anchor="ctr" anchorCtr="1"/>
            <a:lstStyle/>
            <a:p>
              <a:pPr>
                <a:defRPr sz="9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solidFill>
                <a:latin typeface="+mn-lt"/>
                <a:ea typeface="+mn-ea"/>
                <a:cs typeface="+mn-cs"/>
              </a:defRPr>
            </a:pPr>
            <a:endParaRPr lang="en-US"/>
          </a:p>
        </c:txPr>
        <c:crossAx val="1383721471"/>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7">
  <cs:axisTitle>
    <cs:lnRef idx="0"/>
    <cs:fillRef idx="0"/>
    <cs:effectRef idx="0"/>
    <cs:fontRef idx="minor">
      <a:schemeClr val="lt1"/>
    </cs:fontRef>
    <cs:defRPr sz="900"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900"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000" kern="1200"/>
  </cs:chartArea>
  <cs:dataLabel>
    <cs:lnRef idx="0"/>
    <cs:fillRef idx="0"/>
    <cs:effectRef idx="0"/>
    <cs:fontRef idx="minor">
      <a:schemeClr val="lt1"/>
    </cs:fontRef>
    <cs:defRPr sz="900" b="1" kern="1200"/>
  </cs:dataLabel>
  <cs:dataLabelCallout>
    <cs:lnRef idx="0">
      <cs:styleClr val="auto"/>
    </cs:lnRef>
    <cs:fillRef idx="0"/>
    <cs:effectRef idx="0"/>
    <cs:fontRef idx="minor">
      <cs:styleClr val="auto"/>
    </cs:fontRef>
    <cs:spPr>
      <a:solidFill>
        <a:schemeClr val="lt1"/>
      </a:solidFill>
      <a:ln>
        <a:solidFill>
          <a:schemeClr val="ph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900"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900"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500"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900"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47">
  <cs:axisTitle>
    <cs:lnRef idx="0"/>
    <cs:fillRef idx="0"/>
    <cs:effectRef idx="0"/>
    <cs:fontRef idx="minor">
      <a:schemeClr val="lt1"/>
    </cs:fontRef>
    <cs:defRPr sz="900"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900"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000" kern="1200"/>
  </cs:chartArea>
  <cs:dataLabel>
    <cs:lnRef idx="0"/>
    <cs:fillRef idx="0"/>
    <cs:effectRef idx="0"/>
    <cs:fontRef idx="minor">
      <a:schemeClr val="lt1"/>
    </cs:fontRef>
    <cs:defRPr sz="900" b="1" kern="1200"/>
  </cs:dataLabel>
  <cs:dataLabelCallout>
    <cs:lnRef idx="0">
      <cs:styleClr val="auto"/>
    </cs:lnRef>
    <cs:fillRef idx="0"/>
    <cs:effectRef idx="0"/>
    <cs:fontRef idx="minor">
      <cs:styleClr val="auto"/>
    </cs:fontRef>
    <cs:spPr>
      <a:solidFill>
        <a:schemeClr val="lt1"/>
      </a:solidFill>
      <a:ln>
        <a:solidFill>
          <a:schemeClr val="ph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900"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900"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500"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900"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7">
  <cs:axisTitle>
    <cs:lnRef idx="0"/>
    <cs:fillRef idx="0"/>
    <cs:effectRef idx="0"/>
    <cs:fontRef idx="minor">
      <a:schemeClr val="lt1"/>
    </cs:fontRef>
    <cs:defRPr sz="900"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900"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000" kern="1200"/>
  </cs:chartArea>
  <cs:dataLabel>
    <cs:lnRef idx="0"/>
    <cs:fillRef idx="0"/>
    <cs:effectRef idx="0"/>
    <cs:fontRef idx="minor">
      <a:schemeClr val="lt1"/>
    </cs:fontRef>
    <cs:defRPr sz="900" b="1" kern="1200"/>
  </cs:dataLabel>
  <cs:dataLabelCallout>
    <cs:lnRef idx="0">
      <cs:styleClr val="auto"/>
    </cs:lnRef>
    <cs:fillRef idx="0"/>
    <cs:effectRef idx="0"/>
    <cs:fontRef idx="minor">
      <cs:styleClr val="auto"/>
    </cs:fontRef>
    <cs:spPr>
      <a:solidFill>
        <a:schemeClr val="lt1"/>
      </a:solidFill>
      <a:ln>
        <a:solidFill>
          <a:schemeClr val="ph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900"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900"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500"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900"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900"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_rels/data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svg"/><Relationship Id="rId1" Type="http://schemas.openxmlformats.org/officeDocument/2006/relationships/image" Target="../media/image41.png"/><Relationship Id="rId4" Type="http://schemas.openxmlformats.org/officeDocument/2006/relationships/image" Target="../media/image4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_rels/drawing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svg"/><Relationship Id="rId1" Type="http://schemas.openxmlformats.org/officeDocument/2006/relationships/image" Target="../media/image41.png"/><Relationship Id="rId4" Type="http://schemas.openxmlformats.org/officeDocument/2006/relationships/image" Target="../media/image44.svg"/></Relationships>
</file>

<file path=ppt/diagrams/colors1.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data1.xml><?xml version="1.0" encoding="utf-8"?>
<dgm:dataModel xmlns:dgm="http://schemas.openxmlformats.org/drawingml/2006/diagram" xmlns:a="http://schemas.openxmlformats.org/drawingml/2006/main">
  <dgm:ptLst>
    <dgm:pt modelId="{7ABD76EC-71FD-4BF5-9118-EF6A4BECCAB2}" type="doc">
      <dgm:prSet loTypeId="urn:microsoft.com/office/officeart/2018/5/layout/IconLeafLabelList" loCatId="icon" qsTypeId="urn:microsoft.com/office/officeart/2005/8/quickstyle/simple1" qsCatId="simple" csTypeId="urn:microsoft.com/office/officeart/2018/5/colors/Iconchunking_neutralbg_accent1_2" csCatId="accent1" phldr="1"/>
      <dgm:spPr/>
      <dgm:t>
        <a:bodyPr/>
        <a:lstStyle/>
        <a:p>
          <a:endParaRPr lang="en-US"/>
        </a:p>
      </dgm:t>
    </dgm:pt>
    <dgm:pt modelId="{290AA50F-B3A9-4FA3-8167-6499B94D9C71}">
      <dgm:prSet/>
      <dgm:spPr/>
      <dgm:t>
        <a:bodyPr/>
        <a:lstStyle/>
        <a:p>
          <a:pPr>
            <a:lnSpc>
              <a:spcPct val="100000"/>
            </a:lnSpc>
            <a:defRPr cap="all"/>
          </a:pPr>
          <a:r>
            <a:rPr lang="en-US" dirty="0"/>
            <a:t>Improving chamber temperature control accuracy by using multiple sensors and an advanced PID system to reduce temperature variation.</a:t>
          </a:r>
        </a:p>
      </dgm:t>
    </dgm:pt>
    <dgm:pt modelId="{D8A210C0-2F8F-4C69-AEC3-F36D3407195B}" type="parTrans" cxnId="{78DA40B3-7027-458E-91A8-F0BF05C6ABE7}">
      <dgm:prSet/>
      <dgm:spPr/>
      <dgm:t>
        <a:bodyPr/>
        <a:lstStyle/>
        <a:p>
          <a:endParaRPr lang="en-US"/>
        </a:p>
      </dgm:t>
    </dgm:pt>
    <dgm:pt modelId="{D4E9B456-EEA2-4AF2-8115-54C72C3D4162}" type="sibTrans" cxnId="{78DA40B3-7027-458E-91A8-F0BF05C6ABE7}">
      <dgm:prSet/>
      <dgm:spPr/>
      <dgm:t>
        <a:bodyPr/>
        <a:lstStyle/>
        <a:p>
          <a:endParaRPr lang="en-US"/>
        </a:p>
      </dgm:t>
    </dgm:pt>
    <dgm:pt modelId="{B95CE454-8AA8-44D5-AC94-8930DE9D86B3}">
      <dgm:prSet/>
      <dgm:spPr/>
      <dgm:t>
        <a:bodyPr/>
        <a:lstStyle/>
        <a:p>
          <a:pPr>
            <a:lnSpc>
              <a:spcPct val="100000"/>
            </a:lnSpc>
            <a:defRPr cap="all"/>
          </a:pPr>
          <a:r>
            <a:rPr lang="en-US" dirty="0">
              <a:latin typeface="+mj-lt"/>
            </a:rPr>
            <a:t>Perform mor testing on the material such as taking </a:t>
          </a:r>
          <a:r>
            <a:rPr lang="en-US" b="0" dirty="0">
              <a:latin typeface="+mj-lt"/>
              <a:cs typeface="Times New Roman" panose="02020603050405020304" pitchFamily="18" charset="0"/>
            </a:rPr>
            <a:t>CT images while applying compression and tension loads </a:t>
          </a:r>
          <a:endParaRPr lang="en-US" dirty="0">
            <a:latin typeface="+mj-lt"/>
          </a:endParaRPr>
        </a:p>
      </dgm:t>
    </dgm:pt>
    <dgm:pt modelId="{A6B9B67D-9A38-49E6-A4BD-1948743249AF}" type="parTrans" cxnId="{D8306512-DF21-4394-B052-D402C552255D}">
      <dgm:prSet/>
      <dgm:spPr/>
      <dgm:t>
        <a:bodyPr/>
        <a:lstStyle/>
        <a:p>
          <a:endParaRPr lang="en-US"/>
        </a:p>
      </dgm:t>
    </dgm:pt>
    <dgm:pt modelId="{DCCEA513-8901-4571-BEEC-CBFD71E780B3}" type="sibTrans" cxnId="{D8306512-DF21-4394-B052-D402C552255D}">
      <dgm:prSet/>
      <dgm:spPr/>
      <dgm:t>
        <a:bodyPr/>
        <a:lstStyle/>
        <a:p>
          <a:endParaRPr lang="en-US"/>
        </a:p>
      </dgm:t>
    </dgm:pt>
    <dgm:pt modelId="{1BFCE44B-2BDA-4AE8-A73C-3AE1A31E0CAE}">
      <dgm:prSet/>
      <dgm:spPr/>
      <dgm:t>
        <a:bodyPr/>
        <a:lstStyle/>
        <a:p>
          <a:pPr>
            <a:lnSpc>
              <a:spcPct val="100000"/>
            </a:lnSpc>
            <a:defRPr cap="all"/>
          </a:pPr>
          <a:r>
            <a:rPr lang="en-US"/>
            <a:t>Completing the testing machine by connecting all the electrical components to the pcb and calibrating the device.</a:t>
          </a:r>
          <a:endParaRPr lang="en-US" dirty="0"/>
        </a:p>
      </dgm:t>
    </dgm:pt>
    <dgm:pt modelId="{34D395C1-E767-4F3E-A12A-E8FBC2D357FC}" type="parTrans" cxnId="{E992F200-2343-4353-8007-2149E640FB85}">
      <dgm:prSet/>
      <dgm:spPr/>
      <dgm:t>
        <a:bodyPr/>
        <a:lstStyle/>
        <a:p>
          <a:endParaRPr lang="en-US"/>
        </a:p>
      </dgm:t>
    </dgm:pt>
    <dgm:pt modelId="{ECCCFAEE-DA42-4B66-A4F1-A0AC9DB39017}" type="sibTrans" cxnId="{E992F200-2343-4353-8007-2149E640FB85}">
      <dgm:prSet/>
      <dgm:spPr/>
      <dgm:t>
        <a:bodyPr/>
        <a:lstStyle/>
        <a:p>
          <a:endParaRPr lang="en-US"/>
        </a:p>
      </dgm:t>
    </dgm:pt>
    <dgm:pt modelId="{01DFF8B0-DE2F-42EB-995E-3C5FFA8954F2}">
      <dgm:prSet/>
      <dgm:spPr/>
      <dgm:t>
        <a:bodyPr/>
        <a:lstStyle/>
        <a:p>
          <a:pPr>
            <a:lnSpc>
              <a:spcPct val="100000"/>
            </a:lnSpc>
            <a:defRPr cap="all"/>
          </a:pPr>
          <a:r>
            <a:rPr lang="en-US" dirty="0"/>
            <a:t>Enhancing the safety by adding a ventilation system with HEPA/activated carbon filters to reduce harmful emissions.</a:t>
          </a:r>
        </a:p>
      </dgm:t>
    </dgm:pt>
    <dgm:pt modelId="{F85DB9DF-D228-4AFE-B4D0-2AF80A841FE5}" type="parTrans" cxnId="{637B32A3-88CE-4D52-946F-CE792E688AAE}">
      <dgm:prSet/>
      <dgm:spPr/>
      <dgm:t>
        <a:bodyPr/>
        <a:lstStyle/>
        <a:p>
          <a:endParaRPr lang="en-US"/>
        </a:p>
      </dgm:t>
    </dgm:pt>
    <dgm:pt modelId="{9D6774AD-8F47-4667-88CC-6F4399FC6E25}" type="sibTrans" cxnId="{637B32A3-88CE-4D52-946F-CE792E688AAE}">
      <dgm:prSet/>
      <dgm:spPr/>
      <dgm:t>
        <a:bodyPr/>
        <a:lstStyle/>
        <a:p>
          <a:endParaRPr lang="en-US"/>
        </a:p>
      </dgm:t>
    </dgm:pt>
    <dgm:pt modelId="{8E483981-5261-46D9-8D68-793B69395192}" type="pres">
      <dgm:prSet presAssocID="{7ABD76EC-71FD-4BF5-9118-EF6A4BECCAB2}" presName="root" presStyleCnt="0">
        <dgm:presLayoutVars>
          <dgm:dir/>
          <dgm:resizeHandles val="exact"/>
        </dgm:presLayoutVars>
      </dgm:prSet>
      <dgm:spPr/>
    </dgm:pt>
    <dgm:pt modelId="{5B16C4BF-72CF-4AA9-AAA8-06ED5135A14E}" type="pres">
      <dgm:prSet presAssocID="{290AA50F-B3A9-4FA3-8167-6499B94D9C71}" presName="compNode" presStyleCnt="0"/>
      <dgm:spPr/>
    </dgm:pt>
    <dgm:pt modelId="{DAF48A79-A36D-4F73-96DB-7404CF2D7BF9}" type="pres">
      <dgm:prSet presAssocID="{290AA50F-B3A9-4FA3-8167-6499B94D9C71}" presName="iconBgRect" presStyleLbl="bgShp" presStyleIdx="0" presStyleCnt="4"/>
      <dgm:spPr>
        <a:prstGeom prst="round2DiagRect">
          <a:avLst>
            <a:gd name="adj1" fmla="val 29727"/>
            <a:gd name="adj2" fmla="val 0"/>
          </a:avLst>
        </a:prstGeom>
      </dgm:spPr>
    </dgm:pt>
    <dgm:pt modelId="{6B33D843-E05C-40B2-92BB-BFB4189E2CB3}" type="pres">
      <dgm:prSet presAssocID="{290AA50F-B3A9-4FA3-8167-6499B94D9C7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Thermometer"/>
        </a:ext>
      </dgm:extLst>
    </dgm:pt>
    <dgm:pt modelId="{0F5078D8-789F-4DCB-A8D4-3779CFF6D474}" type="pres">
      <dgm:prSet presAssocID="{290AA50F-B3A9-4FA3-8167-6499B94D9C71}" presName="spaceRect" presStyleCnt="0"/>
      <dgm:spPr/>
    </dgm:pt>
    <dgm:pt modelId="{00DD83CE-DFD3-4CD3-9BA0-48C9746B00A0}" type="pres">
      <dgm:prSet presAssocID="{290AA50F-B3A9-4FA3-8167-6499B94D9C71}" presName="textRect" presStyleLbl="revTx" presStyleIdx="0" presStyleCnt="4">
        <dgm:presLayoutVars>
          <dgm:chMax val="1"/>
          <dgm:chPref val="1"/>
        </dgm:presLayoutVars>
      </dgm:prSet>
      <dgm:spPr/>
    </dgm:pt>
    <dgm:pt modelId="{4DF0291C-C23F-476A-8A97-36B804D9BCE4}" type="pres">
      <dgm:prSet presAssocID="{D4E9B456-EEA2-4AF2-8115-54C72C3D4162}" presName="sibTrans" presStyleCnt="0"/>
      <dgm:spPr/>
    </dgm:pt>
    <dgm:pt modelId="{C8F61BC6-E374-4E7A-B43D-65CDB015499D}" type="pres">
      <dgm:prSet presAssocID="{B95CE454-8AA8-44D5-AC94-8930DE9D86B3}" presName="compNode" presStyleCnt="0"/>
      <dgm:spPr/>
    </dgm:pt>
    <dgm:pt modelId="{826B9F6B-AB37-4739-9DE4-1F8205B99435}" type="pres">
      <dgm:prSet presAssocID="{B95CE454-8AA8-44D5-AC94-8930DE9D86B3}" presName="iconBgRect" presStyleLbl="bgShp" presStyleIdx="1" presStyleCnt="4"/>
      <dgm:spPr>
        <a:prstGeom prst="round2DiagRect">
          <a:avLst>
            <a:gd name="adj1" fmla="val 29727"/>
            <a:gd name="adj2" fmla="val 0"/>
          </a:avLst>
        </a:prstGeom>
      </dgm:spPr>
    </dgm:pt>
    <dgm:pt modelId="{B0C2C149-5DD2-4CF5-B754-281E919911ED}" type="pres">
      <dgm:prSet presAssocID="{B95CE454-8AA8-44D5-AC94-8930DE9D86B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rain"/>
        </a:ext>
      </dgm:extLst>
    </dgm:pt>
    <dgm:pt modelId="{286F4282-8FAA-4811-A686-BBD6BA73B3D3}" type="pres">
      <dgm:prSet presAssocID="{B95CE454-8AA8-44D5-AC94-8930DE9D86B3}" presName="spaceRect" presStyleCnt="0"/>
      <dgm:spPr/>
    </dgm:pt>
    <dgm:pt modelId="{0A2AFDFD-0D78-4EED-9CD7-BF949B1E4F24}" type="pres">
      <dgm:prSet presAssocID="{B95CE454-8AA8-44D5-AC94-8930DE9D86B3}" presName="textRect" presStyleLbl="revTx" presStyleIdx="1" presStyleCnt="4">
        <dgm:presLayoutVars>
          <dgm:chMax val="1"/>
          <dgm:chPref val="1"/>
        </dgm:presLayoutVars>
      </dgm:prSet>
      <dgm:spPr/>
    </dgm:pt>
    <dgm:pt modelId="{C8F7761B-99D1-4B91-BF95-823D43C89963}" type="pres">
      <dgm:prSet presAssocID="{DCCEA513-8901-4571-BEEC-CBFD71E780B3}" presName="sibTrans" presStyleCnt="0"/>
      <dgm:spPr/>
    </dgm:pt>
    <dgm:pt modelId="{DA05EEDC-1CD3-467F-A11B-778D0E82A1C9}" type="pres">
      <dgm:prSet presAssocID="{01DFF8B0-DE2F-42EB-995E-3C5FFA8954F2}" presName="compNode" presStyleCnt="0"/>
      <dgm:spPr/>
    </dgm:pt>
    <dgm:pt modelId="{2EE8B673-2C0B-4F28-B745-5219B1EF4E31}" type="pres">
      <dgm:prSet presAssocID="{01DFF8B0-DE2F-42EB-995E-3C5FFA8954F2}" presName="iconBgRect" presStyleLbl="bgShp" presStyleIdx="2" presStyleCnt="4"/>
      <dgm:spPr>
        <a:prstGeom prst="round2DiagRect">
          <a:avLst>
            <a:gd name="adj1" fmla="val 29727"/>
            <a:gd name="adj2" fmla="val 0"/>
          </a:avLst>
        </a:prstGeom>
      </dgm:spPr>
    </dgm:pt>
    <dgm:pt modelId="{B430B9A0-5992-4EA9-8BB7-720BED786818}" type="pres">
      <dgm:prSet presAssocID="{01DFF8B0-DE2F-42EB-995E-3C5FFA8954F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rocessor"/>
        </a:ext>
      </dgm:extLst>
    </dgm:pt>
    <dgm:pt modelId="{359F1912-F0D5-4651-B535-72C879B90478}" type="pres">
      <dgm:prSet presAssocID="{01DFF8B0-DE2F-42EB-995E-3C5FFA8954F2}" presName="spaceRect" presStyleCnt="0"/>
      <dgm:spPr/>
    </dgm:pt>
    <dgm:pt modelId="{CDE69751-B5A0-41A9-A7E8-6DB61EC0ECC9}" type="pres">
      <dgm:prSet presAssocID="{01DFF8B0-DE2F-42EB-995E-3C5FFA8954F2}" presName="textRect" presStyleLbl="revTx" presStyleIdx="2" presStyleCnt="4">
        <dgm:presLayoutVars>
          <dgm:chMax val="1"/>
          <dgm:chPref val="1"/>
        </dgm:presLayoutVars>
      </dgm:prSet>
      <dgm:spPr/>
    </dgm:pt>
    <dgm:pt modelId="{72154C57-AA83-4B9E-89BB-112C99C1A3AA}" type="pres">
      <dgm:prSet presAssocID="{9D6774AD-8F47-4667-88CC-6F4399FC6E25}" presName="sibTrans" presStyleCnt="0"/>
      <dgm:spPr/>
    </dgm:pt>
    <dgm:pt modelId="{6B87C00C-857F-4784-8977-298704C0EE1B}" type="pres">
      <dgm:prSet presAssocID="{1BFCE44B-2BDA-4AE8-A73C-3AE1A31E0CAE}" presName="compNode" presStyleCnt="0"/>
      <dgm:spPr/>
    </dgm:pt>
    <dgm:pt modelId="{C267AACE-36CD-4436-8A10-C767286DDDD9}" type="pres">
      <dgm:prSet presAssocID="{1BFCE44B-2BDA-4AE8-A73C-3AE1A31E0CAE}" presName="iconBgRect" presStyleLbl="bgShp" presStyleIdx="3" presStyleCnt="4"/>
      <dgm:spPr>
        <a:prstGeom prst="round2DiagRect">
          <a:avLst>
            <a:gd name="adj1" fmla="val 29727"/>
            <a:gd name="adj2" fmla="val 0"/>
          </a:avLst>
        </a:prstGeom>
      </dgm:spPr>
    </dgm:pt>
    <dgm:pt modelId="{0374B78F-7336-4417-80EB-74B51701BC31}" type="pres">
      <dgm:prSet presAssocID="{1BFCE44B-2BDA-4AE8-A73C-3AE1A31E0CA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Fire"/>
        </a:ext>
      </dgm:extLst>
    </dgm:pt>
    <dgm:pt modelId="{88ECCFB6-BE7F-4D3D-8009-BA65E0535D81}" type="pres">
      <dgm:prSet presAssocID="{1BFCE44B-2BDA-4AE8-A73C-3AE1A31E0CAE}" presName="spaceRect" presStyleCnt="0"/>
      <dgm:spPr/>
    </dgm:pt>
    <dgm:pt modelId="{6F1EEDB6-7090-431B-9B62-8B74EE1521E0}" type="pres">
      <dgm:prSet presAssocID="{1BFCE44B-2BDA-4AE8-A73C-3AE1A31E0CAE}" presName="textRect" presStyleLbl="revTx" presStyleIdx="3" presStyleCnt="4">
        <dgm:presLayoutVars>
          <dgm:chMax val="1"/>
          <dgm:chPref val="1"/>
        </dgm:presLayoutVars>
      </dgm:prSet>
      <dgm:spPr/>
    </dgm:pt>
  </dgm:ptLst>
  <dgm:cxnLst>
    <dgm:cxn modelId="{D261E000-8EC2-46D7-801D-36B6F0B4BA4F}" type="presOf" srcId="{01DFF8B0-DE2F-42EB-995E-3C5FFA8954F2}" destId="{CDE69751-B5A0-41A9-A7E8-6DB61EC0ECC9}" srcOrd="0" destOrd="0" presId="urn:microsoft.com/office/officeart/2018/5/layout/IconLeafLabelList"/>
    <dgm:cxn modelId="{E992F200-2343-4353-8007-2149E640FB85}" srcId="{7ABD76EC-71FD-4BF5-9118-EF6A4BECCAB2}" destId="{1BFCE44B-2BDA-4AE8-A73C-3AE1A31E0CAE}" srcOrd="3" destOrd="0" parTransId="{34D395C1-E767-4F3E-A12A-E8FBC2D357FC}" sibTransId="{ECCCFAEE-DA42-4B66-A4F1-A0AC9DB39017}"/>
    <dgm:cxn modelId="{D8306512-DF21-4394-B052-D402C552255D}" srcId="{7ABD76EC-71FD-4BF5-9118-EF6A4BECCAB2}" destId="{B95CE454-8AA8-44D5-AC94-8930DE9D86B3}" srcOrd="1" destOrd="0" parTransId="{A6B9B67D-9A38-49E6-A4BD-1948743249AF}" sibTransId="{DCCEA513-8901-4571-BEEC-CBFD71E780B3}"/>
    <dgm:cxn modelId="{47D99870-CF4A-4B99-BD02-3AD1E71B90CF}" type="presOf" srcId="{7ABD76EC-71FD-4BF5-9118-EF6A4BECCAB2}" destId="{8E483981-5261-46D9-8D68-793B69395192}" srcOrd="0" destOrd="0" presId="urn:microsoft.com/office/officeart/2018/5/layout/IconLeafLabelList"/>
    <dgm:cxn modelId="{637B32A3-88CE-4D52-946F-CE792E688AAE}" srcId="{7ABD76EC-71FD-4BF5-9118-EF6A4BECCAB2}" destId="{01DFF8B0-DE2F-42EB-995E-3C5FFA8954F2}" srcOrd="2" destOrd="0" parTransId="{F85DB9DF-D228-4AFE-B4D0-2AF80A841FE5}" sibTransId="{9D6774AD-8F47-4667-88CC-6F4399FC6E25}"/>
    <dgm:cxn modelId="{78DA40B3-7027-458E-91A8-F0BF05C6ABE7}" srcId="{7ABD76EC-71FD-4BF5-9118-EF6A4BECCAB2}" destId="{290AA50F-B3A9-4FA3-8167-6499B94D9C71}" srcOrd="0" destOrd="0" parTransId="{D8A210C0-2F8F-4C69-AEC3-F36D3407195B}" sibTransId="{D4E9B456-EEA2-4AF2-8115-54C72C3D4162}"/>
    <dgm:cxn modelId="{CD8C90D4-2713-40A4-9BB0-965301D557CA}" type="presOf" srcId="{1BFCE44B-2BDA-4AE8-A73C-3AE1A31E0CAE}" destId="{6F1EEDB6-7090-431B-9B62-8B74EE1521E0}" srcOrd="0" destOrd="0" presId="urn:microsoft.com/office/officeart/2018/5/layout/IconLeafLabelList"/>
    <dgm:cxn modelId="{B847DED5-9480-4631-9DEE-C97EE847474D}" type="presOf" srcId="{290AA50F-B3A9-4FA3-8167-6499B94D9C71}" destId="{00DD83CE-DFD3-4CD3-9BA0-48C9746B00A0}" srcOrd="0" destOrd="0" presId="urn:microsoft.com/office/officeart/2018/5/layout/IconLeafLabelList"/>
    <dgm:cxn modelId="{A36826FF-F97D-40BB-8BF9-C13FF4397E25}" type="presOf" srcId="{B95CE454-8AA8-44D5-AC94-8930DE9D86B3}" destId="{0A2AFDFD-0D78-4EED-9CD7-BF949B1E4F24}" srcOrd="0" destOrd="0" presId="urn:microsoft.com/office/officeart/2018/5/layout/IconLeafLabelList"/>
    <dgm:cxn modelId="{48ABBC98-FF8F-4D78-A152-F2BF406F17F2}" type="presParOf" srcId="{8E483981-5261-46D9-8D68-793B69395192}" destId="{5B16C4BF-72CF-4AA9-AAA8-06ED5135A14E}" srcOrd="0" destOrd="0" presId="urn:microsoft.com/office/officeart/2018/5/layout/IconLeafLabelList"/>
    <dgm:cxn modelId="{576E07E9-7E4D-4416-84F8-DA98884755D5}" type="presParOf" srcId="{5B16C4BF-72CF-4AA9-AAA8-06ED5135A14E}" destId="{DAF48A79-A36D-4F73-96DB-7404CF2D7BF9}" srcOrd="0" destOrd="0" presId="urn:microsoft.com/office/officeart/2018/5/layout/IconLeafLabelList"/>
    <dgm:cxn modelId="{032A4ECC-C92D-491D-AD02-278FF24E0A3C}" type="presParOf" srcId="{5B16C4BF-72CF-4AA9-AAA8-06ED5135A14E}" destId="{6B33D843-E05C-40B2-92BB-BFB4189E2CB3}" srcOrd="1" destOrd="0" presId="urn:microsoft.com/office/officeart/2018/5/layout/IconLeafLabelList"/>
    <dgm:cxn modelId="{E2A087EE-05B5-48DA-B71D-80A1B755F616}" type="presParOf" srcId="{5B16C4BF-72CF-4AA9-AAA8-06ED5135A14E}" destId="{0F5078D8-789F-4DCB-A8D4-3779CFF6D474}" srcOrd="2" destOrd="0" presId="urn:microsoft.com/office/officeart/2018/5/layout/IconLeafLabelList"/>
    <dgm:cxn modelId="{804C362B-C7DA-4921-8EC2-FEF009D14B3A}" type="presParOf" srcId="{5B16C4BF-72CF-4AA9-AAA8-06ED5135A14E}" destId="{00DD83CE-DFD3-4CD3-9BA0-48C9746B00A0}" srcOrd="3" destOrd="0" presId="urn:microsoft.com/office/officeart/2018/5/layout/IconLeafLabelList"/>
    <dgm:cxn modelId="{3485ED37-C36C-4F3C-A32E-270D2899A348}" type="presParOf" srcId="{8E483981-5261-46D9-8D68-793B69395192}" destId="{4DF0291C-C23F-476A-8A97-36B804D9BCE4}" srcOrd="1" destOrd="0" presId="urn:microsoft.com/office/officeart/2018/5/layout/IconLeafLabelList"/>
    <dgm:cxn modelId="{7122A016-4A2C-4477-9A38-D0282327792D}" type="presParOf" srcId="{8E483981-5261-46D9-8D68-793B69395192}" destId="{C8F61BC6-E374-4E7A-B43D-65CDB015499D}" srcOrd="2" destOrd="0" presId="urn:microsoft.com/office/officeart/2018/5/layout/IconLeafLabelList"/>
    <dgm:cxn modelId="{2EE8BE82-8BDD-48C5-A823-4C9942EE734C}" type="presParOf" srcId="{C8F61BC6-E374-4E7A-B43D-65CDB015499D}" destId="{826B9F6B-AB37-4739-9DE4-1F8205B99435}" srcOrd="0" destOrd="0" presId="urn:microsoft.com/office/officeart/2018/5/layout/IconLeafLabelList"/>
    <dgm:cxn modelId="{45B8EDE1-2686-4FC0-BB9B-F11534A4471E}" type="presParOf" srcId="{C8F61BC6-E374-4E7A-B43D-65CDB015499D}" destId="{B0C2C149-5DD2-4CF5-B754-281E919911ED}" srcOrd="1" destOrd="0" presId="urn:microsoft.com/office/officeart/2018/5/layout/IconLeafLabelList"/>
    <dgm:cxn modelId="{5F2D9167-3A42-4937-9BA2-EA4BA8359D69}" type="presParOf" srcId="{C8F61BC6-E374-4E7A-B43D-65CDB015499D}" destId="{286F4282-8FAA-4811-A686-BBD6BA73B3D3}" srcOrd="2" destOrd="0" presId="urn:microsoft.com/office/officeart/2018/5/layout/IconLeafLabelList"/>
    <dgm:cxn modelId="{C756E6A4-D2FA-413F-B9EE-FAB30CBB87B4}" type="presParOf" srcId="{C8F61BC6-E374-4E7A-B43D-65CDB015499D}" destId="{0A2AFDFD-0D78-4EED-9CD7-BF949B1E4F24}" srcOrd="3" destOrd="0" presId="urn:microsoft.com/office/officeart/2018/5/layout/IconLeafLabelList"/>
    <dgm:cxn modelId="{4B7BF565-956B-429E-BC64-A8B82835F1D2}" type="presParOf" srcId="{8E483981-5261-46D9-8D68-793B69395192}" destId="{C8F7761B-99D1-4B91-BF95-823D43C89963}" srcOrd="3" destOrd="0" presId="urn:microsoft.com/office/officeart/2018/5/layout/IconLeafLabelList"/>
    <dgm:cxn modelId="{E0BFCEFD-91D9-4F8E-B139-D695E1C0658C}" type="presParOf" srcId="{8E483981-5261-46D9-8D68-793B69395192}" destId="{DA05EEDC-1CD3-467F-A11B-778D0E82A1C9}" srcOrd="4" destOrd="0" presId="urn:microsoft.com/office/officeart/2018/5/layout/IconLeafLabelList"/>
    <dgm:cxn modelId="{1A31F292-E7C0-48ED-A069-6BA65319F57E}" type="presParOf" srcId="{DA05EEDC-1CD3-467F-A11B-778D0E82A1C9}" destId="{2EE8B673-2C0B-4F28-B745-5219B1EF4E31}" srcOrd="0" destOrd="0" presId="urn:microsoft.com/office/officeart/2018/5/layout/IconLeafLabelList"/>
    <dgm:cxn modelId="{30E3A052-C28E-436C-997C-A6408C05B886}" type="presParOf" srcId="{DA05EEDC-1CD3-467F-A11B-778D0E82A1C9}" destId="{B430B9A0-5992-4EA9-8BB7-720BED786818}" srcOrd="1" destOrd="0" presId="urn:microsoft.com/office/officeart/2018/5/layout/IconLeafLabelList"/>
    <dgm:cxn modelId="{501B03AE-6362-48F1-9BD5-87C846259359}" type="presParOf" srcId="{DA05EEDC-1CD3-467F-A11B-778D0E82A1C9}" destId="{359F1912-F0D5-4651-B535-72C879B90478}" srcOrd="2" destOrd="0" presId="urn:microsoft.com/office/officeart/2018/5/layout/IconLeafLabelList"/>
    <dgm:cxn modelId="{B2450163-8D37-466C-93AF-5980B9EA42A5}" type="presParOf" srcId="{DA05EEDC-1CD3-467F-A11B-778D0E82A1C9}" destId="{CDE69751-B5A0-41A9-A7E8-6DB61EC0ECC9}" srcOrd="3" destOrd="0" presId="urn:microsoft.com/office/officeart/2018/5/layout/IconLeafLabelList"/>
    <dgm:cxn modelId="{956CD7A9-0B20-429D-B8D0-ADC077D2EB7E}" type="presParOf" srcId="{8E483981-5261-46D9-8D68-793B69395192}" destId="{72154C57-AA83-4B9E-89BB-112C99C1A3AA}" srcOrd="5" destOrd="0" presId="urn:microsoft.com/office/officeart/2018/5/layout/IconLeafLabelList"/>
    <dgm:cxn modelId="{54B91C37-9D21-4D40-9918-799098A9FAB8}" type="presParOf" srcId="{8E483981-5261-46D9-8D68-793B69395192}" destId="{6B87C00C-857F-4784-8977-298704C0EE1B}" srcOrd="6" destOrd="0" presId="urn:microsoft.com/office/officeart/2018/5/layout/IconLeafLabelList"/>
    <dgm:cxn modelId="{4905FD58-D0C1-4CB4-B9B5-1997458552E7}" type="presParOf" srcId="{6B87C00C-857F-4784-8977-298704C0EE1B}" destId="{C267AACE-36CD-4436-8A10-C767286DDDD9}" srcOrd="0" destOrd="0" presId="urn:microsoft.com/office/officeart/2018/5/layout/IconLeafLabelList"/>
    <dgm:cxn modelId="{4BD37BA8-6CF7-45E3-8A38-0852BF303C2E}" type="presParOf" srcId="{6B87C00C-857F-4784-8977-298704C0EE1B}" destId="{0374B78F-7336-4417-80EB-74B51701BC31}" srcOrd="1" destOrd="0" presId="urn:microsoft.com/office/officeart/2018/5/layout/IconLeafLabelList"/>
    <dgm:cxn modelId="{EF5BF576-D44C-4631-8970-F1F562D5504D}" type="presParOf" srcId="{6B87C00C-857F-4784-8977-298704C0EE1B}" destId="{88ECCFB6-BE7F-4D3D-8009-BA65E0535D81}" srcOrd="2" destOrd="0" presId="urn:microsoft.com/office/officeart/2018/5/layout/IconLeafLabelList"/>
    <dgm:cxn modelId="{55EDB515-4033-430A-93C2-E6209FF807A6}" type="presParOf" srcId="{6B87C00C-857F-4784-8977-298704C0EE1B}" destId="{6F1EEDB6-7090-431B-9B62-8B74EE1521E0}"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1C0FE7-B55C-4BF2-BA5E-D9C20E3D38B5}" type="doc">
      <dgm:prSet loTypeId="urn:microsoft.com/office/officeart/2018/5/layout/IconCircle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6CCAD31C-9ECF-404F-866C-1ACD5558B110}">
      <dgm:prSet/>
      <dgm:spPr/>
      <dgm:t>
        <a:bodyPr/>
        <a:lstStyle/>
        <a:p>
          <a:pPr>
            <a:lnSpc>
              <a:spcPct val="100000"/>
            </a:lnSpc>
            <a:defRPr cap="all"/>
          </a:pPr>
          <a:r>
            <a:rPr lang="en-US" b="1"/>
            <a:t>Thank you for listening.</a:t>
          </a:r>
          <a:endParaRPr lang="en-US"/>
        </a:p>
      </dgm:t>
    </dgm:pt>
    <dgm:pt modelId="{33CF8553-30E0-4271-804C-397F6E14E022}" type="parTrans" cxnId="{E6F45E33-0428-4C15-A1E4-C874F5FEA78F}">
      <dgm:prSet/>
      <dgm:spPr/>
      <dgm:t>
        <a:bodyPr/>
        <a:lstStyle/>
        <a:p>
          <a:endParaRPr lang="en-US"/>
        </a:p>
      </dgm:t>
    </dgm:pt>
    <dgm:pt modelId="{5A5391D6-1EEC-4D48-9E8E-D9B97D890CE4}" type="sibTrans" cxnId="{E6F45E33-0428-4C15-A1E4-C874F5FEA78F}">
      <dgm:prSet/>
      <dgm:spPr/>
      <dgm:t>
        <a:bodyPr/>
        <a:lstStyle/>
        <a:p>
          <a:endParaRPr lang="en-US"/>
        </a:p>
      </dgm:t>
    </dgm:pt>
    <dgm:pt modelId="{6041EF20-6BCE-4B45-A5CC-7C81BFF5CB7D}">
      <dgm:prSet/>
      <dgm:spPr/>
      <dgm:t>
        <a:bodyPr/>
        <a:lstStyle/>
        <a:p>
          <a:pPr>
            <a:lnSpc>
              <a:spcPct val="100000"/>
            </a:lnSpc>
            <a:defRPr cap="all"/>
          </a:pPr>
          <a:r>
            <a:rPr lang="en-US" b="1"/>
            <a:t>Your questions</a:t>
          </a:r>
          <a:r>
            <a:rPr lang="ar-JO" b="1"/>
            <a:t> </a:t>
          </a:r>
          <a:r>
            <a:rPr lang="en-US" b="1"/>
            <a:t>?</a:t>
          </a:r>
          <a:endParaRPr lang="en-US"/>
        </a:p>
      </dgm:t>
    </dgm:pt>
    <dgm:pt modelId="{1357F2D5-D21C-4892-B003-47386CE782B0}" type="parTrans" cxnId="{38686B5F-C500-4352-A507-1DA8F1453413}">
      <dgm:prSet/>
      <dgm:spPr/>
      <dgm:t>
        <a:bodyPr/>
        <a:lstStyle/>
        <a:p>
          <a:endParaRPr lang="en-US"/>
        </a:p>
      </dgm:t>
    </dgm:pt>
    <dgm:pt modelId="{F343FA68-5DDB-49B5-8B6E-4B1B385D2BF5}" type="sibTrans" cxnId="{38686B5F-C500-4352-A507-1DA8F1453413}">
      <dgm:prSet/>
      <dgm:spPr/>
      <dgm:t>
        <a:bodyPr/>
        <a:lstStyle/>
        <a:p>
          <a:endParaRPr lang="en-US"/>
        </a:p>
      </dgm:t>
    </dgm:pt>
    <dgm:pt modelId="{AB3C8158-5964-48A7-959C-0C1795ECEEA8}" type="pres">
      <dgm:prSet presAssocID="{091C0FE7-B55C-4BF2-BA5E-D9C20E3D38B5}" presName="root" presStyleCnt="0">
        <dgm:presLayoutVars>
          <dgm:dir/>
          <dgm:resizeHandles val="exact"/>
        </dgm:presLayoutVars>
      </dgm:prSet>
      <dgm:spPr/>
    </dgm:pt>
    <dgm:pt modelId="{64DF3431-CD6D-44F3-810C-16192CBF7455}" type="pres">
      <dgm:prSet presAssocID="{6CCAD31C-9ECF-404F-866C-1ACD5558B110}" presName="compNode" presStyleCnt="0"/>
      <dgm:spPr/>
    </dgm:pt>
    <dgm:pt modelId="{8BE4FFB3-0519-419B-9787-896A032CC9CF}" type="pres">
      <dgm:prSet presAssocID="{6CCAD31C-9ECF-404F-866C-1ACD5558B110}" presName="iconBgRect" presStyleLbl="bgShp" presStyleIdx="0" presStyleCnt="2"/>
      <dgm:spPr/>
    </dgm:pt>
    <dgm:pt modelId="{3FBDC73A-BF31-4BC3-BBA3-1E5C66234DA5}" type="pres">
      <dgm:prSet presAssocID="{6CCAD31C-9ECF-404F-866C-1ACD5558B11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miling Face with No Fill"/>
        </a:ext>
      </dgm:extLst>
    </dgm:pt>
    <dgm:pt modelId="{657B04C5-5C99-4246-BB13-2C935EDCECE5}" type="pres">
      <dgm:prSet presAssocID="{6CCAD31C-9ECF-404F-866C-1ACD5558B110}" presName="spaceRect" presStyleCnt="0"/>
      <dgm:spPr/>
    </dgm:pt>
    <dgm:pt modelId="{136CAAD1-0A9F-4DBD-A1F4-E77C0E35D7D2}" type="pres">
      <dgm:prSet presAssocID="{6CCAD31C-9ECF-404F-866C-1ACD5558B110}" presName="textRect" presStyleLbl="revTx" presStyleIdx="0" presStyleCnt="2">
        <dgm:presLayoutVars>
          <dgm:chMax val="1"/>
          <dgm:chPref val="1"/>
        </dgm:presLayoutVars>
      </dgm:prSet>
      <dgm:spPr/>
    </dgm:pt>
    <dgm:pt modelId="{4885171B-BCC0-4CC3-8C09-871AD835D354}" type="pres">
      <dgm:prSet presAssocID="{5A5391D6-1EEC-4D48-9E8E-D9B97D890CE4}" presName="sibTrans" presStyleCnt="0"/>
      <dgm:spPr/>
    </dgm:pt>
    <dgm:pt modelId="{D6B6DC15-AAB0-4CDD-B7FC-87CC8CC5F0E1}" type="pres">
      <dgm:prSet presAssocID="{6041EF20-6BCE-4B45-A5CC-7C81BFF5CB7D}" presName="compNode" presStyleCnt="0"/>
      <dgm:spPr/>
    </dgm:pt>
    <dgm:pt modelId="{A6B77673-B934-4844-9518-2E8EEBFE590B}" type="pres">
      <dgm:prSet presAssocID="{6041EF20-6BCE-4B45-A5CC-7C81BFF5CB7D}" presName="iconBgRect" presStyleLbl="bgShp" presStyleIdx="1" presStyleCnt="2"/>
      <dgm:spPr/>
    </dgm:pt>
    <dgm:pt modelId="{C2F199E4-C7BA-4330-B4F5-4A6CEEC20AAC}" type="pres">
      <dgm:prSet presAssocID="{6041EF20-6BCE-4B45-A5CC-7C81BFF5CB7D}"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A91E2D0D-824E-4D9F-8F3F-A0B742DE5937}" type="pres">
      <dgm:prSet presAssocID="{6041EF20-6BCE-4B45-A5CC-7C81BFF5CB7D}" presName="spaceRect" presStyleCnt="0"/>
      <dgm:spPr/>
    </dgm:pt>
    <dgm:pt modelId="{31FD3607-E998-4F48-9D09-7CCB69336DE5}" type="pres">
      <dgm:prSet presAssocID="{6041EF20-6BCE-4B45-A5CC-7C81BFF5CB7D}" presName="textRect" presStyleLbl="revTx" presStyleIdx="1" presStyleCnt="2">
        <dgm:presLayoutVars>
          <dgm:chMax val="1"/>
          <dgm:chPref val="1"/>
        </dgm:presLayoutVars>
      </dgm:prSet>
      <dgm:spPr/>
    </dgm:pt>
  </dgm:ptLst>
  <dgm:cxnLst>
    <dgm:cxn modelId="{E6F45E33-0428-4C15-A1E4-C874F5FEA78F}" srcId="{091C0FE7-B55C-4BF2-BA5E-D9C20E3D38B5}" destId="{6CCAD31C-9ECF-404F-866C-1ACD5558B110}" srcOrd="0" destOrd="0" parTransId="{33CF8553-30E0-4271-804C-397F6E14E022}" sibTransId="{5A5391D6-1EEC-4D48-9E8E-D9B97D890CE4}"/>
    <dgm:cxn modelId="{3BEF283C-ED4D-47CC-AB10-A18D3294C91C}" type="presOf" srcId="{091C0FE7-B55C-4BF2-BA5E-D9C20E3D38B5}" destId="{AB3C8158-5964-48A7-959C-0C1795ECEEA8}" srcOrd="0" destOrd="0" presId="urn:microsoft.com/office/officeart/2018/5/layout/IconCircleLabelList"/>
    <dgm:cxn modelId="{38686B5F-C500-4352-A507-1DA8F1453413}" srcId="{091C0FE7-B55C-4BF2-BA5E-D9C20E3D38B5}" destId="{6041EF20-6BCE-4B45-A5CC-7C81BFF5CB7D}" srcOrd="1" destOrd="0" parTransId="{1357F2D5-D21C-4892-B003-47386CE782B0}" sibTransId="{F343FA68-5DDB-49B5-8B6E-4B1B385D2BF5}"/>
    <dgm:cxn modelId="{A5660CB3-1D0C-4871-B916-C09D5380C9FB}" type="presOf" srcId="{6041EF20-6BCE-4B45-A5CC-7C81BFF5CB7D}" destId="{31FD3607-E998-4F48-9D09-7CCB69336DE5}" srcOrd="0" destOrd="0" presId="urn:microsoft.com/office/officeart/2018/5/layout/IconCircleLabelList"/>
    <dgm:cxn modelId="{C5E086C8-2EAC-42D7-A52B-F5EEE9783EE1}" type="presOf" srcId="{6CCAD31C-9ECF-404F-866C-1ACD5558B110}" destId="{136CAAD1-0A9F-4DBD-A1F4-E77C0E35D7D2}" srcOrd="0" destOrd="0" presId="urn:microsoft.com/office/officeart/2018/5/layout/IconCircleLabelList"/>
    <dgm:cxn modelId="{9D6E3B74-FD5C-4911-B45F-F9289FF6B1B2}" type="presParOf" srcId="{AB3C8158-5964-48A7-959C-0C1795ECEEA8}" destId="{64DF3431-CD6D-44F3-810C-16192CBF7455}" srcOrd="0" destOrd="0" presId="urn:microsoft.com/office/officeart/2018/5/layout/IconCircleLabelList"/>
    <dgm:cxn modelId="{C51F1834-5E4C-4EDD-9F9F-CC2A0A228196}" type="presParOf" srcId="{64DF3431-CD6D-44F3-810C-16192CBF7455}" destId="{8BE4FFB3-0519-419B-9787-896A032CC9CF}" srcOrd="0" destOrd="0" presId="urn:microsoft.com/office/officeart/2018/5/layout/IconCircleLabelList"/>
    <dgm:cxn modelId="{17C316BB-EA1B-4B9F-8EB4-450152F76C92}" type="presParOf" srcId="{64DF3431-CD6D-44F3-810C-16192CBF7455}" destId="{3FBDC73A-BF31-4BC3-BBA3-1E5C66234DA5}" srcOrd="1" destOrd="0" presId="urn:microsoft.com/office/officeart/2018/5/layout/IconCircleLabelList"/>
    <dgm:cxn modelId="{139FE4E7-7FDA-4E26-A382-08F0ED5B0272}" type="presParOf" srcId="{64DF3431-CD6D-44F3-810C-16192CBF7455}" destId="{657B04C5-5C99-4246-BB13-2C935EDCECE5}" srcOrd="2" destOrd="0" presId="urn:microsoft.com/office/officeart/2018/5/layout/IconCircleLabelList"/>
    <dgm:cxn modelId="{A8283904-0FD2-4421-9867-E4EC3A3B268A}" type="presParOf" srcId="{64DF3431-CD6D-44F3-810C-16192CBF7455}" destId="{136CAAD1-0A9F-4DBD-A1F4-E77C0E35D7D2}" srcOrd="3" destOrd="0" presId="urn:microsoft.com/office/officeart/2018/5/layout/IconCircleLabelList"/>
    <dgm:cxn modelId="{69C13A9F-882D-4EF9-B058-B3E2C1E4DD2E}" type="presParOf" srcId="{AB3C8158-5964-48A7-959C-0C1795ECEEA8}" destId="{4885171B-BCC0-4CC3-8C09-871AD835D354}" srcOrd="1" destOrd="0" presId="urn:microsoft.com/office/officeart/2018/5/layout/IconCircleLabelList"/>
    <dgm:cxn modelId="{77C7F8D3-F433-4966-85B7-181CDFE62D73}" type="presParOf" srcId="{AB3C8158-5964-48A7-959C-0C1795ECEEA8}" destId="{D6B6DC15-AAB0-4CDD-B7FC-87CC8CC5F0E1}" srcOrd="2" destOrd="0" presId="urn:microsoft.com/office/officeart/2018/5/layout/IconCircleLabelList"/>
    <dgm:cxn modelId="{D6845368-5976-466A-9764-1B7C3CA2BF4E}" type="presParOf" srcId="{D6B6DC15-AAB0-4CDD-B7FC-87CC8CC5F0E1}" destId="{A6B77673-B934-4844-9518-2E8EEBFE590B}" srcOrd="0" destOrd="0" presId="urn:microsoft.com/office/officeart/2018/5/layout/IconCircleLabelList"/>
    <dgm:cxn modelId="{D280BCF7-77A5-4ECA-898B-5C6FF95A3B30}" type="presParOf" srcId="{D6B6DC15-AAB0-4CDD-B7FC-87CC8CC5F0E1}" destId="{C2F199E4-C7BA-4330-B4F5-4A6CEEC20AAC}" srcOrd="1" destOrd="0" presId="urn:microsoft.com/office/officeart/2018/5/layout/IconCircleLabelList"/>
    <dgm:cxn modelId="{19D270BC-08D7-44EB-9FA3-F638D4EEC8BB}" type="presParOf" srcId="{D6B6DC15-AAB0-4CDD-B7FC-87CC8CC5F0E1}" destId="{A91E2D0D-824E-4D9F-8F3F-A0B742DE5937}" srcOrd="2" destOrd="0" presId="urn:microsoft.com/office/officeart/2018/5/layout/IconCircleLabelList"/>
    <dgm:cxn modelId="{BA201559-2F12-40C7-A1A7-131A79E219AD}" type="presParOf" srcId="{D6B6DC15-AAB0-4CDD-B7FC-87CC8CC5F0E1}" destId="{31FD3607-E998-4F48-9D09-7CCB69336DE5}"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F48A79-A36D-4F73-96DB-7404CF2D7BF9}">
      <dsp:nvSpPr>
        <dsp:cNvPr id="0" name=""/>
        <dsp:cNvSpPr/>
      </dsp:nvSpPr>
      <dsp:spPr>
        <a:xfrm>
          <a:off x="973190" y="832316"/>
          <a:ext cx="1264141" cy="1264141"/>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33D843-E05C-40B2-92BB-BFB4189E2CB3}">
      <dsp:nvSpPr>
        <dsp:cNvPr id="0" name=""/>
        <dsp:cNvSpPr/>
      </dsp:nvSpPr>
      <dsp:spPr>
        <a:xfrm>
          <a:off x="1242597" y="1101724"/>
          <a:ext cx="725326" cy="72532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DD83CE-DFD3-4CD3-9BA0-48C9746B00A0}">
      <dsp:nvSpPr>
        <dsp:cNvPr id="0" name=""/>
        <dsp:cNvSpPr/>
      </dsp:nvSpPr>
      <dsp:spPr>
        <a:xfrm>
          <a:off x="569079" y="2490207"/>
          <a:ext cx="2072362" cy="103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kern="1200" dirty="0"/>
            <a:t>Improving chamber temperature control accuracy by using multiple sensors and an advanced PID system to reduce temperature variation.</a:t>
          </a:r>
        </a:p>
      </dsp:txBody>
      <dsp:txXfrm>
        <a:off x="569079" y="2490207"/>
        <a:ext cx="2072362" cy="1035000"/>
      </dsp:txXfrm>
    </dsp:sp>
    <dsp:sp modelId="{826B9F6B-AB37-4739-9DE4-1F8205B99435}">
      <dsp:nvSpPr>
        <dsp:cNvPr id="0" name=""/>
        <dsp:cNvSpPr/>
      </dsp:nvSpPr>
      <dsp:spPr>
        <a:xfrm>
          <a:off x="3408216" y="832316"/>
          <a:ext cx="1264141" cy="1264141"/>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C2C149-5DD2-4CF5-B754-281E919911ED}">
      <dsp:nvSpPr>
        <dsp:cNvPr id="0" name=""/>
        <dsp:cNvSpPr/>
      </dsp:nvSpPr>
      <dsp:spPr>
        <a:xfrm>
          <a:off x="3677623" y="1101724"/>
          <a:ext cx="725326" cy="72532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2AFDFD-0D78-4EED-9CD7-BF949B1E4F24}">
      <dsp:nvSpPr>
        <dsp:cNvPr id="0" name=""/>
        <dsp:cNvSpPr/>
      </dsp:nvSpPr>
      <dsp:spPr>
        <a:xfrm>
          <a:off x="3004105" y="2490207"/>
          <a:ext cx="2072362" cy="103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kern="1200" dirty="0">
              <a:latin typeface="+mj-lt"/>
            </a:rPr>
            <a:t>Perform mor testing on the material such as taking </a:t>
          </a:r>
          <a:r>
            <a:rPr lang="en-US" sz="1100" b="0" kern="1200" dirty="0">
              <a:latin typeface="+mj-lt"/>
              <a:cs typeface="Times New Roman" panose="02020603050405020304" pitchFamily="18" charset="0"/>
            </a:rPr>
            <a:t>CT images while applying compression and tension loads </a:t>
          </a:r>
          <a:endParaRPr lang="en-US" sz="1100" kern="1200" dirty="0">
            <a:latin typeface="+mj-lt"/>
          </a:endParaRPr>
        </a:p>
      </dsp:txBody>
      <dsp:txXfrm>
        <a:off x="3004105" y="2490207"/>
        <a:ext cx="2072362" cy="1035000"/>
      </dsp:txXfrm>
    </dsp:sp>
    <dsp:sp modelId="{2EE8B673-2C0B-4F28-B745-5219B1EF4E31}">
      <dsp:nvSpPr>
        <dsp:cNvPr id="0" name=""/>
        <dsp:cNvSpPr/>
      </dsp:nvSpPr>
      <dsp:spPr>
        <a:xfrm>
          <a:off x="5843242" y="832316"/>
          <a:ext cx="1264141" cy="1264141"/>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30B9A0-5992-4EA9-8BB7-720BED786818}">
      <dsp:nvSpPr>
        <dsp:cNvPr id="0" name=""/>
        <dsp:cNvSpPr/>
      </dsp:nvSpPr>
      <dsp:spPr>
        <a:xfrm>
          <a:off x="6112649" y="1101724"/>
          <a:ext cx="725326" cy="72532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E69751-B5A0-41A9-A7E8-6DB61EC0ECC9}">
      <dsp:nvSpPr>
        <dsp:cNvPr id="0" name=""/>
        <dsp:cNvSpPr/>
      </dsp:nvSpPr>
      <dsp:spPr>
        <a:xfrm>
          <a:off x="5439131" y="2490207"/>
          <a:ext cx="2072362" cy="103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kern="1200" dirty="0"/>
            <a:t>Enhancing the safety by adding a ventilation system with HEPA/activated carbon filters to reduce harmful emissions.</a:t>
          </a:r>
        </a:p>
      </dsp:txBody>
      <dsp:txXfrm>
        <a:off x="5439131" y="2490207"/>
        <a:ext cx="2072362" cy="1035000"/>
      </dsp:txXfrm>
    </dsp:sp>
    <dsp:sp modelId="{C267AACE-36CD-4436-8A10-C767286DDDD9}">
      <dsp:nvSpPr>
        <dsp:cNvPr id="0" name=""/>
        <dsp:cNvSpPr/>
      </dsp:nvSpPr>
      <dsp:spPr>
        <a:xfrm>
          <a:off x="8278268" y="832316"/>
          <a:ext cx="1264141" cy="1264141"/>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74B78F-7336-4417-80EB-74B51701BC31}">
      <dsp:nvSpPr>
        <dsp:cNvPr id="0" name=""/>
        <dsp:cNvSpPr/>
      </dsp:nvSpPr>
      <dsp:spPr>
        <a:xfrm>
          <a:off x="8547675" y="1101724"/>
          <a:ext cx="725326" cy="72532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1EEDB6-7090-431B-9B62-8B74EE1521E0}">
      <dsp:nvSpPr>
        <dsp:cNvPr id="0" name=""/>
        <dsp:cNvSpPr/>
      </dsp:nvSpPr>
      <dsp:spPr>
        <a:xfrm>
          <a:off x="7874157" y="2490207"/>
          <a:ext cx="2072362" cy="103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kern="1200"/>
            <a:t>Completing the testing machine by connecting all the electrical components to the pcb and calibrating the device.</a:t>
          </a:r>
          <a:endParaRPr lang="en-US" sz="1100" kern="1200" dirty="0"/>
        </a:p>
      </dsp:txBody>
      <dsp:txXfrm>
        <a:off x="7874157" y="2490207"/>
        <a:ext cx="2072362" cy="1035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E4FFB3-0519-419B-9787-896A032CC9CF}">
      <dsp:nvSpPr>
        <dsp:cNvPr id="0" name=""/>
        <dsp:cNvSpPr/>
      </dsp:nvSpPr>
      <dsp:spPr>
        <a:xfrm>
          <a:off x="2044800" y="174437"/>
          <a:ext cx="2196000" cy="21960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FBDC73A-BF31-4BC3-BBA3-1E5C66234DA5}">
      <dsp:nvSpPr>
        <dsp:cNvPr id="0" name=""/>
        <dsp:cNvSpPr/>
      </dsp:nvSpPr>
      <dsp:spPr>
        <a:xfrm>
          <a:off x="2512800" y="642437"/>
          <a:ext cx="1260000" cy="126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36CAAD1-0A9F-4DBD-A1F4-E77C0E35D7D2}">
      <dsp:nvSpPr>
        <dsp:cNvPr id="0" name=""/>
        <dsp:cNvSpPr/>
      </dsp:nvSpPr>
      <dsp:spPr>
        <a:xfrm>
          <a:off x="1342800" y="3054438"/>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defRPr cap="all"/>
          </a:pPr>
          <a:r>
            <a:rPr lang="en-US" sz="2400" b="1" kern="1200"/>
            <a:t>Thank you for listening.</a:t>
          </a:r>
          <a:endParaRPr lang="en-US" sz="2400" kern="1200"/>
        </a:p>
      </dsp:txBody>
      <dsp:txXfrm>
        <a:off x="1342800" y="3054438"/>
        <a:ext cx="3600000" cy="720000"/>
      </dsp:txXfrm>
    </dsp:sp>
    <dsp:sp modelId="{A6B77673-B934-4844-9518-2E8EEBFE590B}">
      <dsp:nvSpPr>
        <dsp:cNvPr id="0" name=""/>
        <dsp:cNvSpPr/>
      </dsp:nvSpPr>
      <dsp:spPr>
        <a:xfrm>
          <a:off x="6274800" y="174437"/>
          <a:ext cx="2196000" cy="21960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F199E4-C7BA-4330-B4F5-4A6CEEC20AAC}">
      <dsp:nvSpPr>
        <dsp:cNvPr id="0" name=""/>
        <dsp:cNvSpPr/>
      </dsp:nvSpPr>
      <dsp:spPr>
        <a:xfrm>
          <a:off x="6742800" y="642437"/>
          <a:ext cx="1260000" cy="126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1FD3607-E998-4F48-9D09-7CCB69336DE5}">
      <dsp:nvSpPr>
        <dsp:cNvPr id="0" name=""/>
        <dsp:cNvSpPr/>
      </dsp:nvSpPr>
      <dsp:spPr>
        <a:xfrm>
          <a:off x="5572800" y="3054438"/>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100000"/>
            </a:lnSpc>
            <a:spcBef>
              <a:spcPct val="0"/>
            </a:spcBef>
            <a:spcAft>
              <a:spcPct val="35000"/>
            </a:spcAft>
            <a:buNone/>
            <a:defRPr cap="all"/>
          </a:pPr>
          <a:r>
            <a:rPr lang="en-US" sz="2400" b="1" kern="1200"/>
            <a:t>Your questions</a:t>
          </a:r>
          <a:r>
            <a:rPr lang="ar-JO" sz="2400" b="1" kern="1200"/>
            <a:t> </a:t>
          </a:r>
          <a:r>
            <a:rPr lang="en-US" sz="2400" b="1" kern="1200"/>
            <a:t>?</a:t>
          </a:r>
          <a:endParaRPr lang="en-US" sz="2400" kern="1200"/>
        </a:p>
      </dsp:txBody>
      <dsp:txXfrm>
        <a:off x="5572800" y="3054438"/>
        <a:ext cx="3600000"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5AAFE32-81CC-4BDF-B946-59DDB3BB316F}" type="datetimeFigureOut">
              <a:rPr lang="en-US" smtClean="0"/>
              <a:t>7/5/2025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88B1FD-947C-44E9-AA6F-04B311EED1AB}" type="slidenum">
              <a:rPr lang="en-US" smtClean="0"/>
              <a:t>‹#›</a:t>
            </a:fld>
            <a:endParaRPr lang="en-US"/>
          </a:p>
        </p:txBody>
      </p:sp>
    </p:spTree>
    <p:extLst>
      <p:ext uri="{BB962C8B-B14F-4D97-AF65-F5344CB8AC3E}">
        <p14:creationId xmlns:p14="http://schemas.microsoft.com/office/powerpoint/2010/main" val="1807860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5AAFE32-81CC-4BDF-B946-59DDB3BB316F}" type="datetimeFigureOut">
              <a:rPr lang="en-US" smtClean="0"/>
              <a:t>7/5/2025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88B1FD-947C-44E9-AA6F-04B311EED1AB}" type="slidenum">
              <a:rPr lang="en-US" smtClean="0"/>
              <a:t>‹#›</a:t>
            </a:fld>
            <a:endParaRPr lang="en-US"/>
          </a:p>
        </p:txBody>
      </p:sp>
    </p:spTree>
    <p:extLst>
      <p:ext uri="{BB962C8B-B14F-4D97-AF65-F5344CB8AC3E}">
        <p14:creationId xmlns:p14="http://schemas.microsoft.com/office/powerpoint/2010/main" val="3981376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5AAFE32-81CC-4BDF-B946-59DDB3BB316F}" type="datetimeFigureOut">
              <a:rPr lang="en-US" smtClean="0"/>
              <a:t>7/5/2025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88B1FD-947C-44E9-AA6F-04B311EED1AB}" type="slidenum">
              <a:rPr lang="en-US" smtClean="0"/>
              <a:t>‹#›</a:t>
            </a:fld>
            <a:endParaRPr lang="en-US"/>
          </a:p>
        </p:txBody>
      </p:sp>
    </p:spTree>
    <p:extLst>
      <p:ext uri="{BB962C8B-B14F-4D97-AF65-F5344CB8AC3E}">
        <p14:creationId xmlns:p14="http://schemas.microsoft.com/office/powerpoint/2010/main" val="3654304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5AAFE32-81CC-4BDF-B946-59DDB3BB316F}" type="datetimeFigureOut">
              <a:rPr lang="en-US" smtClean="0"/>
              <a:t>7/5/2025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88B1FD-947C-44E9-AA6F-04B311EED1AB}" type="slidenum">
              <a:rPr lang="en-US" smtClean="0"/>
              <a:t>‹#›</a:t>
            </a:fld>
            <a:endParaRPr lang="en-US"/>
          </a:p>
        </p:txBody>
      </p:sp>
    </p:spTree>
    <p:extLst>
      <p:ext uri="{BB962C8B-B14F-4D97-AF65-F5344CB8AC3E}">
        <p14:creationId xmlns:p14="http://schemas.microsoft.com/office/powerpoint/2010/main" val="2830900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5AAFE32-81CC-4BDF-B946-59DDB3BB316F}" type="datetimeFigureOut">
              <a:rPr lang="en-US" smtClean="0"/>
              <a:t>7/5/2025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88B1FD-947C-44E9-AA6F-04B311EED1AB}" type="slidenum">
              <a:rPr lang="en-US" smtClean="0"/>
              <a:t>‹#›</a:t>
            </a:fld>
            <a:endParaRPr lang="en-US"/>
          </a:p>
        </p:txBody>
      </p:sp>
    </p:spTree>
    <p:extLst>
      <p:ext uri="{BB962C8B-B14F-4D97-AF65-F5344CB8AC3E}">
        <p14:creationId xmlns:p14="http://schemas.microsoft.com/office/powerpoint/2010/main" val="22429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5AAFE32-81CC-4BDF-B946-59DDB3BB316F}" type="datetimeFigureOut">
              <a:rPr lang="en-US" smtClean="0"/>
              <a:t>7/5/2025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88B1FD-947C-44E9-AA6F-04B311EED1AB}" type="slidenum">
              <a:rPr lang="en-US" smtClean="0"/>
              <a:t>‹#›</a:t>
            </a:fld>
            <a:endParaRPr lang="en-US"/>
          </a:p>
        </p:txBody>
      </p:sp>
    </p:spTree>
    <p:extLst>
      <p:ext uri="{BB962C8B-B14F-4D97-AF65-F5344CB8AC3E}">
        <p14:creationId xmlns:p14="http://schemas.microsoft.com/office/powerpoint/2010/main" val="2333511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5AAFE32-81CC-4BDF-B946-59DDB3BB316F}" type="datetimeFigureOut">
              <a:rPr lang="en-US" smtClean="0"/>
              <a:t>7/5/2025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88B1FD-947C-44E9-AA6F-04B311EED1AB}" type="slidenum">
              <a:rPr lang="en-US" smtClean="0"/>
              <a:t>‹#›</a:t>
            </a:fld>
            <a:endParaRPr lang="en-US"/>
          </a:p>
        </p:txBody>
      </p:sp>
    </p:spTree>
    <p:extLst>
      <p:ext uri="{BB962C8B-B14F-4D97-AF65-F5344CB8AC3E}">
        <p14:creationId xmlns:p14="http://schemas.microsoft.com/office/powerpoint/2010/main" val="1783686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5AAFE32-81CC-4BDF-B946-59DDB3BB316F}" type="datetimeFigureOut">
              <a:rPr lang="en-US" smtClean="0"/>
              <a:t>7/5/2025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88B1FD-947C-44E9-AA6F-04B311EED1AB}" type="slidenum">
              <a:rPr lang="en-US" smtClean="0"/>
              <a:t>‹#›</a:t>
            </a:fld>
            <a:endParaRPr lang="en-US"/>
          </a:p>
        </p:txBody>
      </p:sp>
    </p:spTree>
    <p:extLst>
      <p:ext uri="{BB962C8B-B14F-4D97-AF65-F5344CB8AC3E}">
        <p14:creationId xmlns:p14="http://schemas.microsoft.com/office/powerpoint/2010/main" val="3009613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AFE32-81CC-4BDF-B946-59DDB3BB316F}" type="datetimeFigureOut">
              <a:rPr lang="en-US" smtClean="0"/>
              <a:t>7/5/2025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88B1FD-947C-44E9-AA6F-04B311EED1AB}" type="slidenum">
              <a:rPr lang="en-US" smtClean="0"/>
              <a:t>‹#›</a:t>
            </a:fld>
            <a:endParaRPr lang="en-US"/>
          </a:p>
        </p:txBody>
      </p:sp>
    </p:spTree>
    <p:extLst>
      <p:ext uri="{BB962C8B-B14F-4D97-AF65-F5344CB8AC3E}">
        <p14:creationId xmlns:p14="http://schemas.microsoft.com/office/powerpoint/2010/main" val="1724094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5AAFE32-81CC-4BDF-B946-59DDB3BB316F}" type="datetimeFigureOut">
              <a:rPr lang="en-US" smtClean="0"/>
              <a:t>7/5/2025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88B1FD-947C-44E9-AA6F-04B311EED1AB}" type="slidenum">
              <a:rPr lang="en-US" smtClean="0"/>
              <a:t>‹#›</a:t>
            </a:fld>
            <a:endParaRPr lang="en-US"/>
          </a:p>
        </p:txBody>
      </p:sp>
    </p:spTree>
    <p:extLst>
      <p:ext uri="{BB962C8B-B14F-4D97-AF65-F5344CB8AC3E}">
        <p14:creationId xmlns:p14="http://schemas.microsoft.com/office/powerpoint/2010/main" val="3892813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5AAFE32-81CC-4BDF-B946-59DDB3BB316F}" type="datetimeFigureOut">
              <a:rPr lang="en-US" smtClean="0"/>
              <a:t>7/5/2025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88B1FD-947C-44E9-AA6F-04B311EED1AB}" type="slidenum">
              <a:rPr lang="en-US" smtClean="0"/>
              <a:t>‹#›</a:t>
            </a:fld>
            <a:endParaRPr lang="en-US"/>
          </a:p>
        </p:txBody>
      </p:sp>
    </p:spTree>
    <p:extLst>
      <p:ext uri="{BB962C8B-B14F-4D97-AF65-F5344CB8AC3E}">
        <p14:creationId xmlns:p14="http://schemas.microsoft.com/office/powerpoint/2010/main" val="9309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AAFE32-81CC-4BDF-B946-59DDB3BB316F}" type="datetimeFigureOut">
              <a:rPr lang="en-US" smtClean="0"/>
              <a:t>7/5/2025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88B1FD-947C-44E9-AA6F-04B311EED1AB}" type="slidenum">
              <a:rPr lang="en-US" smtClean="0"/>
              <a:t>‹#›</a:t>
            </a:fld>
            <a:endParaRPr lang="en-US"/>
          </a:p>
        </p:txBody>
      </p:sp>
    </p:spTree>
    <p:extLst>
      <p:ext uri="{BB962C8B-B14F-4D97-AF65-F5344CB8AC3E}">
        <p14:creationId xmlns:p14="http://schemas.microsoft.com/office/powerpoint/2010/main" val="7740371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bin"/><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000">
              <a:schemeClr val="accent1">
                <a:lumMod val="5000"/>
                <a:lumOff val="95000"/>
              </a:schemeClr>
            </a:gs>
            <a:gs pos="72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1049" y="231790"/>
            <a:ext cx="2893965" cy="2847703"/>
          </a:xfrm>
          <a:prstGeom prst="rect">
            <a:avLst/>
          </a:prstGeom>
        </p:spPr>
      </p:pic>
      <p:sp>
        <p:nvSpPr>
          <p:cNvPr id="6" name="TextBox 5"/>
          <p:cNvSpPr txBox="1"/>
          <p:nvPr/>
        </p:nvSpPr>
        <p:spPr>
          <a:xfrm>
            <a:off x="3448591" y="4673407"/>
            <a:ext cx="5094515" cy="461665"/>
          </a:xfrm>
          <a:prstGeom prst="rect">
            <a:avLst/>
          </a:prstGeom>
          <a:no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3D printing with special materials</a:t>
            </a:r>
          </a:p>
        </p:txBody>
      </p:sp>
      <p:sp>
        <p:nvSpPr>
          <p:cNvPr id="7" name="TextBox 6"/>
          <p:cNvSpPr txBox="1"/>
          <p:nvPr/>
        </p:nvSpPr>
        <p:spPr>
          <a:xfrm>
            <a:off x="3239586" y="4156559"/>
            <a:ext cx="5303520" cy="400110"/>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Graduation Project 2</a:t>
            </a:r>
            <a:endParaRPr lang="en-US" sz="20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1227905" y="3079493"/>
            <a:ext cx="9535886" cy="960328"/>
          </a:xfrm>
          <a:prstGeom prst="rect">
            <a:avLst/>
          </a:prstGeom>
          <a:noFill/>
        </p:spPr>
        <p:txBody>
          <a:bodyPr wrap="square" rtlCol="0">
            <a:spAutoFit/>
          </a:bodyPr>
          <a:lstStyle/>
          <a:p>
            <a:pPr algn="ctr">
              <a:lnSpc>
                <a:spcPct val="150000"/>
              </a:lnSpc>
            </a:pPr>
            <a:r>
              <a:rPr lang="en-US" sz="2000" b="1" u="sng" dirty="0">
                <a:latin typeface="Times New Roman" panose="02020603050405020304" pitchFamily="18" charset="0"/>
                <a:cs typeface="Times New Roman" panose="02020603050405020304" pitchFamily="18" charset="0"/>
              </a:rPr>
              <a:t>An-</a:t>
            </a:r>
            <a:r>
              <a:rPr lang="en-US" sz="2000" b="1" u="sng" dirty="0" err="1">
                <a:latin typeface="Times New Roman" panose="02020603050405020304" pitchFamily="18" charset="0"/>
                <a:cs typeface="Times New Roman" panose="02020603050405020304" pitchFamily="18" charset="0"/>
              </a:rPr>
              <a:t>Najah</a:t>
            </a:r>
            <a:r>
              <a:rPr lang="en-US" sz="2000" b="1" u="sng" dirty="0">
                <a:latin typeface="Times New Roman" panose="02020603050405020304" pitchFamily="18" charset="0"/>
                <a:cs typeface="Times New Roman" panose="02020603050405020304" pitchFamily="18" charset="0"/>
              </a:rPr>
              <a:t> National University</a:t>
            </a:r>
            <a:endParaRPr lang="en-US" sz="2000" b="1" dirty="0">
              <a:latin typeface="Times New Roman" panose="02020603050405020304" pitchFamily="18" charset="0"/>
              <a:cs typeface="Times New Roman" panose="02020603050405020304" pitchFamily="18" charset="0"/>
            </a:endParaRPr>
          </a:p>
          <a:p>
            <a:pPr algn="ctr">
              <a:lnSpc>
                <a:spcPct val="150000"/>
              </a:lnSpc>
            </a:pPr>
            <a:r>
              <a:rPr lang="en-US" sz="2000" b="1" dirty="0">
                <a:latin typeface="Times New Roman" panose="02020603050405020304" pitchFamily="18" charset="0"/>
                <a:cs typeface="Times New Roman" panose="02020603050405020304" pitchFamily="18" charset="0"/>
              </a:rPr>
              <a:t>Bachelor’s degree in Mechatronics Engineering</a:t>
            </a:r>
          </a:p>
        </p:txBody>
      </p:sp>
      <p:graphicFrame>
        <p:nvGraphicFramePr>
          <p:cNvPr id="11" name="Table 10"/>
          <p:cNvGraphicFramePr>
            <a:graphicFrameLocks noGrp="1"/>
          </p:cNvGraphicFramePr>
          <p:nvPr>
            <p:extLst>
              <p:ext uri="{D42A27DB-BD31-4B8C-83A1-F6EECF244321}">
                <p14:modId xmlns:p14="http://schemas.microsoft.com/office/powerpoint/2010/main" val="1023001565"/>
              </p:ext>
            </p:extLst>
          </p:nvPr>
        </p:nvGraphicFramePr>
        <p:xfrm>
          <a:off x="2926077" y="5255874"/>
          <a:ext cx="6139542" cy="1308799"/>
        </p:xfrm>
        <a:graphic>
          <a:graphicData uri="http://schemas.openxmlformats.org/drawingml/2006/table">
            <a:tbl>
              <a:tblPr firstRow="1" firstCol="1" bandRow="1"/>
              <a:tblGrid>
                <a:gridCol w="3069771">
                  <a:extLst>
                    <a:ext uri="{9D8B030D-6E8A-4147-A177-3AD203B41FA5}">
                      <a16:colId xmlns:a16="http://schemas.microsoft.com/office/drawing/2014/main" val="2335377642"/>
                    </a:ext>
                  </a:extLst>
                </a:gridCol>
                <a:gridCol w="3069771">
                  <a:extLst>
                    <a:ext uri="{9D8B030D-6E8A-4147-A177-3AD203B41FA5}">
                      <a16:colId xmlns:a16="http://schemas.microsoft.com/office/drawing/2014/main" val="783743483"/>
                    </a:ext>
                  </a:extLst>
                </a:gridCol>
              </a:tblGrid>
              <a:tr h="333375">
                <a:tc>
                  <a:txBody>
                    <a:bodyPr/>
                    <a:lstStyle/>
                    <a:p>
                      <a:pPr marL="127000" marR="0">
                        <a:lnSpc>
                          <a:spcPct val="107000"/>
                        </a:lnSpc>
                        <a:spcBef>
                          <a:spcPts val="0"/>
                        </a:spcBef>
                        <a:spcAft>
                          <a:spcPts val="0"/>
                        </a:spcAft>
                      </a:pPr>
                      <a:r>
                        <a:rPr lang="en-US"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Students: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lnL>
                      <a:noFill/>
                    </a:lnL>
                    <a:lnR>
                      <a:noFill/>
                    </a:lnR>
                    <a:lnT>
                      <a:noFill/>
                    </a:lnT>
                    <a:lnB>
                      <a:noFill/>
                    </a:lnB>
                  </a:tcPr>
                </a:tc>
                <a:tc>
                  <a:txBody>
                    <a:bodyPr/>
                    <a:lstStyle/>
                    <a:p>
                      <a:pPr marL="645160" marR="116205" algn="ctr">
                        <a:lnSpc>
                          <a:spcPct val="107000"/>
                        </a:lnSpc>
                        <a:spcBef>
                          <a:spcPts val="0"/>
                        </a:spcBef>
                        <a:spcAft>
                          <a:spcPts val="0"/>
                        </a:spcAft>
                      </a:pPr>
                      <a:r>
                        <a:rPr lang="en-US"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Supervisor: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lnL>
                      <a:noFill/>
                    </a:lnL>
                    <a:lnR>
                      <a:noFill/>
                    </a:lnR>
                    <a:lnT>
                      <a:noFill/>
                    </a:lnT>
                    <a:lnB>
                      <a:noFill/>
                    </a:lnB>
                  </a:tcPr>
                </a:tc>
                <a:extLst>
                  <a:ext uri="{0D108BD9-81ED-4DB2-BD59-A6C34878D82A}">
                    <a16:rowId xmlns:a16="http://schemas.microsoft.com/office/drawing/2014/main" val="2488255755"/>
                  </a:ext>
                </a:extLst>
              </a:tr>
              <a:tr h="684530">
                <a:tc>
                  <a:txBody>
                    <a:bodyPr/>
                    <a:lstStyle/>
                    <a:p>
                      <a:pPr marL="342900" marR="0" lvl="0" indent="-342900" rtl="0" fontAlgn="base">
                        <a:lnSpc>
                          <a:spcPct val="107000"/>
                        </a:lnSpc>
                        <a:spcBef>
                          <a:spcPts val="0"/>
                        </a:spcBef>
                        <a:spcAft>
                          <a:spcPts val="0"/>
                        </a:spcAft>
                        <a:buSzPts val="1000"/>
                        <a:buFont typeface="Symbol" panose="05050102010706020507" pitchFamily="18" charset="2"/>
                        <a:buChar char=""/>
                        <a:tabLst>
                          <a:tab pos="457200" algn="l"/>
                        </a:tabLst>
                      </a:pPr>
                      <a:r>
                        <a:rPr lang="en-US"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Saleh </a:t>
                      </a:r>
                      <a:r>
                        <a:rPr lang="en-US" sz="20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Amer</a:t>
                      </a:r>
                      <a:r>
                        <a:rPr lang="en-US"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lnSpc>
                          <a:spcPct val="107000"/>
                        </a:lnSpc>
                        <a:spcBef>
                          <a:spcPts val="0"/>
                        </a:spcBef>
                        <a:spcAft>
                          <a:spcPts val="0"/>
                        </a:spcAft>
                        <a:buSzPts val="1000"/>
                        <a:buFont typeface="Symbol" panose="05050102010706020507" pitchFamily="18" charset="2"/>
                        <a:buChar char=""/>
                        <a:tabLst>
                          <a:tab pos="457200" algn="l"/>
                        </a:tabLst>
                      </a:pPr>
                      <a:r>
                        <a:rPr lang="en-US"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Mohammad </a:t>
                      </a:r>
                      <a:r>
                        <a:rPr lang="en-US" sz="20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Odeh</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lnSpc>
                          <a:spcPct val="107000"/>
                        </a:lnSpc>
                        <a:spcBef>
                          <a:spcPts val="0"/>
                        </a:spcBef>
                        <a:spcAft>
                          <a:spcPts val="0"/>
                        </a:spcAft>
                        <a:buSzPts val="1000"/>
                        <a:buFont typeface="Symbol" panose="05050102010706020507" pitchFamily="18" charset="2"/>
                        <a:buChar char=""/>
                        <a:tabLst>
                          <a:tab pos="457200" algn="l"/>
                        </a:tabLst>
                      </a:pPr>
                      <a:r>
                        <a:rPr lang="en-US"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Mohammad Sabra</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lnL>
                      <a:noFill/>
                    </a:lnL>
                    <a:lnR>
                      <a:noFill/>
                    </a:lnR>
                    <a:lnT>
                      <a:noFill/>
                    </a:lnT>
                    <a:lnB>
                      <a:noFill/>
                    </a:lnB>
                  </a:tcPr>
                </a:tc>
                <a:tc>
                  <a:txBody>
                    <a:bodyPr/>
                    <a:lstStyle/>
                    <a:p>
                      <a:pPr marL="645160" marR="116205" algn="ctr">
                        <a:lnSpc>
                          <a:spcPct val="107000"/>
                        </a:lnSpc>
                        <a:spcBef>
                          <a:spcPts val="0"/>
                        </a:spcBef>
                        <a:spcAft>
                          <a:spcPts val="0"/>
                        </a:spcAft>
                      </a:pPr>
                      <a:r>
                        <a:rPr lang="en-US" sz="2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Dr. Bahaa Shaqour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lnL>
                      <a:noFill/>
                    </a:lnL>
                    <a:lnR>
                      <a:noFill/>
                    </a:lnR>
                    <a:lnT>
                      <a:noFill/>
                    </a:lnT>
                    <a:lnB>
                      <a:noFill/>
                    </a:lnB>
                  </a:tcPr>
                </a:tc>
                <a:extLst>
                  <a:ext uri="{0D108BD9-81ED-4DB2-BD59-A6C34878D82A}">
                    <a16:rowId xmlns:a16="http://schemas.microsoft.com/office/drawing/2014/main" val="1600741775"/>
                  </a:ext>
                </a:extLst>
              </a:tr>
            </a:tbl>
          </a:graphicData>
        </a:graphic>
      </p:graphicFrame>
    </p:spTree>
    <p:extLst>
      <p:ext uri="{BB962C8B-B14F-4D97-AF65-F5344CB8AC3E}">
        <p14:creationId xmlns:p14="http://schemas.microsoft.com/office/powerpoint/2010/main" val="2657141281"/>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8000">
              <a:schemeClr val="accent1">
                <a:lumMod val="5000"/>
                <a:lumOff val="95000"/>
              </a:schemeClr>
            </a:gs>
            <a:gs pos="72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0380F-7510-A585-FF2F-574E463E3DFE}"/>
              </a:ext>
            </a:extLst>
          </p:cNvPr>
          <p:cNvSpPr txBox="1">
            <a:spLocks/>
          </p:cNvSpPr>
          <p:nvPr/>
        </p:nvSpPr>
        <p:spPr>
          <a:xfrm>
            <a:off x="713588" y="1370222"/>
            <a:ext cx="3107626" cy="96122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latin typeface="Times New Roman" panose="02020603050405020304" pitchFamily="18" charset="0"/>
                <a:cs typeface="Times New Roman" panose="02020603050405020304" pitchFamily="18" charset="0"/>
              </a:rPr>
              <a:t>µCT Procedure </a:t>
            </a:r>
          </a:p>
        </p:txBody>
      </p:sp>
      <p:sp>
        <p:nvSpPr>
          <p:cNvPr id="3" name="Subtitle 2">
            <a:extLst>
              <a:ext uri="{FF2B5EF4-FFF2-40B4-BE49-F238E27FC236}">
                <a16:creationId xmlns:a16="http://schemas.microsoft.com/office/drawing/2014/main" id="{AB4088B1-65CD-D7AA-C37B-F5BF6DC3B2A1}"/>
              </a:ext>
            </a:extLst>
          </p:cNvPr>
          <p:cNvSpPr txBox="1">
            <a:spLocks/>
          </p:cNvSpPr>
          <p:nvPr/>
        </p:nvSpPr>
        <p:spPr>
          <a:xfrm>
            <a:off x="713588" y="2331450"/>
            <a:ext cx="4927557" cy="323935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dirty="0">
                <a:latin typeface="Times New Roman" panose="02020603050405020304" pitchFamily="18" charset="0"/>
                <a:cs typeface="Times New Roman" panose="02020603050405020304" pitchFamily="18" charset="0"/>
              </a:rPr>
              <a:t>At first we calibrate the </a:t>
            </a:r>
            <a:r>
              <a:rPr lang="en-US" sz="2400" dirty="0" err="1">
                <a:latin typeface="Times New Roman" panose="02020603050405020304" pitchFamily="18" charset="0"/>
                <a:cs typeface="Times New Roman" panose="02020603050405020304" pitchFamily="18" charset="0"/>
              </a:rPr>
              <a:t>Lense</a:t>
            </a:r>
            <a:r>
              <a:rPr lang="en-US" sz="2400" dirty="0">
                <a:latin typeface="Times New Roman" panose="02020603050405020304" pitchFamily="18" charset="0"/>
                <a:cs typeface="Times New Roman" panose="02020603050405020304" pitchFamily="18" charset="0"/>
              </a:rPr>
              <a:t> for the desired resolution, then we calibrate the approximate center of rotation, after that we place the sample in front of the </a:t>
            </a:r>
            <a:r>
              <a:rPr lang="en-US" sz="2400" dirty="0" err="1">
                <a:latin typeface="Times New Roman" panose="02020603050405020304" pitchFamily="18" charset="0"/>
                <a:cs typeface="Times New Roman" panose="02020603050405020304" pitchFamily="18" charset="0"/>
              </a:rPr>
              <a:t>Lense</a:t>
            </a:r>
            <a:r>
              <a:rPr lang="en-US" sz="2400" dirty="0">
                <a:latin typeface="Times New Roman" panose="02020603050405020304" pitchFamily="18" charset="0"/>
                <a:cs typeface="Times New Roman" panose="02020603050405020304" pitchFamily="18" charset="0"/>
              </a:rPr>
              <a:t> to start taking photos of the samples </a:t>
            </a:r>
          </a:p>
        </p:txBody>
      </p:sp>
      <p:sp>
        <p:nvSpPr>
          <p:cNvPr id="12" name="Freeform 11"/>
          <p:cNvSpPr/>
          <p:nvPr/>
        </p:nvSpPr>
        <p:spPr>
          <a:xfrm>
            <a:off x="6696222" y="-13128"/>
            <a:ext cx="5500467" cy="6871128"/>
          </a:xfrm>
          <a:custGeom>
            <a:avLst/>
            <a:gdLst>
              <a:gd name="connsiteX0" fmla="*/ 4371989 w 4386056"/>
              <a:gd name="connsiteY0" fmla="*/ 13128 h 6933620"/>
              <a:gd name="connsiteX1" fmla="*/ 1319299 w 4386056"/>
              <a:gd name="connsiteY1" fmla="*/ 167873 h 6933620"/>
              <a:gd name="connsiteX2" fmla="*/ 644050 w 4386056"/>
              <a:gd name="connsiteY2" fmla="*/ 1194814 h 6933620"/>
              <a:gd name="connsiteX3" fmla="*/ 236087 w 4386056"/>
              <a:gd name="connsiteY3" fmla="*/ 2798531 h 6933620"/>
              <a:gd name="connsiteX4" fmla="*/ 67275 w 4386056"/>
              <a:gd name="connsiteY4" fmla="*/ 4641399 h 6933620"/>
              <a:gd name="connsiteX5" fmla="*/ 1375570 w 4386056"/>
              <a:gd name="connsiteY5" fmla="*/ 6357657 h 6933620"/>
              <a:gd name="connsiteX6" fmla="*/ 2852678 w 4386056"/>
              <a:gd name="connsiteY6" fmla="*/ 6892230 h 6933620"/>
              <a:gd name="connsiteX7" fmla="*/ 4386056 w 4386056"/>
              <a:gd name="connsiteY7" fmla="*/ 6835959 h 6933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86056" h="6933620">
                <a:moveTo>
                  <a:pt x="4371989" y="13128"/>
                </a:moveTo>
                <a:cubicBezTo>
                  <a:pt x="3156305" y="-7974"/>
                  <a:pt x="1940622" y="-29075"/>
                  <a:pt x="1319299" y="167873"/>
                </a:cubicBezTo>
                <a:cubicBezTo>
                  <a:pt x="697976" y="364821"/>
                  <a:pt x="824585" y="756371"/>
                  <a:pt x="644050" y="1194814"/>
                </a:cubicBezTo>
                <a:cubicBezTo>
                  <a:pt x="463515" y="1633257"/>
                  <a:pt x="332216" y="2224100"/>
                  <a:pt x="236087" y="2798531"/>
                </a:cubicBezTo>
                <a:cubicBezTo>
                  <a:pt x="139958" y="3372962"/>
                  <a:pt x="-122639" y="4048211"/>
                  <a:pt x="67275" y="4641399"/>
                </a:cubicBezTo>
                <a:cubicBezTo>
                  <a:pt x="257189" y="5234587"/>
                  <a:pt x="911336" y="5982519"/>
                  <a:pt x="1375570" y="6357657"/>
                </a:cubicBezTo>
                <a:cubicBezTo>
                  <a:pt x="1839804" y="6732795"/>
                  <a:pt x="2350930" y="6812513"/>
                  <a:pt x="2852678" y="6892230"/>
                </a:cubicBezTo>
                <a:cubicBezTo>
                  <a:pt x="3354426" y="6971947"/>
                  <a:pt x="4320407" y="6927399"/>
                  <a:pt x="4386056" y="6835959"/>
                </a:cubicBezTo>
              </a:path>
            </a:pathLst>
          </a:cu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38883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8000">
              <a:schemeClr val="accent1">
                <a:lumMod val="5000"/>
                <a:lumOff val="95000"/>
              </a:schemeClr>
            </a:gs>
            <a:gs pos="72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007EE-49FF-9A23-09B7-1E581109644A}"/>
              </a:ext>
            </a:extLst>
          </p:cNvPr>
          <p:cNvSpPr txBox="1">
            <a:spLocks/>
          </p:cNvSpPr>
          <p:nvPr/>
        </p:nvSpPr>
        <p:spPr>
          <a:xfrm>
            <a:off x="0" y="1050870"/>
            <a:ext cx="3579156" cy="94418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latin typeface="Times New Roman" panose="02020603050405020304" pitchFamily="18" charset="0"/>
                <a:cs typeface="Times New Roman" panose="02020603050405020304" pitchFamily="18" charset="0"/>
              </a:rPr>
              <a:t>µCT results and analysis</a:t>
            </a:r>
          </a:p>
        </p:txBody>
      </p:sp>
      <p:sp>
        <p:nvSpPr>
          <p:cNvPr id="3" name="Subtitle 2">
            <a:extLst>
              <a:ext uri="{FF2B5EF4-FFF2-40B4-BE49-F238E27FC236}">
                <a16:creationId xmlns:a16="http://schemas.microsoft.com/office/drawing/2014/main" id="{999853CD-35CD-868F-03D1-A7C5F4E622E5}"/>
              </a:ext>
            </a:extLst>
          </p:cNvPr>
          <p:cNvSpPr txBox="1">
            <a:spLocks/>
          </p:cNvSpPr>
          <p:nvPr/>
        </p:nvSpPr>
        <p:spPr>
          <a:xfrm>
            <a:off x="-1" y="2693521"/>
            <a:ext cx="4696692" cy="176764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dirty="0">
                <a:latin typeface="Times New Roman" panose="02020603050405020304" pitchFamily="18" charset="0"/>
                <a:cs typeface="Times New Roman" panose="02020603050405020304" pitchFamily="18" charset="0"/>
              </a:rPr>
              <a:t>As we see in the figure the bubbles formation varies based on the printing parameters </a:t>
            </a:r>
          </a:p>
        </p:txBody>
      </p:sp>
      <p:pic>
        <p:nvPicPr>
          <p:cNvPr id="4" name="Picture 3">
            <a:extLst>
              <a:ext uri="{FF2B5EF4-FFF2-40B4-BE49-F238E27FC236}">
                <a16:creationId xmlns:a16="http://schemas.microsoft.com/office/drawing/2014/main" id="{EFB9AE20-1006-D8F4-904D-338B1CBAB6E7}"/>
              </a:ext>
            </a:extLst>
          </p:cNvPr>
          <p:cNvPicPr>
            <a:picLocks noChangeAspect="1"/>
          </p:cNvPicPr>
          <p:nvPr/>
        </p:nvPicPr>
        <p:blipFill>
          <a:blip r:embed="rId2"/>
          <a:stretch>
            <a:fillRect/>
          </a:stretch>
        </p:blipFill>
        <p:spPr>
          <a:xfrm>
            <a:off x="5009804" y="610719"/>
            <a:ext cx="7182196" cy="3573143"/>
          </a:xfrm>
          <a:prstGeom prst="rect">
            <a:avLst/>
          </a:prstGeom>
        </p:spPr>
      </p:pic>
      <p:pic>
        <p:nvPicPr>
          <p:cNvPr id="5" name="Picture 4">
            <a:extLst>
              <a:ext uri="{FF2B5EF4-FFF2-40B4-BE49-F238E27FC236}">
                <a16:creationId xmlns:a16="http://schemas.microsoft.com/office/drawing/2014/main" id="{6032218F-2F69-77F8-1B93-61415A415B31}"/>
              </a:ext>
            </a:extLst>
          </p:cNvPr>
          <p:cNvPicPr>
            <a:picLocks noChangeAspect="1"/>
          </p:cNvPicPr>
          <p:nvPr/>
        </p:nvPicPr>
        <p:blipFill>
          <a:blip r:embed="rId3"/>
          <a:stretch>
            <a:fillRect/>
          </a:stretch>
        </p:blipFill>
        <p:spPr>
          <a:xfrm>
            <a:off x="5601470" y="4244325"/>
            <a:ext cx="4457117" cy="2613675"/>
          </a:xfrm>
          <a:prstGeom prst="rect">
            <a:avLst/>
          </a:prstGeom>
        </p:spPr>
      </p:pic>
      <p:sp>
        <p:nvSpPr>
          <p:cNvPr id="6" name="Subtitle 2">
            <a:extLst>
              <a:ext uri="{FF2B5EF4-FFF2-40B4-BE49-F238E27FC236}">
                <a16:creationId xmlns:a16="http://schemas.microsoft.com/office/drawing/2014/main" id="{4292264E-1D91-2FAE-AA05-CDFF57BA2ED3}"/>
              </a:ext>
            </a:extLst>
          </p:cNvPr>
          <p:cNvSpPr txBox="1">
            <a:spLocks/>
          </p:cNvSpPr>
          <p:nvPr/>
        </p:nvSpPr>
        <p:spPr>
          <a:xfrm>
            <a:off x="-1" y="4002924"/>
            <a:ext cx="3893127" cy="1804206"/>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latin typeface="Times New Roman" panose="02020603050405020304" pitchFamily="18" charset="0"/>
                <a:cs typeface="Times New Roman" panose="02020603050405020304" pitchFamily="18" charset="0"/>
              </a:rPr>
              <a:t>And as we see in the figure at the bottom which is the average porosity for the µCT images by the MATLAB code  </a:t>
            </a:r>
          </a:p>
        </p:txBody>
      </p:sp>
    </p:spTree>
    <p:extLst>
      <p:ext uri="{BB962C8B-B14F-4D97-AF65-F5344CB8AC3E}">
        <p14:creationId xmlns:p14="http://schemas.microsoft.com/office/powerpoint/2010/main" val="2495029991"/>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8F7AFB9A-7364-478C-B48B-8523CDD9AE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Freeform: Shape 21">
            <a:extLst>
              <a:ext uri="{FF2B5EF4-FFF2-40B4-BE49-F238E27FC236}">
                <a16:creationId xmlns:a16="http://schemas.microsoft.com/office/drawing/2014/main" id="{36678033-86B6-40E6-BE90-78D8ED4E3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96002" cy="6858000"/>
          </a:xfrm>
          <a:custGeom>
            <a:avLst/>
            <a:gdLst>
              <a:gd name="connsiteX0" fmla="*/ 0 w 6096002"/>
              <a:gd name="connsiteY0" fmla="*/ 0 h 6858000"/>
              <a:gd name="connsiteX1" fmla="*/ 4885967 w 6096002"/>
              <a:gd name="connsiteY1" fmla="*/ 0 h 6858000"/>
              <a:gd name="connsiteX2" fmla="*/ 4946007 w 6096002"/>
              <a:gd name="connsiteY2" fmla="*/ 69271 h 6858000"/>
              <a:gd name="connsiteX3" fmla="*/ 6096002 w 6096002"/>
              <a:gd name="connsiteY3" fmla="*/ 3429000 h 6858000"/>
              <a:gd name="connsiteX4" fmla="*/ 4946007 w 6096002"/>
              <a:gd name="connsiteY4" fmla="*/ 6788730 h 6858000"/>
              <a:gd name="connsiteX5" fmla="*/ 4885967 w 6096002"/>
              <a:gd name="connsiteY5" fmla="*/ 6858000 h 6858000"/>
              <a:gd name="connsiteX6" fmla="*/ 0 w 609600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2" h="6858000">
                <a:moveTo>
                  <a:pt x="0" y="0"/>
                </a:moveTo>
                <a:lnTo>
                  <a:pt x="4885967" y="0"/>
                </a:lnTo>
                <a:lnTo>
                  <a:pt x="4946007" y="69271"/>
                </a:lnTo>
                <a:cubicBezTo>
                  <a:pt x="5656533" y="929100"/>
                  <a:pt x="6096002" y="2116944"/>
                  <a:pt x="6096002" y="3429000"/>
                </a:cubicBezTo>
                <a:cubicBezTo>
                  <a:pt x="6096002" y="4741056"/>
                  <a:pt x="5656533" y="5928900"/>
                  <a:pt x="4946007" y="6788730"/>
                </a:cubicBezTo>
                <a:lnTo>
                  <a:pt x="4885967"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4" name="Freeform: Shape 23">
            <a:extLst>
              <a:ext uri="{FF2B5EF4-FFF2-40B4-BE49-F238E27FC236}">
                <a16:creationId xmlns:a16="http://schemas.microsoft.com/office/drawing/2014/main" id="{D2542E1A-076E-4A34-BB67-2BF961754E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5370" cy="6858000"/>
          </a:xfrm>
          <a:custGeom>
            <a:avLst/>
            <a:gdLst>
              <a:gd name="connsiteX0" fmla="*/ 0 w 6085370"/>
              <a:gd name="connsiteY0" fmla="*/ 0 h 6858000"/>
              <a:gd name="connsiteX1" fmla="*/ 4875335 w 6085370"/>
              <a:gd name="connsiteY1" fmla="*/ 0 h 6858000"/>
              <a:gd name="connsiteX2" fmla="*/ 4935375 w 6085370"/>
              <a:gd name="connsiteY2" fmla="*/ 69271 h 6858000"/>
              <a:gd name="connsiteX3" fmla="*/ 6085370 w 6085370"/>
              <a:gd name="connsiteY3" fmla="*/ 3429000 h 6858000"/>
              <a:gd name="connsiteX4" fmla="*/ 4935375 w 6085370"/>
              <a:gd name="connsiteY4" fmla="*/ 6788730 h 6858000"/>
              <a:gd name="connsiteX5" fmla="*/ 4875335 w 6085370"/>
              <a:gd name="connsiteY5" fmla="*/ 6858000 h 6858000"/>
              <a:gd name="connsiteX6" fmla="*/ 0 w 60853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5370" h="6858000">
                <a:moveTo>
                  <a:pt x="0" y="0"/>
                </a:moveTo>
                <a:lnTo>
                  <a:pt x="4875335" y="0"/>
                </a:lnTo>
                <a:lnTo>
                  <a:pt x="4935375" y="69271"/>
                </a:lnTo>
                <a:cubicBezTo>
                  <a:pt x="5645901" y="929100"/>
                  <a:pt x="6085370" y="2116944"/>
                  <a:pt x="6085370" y="3429000"/>
                </a:cubicBezTo>
                <a:cubicBezTo>
                  <a:pt x="6085370" y="4741056"/>
                  <a:pt x="5645901" y="5928900"/>
                  <a:pt x="4935375" y="6788730"/>
                </a:cubicBezTo>
                <a:lnTo>
                  <a:pt x="487533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438913" y="859536"/>
            <a:ext cx="4832802" cy="1243584"/>
          </a:xfrm>
        </p:spPr>
        <p:txBody>
          <a:bodyPr vert="horz" lIns="91440" tIns="45720" rIns="91440" bIns="45720" rtlCol="0" anchor="ctr">
            <a:normAutofit/>
          </a:bodyPr>
          <a:lstStyle/>
          <a:p>
            <a:r>
              <a:rPr lang="en-US" altLang="en-US" sz="3400" b="1"/>
              <a:t>Mechanical</a:t>
            </a:r>
            <a:r>
              <a:rPr lang="en-US" altLang="en-US" sz="3400"/>
              <a:t> </a:t>
            </a:r>
            <a:r>
              <a:rPr lang="en-US" altLang="en-US" sz="3400" b="1"/>
              <a:t>testing</a:t>
            </a:r>
            <a:endParaRPr lang="en-US" altLang="en-US" sz="3400"/>
          </a:p>
        </p:txBody>
      </p:sp>
      <p:sp>
        <p:nvSpPr>
          <p:cNvPr id="26" name="Rectangle 25">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8" name="Rectangle 27">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185062"/>
            <a:ext cx="49834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 Box 6"/>
          <p:cNvSpPr txBox="1"/>
          <p:nvPr/>
        </p:nvSpPr>
        <p:spPr>
          <a:xfrm>
            <a:off x="438912" y="2512611"/>
            <a:ext cx="4832803" cy="3664351"/>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altLang="en-US" dirty="0"/>
              <a:t>In our project, we used the ISO 7743 standard to test how rubber behaves under compression. This standard basically tells you how to run the test and what size the samples should be — usually around 29.5 mm wide and 12.5 mm thick. Sticking to the standard helps us get results that are consistent and easy to compare.</a:t>
            </a:r>
          </a:p>
          <a:p>
            <a:pPr indent="-228600">
              <a:lnSpc>
                <a:spcPct val="90000"/>
              </a:lnSpc>
              <a:spcAft>
                <a:spcPts val="600"/>
              </a:spcAft>
              <a:buFont typeface="Arial" panose="020B0604020202020204" pitchFamily="34" charset="0"/>
              <a:buChar char="•"/>
            </a:pPr>
            <a:r>
              <a:rPr lang="en-US" altLang="en-US" dirty="0"/>
              <a:t>Whin the sample is tested as we see in the following curve we have an elastic region which if the load is removed the samples will return to its original shape, but if we get to the plastic deformation zone the sample won't get back to its original shape after removing the load.</a:t>
            </a:r>
          </a:p>
        </p:txBody>
      </p:sp>
      <p:pic>
        <p:nvPicPr>
          <p:cNvPr id="3" name="Content Placeholder 3">
            <a:extLst>
              <a:ext uri="{FF2B5EF4-FFF2-40B4-BE49-F238E27FC236}">
                <a16:creationId xmlns:a16="http://schemas.microsoft.com/office/drawing/2014/main" id="{DE826B5B-6EC7-9A29-BFA1-DEC65081CAFC}"/>
              </a:ext>
            </a:extLst>
          </p:cNvPr>
          <p:cNvPicPr>
            <a:picLocks noChangeAspect="1"/>
          </p:cNvPicPr>
          <p:nvPr/>
        </p:nvPicPr>
        <p:blipFill>
          <a:blip r:embed="rId2"/>
          <a:stretch>
            <a:fillRect/>
          </a:stretch>
        </p:blipFill>
        <p:spPr>
          <a:xfrm>
            <a:off x="6853278" y="3718000"/>
            <a:ext cx="3732244" cy="2743200"/>
          </a:xfrm>
          <a:prstGeom prst="rect">
            <a:avLst/>
          </a:prstGeom>
        </p:spPr>
      </p:pic>
      <p:pic>
        <p:nvPicPr>
          <p:cNvPr id="8" name="Content Placeholder 7" descr="A drawing of a cylinder&#10;&#10;AI-generated content may be incorrect.">
            <a:extLst>
              <a:ext uri="{FF2B5EF4-FFF2-40B4-BE49-F238E27FC236}">
                <a16:creationId xmlns:a16="http://schemas.microsoft.com/office/drawing/2014/main" id="{B43562E6-B2A9-4E4C-1D50-A3B88751ED9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06898" y="731520"/>
            <a:ext cx="5127476" cy="2743200"/>
          </a:xfrm>
          <a:prstGeom prst="rect">
            <a:avLst/>
          </a:prstGeom>
        </p:spPr>
      </p:pic>
    </p:spTree>
    <p:extLst>
      <p:ext uri="{BB962C8B-B14F-4D97-AF65-F5344CB8AC3E}">
        <p14:creationId xmlns:p14="http://schemas.microsoft.com/office/powerpoint/2010/main" val="995009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288C6B4-AFC3-407F-A595-EFFD38D4C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Freeform: Shape 13">
            <a:extLst>
              <a:ext uri="{FF2B5EF4-FFF2-40B4-BE49-F238E27FC236}">
                <a16:creationId xmlns:a16="http://schemas.microsoft.com/office/drawing/2014/main" id="{CF236821-17FE-429B-8D2C-08E13A64E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Freeform: Shape 15">
            <a:extLst>
              <a:ext uri="{FF2B5EF4-FFF2-40B4-BE49-F238E27FC236}">
                <a16:creationId xmlns:a16="http://schemas.microsoft.com/office/drawing/2014/main" id="{C0BDBCD2-E081-43AB-9119-C55465E59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71094" y="1161288"/>
            <a:ext cx="3438144" cy="1239012"/>
          </a:xfrm>
        </p:spPr>
        <p:txBody>
          <a:bodyPr vert="horz" lIns="91440" tIns="45720" rIns="91440" bIns="45720" rtlCol="0" anchor="ctr">
            <a:normAutofit/>
          </a:bodyPr>
          <a:lstStyle/>
          <a:p>
            <a:r>
              <a:rPr lang="en-US" altLang="en-US" sz="2600" b="1" kern="1200">
                <a:solidFill>
                  <a:schemeClr val="tx1"/>
                </a:solidFill>
                <a:latin typeface="+mj-lt"/>
                <a:ea typeface="+mj-ea"/>
                <a:cs typeface="+mj-cs"/>
              </a:rPr>
              <a:t>Compression testing curve for differents Shore</a:t>
            </a:r>
          </a:p>
        </p:txBody>
      </p:sp>
      <p:sp>
        <p:nvSpPr>
          <p:cNvPr id="18" name="Rectangle 17">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6546"/>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 name="Rectangle 19">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5893" y="2443480"/>
            <a:ext cx="33832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 Box 6"/>
          <p:cNvSpPr txBox="1"/>
          <p:nvPr/>
        </p:nvSpPr>
        <p:spPr>
          <a:xfrm>
            <a:off x="371094" y="2718054"/>
            <a:ext cx="3438906" cy="3207258"/>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altLang="en-US" sz="1400"/>
              <a:t>This graph shows how different rubber materials behave when we press on them, depending on their Shore hardness — that’s basically how hard or soft they are. The x-axis is strain (how much the material gets squished), and the y-axis is stress (how much force we apply). You can see that the harder the material (like Shore 70A), the more pressure it takes to compress it. It resists better, so its curve goes higher. Softer materials, like Shore 50A, compress more easily — their curve stays lower because they don’t need as much force to deform. So overall, this compression test curve helps us see how each type reacts under pressure.</a:t>
            </a:r>
          </a:p>
          <a:p>
            <a:pPr indent="-228600">
              <a:lnSpc>
                <a:spcPct val="90000"/>
              </a:lnSpc>
              <a:spcAft>
                <a:spcPts val="600"/>
              </a:spcAft>
              <a:buFont typeface="Arial" panose="020B0604020202020204" pitchFamily="34" charset="0"/>
              <a:buChar char="•"/>
            </a:pPr>
            <a:endParaRPr lang="en-US" altLang="en-US" sz="1400"/>
          </a:p>
          <a:p>
            <a:pPr indent="-228600">
              <a:lnSpc>
                <a:spcPct val="90000"/>
              </a:lnSpc>
              <a:spcAft>
                <a:spcPts val="600"/>
              </a:spcAft>
              <a:buFont typeface="Arial" panose="020B0604020202020204" pitchFamily="34" charset="0"/>
              <a:buChar char="•"/>
            </a:pPr>
            <a:endParaRPr lang="en-US" altLang="en-US" sz="1400"/>
          </a:p>
        </p:txBody>
      </p:sp>
      <p:pic>
        <p:nvPicPr>
          <p:cNvPr id="6" name="Content Placeholder 5"/>
          <p:cNvPicPr>
            <a:picLocks noGrp="1" noChangeAspect="1"/>
          </p:cNvPicPr>
          <p:nvPr>
            <p:ph idx="1"/>
          </p:nvPr>
        </p:nvPicPr>
        <p:blipFill>
          <a:blip r:embed="rId2"/>
          <a:stretch>
            <a:fillRect/>
          </a:stretch>
        </p:blipFill>
        <p:spPr>
          <a:xfrm>
            <a:off x="4901184" y="1532477"/>
            <a:ext cx="6922008" cy="3893630"/>
          </a:xfrm>
          <a:prstGeom prst="rect">
            <a:avLst/>
          </a:prstGeom>
        </p:spPr>
      </p:pic>
    </p:spTree>
    <p:extLst>
      <p:ext uri="{BB962C8B-B14F-4D97-AF65-F5344CB8AC3E}">
        <p14:creationId xmlns:p14="http://schemas.microsoft.com/office/powerpoint/2010/main" val="2016225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936" y="639520"/>
            <a:ext cx="3429000" cy="1719072"/>
          </a:xfrm>
        </p:spPr>
        <p:txBody>
          <a:bodyPr anchor="b">
            <a:normAutofit/>
          </a:bodyPr>
          <a:lstStyle/>
          <a:p>
            <a:r>
              <a:rPr lang="en-US" sz="3800" b="1">
                <a:latin typeface="Times New Roman" panose="02020603050405020304" pitchFamily="18" charset="0"/>
                <a:cs typeface="Times New Roman" panose="02020603050405020304" pitchFamily="18" charset="0"/>
              </a:rPr>
              <a:t>Unversial testing machine</a:t>
            </a:r>
          </a:p>
        </p:txBody>
      </p:sp>
      <p:sp>
        <p:nvSpPr>
          <p:cNvPr id="3" name="Content Placeholder 2"/>
          <p:cNvSpPr>
            <a:spLocks noGrp="1"/>
          </p:cNvSpPr>
          <p:nvPr>
            <p:ph idx="1"/>
          </p:nvPr>
        </p:nvSpPr>
        <p:spPr>
          <a:xfrm>
            <a:off x="630936" y="2807208"/>
            <a:ext cx="3429000" cy="3410712"/>
          </a:xfrm>
        </p:spPr>
        <p:txBody>
          <a:bodyPr anchor="t">
            <a:normAutofit/>
          </a:bodyPr>
          <a:lstStyle/>
          <a:p>
            <a:pPr marL="0" indent="0">
              <a:buNone/>
            </a:pPr>
            <a:r>
              <a:rPr lang="en-US" altLang="en-US" sz="1500" dirty="0">
                <a:latin typeface="Times New Roman" panose="02020603050405020304" pitchFamily="18" charset="0"/>
                <a:cs typeface="Times New Roman" panose="02020603050405020304" pitchFamily="18" charset="0"/>
              </a:rPr>
              <a:t>We built a simple machine to see how strong our 3D-printed. It’s made from some 3D-printed parts, a stepper motor, and a load cell that measures force. The plan was to run the test like this: we put the sample between two plates one stays fix while the other moves as the motor turns the power screw. When the moving part moves, it squeezes the sample, and the sensor shows us how much force it takes until the sample starts to deform. But because of the current situation in the country, we couldn’t get the PCB board, so we couldn’t run the test the way it was planned.</a:t>
            </a:r>
          </a:p>
          <a:p>
            <a:endParaRPr lang="en-US" altLang="en-US" sz="1500" dirty="0">
              <a:latin typeface="Times New Roman" panose="02020603050405020304" pitchFamily="18" charset="0"/>
              <a:cs typeface="Times New Roman" panose="02020603050405020304" pitchFamily="18" charset="0"/>
            </a:endParaRPr>
          </a:p>
          <a:p>
            <a:endParaRPr lang="en-US" altLang="en-US" sz="1500" dirty="0">
              <a:latin typeface="Times New Roman" panose="02020603050405020304" pitchFamily="18" charset="0"/>
              <a:cs typeface="Times New Roman" panose="02020603050405020304" pitchFamily="18" charset="0"/>
            </a:endParaRPr>
          </a:p>
          <a:p>
            <a:endParaRPr lang="en-US" altLang="en-US" sz="1500" dirty="0">
              <a:latin typeface="Times New Roman" panose="02020603050405020304" pitchFamily="18" charset="0"/>
              <a:cs typeface="Times New Roman" panose="02020603050405020304" pitchFamily="18" charset="0"/>
            </a:endParaRPr>
          </a:p>
          <a:p>
            <a:endParaRPr lang="en-US" altLang="en-US" sz="1500" dirty="0">
              <a:latin typeface="Times New Roman" panose="02020603050405020304" pitchFamily="18" charset="0"/>
              <a:cs typeface="Times New Roman" panose="02020603050405020304" pitchFamily="18" charset="0"/>
            </a:endParaRPr>
          </a:p>
        </p:txBody>
      </p:sp>
      <p:pic>
        <p:nvPicPr>
          <p:cNvPr id="6" name="Picture 5" descr="A white box with a blue box on a metal shelf&#10;&#10;AI-generated content may be incorrect.">
            <a:extLst>
              <a:ext uri="{FF2B5EF4-FFF2-40B4-BE49-F238E27FC236}">
                <a16:creationId xmlns:a16="http://schemas.microsoft.com/office/drawing/2014/main" id="{0090AAE2-FB83-9FF7-FCDD-51C94C3A670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54296" y="2229479"/>
            <a:ext cx="6903720" cy="2399042"/>
          </a:xfrm>
          <a:prstGeom prst="rect">
            <a:avLst/>
          </a:prstGeom>
        </p:spPr>
      </p:pic>
    </p:spTree>
    <p:extLst>
      <p:ext uri="{BB962C8B-B14F-4D97-AF65-F5344CB8AC3E}">
        <p14:creationId xmlns:p14="http://schemas.microsoft.com/office/powerpoint/2010/main" val="350947701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0080" y="329184"/>
            <a:ext cx="6894576" cy="1783080"/>
          </a:xfrm>
        </p:spPr>
        <p:txBody>
          <a:bodyPr anchor="b">
            <a:normAutofit/>
          </a:bodyPr>
          <a:lstStyle/>
          <a:p>
            <a:r>
              <a:rPr lang="en-US" altLang="en-US" sz="5400" b="1">
                <a:latin typeface="Times New Roman" panose="02020603050405020304" pitchFamily="18" charset="0"/>
                <a:cs typeface="Times New Roman" panose="02020603050405020304" pitchFamily="18" charset="0"/>
              </a:rPr>
              <a:t> Universal testing setup</a:t>
            </a:r>
          </a:p>
        </p:txBody>
      </p:sp>
      <p:sp>
        <p:nvSpPr>
          <p:cNvPr id="1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40080" y="2706624"/>
            <a:ext cx="6894576" cy="3483864"/>
          </a:xfrm>
        </p:spPr>
        <p:txBody>
          <a:bodyPr>
            <a:normAutofit/>
          </a:bodyPr>
          <a:lstStyle/>
          <a:p>
            <a:pPr marL="0" indent="0">
              <a:buNone/>
            </a:pPr>
            <a:r>
              <a:rPr lang="en-US" altLang="en-US" sz="1900" dirty="0">
                <a:latin typeface="Times New Roman" panose="02020603050405020304" pitchFamily="18" charset="0"/>
                <a:cs typeface="Times New Roman" panose="02020603050405020304" pitchFamily="18" charset="0"/>
              </a:rPr>
              <a:t>We built our testing machine following a DIY guide, printing the parts ourselves and ordering most electronics from AliExpress since local options were limited or pricey. It took about a month to get everything. After assembling the mechanical parts, we started on the electronics but missed the motor’s microcontroller. We ordered it, but it arrived late due to the situation in the country.</a:t>
            </a:r>
          </a:p>
          <a:p>
            <a:endParaRPr lang="en-US" altLang="en-US" sz="1900" dirty="0">
              <a:latin typeface="Times New Roman" panose="02020603050405020304" pitchFamily="18" charset="0"/>
              <a:cs typeface="Times New Roman" panose="02020603050405020304" pitchFamily="18" charset="0"/>
            </a:endParaRPr>
          </a:p>
          <a:p>
            <a:pPr marL="0" indent="0">
              <a:buNone/>
            </a:pPr>
            <a:r>
              <a:rPr lang="en-US" altLang="en-US" sz="1900" dirty="0">
                <a:latin typeface="Times New Roman" panose="02020603050405020304" pitchFamily="18" charset="0"/>
                <a:cs typeface="Times New Roman" panose="02020603050405020304" pitchFamily="18" charset="0"/>
              </a:rPr>
              <a:t>When we got it, programming didn’t work right, so we sent the PCB design to the university lab. They found some mistakes, we fixed them, and the PCB was made just before the lockdown. Sadly, we couldn’t pick it up in time.</a:t>
            </a:r>
          </a:p>
          <a:p>
            <a:endParaRPr lang="en-US" altLang="en-US" sz="1900" dirty="0">
              <a:latin typeface="Times New Roman" panose="02020603050405020304" pitchFamily="18" charset="0"/>
              <a:cs typeface="Times New Roman" panose="02020603050405020304" pitchFamily="18" charset="0"/>
            </a:endParaRPr>
          </a:p>
          <a:p>
            <a:endParaRPr lang="en-US" altLang="en-US" sz="19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7863840" y="408374"/>
            <a:ext cx="4014216" cy="3271586"/>
          </a:xfrm>
          <a:prstGeom prst="rect">
            <a:avLst/>
          </a:prstGeom>
        </p:spPr>
      </p:pic>
      <p:pic>
        <p:nvPicPr>
          <p:cNvPr id="5" name="Picture 4"/>
          <p:cNvPicPr>
            <a:picLocks noChangeAspect="1"/>
          </p:cNvPicPr>
          <p:nvPr/>
        </p:nvPicPr>
        <p:blipFill>
          <a:blip r:embed="rId3"/>
          <a:stretch>
            <a:fillRect/>
          </a:stretch>
        </p:blipFill>
        <p:spPr>
          <a:xfrm>
            <a:off x="8488762" y="4079193"/>
            <a:ext cx="2746084" cy="2176272"/>
          </a:xfrm>
          <a:prstGeom prst="rect">
            <a:avLst/>
          </a:prstGeom>
        </p:spPr>
      </p:pic>
    </p:spTree>
    <p:extLst>
      <p:ext uri="{BB962C8B-B14F-4D97-AF65-F5344CB8AC3E}">
        <p14:creationId xmlns:p14="http://schemas.microsoft.com/office/powerpoint/2010/main" val="493160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 y="325369"/>
            <a:ext cx="4368602" cy="1956841"/>
          </a:xfrm>
        </p:spPr>
        <p:txBody>
          <a:bodyPr anchor="b">
            <a:normAutofit/>
          </a:bodyPr>
          <a:lstStyle/>
          <a:p>
            <a:r>
              <a:rPr lang="en-US" sz="5400" b="1">
                <a:latin typeface="Times New Roman" panose="02020603050405020304" pitchFamily="18" charset="0"/>
                <a:ea typeface="+mn-ea"/>
                <a:cs typeface="Times New Roman" panose="02020603050405020304" pitchFamily="18" charset="0"/>
              </a:rPr>
              <a:t>Heating system </a:t>
            </a:r>
          </a:p>
        </p:txBody>
      </p:sp>
      <p:sp>
        <p:nvSpPr>
          <p:cNvPr id="3" name="Content Placeholder 2"/>
          <p:cNvSpPr>
            <a:spLocks noGrp="1"/>
          </p:cNvSpPr>
          <p:nvPr>
            <p:ph idx="1"/>
          </p:nvPr>
        </p:nvSpPr>
        <p:spPr>
          <a:xfrm>
            <a:off x="640080" y="2872899"/>
            <a:ext cx="4243589" cy="3320668"/>
          </a:xfrm>
        </p:spPr>
        <p:txBody>
          <a:bodyPr>
            <a:normAutofit/>
          </a:bodyPr>
          <a:lstStyle/>
          <a:p>
            <a:pPr marL="0" indent="0">
              <a:buNone/>
            </a:pPr>
            <a:r>
              <a:rPr lang="en-US" sz="2000">
                <a:latin typeface="Times New Roman" panose="02020603050405020304" pitchFamily="18" charset="0"/>
                <a:cs typeface="Times New Roman" panose="02020603050405020304" pitchFamily="18" charset="0"/>
              </a:rPr>
              <a:t>Chamber temperature is critical in Fused Filament Fabrication (FFF) 3D printing.</a:t>
            </a:r>
          </a:p>
          <a:p>
            <a:pPr marL="0" indent="0">
              <a:buNone/>
            </a:pPr>
            <a:r>
              <a:rPr lang="en-US" sz="2000">
                <a:latin typeface="Times New Roman" panose="02020603050405020304" pitchFamily="18" charset="0"/>
                <a:cs typeface="Times New Roman" panose="02020603050405020304" pitchFamily="18" charset="0"/>
              </a:rPr>
              <a:t>Impacts print quality, mechanical properties, and dimensional accuracy.</a:t>
            </a:r>
            <a:endParaRPr lang="ar-JO" sz="2000">
              <a:latin typeface="Times New Roman" panose="02020603050405020304" pitchFamily="18" charset="0"/>
              <a:cs typeface="Times New Roman" panose="02020603050405020304" pitchFamily="18" charset="0"/>
            </a:endParaRPr>
          </a:p>
          <a:p>
            <a:pPr marL="0" indent="0">
              <a:buNone/>
            </a:pPr>
            <a:r>
              <a:rPr lang="en-US" sz="2000" b="1">
                <a:latin typeface="Times New Roman" panose="02020603050405020304" pitchFamily="18" charset="0"/>
                <a:cs typeface="Times New Roman" panose="02020603050405020304" pitchFamily="18" charset="0"/>
              </a:rPr>
              <a:t>Key benefits:</a:t>
            </a:r>
          </a:p>
          <a:p>
            <a:r>
              <a:rPr lang="en-US" sz="2000">
                <a:latin typeface="Times New Roman" panose="02020603050405020304" pitchFamily="18" charset="0"/>
                <a:cs typeface="Times New Roman" panose="02020603050405020304" pitchFamily="18" charset="0"/>
              </a:rPr>
              <a:t>Reduces warping and shrinkage.</a:t>
            </a:r>
          </a:p>
          <a:p>
            <a:r>
              <a:rPr lang="en-US" sz="2000">
                <a:latin typeface="Times New Roman" panose="02020603050405020304" pitchFamily="18" charset="0"/>
                <a:cs typeface="Times New Roman" panose="02020603050405020304" pitchFamily="18" charset="0"/>
              </a:rPr>
              <a:t>Enhances interlayer adhesion.</a:t>
            </a:r>
          </a:p>
          <a:p>
            <a:r>
              <a:rPr lang="en-US" sz="2000">
                <a:latin typeface="Times New Roman" panose="02020603050405020304" pitchFamily="18" charset="0"/>
                <a:cs typeface="Times New Roman" panose="02020603050405020304" pitchFamily="18" charset="0"/>
              </a:rPr>
              <a:t>Improves surface finish and strength.</a:t>
            </a:r>
          </a:p>
        </p:txBody>
      </p:sp>
      <p:pic>
        <p:nvPicPr>
          <p:cNvPr id="4" name="Content Placeholder 3"/>
          <p:cNvPicPr>
            <a:picLocks noChangeAspect="1"/>
          </p:cNvPicPr>
          <p:nvPr/>
        </p:nvPicPr>
        <p:blipFill>
          <a:blip r:embed="rId2" cstate="print">
            <a:extLst>
              <a:ext uri="{28A0092B-C50C-407E-A947-70E740481C1C}">
                <a14:useLocalDpi xmlns:a14="http://schemas.microsoft.com/office/drawing/2010/main" val="0"/>
              </a:ext>
            </a:extLst>
          </a:blip>
          <a:srcRect b="13014"/>
          <a:stretch>
            <a:fill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560731729"/>
      </p:ext>
    </p:extLst>
  </p:cSld>
  <p:clrMapOvr>
    <a:masterClrMapping/>
  </p:clrMapOvr>
  <p:transition spd="med">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2493" y="2071316"/>
            <a:ext cx="6713552" cy="4119172"/>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900" b="1"/>
              <a:t>Content</a:t>
            </a:r>
            <a:r>
              <a:rPr lang="en-US" sz="1900"/>
              <a:t>:</a:t>
            </a:r>
            <a:br>
              <a:rPr lang="en-US" sz="1900"/>
            </a:br>
            <a:br>
              <a:rPr lang="en-US" sz="1900"/>
            </a:br>
            <a:r>
              <a:rPr lang="en-US" sz="1900" b="1"/>
              <a:t>Enclosure</a:t>
            </a:r>
            <a:r>
              <a:rPr lang="en-US" sz="1900"/>
              <a:t>: Fireproof, dustproof cover (75x65x55 cm) to maintain stable temperature.</a:t>
            </a:r>
            <a:br>
              <a:rPr lang="en-US" sz="1900"/>
            </a:br>
            <a:br>
              <a:rPr lang="en-US" sz="1900"/>
            </a:br>
            <a:r>
              <a:rPr lang="en-US" sz="1900" b="1"/>
              <a:t>Heater</a:t>
            </a:r>
            <a:r>
              <a:rPr lang="en-US" sz="1900"/>
              <a:t>: 220V 500W integrated heater with fan for uniform heat distribution.</a:t>
            </a:r>
            <a:br>
              <a:rPr lang="en-US" sz="1900"/>
            </a:br>
            <a:br>
              <a:rPr lang="en-US" sz="1900"/>
            </a:br>
            <a:r>
              <a:rPr lang="en-US" sz="1900" b="1"/>
              <a:t>NTC Thermistor</a:t>
            </a:r>
            <a:r>
              <a:rPr lang="en-US" sz="1900"/>
              <a:t>: 10kΩ sensor for precise temperature monitoring (±1°C accuracy).</a:t>
            </a:r>
            <a:br>
              <a:rPr lang="en-US" sz="1900"/>
            </a:br>
            <a:br>
              <a:rPr lang="en-US" sz="1900"/>
            </a:br>
            <a:r>
              <a:rPr lang="en-US" sz="1900" b="1"/>
              <a:t>Arduino Uno SMD R3</a:t>
            </a:r>
            <a:r>
              <a:rPr lang="en-US" sz="1900"/>
              <a:t>: Controls heater via PID and ON/OFF logic.</a:t>
            </a:r>
          </a:p>
          <a:p>
            <a:pPr indent="-228600">
              <a:lnSpc>
                <a:spcPct val="90000"/>
              </a:lnSpc>
              <a:spcAft>
                <a:spcPts val="600"/>
              </a:spcAft>
              <a:buFont typeface="Arial" panose="020B0604020202020204" pitchFamily="34" charset="0"/>
              <a:buChar char="•"/>
            </a:pPr>
            <a:br>
              <a:rPr lang="en-US" sz="1900"/>
            </a:br>
            <a:r>
              <a:rPr lang="en-US" sz="1900" b="1"/>
              <a:t>Solid-State Relay (SSR)</a:t>
            </a:r>
            <a:r>
              <a:rPr lang="en-US" sz="1900"/>
              <a:t>: Safely switches heater on/off.</a:t>
            </a:r>
            <a:br>
              <a:rPr lang="en-US" sz="1900"/>
            </a:br>
            <a:endParaRPr lang="en-US" sz="190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rcRect l="2171" r="5228" b="-3"/>
          <a:stretch>
            <a:fillRect/>
          </a:stretch>
        </p:blipFill>
        <p:spPr>
          <a:xfrm>
            <a:off x="7675658" y="2093976"/>
            <a:ext cx="3941064" cy="4096512"/>
          </a:xfrm>
          <a:prstGeom prst="rect">
            <a:avLst/>
          </a:prstGeom>
        </p:spPr>
      </p:pic>
    </p:spTree>
    <p:extLst>
      <p:ext uri="{BB962C8B-B14F-4D97-AF65-F5344CB8AC3E}">
        <p14:creationId xmlns:p14="http://schemas.microsoft.com/office/powerpoint/2010/main" val="4021841133"/>
      </p:ext>
    </p:extLst>
  </p:cSld>
  <p:clrMapOvr>
    <a:masterClrMapping/>
  </p:clrMapOvr>
  <p:transition spd="med">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2493" y="2071316"/>
            <a:ext cx="6713552" cy="4119172"/>
          </a:xfrm>
          <a:prstGeom prst="rect">
            <a:avLst/>
          </a:prstGeom>
        </p:spPr>
        <p:txBody>
          <a:bodyPr vert="horz" lIns="91440" tIns="45720" rIns="91440" bIns="45720" rtlCol="0" anchor="t">
            <a:normAutofit/>
          </a:bodyPr>
          <a:lstStyle/>
          <a:p>
            <a:pPr indent="-228600">
              <a:lnSpc>
                <a:spcPct val="90000"/>
              </a:lnSpc>
              <a:spcAft>
                <a:spcPts val="600"/>
              </a:spcAft>
              <a:buFont typeface="Arial" panose="020B0604020202020204" pitchFamily="34" charset="0"/>
              <a:buChar char="•"/>
            </a:pPr>
            <a:r>
              <a:rPr lang="en-US" sz="1200" b="1"/>
              <a:t>– Implementation Steps</a:t>
            </a:r>
          </a:p>
          <a:p>
            <a:pPr marL="342900" indent="-228600">
              <a:lnSpc>
                <a:spcPct val="90000"/>
              </a:lnSpc>
              <a:spcAft>
                <a:spcPts val="600"/>
              </a:spcAft>
              <a:buFont typeface="Arial" panose="020B0604020202020204" pitchFamily="34" charset="0"/>
              <a:buChar char="•"/>
            </a:pPr>
            <a:r>
              <a:rPr lang="en-US" sz="1200"/>
              <a:t>The electrical circuit was connected according to the approved schematic.</a:t>
            </a:r>
          </a:p>
          <a:p>
            <a:pPr marL="342900" indent="-228600">
              <a:lnSpc>
                <a:spcPct val="90000"/>
              </a:lnSpc>
              <a:spcAft>
                <a:spcPts val="600"/>
              </a:spcAft>
              <a:buFont typeface="Arial" panose="020B0604020202020204" pitchFamily="34" charset="0"/>
              <a:buChar char="•"/>
            </a:pPr>
            <a:r>
              <a:rPr lang="en-US" sz="1200"/>
              <a:t>The system was installed inside the enclosed printing chamber.</a:t>
            </a:r>
          </a:p>
          <a:p>
            <a:pPr marL="342900" indent="-228600">
              <a:lnSpc>
                <a:spcPct val="90000"/>
              </a:lnSpc>
              <a:spcAft>
                <a:spcPts val="600"/>
              </a:spcAft>
              <a:buFont typeface="Arial" panose="020B0604020202020204" pitchFamily="34" charset="0"/>
              <a:buChar char="•"/>
            </a:pPr>
            <a:r>
              <a:rPr lang="en-US" sz="1200"/>
              <a:t>The system was powered up and all components were working properly.</a:t>
            </a:r>
          </a:p>
          <a:p>
            <a:pPr marL="342900" indent="-228600">
              <a:lnSpc>
                <a:spcPct val="90000"/>
              </a:lnSpc>
              <a:spcAft>
                <a:spcPts val="600"/>
              </a:spcAft>
              <a:buFont typeface="Arial" panose="020B0604020202020204" pitchFamily="34" charset="0"/>
              <a:buChar char="•"/>
            </a:pPr>
            <a:r>
              <a:rPr lang="en-US" sz="1200"/>
              <a:t>The control code was uploaded to the Arduino Nano board.</a:t>
            </a:r>
          </a:p>
          <a:p>
            <a:pPr marL="342900" indent="-228600">
              <a:lnSpc>
                <a:spcPct val="90000"/>
              </a:lnSpc>
              <a:spcAft>
                <a:spcPts val="600"/>
              </a:spcAft>
              <a:buFont typeface="Arial" panose="020B0604020202020204" pitchFamily="34" charset="0"/>
              <a:buChar char="•"/>
            </a:pPr>
            <a:r>
              <a:rPr lang="en-US" sz="1200"/>
              <a:t>The system was tested at different temperatures (30°C and 40°C).</a:t>
            </a:r>
          </a:p>
          <a:p>
            <a:pPr marL="342900" indent="-228600">
              <a:lnSpc>
                <a:spcPct val="90000"/>
              </a:lnSpc>
              <a:spcAft>
                <a:spcPts val="600"/>
              </a:spcAft>
              <a:buFont typeface="Arial" panose="020B0604020202020204" pitchFamily="34" charset="0"/>
              <a:buChar char="•"/>
            </a:pPr>
            <a:r>
              <a:rPr lang="en-US" sz="1200"/>
              <a:t>The performance was monitored to ensure efficiency.</a:t>
            </a:r>
          </a:p>
          <a:p>
            <a:pPr marL="342900" indent="-228600">
              <a:lnSpc>
                <a:spcPct val="90000"/>
              </a:lnSpc>
              <a:spcAft>
                <a:spcPts val="600"/>
              </a:spcAft>
              <a:buFont typeface="Arial" panose="020B0604020202020204" pitchFamily="34" charset="0"/>
              <a:buChar char="•"/>
            </a:pPr>
            <a:r>
              <a:rPr lang="en-US" sz="1200"/>
              <a:t>30°C was found to be optimal for printing.</a:t>
            </a:r>
          </a:p>
          <a:p>
            <a:pPr marL="342900" indent="-228600">
              <a:lnSpc>
                <a:spcPct val="90000"/>
              </a:lnSpc>
              <a:spcAft>
                <a:spcPts val="600"/>
              </a:spcAft>
              <a:buFont typeface="Arial" panose="020B0604020202020204" pitchFamily="34" charset="0"/>
              <a:buChar char="•"/>
            </a:pPr>
            <a:r>
              <a:rPr lang="en-US" sz="1200"/>
              <a:t>When 30°C was reached, the system automatically shuts down to maintain thermal stability.</a:t>
            </a:r>
          </a:p>
          <a:p>
            <a:pPr indent="-228600">
              <a:lnSpc>
                <a:spcPct val="90000"/>
              </a:lnSpc>
              <a:spcAft>
                <a:spcPts val="600"/>
              </a:spcAft>
              <a:buFont typeface="Arial" panose="020B0604020202020204" pitchFamily="34" charset="0"/>
              <a:buChar char="•"/>
            </a:pPr>
            <a:r>
              <a:rPr lang="en-US" sz="1200" b="1"/>
              <a:t>– Arduino Setup</a:t>
            </a:r>
          </a:p>
          <a:p>
            <a:pPr marL="342900" indent="-228600">
              <a:lnSpc>
                <a:spcPct val="90000"/>
              </a:lnSpc>
              <a:spcAft>
                <a:spcPts val="600"/>
              </a:spcAft>
              <a:buFont typeface="Arial" panose="020B0604020202020204" pitchFamily="34" charset="0"/>
              <a:buChar char="•"/>
            </a:pPr>
            <a:r>
              <a:rPr lang="en-US" sz="1200"/>
              <a:t>Set the target temperature to 30°C.</a:t>
            </a:r>
          </a:p>
          <a:p>
            <a:pPr marL="342900" indent="-228600">
              <a:lnSpc>
                <a:spcPct val="90000"/>
              </a:lnSpc>
              <a:spcAft>
                <a:spcPts val="600"/>
              </a:spcAft>
              <a:buFont typeface="Arial" panose="020B0604020202020204" pitchFamily="34" charset="0"/>
              <a:buChar char="•"/>
            </a:pPr>
            <a:r>
              <a:rPr lang="en-US" sz="1200"/>
              <a:t>Adjust the hysteresis to adjust the stability.</a:t>
            </a:r>
          </a:p>
          <a:p>
            <a:pPr marL="342900" indent="-228600">
              <a:lnSpc>
                <a:spcPct val="90000"/>
              </a:lnSpc>
              <a:spcAft>
                <a:spcPts val="600"/>
              </a:spcAft>
              <a:buFont typeface="Arial" panose="020B0604020202020204" pitchFamily="34" charset="0"/>
              <a:buChar char="•"/>
            </a:pPr>
            <a:r>
              <a:rPr lang="en-US" sz="1200"/>
              <a:t>Connect an NTC 10K temperature sensor to pin A0 to read data.</a:t>
            </a:r>
          </a:p>
          <a:p>
            <a:pPr marL="342900" indent="-228600">
              <a:lnSpc>
                <a:spcPct val="90000"/>
              </a:lnSpc>
              <a:spcAft>
                <a:spcPts val="600"/>
              </a:spcAft>
              <a:buFont typeface="Arial" panose="020B0604020202020204" pitchFamily="34" charset="0"/>
              <a:buChar char="•"/>
            </a:pPr>
            <a:r>
              <a:rPr lang="en-US" sz="1200"/>
              <a:t>Connect an SSR to the digital pin D9 to control the heater.</a:t>
            </a:r>
          </a:p>
          <a:p>
            <a:pPr marL="342900" indent="-228600">
              <a:lnSpc>
                <a:spcPct val="90000"/>
              </a:lnSpc>
              <a:spcAft>
                <a:spcPts val="600"/>
              </a:spcAft>
              <a:buFont typeface="Arial" panose="020B0604020202020204" pitchFamily="34" charset="0"/>
              <a:buChar char="•"/>
            </a:pPr>
            <a:r>
              <a:rPr lang="en-US" sz="1200"/>
              <a:t>The Arduino Uno was powered via a USB cable connected to the computer.</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rcRect l="1495" r="5904" b="-3"/>
          <a:stretch>
            <a:fillRect/>
          </a:stretch>
        </p:blipFill>
        <p:spPr>
          <a:xfrm>
            <a:off x="7675658" y="2093976"/>
            <a:ext cx="3941064" cy="409651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spTree>
    <p:extLst>
      <p:ext uri="{BB962C8B-B14F-4D97-AF65-F5344CB8AC3E}">
        <p14:creationId xmlns:p14="http://schemas.microsoft.com/office/powerpoint/2010/main" val="3095298557"/>
      </p:ext>
    </p:extLst>
  </p:cSld>
  <p:clrMapOvr>
    <a:masterClrMapping/>
  </p:clrMapOvr>
  <p:transition spd="med">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50D45B9E-98CE-51CB-608D-AA0E99587B91}"/>
              </a:ext>
            </a:extLst>
          </p:cNvPr>
          <p:cNvGraphicFramePr/>
          <p:nvPr/>
        </p:nvGraphicFramePr>
        <p:xfrm>
          <a:off x="7962900" y="1047750"/>
          <a:ext cx="3905251" cy="289495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04698F1F-2BA6-0BD2-F4D1-3287F3D061F6}"/>
              </a:ext>
            </a:extLst>
          </p:cNvPr>
          <p:cNvGraphicFramePr/>
          <p:nvPr/>
        </p:nvGraphicFramePr>
        <p:xfrm>
          <a:off x="6791324" y="3942705"/>
          <a:ext cx="3838576" cy="276369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43343" y="838200"/>
            <a:ext cx="5976505" cy="5539978"/>
          </a:xfrm>
          <a:prstGeom prst="rect">
            <a:avLst/>
          </a:prstGeom>
          <a:noFill/>
        </p:spPr>
        <p:txBody>
          <a:bodyPr wrap="square" rtlCol="0">
            <a:spAutoFit/>
          </a:bodyPr>
          <a:lstStyle/>
          <a:p>
            <a:pPr algn="just"/>
            <a:endParaRPr lang="ar-JO" sz="2400" dirty="0">
              <a:latin typeface="Times New Roman" panose="02020603050405020304" pitchFamily="18" charset="0"/>
              <a:cs typeface="Times New Roman" panose="02020603050405020304" pitchFamily="18" charset="0"/>
            </a:endParaRPr>
          </a:p>
          <a:p>
            <a:pPr algn="just">
              <a:lnSpc>
                <a:spcPct val="150000"/>
              </a:lnSpc>
            </a:pPr>
            <a:r>
              <a:rPr lang="en-US" sz="2800" b="1" dirty="0">
                <a:latin typeface="Times New Roman" panose="02020603050405020304" pitchFamily="18" charset="0"/>
                <a:cs typeface="Times New Roman" panose="02020603050405020304" pitchFamily="18" charset="0"/>
              </a:rPr>
              <a:t>ON/OFF control </a:t>
            </a:r>
            <a:endParaRPr lang="ar-JO" sz="2800" b="1" dirty="0">
              <a:latin typeface="Times New Roman" panose="02020603050405020304" pitchFamily="18" charset="0"/>
              <a:cs typeface="Times New Roman" panose="02020603050405020304" pitchFamily="18" charset="0"/>
            </a:endParaRPr>
          </a:p>
          <a:p>
            <a:pPr algn="just">
              <a:lnSpc>
                <a:spcPct val="150000"/>
              </a:lnSpc>
            </a:pPr>
            <a:r>
              <a:rPr lang="en-US" sz="2400" dirty="0">
                <a:latin typeface="Times New Roman" panose="02020603050405020304" pitchFamily="18" charset="0"/>
                <a:cs typeface="Times New Roman" panose="02020603050405020304" pitchFamily="18" charset="0"/>
              </a:rPr>
              <a:t>In the ON/OFF control system, the </a:t>
            </a:r>
            <a:r>
              <a:rPr lang="en-US" sz="2400" dirty="0" err="1">
                <a:latin typeface="Times New Roman" panose="02020603050405020304" pitchFamily="18" charset="0"/>
                <a:cs typeface="Times New Roman" panose="02020603050405020304" pitchFamily="18" charset="0"/>
              </a:rPr>
              <a:t>setpoint</a:t>
            </a:r>
            <a:r>
              <a:rPr lang="en-US" sz="2400" dirty="0">
                <a:latin typeface="Times New Roman" panose="02020603050405020304" pitchFamily="18" charset="0"/>
                <a:cs typeface="Times New Roman" panose="02020603050405020304" pitchFamily="18" charset="0"/>
              </a:rPr>
              <a:t> was set at 30°C. The temperature reached the desired value within 40 seconds, but exceeded 31°C due to residual heat in the heater after it was disconnected. When the </a:t>
            </a:r>
            <a:r>
              <a:rPr lang="en-US" sz="2400" dirty="0" err="1">
                <a:latin typeface="Times New Roman" panose="02020603050405020304" pitchFamily="18" charset="0"/>
                <a:cs typeface="Times New Roman" panose="02020603050405020304" pitchFamily="18" charset="0"/>
              </a:rPr>
              <a:t>setpoint</a:t>
            </a:r>
            <a:r>
              <a:rPr lang="en-US" sz="2400" dirty="0">
                <a:latin typeface="Times New Roman" panose="02020603050405020304" pitchFamily="18" charset="0"/>
                <a:cs typeface="Times New Roman" panose="02020603050405020304" pitchFamily="18" charset="0"/>
              </a:rPr>
              <a:t> was raised to 40°C, the system took approximately 110 seconds to reach it, showing slower response at higher temperatures.</a:t>
            </a:r>
          </a:p>
        </p:txBody>
      </p:sp>
    </p:spTree>
    <p:extLst>
      <p:ext uri="{BB962C8B-B14F-4D97-AF65-F5344CB8AC3E}">
        <p14:creationId xmlns:p14="http://schemas.microsoft.com/office/powerpoint/2010/main" val="2592918293"/>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288C6B4-AFC3-407F-A595-EFFD38D4C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33" name="Freeform: Shape 1032">
            <a:extLst>
              <a:ext uri="{FF2B5EF4-FFF2-40B4-BE49-F238E27FC236}">
                <a16:creationId xmlns:a16="http://schemas.microsoft.com/office/drawing/2014/main" id="{CF236821-17FE-429B-8D2C-08E13A64E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35" name="Freeform: Shape 1034">
            <a:extLst>
              <a:ext uri="{FF2B5EF4-FFF2-40B4-BE49-F238E27FC236}">
                <a16:creationId xmlns:a16="http://schemas.microsoft.com/office/drawing/2014/main" id="{C0BDBCD2-E081-43AB-9119-C55465E59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71094" y="1161288"/>
            <a:ext cx="3438144" cy="1239012"/>
          </a:xfrm>
        </p:spPr>
        <p:txBody>
          <a:bodyPr anchor="ctr">
            <a:normAutofit/>
          </a:bodyPr>
          <a:lstStyle/>
          <a:p>
            <a:r>
              <a:rPr lang="en-US" sz="2800" b="1" i="1">
                <a:latin typeface="Times New Roman" panose="02020603050405020304" pitchFamily="18" charset="0"/>
                <a:cs typeface="Times New Roman" panose="02020603050405020304" pitchFamily="18" charset="0"/>
              </a:rPr>
              <a:t>Definition and Overview</a:t>
            </a:r>
            <a:r>
              <a:rPr lang="en-US" sz="2800" b="1">
                <a:latin typeface="Times New Roman" panose="02020603050405020304" pitchFamily="18" charset="0"/>
                <a:cs typeface="Times New Roman" panose="02020603050405020304" pitchFamily="18" charset="0"/>
              </a:rPr>
              <a:t> </a:t>
            </a:r>
          </a:p>
        </p:txBody>
      </p:sp>
      <p:sp>
        <p:nvSpPr>
          <p:cNvPr id="1037" name="Rectangle 1036">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6546"/>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39" name="Rectangle 103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5893" y="2443480"/>
            <a:ext cx="33832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371094" y="2718054"/>
            <a:ext cx="3438906" cy="3207258"/>
          </a:xfrm>
        </p:spPr>
        <p:txBody>
          <a:bodyPr anchor="t">
            <a:normAutofit/>
          </a:bodyPr>
          <a:lstStyle/>
          <a:p>
            <a:pPr marL="0" indent="0">
              <a:buNone/>
            </a:pPr>
            <a:r>
              <a:rPr lang="en-US" sz="1700" b="1">
                <a:latin typeface="Times New Roman" panose="02020603050405020304" pitchFamily="18" charset="0"/>
                <a:cs typeface="Times New Roman" panose="02020603050405020304" pitchFamily="18" charset="0"/>
              </a:rPr>
              <a:t>3D printing, or additive manufacturing, involves creating objects layer by layer from a digital model. This process contrasts with traditional subtractive manufacturing by allowing for more intricate designs and reduced material waste.</a:t>
            </a:r>
          </a:p>
        </p:txBody>
      </p:sp>
      <p:pic>
        <p:nvPicPr>
          <p:cNvPr id="1026" name="Picture 2">
            <a:extLst>
              <a:ext uri="{FF2B5EF4-FFF2-40B4-BE49-F238E27FC236}">
                <a16:creationId xmlns:a16="http://schemas.microsoft.com/office/drawing/2014/main" id="{7AC705C8-BDE9-3B32-94A4-5821162E082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901184" y="1748790"/>
            <a:ext cx="6922008" cy="3461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4981537"/>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a:extLst>
              <a:ext uri="{FF2B5EF4-FFF2-40B4-BE49-F238E27FC236}">
                <a16:creationId xmlns:a16="http://schemas.microsoft.com/office/drawing/2014/main" id="{F49BAA11-E943-F9DC-C014-F5D16E7133BC}"/>
              </a:ext>
            </a:extLst>
          </p:cNvPr>
          <p:cNvGraphicFramePr>
            <a:graphicFrameLocks noGrp="1"/>
          </p:cNvGraphicFramePr>
          <p:nvPr>
            <p:ph idx="1"/>
          </p:nvPr>
        </p:nvGraphicFramePr>
        <p:xfrm>
          <a:off x="7162800" y="2345305"/>
          <a:ext cx="4653395" cy="423747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975014" y="2059555"/>
            <a:ext cx="4378036" cy="4088620"/>
          </a:xfrm>
          <a:prstGeom prst="rect">
            <a:avLst/>
          </a:prstGeom>
          <a:noFill/>
        </p:spPr>
        <p:txBody>
          <a:bodyPr wrap="square" rtlCol="0">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ON/OFF control </a:t>
            </a:r>
            <a:endParaRPr lang="en-US" sz="2400" dirty="0">
              <a:latin typeface="Times New Roman" panose="02020603050405020304" pitchFamily="18" charset="0"/>
              <a:cs typeface="Times New Roman" panose="02020603050405020304" pitchFamily="18" charset="0"/>
            </a:endParaRPr>
          </a:p>
          <a:p>
            <a:pPr algn="just">
              <a:lnSpc>
                <a:spcPct val="150000"/>
              </a:lnSpc>
            </a:pPr>
            <a:r>
              <a:rPr lang="en-US" sz="2400" dirty="0">
                <a:latin typeface="Times New Roman" panose="02020603050405020304" pitchFamily="18" charset="0"/>
                <a:cs typeface="Times New Roman" panose="02020603050405020304" pitchFamily="18" charset="0"/>
              </a:rPr>
              <a:t>The system is in equilibrium at 40°C. When the chamber door is </a:t>
            </a:r>
            <a:r>
              <a:rPr lang="en-US" sz="2800" dirty="0">
                <a:latin typeface="Times New Roman" panose="02020603050405020304" pitchFamily="18" charset="0"/>
                <a:cs typeface="Times New Roman" panose="02020603050405020304" pitchFamily="18" charset="0"/>
              </a:rPr>
              <a:t>opened</a:t>
            </a:r>
            <a:r>
              <a:rPr lang="en-US" sz="2400" dirty="0">
                <a:latin typeface="Times New Roman" panose="02020603050405020304" pitchFamily="18" charset="0"/>
                <a:cs typeface="Times New Roman" panose="02020603050405020304" pitchFamily="18" charset="0"/>
              </a:rPr>
              <a:t>, the temperature drops to about 35°C and stabilizes. When the door is closed, the system returns to equilibrium at 40°C.</a:t>
            </a:r>
          </a:p>
        </p:txBody>
      </p:sp>
    </p:spTree>
    <p:extLst>
      <p:ext uri="{BB962C8B-B14F-4D97-AF65-F5344CB8AC3E}">
        <p14:creationId xmlns:p14="http://schemas.microsoft.com/office/powerpoint/2010/main" val="856151563"/>
      </p:ext>
    </p:extLst>
  </p:cSld>
  <p:clrMapOvr>
    <a:masterClrMapping/>
  </p:clrMapOvr>
  <p:transition spd="med">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096250" y="1200150"/>
            <a:ext cx="4073959" cy="2878681"/>
          </a:xfrm>
          <a:prstGeom prst="rect">
            <a:avLst/>
          </a:prstGeom>
        </p:spPr>
      </p:pic>
      <p:pic>
        <p:nvPicPr>
          <p:cNvPr id="3" name="Picture 2"/>
          <p:cNvPicPr>
            <a:picLocks noChangeAspect="1"/>
          </p:cNvPicPr>
          <p:nvPr/>
        </p:nvPicPr>
        <p:blipFill>
          <a:blip r:embed="rId3"/>
          <a:stretch>
            <a:fillRect/>
          </a:stretch>
        </p:blipFill>
        <p:spPr>
          <a:xfrm>
            <a:off x="6324600" y="4078831"/>
            <a:ext cx="4019550" cy="2645819"/>
          </a:xfrm>
          <a:prstGeom prst="rect">
            <a:avLst/>
          </a:prstGeom>
        </p:spPr>
      </p:pic>
      <p:sp>
        <p:nvSpPr>
          <p:cNvPr id="9" name="TextBox 8"/>
          <p:cNvSpPr txBox="1"/>
          <p:nvPr/>
        </p:nvSpPr>
        <p:spPr>
          <a:xfrm>
            <a:off x="214744" y="781050"/>
            <a:ext cx="5976506" cy="5355312"/>
          </a:xfrm>
          <a:prstGeom prst="rect">
            <a:avLst/>
          </a:prstGeom>
          <a:noFill/>
        </p:spPr>
        <p:txBody>
          <a:bodyPr wrap="square" rtlCol="0">
            <a:spAutoFit/>
          </a:bodyPr>
          <a:lstStyle/>
          <a:p>
            <a:pPr algn="just">
              <a:lnSpc>
                <a:spcPct val="150000"/>
              </a:lnSpc>
            </a:pPr>
            <a:r>
              <a:rPr lang="en-US" sz="2800" b="1" dirty="0">
                <a:latin typeface="Times New Roman" panose="02020603050405020304" pitchFamily="18" charset="0"/>
                <a:cs typeface="Times New Roman" panose="02020603050405020304" pitchFamily="18" charset="0"/>
              </a:rPr>
              <a:t>PID control </a:t>
            </a:r>
            <a:endParaRPr lang="ar-JO" sz="2800" b="1" dirty="0">
              <a:latin typeface="Times New Roman" panose="02020603050405020304" pitchFamily="18" charset="0"/>
              <a:cs typeface="Times New Roman" panose="02020603050405020304" pitchFamily="18" charset="0"/>
            </a:endParaRPr>
          </a:p>
          <a:p>
            <a:pPr algn="just">
              <a:lnSpc>
                <a:spcPct val="150000"/>
              </a:lnSpc>
            </a:pPr>
            <a:r>
              <a:rPr lang="en-US" sz="2000" dirty="0">
                <a:latin typeface="Times New Roman" panose="02020603050405020304" pitchFamily="18" charset="0"/>
                <a:cs typeface="Times New Roman" panose="02020603050405020304" pitchFamily="18" charset="0"/>
              </a:rPr>
              <a:t>After experimenting with ON/OFF control, we used a PID system via the Arduino library, but encountered problems. We switched to a hybrid control system that starts with ON/OFF and then transitions to PID via PWM. We adjusted the PID parameters experimentally to achieve a fast response without overshoot. When testing the disturbance by opening the chamber door at 40°C, the temperature dropped to 33°C, then gradually returned to a steady state after the door was closed, as shown in Figures</a:t>
            </a:r>
          </a:p>
        </p:txBody>
      </p:sp>
    </p:spTree>
    <p:extLst>
      <p:ext uri="{BB962C8B-B14F-4D97-AF65-F5344CB8AC3E}">
        <p14:creationId xmlns:p14="http://schemas.microsoft.com/office/powerpoint/2010/main" val="55322284"/>
      </p:ext>
    </p:extLst>
  </p:cSld>
  <p:clrMapOvr>
    <a:masterClrMapping/>
  </p:clrMapOvr>
  <p:transition spd="med">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881" y="457201"/>
            <a:ext cx="10909640" cy="1832654"/>
          </a:xfrm>
        </p:spPr>
        <p:txBody>
          <a:bodyPr vert="horz" lIns="91440" tIns="45720" rIns="91440" bIns="45720" rtlCol="0" anchor="b">
            <a:normAutofit/>
          </a:bodyPr>
          <a:lstStyle/>
          <a:p>
            <a:pPr algn="ctr"/>
            <a:r>
              <a:rPr lang="en-US" sz="4100" b="1" kern="1200">
                <a:solidFill>
                  <a:schemeClr val="tx1"/>
                </a:solidFill>
                <a:latin typeface="+mj-lt"/>
                <a:ea typeface="+mj-ea"/>
                <a:cs typeface="+mj-cs"/>
              </a:rPr>
              <a:t>This table shows the performance of a temperature control system under different conditions, using two control methods.</a:t>
            </a:r>
          </a:p>
        </p:txBody>
      </p:sp>
      <p:graphicFrame>
        <p:nvGraphicFramePr>
          <p:cNvPr id="6" name="Content Placeholder 3"/>
          <p:cNvGraphicFramePr>
            <a:graphicFrameLocks noGrp="1"/>
          </p:cNvGraphicFramePr>
          <p:nvPr>
            <p:ph idx="1"/>
          </p:nvPr>
        </p:nvGraphicFramePr>
        <p:xfrm>
          <a:off x="831506" y="3124200"/>
          <a:ext cx="10525940" cy="3102867"/>
        </p:xfrm>
        <a:graphic>
          <a:graphicData uri="http://schemas.openxmlformats.org/drawingml/2006/table">
            <a:tbl>
              <a:tblPr firstRow="1" bandRow="1">
                <a:noFill/>
                <a:tableStyleId>{69C7853C-536D-4A76-A0AE-DD22124D55A5}</a:tableStyleId>
              </a:tblPr>
              <a:tblGrid>
                <a:gridCol w="2631485">
                  <a:extLst>
                    <a:ext uri="{9D8B030D-6E8A-4147-A177-3AD203B41FA5}">
                      <a16:colId xmlns:a16="http://schemas.microsoft.com/office/drawing/2014/main" val="941512709"/>
                    </a:ext>
                  </a:extLst>
                </a:gridCol>
                <a:gridCol w="2631485">
                  <a:extLst>
                    <a:ext uri="{9D8B030D-6E8A-4147-A177-3AD203B41FA5}">
                      <a16:colId xmlns:a16="http://schemas.microsoft.com/office/drawing/2014/main" val="3847340587"/>
                    </a:ext>
                  </a:extLst>
                </a:gridCol>
                <a:gridCol w="2631485">
                  <a:extLst>
                    <a:ext uri="{9D8B030D-6E8A-4147-A177-3AD203B41FA5}">
                      <a16:colId xmlns:a16="http://schemas.microsoft.com/office/drawing/2014/main" val="3698500402"/>
                    </a:ext>
                  </a:extLst>
                </a:gridCol>
                <a:gridCol w="2631485">
                  <a:extLst>
                    <a:ext uri="{9D8B030D-6E8A-4147-A177-3AD203B41FA5}">
                      <a16:colId xmlns:a16="http://schemas.microsoft.com/office/drawing/2014/main" val="3829870499"/>
                    </a:ext>
                  </a:extLst>
                </a:gridCol>
              </a:tblGrid>
              <a:tr h="555282">
                <a:tc>
                  <a:txBody>
                    <a:bodyPr/>
                    <a:lstStyle/>
                    <a:p>
                      <a:r>
                        <a:rPr lang="en-US" sz="1600" b="0" cap="all" spc="150">
                          <a:solidFill>
                            <a:schemeClr val="lt1"/>
                          </a:solidFill>
                        </a:rPr>
                        <a:t>Condition</a:t>
                      </a:r>
                    </a:p>
                  </a:txBody>
                  <a:tcPr marL="137295" marR="137295" marT="137295" marB="137295" anchor="ctr">
                    <a:lnL w="12700" cmpd="sng">
                      <a:noFill/>
                    </a:lnL>
                    <a:lnR w="12700" cmpd="sng">
                      <a:noFill/>
                    </a:lnR>
                    <a:lnT w="12700" cmpd="sng">
                      <a:noFill/>
                    </a:lnT>
                    <a:lnB w="38100" cmpd="sng">
                      <a:noFill/>
                    </a:lnB>
                    <a:solidFill>
                      <a:srgbClr val="505356"/>
                    </a:solidFill>
                  </a:tcPr>
                </a:tc>
                <a:tc>
                  <a:txBody>
                    <a:bodyPr/>
                    <a:lstStyle/>
                    <a:p>
                      <a:r>
                        <a:rPr lang="en-US" sz="1600" b="0" cap="all" spc="150">
                          <a:solidFill>
                            <a:schemeClr val="lt1"/>
                          </a:solidFill>
                        </a:rPr>
                        <a:t>Overshoot (%)</a:t>
                      </a:r>
                    </a:p>
                  </a:txBody>
                  <a:tcPr marL="137295" marR="137295" marT="137295" marB="137295" anchor="ctr">
                    <a:lnL w="12700" cmpd="sng">
                      <a:noFill/>
                    </a:lnL>
                    <a:lnR w="12700" cmpd="sng">
                      <a:noFill/>
                    </a:lnR>
                    <a:lnT w="12700" cmpd="sng">
                      <a:noFill/>
                    </a:lnT>
                    <a:lnB w="38100" cmpd="sng">
                      <a:noFill/>
                    </a:lnB>
                    <a:solidFill>
                      <a:srgbClr val="505356"/>
                    </a:solidFill>
                  </a:tcPr>
                </a:tc>
                <a:tc>
                  <a:txBody>
                    <a:bodyPr/>
                    <a:lstStyle/>
                    <a:p>
                      <a:r>
                        <a:rPr lang="en-US" sz="1600" b="0" cap="all" spc="150">
                          <a:solidFill>
                            <a:schemeClr val="lt1"/>
                          </a:solidFill>
                        </a:rPr>
                        <a:t>Settling Time (s)</a:t>
                      </a:r>
                    </a:p>
                  </a:txBody>
                  <a:tcPr marL="137295" marR="137295" marT="137295" marB="137295" anchor="ctr">
                    <a:lnL w="12700" cmpd="sng">
                      <a:noFill/>
                    </a:lnL>
                    <a:lnR w="12700" cmpd="sng">
                      <a:noFill/>
                    </a:lnR>
                    <a:lnT w="12700" cmpd="sng">
                      <a:noFill/>
                    </a:lnT>
                    <a:lnB w="38100" cmpd="sng">
                      <a:noFill/>
                    </a:lnB>
                    <a:solidFill>
                      <a:srgbClr val="505356"/>
                    </a:solidFill>
                  </a:tcPr>
                </a:tc>
                <a:tc>
                  <a:txBody>
                    <a:bodyPr/>
                    <a:lstStyle/>
                    <a:p>
                      <a:r>
                        <a:rPr lang="en-US" sz="1600" b="0" cap="all" spc="150">
                          <a:solidFill>
                            <a:schemeClr val="lt1"/>
                          </a:solidFill>
                        </a:rPr>
                        <a:t>Rise Time (s)</a:t>
                      </a:r>
                    </a:p>
                  </a:txBody>
                  <a:tcPr marL="137295" marR="137295" marT="137295" marB="137295" anchor="ctr">
                    <a:lnL w="12700" cmpd="sng">
                      <a:noFill/>
                    </a:lnL>
                    <a:lnR w="12700" cmpd="sng">
                      <a:noFill/>
                    </a:lnR>
                    <a:lnT w="12700" cmpd="sng">
                      <a:noFill/>
                    </a:lnT>
                    <a:lnB w="38100" cmpd="sng">
                      <a:noFill/>
                    </a:lnB>
                    <a:solidFill>
                      <a:srgbClr val="505356"/>
                    </a:solidFill>
                  </a:tcPr>
                </a:tc>
                <a:extLst>
                  <a:ext uri="{0D108BD9-81ED-4DB2-BD59-A6C34878D82A}">
                    <a16:rowId xmlns:a16="http://schemas.microsoft.com/office/drawing/2014/main" val="69407619"/>
                  </a:ext>
                </a:extLst>
              </a:tr>
              <a:tr h="509517">
                <a:tc>
                  <a:txBody>
                    <a:bodyPr/>
                    <a:lstStyle/>
                    <a:p>
                      <a:r>
                        <a:rPr lang="en-US" sz="1300" cap="none" spc="0">
                          <a:solidFill>
                            <a:schemeClr val="tx1"/>
                          </a:solidFill>
                        </a:rPr>
                        <a:t>ON/OFF 30°C</a:t>
                      </a:r>
                    </a:p>
                  </a:txBody>
                  <a:tcPr marL="137295" marR="137295" marT="137295" marB="137295" anchor="ctr">
                    <a:lnL w="12700" cmpd="sng">
                      <a:noFill/>
                      <a:prstDash val="solid"/>
                    </a:lnL>
                    <a:lnR w="12700" cmpd="sng">
                      <a:noFill/>
                      <a:prstDash val="solid"/>
                    </a:lnR>
                    <a:lnT w="38100" cmpd="sng">
                      <a:noFill/>
                    </a:lnT>
                    <a:lnB w="12700" cmpd="sng">
                      <a:noFill/>
                      <a:prstDash val="solid"/>
                    </a:lnB>
                    <a:noFill/>
                  </a:tcPr>
                </a:tc>
                <a:tc>
                  <a:txBody>
                    <a:bodyPr/>
                    <a:lstStyle/>
                    <a:p>
                      <a:r>
                        <a:rPr lang="en-US" sz="1300" cap="none" spc="0">
                          <a:solidFill>
                            <a:schemeClr val="tx1"/>
                          </a:solidFill>
                        </a:rPr>
                        <a:t>3.8</a:t>
                      </a:r>
                    </a:p>
                  </a:txBody>
                  <a:tcPr marL="137295" marR="137295" marT="137295" marB="137295" anchor="ctr">
                    <a:lnL w="12700" cmpd="sng">
                      <a:noFill/>
                      <a:prstDash val="solid"/>
                    </a:lnL>
                    <a:lnR w="12700" cmpd="sng">
                      <a:noFill/>
                      <a:prstDash val="solid"/>
                    </a:lnR>
                    <a:lnT w="38100" cmpd="sng">
                      <a:noFill/>
                    </a:lnT>
                    <a:lnB w="12700" cmpd="sng">
                      <a:noFill/>
                      <a:prstDash val="solid"/>
                    </a:lnB>
                    <a:noFill/>
                  </a:tcPr>
                </a:tc>
                <a:tc>
                  <a:txBody>
                    <a:bodyPr/>
                    <a:lstStyle/>
                    <a:p>
                      <a:r>
                        <a:rPr lang="en-US" sz="1300" cap="none" spc="0">
                          <a:solidFill>
                            <a:schemeClr val="tx1"/>
                          </a:solidFill>
                        </a:rPr>
                        <a:t>110</a:t>
                      </a:r>
                    </a:p>
                  </a:txBody>
                  <a:tcPr marL="137295" marR="137295" marT="137295" marB="137295" anchor="ctr">
                    <a:lnL w="12700" cmpd="sng">
                      <a:noFill/>
                      <a:prstDash val="solid"/>
                    </a:lnL>
                    <a:lnR w="12700" cmpd="sng">
                      <a:noFill/>
                      <a:prstDash val="solid"/>
                    </a:lnR>
                    <a:lnT w="38100" cmpd="sng">
                      <a:noFill/>
                    </a:lnT>
                    <a:lnB w="12700" cmpd="sng">
                      <a:noFill/>
                      <a:prstDash val="solid"/>
                    </a:lnB>
                    <a:noFill/>
                  </a:tcPr>
                </a:tc>
                <a:tc>
                  <a:txBody>
                    <a:bodyPr/>
                    <a:lstStyle/>
                    <a:p>
                      <a:r>
                        <a:rPr lang="en-US" sz="1300" cap="none" spc="0">
                          <a:solidFill>
                            <a:schemeClr val="tx1"/>
                          </a:solidFill>
                        </a:rPr>
                        <a:t>20</a:t>
                      </a:r>
                    </a:p>
                  </a:txBody>
                  <a:tcPr marL="137295" marR="137295" marT="137295" marB="137295" anchor="ctr">
                    <a:lnL w="12700" cmpd="sng">
                      <a:noFill/>
                      <a:prstDash val="solid"/>
                    </a:lnL>
                    <a:lnR w="12700" cmpd="sng">
                      <a:noFill/>
                      <a:prstDash val="solid"/>
                    </a:lnR>
                    <a:lnT w="38100" cmpd="sng">
                      <a:noFill/>
                    </a:lnT>
                    <a:lnB w="12700" cmpd="sng">
                      <a:noFill/>
                      <a:prstDash val="solid"/>
                    </a:lnB>
                    <a:noFill/>
                  </a:tcPr>
                </a:tc>
                <a:extLst>
                  <a:ext uri="{0D108BD9-81ED-4DB2-BD59-A6C34878D82A}">
                    <a16:rowId xmlns:a16="http://schemas.microsoft.com/office/drawing/2014/main" val="2627975584"/>
                  </a:ext>
                </a:extLst>
              </a:tr>
              <a:tr h="509517">
                <a:tc>
                  <a:txBody>
                    <a:bodyPr/>
                    <a:lstStyle/>
                    <a:p>
                      <a:r>
                        <a:rPr lang="en-US" sz="1300" cap="none" spc="0">
                          <a:solidFill>
                            <a:schemeClr val="tx1"/>
                          </a:solidFill>
                        </a:rPr>
                        <a:t>ON/OFF 40°C</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r>
                        <a:rPr lang="en-US" sz="1300" cap="none" spc="0">
                          <a:solidFill>
                            <a:schemeClr val="tx1"/>
                          </a:solidFill>
                        </a:rPr>
                        <a:t>0.4</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r>
                        <a:rPr lang="en-US" sz="1300" cap="none" spc="0">
                          <a:solidFill>
                            <a:schemeClr val="tx1"/>
                          </a:solidFill>
                        </a:rPr>
                        <a:t>185</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r>
                        <a:rPr lang="en-US" sz="1300" cap="none" spc="0">
                          <a:solidFill>
                            <a:schemeClr val="tx1"/>
                          </a:solidFill>
                        </a:rPr>
                        <a:t>84</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extLst>
                  <a:ext uri="{0D108BD9-81ED-4DB2-BD59-A6C34878D82A}">
                    <a16:rowId xmlns:a16="http://schemas.microsoft.com/office/drawing/2014/main" val="2335582617"/>
                  </a:ext>
                </a:extLst>
              </a:tr>
              <a:tr h="509517">
                <a:tc>
                  <a:txBody>
                    <a:bodyPr/>
                    <a:lstStyle/>
                    <a:p>
                      <a:r>
                        <a:rPr lang="en-US" sz="1300" cap="none" spc="0">
                          <a:solidFill>
                            <a:schemeClr val="tx1"/>
                          </a:solidFill>
                        </a:rPr>
                        <a:t>ON/OFF 40°C w/ Disturbance</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noFill/>
                  </a:tcPr>
                </a:tc>
                <a:tc>
                  <a:txBody>
                    <a:bodyPr/>
                    <a:lstStyle/>
                    <a:p>
                      <a:r>
                        <a:rPr lang="en-US" sz="1300" cap="none" spc="0">
                          <a:solidFill>
                            <a:schemeClr val="tx1"/>
                          </a:solidFill>
                        </a:rPr>
                        <a:t>1.3</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noFill/>
                  </a:tcPr>
                </a:tc>
                <a:tc>
                  <a:txBody>
                    <a:bodyPr/>
                    <a:lstStyle/>
                    <a:p>
                      <a:r>
                        <a:rPr lang="en-US" sz="1300" cap="none" spc="0">
                          <a:solidFill>
                            <a:schemeClr val="tx1"/>
                          </a:solidFill>
                        </a:rPr>
                        <a:t>107</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noFill/>
                  </a:tcPr>
                </a:tc>
                <a:tc>
                  <a:txBody>
                    <a:bodyPr/>
                    <a:lstStyle/>
                    <a:p>
                      <a:r>
                        <a:rPr lang="en-US" sz="1300" cap="none" spc="0">
                          <a:solidFill>
                            <a:schemeClr val="tx1"/>
                          </a:solidFill>
                        </a:rPr>
                        <a:t>75</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1176909774"/>
                  </a:ext>
                </a:extLst>
              </a:tr>
              <a:tr h="509517">
                <a:tc>
                  <a:txBody>
                    <a:bodyPr/>
                    <a:lstStyle/>
                    <a:p>
                      <a:r>
                        <a:rPr lang="en-US" sz="1300" cap="none" spc="0">
                          <a:solidFill>
                            <a:schemeClr val="tx1"/>
                          </a:solidFill>
                        </a:rPr>
                        <a:t>PID 30°C</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r>
                        <a:rPr lang="en-US" sz="1300" cap="none" spc="0">
                          <a:solidFill>
                            <a:schemeClr val="tx1"/>
                          </a:solidFill>
                        </a:rPr>
                        <a:t>3.7</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r>
                        <a:rPr lang="en-US" sz="1300" cap="none" spc="0">
                          <a:solidFill>
                            <a:schemeClr val="tx1"/>
                          </a:solidFill>
                        </a:rPr>
                        <a:t>95</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tc>
                  <a:txBody>
                    <a:bodyPr/>
                    <a:lstStyle/>
                    <a:p>
                      <a:r>
                        <a:rPr lang="en-US" sz="1300" cap="none" spc="0">
                          <a:solidFill>
                            <a:schemeClr val="tx1"/>
                          </a:solidFill>
                        </a:rPr>
                        <a:t>29</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solidFill>
                      <a:srgbClr val="000000">
                        <a:alpha val="7843"/>
                      </a:srgbClr>
                    </a:solidFill>
                  </a:tcPr>
                </a:tc>
                <a:extLst>
                  <a:ext uri="{0D108BD9-81ED-4DB2-BD59-A6C34878D82A}">
                    <a16:rowId xmlns:a16="http://schemas.microsoft.com/office/drawing/2014/main" val="3168989100"/>
                  </a:ext>
                </a:extLst>
              </a:tr>
              <a:tr h="509517">
                <a:tc>
                  <a:txBody>
                    <a:bodyPr/>
                    <a:lstStyle/>
                    <a:p>
                      <a:r>
                        <a:rPr lang="en-US" sz="1300" cap="none" spc="0">
                          <a:solidFill>
                            <a:schemeClr val="tx1"/>
                          </a:solidFill>
                        </a:rPr>
                        <a:t>PID 40°C w/ Disturbance</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noFill/>
                  </a:tcPr>
                </a:tc>
                <a:tc>
                  <a:txBody>
                    <a:bodyPr/>
                    <a:lstStyle/>
                    <a:p>
                      <a:r>
                        <a:rPr lang="en-US" sz="1300" cap="none" spc="0">
                          <a:solidFill>
                            <a:schemeClr val="tx1"/>
                          </a:solidFill>
                        </a:rPr>
                        <a:t>3.0</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noFill/>
                  </a:tcPr>
                </a:tc>
                <a:tc>
                  <a:txBody>
                    <a:bodyPr/>
                    <a:lstStyle/>
                    <a:p>
                      <a:r>
                        <a:rPr lang="en-US" sz="1300" cap="none" spc="0">
                          <a:solidFill>
                            <a:schemeClr val="tx1"/>
                          </a:solidFill>
                        </a:rPr>
                        <a:t>173</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noFill/>
                  </a:tcPr>
                </a:tc>
                <a:tc>
                  <a:txBody>
                    <a:bodyPr/>
                    <a:lstStyle/>
                    <a:p>
                      <a:r>
                        <a:rPr lang="en-US" sz="1300" cap="none" spc="0">
                          <a:solidFill>
                            <a:schemeClr val="tx1"/>
                          </a:solidFill>
                        </a:rPr>
                        <a:t>55</a:t>
                      </a:r>
                    </a:p>
                  </a:txBody>
                  <a:tcPr marL="137295" marR="137295" marT="137295" marB="137295" anchor="ctr">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1254212623"/>
                  </a:ext>
                </a:extLst>
              </a:tr>
            </a:tbl>
          </a:graphicData>
        </a:graphic>
      </p:graphicFrame>
    </p:spTree>
    <p:extLst>
      <p:ext uri="{BB962C8B-B14F-4D97-AF65-F5344CB8AC3E}">
        <p14:creationId xmlns:p14="http://schemas.microsoft.com/office/powerpoint/2010/main" val="671546131"/>
      </p:ext>
    </p:extLst>
  </p:cSld>
  <p:clrMapOvr>
    <a:masterClrMapping/>
  </p:clrMapOvr>
  <p:transition spd="med">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936" y="640080"/>
            <a:ext cx="4818888" cy="1481328"/>
          </a:xfrm>
        </p:spPr>
        <p:txBody>
          <a:bodyPr anchor="b">
            <a:normAutofit/>
          </a:bodyPr>
          <a:lstStyle/>
          <a:p>
            <a:r>
              <a:rPr lang="en-US" sz="5000">
                <a:latin typeface="Times New Roman" panose="02020603050405020304" pitchFamily="18" charset="0"/>
                <a:cs typeface="Times New Roman" panose="02020603050405020304" pitchFamily="18" charset="0"/>
              </a:rPr>
              <a:t>General Notes:</a:t>
            </a:r>
            <a:br>
              <a:rPr lang="en-US" sz="5000">
                <a:latin typeface="Times New Roman" panose="02020603050405020304" pitchFamily="18" charset="0"/>
                <a:cs typeface="Times New Roman" panose="02020603050405020304" pitchFamily="18" charset="0"/>
              </a:rPr>
            </a:br>
            <a:endParaRPr lang="en-US" sz="5000"/>
          </a:p>
        </p:txBody>
      </p:sp>
      <p:sp>
        <p:nvSpPr>
          <p:cNvPr id="4" name="Content Placeholder 3"/>
          <p:cNvSpPr txBox="1">
            <a:spLocks noGrp="1"/>
          </p:cNvSpPr>
          <p:nvPr>
            <p:ph idx="1"/>
          </p:nvPr>
        </p:nvSpPr>
        <p:spPr>
          <a:xfrm>
            <a:off x="630936" y="2660904"/>
            <a:ext cx="4818888" cy="3547872"/>
          </a:xfrm>
          <a:prstGeom prst="rect">
            <a:avLst/>
          </a:prstGeom>
        </p:spPr>
        <p:txBody>
          <a:bodyPr rtlCol="0" anchor="t">
            <a:normAutofit/>
          </a:bodyPr>
          <a:lstStyle/>
          <a:p>
            <a:r>
              <a:rPr lang="en-US" sz="2200">
                <a:latin typeface="Times New Roman" panose="02020603050405020304" pitchFamily="18" charset="0"/>
                <a:cs typeface="Times New Roman" panose="02020603050405020304" pitchFamily="18" charset="0"/>
              </a:rPr>
              <a:t>ON/OFF Performance: More stable at higher temperatures (40°C) with less overshoot, but slower response.</a:t>
            </a:r>
          </a:p>
          <a:p>
            <a:r>
              <a:rPr lang="en-US" sz="2200">
                <a:latin typeface="Times New Roman" panose="02020603050405020304" pitchFamily="18" charset="0"/>
                <a:cs typeface="Times New Roman" panose="02020603050405020304" pitchFamily="18" charset="0"/>
              </a:rPr>
              <a:t>PID Performance: Provides faster response in some situations, but may be less stable under disturbances.</a:t>
            </a:r>
          </a:p>
          <a:p>
            <a:r>
              <a:rPr lang="en-US" sz="2200">
                <a:latin typeface="Times New Roman" panose="02020603050405020304" pitchFamily="18" charset="0"/>
                <a:cs typeface="Times New Roman" panose="02020603050405020304" pitchFamily="18" charset="0"/>
              </a:rPr>
              <a:t>Disturbances: Impact the performance of both systems, but their effect on the PID is more pronounced in the increased settling time.</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5370" y="1208914"/>
            <a:ext cx="3946323" cy="5009005"/>
          </a:xfrm>
          <a:prstGeom prst="rect">
            <a:avLst/>
          </a:prstGeom>
        </p:spPr>
      </p:pic>
    </p:spTree>
    <p:extLst>
      <p:ext uri="{BB962C8B-B14F-4D97-AF65-F5344CB8AC3E}">
        <p14:creationId xmlns:p14="http://schemas.microsoft.com/office/powerpoint/2010/main" val="165731028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7886" y="365125"/>
            <a:ext cx="6381708" cy="1325563"/>
          </a:xfrm>
        </p:spPr>
        <p:txBody>
          <a:bodyPr>
            <a:normAutofit/>
          </a:bodyPr>
          <a:lstStyle/>
          <a:p>
            <a:r>
              <a:rPr lang="en-US" sz="3600" b="1" dirty="0">
                <a:latin typeface="Times New Roman" panose="02020603050405020304" pitchFamily="18" charset="0"/>
                <a:cs typeface="Times New Roman" panose="02020603050405020304" pitchFamily="18" charset="0"/>
              </a:rPr>
              <a:t>Print sample of ASA material</a:t>
            </a:r>
          </a:p>
        </p:txBody>
      </p:sp>
      <p:pic>
        <p:nvPicPr>
          <p:cNvPr id="4" name="Picture 3" descr="A close up of a device&#10;&#10;AI-generated content may be incorrect."/>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87065" y="4079631"/>
            <a:ext cx="4066735" cy="2124967"/>
          </a:xfrm>
          <a:prstGeom prst="rect">
            <a:avLst/>
          </a:prstGeom>
          <a:noFill/>
          <a:ln>
            <a:noFill/>
          </a:ln>
        </p:spPr>
      </p:pic>
      <p:pic>
        <p:nvPicPr>
          <p:cNvPr id="5" name="Picture 4" descr="A close-up of a blue square&#10;&#10;AI-generated content may be incorrec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87065" y="1853260"/>
            <a:ext cx="4066735" cy="2226371"/>
          </a:xfrm>
          <a:prstGeom prst="rect">
            <a:avLst/>
          </a:prstGeom>
          <a:noFill/>
          <a:ln>
            <a:noFill/>
          </a:ln>
        </p:spPr>
      </p:pic>
      <p:pic>
        <p:nvPicPr>
          <p:cNvPr id="6" name="Picture 5" descr="A close up of a device&#10;&#10;AI-generated content may be incorrect."/>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199" y="1853259"/>
            <a:ext cx="3691597" cy="2226371"/>
          </a:xfrm>
          <a:prstGeom prst="rect">
            <a:avLst/>
          </a:prstGeom>
          <a:noFill/>
          <a:ln>
            <a:noFill/>
          </a:ln>
        </p:spPr>
      </p:pic>
      <p:pic>
        <p:nvPicPr>
          <p:cNvPr id="7" name="Picture 6" descr="A blue square object on a grey surface&#10;&#10;AI-generated content may be incorrect."/>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199" y="4079631"/>
            <a:ext cx="3691597" cy="2072372"/>
          </a:xfrm>
          <a:prstGeom prst="rect">
            <a:avLst/>
          </a:prstGeom>
          <a:noFill/>
          <a:ln>
            <a:noFill/>
          </a:ln>
        </p:spPr>
      </p:pic>
      <p:sp>
        <p:nvSpPr>
          <p:cNvPr id="3" name="TextBox 2"/>
          <p:cNvSpPr txBox="1"/>
          <p:nvPr/>
        </p:nvSpPr>
        <p:spPr>
          <a:xfrm>
            <a:off x="1440872" y="6204598"/>
            <a:ext cx="2272146"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With heating system </a:t>
            </a:r>
          </a:p>
        </p:txBody>
      </p:sp>
      <p:sp>
        <p:nvSpPr>
          <p:cNvPr id="8" name="TextBox 7"/>
          <p:cNvSpPr txBox="1"/>
          <p:nvPr/>
        </p:nvSpPr>
        <p:spPr>
          <a:xfrm>
            <a:off x="8184359" y="6204598"/>
            <a:ext cx="2649896"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Without  heating system </a:t>
            </a:r>
          </a:p>
        </p:txBody>
      </p:sp>
    </p:spTree>
    <p:extLst>
      <p:ext uri="{BB962C8B-B14F-4D97-AF65-F5344CB8AC3E}">
        <p14:creationId xmlns:p14="http://schemas.microsoft.com/office/powerpoint/2010/main" val="415325490"/>
      </p:ext>
    </p:extLst>
  </p:cSld>
  <p:clrMapOvr>
    <a:masterClrMapping/>
  </p:clrMapOvr>
  <p:transition spd="med">
    <p:pull/>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DE282BA-1380-82B3-F494-1DA2CA4AA654}"/>
            </a:ext>
          </a:extLst>
        </p:cNvPr>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Magazine printing process">
            <a:extLst>
              <a:ext uri="{FF2B5EF4-FFF2-40B4-BE49-F238E27FC236}">
                <a16:creationId xmlns:a16="http://schemas.microsoft.com/office/drawing/2014/main" id="{5F6F4C4A-0D05-D4C0-8041-D6A5F26F96A2}"/>
              </a:ext>
            </a:extLst>
          </p:cNvPr>
          <p:cNvPicPr>
            <a:picLocks noChangeAspect="1"/>
          </p:cNvPicPr>
          <p:nvPr/>
        </p:nvPicPr>
        <p:blipFill>
          <a:blip r:embed="rId2"/>
          <a:srcRect l="1069" r="9502" b="-1"/>
          <a:stretch>
            <a:fillRect/>
          </a:stretch>
        </p:blipFill>
        <p:spPr>
          <a:xfrm>
            <a:off x="3729228" y="10"/>
            <a:ext cx="8462772" cy="6857990"/>
          </a:xfrm>
          <a:prstGeom prst="rect">
            <a:avLst/>
          </a:prstGeom>
        </p:spPr>
      </p:pic>
      <p:sp>
        <p:nvSpPr>
          <p:cNvPr id="17" name="Rectangle 16">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C89A170-7DE0-C797-1F6F-D81FFB49169F}"/>
              </a:ext>
            </a:extLst>
          </p:cNvPr>
          <p:cNvSpPr>
            <a:spLocks noGrp="1"/>
          </p:cNvSpPr>
          <p:nvPr>
            <p:ph type="title"/>
          </p:nvPr>
        </p:nvSpPr>
        <p:spPr>
          <a:xfrm>
            <a:off x="371094" y="843534"/>
            <a:ext cx="4413342" cy="1442466"/>
          </a:xfrm>
        </p:spPr>
        <p:txBody>
          <a:bodyPr vert="horz" lIns="91440" tIns="45720" rIns="91440" bIns="45720" rtlCol="0" anchor="b">
            <a:normAutofit/>
          </a:bodyPr>
          <a:lstStyle/>
          <a:p>
            <a:r>
              <a:rPr lang="en-US" sz="4000" b="1" dirty="0"/>
              <a:t>Conclusion</a:t>
            </a:r>
            <a:r>
              <a:rPr lang="en-US" sz="2800" b="1" dirty="0"/>
              <a:t> </a:t>
            </a:r>
          </a:p>
        </p:txBody>
      </p:sp>
      <p:sp>
        <p:nvSpPr>
          <p:cNvPr id="19" name="Rectangle 18">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1" name="Rectangle 20">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2BB1DB96-9B9F-C139-CE0F-14C47D5B9031}"/>
              </a:ext>
            </a:extLst>
          </p:cNvPr>
          <p:cNvSpPr txBox="1"/>
          <p:nvPr/>
        </p:nvSpPr>
        <p:spPr>
          <a:xfrm>
            <a:off x="371094" y="2718054"/>
            <a:ext cx="3528046" cy="4010032"/>
          </a:xfrm>
          <a:prstGeom prst="rect">
            <a:avLst/>
          </a:prstGeom>
        </p:spPr>
        <p:txBody>
          <a:bodyPr vert="horz" lIns="91440" tIns="45720" rIns="91440" bIns="45720" rtlCol="0" anchor="t">
            <a:normAutofit lnSpcReduction="10000"/>
          </a:bodyPr>
          <a:lstStyle/>
          <a:p>
            <a:pPr indent="-228600">
              <a:lnSpc>
                <a:spcPct val="90000"/>
              </a:lnSpc>
              <a:spcAft>
                <a:spcPts val="600"/>
              </a:spcAft>
              <a:buFont typeface="Arial" panose="020B0604020202020204" pitchFamily="34" charset="0"/>
              <a:buChar char="•"/>
            </a:pPr>
            <a:r>
              <a:rPr lang="en-US" sz="1700" dirty="0"/>
              <a:t>We improved the chamber temperature using PID to keep it stable.</a:t>
            </a:r>
          </a:p>
          <a:p>
            <a:pPr indent="-228600">
              <a:lnSpc>
                <a:spcPct val="90000"/>
              </a:lnSpc>
              <a:spcAft>
                <a:spcPts val="600"/>
              </a:spcAft>
              <a:buFont typeface="Arial" panose="020B0604020202020204" pitchFamily="34" charset="0"/>
              <a:buChar char="•"/>
            </a:pPr>
            <a:r>
              <a:rPr lang="en-US" sz="1700" dirty="0"/>
              <a:t>Building the testing machine was challenging but taught us a lot — especially problem-solving and teamwork.</a:t>
            </a:r>
          </a:p>
          <a:p>
            <a:pPr indent="-228600">
              <a:lnSpc>
                <a:spcPct val="90000"/>
              </a:lnSpc>
              <a:spcAft>
                <a:spcPts val="600"/>
              </a:spcAft>
              <a:buFont typeface="Arial" panose="020B0604020202020204" pitchFamily="34" charset="0"/>
              <a:buChar char="•"/>
            </a:pPr>
            <a:r>
              <a:rPr lang="en-US" sz="1700" dirty="0"/>
              <a:t> Compression testing will help us understand how our flexible, foam-like TPU material holds up under pressure, which is key for real-world use.</a:t>
            </a:r>
          </a:p>
          <a:p>
            <a:pPr indent="-228600">
              <a:lnSpc>
                <a:spcPct val="90000"/>
              </a:lnSpc>
              <a:spcAft>
                <a:spcPts val="600"/>
              </a:spcAft>
              <a:buFont typeface="Arial" panose="020B0604020202020204" pitchFamily="34" charset="0"/>
              <a:buChar char="•"/>
            </a:pPr>
            <a:r>
              <a:rPr lang="en-US" sz="1700" dirty="0"/>
              <a:t>µCT imaging helped us to understand how the bubble formation and distribution accrues in the material</a:t>
            </a:r>
          </a:p>
        </p:txBody>
      </p:sp>
    </p:spTree>
    <p:extLst>
      <p:ext uri="{BB962C8B-B14F-4D97-AF65-F5344CB8AC3E}">
        <p14:creationId xmlns:p14="http://schemas.microsoft.com/office/powerpoint/2010/main" val="3157821020"/>
      </p:ext>
    </p:extLst>
  </p:cSld>
  <p:clrMapOvr>
    <a:masterClrMapping/>
  </p:clrMapOvr>
  <p:transition spd="med">
    <p:pull/>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41248" y="256032"/>
            <a:ext cx="10506456" cy="1014984"/>
          </a:xfrm>
        </p:spPr>
        <p:txBody>
          <a:bodyPr vert="horz" lIns="91440" tIns="45720" rIns="91440" bIns="45720" rtlCol="0" anchor="b">
            <a:normAutofit/>
          </a:bodyPr>
          <a:lstStyle/>
          <a:p>
            <a:r>
              <a:rPr lang="en-US" sz="3100" b="1" kern="1200">
                <a:latin typeface="+mj-lt"/>
                <a:ea typeface="+mj-ea"/>
                <a:cs typeface="+mj-cs"/>
              </a:rPr>
              <a:t>Future work </a:t>
            </a:r>
            <a:br>
              <a:rPr lang="en-US" sz="3100" b="1" kern="1200">
                <a:latin typeface="+mj-lt"/>
                <a:ea typeface="+mj-ea"/>
                <a:cs typeface="+mj-cs"/>
              </a:rPr>
            </a:br>
            <a:endParaRPr lang="en-US" sz="3100" b="1" kern="1200">
              <a:latin typeface="+mj-lt"/>
              <a:ea typeface="+mj-ea"/>
              <a:cs typeface="+mj-cs"/>
            </a:endParaRPr>
          </a:p>
        </p:txBody>
      </p:sp>
      <p:sp>
        <p:nvSpPr>
          <p:cNvPr id="25" name="Rectangle 24">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7" name="Rectangle 26">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10" name="TextBox 7">
            <a:extLst>
              <a:ext uri="{FF2B5EF4-FFF2-40B4-BE49-F238E27FC236}">
                <a16:creationId xmlns:a16="http://schemas.microsoft.com/office/drawing/2014/main" id="{C2714835-2351-D0B4-C211-26B21723A589}"/>
              </a:ext>
            </a:extLst>
          </p:cNvPr>
          <p:cNvGraphicFramePr/>
          <p:nvPr>
            <p:extLst>
              <p:ext uri="{D42A27DB-BD31-4B8C-83A1-F6EECF244321}">
                <p14:modId xmlns:p14="http://schemas.microsoft.com/office/powerpoint/2010/main" val="1001997823"/>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53651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sz="3400" b="1" dirty="0">
                <a:latin typeface="Times New Roman" panose="02020603050405020304" pitchFamily="18" charset="0"/>
                <a:cs typeface="Times New Roman" panose="02020603050405020304" pitchFamily="18" charset="0"/>
              </a:rPr>
              <a:t>we dedicate this work to our families and our people in Palestine and to all those who love us as well</a:t>
            </a:r>
          </a:p>
        </p:txBody>
      </p:sp>
      <p:graphicFrame>
        <p:nvGraphicFramePr>
          <p:cNvPr id="6" name="Content Placeholder 3">
            <a:extLst>
              <a:ext uri="{FF2B5EF4-FFF2-40B4-BE49-F238E27FC236}">
                <a16:creationId xmlns:a16="http://schemas.microsoft.com/office/drawing/2014/main" id="{0B06203F-DAF4-F0A4-E044-B9905B282B26}"/>
              </a:ext>
            </a:extLst>
          </p:cNvPr>
          <p:cNvGraphicFramePr>
            <a:graphicFrameLocks noGrp="1"/>
          </p:cNvGraphicFramePr>
          <p:nvPr>
            <p:ph idx="1"/>
            <p:extLst>
              <p:ext uri="{D42A27DB-BD31-4B8C-83A1-F6EECF244321}">
                <p14:modId xmlns:p14="http://schemas.microsoft.com/office/powerpoint/2010/main" val="3192115933"/>
              </p:ext>
            </p:extLst>
          </p:nvPr>
        </p:nvGraphicFramePr>
        <p:xfrm>
          <a:off x="838200" y="2228087"/>
          <a:ext cx="10515600" cy="3948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915479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0936" y="639520"/>
            <a:ext cx="3429000" cy="1719072"/>
          </a:xfrm>
        </p:spPr>
        <p:txBody>
          <a:bodyPr anchor="b">
            <a:normAutofit/>
          </a:bodyPr>
          <a:lstStyle/>
          <a:p>
            <a:r>
              <a:rPr lang="en-US" sz="3800" b="1" i="1">
                <a:latin typeface="Times New Roman" panose="02020603050405020304" pitchFamily="18" charset="0"/>
                <a:cs typeface="Times New Roman" panose="02020603050405020304" pitchFamily="18" charset="0"/>
              </a:rPr>
              <a:t>History of 3D Printing Technology</a:t>
            </a:r>
            <a:endParaRPr lang="en-US" sz="3800" b="1">
              <a:latin typeface="Times New Roman" panose="02020603050405020304" pitchFamily="18" charset="0"/>
              <a:cs typeface="Times New Roman" panose="02020603050405020304" pitchFamily="18" charset="0"/>
            </a:endParaRPr>
          </a:p>
        </p:txBody>
      </p:sp>
      <p:sp>
        <p:nvSpPr>
          <p:cNvPr id="1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30936" y="2807208"/>
            <a:ext cx="3429000" cy="3410712"/>
          </a:xfrm>
        </p:spPr>
        <p:txBody>
          <a:bodyPr anchor="t">
            <a:normAutofit/>
          </a:bodyPr>
          <a:lstStyle/>
          <a:p>
            <a:pPr marL="0" indent="0">
              <a:buNone/>
            </a:pPr>
            <a:r>
              <a:rPr lang="en-US" sz="2200" b="1">
                <a:latin typeface="Times New Roman" panose="02020603050405020304" pitchFamily="18" charset="0"/>
                <a:cs typeface="Times New Roman" panose="02020603050405020304" pitchFamily="18" charset="0"/>
              </a:rPr>
              <a:t> The origins of 3D printing trace back to the 1980s with Charles Hull's invention of stereolithography. Over the years, various techniques and materials have evolved, expanding the technology's applications across numerous industries.</a:t>
            </a:r>
          </a:p>
        </p:txBody>
      </p:sp>
      <p:pic>
        <p:nvPicPr>
          <p:cNvPr id="4" name="Picture 3"/>
          <p:cNvPicPr>
            <a:picLocks noChangeAspect="1"/>
          </p:cNvPicPr>
          <p:nvPr/>
        </p:nvPicPr>
        <p:blipFill>
          <a:blip r:embed="rId2"/>
          <a:stretch>
            <a:fillRect/>
          </a:stretch>
        </p:blipFill>
        <p:spPr>
          <a:xfrm>
            <a:off x="6141402" y="640080"/>
            <a:ext cx="3929507" cy="5577840"/>
          </a:xfrm>
          <a:prstGeom prst="rect">
            <a:avLst/>
          </a:prstGeom>
          <a:solidFill>
            <a:srgbClr val="FFFFFF">
              <a:shade val="85000"/>
            </a:srgbClr>
          </a:solidFill>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823196937"/>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9" name="Rectangle 2068">
            <a:extLst>
              <a:ext uri="{FF2B5EF4-FFF2-40B4-BE49-F238E27FC236}">
                <a16:creationId xmlns:a16="http://schemas.microsoft.com/office/drawing/2014/main" id="{F4F2FC05-7D27-410F-BDA9-ADF4831368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071" name="Rectangle 2070">
            <a:extLst>
              <a:ext uri="{FF2B5EF4-FFF2-40B4-BE49-F238E27FC236}">
                <a16:creationId xmlns:a16="http://schemas.microsoft.com/office/drawing/2014/main" id="{9080D120-BD54-46E1-BA37-82F5E8089E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3" y="633619"/>
            <a:ext cx="5457817" cy="5495925"/>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838198" y="978408"/>
            <a:ext cx="4607052" cy="1106424"/>
          </a:xfrm>
        </p:spPr>
        <p:txBody>
          <a:bodyPr>
            <a:normAutofit/>
          </a:bodyPr>
          <a:lstStyle/>
          <a:p>
            <a:r>
              <a:rPr lang="en-US" sz="2900" b="1" i="1">
                <a:latin typeface="Times New Roman" panose="02020603050405020304" pitchFamily="18" charset="0"/>
                <a:cs typeface="Times New Roman" panose="02020603050405020304" pitchFamily="18" charset="0"/>
              </a:rPr>
              <a:t>Materials Used in 3D Printing</a:t>
            </a:r>
            <a:endParaRPr lang="en-US" sz="2900" b="1">
              <a:latin typeface="Times New Roman" panose="02020603050405020304" pitchFamily="18" charset="0"/>
              <a:cs typeface="Times New Roman" panose="02020603050405020304" pitchFamily="18" charset="0"/>
            </a:endParaRPr>
          </a:p>
        </p:txBody>
      </p:sp>
      <p:sp>
        <p:nvSpPr>
          <p:cNvPr id="2073" name="Rectangle 2072">
            <a:extLst>
              <a:ext uri="{FF2B5EF4-FFF2-40B4-BE49-F238E27FC236}">
                <a16:creationId xmlns:a16="http://schemas.microsoft.com/office/drawing/2014/main" id="{81D83946-74FA-498A-AC80-9926F041B5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5" y="1181536"/>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75" name="Rectangle 2074">
            <a:extLst>
              <a:ext uri="{FF2B5EF4-FFF2-40B4-BE49-F238E27FC236}">
                <a16:creationId xmlns:a16="http://schemas.microsoft.com/office/drawing/2014/main" id="{5060D983-8B52-443A-8183-2A1DE0561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6" y="2185416"/>
            <a:ext cx="4446484"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841246" y="2368296"/>
            <a:ext cx="4607052" cy="3502152"/>
          </a:xfrm>
        </p:spPr>
        <p:txBody>
          <a:bodyPr>
            <a:normAutofit/>
          </a:bodyPr>
          <a:lstStyle/>
          <a:p>
            <a:pPr marL="0" indent="0">
              <a:buNone/>
            </a:pPr>
            <a:r>
              <a:rPr lang="en-US" sz="1800" b="1">
                <a:latin typeface="Times New Roman" panose="02020603050405020304" pitchFamily="18" charset="0"/>
                <a:cs typeface="Times New Roman" panose="02020603050405020304" pitchFamily="18" charset="0"/>
              </a:rPr>
              <a:t>3D printing uses materials like PLA, ABS, TPU, and metals, each affecting strength and flexibility. The document highlights TPU with foaming agents for lightweight, flexible prints.</a:t>
            </a:r>
          </a:p>
        </p:txBody>
      </p:sp>
      <p:pic>
        <p:nvPicPr>
          <p:cNvPr id="2064" name="Picture 16" descr="Ultimate 3D Printing Materials Guide | Simplify3D">
            <a:extLst>
              <a:ext uri="{FF2B5EF4-FFF2-40B4-BE49-F238E27FC236}">
                <a16:creationId xmlns:a16="http://schemas.microsoft.com/office/drawing/2014/main" id="{D64EB505-4928-B102-651B-DA6B1323FD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9004" r="3" b="3"/>
          <a:stretch>
            <a:fillRect/>
          </a:stretch>
        </p:blipFill>
        <p:spPr bwMode="auto">
          <a:xfrm>
            <a:off x="6324599" y="10"/>
            <a:ext cx="5457817" cy="33375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E4386105-492C-62EE-801C-5A6F49B8E81C}"/>
              </a:ext>
            </a:extLst>
          </p:cNvPr>
          <p:cNvPicPr>
            <a:picLocks noChangeAspect="1"/>
          </p:cNvPicPr>
          <p:nvPr/>
        </p:nvPicPr>
        <p:blipFill>
          <a:blip r:embed="rId3"/>
          <a:srcRect r="3" b="8045"/>
          <a:stretch>
            <a:fillRect/>
          </a:stretch>
        </p:blipFill>
        <p:spPr>
          <a:xfrm>
            <a:off x="6324590" y="3520439"/>
            <a:ext cx="5457817" cy="3337561"/>
          </a:xfrm>
          <a:prstGeom prst="rect">
            <a:avLst/>
          </a:prstGeom>
        </p:spPr>
      </p:pic>
    </p:spTree>
    <p:extLst>
      <p:ext uri="{BB962C8B-B14F-4D97-AF65-F5344CB8AC3E}">
        <p14:creationId xmlns:p14="http://schemas.microsoft.com/office/powerpoint/2010/main" val="164538193"/>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8000">
              <a:schemeClr val="accent1">
                <a:lumMod val="5000"/>
                <a:lumOff val="95000"/>
              </a:schemeClr>
            </a:gs>
            <a:gs pos="72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ounded Rectangle 3"/>
          <p:cNvSpPr/>
          <p:nvPr/>
        </p:nvSpPr>
        <p:spPr>
          <a:xfrm>
            <a:off x="4400843" y="1181686"/>
            <a:ext cx="3446584" cy="914400"/>
          </a:xfrm>
          <a:prstGeom prst="round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style>
          <a:lnRef idx="2">
            <a:schemeClr val="dk1"/>
          </a:lnRef>
          <a:fillRef idx="1">
            <a:schemeClr val="lt1"/>
          </a:fillRef>
          <a:effectRef idx="0">
            <a:schemeClr val="dk1"/>
          </a:effectRef>
          <a:fontRef idx="minor">
            <a:schemeClr val="dk1"/>
          </a:fontRef>
        </p:style>
        <p:txBody>
          <a:bodyPr rtlCol="0" anchor="ctr"/>
          <a:lstStyle/>
          <a:p>
            <a:pPr algn="ctr"/>
            <a:r>
              <a:rPr lang="en-US" dirty="0"/>
              <a:t>Parts of project </a:t>
            </a:r>
          </a:p>
        </p:txBody>
      </p:sp>
      <p:sp>
        <p:nvSpPr>
          <p:cNvPr id="5" name="Rounded Rectangle 4"/>
          <p:cNvSpPr/>
          <p:nvPr/>
        </p:nvSpPr>
        <p:spPr>
          <a:xfrm>
            <a:off x="1383617" y="2749268"/>
            <a:ext cx="2222695" cy="956603"/>
          </a:xfrm>
          <a:prstGeom prst="round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p:spPr>
        <p:style>
          <a:lnRef idx="2">
            <a:schemeClr val="dk1"/>
          </a:lnRef>
          <a:fillRef idx="1">
            <a:schemeClr val="lt1"/>
          </a:fillRef>
          <a:effectRef idx="0">
            <a:schemeClr val="dk1"/>
          </a:effectRef>
          <a:fontRef idx="minor">
            <a:schemeClr val="dk1"/>
          </a:fontRef>
        </p:style>
        <p:txBody>
          <a:bodyPr rtlCol="0" anchor="ctr"/>
          <a:lstStyle/>
          <a:p>
            <a:pPr algn="ctr"/>
            <a:r>
              <a:rPr lang="en-US" dirty="0"/>
              <a:t>Testing of special material(loaded with foaming agent) </a:t>
            </a:r>
          </a:p>
        </p:txBody>
      </p:sp>
      <p:sp>
        <p:nvSpPr>
          <p:cNvPr id="6" name="Rounded Rectangle 5"/>
          <p:cNvSpPr/>
          <p:nvPr/>
        </p:nvSpPr>
        <p:spPr>
          <a:xfrm>
            <a:off x="4938639" y="2749269"/>
            <a:ext cx="2370991" cy="956603"/>
          </a:xfrm>
          <a:prstGeom prst="roundRect">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p:spPr>
        <p:style>
          <a:lnRef idx="2">
            <a:schemeClr val="dk1"/>
          </a:lnRef>
          <a:fillRef idx="1">
            <a:schemeClr val="lt1"/>
          </a:fillRef>
          <a:effectRef idx="0">
            <a:schemeClr val="dk1"/>
          </a:effectRef>
          <a:fontRef idx="minor">
            <a:schemeClr val="dk1"/>
          </a:fontRef>
        </p:style>
        <p:txBody>
          <a:bodyPr rtlCol="0" anchor="ctr"/>
          <a:lstStyle/>
          <a:p>
            <a:pPr algn="ctr"/>
            <a:r>
              <a:rPr lang="en-US" dirty="0"/>
              <a:t>Mechanical testing setup </a:t>
            </a:r>
          </a:p>
        </p:txBody>
      </p:sp>
      <p:sp>
        <p:nvSpPr>
          <p:cNvPr id="7" name="Rounded Rectangle 6"/>
          <p:cNvSpPr/>
          <p:nvPr/>
        </p:nvSpPr>
        <p:spPr>
          <a:xfrm>
            <a:off x="8788790" y="2749268"/>
            <a:ext cx="2222695" cy="956603"/>
          </a:xfrm>
          <a:prstGeom prst="roundRect">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p:spPr>
        <p:style>
          <a:lnRef idx="2">
            <a:schemeClr val="dk1"/>
          </a:lnRef>
          <a:fillRef idx="1">
            <a:schemeClr val="lt1"/>
          </a:fillRef>
          <a:effectRef idx="0">
            <a:schemeClr val="dk1"/>
          </a:effectRef>
          <a:fontRef idx="minor">
            <a:schemeClr val="dk1"/>
          </a:fontRef>
        </p:style>
        <p:txBody>
          <a:bodyPr rtlCol="0" anchor="ctr"/>
          <a:lstStyle/>
          <a:p>
            <a:pPr algn="ctr"/>
            <a:r>
              <a:rPr lang="en-US" dirty="0"/>
              <a:t>Printer chamber temperature control</a:t>
            </a:r>
          </a:p>
        </p:txBody>
      </p:sp>
      <p:cxnSp>
        <p:nvCxnSpPr>
          <p:cNvPr id="9" name="Straight Connector 8"/>
          <p:cNvCxnSpPr>
            <a:stCxn id="4" idx="2"/>
            <a:endCxn id="6" idx="0"/>
          </p:cNvCxnSpPr>
          <p:nvPr/>
        </p:nvCxnSpPr>
        <p:spPr>
          <a:xfrm>
            <a:off x="6124135" y="2096086"/>
            <a:ext cx="0" cy="653183"/>
          </a:xfrm>
          <a:prstGeom prst="line">
            <a:avLst/>
          </a:prstGeom>
        </p:spPr>
        <p:style>
          <a:lnRef idx="2">
            <a:schemeClr val="dk1"/>
          </a:lnRef>
          <a:fillRef idx="1">
            <a:schemeClr val="lt1"/>
          </a:fillRef>
          <a:effectRef idx="0">
            <a:schemeClr val="dk1"/>
          </a:effectRef>
          <a:fontRef idx="minor">
            <a:schemeClr val="dk1"/>
          </a:fontRef>
        </p:style>
      </p:cxnSp>
      <p:cxnSp>
        <p:nvCxnSpPr>
          <p:cNvPr id="13" name="Straight Connector 12"/>
          <p:cNvCxnSpPr>
            <a:stCxn id="6" idx="3"/>
            <a:endCxn id="7" idx="1"/>
          </p:cNvCxnSpPr>
          <p:nvPr/>
        </p:nvCxnSpPr>
        <p:spPr>
          <a:xfrm flipV="1">
            <a:off x="7309630" y="3227570"/>
            <a:ext cx="1479160" cy="1"/>
          </a:xfrm>
          <a:prstGeom prst="line">
            <a:avLst/>
          </a:prstGeom>
        </p:spPr>
        <p:style>
          <a:lnRef idx="2">
            <a:schemeClr val="dk1"/>
          </a:lnRef>
          <a:fillRef idx="1">
            <a:schemeClr val="lt1"/>
          </a:fillRef>
          <a:effectRef idx="0">
            <a:schemeClr val="dk1"/>
          </a:effectRef>
          <a:fontRef idx="minor">
            <a:schemeClr val="dk1"/>
          </a:fontRef>
        </p:style>
      </p:cxnSp>
      <p:cxnSp>
        <p:nvCxnSpPr>
          <p:cNvPr id="18" name="Straight Connector 17"/>
          <p:cNvCxnSpPr>
            <a:stCxn id="5" idx="3"/>
          </p:cNvCxnSpPr>
          <p:nvPr/>
        </p:nvCxnSpPr>
        <p:spPr>
          <a:xfrm flipV="1">
            <a:off x="3606312" y="3227569"/>
            <a:ext cx="0" cy="1"/>
          </a:xfrm>
          <a:prstGeom prst="line">
            <a:avLst/>
          </a:prstGeom>
        </p:spPr>
        <p:style>
          <a:lnRef idx="2">
            <a:schemeClr val="dk1"/>
          </a:lnRef>
          <a:fillRef idx="1">
            <a:schemeClr val="lt1"/>
          </a:fillRef>
          <a:effectRef idx="0">
            <a:schemeClr val="dk1"/>
          </a:effectRef>
          <a:fontRef idx="minor">
            <a:schemeClr val="dk1"/>
          </a:fontRef>
        </p:style>
      </p:cxnSp>
      <p:cxnSp>
        <p:nvCxnSpPr>
          <p:cNvPr id="20" name="Straight Connector 19"/>
          <p:cNvCxnSpPr>
            <a:stCxn id="5" idx="3"/>
            <a:endCxn id="6" idx="1"/>
          </p:cNvCxnSpPr>
          <p:nvPr/>
        </p:nvCxnSpPr>
        <p:spPr>
          <a:xfrm>
            <a:off x="3606312" y="3227570"/>
            <a:ext cx="1332327" cy="1"/>
          </a:xfrm>
          <a:prstGeom prst="line">
            <a:avLst/>
          </a:prstGeom>
        </p:spPr>
        <p:style>
          <a:lnRef idx="2">
            <a:schemeClr val="dk1"/>
          </a:lnRef>
          <a:fillRef idx="1">
            <a:schemeClr val="lt1"/>
          </a:fillRef>
          <a:effectRef idx="0">
            <a:schemeClr val="dk1"/>
          </a:effectRef>
          <a:fontRef idx="minor">
            <a:schemeClr val="dk1"/>
          </a:fontRef>
        </p:style>
      </p:cxnSp>
    </p:spTree>
    <p:extLst>
      <p:ext uri="{BB962C8B-B14F-4D97-AF65-F5344CB8AC3E}">
        <p14:creationId xmlns:p14="http://schemas.microsoft.com/office/powerpoint/2010/main" val="3918744594"/>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4EB816-DCD6-B2FB-7713-B9B5B1842513}"/>
              </a:ext>
            </a:extLst>
          </p:cNvPr>
          <p:cNvSpPr txBox="1">
            <a:spLocks/>
          </p:cNvSpPr>
          <p:nvPr/>
        </p:nvSpPr>
        <p:spPr>
          <a:xfrm>
            <a:off x="630936" y="639520"/>
            <a:ext cx="3429000" cy="171907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2600" kern="1200">
                <a:solidFill>
                  <a:schemeClr val="tx1"/>
                </a:solidFill>
                <a:latin typeface="+mj-lt"/>
                <a:ea typeface="+mj-ea"/>
                <a:cs typeface="+mj-cs"/>
              </a:rPr>
              <a:t>TPU loaded with foaming agent (Colorfabb varioshore)</a:t>
            </a:r>
          </a:p>
        </p:txBody>
      </p:sp>
      <p:sp>
        <p:nvSpPr>
          <p:cNvPr id="1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ADAFCD9A-17AC-55D2-589D-69278682679D}"/>
              </a:ext>
            </a:extLst>
          </p:cNvPr>
          <p:cNvSpPr txBox="1">
            <a:spLocks/>
          </p:cNvSpPr>
          <p:nvPr/>
        </p:nvSpPr>
        <p:spPr>
          <a:xfrm>
            <a:off x="630936" y="2807208"/>
            <a:ext cx="3429000" cy="341071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r>
              <a:rPr lang="en-US" sz="2200"/>
              <a:t>VarioShore TPU is a lightweight, soft-touch material with variable shore hardness (92A to 55A) achieved by adjusting printing temperature and flow. It foams between 200–250 °C, expanding up to 1.6× to reduce density and increase softness. </a:t>
            </a:r>
          </a:p>
        </p:txBody>
      </p:sp>
      <p:pic>
        <p:nvPicPr>
          <p:cNvPr id="4" name="Picture 3">
            <a:extLst>
              <a:ext uri="{FF2B5EF4-FFF2-40B4-BE49-F238E27FC236}">
                <a16:creationId xmlns:a16="http://schemas.microsoft.com/office/drawing/2014/main" id="{4A7E7502-9A76-35FB-495D-2EC4EF9298B0}"/>
              </a:ext>
            </a:extLst>
          </p:cNvPr>
          <p:cNvPicPr>
            <a:picLocks noChangeAspect="1"/>
          </p:cNvPicPr>
          <p:nvPr/>
        </p:nvPicPr>
        <p:blipFill>
          <a:blip r:embed="rId2"/>
          <a:stretch>
            <a:fillRect/>
          </a:stretch>
        </p:blipFill>
        <p:spPr>
          <a:xfrm>
            <a:off x="4654296" y="1616774"/>
            <a:ext cx="6903720" cy="3624452"/>
          </a:xfrm>
          <a:prstGeom prst="rect">
            <a:avLst/>
          </a:prstGeom>
        </p:spPr>
      </p:pic>
    </p:spTree>
    <p:extLst>
      <p:ext uri="{BB962C8B-B14F-4D97-AF65-F5344CB8AC3E}">
        <p14:creationId xmlns:p14="http://schemas.microsoft.com/office/powerpoint/2010/main" val="1762261545"/>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068E4C-728D-2EC0-CAC3-D2F251E1D460}"/>
              </a:ext>
            </a:extLst>
          </p:cNvPr>
          <p:cNvSpPr txBox="1">
            <a:spLocks/>
          </p:cNvSpPr>
          <p:nvPr/>
        </p:nvSpPr>
        <p:spPr>
          <a:xfrm>
            <a:off x="630936" y="639520"/>
            <a:ext cx="3429000" cy="171907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5400" b="1" kern="1200">
                <a:solidFill>
                  <a:schemeClr val="tx1"/>
                </a:solidFill>
                <a:latin typeface="+mj-lt"/>
                <a:ea typeface="+mj-ea"/>
                <a:cs typeface="+mj-cs"/>
              </a:rPr>
              <a:t>Shore hardness</a:t>
            </a:r>
          </a:p>
        </p:txBody>
      </p:sp>
      <p:sp>
        <p:nvSpPr>
          <p:cNvPr id="11" name="sketch line">
            <a:extLst>
              <a:ext uri="{FF2B5EF4-FFF2-40B4-BE49-F238E27FC236}">
                <a16:creationId xmlns:a16="http://schemas.microsoft.com/office/drawing/2014/main" id="{6357EC4F-235E-4222-A36F-C7878ACE3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16493EBB-847B-526E-F4F7-C2D5A07877F5}"/>
              </a:ext>
            </a:extLst>
          </p:cNvPr>
          <p:cNvSpPr txBox="1">
            <a:spLocks/>
          </p:cNvSpPr>
          <p:nvPr/>
        </p:nvSpPr>
        <p:spPr>
          <a:xfrm>
            <a:off x="630936" y="2807208"/>
            <a:ext cx="3598164" cy="3410712"/>
          </a:xfrm>
          <a:prstGeom prst="rect">
            <a:avLst/>
          </a:prstGeom>
        </p:spPr>
        <p:txBody>
          <a:bodyPr vert="horz" lIns="91440" tIns="45720" rIns="91440" bIns="45720" rtlCol="0" anchor="t">
            <a:normAutofit/>
          </a:bodyPr>
          <a:lstStyle>
            <a:lvl1pPr algn="l" defTabSz="914400" rtl="0" eaLnBrk="1" latinLnBrk="0" hangingPunct="1">
              <a:lnSpc>
                <a:spcPct val="100000"/>
              </a:lnSpc>
              <a:spcBef>
                <a:spcPct val="0"/>
              </a:spcBef>
              <a:buNone/>
              <a:defRPr sz="7200" b="1" kern="1200">
                <a:solidFill>
                  <a:schemeClr val="tx1"/>
                </a:solidFill>
                <a:latin typeface="+mj-lt"/>
                <a:ea typeface="+mj-ea"/>
                <a:cs typeface="+mj-cs"/>
              </a:defRPr>
            </a:lvl1pPr>
          </a:lstStyle>
          <a:p>
            <a:pPr indent="-228600">
              <a:lnSpc>
                <a:spcPct val="90000"/>
              </a:lnSpc>
              <a:spcAft>
                <a:spcPts val="600"/>
              </a:spcAft>
              <a:buFont typeface="Arial" panose="020B0604020202020204" pitchFamily="34" charset="0"/>
              <a:buChar char="•"/>
            </a:pPr>
            <a:r>
              <a:rPr lang="en-US" sz="2200" b="0" dirty="0">
                <a:latin typeface="+mn-lt"/>
                <a:ea typeface="+mn-ea"/>
                <a:cs typeface="+mn-cs"/>
              </a:rPr>
              <a:t>Shore hardness : a measure of a material's resistance to indentation, commonly used for polymers like rubber and plastics.</a:t>
            </a:r>
          </a:p>
        </p:txBody>
      </p:sp>
      <p:pic>
        <p:nvPicPr>
          <p:cNvPr id="3" name="Picture 2">
            <a:extLst>
              <a:ext uri="{FF2B5EF4-FFF2-40B4-BE49-F238E27FC236}">
                <a16:creationId xmlns:a16="http://schemas.microsoft.com/office/drawing/2014/main" id="{1F2B6A62-8680-C974-0253-E79E67602326}"/>
              </a:ext>
            </a:extLst>
          </p:cNvPr>
          <p:cNvPicPr>
            <a:picLocks noChangeAspect="1"/>
          </p:cNvPicPr>
          <p:nvPr/>
        </p:nvPicPr>
        <p:blipFill>
          <a:blip r:embed="rId2"/>
          <a:srcRect l="11077" r="9148" b="2"/>
          <a:stretch>
            <a:fillRect/>
          </a:stretch>
        </p:blipFill>
        <p:spPr>
          <a:xfrm>
            <a:off x="5384559" y="640080"/>
            <a:ext cx="5443194" cy="5577840"/>
          </a:xfrm>
          <a:prstGeom prst="rect">
            <a:avLst/>
          </a:prstGeom>
        </p:spPr>
      </p:pic>
    </p:spTree>
    <p:extLst>
      <p:ext uri="{BB962C8B-B14F-4D97-AF65-F5344CB8AC3E}">
        <p14:creationId xmlns:p14="http://schemas.microsoft.com/office/powerpoint/2010/main" val="359025958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02FC7CC-F582-72D1-FEA5-D6FAF4F5FACD}"/>
            </a:ext>
          </a:extLst>
        </p:cNvPr>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0A1E0707-4985-454B-ACE0-4855BB558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7905D325-302A-4E18-22B6-00D7B3D26FEF}"/>
              </a:ext>
            </a:extLst>
          </p:cNvPr>
          <p:cNvSpPr txBox="1">
            <a:spLocks/>
          </p:cNvSpPr>
          <p:nvPr/>
        </p:nvSpPr>
        <p:spPr>
          <a:xfrm>
            <a:off x="733427" y="609599"/>
            <a:ext cx="3686174" cy="1322888"/>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b="1" dirty="0"/>
              <a:t>Samples Preparation for </a:t>
            </a:r>
            <a:r>
              <a:rPr lang="en-US" b="1" dirty="0">
                <a:cs typeface="Times New Roman" panose="02020603050405020304" pitchFamily="18" charset="0"/>
              </a:rPr>
              <a:t>µCT imaging</a:t>
            </a:r>
            <a:r>
              <a:rPr lang="en-US" b="1" dirty="0"/>
              <a:t> and Mechanical testing</a:t>
            </a:r>
          </a:p>
        </p:txBody>
      </p:sp>
      <p:sp>
        <p:nvSpPr>
          <p:cNvPr id="4" name="Title 1">
            <a:extLst>
              <a:ext uri="{FF2B5EF4-FFF2-40B4-BE49-F238E27FC236}">
                <a16:creationId xmlns:a16="http://schemas.microsoft.com/office/drawing/2014/main" id="{ADC2B3DC-5285-6C96-1E3E-064882602E2C}"/>
              </a:ext>
            </a:extLst>
          </p:cNvPr>
          <p:cNvSpPr txBox="1">
            <a:spLocks/>
          </p:cNvSpPr>
          <p:nvPr/>
        </p:nvSpPr>
        <p:spPr>
          <a:xfrm>
            <a:off x="733427" y="2194101"/>
            <a:ext cx="3543298" cy="3973337"/>
          </a:xfrm>
          <a:prstGeom prst="rect">
            <a:avLst/>
          </a:prstGeom>
        </p:spPr>
        <p:txBody>
          <a:bodyPr vert="horz" lIns="91440" tIns="45720" rIns="91440" bIns="45720" rtlCol="0">
            <a:normAutofit/>
          </a:bodyPr>
          <a:lstStyle>
            <a:lvl1pPr algn="l" defTabSz="914400" rtl="0" eaLnBrk="1" latinLnBrk="0" hangingPunct="1">
              <a:lnSpc>
                <a:spcPct val="100000"/>
              </a:lnSpc>
              <a:spcBef>
                <a:spcPct val="0"/>
              </a:spcBef>
              <a:buNone/>
              <a:defRPr sz="7200" b="1" kern="1200">
                <a:solidFill>
                  <a:schemeClr val="tx1"/>
                </a:solidFill>
                <a:latin typeface="+mj-lt"/>
                <a:ea typeface="+mj-ea"/>
                <a:cs typeface="+mj-cs"/>
              </a:defRPr>
            </a:lvl1pPr>
          </a:lstStyle>
          <a:p>
            <a:pPr indent="-228600">
              <a:lnSpc>
                <a:spcPct val="90000"/>
              </a:lnSpc>
              <a:spcAft>
                <a:spcPts val="600"/>
              </a:spcAft>
              <a:buFont typeface="Arial" panose="020B0604020202020204" pitchFamily="34" charset="0"/>
              <a:buChar char="•"/>
            </a:pPr>
            <a:r>
              <a:rPr lang="en-US" sz="2000" b="0">
                <a:latin typeface="+mn-lt"/>
                <a:ea typeface="+mn-ea"/>
                <a:cs typeface="+mn-cs"/>
              </a:rPr>
              <a:t>To Prepare the samples we used design of experiment method based on several factors as shown in  the figure.</a:t>
            </a:r>
          </a:p>
          <a:p>
            <a:pPr indent="-228600">
              <a:lnSpc>
                <a:spcPct val="90000"/>
              </a:lnSpc>
              <a:spcAft>
                <a:spcPts val="600"/>
              </a:spcAft>
              <a:buFont typeface="Arial" panose="020B0604020202020204" pitchFamily="34" charset="0"/>
              <a:buChar char="•"/>
            </a:pPr>
            <a:r>
              <a:rPr lang="en-US" sz="2000" b="0">
                <a:latin typeface="+mn-lt"/>
                <a:ea typeface="+mn-ea"/>
                <a:cs typeface="+mn-cs"/>
              </a:rPr>
              <a:t>Factor A is Temperature, Factor B is speed and Factor C is layer Hight.</a:t>
            </a:r>
          </a:p>
          <a:p>
            <a:pPr indent="-228600">
              <a:lnSpc>
                <a:spcPct val="90000"/>
              </a:lnSpc>
              <a:spcAft>
                <a:spcPts val="600"/>
              </a:spcAft>
              <a:buFont typeface="Arial" panose="020B0604020202020204" pitchFamily="34" charset="0"/>
              <a:buChar char="•"/>
            </a:pPr>
            <a:endParaRPr lang="en-US" sz="2000" b="0">
              <a:latin typeface="+mn-lt"/>
              <a:ea typeface="+mn-ea"/>
              <a:cs typeface="+mn-cs"/>
            </a:endParaRPr>
          </a:p>
        </p:txBody>
      </p:sp>
      <p:pic>
        <p:nvPicPr>
          <p:cNvPr id="5" name="Picture 4">
            <a:extLst>
              <a:ext uri="{FF2B5EF4-FFF2-40B4-BE49-F238E27FC236}">
                <a16:creationId xmlns:a16="http://schemas.microsoft.com/office/drawing/2014/main" id="{00A4D169-ED2A-8418-3FA4-EC20810844CA}"/>
              </a:ext>
            </a:extLst>
          </p:cNvPr>
          <p:cNvPicPr>
            <a:picLocks noChangeAspect="1"/>
          </p:cNvPicPr>
          <p:nvPr/>
        </p:nvPicPr>
        <p:blipFill>
          <a:blip r:embed="rId2"/>
          <a:stretch>
            <a:fillRect/>
          </a:stretch>
        </p:blipFill>
        <p:spPr>
          <a:xfrm>
            <a:off x="5871588" y="1073835"/>
            <a:ext cx="2496474" cy="4710330"/>
          </a:xfrm>
          <a:prstGeom prst="rect">
            <a:avLst/>
          </a:prstGeom>
        </p:spPr>
      </p:pic>
      <p:pic>
        <p:nvPicPr>
          <p:cNvPr id="6" name="Picture 5" descr="A box of white objects with numbers&#10;&#10;AI-generated content may be incorrect.">
            <a:extLst>
              <a:ext uri="{FF2B5EF4-FFF2-40B4-BE49-F238E27FC236}">
                <a16:creationId xmlns:a16="http://schemas.microsoft.com/office/drawing/2014/main" id="{96296520-57D0-202E-3E08-8EBCE68391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7223" y="1590675"/>
            <a:ext cx="3114913" cy="3367473"/>
          </a:xfrm>
          <a:prstGeom prst="rect">
            <a:avLst/>
          </a:prstGeom>
        </p:spPr>
      </p:pic>
    </p:spTree>
    <p:extLst>
      <p:ext uri="{BB962C8B-B14F-4D97-AF65-F5344CB8AC3E}">
        <p14:creationId xmlns:p14="http://schemas.microsoft.com/office/powerpoint/2010/main" val="1956602940"/>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73EE89C-A1DF-6767-2953-27A76AB244E3}"/>
            </a:ext>
          </a:extLst>
        </p:cNvPr>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0097BDFE-FDA9-A093-2B84-13199E9BB7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8C026425-F9DB-F04D-0058-F23E96DF60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0415358-A7B5-CD91-F97A-13A38CEDB867}"/>
              </a:ext>
            </a:extLst>
          </p:cNvPr>
          <p:cNvSpPr txBox="1">
            <a:spLocks/>
          </p:cNvSpPr>
          <p:nvPr/>
        </p:nvSpPr>
        <p:spPr>
          <a:xfrm>
            <a:off x="707729" y="592346"/>
            <a:ext cx="4339356" cy="909253"/>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dirty="0"/>
              <a:t>Quality assessment</a:t>
            </a:r>
            <a:endParaRPr lang="en-US" b="1" dirty="0"/>
          </a:p>
        </p:txBody>
      </p:sp>
      <p:sp>
        <p:nvSpPr>
          <p:cNvPr id="4" name="Title 1">
            <a:extLst>
              <a:ext uri="{FF2B5EF4-FFF2-40B4-BE49-F238E27FC236}">
                <a16:creationId xmlns:a16="http://schemas.microsoft.com/office/drawing/2014/main" id="{995394D8-EFC1-C7A4-15B4-41CB077F9216}"/>
              </a:ext>
            </a:extLst>
          </p:cNvPr>
          <p:cNvSpPr txBox="1">
            <a:spLocks/>
          </p:cNvSpPr>
          <p:nvPr/>
        </p:nvSpPr>
        <p:spPr>
          <a:xfrm>
            <a:off x="733427" y="2194101"/>
            <a:ext cx="3543298" cy="3973337"/>
          </a:xfrm>
          <a:prstGeom prst="rect">
            <a:avLst/>
          </a:prstGeom>
        </p:spPr>
        <p:txBody>
          <a:bodyPr vert="horz" lIns="91440" tIns="45720" rIns="91440" bIns="45720" rtlCol="0">
            <a:normAutofit/>
          </a:bodyPr>
          <a:lstStyle>
            <a:lvl1pPr algn="l" defTabSz="914400" rtl="0" eaLnBrk="1" latinLnBrk="0" hangingPunct="1">
              <a:lnSpc>
                <a:spcPct val="100000"/>
              </a:lnSpc>
              <a:spcBef>
                <a:spcPct val="0"/>
              </a:spcBef>
              <a:buNone/>
              <a:defRPr sz="7200" b="1" kern="1200">
                <a:solidFill>
                  <a:schemeClr val="tx1"/>
                </a:solidFill>
                <a:latin typeface="+mj-lt"/>
                <a:ea typeface="+mj-ea"/>
                <a:cs typeface="+mj-cs"/>
              </a:defRPr>
            </a:lvl1pPr>
          </a:lstStyle>
          <a:p>
            <a:pPr indent="-228600">
              <a:lnSpc>
                <a:spcPct val="90000"/>
              </a:lnSpc>
              <a:spcAft>
                <a:spcPts val="600"/>
              </a:spcAft>
              <a:buFont typeface="Arial" panose="020B0604020202020204" pitchFamily="34" charset="0"/>
              <a:buChar char="•"/>
            </a:pPr>
            <a:endParaRPr lang="en-US" sz="2000" b="0" dirty="0">
              <a:latin typeface="+mn-lt"/>
              <a:ea typeface="+mn-ea"/>
              <a:cs typeface="+mn-cs"/>
            </a:endParaRPr>
          </a:p>
        </p:txBody>
      </p:sp>
      <p:pic>
        <p:nvPicPr>
          <p:cNvPr id="3078" name="Picture 6">
            <a:extLst>
              <a:ext uri="{FF2B5EF4-FFF2-40B4-BE49-F238E27FC236}">
                <a16:creationId xmlns:a16="http://schemas.microsoft.com/office/drawing/2014/main" id="{1033BD48-0BD6-520C-71B2-7BA6042BC2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729" y="1914827"/>
            <a:ext cx="2828923" cy="203290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D604856D-D6ED-A56C-7B88-B76100CA7F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1111" y="0"/>
            <a:ext cx="2509023" cy="2917617"/>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MST｜X-ray computed tomography(X-ray CT)">
            <a:extLst>
              <a:ext uri="{FF2B5EF4-FFF2-40B4-BE49-F238E27FC236}">
                <a16:creationId xmlns:a16="http://schemas.microsoft.com/office/drawing/2014/main" id="{747CA715-32B8-2CB1-9637-248614F215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71243" y="1237884"/>
            <a:ext cx="3371370" cy="2995613"/>
          </a:xfrm>
          <a:prstGeom prst="rect">
            <a:avLst/>
          </a:prstGeom>
          <a:noFill/>
          <a:extLst>
            <a:ext uri="{909E8E84-426E-40DD-AFC4-6F175D3DCCD1}">
              <a14:hiddenFill xmlns:a14="http://schemas.microsoft.com/office/drawing/2010/main">
                <a:solidFill>
                  <a:srgbClr val="FFFFFF"/>
                </a:solidFill>
              </a14:hiddenFill>
            </a:ext>
          </a:extLst>
        </p:spPr>
      </p:pic>
      <p:sp>
        <p:nvSpPr>
          <p:cNvPr id="11" name="Hexagon 10">
            <a:extLst>
              <a:ext uri="{FF2B5EF4-FFF2-40B4-BE49-F238E27FC236}">
                <a16:creationId xmlns:a16="http://schemas.microsoft.com/office/drawing/2014/main" id="{C3BD8B11-EA89-B728-1476-7125BCC8A8AA}"/>
              </a:ext>
            </a:extLst>
          </p:cNvPr>
          <p:cNvSpPr/>
          <p:nvPr/>
        </p:nvSpPr>
        <p:spPr>
          <a:xfrm>
            <a:off x="4202251" y="4669631"/>
            <a:ext cx="1615802" cy="1322887"/>
          </a:xfrm>
          <a:prstGeom prst="hexagon">
            <a:avLst>
              <a:gd name="adj" fmla="val 26831"/>
              <a:gd name="vf" fmla="val 11547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Visual observation</a:t>
            </a:r>
          </a:p>
        </p:txBody>
      </p:sp>
      <p:sp>
        <p:nvSpPr>
          <p:cNvPr id="12" name="Hexagon 11">
            <a:extLst>
              <a:ext uri="{FF2B5EF4-FFF2-40B4-BE49-F238E27FC236}">
                <a16:creationId xmlns:a16="http://schemas.microsoft.com/office/drawing/2014/main" id="{B415B04A-DD9C-C54D-5E37-9384E73499F7}"/>
              </a:ext>
            </a:extLst>
          </p:cNvPr>
          <p:cNvSpPr/>
          <p:nvPr/>
        </p:nvSpPr>
        <p:spPr>
          <a:xfrm>
            <a:off x="6207615" y="5143499"/>
            <a:ext cx="1588880" cy="132288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X-Ray Tomography</a:t>
            </a:r>
          </a:p>
        </p:txBody>
      </p:sp>
      <p:sp>
        <p:nvSpPr>
          <p:cNvPr id="13" name="Hexagon 12">
            <a:extLst>
              <a:ext uri="{FF2B5EF4-FFF2-40B4-BE49-F238E27FC236}">
                <a16:creationId xmlns:a16="http://schemas.microsoft.com/office/drawing/2014/main" id="{50CAB080-972D-2245-376D-BAB8D8028BB3}"/>
              </a:ext>
            </a:extLst>
          </p:cNvPr>
          <p:cNvSpPr/>
          <p:nvPr/>
        </p:nvSpPr>
        <p:spPr>
          <a:xfrm>
            <a:off x="5937478" y="3572054"/>
            <a:ext cx="1618630" cy="132288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dirty="0"/>
          </a:p>
          <a:p>
            <a:endParaRPr lang="en-US" dirty="0"/>
          </a:p>
          <a:p>
            <a:r>
              <a:rPr lang="en-US" sz="1400" dirty="0"/>
              <a:t>Mechanical testing</a:t>
            </a:r>
          </a:p>
          <a:p>
            <a:br>
              <a:rPr lang="en-US" dirty="0"/>
            </a:br>
            <a:endParaRPr lang="en-US" dirty="0"/>
          </a:p>
        </p:txBody>
      </p:sp>
      <p:cxnSp>
        <p:nvCxnSpPr>
          <p:cNvPr id="15" name="Straight Arrow Connector 14">
            <a:extLst>
              <a:ext uri="{FF2B5EF4-FFF2-40B4-BE49-F238E27FC236}">
                <a16:creationId xmlns:a16="http://schemas.microsoft.com/office/drawing/2014/main" id="{27BAC92C-7DF7-B163-1B60-31CBEA8A8519}"/>
              </a:ext>
            </a:extLst>
          </p:cNvPr>
          <p:cNvCxnSpPr>
            <a:cxnSpLocks/>
            <a:stCxn id="11" idx="4"/>
          </p:cNvCxnSpPr>
          <p:nvPr/>
        </p:nvCxnSpPr>
        <p:spPr>
          <a:xfrm flipH="1" flipV="1">
            <a:off x="3536652" y="3429000"/>
            <a:ext cx="1020543" cy="124063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0" name="Straight Arrow Connector 19">
            <a:extLst>
              <a:ext uri="{FF2B5EF4-FFF2-40B4-BE49-F238E27FC236}">
                <a16:creationId xmlns:a16="http://schemas.microsoft.com/office/drawing/2014/main" id="{5D0B1B28-7589-8802-E82F-2CA9790A05FF}"/>
              </a:ext>
            </a:extLst>
          </p:cNvPr>
          <p:cNvCxnSpPr>
            <a:cxnSpLocks/>
            <a:stCxn id="13" idx="3"/>
          </p:cNvCxnSpPr>
          <p:nvPr/>
        </p:nvCxnSpPr>
        <p:spPr>
          <a:xfrm flipH="1" flipV="1">
            <a:off x="5653438" y="2931280"/>
            <a:ext cx="284040" cy="130221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2" name="Straight Arrow Connector 21">
            <a:extLst>
              <a:ext uri="{FF2B5EF4-FFF2-40B4-BE49-F238E27FC236}">
                <a16:creationId xmlns:a16="http://schemas.microsoft.com/office/drawing/2014/main" id="{36475802-BDAC-8660-0DA1-0642BEA0B1A9}"/>
              </a:ext>
            </a:extLst>
          </p:cNvPr>
          <p:cNvCxnSpPr>
            <a:cxnSpLocks/>
            <a:stCxn id="12" idx="1"/>
          </p:cNvCxnSpPr>
          <p:nvPr/>
        </p:nvCxnSpPr>
        <p:spPr>
          <a:xfrm flipV="1">
            <a:off x="7465773" y="4233497"/>
            <a:ext cx="875949" cy="2232889"/>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6" name="TextBox 25">
            <a:extLst>
              <a:ext uri="{FF2B5EF4-FFF2-40B4-BE49-F238E27FC236}">
                <a16:creationId xmlns:a16="http://schemas.microsoft.com/office/drawing/2014/main" id="{20BF338C-0E3F-3508-6C7D-2E4A70292348}"/>
              </a:ext>
            </a:extLst>
          </p:cNvPr>
          <p:cNvSpPr txBox="1"/>
          <p:nvPr/>
        </p:nvSpPr>
        <p:spPr>
          <a:xfrm>
            <a:off x="449387" y="4203650"/>
            <a:ext cx="2398351" cy="923330"/>
          </a:xfrm>
          <a:prstGeom prst="rect">
            <a:avLst/>
          </a:prstGeom>
          <a:noFill/>
        </p:spPr>
        <p:txBody>
          <a:bodyPr wrap="square" rtlCol="0">
            <a:spAutoFit/>
          </a:bodyPr>
          <a:lstStyle/>
          <a:p>
            <a:r>
              <a:rPr lang="en-US" dirty="0"/>
              <a:t>Visual observation</a:t>
            </a:r>
          </a:p>
          <a:p>
            <a:r>
              <a:rPr lang="en-US" dirty="0"/>
              <a:t>Is to inspect the printed samples for any defects </a:t>
            </a:r>
          </a:p>
        </p:txBody>
      </p:sp>
      <p:sp>
        <p:nvSpPr>
          <p:cNvPr id="33" name="TextBox 32">
            <a:extLst>
              <a:ext uri="{FF2B5EF4-FFF2-40B4-BE49-F238E27FC236}">
                <a16:creationId xmlns:a16="http://schemas.microsoft.com/office/drawing/2014/main" id="{A3C0BE31-D7DE-3B3A-2F71-C88E94AA5132}"/>
              </a:ext>
            </a:extLst>
          </p:cNvPr>
          <p:cNvSpPr txBox="1"/>
          <p:nvPr/>
        </p:nvSpPr>
        <p:spPr>
          <a:xfrm>
            <a:off x="8456664" y="4414469"/>
            <a:ext cx="3554824" cy="1477328"/>
          </a:xfrm>
          <a:prstGeom prst="rect">
            <a:avLst/>
          </a:prstGeom>
          <a:noFill/>
        </p:spPr>
        <p:txBody>
          <a:bodyPr wrap="square" rtlCol="0">
            <a:spAutoFit/>
          </a:bodyPr>
          <a:lstStyle/>
          <a:p>
            <a:r>
              <a:rPr lang="en-US" dirty="0"/>
              <a:t>, we took Xray CT images for the samples at sesame in Jordan by using the Beats beam line which is a hard Xray </a:t>
            </a:r>
          </a:p>
          <a:p>
            <a:endParaRPr lang="en-US" dirty="0"/>
          </a:p>
        </p:txBody>
      </p:sp>
    </p:spTree>
    <p:extLst>
      <p:ext uri="{BB962C8B-B14F-4D97-AF65-F5344CB8AC3E}">
        <p14:creationId xmlns:p14="http://schemas.microsoft.com/office/powerpoint/2010/main" val="1290824491"/>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D6252081EA4474EA31C192EDF31D674" ma:contentTypeVersion="6" ma:contentTypeDescription="Create a new document." ma:contentTypeScope="" ma:versionID="6b0c03852e4dd42058a231debde909fd">
  <xsd:schema xmlns:xsd="http://www.w3.org/2001/XMLSchema" xmlns:xs="http://www.w3.org/2001/XMLSchema" xmlns:p="http://schemas.microsoft.com/office/2006/metadata/properties" xmlns:ns3="dbe707ef-047c-4e0e-9ae7-2ef5f110951f" targetNamespace="http://schemas.microsoft.com/office/2006/metadata/properties" ma:root="true" ma:fieldsID="3f0e8ddb191429aa1650f9966d09ca9d" ns3:_="">
    <xsd:import namespace="dbe707ef-047c-4e0e-9ae7-2ef5f110951f"/>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SearchProperties" minOccurs="0"/>
                <xsd:element ref="ns3:MediaServiceDateTaken"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e707ef-047c-4e0e-9ae7-2ef5f11095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_activity" ma:index="13"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dbe707ef-047c-4e0e-9ae7-2ef5f110951f" xsi:nil="true"/>
  </documentManagement>
</p:properties>
</file>

<file path=customXml/itemProps1.xml><?xml version="1.0" encoding="utf-8"?>
<ds:datastoreItem xmlns:ds="http://schemas.openxmlformats.org/officeDocument/2006/customXml" ds:itemID="{CDA10FF1-0BB0-42EB-8F52-0C4754A4D45B}">
  <ds:schemaRefs>
    <ds:schemaRef ds:uri="http://schemas.microsoft.com/sharepoint/v3/contenttype/forms"/>
  </ds:schemaRefs>
</ds:datastoreItem>
</file>

<file path=customXml/itemProps2.xml><?xml version="1.0" encoding="utf-8"?>
<ds:datastoreItem xmlns:ds="http://schemas.openxmlformats.org/officeDocument/2006/customXml" ds:itemID="{6CFCCE07-ED55-47F9-A13D-09652FAC82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e707ef-047c-4e0e-9ae7-2ef5f110951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B2B3DA3-B89A-40D5-82A2-F7D0F266E20C}">
  <ds:schemaRefs>
    <ds:schemaRef ds:uri="http://schemas.microsoft.com/office/2006/documentManagement/types"/>
    <ds:schemaRef ds:uri="http://purl.org/dc/terms/"/>
    <ds:schemaRef ds:uri="http://schemas.microsoft.com/office/2006/metadata/properties"/>
    <ds:schemaRef ds:uri="http://www.w3.org/XML/1998/namespace"/>
    <ds:schemaRef ds:uri="http://purl.org/dc/dcmitype/"/>
    <ds:schemaRef ds:uri="http://schemas.microsoft.com/office/infopath/2007/PartnerControls"/>
    <ds:schemaRef ds:uri="http://purl.org/dc/elements/1.1/"/>
    <ds:schemaRef ds:uri="dbe707ef-047c-4e0e-9ae7-2ef5f110951f"/>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11861</TotalTime>
  <Words>1780</Words>
  <Application>Microsoft Office PowerPoint</Application>
  <PresentationFormat>Widescreen</PresentationFormat>
  <Paragraphs>138</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Calibri Light</vt:lpstr>
      <vt:lpstr>Symbol</vt:lpstr>
      <vt:lpstr>Times New Roman</vt:lpstr>
      <vt:lpstr>Office Theme</vt:lpstr>
      <vt:lpstr>PowerPoint Presentation</vt:lpstr>
      <vt:lpstr>Definition and Overview </vt:lpstr>
      <vt:lpstr>History of 3D Printing Technology</vt:lpstr>
      <vt:lpstr>Materials Used in 3D Printing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Mechanical testing</vt:lpstr>
      <vt:lpstr>Compression testing curve for differents Shore</vt:lpstr>
      <vt:lpstr>Unversial testing machine</vt:lpstr>
      <vt:lpstr> Universal testing setup</vt:lpstr>
      <vt:lpstr>Heating system </vt:lpstr>
      <vt:lpstr>PowerPoint Presentation</vt:lpstr>
      <vt:lpstr>PowerPoint Presentation</vt:lpstr>
      <vt:lpstr>PowerPoint Presentation</vt:lpstr>
      <vt:lpstr>PowerPoint Presentation</vt:lpstr>
      <vt:lpstr>PowerPoint Presentation</vt:lpstr>
      <vt:lpstr>This table shows the performance of a temperature control system under different conditions, using two control methods.</vt:lpstr>
      <vt:lpstr>General Notes: </vt:lpstr>
      <vt:lpstr>Print sample of ASA material</vt:lpstr>
      <vt:lpstr>Conclusion </vt:lpstr>
      <vt:lpstr>Future work  </vt:lpstr>
      <vt:lpstr>we dedicate this work to our families and our people in Palestine and to all those who love us as well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Mohammed Odeh</cp:lastModifiedBy>
  <cp:revision>57</cp:revision>
  <dcterms:created xsi:type="dcterms:W3CDTF">2025-06-06T11:40:47Z</dcterms:created>
  <dcterms:modified xsi:type="dcterms:W3CDTF">2025-07-04T21:17:39Z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0x0101002D6252081EA4474EA31C192EDF31D674</vt:lpwstr>
  </property>
</Properties>
</file>