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19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C12E24-C67E-4C1E-991F-4AE390CCA792}" type="datetimeFigureOut">
              <a:rPr lang="en-GB" smtClean="0"/>
              <a:t>28/05/2020</a:t>
            </a:fld>
            <a:endParaRPr lang="en-GB"/>
          </a:p>
        </p:txBody>
      </p:sp>
      <p:sp>
        <p:nvSpPr>
          <p:cNvPr id="5" name="Footer Placeholder 4"/>
          <p:cNvSpPr>
            <a:spLocks noGrp="1"/>
          </p:cNvSpPr>
          <p:nvPr>
            <p:ph type="ftr" sz="quarter" idx="11"/>
          </p:nvPr>
        </p:nvSpPr>
        <p:spPr>
          <a:xfrm>
            <a:off x="1127124" y="329307"/>
            <a:ext cx="5943668" cy="309201"/>
          </a:xfrm>
        </p:spPr>
        <p:txBody>
          <a:bodyPr/>
          <a:lstStyle/>
          <a:p>
            <a:endParaRPr lang="en-GB"/>
          </a:p>
        </p:txBody>
      </p:sp>
      <p:sp>
        <p:nvSpPr>
          <p:cNvPr id="6" name="Slide Number Placeholder 5"/>
          <p:cNvSpPr>
            <a:spLocks noGrp="1"/>
          </p:cNvSpPr>
          <p:nvPr>
            <p:ph type="sldNum" sz="quarter" idx="12"/>
          </p:nvPr>
        </p:nvSpPr>
        <p:spPr>
          <a:xfrm>
            <a:off x="9924392" y="134930"/>
            <a:ext cx="811019" cy="503578"/>
          </a:xfrm>
        </p:spPr>
        <p:txBody>
          <a:bodyPr/>
          <a:lstStyle/>
          <a:p>
            <a:fld id="{2516D018-A462-49A1-8E91-6748677B287C}" type="slidenum">
              <a:rPr lang="en-GB" smtClean="0"/>
              <a:t>‹#›</a:t>
            </a:fld>
            <a:endParaRPr lang="en-GB"/>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596086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C12E24-C67E-4C1E-991F-4AE390CCA792}" type="datetimeFigureOut">
              <a:rPr lang="en-GB" smtClean="0"/>
              <a:t>28/05/2020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16D018-A462-49A1-8E91-6748677B287C}" type="slidenum">
              <a:rPr lang="en-GB" smtClean="0"/>
              <a:t>‹#›</a:t>
            </a:fld>
            <a:endParaRPr lang="en-GB"/>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32338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C12E24-C67E-4C1E-991F-4AE390CCA792}" type="datetimeFigureOut">
              <a:rPr lang="en-GB" smtClean="0"/>
              <a:t>28/05/2020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16D018-A462-49A1-8E91-6748677B287C}" type="slidenum">
              <a:rPr lang="en-GB" smtClean="0"/>
              <a:t>‹#›</a:t>
            </a:fld>
            <a:endParaRPr lang="en-GB"/>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extLst>
      <p:ext uri="{BB962C8B-B14F-4D97-AF65-F5344CB8AC3E}">
        <p14:creationId xmlns:p14="http://schemas.microsoft.com/office/powerpoint/2010/main" val="4233650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200"/>
            </a:lvl1pPr>
          </a:lstStyle>
          <a:p>
            <a:fld id="{E9C12E24-C67E-4C1E-991F-4AE390CCA792}" type="datetimeFigureOut">
              <a:rPr lang="en-GB" smtClean="0"/>
              <a:t>28/05/2020</a:t>
            </a:fld>
            <a:endParaRPr lang="en-GB"/>
          </a:p>
        </p:txBody>
      </p:sp>
      <p:sp>
        <p:nvSpPr>
          <p:cNvPr id="5" name="Footer Placeholder 4"/>
          <p:cNvSpPr>
            <a:spLocks noGrp="1"/>
          </p:cNvSpPr>
          <p:nvPr>
            <p:ph type="ftr" sz="quarter" idx="11"/>
          </p:nvPr>
        </p:nvSpPr>
        <p:spPr/>
        <p:txBody>
          <a:bodyPr/>
          <a:lstStyle>
            <a:lvl1pPr>
              <a:defRPr sz="1200"/>
            </a:lvl1pPr>
          </a:lstStyle>
          <a:p>
            <a:endParaRPr lang="en-GB"/>
          </a:p>
        </p:txBody>
      </p:sp>
      <p:sp>
        <p:nvSpPr>
          <p:cNvPr id="6" name="Slide Number Placeholder 5"/>
          <p:cNvSpPr>
            <a:spLocks noGrp="1"/>
          </p:cNvSpPr>
          <p:nvPr>
            <p:ph type="sldNum" sz="quarter" idx="12"/>
          </p:nvPr>
        </p:nvSpPr>
        <p:spPr/>
        <p:txBody>
          <a:bodyPr/>
          <a:lstStyle/>
          <a:p>
            <a:fld id="{2516D018-A462-49A1-8E91-6748677B287C}" type="slidenum">
              <a:rPr lang="en-GB" smtClean="0"/>
              <a:t>‹#›</a:t>
            </a:fld>
            <a:endParaRPr lang="en-GB"/>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66353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C12E24-C67E-4C1E-991F-4AE390CCA792}" type="datetimeFigureOut">
              <a:rPr lang="en-GB" smtClean="0"/>
              <a:t>28/05/2020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16D018-A462-49A1-8E91-6748677B287C}" type="slidenum">
              <a:rPr lang="en-GB" smtClean="0"/>
              <a:t>‹#›</a:t>
            </a:fld>
            <a:endParaRPr lang="en-GB"/>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256549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9C12E24-C67E-4C1E-991F-4AE390CCA792}" type="datetimeFigureOut">
              <a:rPr lang="en-GB" smtClean="0"/>
              <a:t>28/05/2020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16D018-A462-49A1-8E91-6748677B287C}" type="slidenum">
              <a:rPr lang="en-GB" smtClean="0"/>
              <a:t>‹#›</a:t>
            </a:fld>
            <a:endParaRPr lang="en-GB"/>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31153309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9166" y="2974448"/>
            <a:ext cx="4645152" cy="2493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94337" y="2971669"/>
            <a:ext cx="4645152" cy="2487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9C12E24-C67E-4C1E-991F-4AE390CCA792}" type="datetimeFigureOut">
              <a:rPr lang="en-GB" smtClean="0"/>
              <a:t>28/05/2020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16D018-A462-49A1-8E91-6748677B287C}" type="slidenum">
              <a:rPr lang="en-GB" smtClean="0"/>
              <a:t>‹#›</a:t>
            </a:fld>
            <a:endParaRPr lang="en-GB"/>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42311358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9C12E24-C67E-4C1E-991F-4AE390CCA792}" type="datetimeFigureOut">
              <a:rPr lang="en-GB" smtClean="0"/>
              <a:t>28/05/2020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16D018-A462-49A1-8E91-6748677B287C}" type="slidenum">
              <a:rPr lang="en-GB" smtClean="0"/>
              <a:t>‹#›</a:t>
            </a:fld>
            <a:endParaRPr lang="en-GB"/>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4139847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12E24-C67E-4C1E-991F-4AE390CCA792}" type="datetimeFigureOut">
              <a:rPr lang="en-GB" smtClean="0"/>
              <a:t>28/05/2020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16D018-A462-49A1-8E91-6748677B287C}" type="slidenum">
              <a:rPr lang="en-GB" smtClean="0"/>
              <a:t>‹#›</a:t>
            </a:fld>
            <a:endParaRPr lang="en-GB"/>
          </a:p>
        </p:txBody>
      </p:sp>
    </p:spTree>
    <p:extLst>
      <p:ext uri="{BB962C8B-B14F-4D97-AF65-F5344CB8AC3E}">
        <p14:creationId xmlns:p14="http://schemas.microsoft.com/office/powerpoint/2010/main" val="169789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9C12E24-C67E-4C1E-991F-4AE390CCA792}" type="datetimeFigureOut">
              <a:rPr lang="en-GB" smtClean="0"/>
              <a:t>28/05/2020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16D018-A462-49A1-8E91-6748677B287C}" type="slidenum">
              <a:rPr lang="en-GB" smtClean="0"/>
              <a:t>‹#›</a:t>
            </a:fld>
            <a:endParaRPr lang="en-GB"/>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82062224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E9C12E24-C67E-4C1E-991F-4AE390CCA792}" type="datetimeFigureOut">
              <a:rPr lang="en-GB" smtClean="0"/>
              <a:t>28/05/2020</a:t>
            </a:fld>
            <a:endParaRPr lang="en-GB"/>
          </a:p>
        </p:txBody>
      </p:sp>
      <p:sp>
        <p:nvSpPr>
          <p:cNvPr id="6" name="Footer Placeholder 5"/>
          <p:cNvSpPr>
            <a:spLocks noGrp="1"/>
          </p:cNvSpPr>
          <p:nvPr>
            <p:ph type="ftr" sz="quarter" idx="11"/>
          </p:nvPr>
        </p:nvSpPr>
        <p:spPr>
          <a:xfrm>
            <a:off x="1125300" y="318640"/>
            <a:ext cx="4877818" cy="320931"/>
          </a:xfrm>
        </p:spPr>
        <p:txBody>
          <a:bodyPr/>
          <a:lstStyle/>
          <a:p>
            <a:endParaRPr lang="en-US" dirty="0"/>
          </a:p>
        </p:txBody>
      </p:sp>
      <p:sp>
        <p:nvSpPr>
          <p:cNvPr id="7" name="Slide Number Placeholder 6"/>
          <p:cNvSpPr>
            <a:spLocks noGrp="1"/>
          </p:cNvSpPr>
          <p:nvPr>
            <p:ph type="sldNum" sz="quarter" idx="12"/>
          </p:nvPr>
        </p:nvSpPr>
        <p:spPr>
          <a:xfrm>
            <a:off x="6176794" y="137408"/>
            <a:ext cx="811019" cy="503578"/>
          </a:xfrm>
        </p:spPr>
        <p:txBody>
          <a:bodyPr/>
          <a:lstStyle/>
          <a:p>
            <a:fld id="{2516D018-A462-49A1-8E91-6748677B287C}" type="slidenum">
              <a:rPr lang="en-GB" smtClean="0"/>
              <a:t>‹#›</a:t>
            </a:fld>
            <a:endParaRPr lang="en-GB"/>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extLst>
      <p:ext uri="{BB962C8B-B14F-4D97-AF65-F5344CB8AC3E}">
        <p14:creationId xmlns:p14="http://schemas.microsoft.com/office/powerpoint/2010/main" val="459269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E9C12E24-C67E-4C1E-991F-4AE390CCA792}" type="datetimeFigureOut">
              <a:rPr lang="en-GB" smtClean="0"/>
              <a:t>28/05/2020</a:t>
            </a:fld>
            <a:endParaRPr lang="en-GB"/>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2516D018-A462-49A1-8E91-6748677B287C}" type="slidenum">
              <a:rPr lang="en-GB" smtClean="0"/>
              <a:t>‹#›</a:t>
            </a:fld>
            <a:endParaRPr lang="en-GB"/>
          </a:p>
        </p:txBody>
      </p:sp>
    </p:spTree>
    <p:extLst>
      <p:ext uri="{BB962C8B-B14F-4D97-AF65-F5344CB8AC3E}">
        <p14:creationId xmlns:p14="http://schemas.microsoft.com/office/powerpoint/2010/main" val="3487328232"/>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BFC13F-7887-4608-8895-8C87573B7028}"/>
              </a:ext>
            </a:extLst>
          </p:cNvPr>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3" name="Text Box 8">
            <a:extLst>
              <a:ext uri="{FF2B5EF4-FFF2-40B4-BE49-F238E27FC236}">
                <a16:creationId xmlns:a16="http://schemas.microsoft.com/office/drawing/2014/main" id="{FB3C4C00-08E7-49E6-8080-9A41314F282B}"/>
              </a:ext>
            </a:extLst>
          </p:cNvPr>
          <p:cNvSpPr txBox="1"/>
          <p:nvPr/>
        </p:nvSpPr>
        <p:spPr>
          <a:xfrm>
            <a:off x="868442" y="665826"/>
            <a:ext cx="3197531" cy="589477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50000"/>
              </a:lnSpc>
              <a:spcAft>
                <a:spcPts val="600"/>
              </a:spcAft>
            </a:pPr>
            <a:r>
              <a:rPr lang="en-US" sz="12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MingLiU" panose="02020509000000000000" pitchFamily="49" charset="-120"/>
                <a:cs typeface="Arial" panose="020B0604020202020204" pitchFamily="34" charset="0"/>
              </a:rPr>
              <a:t>An-Najah National University</a:t>
            </a:r>
            <a:endParaRPr lang="en-GB" sz="900" dirty="0">
              <a:effectLst/>
              <a:ea typeface="Times New Roman" panose="02020603050405020304" pitchFamily="18" charset="0"/>
              <a:cs typeface="Arial" panose="020B0604020202020204" pitchFamily="34" charset="0"/>
            </a:endParaRPr>
          </a:p>
          <a:p>
            <a:pPr marL="269240" algn="ctr">
              <a:lnSpc>
                <a:spcPct val="115000"/>
              </a:lnSpc>
              <a:spcAft>
                <a:spcPts val="0"/>
              </a:spcAft>
            </a:pPr>
            <a:r>
              <a:rPr lang="en-US" sz="10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marR="237490" algn="ctr">
              <a:lnSpc>
                <a:spcPct val="115000"/>
              </a:lnSpc>
              <a:spcAft>
                <a:spcPts val="250"/>
              </a:spcAft>
            </a:pPr>
            <a:r>
              <a:rPr lang="en-US" sz="12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MingLiU" panose="02020509000000000000" pitchFamily="49" charset="-120"/>
                <a:cs typeface="Arial" panose="020B0604020202020204" pitchFamily="34" charset="0"/>
              </a:rPr>
              <a:t>Faculty of engineering</a:t>
            </a:r>
            <a:endParaRPr lang="en-GB" sz="900" dirty="0">
              <a:effectLst/>
              <a:ea typeface="Times New Roman" panose="02020603050405020304" pitchFamily="18" charset="0"/>
              <a:cs typeface="Arial" panose="020B0604020202020204" pitchFamily="34" charset="0"/>
            </a:endParaRPr>
          </a:p>
          <a:p>
            <a:pPr marR="237490" algn="ctr">
              <a:lnSpc>
                <a:spcPct val="115000"/>
              </a:lnSpc>
              <a:spcAft>
                <a:spcPts val="250"/>
              </a:spcAft>
            </a:pPr>
            <a:r>
              <a:rPr lang="en-US" sz="12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MingLiU" panose="02020509000000000000" pitchFamily="49" charset="-120"/>
                <a:cs typeface="Arial" panose="020B0604020202020204" pitchFamily="34" charset="0"/>
              </a:rPr>
              <a:t>Electrical Engineering Department</a:t>
            </a:r>
            <a:endParaRPr lang="en-GB" sz="900" dirty="0">
              <a:effectLst/>
              <a:ea typeface="Times New Roman" panose="02020603050405020304" pitchFamily="18" charset="0"/>
              <a:cs typeface="Arial" panose="020B0604020202020204" pitchFamily="34" charset="0"/>
            </a:endParaRPr>
          </a:p>
          <a:p>
            <a:pPr marR="237490" algn="ctr">
              <a:lnSpc>
                <a:spcPct val="115000"/>
              </a:lnSpc>
              <a:spcAft>
                <a:spcPts val="250"/>
              </a:spcAft>
            </a:pPr>
            <a:r>
              <a:rPr lang="en-US" sz="10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marR="281940" algn="ctr">
              <a:lnSpc>
                <a:spcPct val="115000"/>
              </a:lnSpc>
              <a:spcAft>
                <a:spcPts val="0"/>
              </a:spcAft>
            </a:pPr>
            <a:r>
              <a:rPr lang="en-US" sz="12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MingLiU" panose="02020509000000000000" pitchFamily="49" charset="-120"/>
                <a:cs typeface="Arial" panose="020B0604020202020204" pitchFamily="34" charset="0"/>
              </a:rPr>
              <a:t>Graduation Project 1</a:t>
            </a:r>
            <a:endParaRPr lang="en-GB" sz="900" dirty="0">
              <a:effectLst/>
              <a:ea typeface="Times New Roman" panose="02020603050405020304" pitchFamily="18" charset="0"/>
              <a:cs typeface="Arial" panose="020B0604020202020204" pitchFamily="34" charset="0"/>
            </a:endParaRPr>
          </a:p>
          <a:p>
            <a:pPr marR="281940" algn="ctr">
              <a:lnSpc>
                <a:spcPct val="115000"/>
              </a:lnSpc>
              <a:spcAft>
                <a:spcPts val="0"/>
              </a:spcAft>
            </a:pPr>
            <a:r>
              <a:rPr lang="en-US" sz="12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MingLiU" panose="02020509000000000000" pitchFamily="49" charset="-12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algn="ctr">
              <a:lnSpc>
                <a:spcPct val="115000"/>
              </a:lnSpc>
              <a:spcAft>
                <a:spcPts val="265"/>
              </a:spcAft>
            </a:pPr>
            <a:r>
              <a:rPr lang="en-US"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“Demand-Side Management System for Autonomous DC Microgrid for</a:t>
            </a:r>
            <a:r>
              <a:rPr lang="en-US" sz="900" b="1"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r>
              <a:rPr lang="en-US"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building”</a:t>
            </a:r>
            <a:endParaRPr lang="en-GB" sz="900" dirty="0">
              <a:effectLst/>
              <a:ea typeface="Times New Roman" panose="02020603050405020304" pitchFamily="18" charset="0"/>
              <a:cs typeface="Arial" panose="020B0604020202020204" pitchFamily="34" charset="0"/>
            </a:endParaRPr>
          </a:p>
          <a:p>
            <a:pPr marR="354965" algn="ctr">
              <a:lnSpc>
                <a:spcPct val="115000"/>
              </a:lnSpc>
              <a:spcAft>
                <a:spcPts val="855"/>
              </a:spcAft>
            </a:pPr>
            <a:r>
              <a:rPr lang="en-US" sz="10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algn="l">
              <a:lnSpc>
                <a:spcPct val="115000"/>
              </a:lnSpc>
              <a:spcAft>
                <a:spcPts val="600"/>
              </a:spcAft>
              <a:tabLst>
                <a:tab pos="1019810" algn="ctr"/>
                <a:tab pos="2158365" algn="ctr"/>
              </a:tabLst>
            </a:pP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Arial" panose="020B0604020202020204" pitchFamily="34" charset="0"/>
                <a:cs typeface="Arial" panose="020B0604020202020204" pitchFamily="34" charset="0"/>
              </a:rPr>
              <a:t>Authors:</a:t>
            </a:r>
            <a:r>
              <a:rPr lang="ar-SA" sz="1050" b="1" i="1" spc="50" dirty="0">
                <a:ln>
                  <a:noFill/>
                </a:ln>
                <a:solidFill>
                  <a:srgbClr val="E7E6E6"/>
                </a:solidFill>
                <a:effectLst>
                  <a:outerShdw blurRad="63500" dist="50800" dir="13500000" sx="0" sy="0">
                    <a:srgbClr val="000000">
                      <a:alpha val="50000"/>
                    </a:srgbClr>
                  </a:outerShdw>
                </a:effectLst>
                <a:ea typeface="Arial" panose="020B0604020202020204" pitchFamily="34" charset="0"/>
                <a:cs typeface="Times New Roman" panose="02020603050405020304" pitchFamily="18" charset="0"/>
              </a:rPr>
              <a:t>   </a:t>
            </a:r>
            <a:r>
              <a:rPr lang="ar-SA" sz="1050" i="1" spc="50" dirty="0">
                <a:ln>
                  <a:noFill/>
                </a:ln>
                <a:solidFill>
                  <a:srgbClr val="E7E6E6"/>
                </a:solidFill>
                <a:effectLst>
                  <a:outerShdw blurRad="63500" dist="50800" dir="13500000" sx="0" sy="0">
                    <a:srgbClr val="000000">
                      <a:alpha val="50000"/>
                    </a:srgbClr>
                  </a:outerShdw>
                </a:effectLst>
                <a:ea typeface="Arial" panose="020B0604020202020204" pitchFamily="34" charset="0"/>
                <a:cs typeface="Times New Roman" panose="02020603050405020304" pitchFamily="18" charset="0"/>
              </a:rPr>
              <a:t> </a:t>
            </a: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Arial" panose="020B0604020202020204" pitchFamily="34" charset="0"/>
                <a:cs typeface="Arial" panose="020B0604020202020204" pitchFamily="34" charset="0"/>
              </a:rPr>
              <a:t>1-</a:t>
            </a:r>
            <a:r>
              <a:rPr lang="en-US" sz="1050" b="1" i="1"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Arial" panose="020B0604020202020204" pitchFamily="34" charset="0"/>
                <a:cs typeface="Arial" panose="020B0604020202020204" pitchFamily="34" charset="0"/>
              </a:rPr>
              <a:t> </a:t>
            </a: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Arial" panose="020B0604020202020204" pitchFamily="34" charset="0"/>
                <a:cs typeface="Arial" panose="020B0604020202020204" pitchFamily="34" charset="0"/>
              </a:rPr>
              <a:t>Majdi Mazen Dweikat</a:t>
            </a:r>
            <a:endParaRPr lang="en-GB" sz="900" dirty="0">
              <a:effectLst/>
              <a:ea typeface="Times New Roman" panose="02020603050405020304" pitchFamily="18" charset="0"/>
              <a:cs typeface="Arial" panose="020B0604020202020204" pitchFamily="34" charset="0"/>
            </a:endParaRPr>
          </a:p>
          <a:p>
            <a:pPr algn="l">
              <a:lnSpc>
                <a:spcPct val="115000"/>
              </a:lnSpc>
              <a:spcAft>
                <a:spcPts val="600"/>
              </a:spcAft>
              <a:tabLst>
                <a:tab pos="1019810" algn="ctr"/>
                <a:tab pos="2158365" algn="ctr"/>
              </a:tabLst>
            </a:pP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2-</a:t>
            </a:r>
            <a:r>
              <a:rPr lang="en-US" sz="1050" b="1"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Abdallateef Abu Lebdeh</a:t>
            </a:r>
            <a:endParaRPr lang="en-GB" sz="900" dirty="0">
              <a:effectLst/>
              <a:ea typeface="Times New Roman" panose="02020603050405020304" pitchFamily="18" charset="0"/>
              <a:cs typeface="Arial" panose="020B0604020202020204" pitchFamily="34" charset="0"/>
            </a:endParaRPr>
          </a:p>
          <a:p>
            <a:pPr algn="l">
              <a:lnSpc>
                <a:spcPct val="115000"/>
              </a:lnSpc>
              <a:spcAft>
                <a:spcPts val="600"/>
              </a:spcAft>
              <a:tabLst>
                <a:tab pos="1019810" algn="ctr"/>
                <a:tab pos="2158365" algn="ctr"/>
              </a:tabLst>
            </a:pP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3- Rasheed Hattab</a:t>
            </a:r>
            <a:endParaRPr lang="en-GB" sz="900" dirty="0">
              <a:effectLst/>
              <a:ea typeface="Times New Roman" panose="02020603050405020304" pitchFamily="18" charset="0"/>
              <a:cs typeface="Arial" panose="020B0604020202020204" pitchFamily="34" charset="0"/>
            </a:endParaRPr>
          </a:p>
          <a:p>
            <a:pPr algn="l">
              <a:lnSpc>
                <a:spcPct val="115000"/>
              </a:lnSpc>
              <a:spcAft>
                <a:spcPts val="600"/>
              </a:spcAft>
              <a:tabLst>
                <a:tab pos="1019810" algn="ctr"/>
                <a:tab pos="2158365" algn="ctr"/>
              </a:tabLst>
            </a:pP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4-</a:t>
            </a:r>
            <a:r>
              <a:rPr lang="en-US" sz="1050" b="1"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Jalal Hattab</a:t>
            </a:r>
            <a:endParaRPr lang="en-GB" sz="900" dirty="0">
              <a:effectLst/>
              <a:ea typeface="Times New Roman" panose="02020603050405020304" pitchFamily="18" charset="0"/>
              <a:cs typeface="Arial" panose="020B0604020202020204" pitchFamily="34" charset="0"/>
            </a:endParaRPr>
          </a:p>
          <a:p>
            <a:pPr algn="l">
              <a:lnSpc>
                <a:spcPct val="115000"/>
              </a:lnSpc>
              <a:spcAft>
                <a:spcPts val="600"/>
              </a:spcAft>
              <a:tabLst>
                <a:tab pos="1019810" algn="ctr"/>
                <a:tab pos="2158365" algn="ctr"/>
              </a:tabLst>
            </a:pPr>
            <a:r>
              <a:rPr lang="en-US" sz="9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algn="l">
              <a:lnSpc>
                <a:spcPct val="115000"/>
              </a:lnSpc>
              <a:spcAft>
                <a:spcPts val="265"/>
              </a:spcAft>
            </a:pPr>
            <a:r>
              <a:rPr lang="en-US" sz="105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Supervisor: Dr. Moien Omar</a:t>
            </a:r>
            <a:endParaRPr lang="en-GB" sz="900" dirty="0">
              <a:effectLst/>
              <a:ea typeface="Times New Roman" panose="02020603050405020304" pitchFamily="18" charset="0"/>
              <a:cs typeface="Arial" panose="020B0604020202020204" pitchFamily="34" charset="0"/>
            </a:endParaRPr>
          </a:p>
          <a:p>
            <a:pPr algn="l">
              <a:lnSpc>
                <a:spcPct val="115000"/>
              </a:lnSpc>
              <a:spcAft>
                <a:spcPts val="265"/>
              </a:spcAft>
            </a:pPr>
            <a:r>
              <a:rPr lang="en-US"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ar-SA"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endParaRPr>
          </a:p>
          <a:p>
            <a:pPr algn="l">
              <a:lnSpc>
                <a:spcPct val="115000"/>
              </a:lnSpc>
              <a:spcAft>
                <a:spcPts val="265"/>
              </a:spcAft>
            </a:pPr>
            <a:endParaRPr lang="en-GB" sz="900" dirty="0">
              <a:effectLst/>
              <a:ea typeface="Times New Roman" panose="02020603050405020304" pitchFamily="18" charset="0"/>
              <a:cs typeface="Arial" panose="020B0604020202020204" pitchFamily="34" charset="0"/>
            </a:endParaRPr>
          </a:p>
          <a:p>
            <a:pPr algn="l">
              <a:lnSpc>
                <a:spcPct val="115000"/>
              </a:lnSpc>
              <a:spcAft>
                <a:spcPts val="265"/>
              </a:spcAft>
            </a:pPr>
            <a:r>
              <a:rPr lang="ar-SA" sz="700" b="1" spc="50" dirty="0">
                <a:ln>
                  <a:noFill/>
                </a:ln>
                <a:solidFill>
                  <a:srgbClr val="E7E6E6"/>
                </a:solidFill>
                <a:effectLst>
                  <a:outerShdw blurRad="63500" dist="50800" dir="13500000" sx="0" sy="0">
                    <a:srgbClr val="000000">
                      <a:alpha val="50000"/>
                    </a:srgbClr>
                  </a:outerShdw>
                </a:effectLst>
                <a:ea typeface="Georgia" panose="02040502050405020303" pitchFamily="18" charset="0"/>
                <a:cs typeface="Times New Roman" panose="02020603050405020304" pitchFamily="18" charset="0"/>
              </a:rPr>
              <a:t> </a:t>
            </a:r>
          </a:p>
          <a:p>
            <a:pPr algn="l">
              <a:lnSpc>
                <a:spcPct val="115000"/>
              </a:lnSpc>
              <a:spcAft>
                <a:spcPts val="265"/>
              </a:spcAft>
            </a:pPr>
            <a:endParaRPr lang="ar-SA" sz="700" b="1" spc="50" dirty="0">
              <a:solidFill>
                <a:srgbClr val="E7E6E6"/>
              </a:solidFill>
              <a:effectLst>
                <a:outerShdw blurRad="63500" dist="50800" dir="13500000" sx="0" sy="0">
                  <a:srgbClr val="000000">
                    <a:alpha val="50000"/>
                  </a:srgbClr>
                </a:outerShdw>
              </a:effectLst>
              <a:ea typeface="Times New Roman" panose="02020603050405020304" pitchFamily="18" charset="0"/>
              <a:cs typeface="Times New Roman" panose="02020603050405020304" pitchFamily="18" charset="0"/>
            </a:endParaRPr>
          </a:p>
          <a:p>
            <a:pPr algn="l">
              <a:lnSpc>
                <a:spcPct val="115000"/>
              </a:lnSpc>
              <a:spcAft>
                <a:spcPts val="265"/>
              </a:spcAft>
            </a:pPr>
            <a:endParaRPr lang="en-GB" sz="900" dirty="0">
              <a:effectLst/>
              <a:ea typeface="Times New Roman" panose="02020603050405020304" pitchFamily="18" charset="0"/>
              <a:cs typeface="Arial" panose="020B0604020202020204" pitchFamily="34" charset="0"/>
            </a:endParaRPr>
          </a:p>
          <a:p>
            <a:pPr algn="l">
              <a:lnSpc>
                <a:spcPct val="115000"/>
              </a:lnSpc>
              <a:spcAft>
                <a:spcPts val="265"/>
              </a:spcAft>
            </a:pPr>
            <a:r>
              <a:rPr lang="en-US" sz="10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Date:</a:t>
            </a:r>
            <a:r>
              <a:rPr lang="en-US" sz="6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Times New Roman" panose="02020603050405020304" pitchFamily="18" charset="0"/>
                <a:cs typeface="Arial" panose="020B0604020202020204" pitchFamily="34" charset="0"/>
              </a:rPr>
              <a:t> </a:t>
            </a:r>
            <a:r>
              <a:rPr lang="en-GB" sz="7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Times New Roman" panose="02020603050405020304" pitchFamily="18" charset="0"/>
                <a:cs typeface="Arial" panose="020B0604020202020204" pitchFamily="34" charset="0"/>
              </a:rPr>
              <a:t>27 May 2020</a:t>
            </a:r>
            <a:endParaRPr lang="en-GB" sz="900" dirty="0">
              <a:effectLst/>
              <a:ea typeface="Times New Roman" panose="02020603050405020304" pitchFamily="18" charset="0"/>
              <a:cs typeface="Arial" panose="020B0604020202020204" pitchFamily="34" charset="0"/>
            </a:endParaRPr>
          </a:p>
          <a:p>
            <a:pPr algn="ctr">
              <a:lnSpc>
                <a:spcPct val="115000"/>
              </a:lnSpc>
              <a:spcAft>
                <a:spcPts val="265"/>
              </a:spcAft>
            </a:pPr>
            <a:r>
              <a:rPr lang="en-US" sz="1000" spc="50" dirty="0">
                <a:ln>
                  <a:noFill/>
                </a:ln>
                <a:solidFill>
                  <a:srgbClr val="E7E6E6"/>
                </a:solidFill>
                <a:effectLst>
                  <a:outerShdw blurRad="63500" dist="50800" dir="13500000" sx="0" sy="0">
                    <a:srgbClr val="000000">
                      <a:alpha val="50000"/>
                    </a:srgbClr>
                  </a:outerShdw>
                </a:effectLst>
                <a:latin typeface="Times New Roman" panose="02020603050405020304" pitchFamily="18" charset="0"/>
                <a:ea typeface="Georgia" panose="02040502050405020303" pitchFamily="18" charset="0"/>
                <a:cs typeface="Arial" panose="020B0604020202020204" pitchFamily="34" charset="0"/>
              </a:rPr>
              <a:t> </a:t>
            </a:r>
            <a:endParaRPr lang="en-GB" sz="900" dirty="0">
              <a:effectLst/>
              <a:ea typeface="Times New Roman" panose="02020603050405020304" pitchFamily="18" charset="0"/>
              <a:cs typeface="Arial" panose="020B0604020202020204" pitchFamily="34" charset="0"/>
            </a:endParaRPr>
          </a:p>
          <a:p>
            <a:pPr algn="ctr">
              <a:spcAft>
                <a:spcPts val="0"/>
              </a:spcAft>
            </a:pPr>
            <a:r>
              <a:rPr lang="en-US" sz="2400" spc="50" dirty="0">
                <a:ln>
                  <a:noFill/>
                </a:ln>
                <a:solidFill>
                  <a:srgbClr val="E7E6E6"/>
                </a:solidFill>
                <a:effectLst>
                  <a:outerShdw blurRad="63500" dist="50800" dir="13500000" sx="0" sy="0">
                    <a:srgbClr val="000000">
                      <a:alpha val="50000"/>
                    </a:srgbClr>
                  </a:outerShdw>
                </a:effectLst>
                <a:latin typeface="Calibri Light" panose="020F0302020204030204" pitchFamily="34" charset="0"/>
                <a:ea typeface="Times New Roman" panose="02020603050405020304" pitchFamily="18" charset="0"/>
                <a:cs typeface="Times New Roman" panose="02020603050405020304" pitchFamily="18" charset="0"/>
              </a:rPr>
              <a:t> </a:t>
            </a:r>
            <a:endParaRPr lang="en-GB" sz="2400"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4DB32FAD-D1E7-429D-849E-B764867EB2F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917614" y="5246024"/>
            <a:ext cx="1099185" cy="946150"/>
          </a:xfrm>
          <a:prstGeom prst="rect">
            <a:avLst/>
          </a:prstGeom>
          <a:noFill/>
          <a:ln>
            <a:noFill/>
          </a:ln>
        </p:spPr>
      </p:pic>
    </p:spTree>
    <p:extLst>
      <p:ext uri="{BB962C8B-B14F-4D97-AF65-F5344CB8AC3E}">
        <p14:creationId xmlns:p14="http://schemas.microsoft.com/office/powerpoint/2010/main" val="585461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D5F7299-2C2B-4227-8950-8C32DE11E4E7}"/>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95741" y="982092"/>
            <a:ext cx="9546240" cy="4779516"/>
          </a:xfrm>
          <a:prstGeom prst="rect">
            <a:avLst/>
          </a:prstGeom>
        </p:spPr>
      </p:pic>
    </p:spTree>
    <p:extLst>
      <p:ext uri="{BB962C8B-B14F-4D97-AF65-F5344CB8AC3E}">
        <p14:creationId xmlns:p14="http://schemas.microsoft.com/office/powerpoint/2010/main" val="1110857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B317E-060C-42DA-9E18-1C4C667B7AD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434285" y="1713643"/>
            <a:ext cx="9323429" cy="4110563"/>
          </a:xfrm>
          <a:prstGeom prst="rect">
            <a:avLst/>
          </a:prstGeom>
        </p:spPr>
      </p:pic>
      <p:sp>
        <p:nvSpPr>
          <p:cNvPr id="5" name="Rectangle 4">
            <a:extLst>
              <a:ext uri="{FF2B5EF4-FFF2-40B4-BE49-F238E27FC236}">
                <a16:creationId xmlns:a16="http://schemas.microsoft.com/office/drawing/2014/main" id="{6A15F4A5-A063-49E0-8CF0-0457240D4F39}"/>
              </a:ext>
            </a:extLst>
          </p:cNvPr>
          <p:cNvSpPr/>
          <p:nvPr/>
        </p:nvSpPr>
        <p:spPr>
          <a:xfrm>
            <a:off x="1161371" y="1033794"/>
            <a:ext cx="931665" cy="369332"/>
          </a:xfrm>
          <a:prstGeom prst="rect">
            <a:avLst/>
          </a:prstGeom>
        </p:spPr>
        <p:txBody>
          <a:bodyPr wrap="none">
            <a:spAutoFit/>
          </a:bodyPr>
          <a:lstStyle/>
          <a:p>
            <a:r>
              <a:rPr lang="en-US" b="1" dirty="0">
                <a:solidFill>
                  <a:srgbClr val="002060"/>
                </a:solidFill>
                <a:latin typeface="+mj-lt"/>
                <a:ea typeface="Times New Roman" panose="02020603050405020304" pitchFamily="18" charset="0"/>
              </a:rPr>
              <a:t>Results</a:t>
            </a:r>
            <a:endParaRPr lang="en-GB" dirty="0">
              <a:solidFill>
                <a:srgbClr val="002060"/>
              </a:solidFill>
              <a:latin typeface="+mj-lt"/>
            </a:endParaRPr>
          </a:p>
        </p:txBody>
      </p:sp>
      <p:sp>
        <p:nvSpPr>
          <p:cNvPr id="6" name="Rectangle 5">
            <a:extLst>
              <a:ext uri="{FF2B5EF4-FFF2-40B4-BE49-F238E27FC236}">
                <a16:creationId xmlns:a16="http://schemas.microsoft.com/office/drawing/2014/main" id="{B2C93FA1-255B-45A2-B590-398AE3D6321C}"/>
              </a:ext>
            </a:extLst>
          </p:cNvPr>
          <p:cNvSpPr/>
          <p:nvPr/>
        </p:nvSpPr>
        <p:spPr>
          <a:xfrm>
            <a:off x="1161371" y="1344311"/>
            <a:ext cx="3375118" cy="261610"/>
          </a:xfrm>
          <a:prstGeom prst="rect">
            <a:avLst/>
          </a:prstGeom>
        </p:spPr>
        <p:txBody>
          <a:bodyPr wrap="square">
            <a:spAutoFit/>
          </a:bodyPr>
          <a:lstStyle/>
          <a:p>
            <a:r>
              <a:rPr lang="en-US" sz="1100" b="1" dirty="0">
                <a:solidFill>
                  <a:srgbClr val="002060"/>
                </a:solidFill>
                <a:latin typeface="+mj-lt"/>
                <a:ea typeface="Times New Roman" panose="02020603050405020304" pitchFamily="18" charset="0"/>
              </a:rPr>
              <a:t>Non-Sunny day</a:t>
            </a:r>
          </a:p>
        </p:txBody>
      </p:sp>
    </p:spTree>
    <p:extLst>
      <p:ext uri="{BB962C8B-B14F-4D97-AF65-F5344CB8AC3E}">
        <p14:creationId xmlns:p14="http://schemas.microsoft.com/office/powerpoint/2010/main" val="1697180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D060A4-7AED-454F-95DA-7DC4BD25CD9D}"/>
              </a:ext>
            </a:extLst>
          </p:cNvPr>
          <p:cNvPicPr/>
          <p:nvPr/>
        </p:nvPicPr>
        <p:blipFill>
          <a:blip r:embed="rId2">
            <a:extLst>
              <a:ext uri="{28A0092B-C50C-407E-A947-70E740481C1C}">
                <a14:useLocalDpi xmlns:a14="http://schemas.microsoft.com/office/drawing/2010/main" val="0"/>
              </a:ext>
            </a:extLst>
          </a:blip>
          <a:stretch>
            <a:fillRect/>
          </a:stretch>
        </p:blipFill>
        <p:spPr>
          <a:xfrm>
            <a:off x="1171171" y="1000808"/>
            <a:ext cx="9499787" cy="4707534"/>
          </a:xfrm>
          <a:prstGeom prst="rect">
            <a:avLst/>
          </a:prstGeom>
        </p:spPr>
      </p:pic>
    </p:spTree>
    <p:extLst>
      <p:ext uri="{BB962C8B-B14F-4D97-AF65-F5344CB8AC3E}">
        <p14:creationId xmlns:p14="http://schemas.microsoft.com/office/powerpoint/2010/main" val="1281401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86A8165-4AD0-45B9-BA79-C5E84BF6635E}"/>
              </a:ext>
            </a:extLst>
          </p:cNvPr>
          <p:cNvPicPr/>
          <p:nvPr/>
        </p:nvPicPr>
        <p:blipFill>
          <a:blip r:embed="rId2">
            <a:extLst>
              <a:ext uri="{28A0092B-C50C-407E-A947-70E740481C1C}">
                <a14:useLocalDpi xmlns:a14="http://schemas.microsoft.com/office/drawing/2010/main" val="0"/>
              </a:ext>
            </a:extLst>
          </a:blip>
          <a:stretch>
            <a:fillRect/>
          </a:stretch>
        </p:blipFill>
        <p:spPr>
          <a:xfrm>
            <a:off x="1171171" y="989405"/>
            <a:ext cx="9570809" cy="4781079"/>
          </a:xfrm>
          <a:prstGeom prst="rect">
            <a:avLst/>
          </a:prstGeom>
        </p:spPr>
      </p:pic>
    </p:spTree>
    <p:extLst>
      <p:ext uri="{BB962C8B-B14F-4D97-AF65-F5344CB8AC3E}">
        <p14:creationId xmlns:p14="http://schemas.microsoft.com/office/powerpoint/2010/main" val="328658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9EB5F68-880E-4325-8CA9-BCC0B7E3834D}"/>
              </a:ext>
            </a:extLst>
          </p:cNvPr>
          <p:cNvSpPr/>
          <p:nvPr/>
        </p:nvSpPr>
        <p:spPr>
          <a:xfrm>
            <a:off x="956775" y="897986"/>
            <a:ext cx="4507965" cy="454996"/>
          </a:xfrm>
          <a:prstGeom prst="rect">
            <a:avLst/>
          </a:prstGeom>
        </p:spPr>
        <p:txBody>
          <a:bodyPr wrap="none">
            <a:spAutoFit/>
          </a:bodyPr>
          <a:lstStyle/>
          <a:p>
            <a:pPr algn="just">
              <a:lnSpc>
                <a:spcPct val="150000"/>
              </a:lnSpc>
              <a:spcAft>
                <a:spcPts val="600"/>
              </a:spcAft>
            </a:pPr>
            <a:r>
              <a:rPr lang="en-US" b="1" dirty="0">
                <a:solidFill>
                  <a:srgbClr val="002060"/>
                </a:solidFill>
                <a:latin typeface="+mj-lt"/>
                <a:ea typeface="Times New Roman" panose="02020603050405020304" pitchFamily="18" charset="0"/>
                <a:cs typeface="Arial" panose="020B0604020202020204" pitchFamily="34" charset="0"/>
              </a:rPr>
              <a:t>DSM with a smaller number of batteries</a:t>
            </a:r>
            <a:endParaRPr lang="en-GB" sz="1400" dirty="0">
              <a:solidFill>
                <a:srgbClr val="002060"/>
              </a:solidFill>
              <a:effectLst/>
              <a:latin typeface="+mj-lt"/>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60E56E6A-E434-40F8-8DD3-E54A6B3C7DBC}"/>
              </a:ext>
            </a:extLst>
          </p:cNvPr>
          <p:cNvPicPr/>
          <p:nvPr/>
        </p:nvPicPr>
        <p:blipFill>
          <a:blip r:embed="rId2">
            <a:extLst>
              <a:ext uri="{28A0092B-C50C-407E-A947-70E740481C1C}">
                <a14:useLocalDpi xmlns:a14="http://schemas.microsoft.com/office/drawing/2010/main" val="0"/>
              </a:ext>
            </a:extLst>
          </a:blip>
          <a:stretch>
            <a:fillRect/>
          </a:stretch>
        </p:blipFill>
        <p:spPr>
          <a:xfrm>
            <a:off x="956775" y="1683496"/>
            <a:ext cx="5027728" cy="3331210"/>
          </a:xfrm>
          <a:prstGeom prst="rect">
            <a:avLst/>
          </a:prstGeom>
        </p:spPr>
      </p:pic>
      <p:pic>
        <p:nvPicPr>
          <p:cNvPr id="6" name="Picture 5">
            <a:extLst>
              <a:ext uri="{FF2B5EF4-FFF2-40B4-BE49-F238E27FC236}">
                <a16:creationId xmlns:a16="http://schemas.microsoft.com/office/drawing/2014/main" id="{8F259F44-309D-4179-9E49-8D4EED6FE6AC}"/>
              </a:ext>
            </a:extLst>
          </p:cNvPr>
          <p:cNvPicPr/>
          <p:nvPr/>
        </p:nvPicPr>
        <p:blipFill>
          <a:blip r:embed="rId3">
            <a:extLst>
              <a:ext uri="{28A0092B-C50C-407E-A947-70E740481C1C}">
                <a14:useLocalDpi xmlns:a14="http://schemas.microsoft.com/office/drawing/2010/main" val="0"/>
              </a:ext>
            </a:extLst>
          </a:blip>
          <a:stretch>
            <a:fillRect/>
          </a:stretch>
        </p:blipFill>
        <p:spPr>
          <a:xfrm>
            <a:off x="6207497" y="1683496"/>
            <a:ext cx="5027727" cy="3331210"/>
          </a:xfrm>
          <a:prstGeom prst="rect">
            <a:avLst/>
          </a:prstGeom>
        </p:spPr>
      </p:pic>
    </p:spTree>
    <p:extLst>
      <p:ext uri="{BB962C8B-B14F-4D97-AF65-F5344CB8AC3E}">
        <p14:creationId xmlns:p14="http://schemas.microsoft.com/office/powerpoint/2010/main" val="2527887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218BD6-EF88-4C47-8DEF-312A54FB3EE9}"/>
              </a:ext>
            </a:extLst>
          </p:cNvPr>
          <p:cNvSpPr/>
          <p:nvPr/>
        </p:nvSpPr>
        <p:spPr>
          <a:xfrm>
            <a:off x="1207363" y="913814"/>
            <a:ext cx="9472474" cy="3785011"/>
          </a:xfrm>
          <a:prstGeom prst="rect">
            <a:avLst/>
          </a:prstGeom>
        </p:spPr>
        <p:txBody>
          <a:bodyPr wrap="square">
            <a:spAutoFit/>
          </a:bodyPr>
          <a:lstStyle/>
          <a:p>
            <a:pPr algn="just">
              <a:lnSpc>
                <a:spcPct val="150000"/>
              </a:lnSpc>
              <a:spcAft>
                <a:spcPts val="0"/>
              </a:spcAft>
            </a:pPr>
            <a:r>
              <a:rPr lang="en-US" b="1" dirty="0">
                <a:solidFill>
                  <a:srgbClr val="002060"/>
                </a:solidFill>
                <a:latin typeface="+mj-lt"/>
              </a:rPr>
              <a:t>Conclusion</a:t>
            </a:r>
            <a:endParaRPr lang="en-GB" dirty="0">
              <a:solidFill>
                <a:srgbClr val="002060"/>
              </a:solidFill>
              <a:latin typeface="+mj-lt"/>
              <a:ea typeface="Times New Roman" panose="02020603050405020304" pitchFamily="18" charset="0"/>
              <a:cs typeface="Arial" panose="020B0604020202020204" pitchFamily="34" charset="0"/>
            </a:endParaRPr>
          </a:p>
          <a:p>
            <a:pPr algn="just">
              <a:lnSpc>
                <a:spcPct val="150000"/>
              </a:lnSpc>
              <a:spcAft>
                <a:spcPts val="0"/>
              </a:spcAft>
            </a:pPr>
            <a:r>
              <a:rPr lang="en-GB" sz="1600" dirty="0">
                <a:solidFill>
                  <a:srgbClr val="050505"/>
                </a:solidFill>
                <a:latin typeface="+mj-lt"/>
                <a:ea typeface="Times New Roman" panose="02020603050405020304" pitchFamily="18" charset="0"/>
                <a:cs typeface="Arial" panose="020B0604020202020204" pitchFamily="34" charset="0"/>
              </a:rPr>
              <a:t>This paper presented a demand-side management (DSM) scheme for the autonomous DC micro grid of a residential building. The appliances have been automatically switching ‘ON’/ ‘OFF’ as per the control algorithm. The performance of the DSM scheme has been tested in terms of efficient utilization of the PV energy by scheduling the loads according to its priority</a:t>
            </a:r>
            <a:endParaRPr lang="en-GB" sz="1400" dirty="0">
              <a:latin typeface="+mj-lt"/>
              <a:ea typeface="Times New Roman" panose="02020603050405020304" pitchFamily="18" charset="0"/>
              <a:cs typeface="Arial" panose="020B0604020202020204" pitchFamily="34" charset="0"/>
            </a:endParaRPr>
          </a:p>
          <a:p>
            <a:pPr algn="just">
              <a:lnSpc>
                <a:spcPct val="150000"/>
              </a:lnSpc>
              <a:spcAft>
                <a:spcPts val="0"/>
              </a:spcAft>
            </a:pPr>
            <a:r>
              <a:rPr lang="ar-SA" sz="1600" dirty="0">
                <a:solidFill>
                  <a:srgbClr val="050505"/>
                </a:solidFill>
                <a:latin typeface="+mj-lt"/>
                <a:ea typeface="Times New Roman" panose="02020603050405020304" pitchFamily="18" charset="0"/>
                <a:cs typeface="Times New Roman" panose="02020603050405020304" pitchFamily="18" charset="0"/>
              </a:rPr>
              <a:t>‏</a:t>
            </a:r>
            <a:r>
              <a:rPr lang="en-GB" sz="1600" dirty="0">
                <a:solidFill>
                  <a:srgbClr val="050505"/>
                </a:solidFill>
                <a:latin typeface="+mj-lt"/>
                <a:ea typeface="Times New Roman" panose="02020603050405020304" pitchFamily="18" charset="0"/>
                <a:cs typeface="Arial" panose="020B0604020202020204" pitchFamily="34" charset="0"/>
              </a:rPr>
              <a:t>Through the results we noticed the difference </a:t>
            </a:r>
            <a:endParaRPr lang="en-GB" sz="1400" dirty="0">
              <a:latin typeface="+mj-lt"/>
              <a:ea typeface="Times New Roman" panose="02020603050405020304" pitchFamily="18" charset="0"/>
              <a:cs typeface="Arial" panose="020B0604020202020204" pitchFamily="34" charset="0"/>
            </a:endParaRPr>
          </a:p>
          <a:p>
            <a:pPr algn="just">
              <a:lnSpc>
                <a:spcPct val="150000"/>
              </a:lnSpc>
              <a:spcAft>
                <a:spcPts val="0"/>
              </a:spcAft>
            </a:pPr>
            <a:r>
              <a:rPr lang="ar-SA" sz="1600" dirty="0">
                <a:solidFill>
                  <a:srgbClr val="050505"/>
                </a:solidFill>
                <a:latin typeface="+mj-lt"/>
                <a:ea typeface="Times New Roman" panose="02020603050405020304" pitchFamily="18" charset="0"/>
                <a:cs typeface="Times New Roman" panose="02020603050405020304" pitchFamily="18" charset="0"/>
              </a:rPr>
              <a:t>‏</a:t>
            </a:r>
            <a:r>
              <a:rPr lang="en-GB" sz="1600" dirty="0">
                <a:solidFill>
                  <a:srgbClr val="050505"/>
                </a:solidFill>
                <a:latin typeface="+mj-lt"/>
                <a:ea typeface="Times New Roman" panose="02020603050405020304" pitchFamily="18" charset="0"/>
                <a:cs typeface="Arial" panose="020B0604020202020204" pitchFamily="34" charset="0"/>
              </a:rPr>
              <a:t>between the use of DSM and the conventional use of dc microgrids, where we save as much as possible the soc batteries and reduced the use of loads, which led to a significantly increased system efficiency, The proposed scheme can be used for LVDC micro grid such as building with renewable energy sources and data centre</a:t>
            </a:r>
            <a:r>
              <a:rPr lang="en-US" sz="1600" dirty="0">
                <a:solidFill>
                  <a:srgbClr val="050505"/>
                </a:solidFill>
                <a:latin typeface="+mj-lt"/>
                <a:ea typeface="Times New Roman" panose="02020603050405020304" pitchFamily="18" charset="0"/>
                <a:cs typeface="Arial" panose="020B0604020202020204" pitchFamily="34" charset="0"/>
              </a:rPr>
              <a:t>s.</a:t>
            </a:r>
            <a:endParaRPr lang="en-GB" sz="1400" dirty="0">
              <a:effectLst/>
              <a:latin typeface="+mj-l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70270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F9382B0-1022-4307-992A-BB04B3FDCAA6}"/>
              </a:ext>
            </a:extLst>
          </p:cNvPr>
          <p:cNvSpPr/>
          <p:nvPr/>
        </p:nvSpPr>
        <p:spPr>
          <a:xfrm>
            <a:off x="5468264" y="3059668"/>
            <a:ext cx="1255472" cy="369332"/>
          </a:xfrm>
          <a:prstGeom prst="rect">
            <a:avLst/>
          </a:prstGeom>
        </p:spPr>
        <p:txBody>
          <a:bodyPr wrap="none">
            <a:spAutoFit/>
          </a:bodyPr>
          <a:lstStyle/>
          <a:p>
            <a:r>
              <a:rPr lang="en-US" b="1" dirty="0">
                <a:solidFill>
                  <a:srgbClr val="002060"/>
                </a:solidFill>
                <a:latin typeface="Times New Roman" panose="02020603050405020304" pitchFamily="18" charset="0"/>
              </a:rPr>
              <a:t>Thank you</a:t>
            </a:r>
            <a:endParaRPr lang="en-GB" dirty="0">
              <a:solidFill>
                <a:srgbClr val="002060"/>
              </a:solidFill>
            </a:endParaRPr>
          </a:p>
        </p:txBody>
      </p:sp>
    </p:spTree>
    <p:extLst>
      <p:ext uri="{BB962C8B-B14F-4D97-AF65-F5344CB8AC3E}">
        <p14:creationId xmlns:p14="http://schemas.microsoft.com/office/powerpoint/2010/main" val="397434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1CB51D-17AF-48FE-805A-D314672501D3}"/>
              </a:ext>
            </a:extLst>
          </p:cNvPr>
          <p:cNvSpPr/>
          <p:nvPr/>
        </p:nvSpPr>
        <p:spPr>
          <a:xfrm>
            <a:off x="1136342" y="974696"/>
            <a:ext cx="9650028" cy="4560287"/>
          </a:xfrm>
          <a:prstGeom prst="rect">
            <a:avLst/>
          </a:prstGeom>
        </p:spPr>
        <p:txBody>
          <a:bodyPr wrap="square">
            <a:spAutoFit/>
          </a:bodyPr>
          <a:lstStyle/>
          <a:p>
            <a:pPr algn="just">
              <a:lnSpc>
                <a:spcPct val="150000"/>
              </a:lnSpc>
              <a:spcAft>
                <a:spcPts val="600"/>
              </a:spcAft>
            </a:pPr>
            <a:r>
              <a:rPr lang="en-US" b="1" dirty="0">
                <a:solidFill>
                  <a:srgbClr val="002060"/>
                </a:solidFill>
                <a:latin typeface="+mj-lt"/>
                <a:ea typeface="Times New Roman" panose="02020603050405020304" pitchFamily="18" charset="0"/>
                <a:cs typeface="Arial" panose="020B0604020202020204" pitchFamily="34" charset="0"/>
              </a:rPr>
              <a:t>Abstract</a:t>
            </a:r>
            <a:endParaRPr lang="en-GB" sz="1200" dirty="0">
              <a:solidFill>
                <a:srgbClr val="002060"/>
              </a:solidFill>
              <a:latin typeface="+mj-lt"/>
              <a:ea typeface="Times New Roman" panose="02020603050405020304" pitchFamily="18" charset="0"/>
              <a:cs typeface="Arial" panose="020B0604020202020204" pitchFamily="34" charset="0"/>
            </a:endParaRPr>
          </a:p>
          <a:p>
            <a:pPr algn="just">
              <a:lnSpc>
                <a:spcPct val="150000"/>
              </a:lnSpc>
              <a:spcBef>
                <a:spcPts val="1200"/>
              </a:spcBef>
              <a:spcAft>
                <a:spcPts val="0"/>
              </a:spcAft>
            </a:pPr>
            <a:r>
              <a:rPr lang="en-GB" sz="1400" dirty="0">
                <a:latin typeface="+mj-lt"/>
                <a:ea typeface="Times New Roman" panose="02020603050405020304" pitchFamily="18" charset="0"/>
                <a:cs typeface="Arial" panose="020B0604020202020204" pitchFamily="34" charset="0"/>
              </a:rPr>
              <a:t>This report proposes a simulation for demand-side management (DSM) scheme for the autonomous DC microgrid for the future building. </a:t>
            </a:r>
            <a:endParaRPr lang="en-GB" sz="1200" dirty="0">
              <a:latin typeface="+mj-lt"/>
              <a:ea typeface="Times New Roman" panose="02020603050405020304" pitchFamily="18" charset="0"/>
              <a:cs typeface="Arial" panose="020B0604020202020204" pitchFamily="34" charset="0"/>
            </a:endParaRPr>
          </a:p>
          <a:p>
            <a:pPr algn="just">
              <a:lnSpc>
                <a:spcPct val="150000"/>
              </a:lnSpc>
              <a:spcBef>
                <a:spcPts val="1200"/>
              </a:spcBef>
              <a:spcAft>
                <a:spcPts val="0"/>
              </a:spcAft>
            </a:pPr>
            <a:r>
              <a:rPr lang="en-GB" sz="1400" dirty="0">
                <a:latin typeface="+mj-lt"/>
                <a:ea typeface="Times New Roman" panose="02020603050405020304" pitchFamily="18" charset="0"/>
                <a:cs typeface="Arial" panose="020B0604020202020204" pitchFamily="34" charset="0"/>
              </a:rPr>
              <a:t>The DC distribution system is considered as a prospective system due to the increase of DC loads and DC power sources such as photovoltaic (PV), and battery bank (BB), The BB responds to the changes in a power imbalance between PV generation and demand within an autonomous DC microgrid. The power loss during charging/ discharging of the battery is the great challenge for the autonomous DC microgrid supplied by PV, it decreases the system efficiency.</a:t>
            </a:r>
            <a:endParaRPr lang="en-GB" sz="1200" dirty="0">
              <a:latin typeface="+mj-lt"/>
              <a:ea typeface="Times New Roman" panose="02020603050405020304" pitchFamily="18" charset="0"/>
              <a:cs typeface="Arial" panose="020B0604020202020204" pitchFamily="34" charset="0"/>
            </a:endParaRPr>
          </a:p>
          <a:p>
            <a:pPr algn="just">
              <a:lnSpc>
                <a:spcPct val="150000"/>
              </a:lnSpc>
              <a:spcBef>
                <a:spcPts val="1200"/>
              </a:spcBef>
              <a:spcAft>
                <a:spcPts val="0"/>
              </a:spcAft>
            </a:pPr>
            <a:r>
              <a:rPr lang="en-GB" sz="1400" dirty="0">
                <a:latin typeface="+mj-lt"/>
                <a:ea typeface="Times New Roman" panose="02020603050405020304" pitchFamily="18" charset="0"/>
                <a:cs typeface="Arial" panose="020B0604020202020204" pitchFamily="34" charset="0"/>
              </a:rPr>
              <a:t>The control objective of the proposed DSM scheme is to use the PV energy more efficiently. The proposed control algorithm decreases the time period of batteries ON time, in this way it decreases the charging/discharging cycles of the batteries, this is reducing the power losses in the battery and improves system efficiency. The proposed scheme reduces the storage and capital cost of the system.</a:t>
            </a:r>
            <a:endParaRPr lang="en-GB" sz="1200" dirty="0">
              <a:effectLst/>
              <a:latin typeface="+mj-l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63639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A6D8D6-65F5-41B0-98DF-F84DF9F3A52B}"/>
              </a:ext>
            </a:extLst>
          </p:cNvPr>
          <p:cNvSpPr/>
          <p:nvPr/>
        </p:nvSpPr>
        <p:spPr>
          <a:xfrm>
            <a:off x="1014481" y="980527"/>
            <a:ext cx="9754133" cy="1200329"/>
          </a:xfrm>
          <a:prstGeom prst="rect">
            <a:avLst/>
          </a:prstGeom>
        </p:spPr>
        <p:txBody>
          <a:bodyPr wrap="square">
            <a:spAutoFit/>
          </a:bodyPr>
          <a:lstStyle/>
          <a:p>
            <a:r>
              <a:rPr lang="en-US" b="1" dirty="0">
                <a:solidFill>
                  <a:srgbClr val="002060"/>
                </a:solidFill>
                <a:latin typeface="+mj-lt"/>
                <a:ea typeface="Times New Roman" panose="02020603050405020304" pitchFamily="18" charset="0"/>
              </a:rPr>
              <a:t>Building and designing dc microgrid on PV SYST</a:t>
            </a:r>
          </a:p>
          <a:p>
            <a:r>
              <a:rPr lang="en-US" sz="1200" dirty="0">
                <a:latin typeface="+mj-lt"/>
              </a:rPr>
              <a:t>We used PVsyst program to simulate our DC microgrid and specify all the components such as the user needs and the loads in the house and the operating time for each load, size of the PV, the number of batteries and the AH we need, and the controller used.</a:t>
            </a:r>
            <a:endParaRPr lang="en-GB" sz="1200" dirty="0">
              <a:latin typeface="+mj-lt"/>
            </a:endParaRPr>
          </a:p>
          <a:p>
            <a:endParaRPr lang="en-GB" dirty="0">
              <a:solidFill>
                <a:srgbClr val="002060"/>
              </a:solidFill>
            </a:endParaRPr>
          </a:p>
        </p:txBody>
      </p:sp>
      <p:pic>
        <p:nvPicPr>
          <p:cNvPr id="7" name="Picture 6">
            <a:extLst>
              <a:ext uri="{FF2B5EF4-FFF2-40B4-BE49-F238E27FC236}">
                <a16:creationId xmlns:a16="http://schemas.microsoft.com/office/drawing/2014/main" id="{57BED078-E94F-485A-ABE9-21FDF9612186}"/>
              </a:ext>
            </a:extLst>
          </p:cNvPr>
          <p:cNvPicPr/>
          <p:nvPr/>
        </p:nvPicPr>
        <p:blipFill>
          <a:blip r:embed="rId2">
            <a:extLst>
              <a:ext uri="{28A0092B-C50C-407E-A947-70E740481C1C}">
                <a14:useLocalDpi xmlns:a14="http://schemas.microsoft.com/office/drawing/2010/main" val="0"/>
              </a:ext>
            </a:extLst>
          </a:blip>
          <a:stretch>
            <a:fillRect/>
          </a:stretch>
        </p:blipFill>
        <p:spPr>
          <a:xfrm>
            <a:off x="2112146" y="2180856"/>
            <a:ext cx="7031853" cy="3136868"/>
          </a:xfrm>
          <a:prstGeom prst="rect">
            <a:avLst/>
          </a:prstGeom>
        </p:spPr>
      </p:pic>
    </p:spTree>
    <p:extLst>
      <p:ext uri="{BB962C8B-B14F-4D97-AF65-F5344CB8AC3E}">
        <p14:creationId xmlns:p14="http://schemas.microsoft.com/office/powerpoint/2010/main" val="1531057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06B6C46-E8EB-4CD4-BF44-C6F0BAA29B94}"/>
              </a:ext>
            </a:extLst>
          </p:cNvPr>
          <p:cNvSpPr/>
          <p:nvPr/>
        </p:nvSpPr>
        <p:spPr>
          <a:xfrm>
            <a:off x="1180730" y="1087059"/>
            <a:ext cx="4607511" cy="3908762"/>
          </a:xfrm>
          <a:prstGeom prst="rect">
            <a:avLst/>
          </a:prstGeom>
        </p:spPr>
        <p:txBody>
          <a:bodyPr wrap="square">
            <a:spAutoFit/>
          </a:bodyPr>
          <a:lstStyle/>
          <a:p>
            <a:pPr algn="just">
              <a:spcAft>
                <a:spcPts val="0"/>
              </a:spcAft>
            </a:pPr>
            <a:r>
              <a:rPr lang="en-US" b="1" dirty="0">
                <a:solidFill>
                  <a:srgbClr val="002060"/>
                </a:solidFill>
                <a:latin typeface="+mj-lt"/>
                <a:ea typeface="Times New Roman" panose="02020603050405020304" pitchFamily="18" charset="0"/>
                <a:cs typeface="Arial" panose="020B0604020202020204" pitchFamily="34" charset="0"/>
              </a:rPr>
              <a:t>PV Sizing up</a:t>
            </a:r>
          </a:p>
          <a:p>
            <a:r>
              <a:rPr lang="en-US" sz="1200" dirty="0">
                <a:latin typeface="+mj-lt"/>
              </a:rPr>
              <a:t>The PV watt-hours needed per day is the combination of the total power consumption in the appliances and power losses in the system.</a:t>
            </a:r>
            <a:endParaRPr lang="en-GB" sz="1200" dirty="0">
              <a:latin typeface="+mj-lt"/>
            </a:endParaRPr>
          </a:p>
          <a:p>
            <a:r>
              <a:rPr lang="en-US" sz="1200" dirty="0">
                <a:latin typeface="+mj-lt"/>
              </a:rPr>
              <a:t>The total load power is 230 w.</a:t>
            </a:r>
            <a:endParaRPr lang="en-GB" sz="1200" dirty="0">
              <a:latin typeface="+mj-lt"/>
            </a:endParaRPr>
          </a:p>
          <a:p>
            <a:r>
              <a:rPr lang="en-US" sz="1200" dirty="0">
                <a:latin typeface="+mj-lt"/>
              </a:rPr>
              <a:t>We assumed the operating hours per day for every load as below:</a:t>
            </a:r>
            <a:endParaRPr lang="en-GB" sz="1200" dirty="0">
              <a:latin typeface="+mj-lt"/>
            </a:endParaRPr>
          </a:p>
          <a:p>
            <a:r>
              <a:rPr lang="en-US" sz="1200" dirty="0">
                <a:latin typeface="+mj-lt"/>
              </a:rPr>
              <a:t>Lights-12 Hrs. per day</a:t>
            </a:r>
            <a:endParaRPr lang="en-GB" sz="1200" dirty="0">
              <a:latin typeface="+mj-lt"/>
            </a:endParaRPr>
          </a:p>
          <a:p>
            <a:r>
              <a:rPr lang="en-US" sz="1200" dirty="0">
                <a:latin typeface="+mj-lt"/>
              </a:rPr>
              <a:t>Fans-Heaters-12 Hrs. per day for summer and winter (variable value but we are taking the worst cases).</a:t>
            </a:r>
            <a:endParaRPr lang="en-GB" sz="1200" dirty="0">
              <a:latin typeface="+mj-lt"/>
            </a:endParaRPr>
          </a:p>
          <a:p>
            <a:r>
              <a:rPr lang="en-US" sz="1200" dirty="0">
                <a:latin typeface="+mj-lt"/>
              </a:rPr>
              <a:t>Washing machine 1.5 Hrs. per day </a:t>
            </a:r>
            <a:endParaRPr lang="en-GB" sz="1200" dirty="0">
              <a:latin typeface="+mj-lt"/>
            </a:endParaRPr>
          </a:p>
          <a:p>
            <a:r>
              <a:rPr lang="en-US" sz="1200" dirty="0">
                <a:latin typeface="+mj-lt"/>
              </a:rPr>
              <a:t>Water pump-0.5 Hrs. per day.</a:t>
            </a:r>
            <a:endParaRPr lang="en-GB" sz="1200" dirty="0">
              <a:latin typeface="+mj-lt"/>
            </a:endParaRPr>
          </a:p>
          <a:p>
            <a:r>
              <a:rPr lang="en-US" sz="1200" dirty="0">
                <a:latin typeface="+mj-lt"/>
              </a:rPr>
              <a:t>So, the total energy in (WH) for the loads is 1210 WH.</a:t>
            </a:r>
            <a:endParaRPr lang="en-GB" sz="1200" dirty="0">
              <a:latin typeface="+mj-lt"/>
            </a:endParaRPr>
          </a:p>
          <a:p>
            <a:r>
              <a:rPr lang="en-US" sz="1200" dirty="0">
                <a:latin typeface="+mj-lt"/>
              </a:rPr>
              <a:t>*Solar radiation (Peak sun hour) is 5.4 KWH/m2.day</a:t>
            </a:r>
            <a:endParaRPr lang="en-GB" sz="1200" dirty="0">
              <a:latin typeface="+mj-lt"/>
            </a:endParaRPr>
          </a:p>
          <a:p>
            <a:r>
              <a:rPr lang="en-US" sz="1200" dirty="0">
                <a:latin typeface="+mj-lt"/>
              </a:rPr>
              <a:t>*panels efficiency is 0.95.</a:t>
            </a:r>
            <a:endParaRPr lang="en-GB" sz="1200" dirty="0">
              <a:latin typeface="+mj-lt"/>
            </a:endParaRPr>
          </a:p>
          <a:p>
            <a:r>
              <a:rPr lang="en-US" sz="1200" dirty="0">
                <a:latin typeface="+mj-lt"/>
              </a:rPr>
              <a:t>1210/ (5.4*0.95) =235 WP</a:t>
            </a:r>
            <a:endParaRPr lang="en-GB" sz="1200" dirty="0">
              <a:latin typeface="+mj-lt"/>
            </a:endParaRPr>
          </a:p>
          <a:p>
            <a:r>
              <a:rPr lang="en-GB" sz="1200" dirty="0">
                <a:latin typeface="+mj-lt"/>
              </a:rPr>
              <a:t>taking into consideration </a:t>
            </a:r>
            <a:r>
              <a:rPr lang="en-US" sz="1200" dirty="0">
                <a:latin typeface="+mj-lt"/>
              </a:rPr>
              <a:t>the losses on the system, so we choose the PV size to be 400 WP.</a:t>
            </a:r>
            <a:endParaRPr lang="en-GB" sz="1200" dirty="0">
              <a:latin typeface="+mj-lt"/>
            </a:endParaRPr>
          </a:p>
          <a:p>
            <a:r>
              <a:rPr lang="en-US" sz="1200" dirty="0">
                <a:latin typeface="+mj-lt"/>
              </a:rPr>
              <a:t>2 modules in series/200W/23V.</a:t>
            </a:r>
            <a:endParaRPr lang="en-GB" sz="1200" dirty="0">
              <a:latin typeface="+mj-lt"/>
            </a:endParaRPr>
          </a:p>
          <a:p>
            <a:pPr algn="just">
              <a:spcAft>
                <a:spcPts val="0"/>
              </a:spcAft>
            </a:pPr>
            <a:endParaRPr lang="en-GB" sz="1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5" name="Rectangle 4">
            <a:extLst>
              <a:ext uri="{FF2B5EF4-FFF2-40B4-BE49-F238E27FC236}">
                <a16:creationId xmlns:a16="http://schemas.microsoft.com/office/drawing/2014/main" id="{3F19583C-D38B-4AC9-884B-D1A2364ECE65}"/>
              </a:ext>
            </a:extLst>
          </p:cNvPr>
          <p:cNvSpPr/>
          <p:nvPr/>
        </p:nvSpPr>
        <p:spPr>
          <a:xfrm>
            <a:off x="6096000" y="1087058"/>
            <a:ext cx="4770268" cy="3200876"/>
          </a:xfrm>
          <a:prstGeom prst="rect">
            <a:avLst/>
          </a:prstGeom>
        </p:spPr>
        <p:txBody>
          <a:bodyPr wrap="square">
            <a:spAutoFit/>
          </a:bodyPr>
          <a:lstStyle/>
          <a:p>
            <a:r>
              <a:rPr lang="en-US" sz="1600" b="1" dirty="0">
                <a:solidFill>
                  <a:srgbClr val="002060"/>
                </a:solidFill>
                <a:latin typeface="+mj-lt"/>
                <a:ea typeface="Times New Roman" panose="02020603050405020304" pitchFamily="18" charset="0"/>
              </a:rPr>
              <a:t>Batteries</a:t>
            </a:r>
          </a:p>
          <a:p>
            <a:r>
              <a:rPr lang="en-GB" sz="1200" dirty="0"/>
              <a:t>Total load consumption is 1210 WH.</a:t>
            </a:r>
          </a:p>
          <a:p>
            <a:r>
              <a:rPr lang="en-GB" sz="1200" dirty="0"/>
              <a:t>To find the AH-1210WH/12V=100.83 AH.</a:t>
            </a:r>
          </a:p>
          <a:p>
            <a:r>
              <a:rPr lang="en-US" sz="1200" dirty="0"/>
              <a:t>Batteries needed=#of AH needed*days of autonomy*Annual correction factor/DOD</a:t>
            </a:r>
            <a:endParaRPr lang="en-GB" sz="1200" dirty="0"/>
          </a:p>
          <a:p>
            <a:r>
              <a:rPr lang="en-US" sz="1200" dirty="0"/>
              <a:t>Batteries needed = 100.83* 3 * 1,15 / 0,8 = 435 Ah.</a:t>
            </a:r>
            <a:endParaRPr lang="en-GB" sz="1200" dirty="0"/>
          </a:p>
          <a:p>
            <a:r>
              <a:rPr lang="en-US" sz="1200" dirty="0"/>
              <a:t> </a:t>
            </a:r>
            <a:endParaRPr lang="en-GB" sz="1200" dirty="0"/>
          </a:p>
          <a:p>
            <a:r>
              <a:rPr lang="en-GB" sz="1200" dirty="0"/>
              <a:t>*Days of Autonomy means How many days will the solar system run without sunshine?</a:t>
            </a:r>
          </a:p>
          <a:p>
            <a:r>
              <a:rPr lang="en-GB" sz="1200" dirty="0"/>
              <a:t>*</a:t>
            </a:r>
            <a:r>
              <a:rPr lang="en-US" sz="1200" dirty="0"/>
              <a:t>Annual correction factory compensates the fact that batteries will not be new forever, but their maximum power will be less over the years. </a:t>
            </a:r>
            <a:endParaRPr lang="en-GB" sz="1200" dirty="0"/>
          </a:p>
          <a:p>
            <a:r>
              <a:rPr lang="en-US" sz="1200" dirty="0"/>
              <a:t> </a:t>
            </a:r>
            <a:endParaRPr lang="en-GB" sz="1200" dirty="0"/>
          </a:p>
          <a:p>
            <a:r>
              <a:rPr lang="en-US" sz="1200" dirty="0"/>
              <a:t>So, for our project, we chose 3*151 AH Lead-acid batteries,12 volt all in parallel so we can keep the system at 12 V.</a:t>
            </a:r>
            <a:endParaRPr lang="en-GB" sz="1200" dirty="0"/>
          </a:p>
          <a:p>
            <a:endParaRPr lang="en-GB" sz="1600" dirty="0">
              <a:solidFill>
                <a:srgbClr val="002060"/>
              </a:solidFill>
              <a:latin typeface="+mj-lt"/>
            </a:endParaRPr>
          </a:p>
        </p:txBody>
      </p:sp>
      <p:pic>
        <p:nvPicPr>
          <p:cNvPr id="6" name="Picture 5">
            <a:extLst>
              <a:ext uri="{FF2B5EF4-FFF2-40B4-BE49-F238E27FC236}">
                <a16:creationId xmlns:a16="http://schemas.microsoft.com/office/drawing/2014/main" id="{41930214-595D-441F-9CC8-4E2980C3D80F}"/>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269135" y="4103268"/>
            <a:ext cx="1597133" cy="1470660"/>
          </a:xfrm>
          <a:prstGeom prst="rect">
            <a:avLst/>
          </a:prstGeom>
        </p:spPr>
      </p:pic>
      <p:pic>
        <p:nvPicPr>
          <p:cNvPr id="7" name="Picture 6">
            <a:extLst>
              <a:ext uri="{FF2B5EF4-FFF2-40B4-BE49-F238E27FC236}">
                <a16:creationId xmlns:a16="http://schemas.microsoft.com/office/drawing/2014/main" id="{FDF279E2-A62A-4ED3-9BBE-60D69B6F993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167021" y="4529784"/>
            <a:ext cx="1142159" cy="986960"/>
          </a:xfrm>
          <a:prstGeom prst="rect">
            <a:avLst/>
          </a:prstGeom>
        </p:spPr>
      </p:pic>
      <p:sp>
        <p:nvSpPr>
          <p:cNvPr id="8" name="Rectangle 7">
            <a:extLst>
              <a:ext uri="{FF2B5EF4-FFF2-40B4-BE49-F238E27FC236}">
                <a16:creationId xmlns:a16="http://schemas.microsoft.com/office/drawing/2014/main" id="{281F8199-DE1E-43B8-9250-25B45AF963D1}"/>
              </a:ext>
            </a:extLst>
          </p:cNvPr>
          <p:cNvSpPr/>
          <p:nvPr/>
        </p:nvSpPr>
        <p:spPr>
          <a:xfrm>
            <a:off x="6096000" y="4103268"/>
            <a:ext cx="2794355" cy="369332"/>
          </a:xfrm>
          <a:prstGeom prst="rect">
            <a:avLst/>
          </a:prstGeom>
        </p:spPr>
        <p:txBody>
          <a:bodyPr wrap="none">
            <a:spAutoFit/>
          </a:bodyPr>
          <a:lstStyle/>
          <a:p>
            <a:r>
              <a:rPr lang="en-US" b="1" dirty="0">
                <a:solidFill>
                  <a:srgbClr val="002060"/>
                </a:solidFill>
                <a:ea typeface="Times New Roman" panose="02020603050405020304" pitchFamily="18" charset="0"/>
              </a:rPr>
              <a:t>Solar Charge Controller</a:t>
            </a:r>
          </a:p>
        </p:txBody>
      </p:sp>
      <p:sp>
        <p:nvSpPr>
          <p:cNvPr id="9" name="Rectangle 8">
            <a:extLst>
              <a:ext uri="{FF2B5EF4-FFF2-40B4-BE49-F238E27FC236}">
                <a16:creationId xmlns:a16="http://schemas.microsoft.com/office/drawing/2014/main" id="{859998F3-EA38-47EB-B9A7-DB32FD009860}"/>
              </a:ext>
            </a:extLst>
          </p:cNvPr>
          <p:cNvSpPr/>
          <p:nvPr/>
        </p:nvSpPr>
        <p:spPr>
          <a:xfrm>
            <a:off x="7309180" y="4533007"/>
            <a:ext cx="1319915" cy="830997"/>
          </a:xfrm>
          <a:prstGeom prst="rect">
            <a:avLst/>
          </a:prstGeom>
        </p:spPr>
        <p:txBody>
          <a:bodyPr wrap="square">
            <a:spAutoFit/>
          </a:bodyPr>
          <a:lstStyle/>
          <a:p>
            <a:r>
              <a:rPr lang="en-GB" sz="1200" dirty="0"/>
              <a:t>MPPT 1000W\12V\37 A max. charging.</a:t>
            </a:r>
            <a:endParaRPr lang="en-US" sz="1200" b="1" dirty="0">
              <a:ea typeface="Times New Roman" panose="02020603050405020304" pitchFamily="18" charset="0"/>
            </a:endParaRPr>
          </a:p>
        </p:txBody>
      </p:sp>
    </p:spTree>
    <p:extLst>
      <p:ext uri="{BB962C8B-B14F-4D97-AF65-F5344CB8AC3E}">
        <p14:creationId xmlns:p14="http://schemas.microsoft.com/office/powerpoint/2010/main" val="3725006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AD11EE0-3FF2-48D1-AB50-A56E424C687C}"/>
              </a:ext>
            </a:extLst>
          </p:cNvPr>
          <p:cNvSpPr/>
          <p:nvPr/>
        </p:nvSpPr>
        <p:spPr>
          <a:xfrm>
            <a:off x="1131770" y="971651"/>
            <a:ext cx="1265090" cy="369332"/>
          </a:xfrm>
          <a:prstGeom prst="rect">
            <a:avLst/>
          </a:prstGeom>
        </p:spPr>
        <p:txBody>
          <a:bodyPr wrap="none">
            <a:spAutoFit/>
          </a:bodyPr>
          <a:lstStyle/>
          <a:p>
            <a:r>
              <a:rPr lang="en-US" b="1" dirty="0">
                <a:solidFill>
                  <a:srgbClr val="002060"/>
                </a:solidFill>
                <a:latin typeface="+mj-lt"/>
                <a:ea typeface="Times New Roman" panose="02020603050405020304" pitchFamily="18" charset="0"/>
              </a:rPr>
              <a:t>Algorithm</a:t>
            </a:r>
            <a:endParaRPr lang="en-GB" dirty="0">
              <a:solidFill>
                <a:srgbClr val="002060"/>
              </a:solidFill>
              <a:latin typeface="+mj-lt"/>
            </a:endParaRPr>
          </a:p>
        </p:txBody>
      </p:sp>
      <p:pic>
        <p:nvPicPr>
          <p:cNvPr id="5" name="Picture 4">
            <a:extLst>
              <a:ext uri="{FF2B5EF4-FFF2-40B4-BE49-F238E27FC236}">
                <a16:creationId xmlns:a16="http://schemas.microsoft.com/office/drawing/2014/main" id="{857C835B-E520-42DF-83F3-1005B9096C2F}"/>
              </a:ext>
            </a:extLst>
          </p:cNvPr>
          <p:cNvPicPr/>
          <p:nvPr/>
        </p:nvPicPr>
        <p:blipFill>
          <a:blip r:embed="rId2">
            <a:extLst>
              <a:ext uri="{28A0092B-C50C-407E-A947-70E740481C1C}">
                <a14:useLocalDpi xmlns:a14="http://schemas.microsoft.com/office/drawing/2010/main" val="0"/>
              </a:ext>
            </a:extLst>
          </a:blip>
          <a:stretch>
            <a:fillRect/>
          </a:stretch>
        </p:blipFill>
        <p:spPr>
          <a:xfrm>
            <a:off x="4235555" y="971651"/>
            <a:ext cx="6313170" cy="4425637"/>
          </a:xfrm>
          <a:prstGeom prst="rect">
            <a:avLst/>
          </a:prstGeom>
        </p:spPr>
      </p:pic>
      <p:sp>
        <p:nvSpPr>
          <p:cNvPr id="6" name="Rectangle 5">
            <a:extLst>
              <a:ext uri="{FF2B5EF4-FFF2-40B4-BE49-F238E27FC236}">
                <a16:creationId xmlns:a16="http://schemas.microsoft.com/office/drawing/2014/main" id="{31954A3E-CA9B-4782-ACFC-800AA378B27A}"/>
              </a:ext>
            </a:extLst>
          </p:cNvPr>
          <p:cNvSpPr/>
          <p:nvPr/>
        </p:nvSpPr>
        <p:spPr>
          <a:xfrm>
            <a:off x="1131770" y="1565564"/>
            <a:ext cx="2768375" cy="2261517"/>
          </a:xfrm>
          <a:prstGeom prst="rect">
            <a:avLst/>
          </a:prstGeom>
        </p:spPr>
        <p:txBody>
          <a:bodyPr wrap="square">
            <a:spAutoFit/>
          </a:bodyPr>
          <a:lstStyle/>
          <a:p>
            <a:pPr>
              <a:lnSpc>
                <a:spcPct val="150000"/>
              </a:lnSpc>
              <a:spcAft>
                <a:spcPts val="600"/>
              </a:spcAft>
            </a:pPr>
            <a:r>
              <a:rPr lang="en-US" sz="1600" dirty="0">
                <a:latin typeface="+mj-lt"/>
                <a:ea typeface="Times New Roman" panose="02020603050405020304" pitchFamily="18" charset="0"/>
                <a:cs typeface="Arial" panose="020B0604020202020204" pitchFamily="34" charset="0"/>
              </a:rPr>
              <a:t>The proposed algorithm considers some a priori rules and correlations to choose the best course of action and estimate the parameter values. </a:t>
            </a:r>
            <a:endParaRPr lang="en-GB" sz="1400" dirty="0">
              <a:effectLst/>
              <a:latin typeface="+mj-l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543816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318384-838F-4462-BFD7-D2D95E3D749C}"/>
              </a:ext>
            </a:extLst>
          </p:cNvPr>
          <p:cNvSpPr/>
          <p:nvPr/>
        </p:nvSpPr>
        <p:spPr>
          <a:xfrm>
            <a:off x="1125980" y="909506"/>
            <a:ext cx="1786066" cy="369332"/>
          </a:xfrm>
          <a:prstGeom prst="rect">
            <a:avLst/>
          </a:prstGeom>
        </p:spPr>
        <p:txBody>
          <a:bodyPr wrap="none">
            <a:spAutoFit/>
          </a:bodyPr>
          <a:lstStyle/>
          <a:p>
            <a:r>
              <a:rPr lang="en-US" b="1" dirty="0">
                <a:solidFill>
                  <a:srgbClr val="002060"/>
                </a:solidFill>
                <a:latin typeface="+mj-lt"/>
                <a:ea typeface="Times New Roman" panose="02020603050405020304" pitchFamily="18" charset="0"/>
              </a:rPr>
              <a:t>MATLAP code </a:t>
            </a:r>
            <a:endParaRPr lang="en-GB" dirty="0">
              <a:solidFill>
                <a:srgbClr val="002060"/>
              </a:solidFill>
              <a:latin typeface="+mj-lt"/>
            </a:endParaRPr>
          </a:p>
        </p:txBody>
      </p:sp>
      <p:pic>
        <p:nvPicPr>
          <p:cNvPr id="5" name="Picture 4">
            <a:extLst>
              <a:ext uri="{FF2B5EF4-FFF2-40B4-BE49-F238E27FC236}">
                <a16:creationId xmlns:a16="http://schemas.microsoft.com/office/drawing/2014/main" id="{ABB9E3A9-8779-4CC8-BC1A-AF21E6CA6411}"/>
              </a:ext>
            </a:extLst>
          </p:cNvPr>
          <p:cNvPicPr/>
          <p:nvPr/>
        </p:nvPicPr>
        <p:blipFill>
          <a:blip r:embed="rId2">
            <a:extLst>
              <a:ext uri="{28A0092B-C50C-407E-A947-70E740481C1C}">
                <a14:useLocalDpi xmlns:a14="http://schemas.microsoft.com/office/drawing/2010/main" val="0"/>
              </a:ext>
            </a:extLst>
          </a:blip>
          <a:stretch>
            <a:fillRect/>
          </a:stretch>
        </p:blipFill>
        <p:spPr>
          <a:xfrm>
            <a:off x="2019013" y="1738807"/>
            <a:ext cx="8426393" cy="4037330"/>
          </a:xfrm>
          <a:prstGeom prst="rect">
            <a:avLst/>
          </a:prstGeom>
        </p:spPr>
      </p:pic>
      <p:sp>
        <p:nvSpPr>
          <p:cNvPr id="7" name="Rectangle 6">
            <a:extLst>
              <a:ext uri="{FF2B5EF4-FFF2-40B4-BE49-F238E27FC236}">
                <a16:creationId xmlns:a16="http://schemas.microsoft.com/office/drawing/2014/main" id="{3F64D01F-451C-4F2F-83D0-F2CFA4035A4A}"/>
              </a:ext>
            </a:extLst>
          </p:cNvPr>
          <p:cNvSpPr/>
          <p:nvPr/>
        </p:nvSpPr>
        <p:spPr>
          <a:xfrm>
            <a:off x="1167409" y="1226955"/>
            <a:ext cx="4019049" cy="307777"/>
          </a:xfrm>
          <a:prstGeom prst="rect">
            <a:avLst/>
          </a:prstGeom>
        </p:spPr>
        <p:txBody>
          <a:bodyPr wrap="none">
            <a:spAutoFit/>
          </a:bodyPr>
          <a:lstStyle/>
          <a:p>
            <a:r>
              <a:rPr lang="en-GB" sz="1400" dirty="0"/>
              <a:t>MATLAB Code for the Conventional </a:t>
            </a:r>
            <a:r>
              <a:rPr lang="en-US" sz="1400" dirty="0"/>
              <a:t>scheme</a:t>
            </a:r>
            <a:endParaRPr lang="en-GB" sz="1400" dirty="0">
              <a:solidFill>
                <a:srgbClr val="002060"/>
              </a:solidFill>
              <a:latin typeface="+mj-lt"/>
            </a:endParaRPr>
          </a:p>
        </p:txBody>
      </p:sp>
    </p:spTree>
    <p:extLst>
      <p:ext uri="{BB962C8B-B14F-4D97-AF65-F5344CB8AC3E}">
        <p14:creationId xmlns:p14="http://schemas.microsoft.com/office/powerpoint/2010/main" val="801056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571D89-8C54-4E1A-AC9D-6A24D67B3D20}"/>
              </a:ext>
            </a:extLst>
          </p:cNvPr>
          <p:cNvPicPr/>
          <p:nvPr/>
        </p:nvPicPr>
        <p:blipFill>
          <a:blip r:embed="rId2">
            <a:extLst>
              <a:ext uri="{28A0092B-C50C-407E-A947-70E740481C1C}">
                <a14:useLocalDpi xmlns:a14="http://schemas.microsoft.com/office/drawing/2010/main" val="0"/>
              </a:ext>
            </a:extLst>
          </a:blip>
          <a:stretch>
            <a:fillRect/>
          </a:stretch>
        </p:blipFill>
        <p:spPr>
          <a:xfrm>
            <a:off x="1137506" y="1845923"/>
            <a:ext cx="4455426" cy="3335655"/>
          </a:xfrm>
          <a:prstGeom prst="rect">
            <a:avLst/>
          </a:prstGeom>
        </p:spPr>
      </p:pic>
      <p:pic>
        <p:nvPicPr>
          <p:cNvPr id="5" name="Picture 4">
            <a:extLst>
              <a:ext uri="{FF2B5EF4-FFF2-40B4-BE49-F238E27FC236}">
                <a16:creationId xmlns:a16="http://schemas.microsoft.com/office/drawing/2014/main" id="{89276415-ED2C-4E90-B539-48857E3A89B0}"/>
              </a:ext>
            </a:extLst>
          </p:cNvPr>
          <p:cNvPicPr/>
          <p:nvPr/>
        </p:nvPicPr>
        <p:blipFill>
          <a:blip r:embed="rId3">
            <a:extLst>
              <a:ext uri="{28A0092B-C50C-407E-A947-70E740481C1C}">
                <a14:useLocalDpi xmlns:a14="http://schemas.microsoft.com/office/drawing/2010/main" val="0"/>
              </a:ext>
            </a:extLst>
          </a:blip>
          <a:stretch>
            <a:fillRect/>
          </a:stretch>
        </p:blipFill>
        <p:spPr>
          <a:xfrm>
            <a:off x="6096001" y="1846129"/>
            <a:ext cx="4717002" cy="3335449"/>
          </a:xfrm>
          <a:prstGeom prst="rect">
            <a:avLst/>
          </a:prstGeom>
        </p:spPr>
      </p:pic>
      <p:sp>
        <p:nvSpPr>
          <p:cNvPr id="6" name="Rectangle 5">
            <a:extLst>
              <a:ext uri="{FF2B5EF4-FFF2-40B4-BE49-F238E27FC236}">
                <a16:creationId xmlns:a16="http://schemas.microsoft.com/office/drawing/2014/main" id="{41B1165F-59E9-4D7C-847F-9D81B070449C}"/>
              </a:ext>
            </a:extLst>
          </p:cNvPr>
          <p:cNvSpPr/>
          <p:nvPr/>
        </p:nvSpPr>
        <p:spPr>
          <a:xfrm>
            <a:off x="2018536" y="1151947"/>
            <a:ext cx="2693366" cy="314060"/>
          </a:xfrm>
          <a:prstGeom prst="rect">
            <a:avLst/>
          </a:prstGeom>
        </p:spPr>
        <p:txBody>
          <a:bodyPr wrap="none">
            <a:spAutoFit/>
          </a:bodyPr>
          <a:lstStyle/>
          <a:p>
            <a:pPr algn="ctr">
              <a:lnSpc>
                <a:spcPct val="150000"/>
              </a:lnSpc>
              <a:spcAft>
                <a:spcPts val="600"/>
              </a:spcAft>
            </a:pPr>
            <a:r>
              <a:rPr lang="en-US" sz="1100" dirty="0">
                <a:latin typeface="+mj-lt"/>
                <a:ea typeface="Times New Roman" panose="02020603050405020304" pitchFamily="18" charset="0"/>
                <a:cs typeface="Arial" panose="020B0604020202020204" pitchFamily="34" charset="0"/>
              </a:rPr>
              <a:t>MATLAB</a:t>
            </a:r>
            <a:r>
              <a:rPr lang="en-GB" sz="1100" dirty="0">
                <a:latin typeface="+mj-lt"/>
                <a:ea typeface="Calibri" panose="020F0502020204030204" pitchFamily="34" charset="0"/>
                <a:cs typeface="Arial" panose="020B0604020202020204" pitchFamily="34" charset="0"/>
              </a:rPr>
              <a:t> Code for the DSM scheme 1</a:t>
            </a:r>
            <a:endParaRPr lang="en-GB" sz="4800" dirty="0">
              <a:effectLst/>
              <a:latin typeface="+mj-lt"/>
              <a:ea typeface="Times New Roman" panose="02020603050405020304" pitchFamily="18" charset="0"/>
              <a:cs typeface="Arial" panose="020B0604020202020204" pitchFamily="34" charset="0"/>
            </a:endParaRPr>
          </a:p>
        </p:txBody>
      </p:sp>
      <p:sp>
        <p:nvSpPr>
          <p:cNvPr id="7" name="Rectangle 6">
            <a:extLst>
              <a:ext uri="{FF2B5EF4-FFF2-40B4-BE49-F238E27FC236}">
                <a16:creationId xmlns:a16="http://schemas.microsoft.com/office/drawing/2014/main" id="{FEFB3BE8-5608-4C7A-8A64-4A1E33414B43}"/>
              </a:ext>
            </a:extLst>
          </p:cNvPr>
          <p:cNvSpPr/>
          <p:nvPr/>
        </p:nvSpPr>
        <p:spPr>
          <a:xfrm>
            <a:off x="7107819" y="1151947"/>
            <a:ext cx="2693366" cy="314060"/>
          </a:xfrm>
          <a:prstGeom prst="rect">
            <a:avLst/>
          </a:prstGeom>
        </p:spPr>
        <p:txBody>
          <a:bodyPr wrap="none">
            <a:spAutoFit/>
          </a:bodyPr>
          <a:lstStyle/>
          <a:p>
            <a:pPr algn="ctr">
              <a:lnSpc>
                <a:spcPct val="150000"/>
              </a:lnSpc>
              <a:spcAft>
                <a:spcPts val="600"/>
              </a:spcAft>
            </a:pPr>
            <a:r>
              <a:rPr lang="en-US" sz="1100" dirty="0">
                <a:latin typeface="+mj-lt"/>
                <a:ea typeface="Times New Roman" panose="02020603050405020304" pitchFamily="18" charset="0"/>
                <a:cs typeface="Arial" panose="020B0604020202020204" pitchFamily="34" charset="0"/>
              </a:rPr>
              <a:t>MATLAB</a:t>
            </a:r>
            <a:r>
              <a:rPr lang="en-GB" sz="1100" dirty="0">
                <a:latin typeface="+mj-lt"/>
                <a:ea typeface="Calibri" panose="020F0502020204030204" pitchFamily="34" charset="0"/>
                <a:cs typeface="Arial" panose="020B0604020202020204" pitchFamily="34" charset="0"/>
              </a:rPr>
              <a:t> Code for the DSM scheme 1</a:t>
            </a:r>
            <a:endParaRPr lang="en-GB" sz="4800" dirty="0">
              <a:effectLst/>
              <a:latin typeface="+mj-l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7886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4FA5EE-3065-4823-8678-909613F2726F}"/>
              </a:ext>
            </a:extLst>
          </p:cNvPr>
          <p:cNvSpPr/>
          <p:nvPr/>
        </p:nvSpPr>
        <p:spPr>
          <a:xfrm>
            <a:off x="1161371" y="1033794"/>
            <a:ext cx="931665" cy="369332"/>
          </a:xfrm>
          <a:prstGeom prst="rect">
            <a:avLst/>
          </a:prstGeom>
        </p:spPr>
        <p:txBody>
          <a:bodyPr wrap="none">
            <a:spAutoFit/>
          </a:bodyPr>
          <a:lstStyle/>
          <a:p>
            <a:r>
              <a:rPr lang="en-US" b="1" dirty="0">
                <a:solidFill>
                  <a:srgbClr val="002060"/>
                </a:solidFill>
                <a:latin typeface="+mj-lt"/>
                <a:ea typeface="Times New Roman" panose="02020603050405020304" pitchFamily="18" charset="0"/>
              </a:rPr>
              <a:t>Results</a:t>
            </a:r>
            <a:endParaRPr lang="en-GB" dirty="0">
              <a:solidFill>
                <a:srgbClr val="002060"/>
              </a:solidFill>
              <a:latin typeface="+mj-lt"/>
            </a:endParaRPr>
          </a:p>
        </p:txBody>
      </p:sp>
      <p:sp>
        <p:nvSpPr>
          <p:cNvPr id="5" name="Rectangle 4">
            <a:extLst>
              <a:ext uri="{FF2B5EF4-FFF2-40B4-BE49-F238E27FC236}">
                <a16:creationId xmlns:a16="http://schemas.microsoft.com/office/drawing/2014/main" id="{120E7FC0-3B23-4ED4-9449-2739BC606D48}"/>
              </a:ext>
            </a:extLst>
          </p:cNvPr>
          <p:cNvSpPr/>
          <p:nvPr/>
        </p:nvSpPr>
        <p:spPr>
          <a:xfrm>
            <a:off x="1161371" y="1344311"/>
            <a:ext cx="3375118" cy="261610"/>
          </a:xfrm>
          <a:prstGeom prst="rect">
            <a:avLst/>
          </a:prstGeom>
        </p:spPr>
        <p:txBody>
          <a:bodyPr wrap="square">
            <a:spAutoFit/>
          </a:bodyPr>
          <a:lstStyle/>
          <a:p>
            <a:r>
              <a:rPr lang="en-US" sz="1100" b="1" dirty="0">
                <a:solidFill>
                  <a:srgbClr val="002060"/>
                </a:solidFill>
                <a:latin typeface="+mj-lt"/>
                <a:ea typeface="Times New Roman" panose="02020603050405020304" pitchFamily="18" charset="0"/>
              </a:rPr>
              <a:t>Sunny day</a:t>
            </a:r>
          </a:p>
        </p:txBody>
      </p:sp>
      <p:pic>
        <p:nvPicPr>
          <p:cNvPr id="6" name="Picture 5">
            <a:extLst>
              <a:ext uri="{FF2B5EF4-FFF2-40B4-BE49-F238E27FC236}">
                <a16:creationId xmlns:a16="http://schemas.microsoft.com/office/drawing/2014/main" id="{BAEE8EC4-352C-4BB5-A364-225A6E6FBC2B}"/>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787001" y="1801431"/>
            <a:ext cx="8457830" cy="3712258"/>
          </a:xfrm>
          <a:prstGeom prst="rect">
            <a:avLst/>
          </a:prstGeom>
        </p:spPr>
      </p:pic>
    </p:spTree>
    <p:extLst>
      <p:ext uri="{BB962C8B-B14F-4D97-AF65-F5344CB8AC3E}">
        <p14:creationId xmlns:p14="http://schemas.microsoft.com/office/powerpoint/2010/main" val="3201159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21D2693-204C-48B9-BE90-BEE9DF5E919C}"/>
              </a:ext>
            </a:extLst>
          </p:cNvPr>
          <p:cNvPicPr/>
          <p:nvPr/>
        </p:nvPicPr>
        <p:blipFill>
          <a:blip r:embed="rId2">
            <a:extLst>
              <a:ext uri="{28A0092B-C50C-407E-A947-70E740481C1C}">
                <a14:useLocalDpi xmlns:a14="http://schemas.microsoft.com/office/drawing/2010/main" val="0"/>
              </a:ext>
            </a:extLst>
          </a:blip>
          <a:stretch>
            <a:fillRect/>
          </a:stretch>
        </p:blipFill>
        <p:spPr>
          <a:xfrm>
            <a:off x="1156137" y="1028813"/>
            <a:ext cx="9497067" cy="4800373"/>
          </a:xfrm>
          <a:prstGeom prst="rect">
            <a:avLst/>
          </a:prstGeom>
        </p:spPr>
      </p:pic>
    </p:spTree>
    <p:extLst>
      <p:ext uri="{BB962C8B-B14F-4D97-AF65-F5344CB8AC3E}">
        <p14:creationId xmlns:p14="http://schemas.microsoft.com/office/powerpoint/2010/main" val="187250713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docProps/app.xml><?xml version="1.0" encoding="utf-8"?>
<Properties xmlns="http://schemas.openxmlformats.org/officeDocument/2006/extended-properties" xmlns:vt="http://schemas.openxmlformats.org/officeDocument/2006/docPropsVTypes">
  <Template>Gallery</Template>
  <TotalTime>52</TotalTime>
  <Words>792</Words>
  <Application>Microsoft Office PowerPoint</Application>
  <PresentationFormat>Widescreen</PresentationFormat>
  <Paragraphs>71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Century Gothic</vt:lpstr>
      <vt:lpstr>Times New Roman</vt:lpstr>
      <vt:lpstr>Gallery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MajdeM Dweikat</dc:creator>
  <cp:lastModifiedBy>MajdeM Dweikat</cp:lastModifiedBy>
  <cp:revision>11</cp:revision>
  <dcterms:created xsi:type="dcterms:W3CDTF">2020-05-23T18:13:22Z</dcterms:created>
  <dcterms:modified xsi:type="dcterms:W3CDTF">2020-05-28T00:21:34Z</dcterms:modified>
</cp:coreProperties>
</file>