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07"/>
  </p:notesMasterIdLst>
  <p:handoutMasterIdLst>
    <p:handoutMasterId r:id="rId108"/>
  </p:handoutMasterIdLst>
  <p:sldIdLst>
    <p:sldId id="329" r:id="rId2"/>
    <p:sldId id="398" r:id="rId3"/>
    <p:sldId id="399" r:id="rId4"/>
    <p:sldId id="400" r:id="rId5"/>
    <p:sldId id="401" r:id="rId6"/>
    <p:sldId id="402" r:id="rId7"/>
    <p:sldId id="403" r:id="rId8"/>
    <p:sldId id="404" r:id="rId9"/>
    <p:sldId id="405" r:id="rId10"/>
    <p:sldId id="406" r:id="rId11"/>
    <p:sldId id="407" r:id="rId12"/>
    <p:sldId id="408" r:id="rId13"/>
    <p:sldId id="409" r:id="rId14"/>
    <p:sldId id="410" r:id="rId15"/>
    <p:sldId id="411" r:id="rId16"/>
    <p:sldId id="412" r:id="rId17"/>
    <p:sldId id="413" r:id="rId18"/>
    <p:sldId id="414" r:id="rId19"/>
    <p:sldId id="415" r:id="rId20"/>
    <p:sldId id="417" r:id="rId21"/>
    <p:sldId id="418" r:id="rId22"/>
    <p:sldId id="419" r:id="rId23"/>
    <p:sldId id="420" r:id="rId24"/>
    <p:sldId id="421" r:id="rId25"/>
    <p:sldId id="422" r:id="rId26"/>
    <p:sldId id="423" r:id="rId27"/>
    <p:sldId id="424" r:id="rId28"/>
    <p:sldId id="425" r:id="rId29"/>
    <p:sldId id="426" r:id="rId30"/>
    <p:sldId id="427" r:id="rId31"/>
    <p:sldId id="428" r:id="rId32"/>
    <p:sldId id="360" r:id="rId33"/>
    <p:sldId id="361" r:id="rId34"/>
    <p:sldId id="362" r:id="rId35"/>
    <p:sldId id="363" r:id="rId36"/>
    <p:sldId id="364" r:id="rId37"/>
    <p:sldId id="365" r:id="rId38"/>
    <p:sldId id="366" r:id="rId39"/>
    <p:sldId id="367" r:id="rId40"/>
    <p:sldId id="369" r:id="rId41"/>
    <p:sldId id="370" r:id="rId42"/>
    <p:sldId id="371" r:id="rId43"/>
    <p:sldId id="372" r:id="rId44"/>
    <p:sldId id="373" r:id="rId45"/>
    <p:sldId id="374" r:id="rId46"/>
    <p:sldId id="375" r:id="rId47"/>
    <p:sldId id="376" r:id="rId48"/>
    <p:sldId id="432" r:id="rId49"/>
    <p:sldId id="433" r:id="rId50"/>
    <p:sldId id="434" r:id="rId51"/>
    <p:sldId id="435" r:id="rId52"/>
    <p:sldId id="436" r:id="rId53"/>
    <p:sldId id="292" r:id="rId54"/>
    <p:sldId id="293" r:id="rId55"/>
    <p:sldId id="275" r:id="rId56"/>
    <p:sldId id="294" r:id="rId57"/>
    <p:sldId id="295" r:id="rId58"/>
    <p:sldId id="296" r:id="rId59"/>
    <p:sldId id="297" r:id="rId60"/>
    <p:sldId id="298" r:id="rId61"/>
    <p:sldId id="299" r:id="rId62"/>
    <p:sldId id="301" r:id="rId63"/>
    <p:sldId id="303" r:id="rId64"/>
    <p:sldId id="304" r:id="rId65"/>
    <p:sldId id="305" r:id="rId66"/>
    <p:sldId id="306" r:id="rId67"/>
    <p:sldId id="307" r:id="rId68"/>
    <p:sldId id="308" r:id="rId69"/>
    <p:sldId id="309" r:id="rId70"/>
    <p:sldId id="310" r:id="rId71"/>
    <p:sldId id="311" r:id="rId72"/>
    <p:sldId id="312" r:id="rId73"/>
    <p:sldId id="313" r:id="rId74"/>
    <p:sldId id="314" r:id="rId75"/>
    <p:sldId id="315" r:id="rId76"/>
    <p:sldId id="316" r:id="rId77"/>
    <p:sldId id="317" r:id="rId78"/>
    <p:sldId id="318" r:id="rId79"/>
    <p:sldId id="319" r:id="rId80"/>
    <p:sldId id="320" r:id="rId81"/>
    <p:sldId id="321" r:id="rId82"/>
    <p:sldId id="322" r:id="rId83"/>
    <p:sldId id="383" r:id="rId84"/>
    <p:sldId id="384" r:id="rId85"/>
    <p:sldId id="385" r:id="rId86"/>
    <p:sldId id="386" r:id="rId87"/>
    <p:sldId id="387" r:id="rId88"/>
    <p:sldId id="388" r:id="rId89"/>
    <p:sldId id="389" r:id="rId90"/>
    <p:sldId id="390" r:id="rId91"/>
    <p:sldId id="391" r:id="rId92"/>
    <p:sldId id="392" r:id="rId93"/>
    <p:sldId id="393" r:id="rId94"/>
    <p:sldId id="394" r:id="rId95"/>
    <p:sldId id="378" r:id="rId96"/>
    <p:sldId id="379" r:id="rId97"/>
    <p:sldId id="380" r:id="rId98"/>
    <p:sldId id="429" r:id="rId99"/>
    <p:sldId id="381" r:id="rId100"/>
    <p:sldId id="382" r:id="rId101"/>
    <p:sldId id="430" r:id="rId102"/>
    <p:sldId id="395" r:id="rId103"/>
    <p:sldId id="396" r:id="rId104"/>
    <p:sldId id="431" r:id="rId105"/>
    <p:sldId id="328" r:id="rId10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2"/>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3852"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C4FB8F-ED15-48AB-97BD-17129D4E699D}" type="datetimeFigureOut">
              <a:rPr lang="en-US" smtClean="0"/>
              <a:t>7/26/2020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E6B3739-9081-478F-812E-AE7CE140632E}" type="slidenum">
              <a:rPr lang="en-US" smtClean="0"/>
              <a:t>‹#›</a:t>
            </a:fld>
            <a:endParaRPr lang="en-US" dirty="0"/>
          </a:p>
        </p:txBody>
      </p:sp>
    </p:spTree>
    <p:extLst>
      <p:ext uri="{BB962C8B-B14F-4D97-AF65-F5344CB8AC3E}">
        <p14:creationId xmlns:p14="http://schemas.microsoft.com/office/powerpoint/2010/main" val="41121049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C9D437-CD83-4825-AD0D-5E7B341BC79B}" type="datetimeFigureOut">
              <a:rPr lang="en-US" smtClean="0"/>
              <a:t>7/26/2020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0CF8BB-EBC7-4B8F-9632-A5A136FBB880}" type="slidenum">
              <a:rPr lang="en-US" smtClean="0"/>
              <a:t>‹#›</a:t>
            </a:fld>
            <a:endParaRPr lang="en-US" dirty="0"/>
          </a:p>
        </p:txBody>
      </p:sp>
    </p:spTree>
    <p:extLst>
      <p:ext uri="{BB962C8B-B14F-4D97-AF65-F5344CB8AC3E}">
        <p14:creationId xmlns:p14="http://schemas.microsoft.com/office/powerpoint/2010/main" val="1170369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55780"/>
            <a:ext cx="6858000" cy="3200400"/>
          </a:xfrm>
        </p:spPr>
        <p:txBody>
          <a:bodyPr anchor="b">
            <a:normAutofit/>
          </a:bodyPr>
          <a:lstStyle>
            <a:lvl1pPr algn="l">
              <a:lnSpc>
                <a:spcPct val="75000"/>
              </a:lnSpc>
              <a:defRPr sz="80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3956180"/>
            <a:ext cx="6858000" cy="1097280"/>
          </a:xfrm>
        </p:spPr>
        <p:txBody>
          <a:bodyPr>
            <a:normAutofit/>
          </a:bodyPr>
          <a:lstStyle>
            <a:lvl1pPr marL="0" indent="0" algn="l">
              <a:spcBef>
                <a:spcPts val="0"/>
              </a:spcBef>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D2465DD-9819-4ABC-A784-477AFBA19C86}" type="datetime1">
              <a:rPr lang="en-US" smtClean="0"/>
              <a:t>7/26/2020</a:t>
            </a:fld>
            <a:endParaRPr lang="en-US" dirty="0"/>
          </a:p>
        </p:txBody>
      </p:sp>
      <p:sp>
        <p:nvSpPr>
          <p:cNvPr id="5" name="Footer Placeholder 4"/>
          <p:cNvSpPr>
            <a:spLocks noGrp="1"/>
          </p:cNvSpPr>
          <p:nvPr>
            <p:ph type="ftr" sz="quarter" idx="11"/>
          </p:nvPr>
        </p:nvSpPr>
        <p:spPr/>
        <p:txBody>
          <a:bodyPr/>
          <a:lstStyle/>
          <a:p>
            <a:r>
              <a:rPr lang="en-US"/>
              <a:t>Add a footer</a:t>
            </a:r>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61E545-DA4D-4588-A168-A47EEF327FC2}" type="datetime1">
              <a:rPr lang="en-US" smtClean="0"/>
              <a:t>7/26/2020</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42120" y="380999"/>
            <a:ext cx="2011680" cy="6096001"/>
          </a:xfrm>
        </p:spPr>
        <p:txBody>
          <a:bodyPr vert="eaVert"/>
          <a:lstStyle>
            <a:lvl1pP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81199" y="380999"/>
            <a:ext cx="7074859" cy="6096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B26042-7092-4D96-B3CE-E8E6CFEE88C8}" type="datetime1">
              <a:rPr lang="en-US" smtClean="0"/>
              <a:t>7/26/2020</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2">
                    <a:lumMod val="65000"/>
                    <a:lumOff val="35000"/>
                  </a:schemeClr>
                </a:solidFill>
              </a:defRPr>
            </a:lvl1pPr>
          </a:lstStyle>
          <a:p>
            <a:fld id="{9729644A-97F2-4BC4-BBF7-FC141F507563}" type="datetime1">
              <a:rPr lang="en-US" smtClean="0"/>
              <a:t>7/26/2020</a:t>
            </a:fld>
            <a:endParaRPr lang="en-US" dirty="0"/>
          </a:p>
        </p:txBody>
      </p:sp>
      <p:sp>
        <p:nvSpPr>
          <p:cNvPr id="5" name="Footer Placeholder 4"/>
          <p:cNvSpPr>
            <a:spLocks noGrp="1"/>
          </p:cNvSpPr>
          <p:nvPr>
            <p:ph type="ftr" sz="quarter" idx="11"/>
          </p:nvPr>
        </p:nvSpPr>
        <p:spPr/>
        <p:txBody>
          <a:bodyPr/>
          <a:lstStyle>
            <a:lvl1pPr>
              <a:defRPr>
                <a:solidFill>
                  <a:schemeClr val="tx2">
                    <a:lumMod val="65000"/>
                    <a:lumOff val="35000"/>
                  </a:schemeClr>
                </a:solidFill>
              </a:defRPr>
            </a:lvl1pPr>
          </a:lstStyle>
          <a:p>
            <a:r>
              <a:rPr lang="en-US"/>
              <a:t>Add a footer</a:t>
            </a:r>
            <a:endParaRPr lang="en-US" dirty="0"/>
          </a:p>
        </p:txBody>
      </p:sp>
      <p:sp>
        <p:nvSpPr>
          <p:cNvPr id="6" name="Slide Number Placeholder 5"/>
          <p:cNvSpPr>
            <a:spLocks noGrp="1"/>
          </p:cNvSpPr>
          <p:nvPr>
            <p:ph type="sldNum" sz="quarter" idx="12"/>
          </p:nvPr>
        </p:nvSpPr>
        <p:spPr/>
        <p:txBody>
          <a:bodyPr/>
          <a:lstStyle>
            <a:lvl1pPr>
              <a:defRPr>
                <a:solidFill>
                  <a:schemeClr val="tx2">
                    <a:lumMod val="65000"/>
                    <a:lumOff val="35000"/>
                  </a:schemeClr>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822960"/>
            <a:ext cx="8686800" cy="2011680"/>
          </a:xfrm>
        </p:spPr>
        <p:txBody>
          <a:bodyPr anchor="b">
            <a:normAutofit/>
          </a:bodyPr>
          <a:lstStyle>
            <a:lvl1pPr>
              <a:defRPr sz="6600"/>
            </a:lvl1pPr>
          </a:lstStyle>
          <a:p>
            <a:r>
              <a:rPr lang="en-US" smtClean="0"/>
              <a:t>Click to edit Master title style</a:t>
            </a:r>
            <a:endParaRPr lang="en-US"/>
          </a:p>
        </p:txBody>
      </p:sp>
      <p:sp>
        <p:nvSpPr>
          <p:cNvPr id="3" name="Text Placeholder 2"/>
          <p:cNvSpPr>
            <a:spLocks noGrp="1"/>
          </p:cNvSpPr>
          <p:nvPr>
            <p:ph type="body" idx="1"/>
          </p:nvPr>
        </p:nvSpPr>
        <p:spPr>
          <a:xfrm>
            <a:off x="609600" y="2834640"/>
            <a:ext cx="8686800" cy="1097280"/>
          </a:xfrm>
        </p:spPr>
        <p:txBody>
          <a:bodyPr>
            <a:normAutofit/>
          </a:bodyPr>
          <a:lstStyle>
            <a:lvl1pPr marL="0" indent="0">
              <a:spcBef>
                <a:spcPts val="0"/>
              </a:spcBef>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81200" y="1981200"/>
            <a:ext cx="4572000" cy="448056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781800" y="1981200"/>
            <a:ext cx="4572000" cy="448056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104EB7-77EC-481E-BDC6-73CA182AC952}" type="datetime1">
              <a:rPr lang="en-US" smtClean="0"/>
              <a:t>7/26/2020</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981200" y="1679448"/>
            <a:ext cx="4572000" cy="830487"/>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81200" y="2509935"/>
            <a:ext cx="4572000" cy="39670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781800" y="1679448"/>
            <a:ext cx="4572000" cy="830487"/>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781800" y="2509935"/>
            <a:ext cx="4572000" cy="39670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16069-A392-4E44-934F-6743D63E2A4F}" type="datetime1">
              <a:rPr lang="en-US" smtClean="0"/>
              <a:t>7/26/2020</a:t>
            </a:fld>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1F9843-3551-47D6-BD3E-346FBDF458AF}" type="datetime1">
              <a:rPr lang="en-US" smtClean="0"/>
              <a:t>7/26/2020</a:t>
            </a:fld>
            <a:endParaRPr lang="en-US" dirty="0"/>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8C2989-19D5-42F7-8321-FE6B75231AF4}" type="datetime1">
              <a:rPr lang="en-US" smtClean="0"/>
              <a:t>7/26/2020</a:t>
            </a:fld>
            <a:endParaRPr lang="en-US" dirty="0"/>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559420" y="408993"/>
            <a:ext cx="4800937" cy="1828800"/>
          </a:xfrm>
        </p:spPr>
        <p:txBody>
          <a:bodyPr anchor="b">
            <a:noAutofit/>
          </a:bodyPr>
          <a:lstStyle>
            <a:lvl1pPr>
              <a:defRPr sz="4400"/>
            </a:lvl1pPr>
          </a:lstStyle>
          <a:p>
            <a:r>
              <a:rPr lang="en-US" smtClean="0"/>
              <a:t>Click to edit Master title style</a:t>
            </a:r>
            <a:endParaRPr lang="en-US"/>
          </a:p>
        </p:txBody>
      </p:sp>
      <p:sp>
        <p:nvSpPr>
          <p:cNvPr id="3" name="Content Placeholder 2"/>
          <p:cNvSpPr>
            <a:spLocks noGrp="1"/>
          </p:cNvSpPr>
          <p:nvPr>
            <p:ph idx="1"/>
          </p:nvPr>
        </p:nvSpPr>
        <p:spPr>
          <a:xfrm>
            <a:off x="606491" y="381000"/>
            <a:ext cx="5489510" cy="5791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59420" y="2237793"/>
            <a:ext cx="4800937" cy="1828800"/>
          </a:xfrm>
        </p:spPr>
        <p:txBody>
          <a:bodyP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F9C03C-1F27-412D-AD0B-6423348F1B9B}" type="datetime1">
              <a:rPr lang="en-US" smtClean="0"/>
              <a:t>7/26/2020</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556248" y="384048"/>
            <a:ext cx="4800600" cy="1828800"/>
          </a:xfrm>
        </p:spPr>
        <p:txBody>
          <a:bodyPr anchor="b">
            <a:noAutofit/>
          </a:bodyPr>
          <a:lstStyle>
            <a:lvl1pPr>
              <a:defRPr sz="4400">
                <a:solidFill>
                  <a:schemeClr val="bg1"/>
                </a:solidFill>
              </a:defRPr>
            </a:lvl1pPr>
          </a:lstStyle>
          <a:p>
            <a:r>
              <a:rPr lang="en-US" smtClean="0"/>
              <a:t>Click to edit Master title style</a:t>
            </a:r>
            <a:endParaRPr lang="en-US"/>
          </a:p>
        </p:txBody>
      </p:sp>
      <p:sp>
        <p:nvSpPr>
          <p:cNvPr id="3" name="Picture Placeholder 2" descr="An empty placeholder to add an image. Click on the placeholder and select the image that you wish to add"/>
          <p:cNvSpPr>
            <a:spLocks noGrp="1"/>
          </p:cNvSpPr>
          <p:nvPr>
            <p:ph type="pic" idx="1"/>
          </p:nvPr>
        </p:nvSpPr>
        <p:spPr>
          <a:xfrm>
            <a:off x="0" y="0"/>
            <a:ext cx="6096000" cy="6858000"/>
          </a:xfrm>
          <a:ln>
            <a:noFill/>
          </a:ln>
        </p:spPr>
        <p:txBody>
          <a:bodyPr tIns="4572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556249" y="2240280"/>
            <a:ext cx="4799140" cy="1828800"/>
          </a:xfrm>
        </p:spPr>
        <p:txBody>
          <a:bodyP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571200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1200" y="381000"/>
            <a:ext cx="9372600" cy="12954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81200" y="1987419"/>
            <a:ext cx="9372600" cy="44831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631790" y="5586761"/>
            <a:ext cx="280731" cy="883759"/>
          </a:xfrm>
          <a:prstGeom prst="rect">
            <a:avLst/>
          </a:prstGeom>
        </p:spPr>
        <p:txBody>
          <a:bodyPr vert="vert270" lIns="91440" tIns="45720" rIns="91440" bIns="45720" rtlCol="0" anchor="ctr"/>
          <a:lstStyle>
            <a:lvl1pPr algn="l">
              <a:defRPr sz="1200">
                <a:solidFill>
                  <a:schemeClr val="tx2">
                    <a:lumMod val="65000"/>
                    <a:lumOff val="35000"/>
                  </a:schemeClr>
                </a:solidFill>
              </a:defRPr>
            </a:lvl1pPr>
          </a:lstStyle>
          <a:p>
            <a:fld id="{619CFDC2-5630-4611-9BF0-0EF7C8C4398D}" type="datetime1">
              <a:rPr lang="en-US" smtClean="0"/>
              <a:t>7/26/2020</a:t>
            </a:fld>
            <a:endParaRPr lang="en-US" dirty="0"/>
          </a:p>
        </p:txBody>
      </p:sp>
      <p:sp>
        <p:nvSpPr>
          <p:cNvPr id="5" name="Footer Placeholder 4"/>
          <p:cNvSpPr>
            <a:spLocks noGrp="1"/>
          </p:cNvSpPr>
          <p:nvPr>
            <p:ph type="ftr" sz="quarter" idx="3"/>
          </p:nvPr>
        </p:nvSpPr>
        <p:spPr>
          <a:xfrm>
            <a:off x="11631790" y="365125"/>
            <a:ext cx="280730" cy="5139936"/>
          </a:xfrm>
          <a:prstGeom prst="rect">
            <a:avLst/>
          </a:prstGeom>
        </p:spPr>
        <p:txBody>
          <a:bodyPr vert="vert270" lIns="91440" tIns="45720" rIns="91440" bIns="45720" rtlCol="0" anchor="ctr"/>
          <a:lstStyle>
            <a:lvl1pPr algn="ctr">
              <a:defRPr sz="1200">
                <a:solidFill>
                  <a:schemeClr val="tx2">
                    <a:lumMod val="65000"/>
                    <a:lumOff val="35000"/>
                  </a:schemeClr>
                </a:solidFill>
              </a:defRPr>
            </a:lvl1pPr>
          </a:lstStyle>
          <a:p>
            <a:r>
              <a:rPr lang="en-US" dirty="0"/>
              <a:t>Add a footer</a:t>
            </a:r>
          </a:p>
        </p:txBody>
      </p:sp>
      <p:sp>
        <p:nvSpPr>
          <p:cNvPr id="6" name="Slide Number Placeholder 5"/>
          <p:cNvSpPr>
            <a:spLocks noGrp="1"/>
          </p:cNvSpPr>
          <p:nvPr>
            <p:ph type="sldNum" sz="quarter" idx="4"/>
          </p:nvPr>
        </p:nvSpPr>
        <p:spPr>
          <a:xfrm>
            <a:off x="313321" y="6268940"/>
            <a:ext cx="722377" cy="201580"/>
          </a:xfrm>
          <a:prstGeom prst="rect">
            <a:avLst/>
          </a:prstGeom>
        </p:spPr>
        <p:txBody>
          <a:bodyPr vert="horz" lIns="91440" tIns="45720" rIns="91440" bIns="45720" rtlCol="0" anchor="ctr"/>
          <a:lstStyle>
            <a:lvl1pPr algn="l">
              <a:defRPr sz="1200">
                <a:solidFill>
                  <a:schemeClr val="tx2">
                    <a:lumMod val="65000"/>
                    <a:lumOff val="35000"/>
                  </a:schemeClr>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685800" indent="-274320" algn="l" defTabSz="914400" rtl="0" eaLnBrk="1" latinLnBrk="0" hangingPunct="1">
        <a:lnSpc>
          <a:spcPct val="90000"/>
        </a:lnSpc>
        <a:spcBef>
          <a:spcPts val="1200"/>
        </a:spcBef>
        <a:buSzPct val="100000"/>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lnSpc>
          <a:spcPct val="90000"/>
        </a:lnSpc>
        <a:spcBef>
          <a:spcPts val="800"/>
        </a:spcBef>
        <a:buSzPct val="100000"/>
        <a:buFont typeface="Arial" pitchFamily="34" charset="0"/>
        <a:buChar char="▪"/>
        <a:defRPr sz="1800" kern="1200">
          <a:solidFill>
            <a:schemeClr val="tx1"/>
          </a:solidFill>
          <a:latin typeface="+mn-lt"/>
          <a:ea typeface="+mn-ea"/>
          <a:cs typeface="+mn-cs"/>
        </a:defRPr>
      </a:lvl3pPr>
      <a:lvl4pPr marL="12344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4pPr>
      <a:lvl5pPr marL="14630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6916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6pPr>
      <a:lvl7pPr marL="18745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21031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8pPr>
      <a:lvl9pPr marL="23317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image" Target="../media/image101.emf"/><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0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0.PNG"/><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6.emf"/></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8.wmf"/><Relationship Id="rId5" Type="http://schemas.openxmlformats.org/officeDocument/2006/relationships/oleObject" Target="../embeddings/oleObject3.bin"/><Relationship Id="rId4" Type="http://schemas.openxmlformats.org/officeDocument/2006/relationships/image" Target="../media/image37.wmf"/></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5.wmf"/><Relationship Id="rId5" Type="http://schemas.openxmlformats.org/officeDocument/2006/relationships/oleObject" Target="../embeddings/oleObject5.bin"/><Relationship Id="rId4" Type="http://schemas.openxmlformats.org/officeDocument/2006/relationships/image" Target="../media/image44.wmf"/></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7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48.wmf"/><Relationship Id="rId4" Type="http://schemas.openxmlformats.org/officeDocument/2006/relationships/oleObject" Target="../embeddings/oleObject6.bin"/></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60.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60.wmf"/><Relationship Id="rId4" Type="http://schemas.openxmlformats.org/officeDocument/2006/relationships/oleObject" Target="../embeddings/oleObject7.bin"/></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7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3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3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65.wmf"/><Relationship Id="rId4" Type="http://schemas.openxmlformats.org/officeDocument/2006/relationships/oleObject" Target="../embeddings/oleObject8.bin"/></Relationships>
</file>

<file path=ppt/slides/_rels/slide69.xml.rels><?xml version="1.0" encoding="UTF-8" standalone="yes"?>
<Relationships xmlns="http://schemas.openxmlformats.org/package/2006/relationships"><Relationship Id="rId2" Type="http://schemas.openxmlformats.org/officeDocument/2006/relationships/image" Target="../media/image66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81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30.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860.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1.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image" Target="../media/image97.png"/><Relationship Id="rId1" Type="http://schemas.openxmlformats.org/officeDocument/2006/relationships/slideLayout" Target="../slideLayouts/slideLayout2.xml"/><Relationship Id="rId5" Type="http://schemas.openxmlformats.org/officeDocument/2006/relationships/image" Target="../media/image96.emf"/><Relationship Id="rId4" Type="http://schemas.openxmlformats.org/officeDocument/2006/relationships/image" Target="../media/image95.png"/></Relationships>
</file>

<file path=ppt/slides/_rels/slide9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10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0006" y="351466"/>
            <a:ext cx="9465972" cy="3080417"/>
          </a:xfrm>
        </p:spPr>
        <p:txBody>
          <a:bodyPr>
            <a:normAutofit fontScale="90000"/>
          </a:bodyPr>
          <a:lstStyle/>
          <a:p>
            <a:r>
              <a:rPr lang="en-US" dirty="0" smtClean="0"/>
              <a:t>Structural analysis and design of Husam Quresh building</a:t>
            </a:r>
            <a:endParaRPr lang="en-US" dirty="0"/>
          </a:p>
        </p:txBody>
      </p:sp>
      <p:sp>
        <p:nvSpPr>
          <p:cNvPr id="3" name="Subtitle 2"/>
          <p:cNvSpPr>
            <a:spLocks noGrp="1"/>
          </p:cNvSpPr>
          <p:nvPr>
            <p:ph type="subTitle" idx="1"/>
          </p:nvPr>
        </p:nvSpPr>
        <p:spPr>
          <a:xfrm>
            <a:off x="515156" y="3518296"/>
            <a:ext cx="7547020" cy="2941498"/>
          </a:xfrm>
        </p:spPr>
        <p:txBody>
          <a:bodyPr>
            <a:normAutofit fontScale="92500" lnSpcReduction="20000"/>
          </a:bodyPr>
          <a:lstStyle/>
          <a:p>
            <a:r>
              <a:rPr lang="en-US" sz="3500" dirty="0" smtClean="0">
                <a:solidFill>
                  <a:schemeClr val="tx2"/>
                </a:solidFill>
              </a:rPr>
              <a:t>By: </a:t>
            </a:r>
          </a:p>
          <a:p>
            <a:r>
              <a:rPr lang="en-US" sz="3500" dirty="0" smtClean="0">
                <a:solidFill>
                  <a:schemeClr val="tx2"/>
                </a:solidFill>
              </a:rPr>
              <a:t>Qais Ghannam</a:t>
            </a:r>
          </a:p>
          <a:p>
            <a:r>
              <a:rPr lang="en-US" sz="3500" dirty="0" smtClean="0">
                <a:solidFill>
                  <a:schemeClr val="tx2"/>
                </a:solidFill>
              </a:rPr>
              <a:t>Aws Radwan </a:t>
            </a:r>
          </a:p>
          <a:p>
            <a:r>
              <a:rPr lang="en-US" sz="3500" dirty="0" smtClean="0">
                <a:solidFill>
                  <a:schemeClr val="tx2"/>
                </a:solidFill>
              </a:rPr>
              <a:t>Amr Abed</a:t>
            </a:r>
          </a:p>
          <a:p>
            <a:pPr>
              <a:lnSpc>
                <a:spcPct val="100000"/>
              </a:lnSpc>
            </a:pPr>
            <a:endParaRPr lang="en-US" sz="3500" dirty="0">
              <a:solidFill>
                <a:schemeClr val="tx2"/>
              </a:solidFill>
            </a:endParaRPr>
          </a:p>
          <a:p>
            <a:pPr>
              <a:lnSpc>
                <a:spcPct val="100000"/>
              </a:lnSpc>
            </a:pPr>
            <a:r>
              <a:rPr lang="en-US" sz="3500" dirty="0">
                <a:solidFill>
                  <a:schemeClr val="tx2"/>
                </a:solidFill>
              </a:rPr>
              <a:t>Supervisor:</a:t>
            </a:r>
          </a:p>
          <a:p>
            <a:pPr>
              <a:lnSpc>
                <a:spcPct val="100000"/>
              </a:lnSpc>
            </a:pPr>
            <a:r>
              <a:rPr lang="en-US" sz="3500" dirty="0">
                <a:solidFill>
                  <a:schemeClr val="tx2"/>
                </a:solidFill>
              </a:rPr>
              <a:t>Eng. Hind Tbaileh</a:t>
            </a:r>
          </a:p>
        </p:txBody>
      </p:sp>
    </p:spTree>
    <p:extLst>
      <p:ext uri="{BB962C8B-B14F-4D97-AF65-F5344CB8AC3E}">
        <p14:creationId xmlns:p14="http://schemas.microsoft.com/office/powerpoint/2010/main" val="2413251912"/>
      </p:ext>
    </p:extLst>
  </p:cSld>
  <p:clrMapOvr>
    <a:masterClrMapping/>
  </p:clrMapOvr>
  <mc:AlternateContent xmlns:mc="http://schemas.openxmlformats.org/markup-compatibility/2006" xmlns:p14="http://schemas.microsoft.com/office/powerpoint/2010/main">
    <mc:Choice Requires="p14">
      <p:transition spd="med" p14:dur="700" advTm="6653">
        <p:fade/>
      </p:transition>
    </mc:Choice>
    <mc:Fallback xmlns="">
      <p:transition spd="med" advTm="6653">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545690"/>
            <a:ext cx="9372600" cy="1130710"/>
          </a:xfrm>
        </p:spPr>
        <p:txBody>
          <a:bodyPr/>
          <a:lstStyle/>
          <a:p>
            <a:r>
              <a:rPr lang="en-US" dirty="0" smtClean="0"/>
              <a:t>Soil investigation</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endParaRPr lang="en-US" dirty="0" smtClean="0"/>
              </a:p>
              <a:p>
                <a:r>
                  <a:rPr lang="en-US" dirty="0"/>
                  <a:t>An investigation about the soil was done in the location of the project to get on the bearing capacity of the soil and condition around the site of work, with contact with civil engineer make studies about this region and he out with </a:t>
                </a:r>
                <a14:m>
                  <m:oMath xmlns:m="http://schemas.openxmlformats.org/officeDocument/2006/math">
                    <m:r>
                      <a:rPr lang="en-US" i="1">
                        <a:latin typeface="Cambria Math" panose="02040503050406030204" pitchFamily="18" charset="0"/>
                      </a:rPr>
                      <m:t>𝑞</m:t>
                    </m:r>
                    <m:r>
                      <a:rPr lang="en-US">
                        <a:latin typeface="Cambria Math" panose="02040503050406030204" pitchFamily="18" charset="0"/>
                      </a:rPr>
                      <m:t>=</m:t>
                    </m:r>
                    <m:r>
                      <a:rPr lang="en-US">
                        <a:latin typeface="Cambria Math" panose="02040503050406030204" pitchFamily="18" charset="0"/>
                      </a:rPr>
                      <m:t>300</m:t>
                    </m:r>
                    <m:r>
                      <a:rPr lang="en-US">
                        <a:latin typeface="Cambria Math" panose="02040503050406030204" pitchFamily="18" charset="0"/>
                      </a:rPr>
                      <m:t> </m:t>
                    </m:r>
                    <m:r>
                      <a:rPr lang="en-US" i="1">
                        <a:latin typeface="Cambria Math" panose="02040503050406030204" pitchFamily="18" charset="0"/>
                      </a:rPr>
                      <m:t>𝐾𝑁</m:t>
                    </m:r>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a:latin typeface="Cambria Math" panose="02040503050406030204" pitchFamily="18" charset="0"/>
                          </a:rPr>
                          <m:t>2</m:t>
                        </m:r>
                      </m:sup>
                    </m:sSup>
                  </m:oMath>
                </a14:m>
                <a:r>
                  <a:rPr lang="en-US" dirty="0"/>
                  <a:t>, Then will be using this value in analysis and design of the foundation of the structure.</a:t>
                </a: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a:blip r:embed="rId2"/>
                <a:stretch>
                  <a:fillRect l="-845" r="-1625"/>
                </a:stretch>
              </a:blipFill>
            </p:spPr>
            <p:txBody>
              <a:bodyPr/>
              <a:lstStyle/>
              <a:p>
                <a:r>
                  <a:rPr lang="ar-SA">
                    <a:noFill/>
                  </a:rPr>
                  <a:t> </a:t>
                </a:r>
              </a:p>
            </p:txBody>
          </p:sp>
        </mc:Fallback>
      </mc:AlternateContent>
    </p:spTree>
    <p:extLst>
      <p:ext uri="{BB962C8B-B14F-4D97-AF65-F5344CB8AC3E}">
        <p14:creationId xmlns:p14="http://schemas.microsoft.com/office/powerpoint/2010/main" val="1972575795"/>
      </p:ext>
    </p:extLst>
  </p:cSld>
  <p:clrMapOvr>
    <a:masterClrMapping/>
  </p:clrMapOvr>
  <mc:AlternateContent xmlns:mc="http://schemas.openxmlformats.org/markup-compatibility/2006" xmlns:p14="http://schemas.microsoft.com/office/powerpoint/2010/main">
    <mc:Choice Requires="p14">
      <p:transition spd="med" p14:dur="700" advTm="21016">
        <p:fade/>
      </p:transition>
    </mc:Choice>
    <mc:Fallback xmlns="">
      <p:transition spd="med" advTm="21016">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81200" y="836763"/>
                <a:ext cx="9372600" cy="5633758"/>
              </a:xfrm>
            </p:spPr>
            <p:txBody>
              <a:bodyPr>
                <a:normAutofit/>
              </a:bodyPr>
              <a:lstStyle/>
              <a:p>
                <a:r>
                  <a:rPr lang="en-US" dirty="0" smtClean="0"/>
                  <a:t>Shear </a:t>
                </a:r>
                <a:r>
                  <a:rPr lang="en-US" dirty="0"/>
                  <a:t>wall </a:t>
                </a:r>
                <a:r>
                  <a:rPr lang="en-US" dirty="0" smtClean="0"/>
                  <a:t>design: </a:t>
                </a:r>
              </a:p>
              <a:p>
                <a:pPr marL="0" indent="0">
                  <a:buNone/>
                </a:pPr>
                <a:endParaRPr lang="en-US" dirty="0" smtClean="0"/>
              </a:p>
              <a:p>
                <a:r>
                  <a:rPr lang="en-US" dirty="0" smtClean="0"/>
                  <a:t>Vu </a:t>
                </a:r>
                <a:r>
                  <a:rPr lang="en-US" dirty="0"/>
                  <a:t>from </a:t>
                </a:r>
                <a:r>
                  <a:rPr lang="en-US" dirty="0" smtClean="0"/>
                  <a:t>ETABS = 53.3 </a:t>
                </a:r>
                <a:r>
                  <a:rPr lang="en-US" dirty="0"/>
                  <a:t>KN</a:t>
                </a:r>
              </a:p>
              <a:p>
                <a:r>
                  <a:rPr lang="en-US" dirty="0" err="1" smtClean="0"/>
                  <a:t>ΦVc</a:t>
                </a:r>
                <a:r>
                  <a:rPr lang="en-US" dirty="0" smtClean="0"/>
                  <a:t> = 91.9KN/m &gt;&gt; Vu </a:t>
                </a:r>
                <a:r>
                  <a:rPr lang="en-US" dirty="0"/>
                  <a:t>so thickness is ok</a:t>
                </a:r>
                <a:r>
                  <a:rPr lang="en-US" dirty="0" smtClean="0"/>
                  <a:t>.</a:t>
                </a:r>
              </a:p>
              <a:p>
                <a:r>
                  <a:rPr lang="en-US" dirty="0" smtClean="0"/>
                  <a:t>vertical steel:  Mu=64 </a:t>
                </a:r>
                <a:r>
                  <a:rPr lang="en-US" dirty="0" err="1" smtClean="0"/>
                  <a:t>KN.m</a:t>
                </a:r>
                <a:r>
                  <a:rPr lang="en-US" dirty="0" smtClean="0"/>
                  <a:t>/m .. </a:t>
                </a:r>
                <a:r>
                  <a:rPr lang="en-US" dirty="0"/>
                  <a:t>As = 6.08×10</a:t>
                </a:r>
                <a:r>
                  <a:rPr lang="en-US" baseline="30000" dirty="0"/>
                  <a:t>-3</a:t>
                </a:r>
                <a:r>
                  <a:rPr lang="en-US" dirty="0"/>
                  <a:t>×1000×250 = </a:t>
                </a:r>
                <a:endParaRPr lang="en-US" dirty="0" smtClean="0"/>
              </a:p>
              <a:p>
                <a:pPr marL="0" indent="0">
                  <a:buNone/>
                </a:pPr>
                <a:r>
                  <a:rPr lang="en-US" dirty="0" smtClean="0"/>
                  <a:t>1520mm2 </a:t>
                </a:r>
                <a:r>
                  <a:rPr lang="en-US" dirty="0"/>
                  <a:t>&gt;  As min </a:t>
                </a:r>
                <a:r>
                  <a:rPr lang="en-US" dirty="0" smtClean="0"/>
                  <a:t> .. </a:t>
                </a:r>
                <a:r>
                  <a:rPr lang="en-US" dirty="0"/>
                  <a:t>use 1</a:t>
                </a:r>
                <a14:m>
                  <m:oMath xmlns:m="http://schemas.openxmlformats.org/officeDocument/2006/math">
                    <m:r>
                      <a:rPr lang="en-US" i="1">
                        <a:latin typeface="Cambria Math" panose="02040503050406030204" pitchFamily="18" charset="0"/>
                      </a:rPr>
                      <m:t>∅</m:t>
                    </m:r>
                  </m:oMath>
                </a14:m>
                <a:r>
                  <a:rPr lang="en-US" dirty="0"/>
                  <a:t>14/10 </a:t>
                </a:r>
                <a:r>
                  <a:rPr lang="en-US" dirty="0" smtClean="0"/>
                  <a:t>cm </a:t>
                </a:r>
                <a:endParaRPr lang="en-US" dirty="0"/>
              </a:p>
              <a:p>
                <a:r>
                  <a:rPr lang="en-US" dirty="0" smtClean="0"/>
                  <a:t>Horizontal  steel .. Mu=33</a:t>
                </a:r>
                <a:r>
                  <a:rPr lang="en-US" dirty="0"/>
                  <a:t>. 6 </a:t>
                </a:r>
                <a:r>
                  <a:rPr lang="en-US" dirty="0" err="1" smtClean="0"/>
                  <a:t>KN.m</a:t>
                </a:r>
                <a:r>
                  <a:rPr lang="en-US" dirty="0" smtClean="0"/>
                  <a:t>/m .. </a:t>
                </a:r>
                <a:r>
                  <a:rPr lang="en-US" dirty="0"/>
                  <a:t>As = 4.1×10</a:t>
                </a:r>
                <a:r>
                  <a:rPr lang="en-US" baseline="30000" dirty="0"/>
                  <a:t>-3 ×</a:t>
                </a:r>
                <a:r>
                  <a:rPr lang="en-US" dirty="0"/>
                  <a:t>1000×150 = </a:t>
                </a:r>
                <a:endParaRPr lang="en-US" dirty="0" smtClean="0"/>
              </a:p>
              <a:p>
                <a:pPr marL="0" indent="0">
                  <a:buNone/>
                </a:pPr>
                <a:r>
                  <a:rPr lang="en-US" dirty="0"/>
                  <a:t> </a:t>
                </a:r>
                <a:r>
                  <a:rPr lang="en-US" dirty="0" smtClean="0"/>
                  <a:t>615 </a:t>
                </a:r>
                <a:r>
                  <a:rPr lang="en-US" dirty="0"/>
                  <a:t>mm</a:t>
                </a:r>
                <a:r>
                  <a:rPr lang="en-US" baseline="30000" dirty="0"/>
                  <a:t>2</a:t>
                </a:r>
                <a:r>
                  <a:rPr lang="en-US" dirty="0"/>
                  <a:t> </a:t>
                </a:r>
                <a:r>
                  <a:rPr lang="en-US" dirty="0" smtClean="0"/>
                  <a:t> .. </a:t>
                </a:r>
                <a:r>
                  <a:rPr lang="en-US" dirty="0"/>
                  <a:t>So Use 1Φ12 /15 cm on each side</a:t>
                </a:r>
              </a:p>
              <a:p>
                <a:pPr marL="0" indent="0">
                  <a:buNone/>
                </a:pPr>
                <a:endParaRPr lang="en-US" dirty="0"/>
              </a:p>
              <a:p>
                <a:pPr lvl="0"/>
                <a:endParaRPr lang="en-US" dirty="0"/>
              </a:p>
              <a:p>
                <a:pPr lvl="0"/>
                <a:endParaRPr lang="en-US" dirty="0"/>
              </a:p>
              <a:p>
                <a:pPr lvl="0"/>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81200" y="836763"/>
                <a:ext cx="9372600" cy="5633758"/>
              </a:xfrm>
              <a:blipFill rotWithShape="0">
                <a:blip r:embed="rId2"/>
                <a:stretch>
                  <a:fillRect l="-975" t="-1515"/>
                </a:stretch>
              </a:blipFill>
            </p:spPr>
            <p:txBody>
              <a:bodyPr/>
              <a:lstStyle/>
              <a:p>
                <a:r>
                  <a:rPr lang="en-US">
                    <a:noFill/>
                  </a:rPr>
                  <a:t> </a:t>
                </a:r>
              </a:p>
            </p:txBody>
          </p:sp>
        </mc:Fallback>
      </mc:AlternateContent>
    </p:spTree>
    <p:extLst>
      <p:ext uri="{BB962C8B-B14F-4D97-AF65-F5344CB8AC3E}">
        <p14:creationId xmlns:p14="http://schemas.microsoft.com/office/powerpoint/2010/main" val="2856136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1377" t="15770" r="55995" b="27919"/>
          <a:stretch/>
        </p:blipFill>
        <p:spPr>
          <a:xfrm>
            <a:off x="8199713" y="1292290"/>
            <a:ext cx="3068557" cy="5430417"/>
          </a:xfrm>
          <a:prstGeom prst="rect">
            <a:avLst/>
          </a:prstGeom>
        </p:spPr>
      </p:pic>
      <p:pic>
        <p:nvPicPr>
          <p:cNvPr id="3" name="Picture 2"/>
          <p:cNvPicPr>
            <a:picLocks noChangeAspect="1"/>
          </p:cNvPicPr>
          <p:nvPr/>
        </p:nvPicPr>
        <p:blipFill rotWithShape="1">
          <a:blip r:embed="rId3"/>
          <a:srcRect l="20204" t="18277" r="51403" b="15384"/>
          <a:stretch/>
        </p:blipFill>
        <p:spPr>
          <a:xfrm>
            <a:off x="1642188" y="1156997"/>
            <a:ext cx="6148466" cy="5701004"/>
          </a:xfrm>
          <a:prstGeom prst="rect">
            <a:avLst/>
          </a:prstGeom>
        </p:spPr>
      </p:pic>
    </p:spTree>
    <p:extLst>
      <p:ext uri="{BB962C8B-B14F-4D97-AF65-F5344CB8AC3E}">
        <p14:creationId xmlns:p14="http://schemas.microsoft.com/office/powerpoint/2010/main" val="315734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672861"/>
            <a:ext cx="9372600" cy="5797660"/>
          </a:xfrm>
        </p:spPr>
        <p:txBody>
          <a:bodyPr/>
          <a:lstStyle/>
          <a:p>
            <a:r>
              <a:rPr lang="en-US" dirty="0"/>
              <a:t>Footing </a:t>
            </a:r>
            <a:r>
              <a:rPr lang="en-US" dirty="0" smtClean="0"/>
              <a:t>design </a:t>
            </a:r>
          </a:p>
          <a:p>
            <a:endParaRPr lang="en-US" dirty="0"/>
          </a:p>
          <a:p>
            <a:r>
              <a:rPr lang="en-US" dirty="0"/>
              <a:t>Using safe </a:t>
            </a:r>
            <a:r>
              <a:rPr lang="en-US" dirty="0" smtClean="0"/>
              <a:t>program</a:t>
            </a:r>
          </a:p>
          <a:p>
            <a:r>
              <a:rPr lang="en-US" dirty="0"/>
              <a:t>K= factor × </a:t>
            </a:r>
            <a:r>
              <a:rPr lang="en-US" dirty="0" err="1" smtClean="0"/>
              <a:t>qall</a:t>
            </a:r>
            <a:r>
              <a:rPr lang="en-US" dirty="0" smtClean="0"/>
              <a:t> </a:t>
            </a:r>
          </a:p>
          <a:p>
            <a:r>
              <a:rPr lang="en-US" dirty="0" smtClean="0"/>
              <a:t>K=120×300 </a:t>
            </a:r>
            <a:r>
              <a:rPr lang="en-US" dirty="0"/>
              <a:t>= 36000 </a:t>
            </a:r>
          </a:p>
          <a:p>
            <a:r>
              <a:rPr lang="en-US" dirty="0"/>
              <a:t>Check for punching </a:t>
            </a:r>
            <a:r>
              <a:rPr lang="en-US" dirty="0" smtClean="0"/>
              <a:t>shear :</a:t>
            </a:r>
          </a:p>
          <a:p>
            <a:r>
              <a:rPr lang="en-US" dirty="0"/>
              <a:t>There is no punch on the </a:t>
            </a:r>
            <a:r>
              <a:rPr lang="en-US" dirty="0" smtClean="0"/>
              <a:t>footing</a:t>
            </a:r>
          </a:p>
          <a:p>
            <a:pPr marL="0" indent="0">
              <a:buNone/>
            </a:pPr>
            <a:r>
              <a:rPr lang="en-US" dirty="0"/>
              <a:t> </a:t>
            </a:r>
            <a:r>
              <a:rPr lang="en-US" dirty="0" smtClean="0"/>
              <a:t>   </a:t>
            </a:r>
            <a:r>
              <a:rPr lang="en-US" dirty="0"/>
              <a:t>as we see on </a:t>
            </a:r>
            <a:r>
              <a:rPr lang="en-US" dirty="0" smtClean="0"/>
              <a:t>picture.</a:t>
            </a:r>
            <a:endParaRPr lang="en-US" dirty="0"/>
          </a:p>
        </p:txBody>
      </p:sp>
      <p:pic>
        <p:nvPicPr>
          <p:cNvPr id="4" name="Picture 3"/>
          <p:cNvPicPr>
            <a:picLocks noChangeAspect="1"/>
          </p:cNvPicPr>
          <p:nvPr/>
        </p:nvPicPr>
        <p:blipFill>
          <a:blip r:embed="rId2"/>
          <a:stretch>
            <a:fillRect/>
          </a:stretch>
        </p:blipFill>
        <p:spPr>
          <a:xfrm>
            <a:off x="6463936" y="2165230"/>
            <a:ext cx="5728065" cy="4692770"/>
          </a:xfrm>
          <a:prstGeom prst="rect">
            <a:avLst/>
          </a:prstGeom>
        </p:spPr>
      </p:pic>
    </p:spTree>
    <p:extLst>
      <p:ext uri="{BB962C8B-B14F-4D97-AF65-F5344CB8AC3E}">
        <p14:creationId xmlns:p14="http://schemas.microsoft.com/office/powerpoint/2010/main" val="1615918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595223"/>
            <a:ext cx="9372600" cy="5875297"/>
          </a:xfrm>
        </p:spPr>
        <p:txBody>
          <a:bodyPr/>
          <a:lstStyle/>
          <a:p>
            <a:r>
              <a:rPr lang="en-US" dirty="0"/>
              <a:t>Check bearing capacity</a:t>
            </a:r>
            <a:r>
              <a:rPr lang="en-US" dirty="0" smtClean="0"/>
              <a:t>: </a:t>
            </a:r>
          </a:p>
          <a:p>
            <a:r>
              <a:rPr lang="en-US" dirty="0"/>
              <a:t>As we see on the picture there is no regions on footing </a:t>
            </a:r>
            <a:endParaRPr lang="en-US" dirty="0" smtClean="0"/>
          </a:p>
          <a:p>
            <a:pPr marL="0" indent="0">
              <a:buNone/>
            </a:pPr>
            <a:r>
              <a:rPr lang="en-US" dirty="0"/>
              <a:t> </a:t>
            </a:r>
            <a:r>
              <a:rPr lang="en-US" dirty="0" smtClean="0"/>
              <a:t>   that </a:t>
            </a:r>
            <a:r>
              <a:rPr lang="en-US" dirty="0"/>
              <a:t>above bearing capacity</a:t>
            </a:r>
          </a:p>
        </p:txBody>
      </p:sp>
      <p:pic>
        <p:nvPicPr>
          <p:cNvPr id="4" name="Picture 3"/>
          <p:cNvPicPr>
            <a:picLocks noChangeAspect="1"/>
          </p:cNvPicPr>
          <p:nvPr/>
        </p:nvPicPr>
        <p:blipFill>
          <a:blip r:embed="rId2"/>
          <a:stretch>
            <a:fillRect/>
          </a:stretch>
        </p:blipFill>
        <p:spPr>
          <a:xfrm>
            <a:off x="5021656" y="2303253"/>
            <a:ext cx="7170344" cy="4554747"/>
          </a:xfrm>
          <a:prstGeom prst="rect">
            <a:avLst/>
          </a:prstGeom>
        </p:spPr>
      </p:pic>
    </p:spTree>
    <p:extLst>
      <p:ext uri="{BB962C8B-B14F-4D97-AF65-F5344CB8AC3E}">
        <p14:creationId xmlns:p14="http://schemas.microsoft.com/office/powerpoint/2010/main" val="1149356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6873" y="587829"/>
            <a:ext cx="9776927" cy="5882691"/>
          </a:xfrm>
        </p:spPr>
        <p:txBody>
          <a:bodyPr/>
          <a:lstStyle/>
          <a:p>
            <a:r>
              <a:rPr lang="en-US" dirty="0" smtClean="0"/>
              <a:t>For footing we use:</a:t>
            </a:r>
          </a:p>
          <a:p>
            <a:pPr marL="0" indent="0">
              <a:buNone/>
            </a:pPr>
            <a:endParaRPr lang="en-US" dirty="0" smtClean="0"/>
          </a:p>
          <a:p>
            <a:r>
              <a:rPr lang="en-US" dirty="0" smtClean="0"/>
              <a:t>Q = 300 KN/m^2 .. H = 600 mm .. D = 520 mm .. </a:t>
            </a:r>
          </a:p>
          <a:p>
            <a:endParaRPr lang="en-US" dirty="0"/>
          </a:p>
          <a:p>
            <a:r>
              <a:rPr lang="en-US" dirty="0" smtClean="0"/>
              <a:t>Ex : </a:t>
            </a:r>
          </a:p>
          <a:p>
            <a:endParaRPr lang="en-US" dirty="0" smtClean="0"/>
          </a:p>
          <a:p>
            <a:r>
              <a:rPr lang="en-US" dirty="0" smtClean="0"/>
              <a:t>More and more detailing </a:t>
            </a:r>
          </a:p>
          <a:p>
            <a:pPr marL="0" indent="0">
              <a:buNone/>
            </a:pPr>
            <a:r>
              <a:rPr lang="en-US" dirty="0" smtClean="0"/>
              <a:t>    in AutoCAD drawing </a:t>
            </a:r>
          </a:p>
          <a:p>
            <a:pPr marL="0" indent="0">
              <a:buNone/>
            </a:pPr>
            <a:r>
              <a:rPr lang="en-US" dirty="0" smtClean="0"/>
              <a:t>    and word report  </a:t>
            </a:r>
          </a:p>
        </p:txBody>
      </p:sp>
      <p:pic>
        <p:nvPicPr>
          <p:cNvPr id="4" name="Picture 3"/>
          <p:cNvPicPr>
            <a:picLocks noChangeAspect="1"/>
          </p:cNvPicPr>
          <p:nvPr/>
        </p:nvPicPr>
        <p:blipFill rotWithShape="1">
          <a:blip r:embed="rId2"/>
          <a:srcRect l="28623" t="21363" r="52857" b="40260"/>
          <a:stretch/>
        </p:blipFill>
        <p:spPr>
          <a:xfrm>
            <a:off x="5673012" y="2104757"/>
            <a:ext cx="6046237" cy="4365763"/>
          </a:xfrm>
          <a:prstGeom prst="rect">
            <a:avLst/>
          </a:prstGeom>
        </p:spPr>
      </p:pic>
    </p:spTree>
    <p:extLst>
      <p:ext uri="{BB962C8B-B14F-4D97-AF65-F5344CB8AC3E}">
        <p14:creationId xmlns:p14="http://schemas.microsoft.com/office/powerpoint/2010/main" val="1553453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8030" y="0"/>
            <a:ext cx="10483970" cy="6625087"/>
          </a:xfrm>
        </p:spPr>
      </p:pic>
    </p:spTree>
    <p:extLst>
      <p:ext uri="{BB962C8B-B14F-4D97-AF65-F5344CB8AC3E}">
        <p14:creationId xmlns:p14="http://schemas.microsoft.com/office/powerpoint/2010/main" val="189788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Codes and standard</a:t>
            </a:r>
            <a:endParaRPr lang="ar-SA" dirty="0"/>
          </a:p>
        </p:txBody>
      </p:sp>
      <p:sp>
        <p:nvSpPr>
          <p:cNvPr id="3" name="عنصر نائب للمحتوى 2"/>
          <p:cNvSpPr>
            <a:spLocks noGrp="1"/>
          </p:cNvSpPr>
          <p:nvPr>
            <p:ph idx="1"/>
          </p:nvPr>
        </p:nvSpPr>
        <p:spPr/>
        <p:txBody>
          <a:bodyPr/>
          <a:lstStyle/>
          <a:p>
            <a:r>
              <a:rPr lang="en-US" sz="3200" b="1" dirty="0"/>
              <a:t>ACI </a:t>
            </a:r>
            <a:r>
              <a:rPr lang="en-US" sz="3200" b="1" dirty="0" smtClean="0"/>
              <a:t>318-14</a:t>
            </a:r>
          </a:p>
          <a:p>
            <a:endParaRPr lang="en-US" dirty="0" smtClean="0"/>
          </a:p>
          <a:p>
            <a:r>
              <a:rPr lang="en-US" sz="3200" b="1" dirty="0" smtClean="0"/>
              <a:t>ASCE7-10</a:t>
            </a:r>
          </a:p>
          <a:p>
            <a:endParaRPr lang="en-US" sz="3200" b="1" dirty="0" smtClean="0"/>
          </a:p>
          <a:p>
            <a:r>
              <a:rPr lang="en-US" altLang="ko-KR" sz="3200" b="1" dirty="0"/>
              <a:t>IBC </a:t>
            </a:r>
            <a:r>
              <a:rPr lang="en-US" altLang="ko-KR" sz="3200" b="1" dirty="0" smtClean="0"/>
              <a:t>2012</a:t>
            </a:r>
            <a:endParaRPr lang="en-US" altLang="ko-KR" sz="3200" b="1" dirty="0"/>
          </a:p>
          <a:p>
            <a:endParaRPr lang="ar-SA" sz="3200" b="1" dirty="0"/>
          </a:p>
        </p:txBody>
      </p:sp>
    </p:spTree>
    <p:extLst>
      <p:ext uri="{BB962C8B-B14F-4D97-AF65-F5344CB8AC3E}">
        <p14:creationId xmlns:p14="http://schemas.microsoft.com/office/powerpoint/2010/main" val="2698261928"/>
      </p:ext>
    </p:extLst>
  </p:cSld>
  <p:clrMapOvr>
    <a:masterClrMapping/>
  </p:clrMapOvr>
  <mc:AlternateContent xmlns:mc="http://schemas.openxmlformats.org/markup-compatibility/2006" xmlns:p14="http://schemas.microsoft.com/office/powerpoint/2010/main">
    <mc:Choice Requires="p14">
      <p:transition spd="med" p14:dur="700" advTm="4693">
        <p:fade/>
      </p:transition>
    </mc:Choice>
    <mc:Fallback xmlns="">
      <p:transition spd="med" advTm="4693">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1" algn="l" rtl="0">
              <a:lnSpc>
                <a:spcPct val="85000"/>
              </a:lnSpc>
              <a:spcBef>
                <a:spcPct val="0"/>
              </a:spcBef>
            </a:pPr>
            <a:r>
              <a:rPr lang="en-US" altLang="ko-KR" sz="4400" kern="1200" cap="all" dirty="0">
                <a:solidFill>
                  <a:schemeClr val="accent1">
                    <a:lumMod val="50000"/>
                  </a:schemeClr>
                </a:solidFill>
                <a:latin typeface="+mj-lt"/>
                <a:ea typeface="+mj-ea"/>
                <a:cs typeface="+mj-cs"/>
              </a:rPr>
              <a:t>Seismicity of Site and Structure</a:t>
            </a:r>
            <a:r>
              <a:rPr lang="en-US" altLang="ko-KR" sz="3200" b="1" dirty="0" smtClean="0">
                <a:solidFill>
                  <a:schemeClr val="tx2"/>
                </a:solidFill>
              </a:rPr>
              <a:t/>
            </a:r>
            <a:br>
              <a:rPr lang="en-US" altLang="ko-KR" sz="3200" b="1" dirty="0" smtClean="0">
                <a:solidFill>
                  <a:schemeClr val="tx2"/>
                </a:solidFill>
              </a:rPr>
            </a:br>
            <a:endParaRPr lang="ar-SA" dirty="0"/>
          </a:p>
        </p:txBody>
      </p:sp>
      <p:graphicFrame>
        <p:nvGraphicFramePr>
          <p:cNvPr id="4" name="Object 4">
            <a:extLst>
              <a:ext uri="{FF2B5EF4-FFF2-40B4-BE49-F238E27FC236}">
                <a16:creationId xmlns:a16="http://schemas.microsoft.com/office/drawing/2014/main" xmlns="" id="{BABE7B85-9652-451D-95C6-E61FA7F646A6}"/>
              </a:ext>
            </a:extLst>
          </p:cNvPr>
          <p:cNvGraphicFramePr>
            <a:graphicFrameLocks noGrp="1" noChangeAspect="1"/>
          </p:cNvGraphicFramePr>
          <p:nvPr>
            <p:ph idx="1"/>
            <p:extLst/>
          </p:nvPr>
        </p:nvGraphicFramePr>
        <p:xfrm>
          <a:off x="4108362" y="1813214"/>
          <a:ext cx="4417452" cy="4170178"/>
        </p:xfrm>
        <a:graphic>
          <a:graphicData uri="http://schemas.openxmlformats.org/presentationml/2006/ole">
            <mc:AlternateContent xmlns:mc="http://schemas.openxmlformats.org/markup-compatibility/2006">
              <mc:Choice xmlns:v="urn:schemas-microsoft-com:vml" Requires="v">
                <p:oleObj spid="_x0000_s20493" name="RFFlow" r:id="rId3" imgW="2721974" imgH="2569412" progId="RFFlow4">
                  <p:embed/>
                </p:oleObj>
              </mc:Choice>
              <mc:Fallback>
                <p:oleObj name="RFFlow" r:id="rId3" imgW="2721974" imgH="2569412" progId="RFFlow4">
                  <p:embed/>
                  <p:pic>
                    <p:nvPicPr>
                      <p:cNvPr id="4" name="Object 4">
                        <a:extLst>
                          <a:ext uri="{FF2B5EF4-FFF2-40B4-BE49-F238E27FC236}">
                            <a16:creationId xmlns:a16="http://schemas.microsoft.com/office/drawing/2014/main" xmlns="" id="{BABE7B85-9652-451D-95C6-E61FA7F646A6}"/>
                          </a:ext>
                        </a:extLst>
                      </p:cNvPr>
                      <p:cNvPicPr/>
                      <p:nvPr/>
                    </p:nvPicPr>
                    <p:blipFill>
                      <a:blip r:embed="rId4"/>
                      <a:stretch>
                        <a:fillRect/>
                      </a:stretch>
                    </p:blipFill>
                    <p:spPr>
                      <a:xfrm>
                        <a:off x="4108362" y="1813214"/>
                        <a:ext cx="4417452" cy="4170178"/>
                      </a:xfrm>
                      <a:prstGeom prst="rect">
                        <a:avLst/>
                      </a:prstGeom>
                    </p:spPr>
                  </p:pic>
                </p:oleObj>
              </mc:Fallback>
            </mc:AlternateContent>
          </a:graphicData>
        </a:graphic>
      </p:graphicFrame>
    </p:spTree>
    <p:extLst>
      <p:ext uri="{BB962C8B-B14F-4D97-AF65-F5344CB8AC3E}">
        <p14:creationId xmlns:p14="http://schemas.microsoft.com/office/powerpoint/2010/main" val="3620065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4">
            <a:extLst>
              <a:ext uri="{FF2B5EF4-FFF2-40B4-BE49-F238E27FC236}">
                <a16:creationId xmlns:a16="http://schemas.microsoft.com/office/drawing/2014/main" xmlns="" id="{50BE7C13-C145-4B63-A073-86D22C925037}"/>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l="662" r="662" b="3475"/>
          <a:stretch/>
        </p:blipFill>
        <p:spPr bwMode="auto">
          <a:xfrm>
            <a:off x="7930104" y="562565"/>
            <a:ext cx="3815427" cy="4872320"/>
          </a:xfrm>
          <a:prstGeom prst="rect">
            <a:avLst/>
          </a:prstGeom>
          <a:noFill/>
          <a:ln>
            <a:noFill/>
          </a:ln>
        </p:spPr>
      </p:pic>
      <p:sp>
        <p:nvSpPr>
          <p:cNvPr id="5" name="مستطيل 4"/>
          <p:cNvSpPr/>
          <p:nvPr/>
        </p:nvSpPr>
        <p:spPr>
          <a:xfrm>
            <a:off x="1339403" y="837125"/>
            <a:ext cx="5512157" cy="3323987"/>
          </a:xfrm>
          <a:prstGeom prst="rect">
            <a:avLst/>
          </a:prstGeom>
        </p:spPr>
        <p:txBody>
          <a:bodyPr wrap="square">
            <a:spAutoFit/>
          </a:bodyPr>
          <a:lstStyle/>
          <a:p>
            <a:pPr indent="-457200">
              <a:lnSpc>
                <a:spcPct val="150000"/>
              </a:lnSpc>
              <a:spcBef>
                <a:spcPts val="1800"/>
              </a:spcBef>
              <a:buSzPct val="100000"/>
              <a:buFont typeface="Arial" panose="020B0604020202020204" pitchFamily="34" charset="0"/>
              <a:buChar char="•"/>
            </a:pP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Z for Nablus = 0.2</a:t>
            </a:r>
          </a:p>
          <a:p>
            <a:pPr indent="-457200">
              <a:lnSpc>
                <a:spcPct val="150000"/>
              </a:lnSpc>
              <a:spcBef>
                <a:spcPts val="1800"/>
              </a:spcBef>
              <a:buSzPct val="100000"/>
              <a:buFont typeface="Arial" panose="020B0604020202020204" pitchFamily="34" charset="0"/>
              <a:buChar char="•"/>
            </a:pP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SS = 2.5 × Z = 2.5 × </a:t>
            </a:r>
            <a:r>
              <a:rPr lang="en-US" altLang="ko-KR" sz="3200" dirty="0" smtClean="0">
                <a:latin typeface="DejaVu Serif Condensed" panose="02060606050605020204" pitchFamily="18" charset="0"/>
                <a:ea typeface="DejaVu Serif Condensed" panose="02060606050605020204" pitchFamily="18" charset="0"/>
                <a:cs typeface="Times New Roman" panose="02020603050405020304" pitchFamily="18" charset="0"/>
              </a:rPr>
              <a:t>0.2 = </a:t>
            </a: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0.5</a:t>
            </a:r>
          </a:p>
          <a:p>
            <a:pPr indent="-457200">
              <a:lnSpc>
                <a:spcPct val="150000"/>
              </a:lnSpc>
              <a:spcBef>
                <a:spcPts val="1800"/>
              </a:spcBef>
              <a:buSzPct val="100000"/>
              <a:buFont typeface="Arial" panose="020B0604020202020204" pitchFamily="34" charset="0"/>
              <a:buChar char="•"/>
            </a:pP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S1 = 1.25 × Z =1.25 × 0.2 = 0.25</a:t>
            </a:r>
          </a:p>
          <a:p>
            <a:pPr marL="457200" indent="-457200">
              <a:lnSpc>
                <a:spcPct val="150000"/>
              </a:lnSpc>
              <a:buFont typeface="Arial" panose="020B0604020202020204" pitchFamily="34" charset="0"/>
              <a:buChar char="•"/>
            </a:pPr>
            <a:endParaRPr lang="en-US" altLang="ko-KR" sz="2400" dirty="0"/>
          </a:p>
        </p:txBody>
      </p:sp>
    </p:spTree>
    <p:extLst>
      <p:ext uri="{BB962C8B-B14F-4D97-AF65-F5344CB8AC3E}">
        <p14:creationId xmlns:p14="http://schemas.microsoft.com/office/powerpoint/2010/main" val="2357088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xmlns="" id="{C2A82E54-BD0C-405E-8646-31B8CAA523A3}"/>
              </a:ext>
            </a:extLst>
          </p:cNvPr>
          <p:cNvPicPr>
            <a:picLocks noGrp="1"/>
          </p:cNvPicPr>
          <p:nvPr>
            <p:ph idx="1"/>
          </p:nvPr>
        </p:nvPicPr>
        <p:blipFill rotWithShape="1">
          <a:blip r:embed="rId2"/>
          <a:srcRect l="-1" t="1252" r="299"/>
          <a:stretch/>
        </p:blipFill>
        <p:spPr>
          <a:xfrm>
            <a:off x="1455312" y="953037"/>
            <a:ext cx="8937940" cy="3827606"/>
          </a:xfrm>
          <a:prstGeom prst="rect">
            <a:avLst/>
          </a:prstGeom>
        </p:spPr>
      </p:pic>
      <p:sp>
        <p:nvSpPr>
          <p:cNvPr id="5" name="مستطيل 4"/>
          <p:cNvSpPr/>
          <p:nvPr/>
        </p:nvSpPr>
        <p:spPr>
          <a:xfrm>
            <a:off x="2987900" y="5036137"/>
            <a:ext cx="5589430" cy="461665"/>
          </a:xfrm>
          <a:prstGeom prst="rect">
            <a:avLst/>
          </a:prstGeom>
        </p:spPr>
        <p:txBody>
          <a:bodyPr wrap="square">
            <a:spAutoFit/>
          </a:bodyPr>
          <a:lstStyle/>
          <a:p>
            <a:pPr algn="ctr"/>
            <a:r>
              <a:rPr lang="en-US" altLang="ko-KR" sz="2400" dirty="0"/>
              <a:t>Site class </a:t>
            </a:r>
            <a:r>
              <a:rPr lang="en-US" altLang="ko-KR" sz="2400" dirty="0">
                <a:sym typeface="Wingdings" panose="05000000000000000000" pitchFamily="2" charset="2"/>
              </a:rPr>
              <a:t> Stiff Soil </a:t>
            </a:r>
            <a:r>
              <a:rPr lang="en-US" altLang="ko-KR" sz="2400" dirty="0" smtClean="0">
                <a:sym typeface="Wingdings" panose="05000000000000000000" pitchFamily="2" charset="2"/>
              </a:rPr>
              <a:t>(C)</a:t>
            </a:r>
            <a:endParaRPr lang="en-US" altLang="ko-KR" sz="2400" dirty="0"/>
          </a:p>
        </p:txBody>
      </p:sp>
    </p:spTree>
    <p:extLst>
      <p:ext uri="{BB962C8B-B14F-4D97-AF65-F5344CB8AC3E}">
        <p14:creationId xmlns:p14="http://schemas.microsoft.com/office/powerpoint/2010/main" val="528062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p:cNvPicPr>
          <p:nvPr>
            <p:ph idx="1"/>
          </p:nvPr>
        </p:nvPicPr>
        <p:blipFill rotWithShape="1">
          <a:blip r:embed="rId2">
            <a:extLst>
              <a:ext uri="{28A0092B-C50C-407E-A947-70E740481C1C}">
                <a14:useLocalDpi xmlns:a14="http://schemas.microsoft.com/office/drawing/2010/main" val="0"/>
              </a:ext>
            </a:extLst>
          </a:blip>
          <a:srcRect l="1" t="1" r="1069" b="11642"/>
          <a:stretch/>
        </p:blipFill>
        <p:spPr bwMode="auto">
          <a:xfrm>
            <a:off x="1924761" y="1632576"/>
            <a:ext cx="7728584" cy="3132607"/>
          </a:xfrm>
          <a:prstGeom prst="rect">
            <a:avLst/>
          </a:prstGeom>
          <a:ln>
            <a:noFill/>
          </a:ln>
          <a:extLst>
            <a:ext uri="{53640926-AAD7-44D8-BBD7-CCE9431645EC}">
              <a14:shadowObscured xmlns:a14="http://schemas.microsoft.com/office/drawing/2010/main"/>
            </a:ext>
          </a:extLst>
        </p:spPr>
      </p:pic>
      <p:sp>
        <p:nvSpPr>
          <p:cNvPr id="7" name="مستطيل 6"/>
          <p:cNvSpPr/>
          <p:nvPr/>
        </p:nvSpPr>
        <p:spPr>
          <a:xfrm>
            <a:off x="3129566" y="5163044"/>
            <a:ext cx="5318975" cy="584775"/>
          </a:xfrm>
          <a:prstGeom prst="rect">
            <a:avLst/>
          </a:prstGeom>
        </p:spPr>
        <p:txBody>
          <a:bodyPr wrap="square">
            <a:spAutoFit/>
          </a:bodyPr>
          <a:lstStyle/>
          <a:p>
            <a:pPr algn="ct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Site Coefficient Fa = 1.2</a:t>
            </a:r>
          </a:p>
        </p:txBody>
      </p:sp>
    </p:spTree>
    <p:extLst>
      <p:ext uri="{BB962C8B-B14F-4D97-AF65-F5344CB8AC3E}">
        <p14:creationId xmlns:p14="http://schemas.microsoft.com/office/powerpoint/2010/main" val="1750217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2"/>
          <p:cNvPicPr>
            <a:picLocks noGrp="1"/>
          </p:cNvPicPr>
          <p:nvPr>
            <p:ph idx="1"/>
          </p:nvPr>
        </p:nvPicPr>
        <p:blipFill rotWithShape="1">
          <a:blip r:embed="rId2"/>
          <a:srcRect t="3454" r="484"/>
          <a:stretch/>
        </p:blipFill>
        <p:spPr bwMode="auto">
          <a:xfrm>
            <a:off x="2020699" y="1433649"/>
            <a:ext cx="9061827" cy="2758802"/>
          </a:xfrm>
          <a:prstGeom prst="rect">
            <a:avLst/>
          </a:prstGeom>
          <a:ln>
            <a:noFill/>
          </a:ln>
          <a:extLst>
            <a:ext uri="{53640926-AAD7-44D8-BBD7-CCE9431645EC}">
              <a14:shadowObscured xmlns:a14="http://schemas.microsoft.com/office/drawing/2010/main"/>
            </a:ext>
          </a:extLst>
        </p:spPr>
      </p:pic>
      <p:sp>
        <p:nvSpPr>
          <p:cNvPr id="5" name="مستطيل 4"/>
          <p:cNvSpPr/>
          <p:nvPr/>
        </p:nvSpPr>
        <p:spPr>
          <a:xfrm>
            <a:off x="3358315" y="4725404"/>
            <a:ext cx="5243551" cy="584775"/>
          </a:xfrm>
          <a:prstGeom prst="rect">
            <a:avLst/>
          </a:prstGeom>
        </p:spPr>
        <p:txBody>
          <a:bodyPr wrap="none">
            <a:spAutoFit/>
          </a:bodyPr>
          <a:lstStyle/>
          <a:p>
            <a:pPr algn="ct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Site Coefficient Fv (by interpolation) = </a:t>
            </a:r>
            <a:r>
              <a:rPr lang="en-US" altLang="ko-KR" sz="3200" dirty="0" smtClean="0">
                <a:latin typeface="DejaVu Serif Condensed" panose="02060606050605020204" pitchFamily="18" charset="0"/>
                <a:ea typeface="DejaVu Serif Condensed" panose="02060606050605020204" pitchFamily="18" charset="0"/>
                <a:cs typeface="Times New Roman" panose="02020603050405020304" pitchFamily="18" charset="0"/>
              </a:rPr>
              <a:t>1.55</a:t>
            </a:r>
            <a:endPar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endParaRPr>
          </a:p>
        </p:txBody>
      </p:sp>
    </p:spTree>
    <p:extLst>
      <p:ext uri="{BB962C8B-B14F-4D97-AF65-F5344CB8AC3E}">
        <p14:creationId xmlns:p14="http://schemas.microsoft.com/office/powerpoint/2010/main" val="174210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0163" y="540913"/>
            <a:ext cx="9563637" cy="5929607"/>
          </a:xfrm>
        </p:spPr>
        <p:txBody>
          <a:bodyPr/>
          <a:lstStyle/>
          <a:p>
            <a:pPr marL="0" indent="-457200">
              <a:lnSpc>
                <a:spcPct val="150000"/>
              </a:lnSpc>
              <a:buFont typeface="Arial" panose="020B0604020202020204" pitchFamily="34" charset="0"/>
              <a:buChar char="•"/>
            </a:pP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SMS = Fa </a:t>
            </a:r>
            <a:r>
              <a:rPr lang="ar-SA"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a:t>
            </a: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 SS = </a:t>
            </a:r>
            <a:r>
              <a:rPr lang="en-US" altLang="ko-KR" sz="3200" dirty="0" smtClean="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0.6</a:t>
            </a:r>
            <a:endPar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endParaRPr>
          </a:p>
          <a:p>
            <a:pPr marL="0" indent="-457200">
              <a:lnSpc>
                <a:spcPct val="150000"/>
              </a:lnSpc>
              <a:buFont typeface="Arial" panose="020B0604020202020204" pitchFamily="34" charset="0"/>
              <a:buChar char="•"/>
            </a:pP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SM1 = Fv </a:t>
            </a:r>
            <a:r>
              <a:rPr lang="ar-SA"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a:t>
            </a: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 S1 = </a:t>
            </a:r>
            <a:r>
              <a:rPr lang="en-US" altLang="ko-KR" sz="3200" dirty="0" smtClean="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0.3875</a:t>
            </a:r>
            <a:endPar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endParaRPr>
          </a:p>
          <a:p>
            <a:pPr marL="457200" indent="-457200">
              <a:lnSpc>
                <a:spcPct val="150000"/>
              </a:lnSpc>
              <a:buFont typeface="Arial" panose="020B0604020202020204" pitchFamily="34" charset="0"/>
              <a:buChar char="•"/>
            </a:pPr>
            <a:endParaRPr lang="en-US" altLang="ko-KR"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endParaRPr>
          </a:p>
          <a:p>
            <a:pPr marL="457200" indent="-457200">
              <a:lnSpc>
                <a:spcPct val="150000"/>
              </a:lnSpc>
              <a:buFont typeface="Arial" panose="020B0604020202020204" pitchFamily="34" charset="0"/>
              <a:buChar char="•"/>
            </a:pPr>
            <a:r>
              <a:rPr lang="en-US" altLang="ko-KR" sz="3200" b="1"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SDS = </a:t>
            </a:r>
            <a:r>
              <a:rPr lang="en-US" altLang="ko-KR" sz="3200" b="1" dirty="0" smtClean="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SS </a:t>
            </a:r>
            <a:r>
              <a:rPr lang="en-US" altLang="ko-KR" sz="3200" b="1"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 0.6</a:t>
            </a:r>
          </a:p>
          <a:p>
            <a:pPr marL="457200" indent="-457200">
              <a:lnSpc>
                <a:spcPct val="150000"/>
              </a:lnSpc>
              <a:buFont typeface="Arial" panose="020B0604020202020204" pitchFamily="34" charset="0"/>
              <a:buChar char="•"/>
            </a:pPr>
            <a:r>
              <a:rPr lang="en-US" altLang="ko-KR" sz="3200" b="1"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SD1 = </a:t>
            </a:r>
            <a:r>
              <a:rPr lang="en-US" altLang="ko-KR" sz="3200" b="1" dirty="0" smtClean="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S1 </a:t>
            </a:r>
            <a:r>
              <a:rPr lang="en-US" altLang="ko-KR" sz="3200" b="1"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 </a:t>
            </a:r>
            <a:r>
              <a:rPr lang="en-US" altLang="ko-KR" sz="3200" b="1" dirty="0" smtClean="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rPr>
              <a:t>0.3875</a:t>
            </a:r>
            <a:endParaRPr lang="en-US" altLang="ko-KR" sz="2800" b="1" dirty="0">
              <a:latin typeface="DejaVu Serif Condensed" panose="02060606050605020204" pitchFamily="18" charset="0"/>
              <a:ea typeface="DejaVu Serif Condensed" panose="02060606050605020204" pitchFamily="18" charset="0"/>
              <a:cs typeface="Times New Roman" panose="02020603050405020304" pitchFamily="18" charset="0"/>
              <a:sym typeface="Wingdings" panose="05000000000000000000" pitchFamily="2" charset="2"/>
            </a:endParaRPr>
          </a:p>
          <a:p>
            <a:endParaRPr lang="ar-SA" dirty="0"/>
          </a:p>
        </p:txBody>
      </p:sp>
    </p:spTree>
    <p:extLst>
      <p:ext uri="{BB962C8B-B14F-4D97-AF65-F5344CB8AC3E}">
        <p14:creationId xmlns:p14="http://schemas.microsoft.com/office/powerpoint/2010/main" val="3879184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p:cNvPicPr>
          <p:nvPr>
            <p:ph idx="1"/>
          </p:nvPr>
        </p:nvPicPr>
        <p:blipFill rotWithShape="1">
          <a:blip r:embed="rId2">
            <a:extLst>
              <a:ext uri="{28A0092B-C50C-407E-A947-70E740481C1C}">
                <a14:useLocalDpi xmlns:a14="http://schemas.microsoft.com/office/drawing/2010/main" val="0"/>
              </a:ext>
            </a:extLst>
          </a:blip>
          <a:srcRect l="1" t="8413" r="469" b="15440"/>
          <a:stretch/>
        </p:blipFill>
        <p:spPr bwMode="auto">
          <a:xfrm>
            <a:off x="1725770" y="412124"/>
            <a:ext cx="7920506" cy="4546241"/>
          </a:xfrm>
          <a:prstGeom prst="rect">
            <a:avLst/>
          </a:prstGeom>
          <a:ln>
            <a:noFill/>
          </a:ln>
          <a:extLst>
            <a:ext uri="{53640926-AAD7-44D8-BBD7-CCE9431645EC}">
              <a14:shadowObscured xmlns:a14="http://schemas.microsoft.com/office/drawing/2010/main"/>
            </a:ext>
          </a:extLst>
        </p:spPr>
      </p:pic>
      <p:sp>
        <p:nvSpPr>
          <p:cNvPr id="7" name="TextBox 5">
            <a:extLst>
              <a:ext uri="{FF2B5EF4-FFF2-40B4-BE49-F238E27FC236}">
                <a16:creationId xmlns:a16="http://schemas.microsoft.com/office/drawing/2014/main" xmlns="" id="{249B80F9-37DC-415C-BB58-D60CCA13D8E1}"/>
              </a:ext>
            </a:extLst>
          </p:cNvPr>
          <p:cNvSpPr txBox="1"/>
          <p:nvPr/>
        </p:nvSpPr>
        <p:spPr>
          <a:xfrm>
            <a:off x="573373" y="5412340"/>
            <a:ext cx="9510784" cy="584775"/>
          </a:xfrm>
          <a:prstGeom prst="rect">
            <a:avLst/>
          </a:prstGeom>
          <a:noFill/>
        </p:spPr>
        <p:txBody>
          <a:bodyPr wrap="square" rtlCol="0" anchor="ctr">
            <a:spAutoFit/>
          </a:bodyPr>
          <a:lstStyle/>
          <a:p>
            <a:pPr algn="ctr"/>
            <a:r>
              <a:rPr lang="en-US" altLang="ko-KR" sz="3200" dirty="0" smtClean="0">
                <a:latin typeface="DejaVu Serif Condensed" panose="02060606050605020204" pitchFamily="18" charset="0"/>
                <a:ea typeface="DejaVu Serif Condensed" panose="02060606050605020204" pitchFamily="18" charset="0"/>
                <a:cs typeface="Times New Roman" panose="02020603050405020304" pitchFamily="18" charset="0"/>
              </a:rPr>
              <a:t>Risk Category = II</a:t>
            </a:r>
            <a:endPar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endParaRPr>
          </a:p>
        </p:txBody>
      </p:sp>
    </p:spTree>
    <p:extLst>
      <p:ext uri="{BB962C8B-B14F-4D97-AF65-F5344CB8AC3E}">
        <p14:creationId xmlns:p14="http://schemas.microsoft.com/office/powerpoint/2010/main" val="2362137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rotWithShape="1">
          <a:blip r:embed="rId2">
            <a:extLst>
              <a:ext uri="{28A0092B-C50C-407E-A947-70E740481C1C}">
                <a14:useLocalDpi xmlns:a14="http://schemas.microsoft.com/office/drawing/2010/main" val="0"/>
              </a:ext>
            </a:extLst>
          </a:blip>
          <a:srcRect l="1" t="21814" r="1925" b="2352"/>
          <a:stretch/>
        </p:blipFill>
        <p:spPr bwMode="auto">
          <a:xfrm>
            <a:off x="1581579" y="862885"/>
            <a:ext cx="4741948" cy="2562895"/>
          </a:xfrm>
          <a:prstGeom prst="rect">
            <a:avLst/>
          </a:prstGeom>
          <a:ln>
            <a:noFill/>
          </a:ln>
          <a:extLst>
            <a:ext uri="{53640926-AAD7-44D8-BBD7-CCE9431645EC}">
              <a14:shadowObscured xmlns:a14="http://schemas.microsoft.com/office/drawing/2010/main"/>
            </a:ext>
          </a:extLst>
        </p:spPr>
      </p:pic>
      <p:pic>
        <p:nvPicPr>
          <p:cNvPr id="5" name="صورة 4"/>
          <p:cNvPicPr/>
          <p:nvPr/>
        </p:nvPicPr>
        <p:blipFill rotWithShape="1">
          <a:blip r:embed="rId3">
            <a:extLst>
              <a:ext uri="{28A0092B-C50C-407E-A947-70E740481C1C}">
                <a14:useLocalDpi xmlns:a14="http://schemas.microsoft.com/office/drawing/2010/main" val="0"/>
              </a:ext>
            </a:extLst>
          </a:blip>
          <a:srcRect t="22225" r="-1033"/>
          <a:stretch/>
        </p:blipFill>
        <p:spPr bwMode="auto">
          <a:xfrm>
            <a:off x="6490952" y="862884"/>
            <a:ext cx="4881093" cy="2562895"/>
          </a:xfrm>
          <a:prstGeom prst="rect">
            <a:avLst/>
          </a:prstGeom>
          <a:ln>
            <a:noFill/>
          </a:ln>
          <a:extLst>
            <a:ext uri="{53640926-AAD7-44D8-BBD7-CCE9431645EC}">
              <a14:shadowObscured xmlns:a14="http://schemas.microsoft.com/office/drawing/2010/main"/>
            </a:ext>
          </a:extLst>
        </p:spPr>
      </p:pic>
      <p:sp>
        <p:nvSpPr>
          <p:cNvPr id="6" name="مستطيل 5"/>
          <p:cNvSpPr/>
          <p:nvPr/>
        </p:nvSpPr>
        <p:spPr>
          <a:xfrm>
            <a:off x="4050405" y="4429191"/>
            <a:ext cx="4494727" cy="830997"/>
          </a:xfrm>
          <a:prstGeom prst="rect">
            <a:avLst/>
          </a:prstGeom>
        </p:spPr>
        <p:txBody>
          <a:bodyPr wrap="square">
            <a:spAutoFit/>
          </a:bodyPr>
          <a:lstStyle/>
          <a:p>
            <a:pPr>
              <a:lnSpc>
                <a:spcPct val="150000"/>
              </a:lnSpc>
              <a:spcBef>
                <a:spcPts val="1800"/>
              </a:spcBef>
              <a:buSzPct val="100000"/>
            </a:pPr>
            <a:r>
              <a:rPr lang="en-US" altLang="ko-KR" sz="3200" dirty="0">
                <a:latin typeface="DejaVu Serif Condensed" panose="02060606050605020204" pitchFamily="18" charset="0"/>
                <a:ea typeface="DejaVu Serif Condensed" panose="02060606050605020204" pitchFamily="18" charset="0"/>
                <a:cs typeface="Times New Roman" panose="02020603050405020304" pitchFamily="18" charset="0"/>
              </a:rPr>
              <a:t>Seismic design category =D</a:t>
            </a:r>
          </a:p>
        </p:txBody>
      </p:sp>
    </p:spTree>
    <p:extLst>
      <p:ext uri="{BB962C8B-B14F-4D97-AF65-F5344CB8AC3E}">
        <p14:creationId xmlns:p14="http://schemas.microsoft.com/office/powerpoint/2010/main" val="55590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INTRDUCTION</a:t>
            </a:r>
            <a:endParaRPr lang="en-US" sz="6600" dirty="0"/>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sz="3200" b="1" dirty="0" smtClean="0">
                <a:solidFill>
                  <a:schemeClr val="tx2"/>
                </a:solidFill>
              </a:rPr>
              <a:t>Project description </a:t>
            </a:r>
          </a:p>
          <a:p>
            <a:pPr>
              <a:buFont typeface="Arial" panose="020B0604020202020204" pitchFamily="34" charset="0"/>
              <a:buChar char="•"/>
            </a:pPr>
            <a:r>
              <a:rPr lang="en-US" sz="3200" b="1" dirty="0" smtClean="0">
                <a:solidFill>
                  <a:schemeClr val="tx2"/>
                </a:solidFill>
              </a:rPr>
              <a:t>Materials</a:t>
            </a:r>
          </a:p>
          <a:p>
            <a:pPr>
              <a:buFont typeface="Arial" panose="020B0604020202020204" pitchFamily="34" charset="0"/>
              <a:buChar char="•"/>
            </a:pPr>
            <a:r>
              <a:rPr lang="en-US" sz="3200" b="1" dirty="0" smtClean="0">
                <a:solidFill>
                  <a:schemeClr val="tx2"/>
                </a:solidFill>
              </a:rPr>
              <a:t>Soil investigation</a:t>
            </a:r>
          </a:p>
          <a:p>
            <a:pPr>
              <a:buFont typeface="Arial" panose="020B0604020202020204" pitchFamily="34" charset="0"/>
              <a:buChar char="•"/>
            </a:pPr>
            <a:r>
              <a:rPr lang="en-US" sz="3200" b="1" dirty="0" smtClean="0">
                <a:solidFill>
                  <a:schemeClr val="tx2"/>
                </a:solidFill>
              </a:rPr>
              <a:t>Codes and standard</a:t>
            </a:r>
          </a:p>
          <a:p>
            <a:pPr marL="274320" lvl="1">
              <a:spcBef>
                <a:spcPts val="1800"/>
              </a:spcBef>
              <a:buFont typeface="Arial" panose="020B0604020202020204" pitchFamily="34" charset="0"/>
              <a:buChar char="•"/>
            </a:pPr>
            <a:r>
              <a:rPr lang="en-US" altLang="ko-KR" sz="3200" b="1" dirty="0">
                <a:solidFill>
                  <a:schemeClr val="tx2"/>
                </a:solidFill>
              </a:rPr>
              <a:t>Seismicity of Site and </a:t>
            </a:r>
            <a:r>
              <a:rPr lang="en-US" altLang="ko-KR" sz="3200" b="1" dirty="0" smtClean="0">
                <a:solidFill>
                  <a:schemeClr val="tx2"/>
                </a:solidFill>
              </a:rPr>
              <a:t>Structure</a:t>
            </a:r>
            <a:endParaRPr lang="en-US" sz="3200" b="1" dirty="0" smtClean="0">
              <a:solidFill>
                <a:schemeClr val="tx2"/>
              </a:solidFill>
            </a:endParaRPr>
          </a:p>
          <a:p>
            <a:pPr>
              <a:buFont typeface="Arial" panose="020B0604020202020204" pitchFamily="34" charset="0"/>
              <a:buChar char="•"/>
            </a:pPr>
            <a:r>
              <a:rPr lang="en-US" sz="3200" b="1" dirty="0" smtClean="0">
                <a:solidFill>
                  <a:schemeClr val="tx2"/>
                </a:solidFill>
              </a:rPr>
              <a:t>Loads </a:t>
            </a:r>
          </a:p>
          <a:p>
            <a:pPr>
              <a:buFont typeface="Arial" panose="020B0604020202020204" pitchFamily="34" charset="0"/>
              <a:buChar char="•"/>
            </a:pPr>
            <a:r>
              <a:rPr lang="en-US" sz="3200" b="1" dirty="0" smtClean="0">
                <a:solidFill>
                  <a:schemeClr val="tx2"/>
                </a:solidFill>
              </a:rPr>
              <a:t>Load combination </a:t>
            </a:r>
          </a:p>
        </p:txBody>
      </p:sp>
    </p:spTree>
    <p:extLst>
      <p:ext uri="{BB962C8B-B14F-4D97-AF65-F5344CB8AC3E}">
        <p14:creationId xmlns:p14="http://schemas.microsoft.com/office/powerpoint/2010/main" val="2139869389"/>
      </p:ext>
    </p:extLst>
  </p:cSld>
  <p:clrMapOvr>
    <a:masterClrMapping/>
  </p:clrMapOvr>
  <mc:AlternateContent xmlns:mc="http://schemas.openxmlformats.org/markup-compatibility/2006" xmlns:p14="http://schemas.microsoft.com/office/powerpoint/2010/main">
    <mc:Choice Requires="p14">
      <p:transition spd="med" p14:dur="700" advTm="2065">
        <p:fade/>
      </p:transition>
    </mc:Choice>
    <mc:Fallback xmlns="">
      <p:transition spd="med" advTm="2065">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139707"/>
            <a:ext cx="9184783" cy="916362"/>
          </a:xfrm>
        </p:spPr>
        <p:txBody>
          <a:bodyPr/>
          <a:lstStyle/>
          <a:p>
            <a:pPr algn="ctr"/>
            <a:r>
              <a:rPr lang="en-US" dirty="0"/>
              <a:t>loads</a:t>
            </a:r>
            <a:endParaRPr lang="ar-SA" dirty="0"/>
          </a:p>
        </p:txBody>
      </p:sp>
      <p:sp>
        <p:nvSpPr>
          <p:cNvPr id="3" name="عنصر نائب للمحتوى 2"/>
          <p:cNvSpPr>
            <a:spLocks noGrp="1"/>
          </p:cNvSpPr>
          <p:nvPr>
            <p:ph idx="1"/>
          </p:nvPr>
        </p:nvSpPr>
        <p:spPr>
          <a:xfrm>
            <a:off x="1692498" y="953038"/>
            <a:ext cx="9473485" cy="5414451"/>
          </a:xfrm>
        </p:spPr>
        <p:txBody>
          <a:bodyPr/>
          <a:lstStyle/>
          <a:p>
            <a:pPr algn="ctr"/>
            <a:r>
              <a:rPr lang="en-US" altLang="ko-KR" sz="3600" u="sng" dirty="0">
                <a:latin typeface="DejaVu Serif Condensed" panose="02060606050605020204" pitchFamily="18" charset="0"/>
                <a:ea typeface="DejaVu Serif Condensed" panose="02060606050605020204" pitchFamily="18" charset="0"/>
                <a:cs typeface="Times New Roman" panose="02020603050405020304" pitchFamily="18" charset="0"/>
              </a:rPr>
              <a:t>Gravity Loads</a:t>
            </a:r>
          </a:p>
          <a:p>
            <a:endParaRPr lang="ar-SA" dirty="0"/>
          </a:p>
        </p:txBody>
      </p:sp>
      <mc:AlternateContent xmlns:mc="http://schemas.openxmlformats.org/markup-compatibility/2006" xmlns:a14="http://schemas.microsoft.com/office/drawing/2010/main">
        <mc:Choice Requires="a14">
          <p:sp>
            <p:nvSpPr>
              <p:cNvPr id="4" name="TextBox 6">
                <a:extLst>
                  <a:ext uri="{FF2B5EF4-FFF2-40B4-BE49-F238E27FC236}">
                    <a16:creationId xmlns:a16="http://schemas.microsoft.com/office/drawing/2014/main" xmlns="" id="{249B80F9-37DC-415C-BB58-D60CCA13D8E1}"/>
                  </a:ext>
                </a:extLst>
              </p:cNvPr>
              <p:cNvSpPr txBox="1"/>
              <p:nvPr/>
            </p:nvSpPr>
            <p:spPr>
              <a:xfrm>
                <a:off x="2730320" y="1694708"/>
                <a:ext cx="7418231" cy="3693319"/>
              </a:xfrm>
              <a:prstGeom prst="rect">
                <a:avLst/>
              </a:prstGeom>
              <a:noFill/>
            </p:spPr>
            <p:txBody>
              <a:bodyPr wrap="square" rtlCol="0" anchor="ctr">
                <a:spAutoFit/>
              </a:bodyPr>
              <a:lstStyle/>
              <a:p>
                <a:pPr lvl="1" indent="-342900">
                  <a:lnSpc>
                    <a:spcPct val="150000"/>
                  </a:lnSpc>
                  <a:buFont typeface="Wingdings" panose="05000000000000000000" pitchFamily="2" charset="2"/>
                  <a:buChar char="q"/>
                </a:pPr>
                <a:r>
                  <a:rPr lang="en-US" altLang="ko-KR" sz="2800" dirty="0">
                    <a:latin typeface="DejaVu Serif Condensed" panose="02060606050605020204" pitchFamily="18" charset="0"/>
                    <a:ea typeface="DejaVu Serif Condensed" panose="02060606050605020204" pitchFamily="18" charset="0"/>
                    <a:cs typeface="Times New Roman" panose="02020603050405020304" pitchFamily="18" charset="0"/>
                  </a:rPr>
                  <a:t>Dead Load: Weight of structural members.</a:t>
                </a:r>
              </a:p>
              <a:p>
                <a:pPr lvl="1" indent="-342900">
                  <a:lnSpc>
                    <a:spcPct val="150000"/>
                  </a:lnSpc>
                  <a:buFont typeface="Wingdings" panose="05000000000000000000" pitchFamily="2" charset="2"/>
                  <a:buChar char="q"/>
                </a:pPr>
                <a:r>
                  <a:rPr lang="en-US" altLang="ko-KR" sz="2800" dirty="0" smtClean="0">
                    <a:latin typeface="DejaVu Serif Condensed" panose="02060606050605020204" pitchFamily="18" charset="0"/>
                    <a:ea typeface="DejaVu Serif Condensed" panose="02060606050605020204" pitchFamily="18" charset="0"/>
                    <a:cs typeface="Times New Roman" panose="02020603050405020304" pitchFamily="18" charset="0"/>
                  </a:rPr>
                  <a:t>SD </a:t>
                </a:r>
                <a:r>
                  <a:rPr lang="en-US" altLang="ko-KR" sz="2800" dirty="0">
                    <a:latin typeface="DejaVu Serif Condensed" panose="02060606050605020204" pitchFamily="18" charset="0"/>
                    <a:ea typeface="DejaVu Serif Condensed" panose="02060606050605020204" pitchFamily="18" charset="0"/>
                    <a:cs typeface="Times New Roman" panose="02020603050405020304" pitchFamily="18" charset="0"/>
                  </a:rPr>
                  <a:t>Load: </a:t>
                </a:r>
                <a:r>
                  <a:rPr lang="en-US" altLang="ko-KR" sz="2800" dirty="0" smtClean="0">
                    <a:latin typeface="DejaVu Serif Condensed" panose="02060606050605020204" pitchFamily="18" charset="0"/>
                    <a:ea typeface="DejaVu Serif Condensed" panose="02060606050605020204" pitchFamily="18" charset="0"/>
                    <a:cs typeface="Times New Roman" panose="02020603050405020304" pitchFamily="18" charset="0"/>
                  </a:rPr>
                  <a:t>4.5 </a:t>
                </a:r>
                <a:r>
                  <a:rPr lang="en-US" altLang="ko-KR" sz="2800" dirty="0">
                    <a:latin typeface="DejaVu Serif Condensed" panose="02060606050605020204" pitchFamily="18" charset="0"/>
                    <a:ea typeface="DejaVu Serif Condensed" panose="02060606050605020204" pitchFamily="18" charset="0"/>
                    <a:cs typeface="Times New Roman" panose="02020603050405020304" pitchFamily="18" charset="0"/>
                  </a:rPr>
                  <a:t>KN/</a:t>
                </a:r>
                <a14:m>
                  <m:oMath xmlns:m="http://schemas.openxmlformats.org/officeDocument/2006/math">
                    <m:sSup>
                      <m:sSupPr>
                        <m:ctrlPr>
                          <a:rPr lang="en-US" sz="2800" i="1">
                            <a:latin typeface="Cambria Math" panose="02040503050406030204" pitchFamily="18" charset="0"/>
                            <a:ea typeface="DejaVu Serif Condensed" panose="02060606050605020204" pitchFamily="18" charset="0"/>
                            <a:cs typeface="Times New Roman" panose="02020603050405020304" pitchFamily="18" charset="0"/>
                          </a:rPr>
                        </m:ctrlPr>
                      </m:sSupPr>
                      <m:e>
                        <m:r>
                          <a:rPr lang="en-US" sz="2800">
                            <a:latin typeface="Cambria Math" panose="02040503050406030204" pitchFamily="18" charset="0"/>
                            <a:ea typeface="DejaVu Serif Condensed" panose="02060606050605020204" pitchFamily="18" charset="0"/>
                            <a:cs typeface="Times New Roman" panose="02020603050405020304" pitchFamily="18" charset="0"/>
                          </a:rPr>
                          <m:t>𝑚</m:t>
                        </m:r>
                      </m:e>
                      <m:sup>
                        <m:r>
                          <a:rPr lang="en-US" sz="2800">
                            <a:latin typeface="Cambria Math" panose="02040503050406030204" pitchFamily="18" charset="0"/>
                            <a:ea typeface="DejaVu Serif Condensed" panose="02060606050605020204" pitchFamily="18" charset="0"/>
                            <a:cs typeface="Times New Roman" panose="02020603050405020304" pitchFamily="18" charset="0"/>
                          </a:rPr>
                          <m:t>2</m:t>
                        </m:r>
                      </m:sup>
                    </m:sSup>
                  </m:oMath>
                </a14:m>
                <a:r>
                  <a:rPr lang="en-US" altLang="ko-KR" sz="2800" dirty="0" smtClean="0">
                    <a:latin typeface="DejaVu Serif Condensed" panose="02060606050605020204" pitchFamily="18" charset="0"/>
                    <a:ea typeface="DejaVu Serif Condensed" panose="02060606050605020204" pitchFamily="18" charset="0"/>
                    <a:cs typeface="Times New Roman" panose="02020603050405020304" pitchFamily="18" charset="0"/>
                  </a:rPr>
                  <a:t>.</a:t>
                </a:r>
              </a:p>
              <a:p>
                <a:pPr lvl="1" indent="-342900">
                  <a:lnSpc>
                    <a:spcPct val="150000"/>
                  </a:lnSpc>
                  <a:buFont typeface="Wingdings" panose="05000000000000000000" pitchFamily="2" charset="2"/>
                  <a:buChar char="q"/>
                </a:pPr>
                <a:r>
                  <a:rPr lang="en-US" altLang="ko-KR" sz="2800" dirty="0" smtClean="0">
                    <a:latin typeface="DejaVu Serif Condensed" panose="02060606050605020204" pitchFamily="18" charset="0"/>
                    <a:ea typeface="DejaVu Serif Condensed" panose="02060606050605020204" pitchFamily="18" charset="0"/>
                    <a:cs typeface="Times New Roman" panose="02020603050405020304" pitchFamily="18" charset="0"/>
                  </a:rPr>
                  <a:t>Live load:</a:t>
                </a:r>
              </a:p>
              <a:p>
                <a:pPr marL="114300" lvl="1">
                  <a:lnSpc>
                    <a:spcPct val="150000"/>
                  </a:lnSpc>
                </a:pPr>
                <a:r>
                  <a:rPr lang="en-US" sz="1600" dirty="0" smtClean="0"/>
                  <a:t>  </a:t>
                </a:r>
                <a:endParaRPr lang="en-US" sz="1600" dirty="0"/>
              </a:p>
              <a:p>
                <a:pPr lvl="1" indent="-342900">
                  <a:lnSpc>
                    <a:spcPct val="150000"/>
                  </a:lnSpc>
                  <a:buFont typeface="Wingdings" panose="05000000000000000000" pitchFamily="2" charset="2"/>
                  <a:buChar char="q"/>
                </a:pPr>
                <a:endParaRPr lang="en-US" altLang="ko-KR" sz="2800" dirty="0" smtClean="0">
                  <a:latin typeface="DejaVu Serif Condensed" panose="02060606050605020204" pitchFamily="18" charset="0"/>
                  <a:ea typeface="DejaVu Serif Condensed" panose="02060606050605020204" pitchFamily="18" charset="0"/>
                  <a:cs typeface="Times New Roman" panose="02020603050405020304" pitchFamily="18" charset="0"/>
                </a:endParaRPr>
              </a:p>
              <a:p>
                <a:pPr lvl="1" indent="-342900">
                  <a:lnSpc>
                    <a:spcPct val="150000"/>
                  </a:lnSpc>
                  <a:buFont typeface="Wingdings" panose="05000000000000000000" pitchFamily="2" charset="2"/>
                  <a:buChar char="q"/>
                </a:pPr>
                <a:endParaRPr lang="en-US" altLang="ko-KR" sz="2800" dirty="0">
                  <a:latin typeface="DejaVu Serif Condensed" panose="02060606050605020204" pitchFamily="18" charset="0"/>
                  <a:ea typeface="DejaVu Serif Condensed" panose="02060606050605020204" pitchFamily="18" charset="0"/>
                  <a:cs typeface="Times New Roman" panose="02020603050405020304" pitchFamily="18" charset="0"/>
                </a:endParaRPr>
              </a:p>
            </p:txBody>
          </p:sp>
        </mc:Choice>
        <mc:Fallback xmlns="">
          <p:sp>
            <p:nvSpPr>
              <p:cNvPr id="4" name="TextBox 6">
                <a:extLst>
                  <a:ext uri="{FF2B5EF4-FFF2-40B4-BE49-F238E27FC236}">
                    <a16:creationId xmlns:a16="http://schemas.microsoft.com/office/drawing/2014/main" id="{249B80F9-37DC-415C-BB58-D60CCA13D8E1}"/>
                  </a:ext>
                </a:extLst>
              </p:cNvPr>
              <p:cNvSpPr txBox="1">
                <a:spLocks noRot="1" noChangeAspect="1" noMove="1" noResize="1" noEditPoints="1" noAdjustHandles="1" noChangeArrowheads="1" noChangeShapeType="1" noTextEdit="1"/>
              </p:cNvSpPr>
              <p:nvPr/>
            </p:nvSpPr>
            <p:spPr>
              <a:xfrm>
                <a:off x="2730320" y="1694708"/>
                <a:ext cx="7418231" cy="3693319"/>
              </a:xfrm>
              <a:prstGeom prst="rect">
                <a:avLst/>
              </a:prstGeom>
              <a:blipFill>
                <a:blip r:embed="rId2"/>
                <a:stretch>
                  <a:fillRect/>
                </a:stretch>
              </a:blipFill>
            </p:spPr>
            <p:txBody>
              <a:bodyPr/>
              <a:lstStyle/>
              <a:p>
                <a:r>
                  <a:rPr lang="ar-SA">
                    <a:noFill/>
                  </a:rPr>
                  <a:t> </a:t>
                </a:r>
              </a:p>
            </p:txBody>
          </p:sp>
        </mc:Fallback>
      </mc:AlternateContent>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5304" y="3261343"/>
            <a:ext cx="6700679" cy="3106146"/>
          </a:xfrm>
          <a:prstGeom prst="rect">
            <a:avLst/>
          </a:prstGeom>
        </p:spPr>
      </p:pic>
    </p:spTree>
    <p:extLst>
      <p:ext uri="{BB962C8B-B14F-4D97-AF65-F5344CB8AC3E}">
        <p14:creationId xmlns:p14="http://schemas.microsoft.com/office/powerpoint/2010/main" val="420933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a:extLst>
              <a:ext uri="{FF2B5EF4-FFF2-40B4-BE49-F238E27FC236}">
                <a16:creationId xmlns:a16="http://schemas.microsoft.com/office/drawing/2014/main" xmlns="" id="{249B80F9-37DC-415C-BB58-D60CCA13D8E1}"/>
              </a:ext>
            </a:extLst>
          </p:cNvPr>
          <p:cNvSpPr txBox="1">
            <a:spLocks noGrp="1"/>
          </p:cNvSpPr>
          <p:nvPr>
            <p:ph idx="1"/>
          </p:nvPr>
        </p:nvSpPr>
        <p:spPr>
          <a:xfrm>
            <a:off x="1493950" y="1351261"/>
            <a:ext cx="9795456" cy="535531"/>
          </a:xfrm>
          <a:prstGeom prst="rect">
            <a:avLst/>
          </a:prstGeom>
          <a:noFill/>
        </p:spPr>
        <p:txBody>
          <a:bodyPr wrap="square" rtlCol="0" anchor="ctr">
            <a:spAutoFit/>
          </a:bodyPr>
          <a:lstStyle/>
          <a:p>
            <a:pPr algn="ctr"/>
            <a:r>
              <a:rPr lang="en-US" altLang="ko-KR" sz="3200" u="sng" dirty="0" smtClean="0">
                <a:latin typeface="DejaVu Serif Condensed" panose="02060606050605020204" pitchFamily="18" charset="0"/>
                <a:ea typeface="DejaVu Serif Condensed" panose="02060606050605020204" pitchFamily="18" charset="0"/>
                <a:cs typeface="Times New Roman" panose="02020603050405020304" pitchFamily="18" charset="0"/>
              </a:rPr>
              <a:t>Lateral Load</a:t>
            </a:r>
            <a:endParaRPr lang="en-US" altLang="ko-KR" sz="3200" u="sng" dirty="0">
              <a:latin typeface="DejaVu Serif Condensed" panose="02060606050605020204" pitchFamily="18" charset="0"/>
              <a:ea typeface="DejaVu Serif Condensed" panose="02060606050605020204" pitchFamily="18" charset="0"/>
              <a:cs typeface="Times New Roman" panose="02020603050405020304" pitchFamily="18" charset="0"/>
            </a:endParaRPr>
          </a:p>
        </p:txBody>
      </p:sp>
      <p:sp>
        <p:nvSpPr>
          <p:cNvPr id="5" name="مستطيل 4"/>
          <p:cNvSpPr/>
          <p:nvPr/>
        </p:nvSpPr>
        <p:spPr>
          <a:xfrm>
            <a:off x="2459865" y="2253803"/>
            <a:ext cx="7160653" cy="3170099"/>
          </a:xfrm>
          <a:prstGeom prst="rect">
            <a:avLst/>
          </a:prstGeom>
        </p:spPr>
        <p:txBody>
          <a:bodyPr wrap="square">
            <a:spAutoFit/>
          </a:bodyPr>
          <a:lstStyle/>
          <a:p>
            <a:pPr marL="457200" indent="-457200" algn="justLow">
              <a:buFont typeface="Arial" panose="020B0604020202020204" pitchFamily="34" charset="0"/>
              <a:buChar char="•"/>
            </a:pPr>
            <a:r>
              <a:rPr lang="en-US" altLang="ko-KR" sz="2800" dirty="0">
                <a:latin typeface="DejaVu Serif Condensed" panose="02060606050605020204" pitchFamily="18" charset="0"/>
                <a:ea typeface="DejaVu Serif Condensed" panose="02060606050605020204" pitchFamily="18" charset="0"/>
                <a:cs typeface="Times New Roman" panose="02020603050405020304" pitchFamily="18" charset="0"/>
              </a:rPr>
              <a:t>The method used in determination the effect of earthquake load is </a:t>
            </a:r>
            <a:r>
              <a:rPr lang="en-US" altLang="ko-KR" sz="2800" b="1" dirty="0">
                <a:latin typeface="DejaVu Serif Condensed" panose="02060606050605020204" pitchFamily="18" charset="0"/>
                <a:ea typeface="DejaVu Serif Condensed" panose="02060606050605020204" pitchFamily="18" charset="0"/>
                <a:cs typeface="Times New Roman" panose="02020603050405020304" pitchFamily="18" charset="0"/>
              </a:rPr>
              <a:t>modal response method. </a:t>
            </a:r>
            <a:endParaRPr lang="en-US" altLang="ko-KR" sz="2800" b="1" dirty="0" smtClean="0">
              <a:latin typeface="DejaVu Serif Condensed" panose="02060606050605020204" pitchFamily="18" charset="0"/>
              <a:ea typeface="DejaVu Serif Condensed" panose="02060606050605020204" pitchFamily="18" charset="0"/>
              <a:cs typeface="Times New Roman" panose="02020603050405020304" pitchFamily="18" charset="0"/>
            </a:endParaRPr>
          </a:p>
          <a:p>
            <a:pPr marL="457200" indent="-457200" algn="justLow">
              <a:buFont typeface="Arial" panose="020B0604020202020204" pitchFamily="34" charset="0"/>
              <a:buChar char="•"/>
            </a:pPr>
            <a:endParaRPr lang="en-US" altLang="ko-KR" sz="2800" b="1" dirty="0">
              <a:latin typeface="DejaVu Serif Condensed" panose="02060606050605020204" pitchFamily="18" charset="0"/>
              <a:ea typeface="DejaVu Serif Condensed" panose="02060606050605020204" pitchFamily="18" charset="0"/>
              <a:cs typeface="Times New Roman" panose="02020603050405020304" pitchFamily="18" charset="0"/>
            </a:endParaRPr>
          </a:p>
          <a:p>
            <a:pPr marL="457200" indent="-457200" algn="justLow">
              <a:buFont typeface="Arial" panose="020B0604020202020204" pitchFamily="34" charset="0"/>
              <a:buChar char="•"/>
            </a:pPr>
            <a:r>
              <a:rPr lang="en-US" altLang="ko-KR" sz="2800" dirty="0">
                <a:latin typeface="DejaVu Serif Condensed" panose="02060606050605020204" pitchFamily="18" charset="0"/>
                <a:ea typeface="DejaVu Serif Condensed" panose="02060606050605020204" pitchFamily="18" charset="0"/>
                <a:cs typeface="Times New Roman" panose="02020603050405020304" pitchFamily="18" charset="0"/>
              </a:rPr>
              <a:t>Verified by ELF</a:t>
            </a:r>
          </a:p>
          <a:p>
            <a:pPr marL="457200" indent="-457200" algn="justLow">
              <a:buFont typeface="Arial" panose="020B0604020202020204" pitchFamily="34" charset="0"/>
              <a:buChar char="•"/>
            </a:pPr>
            <a:endParaRPr lang="en-US" altLang="ko-KR" sz="2800" b="1" dirty="0" smtClean="0">
              <a:latin typeface="DejaVu Serif Condensed" panose="02060606050605020204" pitchFamily="18" charset="0"/>
              <a:ea typeface="DejaVu Serif Condensed" panose="02060606050605020204" pitchFamily="18" charset="0"/>
              <a:cs typeface="Times New Roman" panose="02020603050405020304" pitchFamily="18" charset="0"/>
            </a:endParaRPr>
          </a:p>
          <a:p>
            <a:pPr marL="457200" indent="-457200" algn="justLow">
              <a:buFont typeface="Arial" panose="020B0604020202020204" pitchFamily="34" charset="0"/>
              <a:buChar char="•"/>
            </a:pPr>
            <a:endParaRPr lang="en-US" altLang="ko-KR" sz="2800" b="1" dirty="0">
              <a:latin typeface="DejaVu Serif Condensed" panose="02060606050605020204" pitchFamily="18" charset="0"/>
              <a:ea typeface="DejaVu Serif Condensed" panose="02060606050605020204" pitchFamily="18" charset="0"/>
              <a:cs typeface="Times New Roman" panose="02020603050405020304" pitchFamily="18" charset="0"/>
            </a:endParaRPr>
          </a:p>
          <a:p>
            <a:pPr marL="457200" indent="-457200" algn="justLow">
              <a:buFont typeface="Arial" panose="020B0604020202020204" pitchFamily="34" charset="0"/>
              <a:buChar char="•"/>
            </a:pPr>
            <a:endParaRPr lang="en-US" altLang="ko-KR" sz="2800" b="1" dirty="0">
              <a:latin typeface="DejaVu Serif Condensed" panose="02060606050605020204" pitchFamily="18" charset="0"/>
              <a:ea typeface="DejaVu Serif Condensed" panose="02060606050605020204" pitchFamily="18" charset="0"/>
              <a:cs typeface="Times New Roman" panose="02020603050405020304" pitchFamily="18" charset="0"/>
            </a:endParaRPr>
          </a:p>
        </p:txBody>
      </p:sp>
    </p:spTree>
    <p:extLst>
      <p:ext uri="{BB962C8B-B14F-4D97-AF65-F5344CB8AC3E}">
        <p14:creationId xmlns:p14="http://schemas.microsoft.com/office/powerpoint/2010/main" val="172514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380999"/>
            <a:ext cx="9372600" cy="1344561"/>
          </a:xfrm>
        </p:spPr>
        <p:txBody>
          <a:bodyPr>
            <a:normAutofit/>
          </a:bodyPr>
          <a:lstStyle/>
          <a:p>
            <a:r>
              <a:rPr lang="en-US" dirty="0" smtClean="0"/>
              <a:t> </a:t>
            </a:r>
            <a:r>
              <a:rPr lang="en-US" dirty="0"/>
              <a:t>Load combination </a:t>
            </a:r>
            <a:r>
              <a:rPr lang="en-US" b="1" dirty="0">
                <a:solidFill>
                  <a:schemeClr val="tx2"/>
                </a:solidFill>
              </a:rPr>
              <a:t/>
            </a:r>
            <a:br>
              <a:rPr lang="en-US" b="1" dirty="0">
                <a:solidFill>
                  <a:schemeClr val="tx2"/>
                </a:solidFill>
              </a:rPr>
            </a:br>
            <a:endParaRPr lang="ar-SA" dirty="0"/>
          </a:p>
        </p:txBody>
      </p:sp>
      <p:sp>
        <p:nvSpPr>
          <p:cNvPr id="3" name="عنصر نائب للمحتوى 2"/>
          <p:cNvSpPr>
            <a:spLocks noGrp="1"/>
          </p:cNvSpPr>
          <p:nvPr>
            <p:ph idx="1"/>
          </p:nvPr>
        </p:nvSpPr>
        <p:spPr>
          <a:xfrm>
            <a:off x="1841679" y="1275008"/>
            <a:ext cx="9512121" cy="5195512"/>
          </a:xfrm>
        </p:spPr>
        <p:txBody>
          <a:bodyPr>
            <a:normAutofit/>
          </a:bodyPr>
          <a:lstStyle/>
          <a:p>
            <a:pPr marL="0" lvl="0" indent="0" algn="ctr">
              <a:lnSpc>
                <a:spcPct val="100000"/>
              </a:lnSpc>
              <a:spcBef>
                <a:spcPts val="0"/>
              </a:spcBef>
              <a:buSzTx/>
              <a:buNone/>
            </a:pPr>
            <a:r>
              <a:rPr lang="en-US" altLang="ko-KR" sz="3200" u="sng" dirty="0">
                <a:solidFill>
                  <a:prstClr val="black"/>
                </a:solidFill>
                <a:latin typeface="DejaVu Serif Condensed" panose="02060606050605020204" pitchFamily="18" charset="0"/>
                <a:ea typeface="DejaVu Serif Condensed" panose="02060606050605020204" pitchFamily="18" charset="0"/>
                <a:cs typeface="Times New Roman" panose="02020603050405020304" pitchFamily="18" charset="0"/>
              </a:rPr>
              <a:t>Ultimate Load Combinations:</a:t>
            </a:r>
          </a:p>
          <a:p>
            <a:pPr marL="0" lvl="0" indent="0" algn="ctr">
              <a:lnSpc>
                <a:spcPct val="100000"/>
              </a:lnSpc>
              <a:spcBef>
                <a:spcPts val="0"/>
              </a:spcBef>
              <a:buSzTx/>
              <a:buNone/>
            </a:pPr>
            <a:endParaRPr lang="en-US" altLang="ko-KR" sz="3200" u="sng" dirty="0">
              <a:solidFill>
                <a:prstClr val="black"/>
              </a:solidFill>
              <a:latin typeface="DejaVu Serif Condensed" panose="02060606050605020204" pitchFamily="18" charset="0"/>
              <a:ea typeface="DejaVu Serif Condensed" panose="02060606050605020204" pitchFamily="18" charset="0"/>
              <a:cs typeface="Times New Roman" panose="02020603050405020304" pitchFamily="18" charset="0"/>
            </a:endParaRPr>
          </a:p>
          <a:p>
            <a:pPr marL="285750" lvl="0" indent="-285750">
              <a:lnSpc>
                <a:spcPct val="100000"/>
              </a:lnSpc>
              <a:spcBef>
                <a:spcPts val="0"/>
              </a:spcBef>
              <a:buSzTx/>
              <a:buFont typeface="Arial" panose="020B0604020202020204" pitchFamily="34" charset="0"/>
              <a:buChar char="•"/>
            </a:pPr>
            <a:r>
              <a:rPr lang="en-US" sz="2800" dirty="0">
                <a:solidFill>
                  <a:prstClr val="black"/>
                </a:solidFill>
              </a:rPr>
              <a:t>1.4 D</a:t>
            </a:r>
          </a:p>
          <a:p>
            <a:pPr marL="285750" lvl="0" indent="-285750">
              <a:lnSpc>
                <a:spcPct val="100000"/>
              </a:lnSpc>
              <a:spcBef>
                <a:spcPts val="0"/>
              </a:spcBef>
              <a:buSzTx/>
              <a:buFont typeface="Arial" panose="020B0604020202020204" pitchFamily="34" charset="0"/>
              <a:buChar char="•"/>
            </a:pPr>
            <a:r>
              <a:rPr lang="en-US" sz="2800" dirty="0">
                <a:solidFill>
                  <a:prstClr val="black"/>
                </a:solidFill>
              </a:rPr>
              <a:t>1.2D +1.6L</a:t>
            </a:r>
          </a:p>
          <a:p>
            <a:pPr marL="285750" lvl="0" indent="-285750">
              <a:lnSpc>
                <a:spcPct val="100000"/>
              </a:lnSpc>
              <a:spcBef>
                <a:spcPts val="0"/>
              </a:spcBef>
              <a:buSzTx/>
              <a:buFont typeface="Arial" panose="020B0604020202020204" pitchFamily="34" charset="0"/>
              <a:buChar char="•"/>
            </a:pPr>
            <a:r>
              <a:rPr lang="en-US" sz="2800" dirty="0">
                <a:solidFill>
                  <a:prstClr val="black"/>
                </a:solidFill>
              </a:rPr>
              <a:t>1.32D +L +1.3EQx +0.39EQy</a:t>
            </a:r>
          </a:p>
          <a:p>
            <a:pPr marL="285750" lvl="0" indent="-285750">
              <a:lnSpc>
                <a:spcPct val="100000"/>
              </a:lnSpc>
              <a:spcBef>
                <a:spcPts val="0"/>
              </a:spcBef>
              <a:buSzTx/>
              <a:buFont typeface="Arial" panose="020B0604020202020204" pitchFamily="34" charset="0"/>
              <a:buChar char="•"/>
            </a:pPr>
            <a:r>
              <a:rPr lang="en-US" sz="2800" dirty="0">
                <a:solidFill>
                  <a:prstClr val="black"/>
                </a:solidFill>
              </a:rPr>
              <a:t>1.32D +L +1.3EQy +0.39EQx</a:t>
            </a:r>
            <a:endParaRPr lang="en-US" altLang="ko-KR" sz="4400" u="sng" dirty="0">
              <a:solidFill>
                <a:prstClr val="black"/>
              </a:solidFill>
              <a:latin typeface="DejaVu Serif Condensed" panose="02060606050605020204" pitchFamily="18" charset="0"/>
              <a:ea typeface="DejaVu Serif Condensed" panose="02060606050605020204" pitchFamily="18" charset="0"/>
              <a:cs typeface="Times New Roman" panose="02020603050405020304" pitchFamily="18" charset="0"/>
            </a:endParaRPr>
          </a:p>
          <a:p>
            <a:pPr marL="285750" lvl="0" indent="-285750">
              <a:lnSpc>
                <a:spcPct val="100000"/>
              </a:lnSpc>
              <a:spcBef>
                <a:spcPts val="0"/>
              </a:spcBef>
              <a:buSzTx/>
              <a:buFont typeface="Arial" panose="020B0604020202020204" pitchFamily="34" charset="0"/>
              <a:buChar char="•"/>
            </a:pPr>
            <a:r>
              <a:rPr lang="en-US" sz="2800" dirty="0">
                <a:solidFill>
                  <a:prstClr val="black"/>
                </a:solidFill>
              </a:rPr>
              <a:t>0.78D +1.3EQx +0.39EQy</a:t>
            </a:r>
          </a:p>
          <a:p>
            <a:pPr marL="285750" lvl="0" indent="-285750">
              <a:lnSpc>
                <a:spcPct val="100000"/>
              </a:lnSpc>
              <a:spcBef>
                <a:spcPts val="0"/>
              </a:spcBef>
              <a:buSzTx/>
              <a:buFont typeface="Arial" panose="020B0604020202020204" pitchFamily="34" charset="0"/>
              <a:buChar char="•"/>
            </a:pPr>
            <a:r>
              <a:rPr lang="en-US" sz="2800" dirty="0">
                <a:solidFill>
                  <a:prstClr val="black"/>
                </a:solidFill>
              </a:rPr>
              <a:t>0.78D +1.3EQy +0.39EQx</a:t>
            </a:r>
          </a:p>
          <a:p>
            <a:pPr marL="0" lvl="0" indent="0" algn="ctr">
              <a:lnSpc>
                <a:spcPct val="100000"/>
              </a:lnSpc>
              <a:spcBef>
                <a:spcPts val="0"/>
              </a:spcBef>
              <a:buSzTx/>
              <a:buNone/>
            </a:pPr>
            <a:endParaRPr lang="en-US" altLang="ko-KR" sz="3200" u="sng" dirty="0">
              <a:solidFill>
                <a:prstClr val="black"/>
              </a:solidFill>
              <a:latin typeface="DejaVu Serif Condensed" panose="02060606050605020204" pitchFamily="18" charset="0"/>
              <a:ea typeface="DejaVu Serif Condensed" panose="02060606050605020204" pitchFamily="18" charset="0"/>
              <a:cs typeface="Times New Roman" panose="02020603050405020304" pitchFamily="18" charset="0"/>
            </a:endParaRPr>
          </a:p>
          <a:p>
            <a:pPr lvl="0"/>
            <a:endParaRPr lang="en-US" dirty="0" smtClean="0"/>
          </a:p>
        </p:txBody>
      </p:sp>
      <mc:AlternateContent xmlns:mc="http://schemas.openxmlformats.org/markup-compatibility/2006" xmlns:a14="http://schemas.microsoft.com/office/drawing/2010/main">
        <mc:Choice Requires="a14">
          <p:sp>
            <p:nvSpPr>
              <p:cNvPr id="4" name="Rectangle 4">
                <a:extLst>
                  <a:ext uri="{FF2B5EF4-FFF2-40B4-BE49-F238E27FC236}">
                    <a16:creationId xmlns:a16="http://schemas.microsoft.com/office/drawing/2014/main" xmlns="" id="{8B9F44EC-9A87-4F4E-9D26-95908C42DC65}"/>
                  </a:ext>
                </a:extLst>
              </p:cNvPr>
              <p:cNvSpPr/>
              <p:nvPr/>
            </p:nvSpPr>
            <p:spPr>
              <a:xfrm>
                <a:off x="7443988" y="1893194"/>
                <a:ext cx="4211391" cy="3046988"/>
              </a:xfrm>
              <a:prstGeom prst="rect">
                <a:avLst/>
              </a:prstGeom>
            </p:spPr>
            <p:txBody>
              <a:bodyPr wrap="square" anchor="t">
                <a:spAutoFit/>
              </a:bodyPr>
              <a:lstStyle/>
              <a:p>
                <a:pPr marL="342900" indent="-342900">
                  <a:buFont typeface="Arial" panose="020B0604020202020204" pitchFamily="34" charset="0"/>
                  <a:buChar char="•"/>
                </a:pPr>
                <a14:m>
                  <m:oMath xmlns:m="http://schemas.openxmlformats.org/officeDocument/2006/math">
                    <m:r>
                      <a:rPr lang="en-US" sz="2400" i="1">
                        <a:latin typeface="Cambria Math" panose="02040503050406030204" pitchFamily="18" charset="0"/>
                      </a:rPr>
                      <m:t>𝐸</m:t>
                    </m:r>
                    <m:r>
                      <a:rPr lang="en-US" sz="2400" i="0">
                        <a:latin typeface="Cambria Math" panose="02040503050406030204" pitchFamily="18" charset="0"/>
                      </a:rPr>
                      <m:t>=</m:t>
                    </m:r>
                    <m:r>
                      <a:rPr lang="en-US" sz="2400" i="1">
                        <a:latin typeface="Cambria Math" panose="02040503050406030204" pitchFamily="18" charset="0"/>
                      </a:rPr>
                      <m:t>𝐸</m:t>
                    </m:r>
                    <m:r>
                      <a:rPr lang="en-US" sz="2400" i="1">
                        <a:latin typeface="Cambria Math" panose="02040503050406030204" pitchFamily="18" charset="0"/>
                      </a:rPr>
                      <m:t>h</m:t>
                    </m:r>
                    <m:r>
                      <a:rPr lang="en-US" sz="2400" i="0">
                        <a:latin typeface="Cambria Math" panose="02040503050406030204" pitchFamily="18" charset="0"/>
                      </a:rPr>
                      <m:t>+</m:t>
                    </m:r>
                    <m:r>
                      <a:rPr lang="en-US" sz="2400" i="1">
                        <a:latin typeface="Cambria Math" panose="02040503050406030204" pitchFamily="18" charset="0"/>
                      </a:rPr>
                      <m:t>𝐸𝑣</m:t>
                    </m:r>
                  </m:oMath>
                </a14:m>
                <a:endParaRPr lang="en-US" sz="2400" dirty="0" smtClean="0"/>
              </a:p>
              <a:p>
                <a:pPr marL="342900" indent="-342900">
                  <a:buFont typeface="Arial" panose="020B0604020202020204" pitchFamily="34" charset="0"/>
                  <a:buChar char="•"/>
                </a:pPr>
                <a14:m>
                  <m:oMath xmlns:m="http://schemas.openxmlformats.org/officeDocument/2006/math">
                    <m:r>
                      <a:rPr lang="en-US" sz="2400" i="1">
                        <a:latin typeface="Cambria Math" panose="02040503050406030204" pitchFamily="18" charset="0"/>
                      </a:rPr>
                      <m:t>𝐸</m:t>
                    </m:r>
                    <m:r>
                      <a:rPr lang="en-US" sz="2400" i="1">
                        <a:latin typeface="Cambria Math" panose="02040503050406030204" pitchFamily="18" charset="0"/>
                      </a:rPr>
                      <m:t>h</m:t>
                    </m:r>
                    <m:r>
                      <a:rPr lang="en-US" sz="2400">
                        <a:latin typeface="Cambria Math" panose="02040503050406030204" pitchFamily="18" charset="0"/>
                      </a:rPr>
                      <m:t>=</m:t>
                    </m:r>
                    <m:r>
                      <m:rPr>
                        <m:sty m:val="p"/>
                      </m:rPr>
                      <a:rPr lang="en-US" sz="2400">
                        <a:latin typeface="Cambria Math" panose="02040503050406030204" pitchFamily="18" charset="0"/>
                      </a:rPr>
                      <m:t>ρQE</m:t>
                    </m:r>
                  </m:oMath>
                </a14:m>
                <a:endParaRPr lang="en-US" sz="2400" dirty="0" smtClean="0"/>
              </a:p>
              <a:p>
                <a:pPr marL="342900" indent="-342900">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rPr>
                      <m:t>Q</m:t>
                    </m:r>
                    <m:r>
                      <a:rPr lang="en-US" sz="2400" i="1">
                        <a:latin typeface="Cambria Math" panose="02040503050406030204" pitchFamily="18" charset="0"/>
                      </a:rPr>
                      <m:t>𝐸𝑦</m:t>
                    </m:r>
                    <m:r>
                      <a:rPr lang="en-US" sz="2400">
                        <a:latin typeface="Cambria Math" panose="02040503050406030204" pitchFamily="18" charset="0"/>
                      </a:rPr>
                      <m:t>=</m:t>
                    </m:r>
                    <m:r>
                      <a:rPr lang="en-US" sz="2400" i="1">
                        <a:latin typeface="Cambria Math" panose="02040503050406030204" pitchFamily="18" charset="0"/>
                      </a:rPr>
                      <m:t>𝐸𝑦</m:t>
                    </m:r>
                    <m:r>
                      <a:rPr lang="en-US" sz="2400">
                        <a:latin typeface="Cambria Math" panose="02040503050406030204" pitchFamily="18" charset="0"/>
                      </a:rPr>
                      <m:t>+</m:t>
                    </m:r>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3</m:t>
                    </m:r>
                    <m:r>
                      <a:rPr lang="en-US" sz="2400" i="1">
                        <a:latin typeface="Cambria Math" panose="02040503050406030204" pitchFamily="18" charset="0"/>
                      </a:rPr>
                      <m:t>𝐸𝑥</m:t>
                    </m:r>
                  </m:oMath>
                </a14:m>
                <a:endParaRPr lang="en-US" sz="2400" dirty="0" smtClean="0"/>
              </a:p>
              <a:p>
                <a:pPr marL="342900" indent="-342900">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rPr>
                      <m:t>Q</m:t>
                    </m:r>
                    <m:r>
                      <a:rPr lang="en-US" sz="2400" i="1">
                        <a:latin typeface="Cambria Math" panose="02040503050406030204" pitchFamily="18" charset="0"/>
                      </a:rPr>
                      <m:t>𝐸𝑥</m:t>
                    </m:r>
                    <m:r>
                      <a:rPr lang="en-US" sz="2400">
                        <a:latin typeface="Cambria Math" panose="02040503050406030204" pitchFamily="18" charset="0"/>
                      </a:rPr>
                      <m:t>=</m:t>
                    </m:r>
                    <m:r>
                      <a:rPr lang="en-US" sz="2400" i="1">
                        <a:latin typeface="Cambria Math" panose="02040503050406030204" pitchFamily="18" charset="0"/>
                      </a:rPr>
                      <m:t>𝐸𝑥</m:t>
                    </m:r>
                    <m:r>
                      <a:rPr lang="en-US" sz="2400">
                        <a:latin typeface="Cambria Math" panose="02040503050406030204" pitchFamily="18" charset="0"/>
                      </a:rPr>
                      <m:t>+</m:t>
                    </m:r>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3</m:t>
                    </m:r>
                    <m:r>
                      <a:rPr lang="en-US" sz="2400" i="1">
                        <a:latin typeface="Cambria Math" panose="02040503050406030204" pitchFamily="18" charset="0"/>
                      </a:rPr>
                      <m:t>𝐸𝑦</m:t>
                    </m:r>
                  </m:oMath>
                </a14:m>
                <a:endParaRPr lang="en-US" sz="2400" dirty="0"/>
              </a:p>
              <a:p>
                <a:pPr marL="342900" indent="-342900">
                  <a:buFont typeface="Arial" panose="020B0604020202020204" pitchFamily="34" charset="0"/>
                  <a:buChar char="•"/>
                </a:pPr>
                <a14:m>
                  <m:oMath xmlns:m="http://schemas.openxmlformats.org/officeDocument/2006/math">
                    <m:r>
                      <a:rPr lang="en-US" sz="2400" i="1">
                        <a:latin typeface="Cambria Math" panose="02040503050406030204" pitchFamily="18" charset="0"/>
                      </a:rPr>
                      <m:t>𝐸𝑣</m:t>
                    </m:r>
                    <m:r>
                      <a:rPr lang="en-US" sz="2400">
                        <a:latin typeface="Cambria Math" panose="02040503050406030204" pitchFamily="18" charset="0"/>
                      </a:rPr>
                      <m:t>=</m:t>
                    </m:r>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2</m:t>
                    </m:r>
                    <m:r>
                      <a:rPr lang="en-US" sz="2400" i="1">
                        <a:latin typeface="Cambria Math" panose="02040503050406030204" pitchFamily="18" charset="0"/>
                        <a:ea typeface="Cambria Math" panose="02040503050406030204" pitchFamily="18" charset="0"/>
                      </a:rPr>
                      <m:t>×</m:t>
                    </m:r>
                    <m:r>
                      <a:rPr lang="en-US" sz="2400">
                        <a:latin typeface="Cambria Math" panose="02040503050406030204" pitchFamily="18" charset="0"/>
                      </a:rPr>
                      <m:t> </m:t>
                    </m:r>
                    <m:r>
                      <a:rPr lang="en-US" sz="2400" i="1">
                        <a:latin typeface="Cambria Math" panose="02040503050406030204" pitchFamily="18" charset="0"/>
                      </a:rPr>
                      <m:t>𝑆</m:t>
                    </m:r>
                    <m:r>
                      <m:rPr>
                        <m:sty m:val="p"/>
                      </m:rPr>
                      <a:rPr lang="en-US" sz="2400">
                        <a:latin typeface="Cambria Math" panose="02040503050406030204" pitchFamily="18" charset="0"/>
                      </a:rPr>
                      <m:t>Ds</m:t>
                    </m:r>
                    <m:r>
                      <a:rPr lang="en-US" sz="2400">
                        <a:latin typeface="Cambria Math" panose="02040503050406030204" pitchFamily="18" charset="0"/>
                      </a:rPr>
                      <m:t> </m:t>
                    </m:r>
                    <m:r>
                      <a:rPr lang="en-US" sz="2400" i="1">
                        <a:latin typeface="Cambria Math" panose="02040503050406030204" pitchFamily="18" charset="0"/>
                        <a:ea typeface="Cambria Math" panose="02040503050406030204" pitchFamily="18" charset="0"/>
                      </a:rPr>
                      <m:t>×</m:t>
                    </m:r>
                    <m:r>
                      <a:rPr lang="en-US" sz="2400">
                        <a:latin typeface="Cambria Math" panose="02040503050406030204" pitchFamily="18" charset="0"/>
                      </a:rPr>
                      <m:t> </m:t>
                    </m:r>
                    <m:r>
                      <a:rPr lang="en-US" sz="2400" i="1">
                        <a:latin typeface="Cambria Math" panose="02040503050406030204" pitchFamily="18" charset="0"/>
                      </a:rPr>
                      <m:t>𝐷</m:t>
                    </m:r>
                  </m:oMath>
                </a14:m>
                <a:endParaRPr lang="en-US" sz="2400" dirty="0" smtClean="0"/>
              </a:p>
              <a:p>
                <a:endParaRPr lang="en-US" sz="2400" dirty="0" smtClean="0"/>
              </a:p>
              <a:p>
                <a:endParaRPr lang="en-US" sz="2400" dirty="0"/>
              </a:p>
              <a:p>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ρ</m:t>
                      </m:r>
                      <m:r>
                        <a:rPr lang="en-US" sz="2400">
                          <a:latin typeface="Cambria Math" panose="02040503050406030204" pitchFamily="18" charset="0"/>
                        </a:rPr>
                        <m:t>=</m:t>
                      </m:r>
                      <m:r>
                        <a:rPr lang="en-US" sz="2400">
                          <a:latin typeface="Cambria Math" panose="02040503050406030204" pitchFamily="18" charset="0"/>
                        </a:rPr>
                        <m:t>1</m:t>
                      </m:r>
                      <m:r>
                        <a:rPr lang="en-US" sz="2400">
                          <a:latin typeface="Cambria Math" panose="02040503050406030204" pitchFamily="18" charset="0"/>
                        </a:rPr>
                        <m:t>.</m:t>
                      </m:r>
                      <m:r>
                        <a:rPr lang="en-US" sz="2400">
                          <a:latin typeface="Cambria Math" panose="02040503050406030204" pitchFamily="18" charset="0"/>
                        </a:rPr>
                        <m:t>3</m:t>
                      </m:r>
                    </m:oMath>
                  </m:oMathPara>
                </a14:m>
                <a:endParaRPr lang="en-US" sz="2400" dirty="0"/>
              </a:p>
            </p:txBody>
          </p:sp>
        </mc:Choice>
        <mc:Fallback xmlns="">
          <p:sp>
            <p:nvSpPr>
              <p:cNvPr id="4" name="Rectangle 4">
                <a:extLst>
                  <a:ext uri="{FF2B5EF4-FFF2-40B4-BE49-F238E27FC236}">
                    <a16:creationId xmlns:a16="http://schemas.microsoft.com/office/drawing/2014/main" id="{8B9F44EC-9A87-4F4E-9D26-95908C42DC65}"/>
                  </a:ext>
                </a:extLst>
              </p:cNvPr>
              <p:cNvSpPr>
                <a:spLocks noRot="1" noChangeAspect="1" noMove="1" noResize="1" noEditPoints="1" noAdjustHandles="1" noChangeArrowheads="1" noChangeShapeType="1" noTextEdit="1"/>
              </p:cNvSpPr>
              <p:nvPr/>
            </p:nvSpPr>
            <p:spPr>
              <a:xfrm>
                <a:off x="7443988" y="1893194"/>
                <a:ext cx="4211391" cy="3046988"/>
              </a:xfrm>
              <a:prstGeom prst="rect">
                <a:avLst/>
              </a:prstGeom>
              <a:blipFill>
                <a:blip r:embed="rId2"/>
                <a:stretch>
                  <a:fillRect l="-1881" t="-1002" b="-802"/>
                </a:stretch>
              </a:blipFill>
            </p:spPr>
            <p:txBody>
              <a:bodyPr/>
              <a:lstStyle/>
              <a:p>
                <a:r>
                  <a:rPr lang="ar-SA">
                    <a:noFill/>
                  </a:rPr>
                  <a:t> </a:t>
                </a:r>
              </a:p>
            </p:txBody>
          </p:sp>
        </mc:Fallback>
      </mc:AlternateContent>
    </p:spTree>
    <p:extLst>
      <p:ext uri="{BB962C8B-B14F-4D97-AF65-F5344CB8AC3E}">
        <p14:creationId xmlns:p14="http://schemas.microsoft.com/office/powerpoint/2010/main" val="2829347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a:extLst>
              <a:ext uri="{FF2B5EF4-FFF2-40B4-BE49-F238E27FC236}">
                <a16:creationId xmlns:a16="http://schemas.microsoft.com/office/drawing/2014/main" xmlns="" id="{249B80F9-37DC-415C-BB58-D60CCA13D8E1}"/>
              </a:ext>
            </a:extLst>
          </p:cNvPr>
          <p:cNvSpPr txBox="1">
            <a:spLocks noGrp="1"/>
          </p:cNvSpPr>
          <p:nvPr>
            <p:ph idx="1"/>
          </p:nvPr>
        </p:nvSpPr>
        <p:spPr>
          <a:xfrm>
            <a:off x="1931831" y="1553760"/>
            <a:ext cx="9421969" cy="4921347"/>
          </a:xfrm>
          <a:prstGeom prst="rect">
            <a:avLst/>
          </a:prstGeom>
          <a:noFill/>
        </p:spPr>
        <p:txBody>
          <a:bodyPr wrap="square" rtlCol="0" anchor="ctr">
            <a:spAutoFit/>
          </a:bodyPr>
          <a:lstStyle/>
          <a:p>
            <a:pPr algn="ctr"/>
            <a:r>
              <a:rPr lang="en-US" altLang="ko-KR" sz="3200" u="sng" dirty="0" smtClean="0">
                <a:latin typeface="DejaVu Serif Condensed" panose="02060606050605020204" pitchFamily="18" charset="0"/>
                <a:ea typeface="DejaVu Serif Condensed" panose="02060606050605020204" pitchFamily="18" charset="0"/>
                <a:cs typeface="Times New Roman" panose="02020603050405020304" pitchFamily="18" charset="0"/>
              </a:rPr>
              <a:t>Service Load Combinations:</a:t>
            </a:r>
          </a:p>
          <a:p>
            <a:pPr marL="457200" indent="-457200">
              <a:buFont typeface="Arial" panose="020B0604020202020204" pitchFamily="34" charset="0"/>
              <a:buChar char="•"/>
            </a:pPr>
            <a:r>
              <a:rPr lang="en-US" sz="2400" dirty="0" smtClean="0"/>
              <a:t>D+L</a:t>
            </a:r>
          </a:p>
          <a:p>
            <a:pPr marL="457200" indent="-457200">
              <a:buFont typeface="Arial" panose="020B0604020202020204" pitchFamily="34" charset="0"/>
              <a:buChar char="•"/>
            </a:pPr>
            <a:r>
              <a:rPr lang="en-US" sz="2400" dirty="0" smtClean="0"/>
              <a:t>1.084 D+0.91EQx+0.273EQy</a:t>
            </a:r>
            <a:endParaRPr lang="en-US" sz="2400" dirty="0"/>
          </a:p>
          <a:p>
            <a:pPr marL="457200" indent="-457200">
              <a:buFont typeface="Arial" panose="020B0604020202020204" pitchFamily="34" charset="0"/>
              <a:buChar char="•"/>
            </a:pPr>
            <a:r>
              <a:rPr lang="en-US" sz="2400" dirty="0" smtClean="0"/>
              <a:t>1.084 D+0.91EQy+0.273EQx</a:t>
            </a:r>
            <a:endParaRPr lang="en-US" sz="2400" dirty="0"/>
          </a:p>
          <a:p>
            <a:pPr marL="457200" indent="-457200">
              <a:buFont typeface="Arial" panose="020B0604020202020204" pitchFamily="34" charset="0"/>
              <a:buChar char="•"/>
            </a:pPr>
            <a:r>
              <a:rPr lang="en-US" sz="2400" dirty="0" smtClean="0"/>
              <a:t>1.063D </a:t>
            </a:r>
            <a:r>
              <a:rPr lang="en-US" sz="2400" dirty="0"/>
              <a:t>+0.75L +0.683EQx +0.205EQy</a:t>
            </a:r>
          </a:p>
          <a:p>
            <a:pPr marL="457200" indent="-457200">
              <a:buFont typeface="Arial" panose="020B0604020202020204" pitchFamily="34" charset="0"/>
              <a:buChar char="•"/>
            </a:pPr>
            <a:r>
              <a:rPr lang="en-US" sz="2400" dirty="0" smtClean="0"/>
              <a:t>1.063D </a:t>
            </a:r>
            <a:r>
              <a:rPr lang="en-US" sz="2400" dirty="0"/>
              <a:t>+0.75L +0.683EQy +0.205EQx</a:t>
            </a:r>
          </a:p>
          <a:p>
            <a:pPr marL="457200" indent="-457200">
              <a:buFont typeface="Arial" panose="020B0604020202020204" pitchFamily="34" charset="0"/>
              <a:buChar char="•"/>
            </a:pPr>
            <a:r>
              <a:rPr lang="en-US" sz="2400" dirty="0" smtClean="0"/>
              <a:t>0.516D+0.91EQx+0.273EQy</a:t>
            </a:r>
            <a:endParaRPr lang="en-US" sz="2400" dirty="0"/>
          </a:p>
          <a:p>
            <a:pPr marL="457200" indent="-457200">
              <a:buFont typeface="Arial" panose="020B0604020202020204" pitchFamily="34" charset="0"/>
              <a:buChar char="•"/>
            </a:pPr>
            <a:r>
              <a:rPr lang="en-US" sz="2400" dirty="0" smtClean="0"/>
              <a:t>0.516D+0.91EQy+0.273EQx</a:t>
            </a:r>
            <a:r>
              <a:rPr lang="en-US" b="1" dirty="0"/>
              <a:t/>
            </a:r>
            <a:br>
              <a:rPr lang="en-US" b="1" dirty="0"/>
            </a:br>
            <a:endParaRPr lang="en-US" altLang="ko-KR" sz="3200" u="sng" dirty="0">
              <a:latin typeface="DejaVu Serif Condensed" panose="02060606050605020204" pitchFamily="18" charset="0"/>
              <a:ea typeface="DejaVu Serif Condensed" panose="020606060506050202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xmlns="" id="{8B9F44EC-9A87-4F4E-9D26-95908C42DC65}"/>
                  </a:ext>
                </a:extLst>
              </p:cNvPr>
              <p:cNvSpPr/>
              <p:nvPr/>
            </p:nvSpPr>
            <p:spPr>
              <a:xfrm>
                <a:off x="7980609" y="2490939"/>
                <a:ext cx="4211391" cy="3046988"/>
              </a:xfrm>
              <a:prstGeom prst="rect">
                <a:avLst/>
              </a:prstGeom>
            </p:spPr>
            <p:txBody>
              <a:bodyPr wrap="square" anchor="t">
                <a:spAutoFit/>
              </a:bodyPr>
              <a:lstStyle/>
              <a:p>
                <a:pPr marL="342900" indent="-342900">
                  <a:buFont typeface="Arial" panose="020B0604020202020204" pitchFamily="34" charset="0"/>
                  <a:buChar char="•"/>
                </a:pPr>
                <a14:m>
                  <m:oMath xmlns:m="http://schemas.openxmlformats.org/officeDocument/2006/math">
                    <m:r>
                      <a:rPr lang="en-US" sz="2400" i="1">
                        <a:latin typeface="Cambria Math" panose="02040503050406030204" pitchFamily="18" charset="0"/>
                      </a:rPr>
                      <m:t>𝐸</m:t>
                    </m:r>
                    <m:r>
                      <a:rPr lang="en-US" sz="2400" i="0">
                        <a:latin typeface="Cambria Math" panose="02040503050406030204" pitchFamily="18" charset="0"/>
                      </a:rPr>
                      <m:t>=</m:t>
                    </m:r>
                    <m:r>
                      <a:rPr lang="en-US" sz="2400" i="1">
                        <a:latin typeface="Cambria Math" panose="02040503050406030204" pitchFamily="18" charset="0"/>
                      </a:rPr>
                      <m:t>𝐸</m:t>
                    </m:r>
                    <m:r>
                      <a:rPr lang="en-US" sz="2400" i="1">
                        <a:latin typeface="Cambria Math" panose="02040503050406030204" pitchFamily="18" charset="0"/>
                      </a:rPr>
                      <m:t>h</m:t>
                    </m:r>
                    <m:r>
                      <a:rPr lang="en-US" sz="2400" i="0">
                        <a:latin typeface="Cambria Math" panose="02040503050406030204" pitchFamily="18" charset="0"/>
                      </a:rPr>
                      <m:t>+</m:t>
                    </m:r>
                    <m:r>
                      <a:rPr lang="en-US" sz="2400" i="1">
                        <a:latin typeface="Cambria Math" panose="02040503050406030204" pitchFamily="18" charset="0"/>
                      </a:rPr>
                      <m:t>𝐸𝑣</m:t>
                    </m:r>
                  </m:oMath>
                </a14:m>
                <a:endParaRPr lang="en-US" sz="2400" dirty="0" smtClean="0"/>
              </a:p>
              <a:p>
                <a:pPr marL="342900" indent="-342900">
                  <a:buFont typeface="Arial" panose="020B0604020202020204" pitchFamily="34" charset="0"/>
                  <a:buChar char="•"/>
                </a:pPr>
                <a14:m>
                  <m:oMath xmlns:m="http://schemas.openxmlformats.org/officeDocument/2006/math">
                    <m:r>
                      <a:rPr lang="en-US" sz="2400" i="1">
                        <a:latin typeface="Cambria Math" panose="02040503050406030204" pitchFamily="18" charset="0"/>
                      </a:rPr>
                      <m:t>𝐸</m:t>
                    </m:r>
                    <m:r>
                      <a:rPr lang="en-US" sz="2400" i="1">
                        <a:latin typeface="Cambria Math" panose="02040503050406030204" pitchFamily="18" charset="0"/>
                      </a:rPr>
                      <m:t>h</m:t>
                    </m:r>
                    <m:r>
                      <a:rPr lang="en-US" sz="2400">
                        <a:latin typeface="Cambria Math" panose="02040503050406030204" pitchFamily="18" charset="0"/>
                      </a:rPr>
                      <m:t>=</m:t>
                    </m:r>
                    <m:r>
                      <m:rPr>
                        <m:sty m:val="p"/>
                      </m:rPr>
                      <a:rPr lang="en-US" sz="2400">
                        <a:latin typeface="Cambria Math" panose="02040503050406030204" pitchFamily="18" charset="0"/>
                      </a:rPr>
                      <m:t>ρQE</m:t>
                    </m:r>
                  </m:oMath>
                </a14:m>
                <a:endParaRPr lang="en-US" sz="2400" dirty="0" smtClean="0"/>
              </a:p>
              <a:p>
                <a:pPr marL="342900" indent="-342900">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rPr>
                      <m:t>Q</m:t>
                    </m:r>
                    <m:r>
                      <a:rPr lang="en-US" sz="2400" i="1">
                        <a:latin typeface="Cambria Math" panose="02040503050406030204" pitchFamily="18" charset="0"/>
                      </a:rPr>
                      <m:t>𝐸𝑦</m:t>
                    </m:r>
                    <m:r>
                      <a:rPr lang="en-US" sz="2400">
                        <a:latin typeface="Cambria Math" panose="02040503050406030204" pitchFamily="18" charset="0"/>
                      </a:rPr>
                      <m:t>=</m:t>
                    </m:r>
                    <m:r>
                      <a:rPr lang="en-US" sz="2400" i="1">
                        <a:latin typeface="Cambria Math" panose="02040503050406030204" pitchFamily="18" charset="0"/>
                      </a:rPr>
                      <m:t>𝐸𝑦</m:t>
                    </m:r>
                    <m:r>
                      <a:rPr lang="en-US" sz="2400">
                        <a:latin typeface="Cambria Math" panose="02040503050406030204" pitchFamily="18" charset="0"/>
                      </a:rPr>
                      <m:t>+</m:t>
                    </m:r>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3</m:t>
                    </m:r>
                    <m:r>
                      <a:rPr lang="en-US" sz="2400" i="1">
                        <a:latin typeface="Cambria Math" panose="02040503050406030204" pitchFamily="18" charset="0"/>
                      </a:rPr>
                      <m:t>𝐸𝑥</m:t>
                    </m:r>
                  </m:oMath>
                </a14:m>
                <a:endParaRPr lang="en-US" sz="2400" dirty="0" smtClean="0"/>
              </a:p>
              <a:p>
                <a:pPr marL="342900" indent="-342900">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rPr>
                      <m:t>Q</m:t>
                    </m:r>
                    <m:r>
                      <a:rPr lang="en-US" sz="2400" i="1">
                        <a:latin typeface="Cambria Math" panose="02040503050406030204" pitchFamily="18" charset="0"/>
                      </a:rPr>
                      <m:t>𝐸𝑥</m:t>
                    </m:r>
                    <m:r>
                      <a:rPr lang="en-US" sz="2400">
                        <a:latin typeface="Cambria Math" panose="02040503050406030204" pitchFamily="18" charset="0"/>
                      </a:rPr>
                      <m:t>=</m:t>
                    </m:r>
                    <m:r>
                      <a:rPr lang="en-US" sz="2400" i="1">
                        <a:latin typeface="Cambria Math" panose="02040503050406030204" pitchFamily="18" charset="0"/>
                      </a:rPr>
                      <m:t>𝐸𝑥</m:t>
                    </m:r>
                    <m:r>
                      <a:rPr lang="en-US" sz="2400">
                        <a:latin typeface="Cambria Math" panose="02040503050406030204" pitchFamily="18" charset="0"/>
                      </a:rPr>
                      <m:t>+</m:t>
                    </m:r>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3</m:t>
                    </m:r>
                    <m:r>
                      <a:rPr lang="en-US" sz="2400" i="1">
                        <a:latin typeface="Cambria Math" panose="02040503050406030204" pitchFamily="18" charset="0"/>
                      </a:rPr>
                      <m:t>𝐸𝑦</m:t>
                    </m:r>
                  </m:oMath>
                </a14:m>
                <a:endParaRPr lang="en-US" sz="2400" dirty="0"/>
              </a:p>
              <a:p>
                <a:pPr marL="342900" indent="-342900">
                  <a:buFont typeface="Arial" panose="020B0604020202020204" pitchFamily="34" charset="0"/>
                  <a:buChar char="•"/>
                </a:pPr>
                <a14:m>
                  <m:oMath xmlns:m="http://schemas.openxmlformats.org/officeDocument/2006/math">
                    <m:r>
                      <a:rPr lang="en-US" sz="2400" i="1">
                        <a:latin typeface="Cambria Math" panose="02040503050406030204" pitchFamily="18" charset="0"/>
                      </a:rPr>
                      <m:t>𝐸𝑣</m:t>
                    </m:r>
                    <m:r>
                      <a:rPr lang="en-US" sz="2400">
                        <a:latin typeface="Cambria Math" panose="02040503050406030204" pitchFamily="18" charset="0"/>
                      </a:rPr>
                      <m:t>=</m:t>
                    </m:r>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2</m:t>
                    </m:r>
                    <m:r>
                      <a:rPr lang="en-US" sz="2400" i="1">
                        <a:latin typeface="Cambria Math" panose="02040503050406030204" pitchFamily="18" charset="0"/>
                        <a:ea typeface="Cambria Math" panose="02040503050406030204" pitchFamily="18" charset="0"/>
                      </a:rPr>
                      <m:t>×</m:t>
                    </m:r>
                    <m:r>
                      <a:rPr lang="en-US" sz="2400">
                        <a:latin typeface="Cambria Math" panose="02040503050406030204" pitchFamily="18" charset="0"/>
                      </a:rPr>
                      <m:t> </m:t>
                    </m:r>
                    <m:r>
                      <a:rPr lang="en-US" sz="2400" i="1">
                        <a:latin typeface="Cambria Math" panose="02040503050406030204" pitchFamily="18" charset="0"/>
                      </a:rPr>
                      <m:t>𝑆</m:t>
                    </m:r>
                    <m:r>
                      <m:rPr>
                        <m:sty m:val="p"/>
                      </m:rPr>
                      <a:rPr lang="en-US" sz="2400">
                        <a:latin typeface="Cambria Math" panose="02040503050406030204" pitchFamily="18" charset="0"/>
                      </a:rPr>
                      <m:t>Ds</m:t>
                    </m:r>
                    <m:r>
                      <a:rPr lang="en-US" sz="2400">
                        <a:latin typeface="Cambria Math" panose="02040503050406030204" pitchFamily="18" charset="0"/>
                      </a:rPr>
                      <m:t> </m:t>
                    </m:r>
                    <m:r>
                      <a:rPr lang="en-US" sz="2400" i="1">
                        <a:latin typeface="Cambria Math" panose="02040503050406030204" pitchFamily="18" charset="0"/>
                        <a:ea typeface="Cambria Math" panose="02040503050406030204" pitchFamily="18" charset="0"/>
                      </a:rPr>
                      <m:t>×</m:t>
                    </m:r>
                    <m:r>
                      <a:rPr lang="en-US" sz="2400">
                        <a:latin typeface="Cambria Math" panose="02040503050406030204" pitchFamily="18" charset="0"/>
                      </a:rPr>
                      <m:t> </m:t>
                    </m:r>
                    <m:r>
                      <a:rPr lang="en-US" sz="2400" i="1">
                        <a:latin typeface="Cambria Math" panose="02040503050406030204" pitchFamily="18" charset="0"/>
                      </a:rPr>
                      <m:t>𝐷</m:t>
                    </m:r>
                  </m:oMath>
                </a14:m>
                <a:endParaRPr lang="en-US" sz="2400" dirty="0" smtClean="0"/>
              </a:p>
              <a:p>
                <a:endParaRPr lang="en-US" sz="2400" dirty="0" smtClean="0"/>
              </a:p>
              <a:p>
                <a:endParaRPr lang="en-US" sz="2400" dirty="0"/>
              </a:p>
              <a:p>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ρ</m:t>
                      </m:r>
                      <m:r>
                        <a:rPr lang="en-US" sz="2400">
                          <a:latin typeface="Cambria Math" panose="02040503050406030204" pitchFamily="18" charset="0"/>
                        </a:rPr>
                        <m:t>=</m:t>
                      </m:r>
                      <m:r>
                        <a:rPr lang="en-US" sz="2400">
                          <a:latin typeface="Cambria Math" panose="02040503050406030204" pitchFamily="18" charset="0"/>
                        </a:rPr>
                        <m:t>1</m:t>
                      </m:r>
                      <m:r>
                        <a:rPr lang="en-US" sz="2400">
                          <a:latin typeface="Cambria Math" panose="02040503050406030204" pitchFamily="18" charset="0"/>
                        </a:rPr>
                        <m:t>.</m:t>
                      </m:r>
                      <m:r>
                        <a:rPr lang="en-US" sz="2400">
                          <a:latin typeface="Cambria Math" panose="02040503050406030204" pitchFamily="18" charset="0"/>
                        </a:rPr>
                        <m:t>3</m:t>
                      </m:r>
                    </m:oMath>
                  </m:oMathPara>
                </a14:m>
                <a:endParaRPr lang="en-US" sz="2400" dirty="0"/>
              </a:p>
            </p:txBody>
          </p:sp>
        </mc:Choice>
        <mc:Fallback xmlns="">
          <p:sp>
            <p:nvSpPr>
              <p:cNvPr id="5" name="Rectangle 4">
                <a:extLst>
                  <a:ext uri="{FF2B5EF4-FFF2-40B4-BE49-F238E27FC236}">
                    <a16:creationId xmlns:a16="http://schemas.microsoft.com/office/drawing/2014/main" id="{8B9F44EC-9A87-4F4E-9D26-95908C42DC65}"/>
                  </a:ext>
                </a:extLst>
              </p:cNvPr>
              <p:cNvSpPr>
                <a:spLocks noRot="1" noChangeAspect="1" noMove="1" noResize="1" noEditPoints="1" noAdjustHandles="1" noChangeArrowheads="1" noChangeShapeType="1" noTextEdit="1"/>
              </p:cNvSpPr>
              <p:nvPr/>
            </p:nvSpPr>
            <p:spPr>
              <a:xfrm>
                <a:off x="7980609" y="2490939"/>
                <a:ext cx="4211391" cy="3046988"/>
              </a:xfrm>
              <a:prstGeom prst="rect">
                <a:avLst/>
              </a:prstGeom>
              <a:blipFill>
                <a:blip r:embed="rId2"/>
                <a:stretch>
                  <a:fillRect l="-1881" t="-1002" b="-802"/>
                </a:stretch>
              </a:blipFill>
            </p:spPr>
            <p:txBody>
              <a:bodyPr/>
              <a:lstStyle/>
              <a:p>
                <a:r>
                  <a:rPr lang="ar-SA">
                    <a:noFill/>
                  </a:rPr>
                  <a:t> </a:t>
                </a:r>
              </a:p>
            </p:txBody>
          </p:sp>
        </mc:Fallback>
      </mc:AlternateContent>
    </p:spTree>
    <p:extLst>
      <p:ext uri="{BB962C8B-B14F-4D97-AF65-F5344CB8AC3E}">
        <p14:creationId xmlns:p14="http://schemas.microsoft.com/office/powerpoint/2010/main" val="3069994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dirty="0" smtClean="0"/>
              <a:t>PRELIMINARY DIMENTIONS</a:t>
            </a:r>
            <a:endParaRPr lang="ar-SA" sz="6000" dirty="0"/>
          </a:p>
        </p:txBody>
      </p:sp>
      <p:sp>
        <p:nvSpPr>
          <p:cNvPr id="3" name="عنصر نائب للمحتوى 2"/>
          <p:cNvSpPr>
            <a:spLocks noGrp="1"/>
          </p:cNvSpPr>
          <p:nvPr>
            <p:ph idx="1"/>
          </p:nvPr>
        </p:nvSpPr>
        <p:spPr>
          <a:xfrm>
            <a:off x="1981200" y="2022588"/>
            <a:ext cx="9372600" cy="4483101"/>
          </a:xfrm>
        </p:spPr>
        <p:txBody>
          <a:bodyPr/>
          <a:lstStyle/>
          <a:p>
            <a:r>
              <a:rPr lang="en-US" sz="4400" dirty="0" smtClean="0"/>
              <a:t>Slabs</a:t>
            </a:r>
          </a:p>
          <a:p>
            <a:r>
              <a:rPr lang="en-US" sz="4400" dirty="0" smtClean="0"/>
              <a:t>Beams</a:t>
            </a:r>
          </a:p>
          <a:p>
            <a:r>
              <a:rPr lang="en-US" sz="4400" dirty="0" smtClean="0"/>
              <a:t>Columns </a:t>
            </a:r>
          </a:p>
          <a:p>
            <a:pPr marL="0" indent="0">
              <a:buNone/>
            </a:pPr>
            <a:endParaRPr lang="en-US" dirty="0" smtClean="0"/>
          </a:p>
        </p:txBody>
      </p:sp>
    </p:spTree>
    <p:extLst>
      <p:ext uri="{BB962C8B-B14F-4D97-AF65-F5344CB8AC3E}">
        <p14:creationId xmlns:p14="http://schemas.microsoft.com/office/powerpoint/2010/main" val="195687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0185" y="175846"/>
            <a:ext cx="9583615" cy="1500554"/>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t>
            </a:r>
            <a:br>
              <a:rPr lang="en-US" dirty="0" smtClean="0"/>
            </a:br>
            <a:r>
              <a:rPr lang="en-US" dirty="0" smtClean="0"/>
              <a:t>slab thickness</a:t>
            </a:r>
            <a:endParaRPr lang="ar-SA" dirty="0"/>
          </a:p>
        </p:txBody>
      </p:sp>
      <p:sp>
        <p:nvSpPr>
          <p:cNvPr id="3" name="Content Placeholder 2"/>
          <p:cNvSpPr>
            <a:spLocks noGrp="1"/>
          </p:cNvSpPr>
          <p:nvPr>
            <p:ph idx="1"/>
          </p:nvPr>
        </p:nvSpPr>
        <p:spPr/>
        <p:txBody>
          <a:bodyPr/>
          <a:lstStyle/>
          <a:p>
            <a:pPr marL="0" indent="0">
              <a:buNone/>
            </a:pPr>
            <a:r>
              <a:rPr lang="en-US" sz="2800" dirty="0" smtClean="0"/>
              <a:t>We have a two way system that used: </a:t>
            </a:r>
          </a:p>
          <a:p>
            <a:pPr marL="0" indent="0">
              <a:buNone/>
            </a:pPr>
            <a:endParaRPr lang="en-US" sz="2800" dirty="0" smtClean="0"/>
          </a:p>
          <a:p>
            <a:pPr marL="0" indent="0">
              <a:buNone/>
            </a:pPr>
            <a:r>
              <a:rPr lang="en-US" sz="2800" dirty="0" smtClean="0"/>
              <a:t>1) two way solid slab : it used for B3 slab.</a:t>
            </a:r>
          </a:p>
          <a:p>
            <a:pPr marL="0" indent="0">
              <a:buNone/>
            </a:pPr>
            <a:r>
              <a:rPr lang="en-US" sz="2800" dirty="0" smtClean="0"/>
              <a:t>2) two way U-boot slab: it used for all floors except B3 slab.</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964435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2"/>
          <p:cNvPicPr/>
          <p:nvPr/>
        </p:nvPicPr>
        <p:blipFill>
          <a:blip r:embed="rId2">
            <a:extLst>
              <a:ext uri="{28A0092B-C50C-407E-A947-70E740481C1C}">
                <a14:useLocalDpi xmlns:a14="http://schemas.microsoft.com/office/drawing/2010/main" val="0"/>
              </a:ext>
            </a:extLst>
          </a:blip>
          <a:stretch>
            <a:fillRect/>
          </a:stretch>
        </p:blipFill>
        <p:spPr>
          <a:xfrm>
            <a:off x="2332892" y="504092"/>
            <a:ext cx="6553200" cy="5791200"/>
          </a:xfrm>
          <a:prstGeom prst="rect">
            <a:avLst/>
          </a:prstGeom>
        </p:spPr>
      </p:pic>
    </p:spTree>
    <p:extLst>
      <p:ext uri="{BB962C8B-B14F-4D97-AF65-F5344CB8AC3E}">
        <p14:creationId xmlns:p14="http://schemas.microsoft.com/office/powerpoint/2010/main" val="3300671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19200" y="996463"/>
                <a:ext cx="10134600" cy="5474058"/>
              </a:xfrm>
            </p:spPr>
            <p:txBody>
              <a:bodyPr/>
              <a:lstStyle/>
              <a:p>
                <a:pPr marL="0" indent="0">
                  <a:buNone/>
                </a:pPr>
                <a:r>
                  <a:rPr lang="en-US" sz="3200" dirty="0" smtClean="0"/>
                  <a:t>For solid slab :</a:t>
                </a:r>
              </a:p>
              <a:p>
                <a:pPr marL="0" indent="0" algn="just">
                  <a:lnSpc>
                    <a:spcPct val="150000"/>
                  </a:lnSpc>
                  <a:spcAft>
                    <a:spcPts val="600"/>
                  </a:spcAft>
                  <a:buNone/>
                  <a:tabLst>
                    <a:tab pos="762000" algn="l"/>
                  </a:tabLst>
                </a:pPr>
                <a:r>
                  <a:rPr lang="en-US" sz="2000" dirty="0" smtClean="0"/>
                  <a:t>assuming  </a:t>
                </a:r>
                <a14:m>
                  <m:oMath xmlns:m="http://schemas.openxmlformats.org/officeDocument/2006/math">
                    <m:sSub>
                      <m:sSubPr>
                        <m:ctrlPr>
                          <a:rPr lang="en-US" sz="2000" i="1">
                            <a:solidFill>
                              <a:srgbClr val="000000"/>
                            </a:solidFill>
                            <a:effectLst/>
                            <a:latin typeface="Cambria Math" panose="02040503050406030204" pitchFamily="18" charset="0"/>
                            <a:ea typeface="Times New Roman"/>
                            <a:cs typeface="Arial"/>
                          </a:rPr>
                        </m:ctrlPr>
                      </m:sSubPr>
                      <m:e>
                        <m:r>
                          <a:rPr lang="en-US" sz="2000" i="1">
                            <a:solidFill>
                              <a:srgbClr val="000000"/>
                            </a:solidFill>
                            <a:effectLst/>
                            <a:latin typeface="Cambria Math"/>
                            <a:ea typeface="Times New Roman"/>
                            <a:cs typeface="Arial"/>
                          </a:rPr>
                          <m:t>𝛼</m:t>
                        </m:r>
                      </m:e>
                      <m:sub>
                        <m:r>
                          <a:rPr lang="en-US" sz="2000" i="1">
                            <a:solidFill>
                              <a:srgbClr val="000000"/>
                            </a:solidFill>
                            <a:effectLst/>
                            <a:latin typeface="Cambria Math"/>
                            <a:ea typeface="Times New Roman"/>
                            <a:cs typeface="Arial"/>
                          </a:rPr>
                          <m:t>𝑓𝑚</m:t>
                        </m:r>
                      </m:sub>
                    </m:sSub>
                    <m:r>
                      <a:rPr lang="en-US" sz="2000" i="1">
                        <a:solidFill>
                          <a:srgbClr val="000000"/>
                        </a:solidFill>
                        <a:effectLst/>
                        <a:latin typeface="Cambria Math"/>
                        <a:ea typeface="Times New Roman"/>
                        <a:cs typeface="Arial"/>
                      </a:rPr>
                      <m:t>&gt;</m:t>
                    </m:r>
                    <m:r>
                      <a:rPr lang="en-US" sz="2000" i="1">
                        <a:solidFill>
                          <a:srgbClr val="000000"/>
                        </a:solidFill>
                        <a:effectLst/>
                        <a:latin typeface="Cambria Math"/>
                        <a:ea typeface="Times New Roman"/>
                        <a:cs typeface="Arial"/>
                      </a:rPr>
                      <m:t>2</m:t>
                    </m:r>
                    <m:r>
                      <a:rPr lang="en-US" sz="2000" i="1">
                        <a:solidFill>
                          <a:srgbClr val="000000"/>
                        </a:solidFill>
                        <a:effectLst/>
                        <a:latin typeface="Cambria Math"/>
                        <a:ea typeface="Times New Roman"/>
                        <a:cs typeface="Arial"/>
                      </a:rPr>
                      <m:t>  </m:t>
                    </m:r>
                  </m:oMath>
                </a14:m>
                <a:r>
                  <a:rPr lang="en-US" sz="2000" dirty="0" smtClean="0">
                    <a:solidFill>
                      <a:srgbClr val="000000"/>
                    </a:solidFill>
                    <a:ea typeface="Calibri"/>
                    <a:cs typeface="Arial"/>
                  </a:rPr>
                  <a:t>:</a:t>
                </a:r>
              </a:p>
              <a:p>
                <a:pPr marL="0" indent="0" algn="just">
                  <a:lnSpc>
                    <a:spcPct val="150000"/>
                  </a:lnSpc>
                  <a:spcAft>
                    <a:spcPts val="600"/>
                  </a:spcAft>
                  <a:buNone/>
                  <a:tabLst>
                    <a:tab pos="762000" algn="l"/>
                  </a:tabLst>
                </a:pPr>
                <a:endParaRPr lang="en-US" sz="2000" dirty="0" smtClean="0">
                  <a:solidFill>
                    <a:srgbClr val="000000"/>
                  </a:solidFill>
                  <a:ea typeface="Calibri"/>
                  <a:cs typeface="Arial"/>
                </a:endParaRPr>
              </a:p>
              <a:p>
                <a:pPr marL="0" indent="0" algn="just">
                  <a:lnSpc>
                    <a:spcPct val="150000"/>
                  </a:lnSpc>
                  <a:spcAft>
                    <a:spcPts val="600"/>
                  </a:spcAft>
                  <a:buNone/>
                  <a:tabLst>
                    <a:tab pos="762000" algn="l"/>
                  </a:tabLst>
                </a:pPr>
                <a:endParaRPr lang="en-US" sz="2000" dirty="0">
                  <a:solidFill>
                    <a:srgbClr val="000000"/>
                  </a:solidFill>
                  <a:ea typeface="Calibri"/>
                  <a:cs typeface="Arial"/>
                </a:endParaRPr>
              </a:p>
              <a:p>
                <a:pPr marL="0" indent="0">
                  <a:buNone/>
                </a:pPr>
                <a:endParaRPr lang="en-US" sz="2000" dirty="0"/>
              </a:p>
              <a:p>
                <a:pPr marL="0" indent="0">
                  <a:buNone/>
                </a:pPr>
                <a14:m>
                  <m:oMathPara xmlns:m="http://schemas.openxmlformats.org/officeDocument/2006/math">
                    <m:oMathParaPr>
                      <m:jc m:val="left"/>
                    </m:oMathParaPr>
                    <m:oMath xmlns:m="http://schemas.openxmlformats.org/officeDocument/2006/math">
                      <m:sSub>
                        <m:sSubPr>
                          <m:ctrlPr>
                            <a:rPr lang="en-US" sz="2000" i="1">
                              <a:solidFill>
                                <a:srgbClr val="000000"/>
                              </a:solidFill>
                              <a:latin typeface="Cambria Math" panose="02040503050406030204" pitchFamily="18" charset="0"/>
                              <a:ea typeface="Times New Roman"/>
                              <a:cs typeface="Arial"/>
                            </a:rPr>
                          </m:ctrlPr>
                        </m:sSubPr>
                        <m:e>
                          <m:r>
                            <a:rPr lang="en-US" sz="2000" i="1">
                              <a:solidFill>
                                <a:srgbClr val="000000"/>
                              </a:solidFill>
                              <a:latin typeface="Cambria Math"/>
                              <a:ea typeface="Times New Roman"/>
                              <a:cs typeface="Arial"/>
                            </a:rPr>
                            <m:t>𝛼</m:t>
                          </m:r>
                        </m:e>
                        <m:sub>
                          <m:r>
                            <a:rPr lang="en-US" sz="2000" i="1">
                              <a:solidFill>
                                <a:srgbClr val="000000"/>
                              </a:solidFill>
                              <a:latin typeface="Cambria Math"/>
                              <a:ea typeface="Times New Roman"/>
                              <a:cs typeface="Arial"/>
                            </a:rPr>
                            <m:t>𝑓𝑚</m:t>
                          </m:r>
                        </m:sub>
                      </m:sSub>
                      <m:r>
                        <a:rPr lang="en-US" sz="2000" b="0" i="0" smtClean="0">
                          <a:solidFill>
                            <a:srgbClr val="000000"/>
                          </a:solidFill>
                          <a:latin typeface="Cambria Math"/>
                          <a:ea typeface="Times New Roman"/>
                          <a:cs typeface="Arial"/>
                        </a:rPr>
                        <m:t>=  </m:t>
                      </m:r>
                      <m:r>
                        <a:rPr lang="en-US" sz="2000" b="0" i="0" smtClean="0">
                          <a:solidFill>
                            <a:srgbClr val="000000"/>
                          </a:solidFill>
                          <a:latin typeface="Cambria Math"/>
                          <a:ea typeface="Times New Roman"/>
                          <a:cs typeface="Arial"/>
                        </a:rPr>
                        <m:t>2</m:t>
                      </m:r>
                      <m:r>
                        <a:rPr lang="en-US" sz="2000" b="0" i="0" smtClean="0">
                          <a:solidFill>
                            <a:srgbClr val="000000"/>
                          </a:solidFill>
                          <a:latin typeface="Cambria Math"/>
                          <a:ea typeface="Times New Roman"/>
                          <a:cs typeface="Arial"/>
                        </a:rPr>
                        <m:t>.</m:t>
                      </m:r>
                      <m:r>
                        <a:rPr lang="en-US" sz="2000" b="0" i="0" smtClean="0">
                          <a:solidFill>
                            <a:srgbClr val="000000"/>
                          </a:solidFill>
                          <a:latin typeface="Cambria Math"/>
                          <a:ea typeface="Times New Roman"/>
                          <a:cs typeface="Arial"/>
                        </a:rPr>
                        <m:t>51</m:t>
                      </m:r>
                      <m:r>
                        <a:rPr lang="en-US" sz="2000" b="0" i="0" smtClean="0">
                          <a:solidFill>
                            <a:srgbClr val="000000"/>
                          </a:solidFill>
                          <a:latin typeface="Cambria Math"/>
                          <a:ea typeface="Times New Roman"/>
                          <a:cs typeface="Arial"/>
                        </a:rPr>
                        <m:t>&gt;</m:t>
                      </m:r>
                      <m:r>
                        <a:rPr lang="en-US" sz="2000" b="0" i="0" smtClean="0">
                          <a:solidFill>
                            <a:srgbClr val="000000"/>
                          </a:solidFill>
                          <a:latin typeface="Cambria Math"/>
                          <a:ea typeface="Times New Roman"/>
                          <a:cs typeface="Arial"/>
                        </a:rPr>
                        <m:t>2</m:t>
                      </m:r>
                      <m:r>
                        <a:rPr lang="en-US" sz="2000" b="0" i="0" smtClean="0">
                          <a:solidFill>
                            <a:srgbClr val="000000"/>
                          </a:solidFill>
                          <a:latin typeface="Cambria Math"/>
                          <a:ea typeface="Times New Roman"/>
                          <a:cs typeface="Arial"/>
                        </a:rPr>
                        <m:t> </m:t>
                      </m:r>
                    </m:oMath>
                  </m:oMathPara>
                </a14:m>
                <a:endParaRPr lang="en-US" sz="2000" b="0" dirty="0" smtClean="0">
                  <a:solidFill>
                    <a:srgbClr val="000000"/>
                  </a:solidFill>
                  <a:ea typeface="Times New Roman"/>
                  <a:cs typeface="Arial"/>
                </a:endParaRPr>
              </a:p>
              <a:p>
                <a:pPr marL="0" indent="0">
                  <a:buNone/>
                </a:pPr>
                <a:endParaRPr lang="en-US" dirty="0" smtClean="0"/>
              </a:p>
              <a:p>
                <a:pPr marL="0" indent="0">
                  <a:buNone/>
                </a:pPr>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19200" y="996463"/>
                <a:ext cx="10134600" cy="5474058"/>
              </a:xfrm>
              <a:blipFill rotWithShape="1">
                <a:blip r:embed="rId2"/>
                <a:stretch>
                  <a:fillRect l="-1503" t="-2339"/>
                </a:stretch>
              </a:blipFill>
            </p:spPr>
            <p:txBody>
              <a:bodyPr/>
              <a:lstStyle/>
              <a:p>
                <a:r>
                  <a:rPr lang="ar-SA">
                    <a:noFill/>
                  </a:rPr>
                  <a:t> </a:t>
                </a:r>
              </a:p>
            </p:txBody>
          </p:sp>
        </mc:Fallback>
      </mc:AlternateContent>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0301" y="1072661"/>
            <a:ext cx="5279615" cy="5169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1971" y="2327885"/>
            <a:ext cx="7285564" cy="83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1971" y="3153507"/>
            <a:ext cx="7736413" cy="1008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6527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0585" y="844063"/>
            <a:ext cx="10193215" cy="5626458"/>
          </a:xfrm>
        </p:spPr>
        <p:txBody>
          <a:bodyPr/>
          <a:lstStyle/>
          <a:p>
            <a:pPr marL="0" indent="0">
              <a:buNone/>
            </a:pPr>
            <a:r>
              <a:rPr lang="en-US" sz="3200" dirty="0" smtClean="0"/>
              <a:t>For U-BOOT SLAB :</a:t>
            </a:r>
          </a:p>
          <a:p>
            <a:pPr marL="0" indent="0">
              <a:buNone/>
            </a:pPr>
            <a:r>
              <a:rPr lang="en-US" dirty="0"/>
              <a:t>U-boot </a:t>
            </a:r>
            <a:r>
              <a:rPr lang="en-US" dirty="0" smtClean="0"/>
              <a:t>dimensions :</a:t>
            </a:r>
          </a:p>
          <a:p>
            <a:pPr marL="0" indent="0">
              <a:buNone/>
            </a:pPr>
            <a:r>
              <a:rPr lang="en-US" dirty="0" smtClean="0"/>
              <a:t>Height = 20 cm</a:t>
            </a:r>
          </a:p>
          <a:p>
            <a:pPr marL="0" indent="0">
              <a:buNone/>
            </a:pPr>
            <a:r>
              <a:rPr lang="en-US" dirty="0" smtClean="0"/>
              <a:t>Width = length = 52 cm </a:t>
            </a:r>
          </a:p>
          <a:p>
            <a:pPr marL="0" indent="0">
              <a:buNone/>
            </a:pPr>
            <a:endParaRPr lang="en-US" dirty="0" smtClean="0"/>
          </a:p>
          <a:p>
            <a:pPr marL="0" indent="0">
              <a:buNone/>
            </a:pPr>
            <a:r>
              <a:rPr lang="en-US" dirty="0" smtClean="0"/>
              <a:t>total depth of slab = 32 cm .</a:t>
            </a:r>
          </a:p>
          <a:p>
            <a:pPr marL="0" indent="0">
              <a:buNone/>
            </a:pPr>
            <a:endParaRPr lang="en-US" dirty="0" smtClean="0"/>
          </a:p>
          <a:p>
            <a:endParaRPr lang="ar-SA" dirty="0"/>
          </a:p>
        </p:txBody>
      </p:sp>
      <p:pic>
        <p:nvPicPr>
          <p:cNvPr id="4" name="صورة 23"/>
          <p:cNvPicPr/>
          <p:nvPr/>
        </p:nvPicPr>
        <p:blipFill>
          <a:blip r:embed="rId2">
            <a:extLst>
              <a:ext uri="{28A0092B-C50C-407E-A947-70E740481C1C}">
                <a14:useLocalDpi xmlns:a14="http://schemas.microsoft.com/office/drawing/2010/main" val="0"/>
              </a:ext>
            </a:extLst>
          </a:blip>
          <a:stretch>
            <a:fillRect/>
          </a:stretch>
        </p:blipFill>
        <p:spPr>
          <a:xfrm>
            <a:off x="4947139" y="1606062"/>
            <a:ext cx="7080738" cy="4431323"/>
          </a:xfrm>
          <a:prstGeom prst="rect">
            <a:avLst/>
          </a:prstGeom>
        </p:spPr>
      </p:pic>
    </p:spTree>
    <p:extLst>
      <p:ext uri="{BB962C8B-B14F-4D97-AF65-F5344CB8AC3E}">
        <p14:creationId xmlns:p14="http://schemas.microsoft.com/office/powerpoint/2010/main" val="2309340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3323" y="498231"/>
            <a:ext cx="9372600" cy="1295400"/>
          </a:xfrm>
        </p:spPr>
        <p:txBody>
          <a:bodyPr/>
          <a:lstStyle/>
          <a:p>
            <a:r>
              <a:rPr lang="en-US" dirty="0" smtClean="0"/>
              <a:t>Beams dimensions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pPr marL="0" indent="0">
                  <a:spcAft>
                    <a:spcPts val="600"/>
                  </a:spcAft>
                  <a:buNone/>
                </a:pPr>
                <a:r>
                  <a:rPr lang="en-US" dirty="0">
                    <a:solidFill>
                      <a:srgbClr val="000000"/>
                    </a:solidFill>
                    <a:latin typeface="Cambria Math"/>
                    <a:ea typeface="Calibri"/>
                    <a:cs typeface="Arial"/>
                  </a:rPr>
                  <a:t>for one end continues beam with </a:t>
                </a:r>
              </a:p>
              <a:p>
                <a:pPr marL="0" indent="0">
                  <a:spcAft>
                    <a:spcPts val="600"/>
                  </a:spcAft>
                  <a:buNone/>
                </a:pPr>
                <a:r>
                  <a:rPr lang="en-US" dirty="0">
                    <a:solidFill>
                      <a:srgbClr val="000000"/>
                    </a:solidFill>
                    <a:latin typeface="Cambria Math"/>
                    <a:ea typeface="Calibri"/>
                    <a:cs typeface="Arial"/>
                  </a:rPr>
                  <a:t>           L = 8.4 m .</a:t>
                </a:r>
              </a:p>
              <a:p>
                <a:pPr marL="0" indent="0">
                  <a:spcAft>
                    <a:spcPts val="600"/>
                  </a:spcAft>
                  <a:buNone/>
                </a:pPr>
                <a:r>
                  <a:rPr lang="en-US" dirty="0">
                    <a:solidFill>
                      <a:srgbClr val="000000"/>
                    </a:solidFill>
                    <a:ea typeface="Calibri"/>
                    <a:cs typeface="Arial"/>
                  </a:rPr>
                  <a:t>          </a:t>
                </a:r>
                <a14:m>
                  <m:oMath xmlns:m="http://schemas.openxmlformats.org/officeDocument/2006/math">
                    <m:r>
                      <a:rPr lang="en-US" i="1">
                        <a:solidFill>
                          <a:srgbClr val="000000"/>
                        </a:solidFill>
                        <a:latin typeface="Cambria Math"/>
                        <a:ea typeface="Calibri"/>
                        <a:cs typeface="Arial"/>
                      </a:rPr>
                      <m:t>h</m:t>
                    </m:r>
                    <m:r>
                      <a:rPr lang="en-US" i="1">
                        <a:solidFill>
                          <a:srgbClr val="000000"/>
                        </a:solidFill>
                        <a:latin typeface="Cambria Math"/>
                        <a:ea typeface="Calibri"/>
                        <a:cs typeface="Arial"/>
                      </a:rPr>
                      <m:t>=(</m:t>
                    </m:r>
                    <m:f>
                      <m:fPr>
                        <m:ctrlPr>
                          <a:rPr lang="en-US" i="1">
                            <a:solidFill>
                              <a:srgbClr val="000000"/>
                            </a:solidFill>
                            <a:latin typeface="Cambria Math" panose="02040503050406030204" pitchFamily="18" charset="0"/>
                            <a:ea typeface="Calibri"/>
                            <a:cs typeface="Arial"/>
                          </a:rPr>
                        </m:ctrlPr>
                      </m:fPr>
                      <m:num>
                        <m:r>
                          <a:rPr lang="en-US" i="1">
                            <a:solidFill>
                              <a:srgbClr val="000000"/>
                            </a:solidFill>
                            <a:latin typeface="Cambria Math"/>
                            <a:ea typeface="Calibri"/>
                            <a:cs typeface="Arial"/>
                          </a:rPr>
                          <m:t>𝐿</m:t>
                        </m:r>
                      </m:num>
                      <m:den>
                        <m:r>
                          <a:rPr lang="en-US" i="1">
                            <a:solidFill>
                              <a:srgbClr val="000000"/>
                            </a:solidFill>
                            <a:latin typeface="Cambria Math"/>
                            <a:ea typeface="Calibri"/>
                            <a:cs typeface="Arial"/>
                          </a:rPr>
                          <m:t>18</m:t>
                        </m:r>
                        <m:r>
                          <a:rPr lang="en-US" i="1">
                            <a:solidFill>
                              <a:srgbClr val="000000"/>
                            </a:solidFill>
                            <a:latin typeface="Cambria Math"/>
                            <a:ea typeface="Calibri"/>
                            <a:cs typeface="Arial"/>
                          </a:rPr>
                          <m:t>.</m:t>
                        </m:r>
                        <m:r>
                          <a:rPr lang="en-US" i="1">
                            <a:solidFill>
                              <a:srgbClr val="000000"/>
                            </a:solidFill>
                            <a:latin typeface="Cambria Math"/>
                            <a:ea typeface="Calibri"/>
                            <a:cs typeface="Arial"/>
                          </a:rPr>
                          <m:t>5</m:t>
                        </m:r>
                      </m:den>
                    </m:f>
                    <m:r>
                      <a:rPr lang="en-US" i="1">
                        <a:solidFill>
                          <a:srgbClr val="000000"/>
                        </a:solidFill>
                        <a:latin typeface="Cambria Math"/>
                        <a:ea typeface="Calibri"/>
                        <a:cs typeface="Arial"/>
                      </a:rPr>
                      <m:t>)=(</m:t>
                    </m:r>
                    <m:f>
                      <m:fPr>
                        <m:ctrlPr>
                          <a:rPr lang="en-US" i="1">
                            <a:solidFill>
                              <a:srgbClr val="000000"/>
                            </a:solidFill>
                            <a:latin typeface="Cambria Math" panose="02040503050406030204" pitchFamily="18" charset="0"/>
                            <a:ea typeface="Calibri"/>
                            <a:cs typeface="Arial"/>
                          </a:rPr>
                        </m:ctrlPr>
                      </m:fPr>
                      <m:num>
                        <m:r>
                          <a:rPr lang="en-US" i="1">
                            <a:solidFill>
                              <a:srgbClr val="000000"/>
                            </a:solidFill>
                            <a:latin typeface="Cambria Math"/>
                            <a:ea typeface="Calibri"/>
                            <a:cs typeface="Arial"/>
                          </a:rPr>
                          <m:t>8</m:t>
                        </m:r>
                        <m:r>
                          <a:rPr lang="en-US" i="1">
                            <a:solidFill>
                              <a:srgbClr val="000000"/>
                            </a:solidFill>
                            <a:latin typeface="Cambria Math"/>
                            <a:ea typeface="Calibri"/>
                            <a:cs typeface="Arial"/>
                          </a:rPr>
                          <m:t>.</m:t>
                        </m:r>
                        <m:r>
                          <a:rPr lang="en-US" i="1">
                            <a:solidFill>
                              <a:srgbClr val="000000"/>
                            </a:solidFill>
                            <a:latin typeface="Cambria Math"/>
                            <a:ea typeface="Calibri"/>
                            <a:cs typeface="Arial"/>
                          </a:rPr>
                          <m:t>4</m:t>
                        </m:r>
                      </m:num>
                      <m:den>
                        <m:r>
                          <a:rPr lang="en-US" i="1">
                            <a:solidFill>
                              <a:srgbClr val="000000"/>
                            </a:solidFill>
                            <a:latin typeface="Cambria Math"/>
                            <a:ea typeface="Calibri"/>
                            <a:cs typeface="Arial"/>
                          </a:rPr>
                          <m:t>18</m:t>
                        </m:r>
                        <m:r>
                          <a:rPr lang="en-US" i="1">
                            <a:solidFill>
                              <a:srgbClr val="000000"/>
                            </a:solidFill>
                            <a:latin typeface="Cambria Math"/>
                            <a:ea typeface="Calibri"/>
                            <a:cs typeface="Arial"/>
                          </a:rPr>
                          <m:t>.</m:t>
                        </m:r>
                        <m:r>
                          <a:rPr lang="en-US" i="1">
                            <a:solidFill>
                              <a:srgbClr val="000000"/>
                            </a:solidFill>
                            <a:latin typeface="Cambria Math"/>
                            <a:ea typeface="Calibri"/>
                            <a:cs typeface="Arial"/>
                          </a:rPr>
                          <m:t>5</m:t>
                        </m:r>
                      </m:den>
                    </m:f>
                    <m:r>
                      <a:rPr lang="en-US" i="1">
                        <a:solidFill>
                          <a:srgbClr val="000000"/>
                        </a:solidFill>
                        <a:latin typeface="Cambria Math"/>
                        <a:ea typeface="Calibri"/>
                        <a:cs typeface="Arial"/>
                      </a:rPr>
                      <m:t>)=</m:t>
                    </m:r>
                    <m:r>
                      <a:rPr lang="en-US" i="1">
                        <a:solidFill>
                          <a:srgbClr val="000000"/>
                        </a:solidFill>
                        <a:latin typeface="Cambria Math"/>
                        <a:ea typeface="Calibri"/>
                        <a:cs typeface="Arial"/>
                      </a:rPr>
                      <m:t>0</m:t>
                    </m:r>
                    <m:r>
                      <a:rPr lang="en-US" i="1">
                        <a:solidFill>
                          <a:srgbClr val="000000"/>
                        </a:solidFill>
                        <a:latin typeface="Cambria Math"/>
                        <a:ea typeface="Calibri"/>
                        <a:cs typeface="Arial"/>
                      </a:rPr>
                      <m:t>.</m:t>
                    </m:r>
                    <m:r>
                      <a:rPr lang="en-US" i="1">
                        <a:solidFill>
                          <a:srgbClr val="000000"/>
                        </a:solidFill>
                        <a:latin typeface="Cambria Math"/>
                        <a:ea typeface="Calibri"/>
                        <a:cs typeface="Arial"/>
                      </a:rPr>
                      <m:t>45</m:t>
                    </m:r>
                    <m:r>
                      <a:rPr lang="en-US" i="1">
                        <a:solidFill>
                          <a:srgbClr val="000000"/>
                        </a:solidFill>
                        <a:latin typeface="Cambria Math"/>
                        <a:ea typeface="Calibri"/>
                        <a:cs typeface="Arial"/>
                      </a:rPr>
                      <m:t>𝑚</m:t>
                    </m:r>
                    <m:r>
                      <a:rPr lang="en-US" i="1">
                        <a:solidFill>
                          <a:srgbClr val="000000"/>
                        </a:solidFill>
                        <a:latin typeface="Cambria Math"/>
                        <a:ea typeface="Calibri"/>
                        <a:cs typeface="Arial"/>
                      </a:rPr>
                      <m:t> </m:t>
                    </m:r>
                  </m:oMath>
                </a14:m>
                <a:r>
                  <a:rPr lang="en-US" dirty="0">
                    <a:solidFill>
                      <a:srgbClr val="000000"/>
                    </a:solidFill>
                    <a:ea typeface="Calibri"/>
                    <a:cs typeface="Arial"/>
                  </a:rPr>
                  <a:t> </a:t>
                </a:r>
              </a:p>
              <a:p>
                <a:pPr marL="0" indent="0">
                  <a:spcAft>
                    <a:spcPts val="600"/>
                  </a:spcAft>
                  <a:buNone/>
                </a:pPr>
                <a:r>
                  <a:rPr lang="en-US" dirty="0">
                    <a:solidFill>
                      <a:srgbClr val="000000"/>
                    </a:solidFill>
                    <a:latin typeface="Times New Roman"/>
                    <a:ea typeface="Calibri"/>
                    <a:cs typeface="Arial"/>
                  </a:rPr>
                  <a:t>         Try h =0.6 m </a:t>
                </a:r>
                <a:endParaRPr lang="en-US" dirty="0">
                  <a:solidFill>
                    <a:srgbClr val="000000"/>
                  </a:solidFill>
                  <a:ea typeface="Calibri"/>
                  <a:cs typeface="Arial"/>
                </a:endParaRPr>
              </a:p>
              <a:p>
                <a:pPr marL="0" indent="0">
                  <a:spcAft>
                    <a:spcPts val="600"/>
                  </a:spcAft>
                  <a:buNone/>
                </a:pPr>
                <a:r>
                  <a:rPr lang="en-US" dirty="0">
                    <a:solidFill>
                      <a:srgbClr val="000000"/>
                    </a:solidFill>
                    <a:latin typeface="Times New Roman"/>
                    <a:ea typeface="Calibri"/>
                    <a:cs typeface="Arial"/>
                  </a:rPr>
                  <a:t>          b= 0.3m</a:t>
                </a:r>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a:blip r:embed="rId2"/>
                <a:stretch>
                  <a:fillRect l="-975" t="-1905"/>
                </a:stretch>
              </a:blipFill>
            </p:spPr>
            <p:txBody>
              <a:bodyPr/>
              <a:lstStyle/>
              <a:p>
                <a:r>
                  <a:rPr lang="ar-SA">
                    <a:noFill/>
                  </a:rPr>
                  <a:t> </a:t>
                </a:r>
              </a:p>
            </p:txBody>
          </p:sp>
        </mc:Fallback>
      </mc:AlternateContent>
    </p:spTree>
    <p:extLst>
      <p:ext uri="{BB962C8B-B14F-4D97-AF65-F5344CB8AC3E}">
        <p14:creationId xmlns:p14="http://schemas.microsoft.com/office/powerpoint/2010/main" val="3655569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PROJECT DESCRIPTION</a:t>
            </a:r>
            <a:endParaRPr lang="ar-SA" dirty="0"/>
          </a:p>
        </p:txBody>
      </p:sp>
      <p:sp>
        <p:nvSpPr>
          <p:cNvPr id="3" name="عنصر نائب للمحتوى 2"/>
          <p:cNvSpPr>
            <a:spLocks noGrp="1"/>
          </p:cNvSpPr>
          <p:nvPr>
            <p:ph idx="1"/>
          </p:nvPr>
        </p:nvSpPr>
        <p:spPr/>
        <p:txBody>
          <a:bodyPr/>
          <a:lstStyle/>
          <a:p>
            <a:r>
              <a:rPr lang="en-US" dirty="0" smtClean="0"/>
              <a:t>This </a:t>
            </a:r>
            <a:r>
              <a:rPr lang="en-US" dirty="0"/>
              <a:t>project is about a Private commercial multi-storey building in Nablus city, rafedia region, and this building is under construction</a:t>
            </a:r>
            <a:r>
              <a:rPr lang="en-US" dirty="0" smtClean="0"/>
              <a:t>.</a:t>
            </a:r>
          </a:p>
          <a:p>
            <a:pPr marL="0" indent="0">
              <a:buNone/>
            </a:pPr>
            <a:endParaRPr lang="en-US" dirty="0" smtClean="0"/>
          </a:p>
          <a:p>
            <a:r>
              <a:rPr lang="en-US" dirty="0"/>
              <a:t>The building is over looking on two streets, a major street in the south and a Minor street on the east, and its away 3m from the major street, and 2m from the minor one. </a:t>
            </a:r>
            <a:endParaRPr lang="en-US" dirty="0" smtClean="0"/>
          </a:p>
          <a:p>
            <a:endParaRPr lang="en-US" dirty="0"/>
          </a:p>
          <a:p>
            <a:endParaRPr lang="en-US" dirty="0"/>
          </a:p>
          <a:p>
            <a:pPr marL="0" indent="0">
              <a:buNone/>
            </a:pPr>
            <a:r>
              <a:rPr lang="en-US" dirty="0" smtClean="0"/>
              <a:t> </a:t>
            </a:r>
            <a:endParaRPr lang="ar-SA" dirty="0"/>
          </a:p>
        </p:txBody>
      </p:sp>
    </p:spTree>
    <p:extLst>
      <p:ext uri="{BB962C8B-B14F-4D97-AF65-F5344CB8AC3E}">
        <p14:creationId xmlns:p14="http://schemas.microsoft.com/office/powerpoint/2010/main" val="2243691751"/>
      </p:ext>
    </p:extLst>
  </p:cSld>
  <p:clrMapOvr>
    <a:masterClrMapping/>
  </p:clrMapOvr>
  <mc:AlternateContent xmlns:mc="http://schemas.openxmlformats.org/markup-compatibility/2006" xmlns:p14="http://schemas.microsoft.com/office/powerpoint/2010/main">
    <mc:Choice Requires="p14">
      <p:transition spd="med" p14:dur="700" advTm="2103">
        <p:fade/>
      </p:transition>
    </mc:Choice>
    <mc:Fallback xmlns="">
      <p:transition spd="med" advTm="2103">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04092" y="386862"/>
                <a:ext cx="10814540" cy="5638182"/>
              </a:xfrm>
            </p:spPr>
            <p:txBody>
              <a:bodyPr/>
              <a:lstStyle/>
              <a:p>
                <a:pPr marL="0" indent="0">
                  <a:spcAft>
                    <a:spcPts val="600"/>
                  </a:spcAft>
                  <a:buNone/>
                </a:pPr>
                <a:endParaRPr lang="en-US" dirty="0" smtClean="0">
                  <a:solidFill>
                    <a:srgbClr val="000000"/>
                  </a:solidFill>
                  <a:latin typeface="Times New Roman"/>
                  <a:ea typeface="Calibri"/>
                </a:endParaRPr>
              </a:p>
              <a:p>
                <a:pPr marL="0" indent="0">
                  <a:spcAft>
                    <a:spcPts val="600"/>
                  </a:spcAft>
                  <a:buNone/>
                </a:pPr>
                <a:r>
                  <a:rPr lang="en-US" dirty="0" smtClean="0">
                    <a:solidFill>
                      <a:srgbClr val="000000"/>
                    </a:solidFill>
                    <a:latin typeface="Cambria Math"/>
                    <a:ea typeface="Calibri"/>
                    <a:cs typeface="Arial"/>
                  </a:rPr>
                  <a:t>           for one end continues beam with </a:t>
                </a:r>
              </a:p>
              <a:p>
                <a:pPr marL="0" indent="0">
                  <a:spcAft>
                    <a:spcPts val="600"/>
                  </a:spcAft>
                  <a:buNone/>
                </a:pPr>
                <a:r>
                  <a:rPr lang="en-US" dirty="0">
                    <a:solidFill>
                      <a:srgbClr val="000000"/>
                    </a:solidFill>
                    <a:latin typeface="Cambria Math"/>
                    <a:ea typeface="Calibri"/>
                    <a:cs typeface="Arial"/>
                  </a:rPr>
                  <a:t> </a:t>
                </a:r>
                <a:r>
                  <a:rPr lang="en-US" dirty="0" smtClean="0">
                    <a:solidFill>
                      <a:srgbClr val="000000"/>
                    </a:solidFill>
                    <a:latin typeface="Cambria Math"/>
                    <a:ea typeface="Calibri"/>
                    <a:cs typeface="Arial"/>
                  </a:rPr>
                  <a:t>          L = 8.4 m .</a:t>
                </a:r>
              </a:p>
              <a:p>
                <a:pPr marL="0" indent="0">
                  <a:spcAft>
                    <a:spcPts val="600"/>
                  </a:spcAft>
                  <a:buNone/>
                </a:pPr>
                <a:r>
                  <a:rPr lang="en-US" dirty="0" smtClean="0">
                    <a:solidFill>
                      <a:srgbClr val="000000"/>
                    </a:solidFill>
                    <a:ea typeface="Calibri"/>
                    <a:cs typeface="Arial"/>
                  </a:rPr>
                  <a:t>          </a:t>
                </a:r>
                <a14:m>
                  <m:oMath xmlns:m="http://schemas.openxmlformats.org/officeDocument/2006/math">
                    <m:r>
                      <a:rPr lang="en-US" i="1">
                        <a:solidFill>
                          <a:srgbClr val="000000"/>
                        </a:solidFill>
                        <a:latin typeface="Cambria Math"/>
                        <a:ea typeface="Calibri"/>
                        <a:cs typeface="Arial"/>
                      </a:rPr>
                      <m:t>h</m:t>
                    </m:r>
                    <m:r>
                      <a:rPr lang="en-US" i="1">
                        <a:solidFill>
                          <a:srgbClr val="000000"/>
                        </a:solidFill>
                        <a:latin typeface="Cambria Math"/>
                        <a:ea typeface="Calibri"/>
                        <a:cs typeface="Arial"/>
                      </a:rPr>
                      <m:t>=(</m:t>
                    </m:r>
                    <m:f>
                      <m:fPr>
                        <m:ctrlPr>
                          <a:rPr lang="en-US" i="1">
                            <a:solidFill>
                              <a:srgbClr val="000000"/>
                            </a:solidFill>
                            <a:effectLst/>
                            <a:latin typeface="Cambria Math" panose="02040503050406030204" pitchFamily="18" charset="0"/>
                            <a:ea typeface="Calibri"/>
                            <a:cs typeface="Arial"/>
                          </a:rPr>
                        </m:ctrlPr>
                      </m:fPr>
                      <m:num>
                        <m:r>
                          <a:rPr lang="en-US" i="1">
                            <a:solidFill>
                              <a:srgbClr val="000000"/>
                            </a:solidFill>
                            <a:effectLst/>
                            <a:latin typeface="Cambria Math"/>
                            <a:ea typeface="Calibri"/>
                            <a:cs typeface="Arial"/>
                          </a:rPr>
                          <m:t>𝐿</m:t>
                        </m:r>
                      </m:num>
                      <m:den>
                        <m:r>
                          <a:rPr lang="en-US" i="1">
                            <a:solidFill>
                              <a:srgbClr val="000000"/>
                            </a:solidFill>
                            <a:effectLst/>
                            <a:latin typeface="Cambria Math"/>
                            <a:ea typeface="Calibri"/>
                            <a:cs typeface="Arial"/>
                          </a:rPr>
                          <m:t>18</m:t>
                        </m:r>
                        <m:r>
                          <a:rPr lang="en-US" i="1">
                            <a:solidFill>
                              <a:srgbClr val="000000"/>
                            </a:solidFill>
                            <a:effectLst/>
                            <a:latin typeface="Cambria Math"/>
                            <a:ea typeface="Calibri"/>
                            <a:cs typeface="Arial"/>
                          </a:rPr>
                          <m:t>.</m:t>
                        </m:r>
                        <m:r>
                          <a:rPr lang="en-US" i="1">
                            <a:solidFill>
                              <a:srgbClr val="000000"/>
                            </a:solidFill>
                            <a:effectLst/>
                            <a:latin typeface="Cambria Math"/>
                            <a:ea typeface="Calibri"/>
                            <a:cs typeface="Arial"/>
                          </a:rPr>
                          <m:t>5</m:t>
                        </m:r>
                      </m:den>
                    </m:f>
                    <m:r>
                      <a:rPr lang="en-US" i="1">
                        <a:solidFill>
                          <a:srgbClr val="000000"/>
                        </a:solidFill>
                        <a:effectLst/>
                        <a:latin typeface="Cambria Math"/>
                        <a:ea typeface="Calibri"/>
                        <a:cs typeface="Arial"/>
                      </a:rPr>
                      <m:t>)=(</m:t>
                    </m:r>
                    <m:f>
                      <m:fPr>
                        <m:ctrlPr>
                          <a:rPr lang="en-US" i="1">
                            <a:solidFill>
                              <a:srgbClr val="000000"/>
                            </a:solidFill>
                            <a:effectLst/>
                            <a:latin typeface="Cambria Math" panose="02040503050406030204" pitchFamily="18" charset="0"/>
                            <a:ea typeface="Calibri"/>
                            <a:cs typeface="Arial"/>
                          </a:rPr>
                        </m:ctrlPr>
                      </m:fPr>
                      <m:num>
                        <m:r>
                          <a:rPr lang="en-US" i="1">
                            <a:solidFill>
                              <a:srgbClr val="000000"/>
                            </a:solidFill>
                            <a:effectLst/>
                            <a:latin typeface="Cambria Math"/>
                            <a:ea typeface="Calibri"/>
                            <a:cs typeface="Arial"/>
                          </a:rPr>
                          <m:t>8</m:t>
                        </m:r>
                        <m:r>
                          <a:rPr lang="en-US" i="1">
                            <a:solidFill>
                              <a:srgbClr val="000000"/>
                            </a:solidFill>
                            <a:effectLst/>
                            <a:latin typeface="Cambria Math"/>
                            <a:ea typeface="Calibri"/>
                            <a:cs typeface="Arial"/>
                          </a:rPr>
                          <m:t>.</m:t>
                        </m:r>
                        <m:r>
                          <a:rPr lang="en-US" i="1">
                            <a:solidFill>
                              <a:srgbClr val="000000"/>
                            </a:solidFill>
                            <a:effectLst/>
                            <a:latin typeface="Cambria Math"/>
                            <a:ea typeface="Calibri"/>
                            <a:cs typeface="Arial"/>
                          </a:rPr>
                          <m:t>4</m:t>
                        </m:r>
                      </m:num>
                      <m:den>
                        <m:r>
                          <a:rPr lang="en-US" i="1">
                            <a:solidFill>
                              <a:srgbClr val="000000"/>
                            </a:solidFill>
                            <a:effectLst/>
                            <a:latin typeface="Cambria Math"/>
                            <a:ea typeface="Calibri"/>
                            <a:cs typeface="Arial"/>
                          </a:rPr>
                          <m:t>18</m:t>
                        </m:r>
                        <m:r>
                          <a:rPr lang="en-US" i="1">
                            <a:solidFill>
                              <a:srgbClr val="000000"/>
                            </a:solidFill>
                            <a:effectLst/>
                            <a:latin typeface="Cambria Math"/>
                            <a:ea typeface="Calibri"/>
                            <a:cs typeface="Arial"/>
                          </a:rPr>
                          <m:t>.</m:t>
                        </m:r>
                        <m:r>
                          <a:rPr lang="en-US" i="1">
                            <a:solidFill>
                              <a:srgbClr val="000000"/>
                            </a:solidFill>
                            <a:effectLst/>
                            <a:latin typeface="Cambria Math"/>
                            <a:ea typeface="Calibri"/>
                            <a:cs typeface="Arial"/>
                          </a:rPr>
                          <m:t>5</m:t>
                        </m:r>
                      </m:den>
                    </m:f>
                    <m:r>
                      <a:rPr lang="en-US" i="1">
                        <a:solidFill>
                          <a:srgbClr val="000000"/>
                        </a:solidFill>
                        <a:effectLst/>
                        <a:latin typeface="Cambria Math"/>
                        <a:ea typeface="Calibri"/>
                        <a:cs typeface="Arial"/>
                      </a:rPr>
                      <m:t>)=</m:t>
                    </m:r>
                    <m:r>
                      <a:rPr lang="en-US" i="1">
                        <a:solidFill>
                          <a:srgbClr val="000000"/>
                        </a:solidFill>
                        <a:effectLst/>
                        <a:latin typeface="Cambria Math"/>
                        <a:ea typeface="Calibri"/>
                        <a:cs typeface="Arial"/>
                      </a:rPr>
                      <m:t>0</m:t>
                    </m:r>
                    <m:r>
                      <a:rPr lang="en-US" i="1">
                        <a:solidFill>
                          <a:srgbClr val="000000"/>
                        </a:solidFill>
                        <a:effectLst/>
                        <a:latin typeface="Cambria Math"/>
                        <a:ea typeface="Calibri"/>
                        <a:cs typeface="Arial"/>
                      </a:rPr>
                      <m:t>.</m:t>
                    </m:r>
                    <m:r>
                      <a:rPr lang="en-US" i="1">
                        <a:solidFill>
                          <a:srgbClr val="000000"/>
                        </a:solidFill>
                        <a:effectLst/>
                        <a:latin typeface="Cambria Math"/>
                        <a:ea typeface="Calibri"/>
                        <a:cs typeface="Arial"/>
                      </a:rPr>
                      <m:t>45</m:t>
                    </m:r>
                    <m:r>
                      <a:rPr lang="en-US" i="1">
                        <a:solidFill>
                          <a:srgbClr val="000000"/>
                        </a:solidFill>
                        <a:effectLst/>
                        <a:latin typeface="Cambria Math"/>
                        <a:ea typeface="Calibri"/>
                        <a:cs typeface="Arial"/>
                      </a:rPr>
                      <m:t>𝑚</m:t>
                    </m:r>
                    <m:r>
                      <a:rPr lang="en-US" i="1">
                        <a:solidFill>
                          <a:srgbClr val="000000"/>
                        </a:solidFill>
                        <a:effectLst/>
                        <a:latin typeface="Cambria Math"/>
                        <a:ea typeface="Calibri"/>
                        <a:cs typeface="Arial"/>
                      </a:rPr>
                      <m:t> </m:t>
                    </m:r>
                  </m:oMath>
                </a14:m>
                <a:r>
                  <a:rPr lang="en-US" dirty="0">
                    <a:solidFill>
                      <a:srgbClr val="000000"/>
                    </a:solidFill>
                    <a:ea typeface="Calibri"/>
                    <a:cs typeface="Arial"/>
                  </a:rPr>
                  <a:t> </a:t>
                </a:r>
              </a:p>
              <a:p>
                <a:pPr marL="0" indent="0">
                  <a:spcAft>
                    <a:spcPts val="600"/>
                  </a:spcAft>
                  <a:buNone/>
                </a:pPr>
                <a:r>
                  <a:rPr lang="en-US" dirty="0" smtClean="0">
                    <a:solidFill>
                      <a:srgbClr val="000000"/>
                    </a:solidFill>
                    <a:effectLst/>
                    <a:latin typeface="Times New Roman"/>
                    <a:ea typeface="Calibri"/>
                    <a:cs typeface="Arial"/>
                  </a:rPr>
                  <a:t>         Try </a:t>
                </a:r>
                <a:r>
                  <a:rPr lang="en-US" dirty="0">
                    <a:solidFill>
                      <a:srgbClr val="000000"/>
                    </a:solidFill>
                    <a:effectLst/>
                    <a:latin typeface="Times New Roman"/>
                    <a:ea typeface="Calibri"/>
                    <a:cs typeface="Arial"/>
                  </a:rPr>
                  <a:t>h </a:t>
                </a:r>
                <a:r>
                  <a:rPr lang="en-US" dirty="0" smtClean="0">
                    <a:solidFill>
                      <a:srgbClr val="000000"/>
                    </a:solidFill>
                    <a:effectLst/>
                    <a:latin typeface="Times New Roman"/>
                    <a:ea typeface="Calibri"/>
                    <a:cs typeface="Arial"/>
                  </a:rPr>
                  <a:t>= 0.6 </a:t>
                </a:r>
                <a:r>
                  <a:rPr lang="en-US" dirty="0">
                    <a:solidFill>
                      <a:srgbClr val="000000"/>
                    </a:solidFill>
                    <a:effectLst/>
                    <a:latin typeface="Times New Roman"/>
                    <a:ea typeface="Calibri"/>
                    <a:cs typeface="Arial"/>
                  </a:rPr>
                  <a:t>m </a:t>
                </a:r>
                <a:endParaRPr lang="en-US" dirty="0">
                  <a:solidFill>
                    <a:srgbClr val="000000"/>
                  </a:solidFill>
                  <a:ea typeface="Calibri"/>
                  <a:cs typeface="Arial"/>
                </a:endParaRPr>
              </a:p>
              <a:p>
                <a:pPr marL="0" indent="0">
                  <a:spcAft>
                    <a:spcPts val="600"/>
                  </a:spcAft>
                  <a:buNone/>
                </a:pPr>
                <a:r>
                  <a:rPr lang="en-US" dirty="0" smtClean="0">
                    <a:solidFill>
                      <a:srgbClr val="000000"/>
                    </a:solidFill>
                    <a:effectLst/>
                    <a:latin typeface="Times New Roman"/>
                    <a:ea typeface="Calibri"/>
                    <a:cs typeface="Arial"/>
                  </a:rPr>
                  <a:t>          b = 0.3m</a:t>
                </a:r>
              </a:p>
              <a:p>
                <a:pPr marL="0" indent="0">
                  <a:spcAft>
                    <a:spcPts val="600"/>
                  </a:spcAft>
                  <a:buNone/>
                </a:pPr>
                <a:endParaRPr lang="en-US" dirty="0" smtClean="0">
                  <a:solidFill>
                    <a:srgbClr val="000000"/>
                  </a:solidFill>
                  <a:ea typeface="Calibri"/>
                  <a:cs typeface="Arial"/>
                </a:endParaRPr>
              </a:p>
              <a:p>
                <a:pPr marL="0" indent="0">
                  <a:spcAft>
                    <a:spcPts val="600"/>
                  </a:spcAft>
                  <a:buNone/>
                </a:pPr>
                <a:endParaRPr lang="en-US" dirty="0">
                  <a:solidFill>
                    <a:srgbClr val="000000"/>
                  </a:solidFill>
                  <a:ea typeface="Calibri"/>
                  <a:cs typeface="Arial"/>
                </a:endParaRPr>
              </a:p>
              <a:p>
                <a:pPr marL="0" indent="0">
                  <a:buNone/>
                </a:pPr>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04092" y="386862"/>
                <a:ext cx="10814540" cy="5638182"/>
              </a:xfrm>
              <a:blipFill>
                <a:blip r:embed="rId2"/>
                <a:stretch>
                  <a:fillRect/>
                </a:stretch>
              </a:blipFill>
            </p:spPr>
            <p:txBody>
              <a:bodyPr/>
              <a:lstStyle/>
              <a:p>
                <a:r>
                  <a:rPr lang="ar-SA">
                    <a:noFill/>
                  </a:rPr>
                  <a:t> </a:t>
                </a:r>
              </a:p>
            </p:txBody>
          </p:sp>
        </mc:Fallback>
      </mc:AlternateContent>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1282" y="965910"/>
            <a:ext cx="1189541" cy="5059134"/>
          </a:xfrm>
          <a:prstGeom prst="rect">
            <a:avLst/>
          </a:prstGeom>
        </p:spPr>
      </p:pic>
    </p:spTree>
    <p:extLst>
      <p:ext uri="{BB962C8B-B14F-4D97-AF65-F5344CB8AC3E}">
        <p14:creationId xmlns:p14="http://schemas.microsoft.com/office/powerpoint/2010/main" val="1316592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5404338" cy="1295400"/>
          </a:xfrm>
        </p:spPr>
        <p:txBody>
          <a:bodyPr/>
          <a:lstStyle/>
          <a:p>
            <a:r>
              <a:rPr lang="en-US" dirty="0" smtClean="0"/>
              <a:t>Column dimensions </a:t>
            </a:r>
            <a:endParaRPr lang="ar-SA" dirty="0"/>
          </a:p>
        </p:txBody>
      </p:sp>
      <p:sp>
        <p:nvSpPr>
          <p:cNvPr id="3" name="Content Placeholder 2"/>
          <p:cNvSpPr>
            <a:spLocks noGrp="1"/>
          </p:cNvSpPr>
          <p:nvPr>
            <p:ph idx="1"/>
          </p:nvPr>
        </p:nvSpPr>
        <p:spPr>
          <a:xfrm>
            <a:off x="820615" y="1559169"/>
            <a:ext cx="10533185" cy="4911352"/>
          </a:xfrm>
        </p:spPr>
        <p:txBody>
          <a:bodyPr/>
          <a:lstStyle/>
          <a:p>
            <a:pPr marL="0" indent="0">
              <a:buNone/>
            </a:pPr>
            <a:r>
              <a:rPr lang="en-US" dirty="0" smtClean="0"/>
              <a:t> column dimensions found by </a:t>
            </a:r>
          </a:p>
          <a:p>
            <a:pPr marL="0" indent="0">
              <a:buNone/>
            </a:pPr>
            <a:r>
              <a:rPr lang="en-US" dirty="0" smtClean="0"/>
              <a:t> tributary area method</a:t>
            </a:r>
          </a:p>
          <a:p>
            <a:pPr marL="0" indent="0">
              <a:buNone/>
            </a:pPr>
            <a:r>
              <a:rPr lang="en-US" dirty="0" smtClean="0"/>
              <a:t>The dimension of column is (1400 × 500) </a:t>
            </a:r>
          </a:p>
          <a:p>
            <a:pPr marL="0" indent="0">
              <a:buNone/>
            </a:pPr>
            <a:endParaRPr lang="ar-SA" dirty="0"/>
          </a:p>
        </p:txBody>
      </p:sp>
      <p:pic>
        <p:nvPicPr>
          <p:cNvPr id="4" name="صورة 24"/>
          <p:cNvPicPr/>
          <p:nvPr/>
        </p:nvPicPr>
        <p:blipFill rotWithShape="1">
          <a:blip r:embed="rId2">
            <a:extLst>
              <a:ext uri="{28A0092B-C50C-407E-A947-70E740481C1C}">
                <a14:useLocalDpi xmlns:a14="http://schemas.microsoft.com/office/drawing/2010/main" val="0"/>
              </a:ext>
            </a:extLst>
          </a:blip>
          <a:srcRect l="1629" t="-1" r="1833" b="5237"/>
          <a:stretch/>
        </p:blipFill>
        <p:spPr bwMode="auto">
          <a:xfrm>
            <a:off x="5908431" y="1676400"/>
            <a:ext cx="5844685" cy="499403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99678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&amp; </a:t>
            </a:r>
            <a:r>
              <a:rPr lang="en-US" dirty="0" err="1" smtClean="0"/>
              <a:t>CHECkES</a:t>
            </a:r>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sz="2800" dirty="0" smtClean="0"/>
              <a:t>ETABs 2016</a:t>
            </a:r>
            <a:r>
              <a:rPr lang="en-US" dirty="0" smtClean="0"/>
              <a:t>,  will be used.</a:t>
            </a:r>
          </a:p>
          <a:p>
            <a:pPr marL="0" indent="0">
              <a:buNone/>
            </a:pPr>
            <a:endParaRPr lang="en-US" dirty="0" smtClean="0"/>
          </a:p>
          <a:p>
            <a:r>
              <a:rPr lang="en-US" dirty="0" smtClean="0"/>
              <a:t>Process </a:t>
            </a:r>
            <a:r>
              <a:rPr lang="en-US" dirty="0"/>
              <a:t>of </a:t>
            </a:r>
            <a:r>
              <a:rPr lang="en-US" dirty="0" smtClean="0"/>
              <a:t>modeling</a:t>
            </a:r>
          </a:p>
          <a:p>
            <a:r>
              <a:rPr lang="en-US" dirty="0"/>
              <a:t>checks of </a:t>
            </a:r>
            <a:r>
              <a:rPr lang="en-US" dirty="0" smtClean="0"/>
              <a:t>modeling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6958" y="381000"/>
            <a:ext cx="4825042" cy="6157299"/>
          </a:xfrm>
          <a:prstGeom prst="rect">
            <a:avLst/>
          </a:prstGeom>
        </p:spPr>
      </p:pic>
    </p:spTree>
    <p:extLst>
      <p:ext uri="{BB962C8B-B14F-4D97-AF65-F5344CB8AC3E}">
        <p14:creationId xmlns:p14="http://schemas.microsoft.com/office/powerpoint/2010/main" val="252333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1) </a:t>
            </a:r>
            <a:r>
              <a:rPr lang="en-US" dirty="0"/>
              <a:t>Define of material</a:t>
            </a:r>
            <a:endParaRPr lang="en-US" dirty="0" smtClean="0"/>
          </a:p>
          <a:p>
            <a:pPr marL="0" indent="0">
              <a:buNone/>
            </a:pPr>
            <a:r>
              <a:rPr lang="en-US" dirty="0" smtClean="0"/>
              <a:t>        - Concrete</a:t>
            </a:r>
          </a:p>
          <a:p>
            <a:pPr marL="0" indent="0">
              <a:buNone/>
            </a:pPr>
            <a:r>
              <a:rPr lang="en-US" dirty="0"/>
              <a:t>          concrete was used </a:t>
            </a:r>
            <a:r>
              <a:rPr lang="en-US" dirty="0" smtClean="0"/>
              <a:t>with</a:t>
            </a:r>
          </a:p>
          <a:p>
            <a:pPr marL="0" indent="0">
              <a:buNone/>
            </a:pPr>
            <a:r>
              <a:rPr lang="en-US" dirty="0" smtClean="0"/>
              <a:t>          ɣ=25KN/m3 and</a:t>
            </a:r>
          </a:p>
          <a:p>
            <a:pPr marL="0" indent="0">
              <a:buNone/>
            </a:pPr>
            <a:r>
              <a:rPr lang="en-US" dirty="0" smtClean="0"/>
              <a:t>          F'c </a:t>
            </a:r>
            <a:r>
              <a:rPr lang="en-US" dirty="0"/>
              <a:t>=</a:t>
            </a:r>
            <a:r>
              <a:rPr lang="en-US" dirty="0" smtClean="0"/>
              <a:t>28 MPa</a:t>
            </a:r>
            <a:endParaRPr lang="en-US" dirty="0"/>
          </a:p>
          <a:p>
            <a:pPr marL="0" indent="0">
              <a:buNone/>
            </a:pPr>
            <a:r>
              <a:rPr lang="en-US" dirty="0" smtClean="0"/>
              <a:t>          So </a:t>
            </a:r>
            <a:r>
              <a:rPr lang="en-US" dirty="0"/>
              <a:t>Ec = 4700×√(f'c) = </a:t>
            </a:r>
            <a:endParaRPr lang="en-US" dirty="0" smtClean="0"/>
          </a:p>
          <a:p>
            <a:pPr marL="0" indent="0">
              <a:buNone/>
            </a:pPr>
            <a:r>
              <a:rPr lang="en-US" dirty="0" smtClean="0"/>
              <a:t>          4700</a:t>
            </a:r>
            <a:r>
              <a:rPr lang="en-US" dirty="0"/>
              <a:t>× √28= </a:t>
            </a:r>
            <a:endParaRPr lang="en-US" dirty="0" smtClean="0"/>
          </a:p>
          <a:p>
            <a:pPr marL="0" indent="0">
              <a:buNone/>
            </a:pPr>
            <a:r>
              <a:rPr lang="en-US" dirty="0" smtClean="0"/>
              <a:t>          24870 </a:t>
            </a:r>
            <a:r>
              <a:rPr lang="en-US" dirty="0"/>
              <a:t>MPA</a:t>
            </a:r>
          </a:p>
          <a:p>
            <a:pPr marL="0" indent="0">
              <a:buNone/>
            </a:pPr>
            <a:endParaRPr lang="en-US" dirty="0"/>
          </a:p>
        </p:txBody>
      </p:sp>
      <p:sp>
        <p:nvSpPr>
          <p:cNvPr id="4" name="Title 3"/>
          <p:cNvSpPr>
            <a:spLocks noGrp="1"/>
          </p:cNvSpPr>
          <p:nvPr>
            <p:ph type="title"/>
          </p:nvPr>
        </p:nvSpPr>
        <p:spPr>
          <a:xfrm>
            <a:off x="1981200" y="439946"/>
            <a:ext cx="9372600" cy="1236453"/>
          </a:xfrm>
        </p:spPr>
        <p:txBody>
          <a:bodyPr>
            <a:normAutofit/>
          </a:bodyPr>
          <a:lstStyle/>
          <a:p>
            <a:pPr marL="274320" lvl="0" indent="-274320">
              <a:lnSpc>
                <a:spcPct val="90000"/>
              </a:lnSpc>
              <a:spcBef>
                <a:spcPts val="1800"/>
              </a:spcBef>
            </a:pPr>
            <a:r>
              <a:rPr lang="en-US" sz="3600" cap="none" dirty="0" smtClean="0">
                <a:solidFill>
                  <a:srgbClr val="404040"/>
                </a:solidFill>
                <a:ea typeface="+mn-ea"/>
                <a:cs typeface="+mn-cs"/>
              </a:rPr>
              <a:t>Process </a:t>
            </a:r>
            <a:r>
              <a:rPr lang="en-US" sz="3600" cap="none" dirty="0">
                <a:solidFill>
                  <a:srgbClr val="404040"/>
                </a:solidFill>
                <a:ea typeface="+mn-ea"/>
                <a:cs typeface="+mn-cs"/>
              </a:rPr>
              <a:t>of modeling</a:t>
            </a:r>
            <a:br>
              <a:rPr lang="en-US" sz="3600" cap="none" dirty="0">
                <a:solidFill>
                  <a:srgbClr val="404040"/>
                </a:solidFill>
                <a:ea typeface="+mn-ea"/>
                <a:cs typeface="+mn-cs"/>
              </a:rPr>
            </a:br>
            <a:endParaRPr lang="en-US" sz="36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5808" b="31607"/>
          <a:stretch/>
        </p:blipFill>
        <p:spPr>
          <a:xfrm>
            <a:off x="6038491" y="1492942"/>
            <a:ext cx="6153509" cy="5365058"/>
          </a:xfrm>
          <a:prstGeom prst="rect">
            <a:avLst/>
          </a:prstGeom>
        </p:spPr>
      </p:pic>
    </p:spTree>
    <p:extLst>
      <p:ext uri="{BB962C8B-B14F-4D97-AF65-F5344CB8AC3E}">
        <p14:creationId xmlns:p14="http://schemas.microsoft.com/office/powerpoint/2010/main" val="2936955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56605" y="500333"/>
            <a:ext cx="8895270" cy="1029418"/>
          </a:xfrm>
        </p:spPr>
        <p:txBody>
          <a:bodyPr>
            <a:normAutofit/>
          </a:bodyPr>
          <a:lstStyle/>
          <a:p>
            <a:pPr marL="274320" lvl="0" indent="-274320">
              <a:lnSpc>
                <a:spcPct val="90000"/>
              </a:lnSpc>
              <a:spcBef>
                <a:spcPts val="1800"/>
              </a:spcBef>
            </a:pPr>
            <a:r>
              <a:rPr lang="en-US" sz="2400" cap="none" dirty="0" smtClean="0">
                <a:solidFill>
                  <a:srgbClr val="404040"/>
                </a:solidFill>
                <a:ea typeface="+mn-ea"/>
                <a:cs typeface="+mn-cs"/>
              </a:rPr>
              <a:t> - </a:t>
            </a:r>
            <a:r>
              <a:rPr lang="en-US" sz="3200" cap="none" dirty="0" smtClean="0">
                <a:solidFill>
                  <a:srgbClr val="404040"/>
                </a:solidFill>
                <a:ea typeface="+mn-ea"/>
                <a:cs typeface="+mn-cs"/>
              </a:rPr>
              <a:t>Steel </a:t>
            </a:r>
            <a:r>
              <a:rPr lang="en-US" sz="3200" cap="none" dirty="0">
                <a:solidFill>
                  <a:srgbClr val="404040"/>
                </a:solidFill>
                <a:ea typeface="+mn-ea"/>
                <a:cs typeface="+mn-cs"/>
              </a:rPr>
              <a:t>(rebar)</a:t>
            </a:r>
            <a:br>
              <a:rPr lang="en-US" sz="3200" cap="none" dirty="0">
                <a:solidFill>
                  <a:srgbClr val="404040"/>
                </a:solidFill>
                <a:ea typeface="+mn-ea"/>
                <a:cs typeface="+mn-cs"/>
              </a:rPr>
            </a:br>
            <a:endParaRPr lang="en-US" sz="3200" dirty="0"/>
          </a:p>
        </p:txBody>
      </p:sp>
      <p:sp>
        <p:nvSpPr>
          <p:cNvPr id="6" name="Content Placeholder 5"/>
          <p:cNvSpPr>
            <a:spLocks noGrp="1"/>
          </p:cNvSpPr>
          <p:nvPr>
            <p:ph sz="half" idx="2"/>
          </p:nvPr>
        </p:nvSpPr>
        <p:spPr>
          <a:xfrm>
            <a:off x="7772400" y="1981200"/>
            <a:ext cx="3581400" cy="4480560"/>
          </a:xfrm>
        </p:spPr>
        <p:txBody>
          <a:bodyPr/>
          <a:lstStyle/>
          <a:p>
            <a:endParaRPr lang="en-US" dirty="0" smtClean="0"/>
          </a:p>
          <a:p>
            <a:r>
              <a:rPr lang="en-US" dirty="0" smtClean="0"/>
              <a:t>ɣ=78.5 KN/m3</a:t>
            </a:r>
          </a:p>
          <a:p>
            <a:r>
              <a:rPr lang="en-US" dirty="0" err="1" smtClean="0"/>
              <a:t>Fy</a:t>
            </a:r>
            <a:r>
              <a:rPr lang="en-US" dirty="0" smtClean="0"/>
              <a:t>=420 </a:t>
            </a:r>
            <a:r>
              <a:rPr lang="en-US" dirty="0" err="1" smtClean="0"/>
              <a:t>Mpa</a:t>
            </a:r>
            <a:endParaRPr lang="en-US" dirty="0" smtClean="0"/>
          </a:p>
          <a:p>
            <a:r>
              <a:rPr lang="en-US" dirty="0" err="1" smtClean="0"/>
              <a:t>Es</a:t>
            </a:r>
            <a:r>
              <a:rPr lang="en-US" dirty="0" smtClean="0"/>
              <a:t>= 200 000 MPa</a:t>
            </a:r>
            <a:endParaRPr lang="en-US" dirty="0"/>
          </a:p>
        </p:txBody>
      </p:sp>
      <p:pic>
        <p:nvPicPr>
          <p:cNvPr id="7" name="Content Placeholder 6"/>
          <p:cNvPicPr>
            <a:picLocks noGrp="1" noChangeAspect="1"/>
          </p:cNvPicPr>
          <p:nvPr>
            <p:ph sz="half" idx="1"/>
          </p:nvPr>
        </p:nvPicPr>
        <p:blipFill rotWithShape="1">
          <a:blip r:embed="rId2"/>
          <a:srcRect l="34037" t="9267" r="35093" b="48004"/>
          <a:stretch/>
        </p:blipFill>
        <p:spPr>
          <a:xfrm>
            <a:off x="1618892" y="1670703"/>
            <a:ext cx="6153508" cy="4791057"/>
          </a:xfrm>
          <a:prstGeom prst="rect">
            <a:avLst/>
          </a:prstGeom>
        </p:spPr>
      </p:pic>
    </p:spTree>
    <p:extLst>
      <p:ext uri="{BB962C8B-B14F-4D97-AF65-F5344CB8AC3E}">
        <p14:creationId xmlns:p14="http://schemas.microsoft.com/office/powerpoint/2010/main" val="401983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3600" cap="none" dirty="0" smtClean="0">
                <a:solidFill>
                  <a:srgbClr val="404040"/>
                </a:solidFill>
                <a:ea typeface="+mn-ea"/>
                <a:cs typeface="+mn-cs"/>
              </a:rPr>
              <a:t>2) Define of </a:t>
            </a:r>
            <a:r>
              <a:rPr lang="en-US" sz="3600" cap="none" dirty="0">
                <a:solidFill>
                  <a:srgbClr val="404040"/>
                </a:solidFill>
                <a:ea typeface="+mn-ea"/>
                <a:cs typeface="+mn-cs"/>
              </a:rPr>
              <a:t>sections </a:t>
            </a:r>
            <a:r>
              <a:rPr lang="en-US" sz="2400" cap="none" dirty="0">
                <a:solidFill>
                  <a:srgbClr val="404040"/>
                </a:solidFill>
                <a:ea typeface="+mn-ea"/>
                <a:cs typeface="+mn-cs"/>
              </a:rPr>
              <a:t/>
            </a:r>
            <a:br>
              <a:rPr lang="en-US" sz="2400" cap="none" dirty="0">
                <a:solidFill>
                  <a:srgbClr val="404040"/>
                </a:solidFill>
                <a:ea typeface="+mn-ea"/>
                <a:cs typeface="+mn-cs"/>
              </a:rPr>
            </a:br>
            <a:endParaRPr lang="en-US" dirty="0"/>
          </a:p>
        </p:txBody>
      </p:sp>
      <p:sp>
        <p:nvSpPr>
          <p:cNvPr id="3" name="Content Placeholder 2"/>
          <p:cNvSpPr>
            <a:spLocks noGrp="1"/>
          </p:cNvSpPr>
          <p:nvPr>
            <p:ph sz="half" idx="1"/>
          </p:nvPr>
        </p:nvSpPr>
        <p:spPr/>
        <p:txBody>
          <a:bodyPr>
            <a:normAutofit/>
          </a:bodyPr>
          <a:lstStyle/>
          <a:p>
            <a:r>
              <a:rPr lang="en-US" dirty="0" smtClean="0"/>
              <a:t>Columns &amp; Beams sections</a:t>
            </a:r>
          </a:p>
          <a:p>
            <a:pPr marL="0" indent="0">
              <a:buNone/>
            </a:pPr>
            <a:endParaRPr lang="en-US" dirty="0"/>
          </a:p>
          <a:p>
            <a:r>
              <a:rPr lang="en-US" dirty="0" smtClean="0"/>
              <a:t>Shear &amp; Retaining walls sections</a:t>
            </a:r>
          </a:p>
          <a:p>
            <a:pPr marL="0" indent="0">
              <a:buNone/>
            </a:pPr>
            <a:endParaRPr lang="en-US" dirty="0" smtClean="0"/>
          </a:p>
          <a:p>
            <a:r>
              <a:rPr lang="en-US" dirty="0" smtClean="0"/>
              <a:t>Slabs sections</a:t>
            </a:r>
            <a:endParaRPr lang="en-US" dirty="0"/>
          </a:p>
        </p:txBody>
      </p:sp>
    </p:spTree>
    <p:extLst>
      <p:ext uri="{BB962C8B-B14F-4D97-AF65-F5344CB8AC3E}">
        <p14:creationId xmlns:p14="http://schemas.microsoft.com/office/powerpoint/2010/main" val="164266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3600" cap="none" dirty="0">
                <a:solidFill>
                  <a:srgbClr val="404040"/>
                </a:solidFill>
                <a:ea typeface="+mn-ea"/>
                <a:cs typeface="+mn-cs"/>
              </a:rPr>
              <a:t>Columns &amp; Beams sections</a:t>
            </a:r>
            <a:r>
              <a:rPr lang="en-US" sz="2400" cap="none" dirty="0">
                <a:solidFill>
                  <a:srgbClr val="404040"/>
                </a:solidFill>
                <a:ea typeface="+mn-ea"/>
                <a:cs typeface="+mn-cs"/>
              </a:rPr>
              <a:t/>
            </a:r>
            <a:br>
              <a:rPr lang="en-US" sz="2400" cap="none" dirty="0">
                <a:solidFill>
                  <a:srgbClr val="404040"/>
                </a:solidFill>
                <a:ea typeface="+mn-ea"/>
                <a:cs typeface="+mn-cs"/>
              </a:rPr>
            </a:br>
            <a:endParaRPr lang="en-US" dirty="0"/>
          </a:p>
        </p:txBody>
      </p:sp>
      <p:pic>
        <p:nvPicPr>
          <p:cNvPr id="5" name="Content Placeholder 4"/>
          <p:cNvPicPr>
            <a:picLocks noGrp="1"/>
          </p:cNvPicPr>
          <p:nvPr>
            <p:ph idx="1"/>
          </p:nvPr>
        </p:nvPicPr>
        <p:blipFill rotWithShape="1">
          <a:blip r:embed="rId2"/>
          <a:srcRect l="31281" t="18208" r="47031" b="23483"/>
          <a:stretch/>
        </p:blipFill>
        <p:spPr bwMode="auto">
          <a:xfrm>
            <a:off x="4191001" y="1428750"/>
            <a:ext cx="3958710" cy="54292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4199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solidFill>
                  <a:srgbClr val="404040"/>
                </a:solidFill>
              </a:rPr>
              <a:t>Beams sections</a:t>
            </a:r>
            <a:endParaRPr lang="en-US" dirty="0"/>
          </a:p>
        </p:txBody>
      </p:sp>
      <p:sp>
        <p:nvSpPr>
          <p:cNvPr id="3" name="Content Placeholder 2"/>
          <p:cNvSpPr>
            <a:spLocks noGrp="1"/>
          </p:cNvSpPr>
          <p:nvPr>
            <p:ph idx="1"/>
          </p:nvPr>
        </p:nvSpPr>
        <p:spPr>
          <a:xfrm>
            <a:off x="1877683" y="1987419"/>
            <a:ext cx="9372600" cy="4483101"/>
          </a:xfrm>
        </p:spPr>
        <p:txBody>
          <a:bodyPr/>
          <a:lstStyle/>
          <a:p>
            <a:r>
              <a:rPr lang="en-US" dirty="0" smtClean="0"/>
              <a:t>Main beam</a:t>
            </a:r>
          </a:p>
          <a:p>
            <a:endParaRPr lang="en-US" dirty="0"/>
          </a:p>
          <a:p>
            <a:endParaRPr lang="en-US" dirty="0" smtClean="0"/>
          </a:p>
          <a:p>
            <a:pPr marL="0" indent="0">
              <a:buNone/>
            </a:pPr>
            <a:endParaRPr lang="en-US" dirty="0" smtClean="0"/>
          </a:p>
          <a:p>
            <a:r>
              <a:rPr lang="en-US" dirty="0" smtClean="0"/>
              <a:t>Secondary beams</a:t>
            </a:r>
          </a:p>
          <a:p>
            <a:pPr marL="0" indent="0">
              <a:buNone/>
            </a:pPr>
            <a:endParaRPr lang="en-US" dirty="0"/>
          </a:p>
        </p:txBody>
      </p:sp>
      <p:sp>
        <p:nvSpPr>
          <p:cNvPr id="4" name="Rectangle 2"/>
          <p:cNvSpPr>
            <a:spLocks noChangeArrowheads="1"/>
          </p:cNvSpPr>
          <p:nvPr/>
        </p:nvSpPr>
        <p:spPr bwMode="auto">
          <a:xfrm>
            <a:off x="-103517"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542930452"/>
              </p:ext>
            </p:extLst>
          </p:nvPr>
        </p:nvGraphicFramePr>
        <p:xfrm>
          <a:off x="5658928" y="1987420"/>
          <a:ext cx="2156604" cy="2524196"/>
        </p:xfrm>
        <a:graphic>
          <a:graphicData uri="http://schemas.openxmlformats.org/presentationml/2006/ole">
            <mc:AlternateContent xmlns:mc="http://schemas.openxmlformats.org/markup-compatibility/2006">
              <mc:Choice xmlns:v="urn:schemas-microsoft-com:vml" Requires="v">
                <p:oleObj spid="_x0000_s17468" name="AutoCAD Drawing" r:id="rId3" imgW="14554200" imgH="5768340" progId="AutoCAD.Drawing.23">
                  <p:embed/>
                </p:oleObj>
              </mc:Choice>
              <mc:Fallback>
                <p:oleObj name="AutoCAD Drawing" r:id="rId3" imgW="14554200" imgH="5768340" progId="AutoCAD.Drawing.2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32777" t="20000" r="49445" b="21304"/>
                      <a:stretch>
                        <a:fillRect/>
                      </a:stretch>
                    </p:blipFill>
                    <p:spPr bwMode="auto">
                      <a:xfrm>
                        <a:off x="5658928" y="1987420"/>
                        <a:ext cx="2156604" cy="2524196"/>
                      </a:xfrm>
                      <a:prstGeom prst="rect">
                        <a:avLst/>
                      </a:prstGeom>
                      <a:noFill/>
                    </p:spPr>
                  </p:pic>
                </p:oleObj>
              </mc:Fallback>
            </mc:AlternateContent>
          </a:graphicData>
        </a:graphic>
      </p:graphicFrame>
      <p:sp>
        <p:nvSpPr>
          <p:cNvPr id="8"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859766908"/>
              </p:ext>
            </p:extLst>
          </p:nvPr>
        </p:nvGraphicFramePr>
        <p:xfrm>
          <a:off x="1552755" y="4399472"/>
          <a:ext cx="10535727" cy="2390630"/>
        </p:xfrm>
        <a:graphic>
          <a:graphicData uri="http://schemas.openxmlformats.org/presentationml/2006/ole">
            <mc:AlternateContent xmlns:mc="http://schemas.openxmlformats.org/markup-compatibility/2006">
              <mc:Choice xmlns:v="urn:schemas-microsoft-com:vml" Requires="v">
                <p:oleObj spid="_x0000_s17469" name="AutoCAD Drawing" r:id="rId5" imgW="1394655" imgH="403916" progId="AutoCAD.Drawing.23">
                  <p:embed/>
                </p:oleObj>
              </mc:Choice>
              <mc:Fallback>
                <p:oleObj name="AutoCAD Drawing" r:id="rId5" imgW="1394655" imgH="403916" progId="AutoCAD.Drawing.2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2135" t="31580" r="62042" b="39473"/>
                      <a:stretch>
                        <a:fillRect/>
                      </a:stretch>
                    </p:blipFill>
                    <p:spPr bwMode="auto">
                      <a:xfrm>
                        <a:off x="1552755" y="4399472"/>
                        <a:ext cx="10535727" cy="2390630"/>
                      </a:xfrm>
                      <a:prstGeom prst="rect">
                        <a:avLst/>
                      </a:prstGeom>
                      <a:noFill/>
                    </p:spPr>
                  </p:pic>
                </p:oleObj>
              </mc:Fallback>
            </mc:AlternateContent>
          </a:graphicData>
        </a:graphic>
      </p:graphicFrame>
    </p:spTree>
    <p:extLst>
      <p:ext uri="{BB962C8B-B14F-4D97-AF65-F5344CB8AC3E}">
        <p14:creationId xmlns:p14="http://schemas.microsoft.com/office/powerpoint/2010/main" val="137595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solidFill>
                  <a:srgbClr val="404040"/>
                </a:solidFill>
              </a:rPr>
              <a:t>Beams modifiers </a:t>
            </a:r>
            <a:endParaRPr lang="en-US" dirty="0"/>
          </a:p>
        </p:txBody>
      </p:sp>
      <p:pic>
        <p:nvPicPr>
          <p:cNvPr id="6" name="Content Placeholder 5"/>
          <p:cNvPicPr>
            <a:picLocks noGrp="1"/>
          </p:cNvPicPr>
          <p:nvPr>
            <p:ph idx="1"/>
          </p:nvPr>
        </p:nvPicPr>
        <p:blipFill rotWithShape="1">
          <a:blip r:embed="rId2"/>
          <a:srcRect l="36502" t="22816" r="36848" b="33722"/>
          <a:stretch/>
        </p:blipFill>
        <p:spPr bwMode="auto">
          <a:xfrm>
            <a:off x="4230624" y="1993632"/>
            <a:ext cx="4873752" cy="44709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5135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05153"/>
            <a:ext cx="9372600" cy="1295400"/>
          </a:xfrm>
        </p:spPr>
        <p:txBody>
          <a:bodyPr/>
          <a:lstStyle/>
          <a:p>
            <a:r>
              <a:rPr lang="en-US" cap="none" dirty="0" smtClean="0">
                <a:solidFill>
                  <a:srgbClr val="404040"/>
                </a:solidFill>
              </a:rPr>
              <a:t>Columns </a:t>
            </a:r>
            <a:r>
              <a:rPr lang="en-US" cap="none" dirty="0" err="1" smtClean="0">
                <a:solidFill>
                  <a:srgbClr val="404040"/>
                </a:solidFill>
              </a:rPr>
              <a:t>modofires</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387969" y="1793632"/>
            <a:ext cx="4654062" cy="4783014"/>
          </a:xfrm>
          <a:prstGeom prst="rect">
            <a:avLst/>
          </a:prstGeom>
        </p:spPr>
      </p:pic>
    </p:spTree>
    <p:extLst>
      <p:ext uri="{BB962C8B-B14F-4D97-AF65-F5344CB8AC3E}">
        <p14:creationId xmlns:p14="http://schemas.microsoft.com/office/powerpoint/2010/main" val="3518125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t>The building is about ten floors, three of them are underground floors, the lowest two floors (B3 and B2) will be Garages, the first underground storey (B1) will be depository, the ground floor will be Stores, the ground floor has an attic 3 meters in height, the first and second floors will be Wedding Hall and museum respectively, and the remaining floors designed to be offices. </a:t>
            </a:r>
          </a:p>
          <a:p>
            <a:endParaRPr lang="ar-SA" dirty="0"/>
          </a:p>
        </p:txBody>
      </p:sp>
    </p:spTree>
    <p:extLst>
      <p:ext uri="{BB962C8B-B14F-4D97-AF65-F5344CB8AC3E}">
        <p14:creationId xmlns:p14="http://schemas.microsoft.com/office/powerpoint/2010/main" val="2846195188"/>
      </p:ext>
    </p:extLst>
  </p:cSld>
  <p:clrMapOvr>
    <a:masterClrMapping/>
  </p:clrMapOvr>
  <mc:AlternateContent xmlns:mc="http://schemas.openxmlformats.org/markup-compatibility/2006" xmlns:p14="http://schemas.microsoft.com/office/powerpoint/2010/main">
    <mc:Choice Requires="p14">
      <p:transition spd="med" p14:dur="700" advTm="799">
        <p:fade/>
      </p:transition>
    </mc:Choice>
    <mc:Fallback xmlns="">
      <p:transition spd="med" advTm="799">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3600" cap="none" dirty="0">
                <a:solidFill>
                  <a:srgbClr val="404040"/>
                </a:solidFill>
                <a:ea typeface="+mn-ea"/>
                <a:cs typeface="+mn-cs"/>
              </a:rPr>
              <a:t>Shear &amp; Retaining walls sections</a:t>
            </a:r>
            <a:r>
              <a:rPr lang="en-US" sz="2400" cap="none" dirty="0">
                <a:solidFill>
                  <a:srgbClr val="404040"/>
                </a:solidFill>
                <a:ea typeface="+mn-ea"/>
                <a:cs typeface="+mn-cs"/>
              </a:rPr>
              <a:t/>
            </a:r>
            <a:br>
              <a:rPr lang="en-US" sz="2400" cap="none" dirty="0">
                <a:solidFill>
                  <a:srgbClr val="404040"/>
                </a:solidFill>
                <a:ea typeface="+mn-ea"/>
                <a:cs typeface="+mn-cs"/>
              </a:rPr>
            </a:br>
            <a:endParaRPr lang="en-US" dirty="0"/>
          </a:p>
        </p:txBody>
      </p:sp>
      <p:pic>
        <p:nvPicPr>
          <p:cNvPr id="3" name="Picture 2"/>
          <p:cNvPicPr>
            <a:picLocks noChangeAspect="1"/>
          </p:cNvPicPr>
          <p:nvPr/>
        </p:nvPicPr>
        <p:blipFill rotWithShape="1">
          <a:blip r:embed="rId2"/>
          <a:srcRect t="2013"/>
          <a:stretch/>
        </p:blipFill>
        <p:spPr>
          <a:xfrm>
            <a:off x="5658927" y="1863969"/>
            <a:ext cx="6210944" cy="3481754"/>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172308" y="1716404"/>
            <a:ext cx="4009291" cy="4660949"/>
          </a:xfrm>
          <a:prstGeom prst="rect">
            <a:avLst/>
          </a:prstGeom>
        </p:spPr>
      </p:pic>
    </p:spTree>
    <p:extLst>
      <p:ext uri="{BB962C8B-B14F-4D97-AF65-F5344CB8AC3E}">
        <p14:creationId xmlns:p14="http://schemas.microsoft.com/office/powerpoint/2010/main" val="3990056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cap="none" dirty="0" smtClean="0">
                <a:solidFill>
                  <a:srgbClr val="404040"/>
                </a:solidFill>
              </a:rPr>
              <a:t>Slabs sections</a:t>
            </a:r>
            <a:endParaRPr lang="ar-SA" dirty="0"/>
          </a:p>
        </p:txBody>
      </p:sp>
      <p:sp>
        <p:nvSpPr>
          <p:cNvPr id="5" name="Content Placeholder 4"/>
          <p:cNvSpPr>
            <a:spLocks noGrp="1"/>
          </p:cNvSpPr>
          <p:nvPr>
            <p:ph idx="1"/>
          </p:nvPr>
        </p:nvSpPr>
        <p:spPr/>
        <p:txBody>
          <a:bodyPr/>
          <a:lstStyle/>
          <a:p>
            <a:r>
              <a:rPr lang="en-US" dirty="0" smtClean="0"/>
              <a:t>U- boot section</a:t>
            </a:r>
          </a:p>
          <a:p>
            <a:r>
              <a:rPr lang="en-US" dirty="0"/>
              <a:t> </a:t>
            </a:r>
            <a:r>
              <a:rPr lang="en-US" dirty="0" smtClean="0"/>
              <a:t>solid slab </a:t>
            </a:r>
            <a:endParaRPr lang="ar-SA"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2559" y="1867817"/>
            <a:ext cx="6314684" cy="4053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044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8462" y="1570893"/>
            <a:ext cx="9595338" cy="4899628"/>
          </a:xfrm>
        </p:spPr>
        <p:txBody>
          <a:bodyPr/>
          <a:lstStyle/>
          <a:p>
            <a:r>
              <a:rPr lang="en-US" sz="3600" dirty="0" smtClean="0"/>
              <a:t>U-boot</a:t>
            </a:r>
            <a:r>
              <a:rPr lang="en-US" dirty="0" smtClean="0"/>
              <a:t> </a:t>
            </a:r>
            <a:r>
              <a:rPr lang="en-US" sz="3600" dirty="0" smtClean="0"/>
              <a:t>slab</a:t>
            </a:r>
          </a:p>
          <a:p>
            <a:endParaRPr lang="en-US" dirty="0"/>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4049737091"/>
              </p:ext>
            </p:extLst>
          </p:nvPr>
        </p:nvGraphicFramePr>
        <p:xfrm>
          <a:off x="862642" y="2442294"/>
          <a:ext cx="5131279" cy="4011727"/>
        </p:xfrm>
        <a:graphic>
          <a:graphicData uri="http://schemas.openxmlformats.org/presentationml/2006/ole">
            <mc:AlternateContent xmlns:mc="http://schemas.openxmlformats.org/markup-compatibility/2006">
              <mc:Choice xmlns:v="urn:schemas-microsoft-com:vml" Requires="v">
                <p:oleObj spid="_x0000_s18492" name="AutoCAD Drawing" r:id="rId3" imgW="14554200" imgH="5768340" progId="AutoCAD.Drawing.23">
                  <p:embed/>
                </p:oleObj>
              </mc:Choice>
              <mc:Fallback>
                <p:oleObj name="AutoCAD Drawing" r:id="rId3" imgW="14554200" imgH="5768340" progId="AutoCAD.Drawing.2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0833" t="5652" r="18056" b="20869"/>
                      <a:stretch>
                        <a:fillRect/>
                      </a:stretch>
                    </p:blipFill>
                    <p:spPr bwMode="auto">
                      <a:xfrm>
                        <a:off x="862642" y="2442294"/>
                        <a:ext cx="5131279" cy="4011727"/>
                      </a:xfrm>
                      <a:prstGeom prst="rect">
                        <a:avLst/>
                      </a:prstGeom>
                      <a:noFill/>
                    </p:spPr>
                  </p:pic>
                </p:oleObj>
              </mc:Fallback>
            </mc:AlternateContent>
          </a:graphicData>
        </a:graphic>
      </p:graphicFrame>
      <p:sp>
        <p:nvSpPr>
          <p:cNvPr id="6"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48266783"/>
              </p:ext>
            </p:extLst>
          </p:nvPr>
        </p:nvGraphicFramePr>
        <p:xfrm>
          <a:off x="5993921" y="2743199"/>
          <a:ext cx="5783263" cy="2598738"/>
        </p:xfrm>
        <a:graphic>
          <a:graphicData uri="http://schemas.openxmlformats.org/presentationml/2006/ole">
            <mc:AlternateContent xmlns:mc="http://schemas.openxmlformats.org/markup-compatibility/2006">
              <mc:Choice xmlns:v="urn:schemas-microsoft-com:vml" Requires="v">
                <p:oleObj spid="_x0000_s18493" name="AutoCAD Drawing" r:id="rId5" imgW="14554200" imgH="5768340" progId="AutoCAD.Drawing.23">
                  <p:embed/>
                </p:oleObj>
              </mc:Choice>
              <mc:Fallback>
                <p:oleObj name="AutoCAD Drawing" r:id="rId5" imgW="14554200" imgH="5768340" progId="AutoCAD.Drawing.2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25548" t="46983" r="52872" b="30222"/>
                      <a:stretch>
                        <a:fillRect/>
                      </a:stretch>
                    </p:blipFill>
                    <p:spPr bwMode="auto">
                      <a:xfrm>
                        <a:off x="5993921" y="2743199"/>
                        <a:ext cx="5783263" cy="2598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39244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7586"/>
            <a:ext cx="8686800" cy="940279"/>
          </a:xfrm>
        </p:spPr>
        <p:txBody>
          <a:bodyPr>
            <a:normAutofit fontScale="90000"/>
          </a:bodyPr>
          <a:lstStyle/>
          <a:p>
            <a:pPr marL="274320" lvl="0" indent="-274320">
              <a:lnSpc>
                <a:spcPct val="90000"/>
              </a:lnSpc>
              <a:spcBef>
                <a:spcPts val="1800"/>
              </a:spcBef>
            </a:pPr>
            <a:r>
              <a:rPr lang="en-US" sz="3200" cap="none" dirty="0" smtClean="0">
                <a:solidFill>
                  <a:srgbClr val="404040"/>
                </a:solidFill>
                <a:ea typeface="+mn-ea"/>
                <a:cs typeface="+mn-cs"/>
              </a:rPr>
              <a:t>Modifiers for U-boot slab:</a:t>
            </a:r>
            <a:r>
              <a:rPr lang="en-US" sz="3200" cap="none" dirty="0">
                <a:solidFill>
                  <a:srgbClr val="404040"/>
                </a:solidFill>
                <a:ea typeface="+mn-ea"/>
                <a:cs typeface="+mn-cs"/>
              </a:rPr>
              <a:t/>
            </a:r>
            <a:br>
              <a:rPr lang="en-US" sz="3200" cap="none" dirty="0">
                <a:solidFill>
                  <a:srgbClr val="404040"/>
                </a:solidFill>
                <a:ea typeface="+mn-ea"/>
                <a:cs typeface="+mn-cs"/>
              </a:rPr>
            </a:br>
            <a:endParaRPr lang="en-US" sz="32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609600" y="1966824"/>
                <a:ext cx="8686800" cy="4261448"/>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spcAft>
                    <a:spcPts val="600"/>
                  </a:spcAft>
                </a:pPr>
                <a:r>
                  <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rPr>
                  <a:t>F</a:t>
                </a:r>
                <a:r>
                  <a:rPr lang="en-US" sz="24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11 </a:t>
                </a:r>
                <a:r>
                  <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F</a:t>
                </a:r>
                <a:r>
                  <a:rPr lang="en-US" sz="24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22 </a:t>
                </a:r>
                <a:r>
                  <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F</a:t>
                </a:r>
                <a:r>
                  <a:rPr lang="en-US" sz="24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12</a:t>
                </a:r>
                <a:r>
                  <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𝐴𝑟𝑒𝑎</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𝐼</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𝐴𝑟𝑒𝑎</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𝑟𝑒𝑐𝑡𝑎𝑛𝑔𝑢𝑙𝑎𝑟</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den>
                    </m:f>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110400</m:t>
                        </m:r>
                      </m:num>
                      <m:den>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214400</m:t>
                        </m:r>
                      </m:den>
                    </m:f>
                  </m:oMath>
                </a14:m>
                <a:r>
                  <a:rPr lang="en-US"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  0.5149</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609600" y="1966824"/>
                <a:ext cx="8686800" cy="4261448"/>
              </a:xfrm>
              <a:blipFill rotWithShape="0">
                <a:blip r:embed="rId2"/>
                <a:stretch>
                  <a:fillRect l="-1053"/>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647645" y="1457865"/>
            <a:ext cx="7396977" cy="3315510"/>
          </a:xfrm>
          <a:prstGeom prst="rect">
            <a:avLst/>
          </a:prstGeom>
        </p:spPr>
      </p:pic>
    </p:spTree>
    <p:extLst>
      <p:ext uri="{BB962C8B-B14F-4D97-AF65-F5344CB8AC3E}">
        <p14:creationId xmlns:p14="http://schemas.microsoft.com/office/powerpoint/2010/main" val="229428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spcAft>
                    <a:spcPts val="600"/>
                  </a:spcAft>
                </a:pPr>
                <a:r>
                  <a:rPr lang="en-US"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M</a:t>
                </a:r>
                <a:r>
                  <a:rPr lang="en-US" sz="2000" baseline="-25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11</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=M</a:t>
                </a:r>
                <a:r>
                  <a:rPr lang="en-US" sz="2000" baseline="-25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22 </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a:t>
                </a:r>
                <a:r>
                  <a:rPr lang="en-US" sz="2000" baseline="-25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12</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n-US" sz="2000" baseline="-25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𝑀𝑜𝑚𝑒𝑛𝑡</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𝑖𝑛𝑒𝑟𝑖𝑎</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𝐼</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num>
                      <m:den>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𝑀𝑜𝑚𝑒𝑛𝑡</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𝑖𝑛𝑒𝑟𝑡𝑖𝑎</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𝑓𝑜𝑟</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𝑟𝑒𝑐𝑡𝑎𝑛𝑔𝑢𝑙𝑎𝑟</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den>
                    </m:f>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baseline="-25000">
                        <a:solidFill>
                          <a:srgbClr val="000000"/>
                        </a:solidFill>
                        <a:effectLst/>
                        <a:latin typeface="Cambria Math" panose="02040503050406030204" pitchFamily="18" charset="0"/>
                        <a:ea typeface="Calibri" panose="020F0502020204030204" pitchFamily="34" charset="0"/>
                        <a:cs typeface="Arial" panose="020B0604020202020204" pitchFamily="34" charset="0"/>
                      </a:rPr>
                      <m:t>25</m:t>
                    </m:r>
                  </m:oMath>
                </a14:m>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r>
                  <a:rPr lang="en-US" sz="20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 </a:t>
                </a:r>
                <a14:m>
                  <m:oMath xmlns:m="http://schemas.openxmlformats.org/officeDocument/2006/math">
                    <m:f>
                      <m:fPr>
                        <m:ctrlP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1388590209</m:t>
                        </m:r>
                      </m:num>
                      <m:den>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1823546667</m:t>
                        </m:r>
                      </m:den>
                    </m:f>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25</m:t>
                    </m:r>
                  </m:oMath>
                </a14:m>
                <a:endParaRPr lang="en-US" sz="20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endParaRPr>
              </a:p>
              <a:p>
                <a:pPr marL="0" indent="0">
                  <a:spcAft>
                    <a:spcPts val="600"/>
                  </a:spcAft>
                  <a:buNone/>
                </a:pPr>
                <a:r>
                  <a:rPr lang="en-US"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a:t>
                </a:r>
                <a:r>
                  <a:rPr lang="en-US" sz="20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0.1897</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20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V</a:t>
                </a:r>
                <a:r>
                  <a:rPr lang="en-US" sz="20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13 </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V</a:t>
                </a:r>
                <a:r>
                  <a:rPr lang="en-US" sz="20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23</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𝐴𝑟𝑒𝑎</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𝑟𝑒𝑠𝑖𝑠𝑡𝑖𝑛𝑔</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𝑒𝑎𝑟</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𝑖𝑛</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𝐼</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𝐴𝑟𝑒𝑎</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𝑟𝑒𝑠𝑖𝑠𝑡𝑖𝑛𝑔</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𝑒𝑎𝑟</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𝑖𝑛</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𝑟𝑒𝑐𝑡𝑎𝑛𝑔𝑢𝑙𝑎𝑟</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den>
                    </m:f>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320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150</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670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320</m:t>
                        </m:r>
                      </m:den>
                    </m:f>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 </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0.22388</a:t>
                </a:r>
                <a:r>
                  <a:rPr lang="en-US"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Mass </a:t>
                </a:r>
                <a:r>
                  <a:rPr lang="en-US" sz="20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modifire</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Weight </a:t>
                </a:r>
                <a:r>
                  <a:rPr lang="en-US" sz="20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modifire</a:t>
                </a:r>
                <a:r>
                  <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𝑣𝑜𝑙𝑢𝑚𝑒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𝑐𝑜𝑛𝑐𝑟𝑒𝑡𝑒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𝑖𝑛</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𝑈</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𝑏𝑜𝑜𝑡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𝑉</m:t>
                        </m:r>
                        <m: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1</m:t>
                        </m:r>
                        <m: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𝑉𝑜𝑙𝑢𝑚𝑒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𝑐𝑜𝑛𝑐𝑟𝑒𝑡𝑒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𝑖𝑛</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𝑠𝑜𝑙𝑖𝑑</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𝑠𝑒𝑐𝑡𝑖𝑜𝑛</m:t>
                        </m:r>
                        <m: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m:rPr>
                            <m:sty m:val="p"/>
                          </m:rP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V</m:t>
                        </m:r>
                        <m: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en>
                    </m:f>
                  </m:oMath>
                </a14:m>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n-US" dirty="0">
                    <a:solidFill>
                      <a:srgbClr val="000000"/>
                    </a:solidFill>
                    <a:latin typeface="Times New Roman" panose="02020603050405020304" pitchFamily="18" charset="0"/>
                    <a:ea typeface="Calibri" panose="020F0502020204030204" pitchFamily="34" charset="0"/>
                  </a:rPr>
                  <a:t>= (</a:t>
                </a:r>
                <a14:m>
                  <m:oMath xmlns:m="http://schemas.openxmlformats.org/officeDocument/2006/math">
                    <m:f>
                      <m:fPr>
                        <m:ctrlPr>
                          <a:rPr lang="en-US" i="1">
                            <a:effectLst/>
                            <a:latin typeface="Cambria Math" panose="02040503050406030204" pitchFamily="18" charset="0"/>
                            <a:cs typeface="Times New Roman" panose="02020603050405020304" pitchFamily="18" charset="0"/>
                          </a:rPr>
                        </m:ctrlPr>
                      </m:fPr>
                      <m:num>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35828</m:t>
                        </m:r>
                      </m:num>
                      <m:den>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5746</m:t>
                        </m:r>
                      </m:den>
                    </m:f>
                  </m:oMath>
                </a14:m>
                <a:r>
                  <a:rPr lang="en-US" dirty="0">
                    <a:solidFill>
                      <a:srgbClr val="000000"/>
                    </a:solidFill>
                    <a:effectLst/>
                    <a:latin typeface="Times New Roman" panose="02020603050405020304" pitchFamily="18" charset="0"/>
                    <a:ea typeface="Calibri" panose="020F0502020204030204" pitchFamily="34" charset="0"/>
                  </a:rPr>
                  <a:t>) = 0.62353</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975"/>
                </a:stretch>
              </a:blipFill>
            </p:spPr>
            <p:txBody>
              <a:bodyPr/>
              <a:lstStyle/>
              <a:p>
                <a:r>
                  <a:rPr lang="en-US">
                    <a:noFill/>
                  </a:rPr>
                  <a:t> </a:t>
                </a:r>
              </a:p>
            </p:txBody>
          </p:sp>
        </mc:Fallback>
      </mc:AlternateContent>
    </p:spTree>
    <p:extLst>
      <p:ext uri="{BB962C8B-B14F-4D97-AF65-F5344CB8AC3E}">
        <p14:creationId xmlns:p14="http://schemas.microsoft.com/office/powerpoint/2010/main" val="1540823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2400" cap="none" dirty="0">
                <a:solidFill>
                  <a:srgbClr val="404040"/>
                </a:solidFill>
                <a:ea typeface="+mn-ea"/>
                <a:cs typeface="+mn-cs"/>
              </a:rPr>
              <a:t/>
            </a:r>
            <a:br>
              <a:rPr lang="en-US" sz="2400" cap="none" dirty="0">
                <a:solidFill>
                  <a:srgbClr val="404040"/>
                </a:solidFill>
                <a:ea typeface="+mn-ea"/>
                <a:cs typeface="+mn-cs"/>
              </a:rPr>
            </a:br>
            <a:endParaRPr lang="en-US" dirty="0"/>
          </a:p>
        </p:txBody>
      </p:sp>
      <p:pic>
        <p:nvPicPr>
          <p:cNvPr id="3" name="صورة 102"/>
          <p:cNvPicPr/>
          <p:nvPr/>
        </p:nvPicPr>
        <p:blipFill>
          <a:blip r:embed="rId2">
            <a:extLst>
              <a:ext uri="{28A0092B-C50C-407E-A947-70E740481C1C}">
                <a14:useLocalDpi xmlns:a14="http://schemas.microsoft.com/office/drawing/2010/main" val="0"/>
              </a:ext>
            </a:extLst>
          </a:blip>
          <a:stretch>
            <a:fillRect/>
          </a:stretch>
        </p:blipFill>
        <p:spPr>
          <a:xfrm>
            <a:off x="4044021" y="381000"/>
            <a:ext cx="5538157" cy="5942162"/>
          </a:xfrm>
          <a:prstGeom prst="rect">
            <a:avLst/>
          </a:prstGeom>
        </p:spPr>
      </p:pic>
    </p:spTree>
    <p:extLst>
      <p:ext uri="{BB962C8B-B14F-4D97-AF65-F5344CB8AC3E}">
        <p14:creationId xmlns:p14="http://schemas.microsoft.com/office/powerpoint/2010/main" val="1120178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3200" cap="none" dirty="0">
                <a:solidFill>
                  <a:srgbClr val="404040"/>
                </a:solidFill>
                <a:ea typeface="+mn-ea"/>
                <a:cs typeface="+mn-cs"/>
              </a:rPr>
              <a:t>Solid slab</a:t>
            </a:r>
            <a:r>
              <a:rPr lang="en-US" sz="2400" cap="none" dirty="0">
                <a:solidFill>
                  <a:srgbClr val="404040"/>
                </a:solidFill>
                <a:ea typeface="+mn-ea"/>
                <a:cs typeface="+mn-cs"/>
              </a:rPr>
              <a:t/>
            </a:r>
            <a:br>
              <a:rPr lang="en-US" sz="2400" cap="none" dirty="0">
                <a:solidFill>
                  <a:srgbClr val="404040"/>
                </a:solidFill>
                <a:ea typeface="+mn-ea"/>
                <a:cs typeface="+mn-cs"/>
              </a:rPr>
            </a:br>
            <a:endParaRPr lang="en-US" dirty="0"/>
          </a:p>
        </p:txBody>
      </p:sp>
      <p:sp>
        <p:nvSpPr>
          <p:cNvPr id="3" name="Content Placeholder 2"/>
          <p:cNvSpPr>
            <a:spLocks noGrp="1"/>
          </p:cNvSpPr>
          <p:nvPr>
            <p:ph idx="1"/>
          </p:nvPr>
        </p:nvSpPr>
        <p:spPr/>
        <p:txBody>
          <a:bodyPr/>
          <a:lstStyle/>
          <a:p>
            <a:r>
              <a:rPr lang="en-US" dirty="0" smtClean="0"/>
              <a:t>Solid slab section &amp; modifiers</a:t>
            </a:r>
            <a:endParaRPr lang="en-US" dirty="0"/>
          </a:p>
        </p:txBody>
      </p:sp>
      <p:pic>
        <p:nvPicPr>
          <p:cNvPr id="4" name="Picture 3"/>
          <p:cNvPicPr/>
          <p:nvPr/>
        </p:nvPicPr>
        <p:blipFill rotWithShape="1">
          <a:blip r:embed="rId3"/>
          <a:srcRect l="36555" t="22696" r="36898" b="28395"/>
          <a:stretch/>
        </p:blipFill>
        <p:spPr bwMode="auto">
          <a:xfrm>
            <a:off x="7410306" y="2293490"/>
            <a:ext cx="4030980" cy="4177030"/>
          </a:xfrm>
          <a:prstGeom prst="rect">
            <a:avLst/>
          </a:prstGeom>
          <a:ln>
            <a:noFill/>
          </a:ln>
          <a:extLst>
            <a:ext uri="{53640926-AAD7-44D8-BBD7-CCE9431645EC}">
              <a14:shadowObscured xmlns:a14="http://schemas.microsoft.com/office/drawing/2010/main"/>
            </a:ext>
          </a:extLst>
        </p:spPr>
      </p:pic>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311537931"/>
              </p:ext>
            </p:extLst>
          </p:nvPr>
        </p:nvGraphicFramePr>
        <p:xfrm>
          <a:off x="1893714" y="3096883"/>
          <a:ext cx="5276476" cy="2104845"/>
        </p:xfrm>
        <a:graphic>
          <a:graphicData uri="http://schemas.openxmlformats.org/presentationml/2006/ole">
            <mc:AlternateContent xmlns:mc="http://schemas.openxmlformats.org/markup-compatibility/2006">
              <mc:Choice xmlns:v="urn:schemas-microsoft-com:vml" Requires="v">
                <p:oleObj spid="_x0000_s19487" name="AutoCAD Drawing" r:id="rId4" imgW="14554200" imgH="5768340" progId="AutoCAD.Drawing.23">
                  <p:embed/>
                </p:oleObj>
              </mc:Choice>
              <mc:Fallback>
                <p:oleObj name="AutoCAD Drawing" r:id="rId4" imgW="14554200" imgH="5768340" progId="AutoCAD.Drawing.2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36653" t="14345" r="15671" b="38046"/>
                      <a:stretch>
                        <a:fillRect/>
                      </a:stretch>
                    </p:blipFill>
                    <p:spPr bwMode="auto">
                      <a:xfrm>
                        <a:off x="1893714" y="3096883"/>
                        <a:ext cx="5276476" cy="2104845"/>
                      </a:xfrm>
                      <a:prstGeom prst="rect">
                        <a:avLst/>
                      </a:prstGeom>
                      <a:noFill/>
                    </p:spPr>
                  </p:pic>
                </p:oleObj>
              </mc:Fallback>
            </mc:AlternateContent>
          </a:graphicData>
        </a:graphic>
      </p:graphicFrame>
    </p:spTree>
    <p:extLst>
      <p:ext uri="{BB962C8B-B14F-4D97-AF65-F5344CB8AC3E}">
        <p14:creationId xmlns:p14="http://schemas.microsoft.com/office/powerpoint/2010/main" val="4053986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662" y="451338"/>
            <a:ext cx="9372600" cy="1295400"/>
          </a:xfrm>
        </p:spPr>
        <p:txBody>
          <a:bodyPr/>
          <a:lstStyle/>
          <a:p>
            <a:r>
              <a:rPr lang="en-US" sz="3600" cap="none" dirty="0" smtClean="0">
                <a:solidFill>
                  <a:srgbClr val="404040"/>
                </a:solidFill>
              </a:rPr>
              <a:t>4)Define </a:t>
            </a:r>
            <a:r>
              <a:rPr lang="en-US" sz="3600" cap="none" dirty="0">
                <a:solidFill>
                  <a:srgbClr val="404040"/>
                </a:solidFill>
              </a:rPr>
              <a:t>of </a:t>
            </a:r>
            <a:r>
              <a:rPr lang="en-US" sz="3600" cap="none" dirty="0" smtClean="0">
                <a:solidFill>
                  <a:srgbClr val="404040"/>
                </a:solidFill>
              </a:rPr>
              <a:t>load and load combinations</a:t>
            </a:r>
            <a:endParaRPr lang="ar-SA"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307015" y="2203937"/>
            <a:ext cx="5485480" cy="3176955"/>
          </a:xfrm>
          <a:prstGeom prst="rect">
            <a:avLst/>
          </a:prstGeom>
        </p:spPr>
      </p:pic>
      <p:pic>
        <p:nvPicPr>
          <p:cNvPr id="6" name="Content Placeholder 3"/>
          <p:cNvPicPr>
            <a:picLocks/>
          </p:cNvPicPr>
          <p:nvPr/>
        </p:nvPicPr>
        <p:blipFill>
          <a:blip r:embed="rId3">
            <a:extLst>
              <a:ext uri="{28A0092B-C50C-407E-A947-70E740481C1C}">
                <a14:useLocalDpi xmlns:a14="http://schemas.microsoft.com/office/drawing/2010/main" val="0"/>
              </a:ext>
            </a:extLst>
          </a:blip>
          <a:stretch>
            <a:fillRect/>
          </a:stretch>
        </p:blipFill>
        <p:spPr>
          <a:xfrm>
            <a:off x="1113693" y="2203938"/>
            <a:ext cx="4618892" cy="3305908"/>
          </a:xfrm>
          <a:prstGeom prst="rect">
            <a:avLst/>
          </a:prstGeom>
        </p:spPr>
      </p:pic>
    </p:spTree>
    <p:extLst>
      <p:ext uri="{BB962C8B-B14F-4D97-AF65-F5344CB8AC3E}">
        <p14:creationId xmlns:p14="http://schemas.microsoft.com/office/powerpoint/2010/main" val="2965630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define lateral load </a:t>
            </a:r>
            <a:endParaRPr lang="ar-JO" dirty="0"/>
          </a:p>
        </p:txBody>
      </p:sp>
      <p:sp>
        <p:nvSpPr>
          <p:cNvPr id="3" name="Content Placeholder 2"/>
          <p:cNvSpPr>
            <a:spLocks noGrp="1"/>
          </p:cNvSpPr>
          <p:nvPr>
            <p:ph idx="1"/>
          </p:nvPr>
        </p:nvSpPr>
        <p:spPr/>
        <p:txBody>
          <a:bodyPr/>
          <a:lstStyle/>
          <a:p>
            <a:pPr marL="0" indent="0">
              <a:buNone/>
            </a:pPr>
            <a:r>
              <a:rPr lang="en-US" dirty="0" smtClean="0"/>
              <a:t>1)Define function with type of response spectrum with value of SDS 0.60</a:t>
            </a:r>
          </a:p>
          <a:p>
            <a:pPr marL="0" indent="0">
              <a:buNone/>
            </a:pPr>
            <a:r>
              <a:rPr lang="en-US" dirty="0" smtClean="0"/>
              <a:t>And SD1 =0.3875 </a:t>
            </a:r>
          </a:p>
          <a:p>
            <a:pPr marL="0" indent="0">
              <a:buNone/>
            </a:pPr>
            <a:endParaRPr lang="ar-JO"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994031" y="2494499"/>
            <a:ext cx="6248400" cy="3976639"/>
          </a:xfrm>
          <a:prstGeom prst="rect">
            <a:avLst/>
          </a:prstGeom>
        </p:spPr>
      </p:pic>
    </p:spTree>
    <p:extLst>
      <p:ext uri="{BB962C8B-B14F-4D97-AF65-F5344CB8AC3E}">
        <p14:creationId xmlns:p14="http://schemas.microsoft.com/office/powerpoint/2010/main" val="1584188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define lateral load </a:t>
            </a:r>
            <a:endParaRPr lang="ar-JO" dirty="0"/>
          </a:p>
        </p:txBody>
      </p:sp>
      <p:sp>
        <p:nvSpPr>
          <p:cNvPr id="3" name="Content Placeholder 2"/>
          <p:cNvSpPr>
            <a:spLocks noGrp="1"/>
          </p:cNvSpPr>
          <p:nvPr>
            <p:ph idx="1"/>
          </p:nvPr>
        </p:nvSpPr>
        <p:spPr/>
        <p:txBody>
          <a:bodyPr>
            <a:normAutofit/>
          </a:bodyPr>
          <a:lstStyle/>
          <a:p>
            <a:pPr marL="0" indent="0">
              <a:buNone/>
            </a:pPr>
            <a:r>
              <a:rPr lang="en-US" sz="1800" dirty="0"/>
              <a:t>2) Define load cases in two directions with type of response spectrum using the function that defined in step 1 </a:t>
            </a:r>
          </a:p>
          <a:p>
            <a:pPr marL="0" indent="0">
              <a:buNone/>
            </a:pPr>
            <a:r>
              <a:rPr lang="en-US" sz="1800" dirty="0"/>
              <a:t>The scale factor = ( g ×I)/R=  (9810 ×1)/</a:t>
            </a:r>
            <a:r>
              <a:rPr lang="en-US" sz="1800" dirty="0" smtClean="0"/>
              <a:t>5=1962</a:t>
            </a:r>
          </a:p>
          <a:p>
            <a:pPr marL="0" indent="0">
              <a:buNone/>
            </a:pPr>
            <a:endParaRPr lang="en-US" sz="1800" dirty="0" smtClean="0"/>
          </a:p>
          <a:p>
            <a:pPr marL="0" indent="0">
              <a:buNone/>
            </a:pPr>
            <a:endParaRPr lang="ar-JO" sz="18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740769" y="2473569"/>
            <a:ext cx="4560277" cy="4214275"/>
          </a:xfrm>
          <a:prstGeom prst="rect">
            <a:avLst/>
          </a:prstGeom>
        </p:spPr>
      </p:pic>
    </p:spTree>
    <p:extLst>
      <p:ext uri="{BB962C8B-B14F-4D97-AF65-F5344CB8AC3E}">
        <p14:creationId xmlns:p14="http://schemas.microsoft.com/office/powerpoint/2010/main" val="209004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179871" y="663677"/>
                <a:ext cx="10173930" cy="5806843"/>
              </a:xfrm>
            </p:spPr>
            <p:txBody>
              <a:bodyPr/>
              <a:lstStyle/>
              <a:p>
                <a:endParaRPr lang="en-US" dirty="0" smtClean="0"/>
              </a:p>
              <a:p>
                <a:r>
                  <a:rPr lang="en-US" dirty="0" smtClean="0"/>
                  <a:t>Total </a:t>
                </a:r>
                <a:r>
                  <a:rPr lang="en-US" dirty="0"/>
                  <a:t>area of building = 5300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endParaRPr lang="en-US" dirty="0"/>
              </a:p>
              <a:p>
                <a:r>
                  <a:rPr lang="en-US" dirty="0"/>
                  <a:t>The area of each floor:</a:t>
                </a:r>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179871" y="663677"/>
                <a:ext cx="10173930" cy="5806843"/>
              </a:xfrm>
              <a:blipFill>
                <a:blip r:embed="rId4"/>
                <a:stretch>
                  <a:fillRect l="-839"/>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graphicFrame>
            <p:nvGraphicFramePr>
              <p:cNvPr id="4" name="جدول 3"/>
              <p:cNvGraphicFramePr>
                <a:graphicFrameLocks noGrp="1"/>
              </p:cNvGraphicFramePr>
              <p:nvPr>
                <p:extLst/>
              </p:nvPr>
            </p:nvGraphicFramePr>
            <p:xfrm>
              <a:off x="1179871" y="2669458"/>
              <a:ext cx="10294374" cy="2374490"/>
            </p:xfrm>
            <a:graphic>
              <a:graphicData uri="http://schemas.openxmlformats.org/drawingml/2006/table">
                <a:tbl>
                  <a:tblPr firstRow="1" firstCol="1" bandRow="1">
                    <a:tableStyleId>{5C22544A-7EE6-4342-B048-85BDC9FD1C3A}</a:tableStyleId>
                  </a:tblPr>
                  <a:tblGrid>
                    <a:gridCol w="1262564">
                      <a:extLst>
                        <a:ext uri="{9D8B030D-6E8A-4147-A177-3AD203B41FA5}">
                          <a16:colId xmlns:a16="http://schemas.microsoft.com/office/drawing/2014/main" xmlns="" val="4027703766"/>
                        </a:ext>
                      </a:extLst>
                    </a:gridCol>
                    <a:gridCol w="1383598">
                      <a:extLst>
                        <a:ext uri="{9D8B030D-6E8A-4147-A177-3AD203B41FA5}">
                          <a16:colId xmlns:a16="http://schemas.microsoft.com/office/drawing/2014/main" xmlns="" val="51918952"/>
                        </a:ext>
                      </a:extLst>
                    </a:gridCol>
                    <a:gridCol w="1088830">
                      <a:extLst>
                        <a:ext uri="{9D8B030D-6E8A-4147-A177-3AD203B41FA5}">
                          <a16:colId xmlns:a16="http://schemas.microsoft.com/office/drawing/2014/main" xmlns="" val="1330654815"/>
                        </a:ext>
                      </a:extLst>
                    </a:gridCol>
                    <a:gridCol w="1728590">
                      <a:extLst>
                        <a:ext uri="{9D8B030D-6E8A-4147-A177-3AD203B41FA5}">
                          <a16:colId xmlns:a16="http://schemas.microsoft.com/office/drawing/2014/main" xmlns="" val="3454157897"/>
                        </a:ext>
                      </a:extLst>
                    </a:gridCol>
                    <a:gridCol w="1574252">
                      <a:extLst>
                        <a:ext uri="{9D8B030D-6E8A-4147-A177-3AD203B41FA5}">
                          <a16:colId xmlns:a16="http://schemas.microsoft.com/office/drawing/2014/main" xmlns="" val="3554435196"/>
                        </a:ext>
                      </a:extLst>
                    </a:gridCol>
                    <a:gridCol w="1697723">
                      <a:extLst>
                        <a:ext uri="{9D8B030D-6E8A-4147-A177-3AD203B41FA5}">
                          <a16:colId xmlns:a16="http://schemas.microsoft.com/office/drawing/2014/main" xmlns="" val="701330071"/>
                        </a:ext>
                      </a:extLst>
                    </a:gridCol>
                    <a:gridCol w="1558817">
                      <a:extLst>
                        <a:ext uri="{9D8B030D-6E8A-4147-A177-3AD203B41FA5}">
                          <a16:colId xmlns:a16="http://schemas.microsoft.com/office/drawing/2014/main" xmlns="" val="3552540974"/>
                        </a:ext>
                      </a:extLst>
                    </a:gridCol>
                  </a:tblGrid>
                  <a:tr h="1078473">
                    <a:tc>
                      <a:txBody>
                        <a:bodyPr/>
                        <a:lstStyle/>
                        <a:p>
                          <a:pPr algn="ctr">
                            <a:spcAft>
                              <a:spcPts val="600"/>
                            </a:spcAft>
                          </a:pPr>
                          <a:r>
                            <a:rPr lang="en-US" sz="2000" dirty="0" smtClean="0">
                              <a:effectLst/>
                            </a:rPr>
                            <a:t>Floor</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2000" dirty="0" smtClean="0">
                              <a:effectLst/>
                            </a:rPr>
                            <a:t>B3</a:t>
                          </a:r>
                          <a:endParaRPr lang="en-US" sz="2000"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ctr">
                            <a:spcAft>
                              <a:spcPts val="600"/>
                            </a:spcAft>
                          </a:pP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a:effectLst/>
                            </a:rPr>
                            <a:t>B2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a:effectLst/>
                            </a:rPr>
                            <a:t>B1</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dirty="0">
                              <a:effectLst/>
                            </a:rPr>
                            <a:t>G</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a:effectLst/>
                            </a:rPr>
                            <a:t>attic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dirty="0">
                              <a:effectLst/>
                            </a:rPr>
                            <a:t>1-6</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914838474"/>
                      </a:ext>
                    </a:extLst>
                  </a:tr>
                  <a:tr h="1296017">
                    <a:tc>
                      <a:txBody>
                        <a:bodyPr/>
                        <a:lstStyle/>
                        <a:p>
                          <a:pPr>
                            <a:spcAft>
                              <a:spcPts val="600"/>
                            </a:spcAft>
                          </a:pPr>
                          <a14:m>
                            <m:oMathPara xmlns:m="http://schemas.openxmlformats.org/officeDocument/2006/math">
                              <m:oMathParaPr>
                                <m:jc m:val="centerGroup"/>
                              </m:oMathParaPr>
                              <m:oMath xmlns:m="http://schemas.openxmlformats.org/officeDocument/2006/math">
                                <m:r>
                                  <a:rPr lang="en-US" sz="2000" b="1" i="0" smtClean="0">
                                    <a:effectLst/>
                                    <a:latin typeface="Cambria Math" panose="02040503050406030204" pitchFamily="18" charset="0"/>
                                  </a:rPr>
                                  <m:t>𝐀𝐫𝐞𝐚</m:t>
                                </m:r>
                              </m:oMath>
                            </m:oMathPara>
                          </a14:m>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spcAft>
                              <a:spcPts val="600"/>
                            </a:spcAft>
                          </a:pPr>
                          <a14:m>
                            <m:oMathPara xmlns:m="http://schemas.openxmlformats.org/officeDocument/2006/math">
                              <m:oMathParaPr>
                                <m:jc m:val="centerGroup"/>
                              </m:oMathParaPr>
                              <m:oMath xmlns:m="http://schemas.openxmlformats.org/officeDocument/2006/math">
                                <m:sSup>
                                  <m:sSupPr>
                                    <m:ctrlPr>
                                      <a:rPr lang="en-US" sz="2000" i="1" smtClean="0">
                                        <a:effectLst/>
                                        <a:latin typeface="Cambria Math" panose="02040503050406030204" pitchFamily="18" charset="0"/>
                                      </a:rPr>
                                    </m:ctrlPr>
                                  </m:sSupPr>
                                  <m:e>
                                    <m:r>
                                      <a:rPr lang="en-US" sz="2000">
                                        <a:effectLst/>
                                        <a:latin typeface="Cambria Math" panose="02040503050406030204" pitchFamily="18" charset="0"/>
                                      </a:rPr>
                                      <m:t>707</m:t>
                                    </m:r>
                                    <m:r>
                                      <m:rPr>
                                        <m:sty m:val="p"/>
                                      </m:rPr>
                                      <a:rPr lang="en-US" sz="2000">
                                        <a:effectLst/>
                                        <a:latin typeface="Cambria Math" panose="02040503050406030204" pitchFamily="18" charset="0"/>
                                      </a:rPr>
                                      <m:t>m</m:t>
                                    </m:r>
                                  </m:e>
                                  <m:sup>
                                    <m:r>
                                      <a:rPr lang="en-US" sz="2000">
                                        <a:effectLst/>
                                        <a:latin typeface="Cambria Math" panose="02040503050406030204" pitchFamily="18" charset="0"/>
                                      </a:rPr>
                                      <m:t>2</m:t>
                                    </m:r>
                                  </m:sup>
                                </m:sSup>
                              </m:oMath>
                            </m:oMathPara>
                          </a14:m>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14:m>
                            <m:oMathPara xmlns:m="http://schemas.openxmlformats.org/officeDocument/2006/math">
                              <m:oMathParaPr>
                                <m:jc m:val="centerGroup"/>
                              </m:oMathParaPr>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707</m:t>
                                    </m:r>
                                    <m:r>
                                      <m:rPr>
                                        <m:sty m:val="p"/>
                                      </m:rPr>
                                      <a:rPr lang="en-US" sz="2000">
                                        <a:effectLst/>
                                        <a:latin typeface="Cambria Math" panose="02040503050406030204" pitchFamily="18" charset="0"/>
                                      </a:rPr>
                                      <m:t>m</m:t>
                                    </m:r>
                                  </m:e>
                                  <m:sup>
                                    <m:r>
                                      <a:rPr lang="en-US" sz="2000">
                                        <a:effectLst/>
                                        <a:latin typeface="Cambria Math" panose="02040503050406030204" pitchFamily="18" charset="0"/>
                                      </a:rPr>
                                      <m:t>2</m:t>
                                    </m:r>
                                  </m:sup>
                                </m:sSup>
                              </m:oMath>
                            </m:oMathPara>
                          </a14:m>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14:m>
                            <m:oMathPara xmlns:m="http://schemas.openxmlformats.org/officeDocument/2006/math">
                              <m:oMathParaPr>
                                <m:jc m:val="centerGroup"/>
                              </m:oMathParaPr>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564</m:t>
                                    </m:r>
                                    <m:r>
                                      <a:rPr lang="en-US" sz="2000">
                                        <a:effectLst/>
                                        <a:latin typeface="Cambria Math" panose="02040503050406030204" pitchFamily="18" charset="0"/>
                                      </a:rPr>
                                      <m:t>.</m:t>
                                    </m:r>
                                    <m:r>
                                      <a:rPr lang="en-US" sz="2000">
                                        <a:effectLst/>
                                        <a:latin typeface="Cambria Math" panose="02040503050406030204" pitchFamily="18" charset="0"/>
                                      </a:rPr>
                                      <m:t>5</m:t>
                                    </m:r>
                                    <m:r>
                                      <m:rPr>
                                        <m:sty m:val="p"/>
                                      </m:rPr>
                                      <a:rPr lang="en-US" sz="2000">
                                        <a:effectLst/>
                                        <a:latin typeface="Cambria Math" panose="02040503050406030204" pitchFamily="18" charset="0"/>
                                      </a:rPr>
                                      <m:t>m</m:t>
                                    </m:r>
                                  </m:e>
                                  <m:sup>
                                    <m:r>
                                      <a:rPr lang="en-US" sz="2000">
                                        <a:effectLst/>
                                        <a:latin typeface="Cambria Math" panose="02040503050406030204" pitchFamily="18" charset="0"/>
                                      </a:rPr>
                                      <m:t>2</m:t>
                                    </m:r>
                                  </m:sup>
                                </m:sSup>
                              </m:oMath>
                            </m:oMathPara>
                          </a14:m>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14:m>
                            <m:oMathPara xmlns:m="http://schemas.openxmlformats.org/officeDocument/2006/math">
                              <m:oMathParaPr>
                                <m:jc m:val="centerGroup"/>
                              </m:oMathParaPr>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426</m:t>
                                    </m:r>
                                    <m:r>
                                      <a:rPr lang="en-US" sz="2000">
                                        <a:effectLst/>
                                        <a:latin typeface="Cambria Math" panose="02040503050406030204" pitchFamily="18" charset="0"/>
                                      </a:rPr>
                                      <m:t>.</m:t>
                                    </m:r>
                                    <m:r>
                                      <a:rPr lang="en-US" sz="2000">
                                        <a:effectLst/>
                                        <a:latin typeface="Cambria Math" panose="02040503050406030204" pitchFamily="18" charset="0"/>
                                      </a:rPr>
                                      <m:t>2</m:t>
                                    </m:r>
                                    <m:r>
                                      <m:rPr>
                                        <m:sty m:val="p"/>
                                      </m:rPr>
                                      <a:rPr lang="en-US" sz="2000">
                                        <a:effectLst/>
                                        <a:latin typeface="Cambria Math" panose="02040503050406030204" pitchFamily="18" charset="0"/>
                                      </a:rPr>
                                      <m:t>m</m:t>
                                    </m:r>
                                  </m:e>
                                  <m:sup>
                                    <m:r>
                                      <a:rPr lang="en-US" sz="2000">
                                        <a:effectLst/>
                                        <a:latin typeface="Cambria Math" panose="02040503050406030204" pitchFamily="18" charset="0"/>
                                      </a:rPr>
                                      <m:t>2</m:t>
                                    </m:r>
                                  </m:sup>
                                </m:sSup>
                              </m:oMath>
                            </m:oMathPara>
                          </a14:m>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14:m>
                            <m:oMathPara xmlns:m="http://schemas.openxmlformats.org/officeDocument/2006/math">
                              <m:oMathParaPr>
                                <m:jc m:val="centerGroup"/>
                              </m:oMathParaPr>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337</m:t>
                                    </m:r>
                                    <m:r>
                                      <a:rPr lang="en-US" sz="2000">
                                        <a:effectLst/>
                                        <a:latin typeface="Cambria Math" panose="02040503050406030204" pitchFamily="18" charset="0"/>
                                      </a:rPr>
                                      <m:t>.</m:t>
                                    </m:r>
                                    <m:r>
                                      <a:rPr lang="en-US" sz="2000">
                                        <a:effectLst/>
                                        <a:latin typeface="Cambria Math" panose="02040503050406030204" pitchFamily="18" charset="0"/>
                                      </a:rPr>
                                      <m:t>5</m:t>
                                    </m:r>
                                    <m:r>
                                      <m:rPr>
                                        <m:sty m:val="p"/>
                                      </m:rPr>
                                      <a:rPr lang="en-US" sz="2000">
                                        <a:effectLst/>
                                        <a:latin typeface="Cambria Math" panose="02040503050406030204" pitchFamily="18" charset="0"/>
                                      </a:rPr>
                                      <m:t>m</m:t>
                                    </m:r>
                                  </m:e>
                                  <m:sup>
                                    <m:r>
                                      <a:rPr lang="en-US" sz="2000">
                                        <a:effectLst/>
                                        <a:latin typeface="Cambria Math" panose="02040503050406030204" pitchFamily="18" charset="0"/>
                                      </a:rPr>
                                      <m:t>2</m:t>
                                    </m:r>
                                  </m:sup>
                                </m:sSup>
                              </m:oMath>
                            </m:oMathPara>
                          </a14:m>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14:m>
                            <m:oMathPara xmlns:m="http://schemas.openxmlformats.org/officeDocument/2006/math">
                              <m:oMathParaPr>
                                <m:jc m:val="centerGroup"/>
                              </m:oMathParaPr>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426</m:t>
                                    </m:r>
                                    <m:r>
                                      <a:rPr lang="en-US" sz="2000">
                                        <a:effectLst/>
                                        <a:latin typeface="Cambria Math" panose="02040503050406030204" pitchFamily="18" charset="0"/>
                                      </a:rPr>
                                      <m:t>.</m:t>
                                    </m:r>
                                    <m:r>
                                      <a:rPr lang="en-US" sz="2000">
                                        <a:effectLst/>
                                        <a:latin typeface="Cambria Math" panose="02040503050406030204" pitchFamily="18" charset="0"/>
                                      </a:rPr>
                                      <m:t>2</m:t>
                                    </m:r>
                                    <m:r>
                                      <m:rPr>
                                        <m:sty m:val="p"/>
                                      </m:rPr>
                                      <a:rPr lang="en-US" sz="2000">
                                        <a:effectLst/>
                                        <a:latin typeface="Cambria Math" panose="02040503050406030204" pitchFamily="18" charset="0"/>
                                      </a:rPr>
                                      <m:t>m</m:t>
                                    </m:r>
                                  </m:e>
                                  <m:sup>
                                    <m:r>
                                      <a:rPr lang="en-US" sz="2000">
                                        <a:effectLst/>
                                        <a:latin typeface="Cambria Math" panose="02040503050406030204" pitchFamily="18" charset="0"/>
                                      </a:rPr>
                                      <m:t>2</m:t>
                                    </m:r>
                                  </m:sup>
                                </m:sSup>
                              </m:oMath>
                            </m:oMathPara>
                          </a14:m>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382852018"/>
                      </a:ext>
                    </a:extLst>
                  </a:tr>
                </a:tbl>
              </a:graphicData>
            </a:graphic>
          </p:graphicFrame>
        </mc:Choice>
        <mc:Fallback xmlns="">
          <p:graphicFrame>
            <p:nvGraphicFramePr>
              <p:cNvPr id="4" name="جدول 3"/>
              <p:cNvGraphicFramePr>
                <a:graphicFrameLocks noGrp="1"/>
              </p:cNvGraphicFramePr>
              <p:nvPr>
                <p:extLst>
                  <p:ext uri="{D42A27DB-BD31-4B8C-83A1-F6EECF244321}">
                    <p14:modId xmlns:p14="http://schemas.microsoft.com/office/powerpoint/2010/main" val="2798824985"/>
                  </p:ext>
                </p:extLst>
              </p:nvPr>
            </p:nvGraphicFramePr>
            <p:xfrm>
              <a:off x="1179871" y="2669458"/>
              <a:ext cx="10294374" cy="2374490"/>
            </p:xfrm>
            <a:graphic>
              <a:graphicData uri="http://schemas.openxmlformats.org/drawingml/2006/table">
                <a:tbl>
                  <a:tblPr firstRow="1" firstCol="1" bandRow="1">
                    <a:tableStyleId>{5C22544A-7EE6-4342-B048-85BDC9FD1C3A}</a:tableStyleId>
                  </a:tblPr>
                  <a:tblGrid>
                    <a:gridCol w="1262564">
                      <a:extLst>
                        <a:ext uri="{9D8B030D-6E8A-4147-A177-3AD203B41FA5}">
                          <a16:colId xmlns:a16="http://schemas.microsoft.com/office/drawing/2014/main" val="4027703766"/>
                        </a:ext>
                      </a:extLst>
                    </a:gridCol>
                    <a:gridCol w="1383598">
                      <a:extLst>
                        <a:ext uri="{9D8B030D-6E8A-4147-A177-3AD203B41FA5}">
                          <a16:colId xmlns:a16="http://schemas.microsoft.com/office/drawing/2014/main" val="51918952"/>
                        </a:ext>
                      </a:extLst>
                    </a:gridCol>
                    <a:gridCol w="1088830">
                      <a:extLst>
                        <a:ext uri="{9D8B030D-6E8A-4147-A177-3AD203B41FA5}">
                          <a16:colId xmlns:a16="http://schemas.microsoft.com/office/drawing/2014/main" val="1330654815"/>
                        </a:ext>
                      </a:extLst>
                    </a:gridCol>
                    <a:gridCol w="1728590">
                      <a:extLst>
                        <a:ext uri="{9D8B030D-6E8A-4147-A177-3AD203B41FA5}">
                          <a16:colId xmlns:a16="http://schemas.microsoft.com/office/drawing/2014/main" val="3454157897"/>
                        </a:ext>
                      </a:extLst>
                    </a:gridCol>
                    <a:gridCol w="1574252">
                      <a:extLst>
                        <a:ext uri="{9D8B030D-6E8A-4147-A177-3AD203B41FA5}">
                          <a16:colId xmlns:a16="http://schemas.microsoft.com/office/drawing/2014/main" val="3554435196"/>
                        </a:ext>
                      </a:extLst>
                    </a:gridCol>
                    <a:gridCol w="1697723">
                      <a:extLst>
                        <a:ext uri="{9D8B030D-6E8A-4147-A177-3AD203B41FA5}">
                          <a16:colId xmlns:a16="http://schemas.microsoft.com/office/drawing/2014/main" val="701330071"/>
                        </a:ext>
                      </a:extLst>
                    </a:gridCol>
                    <a:gridCol w="1558817">
                      <a:extLst>
                        <a:ext uri="{9D8B030D-6E8A-4147-A177-3AD203B41FA5}">
                          <a16:colId xmlns:a16="http://schemas.microsoft.com/office/drawing/2014/main" val="3552540974"/>
                        </a:ext>
                      </a:extLst>
                    </a:gridCol>
                  </a:tblGrid>
                  <a:tr h="1078473">
                    <a:tc>
                      <a:txBody>
                        <a:bodyPr/>
                        <a:lstStyle/>
                        <a:p>
                          <a:pPr algn="ctr">
                            <a:spcAft>
                              <a:spcPts val="600"/>
                            </a:spcAft>
                          </a:pPr>
                          <a:r>
                            <a:rPr lang="en-US" sz="2000" dirty="0" smtClean="0">
                              <a:effectLst/>
                            </a:rPr>
                            <a:t>Floor</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2000" dirty="0" smtClean="0">
                              <a:effectLst/>
                            </a:rPr>
                            <a:t>B3</a:t>
                          </a:r>
                          <a:endParaRPr lang="en-US" sz="2000"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ctr">
                            <a:spcAft>
                              <a:spcPts val="600"/>
                            </a:spcAft>
                          </a:pP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a:effectLst/>
                            </a:rPr>
                            <a:t>B2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a:effectLst/>
                            </a:rPr>
                            <a:t>B1</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dirty="0">
                              <a:effectLst/>
                            </a:rPr>
                            <a:t>G</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a:effectLst/>
                            </a:rPr>
                            <a:t>attic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600"/>
                            </a:spcAft>
                          </a:pPr>
                          <a:r>
                            <a:rPr lang="en-US" sz="2000" dirty="0">
                              <a:effectLst/>
                            </a:rPr>
                            <a:t>1-6</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14838474"/>
                      </a:ext>
                    </a:extLst>
                  </a:tr>
                  <a:tr h="1296017">
                    <a:tc>
                      <a:txBody>
                        <a:bodyPr/>
                        <a:lstStyle/>
                        <a:p>
                          <a:endParaRPr lang="ar-SA"/>
                        </a:p>
                      </a:txBody>
                      <a:tcPr marL="68580" marR="68580" marT="0" marB="0">
                        <a:blipFill>
                          <a:blip r:embed="rId5"/>
                          <a:stretch>
                            <a:fillRect l="-483" t="-89202" r="-718357" b="-939"/>
                          </a:stretch>
                        </a:blipFill>
                      </a:tcPr>
                    </a:tc>
                    <a:tc>
                      <a:txBody>
                        <a:bodyPr/>
                        <a:lstStyle/>
                        <a:p>
                          <a:endParaRPr lang="ar-SA"/>
                        </a:p>
                      </a:txBody>
                      <a:tcPr marL="68580" marR="68580" marT="0" marB="0">
                        <a:blipFill>
                          <a:blip r:embed="rId5"/>
                          <a:stretch>
                            <a:fillRect l="-91630" t="-89202" r="-555066" b="-939"/>
                          </a:stretch>
                        </a:blipFill>
                      </a:tcPr>
                    </a:tc>
                    <a:tc>
                      <a:txBody>
                        <a:bodyPr/>
                        <a:lstStyle/>
                        <a:p>
                          <a:endParaRPr lang="ar-SA"/>
                        </a:p>
                      </a:txBody>
                      <a:tcPr marL="68580" marR="68580" marT="0" marB="0">
                        <a:blipFill>
                          <a:blip r:embed="rId5"/>
                          <a:stretch>
                            <a:fillRect l="-243017" t="-89202" r="-603911" b="-939"/>
                          </a:stretch>
                        </a:blipFill>
                      </a:tcPr>
                    </a:tc>
                    <a:tc>
                      <a:txBody>
                        <a:bodyPr/>
                        <a:lstStyle/>
                        <a:p>
                          <a:endParaRPr lang="ar-SA"/>
                        </a:p>
                      </a:txBody>
                      <a:tcPr marL="68580" marR="68580" marT="0" marB="0">
                        <a:blipFill>
                          <a:blip r:embed="rId5"/>
                          <a:stretch>
                            <a:fillRect l="-216197" t="-89202" r="-280634" b="-939"/>
                          </a:stretch>
                        </a:blipFill>
                      </a:tcPr>
                    </a:tc>
                    <a:tc>
                      <a:txBody>
                        <a:bodyPr/>
                        <a:lstStyle/>
                        <a:p>
                          <a:endParaRPr lang="ar-SA"/>
                        </a:p>
                      </a:txBody>
                      <a:tcPr marL="68580" marR="68580" marT="0" marB="0">
                        <a:blipFill>
                          <a:blip r:embed="rId5"/>
                          <a:stretch>
                            <a:fillRect l="-348062" t="-89202" r="-208915" b="-939"/>
                          </a:stretch>
                        </a:blipFill>
                      </a:tcPr>
                    </a:tc>
                    <a:tc>
                      <a:txBody>
                        <a:bodyPr/>
                        <a:lstStyle/>
                        <a:p>
                          <a:endParaRPr lang="ar-SA"/>
                        </a:p>
                      </a:txBody>
                      <a:tcPr marL="68580" marR="68580" marT="0" marB="0">
                        <a:blipFill>
                          <a:blip r:embed="rId5"/>
                          <a:stretch>
                            <a:fillRect l="-414337" t="-89202" r="-93190" b="-939"/>
                          </a:stretch>
                        </a:blipFill>
                      </a:tcPr>
                    </a:tc>
                    <a:tc>
                      <a:txBody>
                        <a:bodyPr/>
                        <a:lstStyle/>
                        <a:p>
                          <a:endParaRPr lang="ar-SA"/>
                        </a:p>
                      </a:txBody>
                      <a:tcPr marL="68580" marR="68580" marT="0" marB="0">
                        <a:blipFill>
                          <a:blip r:embed="rId5"/>
                          <a:stretch>
                            <a:fillRect l="-560547" t="-89202" r="-1563" b="-939"/>
                          </a:stretch>
                        </a:blipFill>
                      </a:tcPr>
                    </a:tc>
                    <a:extLst>
                      <a:ext uri="{0D108BD9-81ED-4DB2-BD59-A6C34878D82A}">
                        <a16:rowId xmlns:a16="http://schemas.microsoft.com/office/drawing/2014/main" val="3382852018"/>
                      </a:ext>
                    </a:extLst>
                  </a:tr>
                </a:tbl>
              </a:graphicData>
            </a:graphic>
          </p:graphicFrame>
        </mc:Fallback>
      </mc:AlternateContent>
    </p:spTree>
    <p:extLst>
      <p:ext uri="{BB962C8B-B14F-4D97-AF65-F5344CB8AC3E}">
        <p14:creationId xmlns:p14="http://schemas.microsoft.com/office/powerpoint/2010/main" val="3617246998"/>
      </p:ext>
    </p:extLst>
  </p:cSld>
  <p:clrMapOvr>
    <a:masterClrMapping/>
  </p:clrMapOvr>
  <mc:AlternateContent xmlns:mc="http://schemas.openxmlformats.org/markup-compatibility/2006" xmlns:p14="http://schemas.microsoft.com/office/powerpoint/2010/main">
    <mc:Choice Requires="p14">
      <p:transition spd="med" p14:dur="700" advTm="1450">
        <p:fade/>
      </p:transition>
    </mc:Choice>
    <mc:Fallback xmlns="">
      <p:transition spd="med" advTm="1450">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to define lateral load </a:t>
            </a:r>
            <a:endParaRPr lang="ar-JO" dirty="0"/>
          </a:p>
        </p:txBody>
      </p:sp>
      <p:sp>
        <p:nvSpPr>
          <p:cNvPr id="3" name="Content Placeholder 2"/>
          <p:cNvSpPr>
            <a:spLocks noGrp="1"/>
          </p:cNvSpPr>
          <p:nvPr>
            <p:ph idx="1"/>
          </p:nvPr>
        </p:nvSpPr>
        <p:spPr/>
        <p:txBody>
          <a:bodyPr/>
          <a:lstStyle/>
          <a:p>
            <a:pPr marL="0" indent="0">
              <a:buNone/>
            </a:pPr>
            <a:r>
              <a:rPr lang="en-US" dirty="0"/>
              <a:t>3) </a:t>
            </a:r>
            <a:r>
              <a:rPr lang="en-US" dirty="0" smtClean="0"/>
              <a:t>Define </a:t>
            </a:r>
            <a:r>
              <a:rPr lang="en-US" dirty="0"/>
              <a:t>equivalent lateral static force in X and Y directions</a:t>
            </a:r>
            <a:r>
              <a:rPr lang="en-US" dirty="0" smtClean="0"/>
              <a:t>.</a:t>
            </a:r>
          </a:p>
          <a:p>
            <a:pPr marL="0" indent="0">
              <a:buNone/>
            </a:pPr>
            <a:endParaRPr lang="ar-JO"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6246" y="2532185"/>
            <a:ext cx="6093947" cy="4079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839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define lateral load </a:t>
            </a:r>
            <a:endParaRPr lang="ar-JO" dirty="0"/>
          </a:p>
        </p:txBody>
      </p:sp>
      <p:sp>
        <p:nvSpPr>
          <p:cNvPr id="3" name="Content Placeholder 2"/>
          <p:cNvSpPr>
            <a:spLocks noGrp="1"/>
          </p:cNvSpPr>
          <p:nvPr>
            <p:ph idx="1"/>
          </p:nvPr>
        </p:nvSpPr>
        <p:spPr/>
        <p:txBody>
          <a:bodyPr/>
          <a:lstStyle/>
          <a:p>
            <a:pPr marL="0" indent="0">
              <a:buNone/>
            </a:pPr>
            <a:r>
              <a:rPr lang="en-US" dirty="0"/>
              <a:t>4) Define mass source for blocks which will be used to find seismic weight of structure</a:t>
            </a:r>
            <a:r>
              <a:rPr lang="en-US" dirty="0" smtClean="0"/>
              <a:t>.</a:t>
            </a:r>
          </a:p>
          <a:p>
            <a:pPr marL="0" indent="0">
              <a:buNone/>
            </a:pPr>
            <a:r>
              <a:rPr lang="en-US" dirty="0" smtClean="0"/>
              <a:t>5) </a:t>
            </a:r>
            <a:r>
              <a:rPr lang="en-US" dirty="0"/>
              <a:t>Define diaphragms for each story and it will be semi rigid diaphragm</a:t>
            </a:r>
            <a:r>
              <a:rPr lang="en-US" dirty="0" smtClean="0"/>
              <a:t>.</a:t>
            </a:r>
          </a:p>
          <a:p>
            <a:pPr marL="0" indent="0">
              <a:buNone/>
            </a:pPr>
            <a:endParaRPr lang="ar-JO"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60104" y="3704125"/>
            <a:ext cx="5343525" cy="2333625"/>
          </a:xfrm>
          <a:prstGeom prst="rect">
            <a:avLst/>
          </a:prstGeom>
        </p:spPr>
      </p:pic>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426" y="3861899"/>
            <a:ext cx="527367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5054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Checks of model</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pPr>
              <a:buFontTx/>
              <a:buChar char="-"/>
            </a:pPr>
            <a:r>
              <a:rPr lang="en-US" sz="3200" dirty="0" smtClean="0"/>
              <a:t>Compatibility </a:t>
            </a:r>
            <a:r>
              <a:rPr lang="en-US" sz="3200" dirty="0"/>
              <a:t>check.</a:t>
            </a:r>
          </a:p>
          <a:p>
            <a:pPr>
              <a:buFontTx/>
              <a:buChar char="-"/>
            </a:pPr>
            <a:r>
              <a:rPr lang="en-US" sz="3200" dirty="0"/>
              <a:t>Equilibrium check.</a:t>
            </a:r>
          </a:p>
          <a:p>
            <a:pPr>
              <a:buFontTx/>
              <a:buChar char="-"/>
            </a:pPr>
            <a:r>
              <a:rPr lang="en-US" sz="3200" dirty="0"/>
              <a:t>Stress strain check.</a:t>
            </a:r>
          </a:p>
          <a:p>
            <a:pPr>
              <a:buFontTx/>
              <a:buChar char="-"/>
            </a:pPr>
            <a:r>
              <a:rPr lang="en-US" sz="3200" dirty="0"/>
              <a:t>Deflection check.</a:t>
            </a:r>
          </a:p>
          <a:p>
            <a:pPr>
              <a:buFontTx/>
              <a:buChar char="-"/>
            </a:pPr>
            <a:r>
              <a:rPr lang="en-US" sz="3200" dirty="0"/>
              <a:t>Modal mass participate ratio check(MPMR)</a:t>
            </a:r>
          </a:p>
          <a:p>
            <a:pPr>
              <a:buFontTx/>
              <a:buChar char="-"/>
            </a:pPr>
            <a:r>
              <a:rPr lang="en-US" sz="3200" dirty="0"/>
              <a:t>Base shear check </a:t>
            </a:r>
          </a:p>
          <a:p>
            <a:pPr>
              <a:buFontTx/>
              <a:buChar char="-"/>
            </a:pPr>
            <a:r>
              <a:rPr lang="en-US" sz="3200" dirty="0"/>
              <a:t>Drift check </a:t>
            </a:r>
          </a:p>
          <a:p>
            <a:pPr>
              <a:buFontTx/>
              <a:buChar char="-"/>
            </a:pPr>
            <a:r>
              <a:rPr lang="en-US" sz="3200" dirty="0"/>
              <a:t>P-delta check </a:t>
            </a:r>
            <a:endParaRPr lang="en-US" sz="3200" b="1" dirty="0"/>
          </a:p>
          <a:p>
            <a:endParaRPr lang="en-US" dirty="0"/>
          </a:p>
        </p:txBody>
      </p:sp>
    </p:spTree>
    <p:extLst>
      <p:ext uri="{BB962C8B-B14F-4D97-AF65-F5344CB8AC3E}">
        <p14:creationId xmlns:p14="http://schemas.microsoft.com/office/powerpoint/2010/main" val="1834236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1232140"/>
          </a:xfrm>
        </p:spPr>
        <p:txBody>
          <a:bodyPr>
            <a:normAutofit fontScale="90000"/>
          </a:bodyPr>
          <a:lstStyle/>
          <a:p>
            <a:r>
              <a:rPr lang="en-US" sz="4000" cap="none" dirty="0">
                <a:solidFill>
                  <a:srgbClr val="404040"/>
                </a:solidFill>
                <a:ea typeface="+mn-ea"/>
                <a:cs typeface="+mn-cs"/>
              </a:rPr>
              <a:t>Compatibility </a:t>
            </a:r>
            <a:r>
              <a:rPr lang="en-US" sz="4000" cap="none" dirty="0" smtClean="0">
                <a:solidFill>
                  <a:srgbClr val="404040"/>
                </a:solidFill>
                <a:ea typeface="+mn-ea"/>
                <a:cs typeface="+mn-cs"/>
              </a:rPr>
              <a:t>check</a:t>
            </a:r>
            <a:br>
              <a:rPr lang="en-US" sz="4000" cap="none" dirty="0" smtClean="0">
                <a:solidFill>
                  <a:srgbClr val="404040"/>
                </a:solidFill>
                <a:ea typeface="+mn-ea"/>
                <a:cs typeface="+mn-cs"/>
              </a:rPr>
            </a:br>
            <a:r>
              <a:rPr lang="en-US" sz="3200" cap="none" dirty="0">
                <a:solidFill>
                  <a:srgbClr val="404040"/>
                </a:solidFill>
                <a:ea typeface="+mn-ea"/>
                <a:cs typeface="+mn-cs"/>
              </a:rPr>
              <a:t/>
            </a:r>
            <a:br>
              <a:rPr lang="en-US" sz="3200" cap="none" dirty="0">
                <a:solidFill>
                  <a:srgbClr val="404040"/>
                </a:solidFill>
                <a:ea typeface="+mn-ea"/>
                <a:cs typeface="+mn-cs"/>
              </a:rPr>
            </a:br>
            <a:r>
              <a:rPr lang="en-US" sz="3200" cap="none" dirty="0">
                <a:solidFill>
                  <a:srgbClr val="404040"/>
                </a:solidFill>
                <a:ea typeface="+mn-ea"/>
                <a:cs typeface="+mn-cs"/>
              </a:rPr>
              <a:t> to confirm that the structural elements connect  together.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99540" y="1676400"/>
            <a:ext cx="4606505" cy="5181599"/>
          </a:xfrm>
        </p:spPr>
      </p:pic>
      <p:pic>
        <p:nvPicPr>
          <p:cNvPr id="6" name="Picture 5"/>
          <p:cNvPicPr/>
          <p:nvPr/>
        </p:nvPicPr>
        <p:blipFill rotWithShape="1">
          <a:blip r:embed="rId3"/>
          <a:srcRect l="36437" t="17165" r="34383" b="17664"/>
          <a:stretch/>
        </p:blipFill>
        <p:spPr bwMode="auto">
          <a:xfrm>
            <a:off x="2274498" y="1676400"/>
            <a:ext cx="4825042" cy="51815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67650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cap="none" dirty="0" smtClean="0">
                <a:solidFill>
                  <a:srgbClr val="404040"/>
                </a:solidFill>
                <a:ea typeface="+mn-ea"/>
                <a:cs typeface="+mn-cs"/>
              </a:rPr>
              <a:t>Equilibrium </a:t>
            </a:r>
            <a:r>
              <a:rPr lang="en-US" sz="3200" cap="none" dirty="0" smtClean="0">
                <a:solidFill>
                  <a:srgbClr val="404040"/>
                </a:solidFill>
              </a:rPr>
              <a:t>check </a:t>
            </a:r>
            <a:endParaRPr lang="en-US" dirty="0"/>
          </a:p>
        </p:txBody>
      </p:sp>
      <p:sp>
        <p:nvSpPr>
          <p:cNvPr id="3" name="Content Placeholder 2"/>
          <p:cNvSpPr>
            <a:spLocks noGrp="1"/>
          </p:cNvSpPr>
          <p:nvPr>
            <p:ph idx="1"/>
          </p:nvPr>
        </p:nvSpPr>
        <p:spPr/>
        <p:txBody>
          <a:bodyPr/>
          <a:lstStyle/>
          <a:p>
            <a:r>
              <a:rPr lang="en-US" dirty="0" smtClean="0"/>
              <a:t>This check is to </a:t>
            </a:r>
            <a:r>
              <a:rPr lang="en-US" dirty="0"/>
              <a:t>confirm that weight of structure from ETABS are approximately equal to weight of structure by hand calculations</a:t>
            </a:r>
            <a:r>
              <a:rPr lang="en-US" dirty="0" smtClean="0"/>
              <a:t>.</a:t>
            </a:r>
            <a:endParaRPr lang="en-US" dirty="0"/>
          </a:p>
          <a:p>
            <a:r>
              <a:rPr lang="en-US" dirty="0" smtClean="0"/>
              <a:t>Max. allowable error in this chick 5%</a:t>
            </a:r>
          </a:p>
          <a:p>
            <a:r>
              <a:rPr lang="en-US" dirty="0" smtClean="0"/>
              <a:t>ETABs result: </a:t>
            </a:r>
            <a:endParaRPr lang="en-US" dirty="0"/>
          </a:p>
          <a:p>
            <a:endParaRPr lang="en-US" dirty="0"/>
          </a:p>
        </p:txBody>
      </p:sp>
      <p:pic>
        <p:nvPicPr>
          <p:cNvPr id="4" name="Picture 3"/>
          <p:cNvPicPr/>
          <p:nvPr/>
        </p:nvPicPr>
        <p:blipFill rotWithShape="1">
          <a:blip r:embed="rId2"/>
          <a:srcRect l="21555" t="67220" r="49633" b="8828"/>
          <a:stretch/>
        </p:blipFill>
        <p:spPr bwMode="auto">
          <a:xfrm>
            <a:off x="4030344" y="3826540"/>
            <a:ext cx="6200583" cy="29549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04676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1568570"/>
          </a:xfrm>
        </p:spPr>
        <p:txBody>
          <a:bodyPr>
            <a:normAutofit fontScale="90000"/>
          </a:bodyPr>
          <a:lstStyle/>
          <a:p>
            <a:r>
              <a:rPr lang="en-US" sz="4000" cap="none" dirty="0" smtClean="0">
                <a:solidFill>
                  <a:srgbClr val="404040"/>
                </a:solidFill>
                <a:ea typeface="+mn-ea"/>
                <a:cs typeface="+mn-cs"/>
              </a:rPr>
              <a:t>Calculations</a:t>
            </a:r>
            <a:br>
              <a:rPr lang="en-US" sz="4000" cap="none" dirty="0" smtClean="0">
                <a:solidFill>
                  <a:srgbClr val="404040"/>
                </a:solidFill>
                <a:ea typeface="+mn-ea"/>
                <a:cs typeface="+mn-cs"/>
              </a:rPr>
            </a:br>
            <a:r>
              <a:rPr lang="en-US" sz="4000" cap="none" dirty="0" smtClean="0">
                <a:solidFill>
                  <a:srgbClr val="404040"/>
                </a:solidFill>
                <a:ea typeface="+mn-ea"/>
                <a:cs typeface="+mn-cs"/>
              </a:rPr>
              <a:t/>
            </a:r>
            <a:br>
              <a:rPr lang="en-US" sz="4000" cap="none" dirty="0" smtClean="0">
                <a:solidFill>
                  <a:srgbClr val="404040"/>
                </a:solidFill>
                <a:ea typeface="+mn-ea"/>
                <a:cs typeface="+mn-cs"/>
              </a:rPr>
            </a:br>
            <a:r>
              <a:rPr lang="en-US" sz="2800" cap="none" dirty="0" smtClean="0">
                <a:solidFill>
                  <a:srgbClr val="404040"/>
                </a:solidFill>
                <a:ea typeface="+mn-ea"/>
                <a:cs typeface="+mn-cs"/>
              </a:rPr>
              <a:t>-</a:t>
            </a:r>
            <a:r>
              <a:rPr lang="en-US" sz="4000" cap="none" dirty="0" smtClean="0">
                <a:solidFill>
                  <a:srgbClr val="404040"/>
                </a:solidFill>
                <a:ea typeface="+mn-ea"/>
                <a:cs typeface="+mn-cs"/>
              </a:rPr>
              <a:t> </a:t>
            </a:r>
            <a:r>
              <a:rPr lang="en-US" sz="2800" cap="none" dirty="0" smtClean="0">
                <a:solidFill>
                  <a:srgbClr val="404040"/>
                </a:solidFill>
                <a:ea typeface="+mn-ea"/>
                <a:cs typeface="+mn-cs"/>
              </a:rPr>
              <a:t>Live load</a:t>
            </a: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3383912814"/>
              </p:ext>
            </p:extLst>
          </p:nvPr>
        </p:nvGraphicFramePr>
        <p:xfrm>
          <a:off x="3853814" y="1949562"/>
          <a:ext cx="7499985" cy="4908431"/>
        </p:xfrm>
        <a:graphic>
          <a:graphicData uri="http://schemas.openxmlformats.org/drawingml/2006/table">
            <a:tbl>
              <a:tblPr firstRow="1" firstCol="1" bandRow="1"/>
              <a:tblGrid>
                <a:gridCol w="1062117">
                  <a:extLst>
                    <a:ext uri="{9D8B030D-6E8A-4147-A177-3AD203B41FA5}">
                      <a16:colId xmlns:a16="http://schemas.microsoft.com/office/drawing/2014/main" xmlns="" val="20000"/>
                    </a:ext>
                  </a:extLst>
                </a:gridCol>
                <a:gridCol w="2230869">
                  <a:extLst>
                    <a:ext uri="{9D8B030D-6E8A-4147-A177-3AD203B41FA5}">
                      <a16:colId xmlns:a16="http://schemas.microsoft.com/office/drawing/2014/main" xmlns="" val="20001"/>
                    </a:ext>
                  </a:extLst>
                </a:gridCol>
                <a:gridCol w="1304161">
                  <a:extLst>
                    <a:ext uri="{9D8B030D-6E8A-4147-A177-3AD203B41FA5}">
                      <a16:colId xmlns:a16="http://schemas.microsoft.com/office/drawing/2014/main" xmlns="" val="20002"/>
                    </a:ext>
                  </a:extLst>
                </a:gridCol>
                <a:gridCol w="2902838">
                  <a:extLst>
                    <a:ext uri="{9D8B030D-6E8A-4147-A177-3AD203B41FA5}">
                      <a16:colId xmlns:a16="http://schemas.microsoft.com/office/drawing/2014/main" xmlns="" val="20003"/>
                    </a:ext>
                  </a:extLst>
                </a:gridCol>
              </a:tblGrid>
              <a:tr h="253897">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Equilibrium check for total live load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338285">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Live load (KN/m^2)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Area (m^2)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live load (KN)/story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1"/>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608.82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1826.46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2"/>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608.82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3044.1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3"/>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564.46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2822.3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4"/>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Attic</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337.39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1686.95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5"/>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2131.5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6"/>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1278.9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7"/>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1278.9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8"/>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1278.9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9"/>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1278.9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0"/>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1278.9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1"/>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roof</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1278.9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2"/>
                  </a:ext>
                </a:extLst>
              </a:tr>
              <a:tr h="25389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Stair slab</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150.92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3"/>
                  </a:ext>
                </a:extLst>
              </a:tr>
              <a:tr h="253897">
                <a:tc gridSpan="3">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19335.63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14"/>
                  </a:ext>
                </a:extLst>
              </a:tr>
              <a:tr h="253897">
                <a:tc gridSpan="3">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ETABs Result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19091.74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5"/>
                  </a:ext>
                </a:extLst>
              </a:tr>
              <a:tr h="253897">
                <a:tc gridSpan="3">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Error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1.26135016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16"/>
                  </a:ext>
                </a:extLst>
              </a:tr>
              <a:tr h="253897">
                <a:tc gridSpan="3">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max. allowable error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7"/>
                  </a:ext>
                </a:extLst>
              </a:tr>
              <a:tr h="253897">
                <a:tc gridSpan="4">
                  <a:txBody>
                    <a:bodyPr/>
                    <a:lstStyle/>
                    <a:p>
                      <a:pPr algn="ctr">
                        <a:lnSpc>
                          <a:spcPct val="107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OK</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8"/>
                  </a:ext>
                </a:extLst>
              </a:tr>
            </a:tbl>
          </a:graphicData>
        </a:graphic>
      </p:graphicFrame>
    </p:spTree>
    <p:extLst>
      <p:ext uri="{BB962C8B-B14F-4D97-AF65-F5344CB8AC3E}">
        <p14:creationId xmlns:p14="http://schemas.microsoft.com/office/powerpoint/2010/main" val="2132301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524774"/>
          </a:xfrm>
        </p:spPr>
        <p:txBody>
          <a:bodyPr>
            <a:normAutofit fontScale="90000"/>
          </a:bodyPr>
          <a:lstStyle/>
          <a:p>
            <a:r>
              <a:rPr lang="en-US" sz="2500" cap="none" dirty="0">
                <a:solidFill>
                  <a:srgbClr val="404040"/>
                </a:solidFill>
              </a:rPr>
              <a:t>-</a:t>
            </a:r>
            <a:r>
              <a:rPr lang="en-US" sz="3600" cap="none" dirty="0">
                <a:solidFill>
                  <a:srgbClr val="404040"/>
                </a:solidFill>
              </a:rPr>
              <a:t> </a:t>
            </a:r>
            <a:r>
              <a:rPr lang="en-US" sz="2500" cap="none" dirty="0" smtClean="0">
                <a:solidFill>
                  <a:srgbClr val="404040"/>
                </a:solidFill>
              </a:rPr>
              <a:t>SID load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6671523"/>
              </p:ext>
            </p:extLst>
          </p:nvPr>
        </p:nvGraphicFramePr>
        <p:xfrm>
          <a:off x="3329797" y="905767"/>
          <a:ext cx="7496356" cy="5952233"/>
        </p:xfrm>
        <a:graphic>
          <a:graphicData uri="http://schemas.openxmlformats.org/drawingml/2006/table">
            <a:tbl>
              <a:tblPr firstRow="1" firstCol="1" bandRow="1"/>
              <a:tblGrid>
                <a:gridCol w="881166">
                  <a:extLst>
                    <a:ext uri="{9D8B030D-6E8A-4147-A177-3AD203B41FA5}">
                      <a16:colId xmlns:a16="http://schemas.microsoft.com/office/drawing/2014/main" xmlns="" val="20000"/>
                    </a:ext>
                  </a:extLst>
                </a:gridCol>
                <a:gridCol w="1681787">
                  <a:extLst>
                    <a:ext uri="{9D8B030D-6E8A-4147-A177-3AD203B41FA5}">
                      <a16:colId xmlns:a16="http://schemas.microsoft.com/office/drawing/2014/main" xmlns="" val="20001"/>
                    </a:ext>
                  </a:extLst>
                </a:gridCol>
                <a:gridCol w="1184822">
                  <a:extLst>
                    <a:ext uri="{9D8B030D-6E8A-4147-A177-3AD203B41FA5}">
                      <a16:colId xmlns:a16="http://schemas.microsoft.com/office/drawing/2014/main" xmlns="" val="20002"/>
                    </a:ext>
                  </a:extLst>
                </a:gridCol>
                <a:gridCol w="2306819">
                  <a:extLst>
                    <a:ext uri="{9D8B030D-6E8A-4147-A177-3AD203B41FA5}">
                      <a16:colId xmlns:a16="http://schemas.microsoft.com/office/drawing/2014/main" xmlns="" val="20003"/>
                    </a:ext>
                  </a:extLst>
                </a:gridCol>
                <a:gridCol w="1441762">
                  <a:extLst>
                    <a:ext uri="{9D8B030D-6E8A-4147-A177-3AD203B41FA5}">
                      <a16:colId xmlns:a16="http://schemas.microsoft.com/office/drawing/2014/main" xmlns="" val="20004"/>
                    </a:ext>
                  </a:extLst>
                </a:gridCol>
              </a:tblGrid>
              <a:tr h="308492">
                <a:tc gridSpan="5">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Equilibrium check for total SID load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399377">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SID load (KN/m^2)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Area (m^2)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Exterior walls on beams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SID/story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1"/>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608.82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2435.28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2"/>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608.82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2617.926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3"/>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564.46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3057.178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4"/>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Attic</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337.39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1265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2715.777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5"/>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6"/>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7"/>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8"/>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9"/>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0"/>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1"/>
                  </a:ext>
                </a:extLst>
              </a:tr>
              <a:tr h="30849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roof</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3053.09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2"/>
                  </a:ext>
                </a:extLst>
              </a:tr>
              <a:tr h="616984">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Stair slab</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226.38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3"/>
                  </a:ext>
                </a:extLst>
              </a:tr>
              <a:tr h="308492">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SID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32424.171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14"/>
                  </a:ext>
                </a:extLst>
              </a:tr>
              <a:tr h="308492">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ETABs Result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32180.2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5"/>
                  </a:ext>
                </a:extLst>
              </a:tr>
              <a:tr h="308492">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Error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0.752435583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16"/>
                  </a:ext>
                </a:extLst>
              </a:tr>
              <a:tr h="308492">
                <a:tc gridSpan="5">
                  <a:txBody>
                    <a:bodyPr/>
                    <a:lstStyle/>
                    <a:p>
                      <a:pPr algn="ctr">
                        <a:lnSpc>
                          <a:spcPct val="107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Error &lt; 5% …  OK</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7"/>
                  </a:ext>
                </a:extLst>
              </a:tr>
            </a:tbl>
          </a:graphicData>
        </a:graphic>
      </p:graphicFrame>
    </p:spTree>
    <p:extLst>
      <p:ext uri="{BB962C8B-B14F-4D97-AF65-F5344CB8AC3E}">
        <p14:creationId xmlns:p14="http://schemas.microsoft.com/office/powerpoint/2010/main" val="3558384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cap="none" dirty="0" smtClean="0">
                <a:solidFill>
                  <a:srgbClr val="404040"/>
                </a:solidFill>
              </a:rPr>
              <a:t>Dead </a:t>
            </a:r>
            <a:r>
              <a:rPr lang="en-US" sz="3600" cap="none" dirty="0">
                <a:solidFill>
                  <a:srgbClr val="404040"/>
                </a:solidFill>
              </a:rPr>
              <a:t>load</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409700" y="2019168"/>
                <a:ext cx="9372600" cy="4483101"/>
              </a:xfrm>
            </p:spPr>
            <p:txBody>
              <a:bodyPr/>
              <a:lstStyle/>
              <a:p>
                <a:r>
                  <a:rPr lang="en-US" dirty="0" smtClean="0"/>
                  <a:t>Solid slab dead load = </a:t>
                </a:r>
                <a:r>
                  <a:rPr lang="en-US" dirty="0"/>
                  <a:t>0.22 × 1 ×1 × 25 = </a:t>
                </a:r>
                <a:r>
                  <a:rPr lang="en-US" sz="2800" dirty="0"/>
                  <a:t>5.5</a:t>
                </a:r>
                <a:r>
                  <a:rPr lang="en-US" dirty="0"/>
                  <a:t> </a:t>
                </a:r>
                <a:r>
                  <a:rPr lang="en-US" dirty="0" smtClean="0"/>
                  <a:t>KN/m</a:t>
                </a:r>
                <a:r>
                  <a:rPr lang="en-US" baseline="30000" dirty="0" smtClean="0"/>
                  <a:t>2</a:t>
                </a:r>
              </a:p>
              <a:p>
                <a:r>
                  <a:rPr lang="en-US" dirty="0"/>
                  <a:t>To find Unit weight for U-Boot </a:t>
                </a:r>
                <a:r>
                  <a:rPr lang="en-US" dirty="0" smtClean="0"/>
                  <a:t>slab, use this figure</a:t>
                </a:r>
              </a:p>
              <a:p>
                <a:pPr marL="0" indent="0">
                  <a:buNone/>
                </a:pPr>
                <a:r>
                  <a:rPr lang="en-US" dirty="0" smtClean="0"/>
                  <a:t> </a:t>
                </a:r>
              </a:p>
              <a:p>
                <a:pPr marL="0" indent="0">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𝐷𝑒𝑎𝑑</m:t>
                      </m:r>
                      <m:r>
                        <a:rPr lang="en-US" i="1">
                          <a:latin typeface="Cambria Math" panose="02040503050406030204" pitchFamily="18" charset="0"/>
                        </a:rPr>
                        <m:t> </m:t>
                      </m:r>
                      <m:r>
                        <a:rPr lang="en-US" i="1">
                          <a:latin typeface="Cambria Math" panose="02040503050406030204" pitchFamily="18" charset="0"/>
                        </a:rPr>
                        <m:t>𝑙𝑜𝑎𝑑</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𝑈</m:t>
                      </m:r>
                      <m:r>
                        <a:rPr lang="en-US" i="1">
                          <a:latin typeface="Cambria Math" panose="02040503050406030204" pitchFamily="18" charset="0"/>
                        </a:rPr>
                        <m:t>−</m:t>
                      </m:r>
                      <m:r>
                        <a:rPr lang="en-US" i="1">
                          <a:latin typeface="Cambria Math" panose="02040503050406030204" pitchFamily="18" charset="0"/>
                        </a:rPr>
                        <m:t>𝑏𝑜𝑜𝑡</m:t>
                      </m:r>
                      <m:r>
                        <a:rPr lang="en-US" i="1">
                          <a:latin typeface="Cambria Math" panose="02040503050406030204" pitchFamily="18" charset="0"/>
                        </a:rPr>
                        <m:t> </m:t>
                      </m:r>
                      <m:r>
                        <a:rPr lang="en-US" i="1">
                          <a:latin typeface="Cambria Math" panose="02040503050406030204" pitchFamily="18" charset="0"/>
                        </a:rPr>
                        <m:t>𝑠𝑙𝑎𝑏</m:t>
                      </m:r>
                      <m:r>
                        <a:rPr lang="en-US" i="1">
                          <a:latin typeface="Cambria Math" panose="02040503050406030204" pitchFamily="18" charset="0"/>
                        </a:rPr>
                        <m:t>=</m:t>
                      </m:r>
                    </m:oMath>
                  </m:oMathPara>
                </a14:m>
                <a:endParaRPr lang="en-US" i="1" dirty="0" smtClean="0"/>
              </a:p>
              <a:p>
                <a:pPr marL="0" indent="0">
                  <a:buNone/>
                </a:pPr>
                <a:endParaRPr lang="en-US" i="1" dirty="0" smtClean="0"/>
              </a:p>
              <a:p>
                <a:pPr marL="0" indent="0">
                  <a:buNone/>
                </a:pPr>
                <a14:m>
                  <m:oMathPara xmlns:m="http://schemas.openxmlformats.org/officeDocument/2006/math">
                    <m:oMathParaPr>
                      <m:jc m:val="left"/>
                    </m:oMathParaPr>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𝑡𝑜𝑡𝑎𝑙</m:t>
                              </m:r>
                              <m:r>
                                <a:rPr lang="en-US" i="1">
                                  <a:latin typeface="Cambria Math" panose="02040503050406030204" pitchFamily="18" charset="0"/>
                                </a:rPr>
                                <m:t> </m:t>
                              </m:r>
                              <m:r>
                                <a:rPr lang="en-US" i="1">
                                  <a:latin typeface="Cambria Math" panose="02040503050406030204" pitchFamily="18" charset="0"/>
                                </a:rPr>
                                <m:t>𝑣𝑜𝑙𝑢𝑚𝑒</m:t>
                              </m:r>
                              <m:r>
                                <a:rPr lang="en-US" i="1">
                                  <a:latin typeface="Cambria Math" panose="02040503050406030204" pitchFamily="18" charset="0"/>
                                </a:rPr>
                                <m:t> −</m:t>
                              </m:r>
                              <m:r>
                                <a:rPr lang="en-US" i="1">
                                  <a:latin typeface="Cambria Math" panose="02040503050406030204" pitchFamily="18" charset="0"/>
                                </a:rPr>
                                <m:t>𝑣𝑜𝑙𝑢𝑚𝑒</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𝑈</m:t>
                              </m:r>
                              <m:r>
                                <a:rPr lang="en-US" i="1">
                                  <a:latin typeface="Cambria Math" panose="02040503050406030204" pitchFamily="18" charset="0"/>
                                </a:rPr>
                                <m:t>−</m:t>
                              </m:r>
                              <m:r>
                                <a:rPr lang="en-US" i="1">
                                  <a:latin typeface="Cambria Math" panose="02040503050406030204" pitchFamily="18" charset="0"/>
                                </a:rPr>
                                <m:t>𝑏𝑜𝑜𝑡</m:t>
                              </m:r>
                            </m:e>
                          </m:d>
                          <m:r>
                            <a:rPr lang="en-US" i="1">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𝑐</m:t>
                              </m:r>
                            </m:sub>
                          </m:sSub>
                        </m:num>
                        <m:den>
                          <m:r>
                            <a:rPr lang="en-US" i="1">
                              <a:latin typeface="Cambria Math" panose="02040503050406030204" pitchFamily="18" charset="0"/>
                            </a:rPr>
                            <m:t>𝑎𝑟𝑒𝑎</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𝑒𝑎𝑐</m:t>
                          </m:r>
                          <m:r>
                            <a:rPr lang="en-US" i="1">
                              <a:latin typeface="Cambria Math" panose="02040503050406030204" pitchFamily="18" charset="0"/>
                            </a:rPr>
                            <m:t>h</m:t>
                          </m:r>
                          <m:r>
                            <a:rPr lang="en-US" i="1">
                              <a:latin typeface="Cambria Math" panose="02040503050406030204" pitchFamily="18" charset="0"/>
                            </a:rPr>
                            <m:t> </m:t>
                          </m:r>
                          <m:r>
                            <a:rPr lang="en-US" i="1">
                              <a:latin typeface="Cambria Math" panose="02040503050406030204" pitchFamily="18" charset="0"/>
                            </a:rPr>
                            <m:t>𝑢𝑛𝑖𝑡</m:t>
                          </m:r>
                        </m:den>
                      </m:f>
                    </m:oMath>
                  </m:oMathPara>
                </a14:m>
                <a:endParaRPr lang="en-US" dirty="0" smtClean="0"/>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𝐷𝑒𝑎𝑑</m:t>
                      </m:r>
                      <m:r>
                        <a:rPr lang="en-US" sz="2000" i="1">
                          <a:latin typeface="Cambria Math" panose="02040503050406030204" pitchFamily="18" charset="0"/>
                        </a:rPr>
                        <m:t> </m:t>
                      </m:r>
                      <m:r>
                        <a:rPr lang="en-US" sz="2000" i="1">
                          <a:latin typeface="Cambria Math" panose="02040503050406030204" pitchFamily="18" charset="0"/>
                        </a:rPr>
                        <m:t>𝑙𝑜𝑎𝑑</m:t>
                      </m:r>
                      <m:r>
                        <a:rPr lang="en-US" sz="2000" i="1">
                          <a:latin typeface="Cambria Math" panose="02040503050406030204" pitchFamily="18" charset="0"/>
                        </a:rPr>
                        <m:t> </m:t>
                      </m:r>
                      <m:r>
                        <a:rPr lang="en-US" sz="2000" i="1">
                          <a:latin typeface="Cambria Math" panose="02040503050406030204" pitchFamily="18" charset="0"/>
                        </a:rPr>
                        <m:t>𝑖𝑛</m:t>
                      </m:r>
                      <m:r>
                        <a:rPr lang="en-US" sz="2000" i="1">
                          <a:latin typeface="Cambria Math" panose="02040503050406030204" pitchFamily="18" charset="0"/>
                        </a:rPr>
                        <m:t> </m:t>
                      </m:r>
                      <m:r>
                        <a:rPr lang="en-US" sz="2000" i="1">
                          <a:latin typeface="Cambria Math" panose="02040503050406030204" pitchFamily="18" charset="0"/>
                        </a:rPr>
                        <m:t>𝑈</m:t>
                      </m:r>
                      <m:r>
                        <a:rPr lang="en-US" sz="2000" i="1">
                          <a:latin typeface="Cambria Math" panose="02040503050406030204" pitchFamily="18" charset="0"/>
                        </a:rPr>
                        <m:t>−</m:t>
                      </m:r>
                      <m:r>
                        <a:rPr lang="en-US" sz="2000" i="1">
                          <a:latin typeface="Cambria Math" panose="02040503050406030204" pitchFamily="18" charset="0"/>
                        </a:rPr>
                        <m:t>𝑏𝑜𝑜𝑡</m:t>
                      </m:r>
                      <m:r>
                        <a:rPr lang="en-US" sz="2000" i="1">
                          <a:latin typeface="Cambria Math" panose="02040503050406030204" pitchFamily="18" charset="0"/>
                        </a:rPr>
                        <m:t> </m:t>
                      </m:r>
                      <m:r>
                        <a:rPr lang="en-US" sz="2000" i="1">
                          <a:latin typeface="Cambria Math" panose="02040503050406030204" pitchFamily="18" charset="0"/>
                        </a:rPr>
                        <m:t>𝑠𝑙𝑎𝑏</m:t>
                      </m:r>
                      <m:r>
                        <a:rPr lang="en-US" sz="2000" i="1">
                          <a:latin typeface="Cambria Math" panose="02040503050406030204" pitchFamily="18" charset="0"/>
                        </a:rPr>
                        <m:t>=</m:t>
                      </m:r>
                      <m:r>
                        <a:rPr lang="en-US" sz="2000" b="1" i="1" smtClean="0">
                          <a:latin typeface="Cambria Math" panose="02040503050406030204" pitchFamily="18" charset="0"/>
                        </a:rPr>
                        <m:t>𝟒</m:t>
                      </m:r>
                      <m:r>
                        <a:rPr lang="en-US" sz="2000" b="1" i="1" smtClean="0">
                          <a:latin typeface="Cambria Math" panose="02040503050406030204" pitchFamily="18" charset="0"/>
                        </a:rPr>
                        <m:t>.</m:t>
                      </m:r>
                      <m:r>
                        <a:rPr lang="en-US" sz="2000" b="1" i="1" smtClean="0">
                          <a:latin typeface="Cambria Math" panose="02040503050406030204" pitchFamily="18" charset="0"/>
                        </a:rPr>
                        <m:t>𝟗𝟖𝟗</m:t>
                      </m:r>
                      <m:r>
                        <a:rPr lang="en-US" sz="2000" i="1">
                          <a:latin typeface="Cambria Math" panose="02040503050406030204" pitchFamily="18" charset="0"/>
                        </a:rPr>
                        <m:t> </m:t>
                      </m:r>
                      <m:r>
                        <a:rPr lang="en-US" sz="2000" i="1">
                          <a:latin typeface="Cambria Math" panose="02040503050406030204" pitchFamily="18" charset="0"/>
                        </a:rPr>
                        <m:t>𝐾𝑁</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oMath>
                  </m:oMathPara>
                </a14:m>
                <a:endParaRPr lang="en-US" sz="200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409700" y="2019168"/>
                <a:ext cx="9372600" cy="4483101"/>
              </a:xfrm>
              <a:blipFill rotWithShape="0">
                <a:blip r:embed="rId3"/>
                <a:stretch>
                  <a:fillRect l="-845" t="-2174"/>
                </a:stretch>
              </a:blipFill>
            </p:spPr>
            <p:txBody>
              <a:bodyPr/>
              <a:lstStyle/>
              <a:p>
                <a:r>
                  <a:rPr lang="en-US">
                    <a:noFill/>
                  </a:rPr>
                  <a:t> </a:t>
                </a:r>
              </a:p>
            </p:txBody>
          </p:sp>
        </mc:Fallback>
      </mc:AlternateContent>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816651024"/>
              </p:ext>
            </p:extLst>
          </p:nvPr>
        </p:nvGraphicFramePr>
        <p:xfrm>
          <a:off x="7919049" y="3041519"/>
          <a:ext cx="4237955" cy="3816481"/>
        </p:xfrm>
        <a:graphic>
          <a:graphicData uri="http://schemas.openxmlformats.org/presentationml/2006/ole">
            <mc:AlternateContent xmlns:mc="http://schemas.openxmlformats.org/markup-compatibility/2006">
              <mc:Choice xmlns:v="urn:schemas-microsoft-com:vml" Requires="v">
                <p:oleObj spid="_x0000_s7228" name="AutoCAD Drawing" r:id="rId4" imgW="14554200" imgH="5768340" progId="AutoCAD.Drawing.23">
                  <p:embed/>
                </p:oleObj>
              </mc:Choice>
              <mc:Fallback>
                <p:oleObj name="AutoCAD Drawing" r:id="rId4" imgW="14554200" imgH="5768340" progId="AutoCAD.Drawing.2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37007" t="41112" r="50626" b="29712"/>
                      <a:stretch>
                        <a:fillRect/>
                      </a:stretch>
                    </p:blipFill>
                    <p:spPr bwMode="auto">
                      <a:xfrm>
                        <a:off x="7919049" y="3041519"/>
                        <a:ext cx="4237955" cy="3816481"/>
                      </a:xfrm>
                      <a:prstGeom prst="rect">
                        <a:avLst/>
                      </a:prstGeom>
                      <a:noFill/>
                    </p:spPr>
                  </p:pic>
                </p:oleObj>
              </mc:Fallback>
            </mc:AlternateContent>
          </a:graphicData>
        </a:graphic>
      </p:graphicFrame>
      <p:sp>
        <p:nvSpPr>
          <p:cNvPr id="6" name="Rectangle 3"/>
          <p:cNvSpPr>
            <a:spLocks noChangeArrowheads="1"/>
          </p:cNvSpPr>
          <p:nvPr/>
        </p:nvSpPr>
        <p:spPr bwMode="auto">
          <a:xfrm>
            <a:off x="0" y="3886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01074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818072"/>
          </a:xfrm>
        </p:spPr>
        <p:txBody>
          <a:bodyPr/>
          <a:lstStyle/>
          <a:p>
            <a:r>
              <a:rPr lang="en-US" sz="3600" cap="none" dirty="0">
                <a:solidFill>
                  <a:srgbClr val="404040"/>
                </a:solidFill>
              </a:rPr>
              <a:t>Dead </a:t>
            </a:r>
            <a:r>
              <a:rPr lang="en-US" sz="3600" cap="none" dirty="0" smtClean="0">
                <a:solidFill>
                  <a:srgbClr val="404040"/>
                </a:solidFill>
              </a:rPr>
              <a:t>load from slabs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2114747"/>
              </p:ext>
            </p:extLst>
          </p:nvPr>
        </p:nvGraphicFramePr>
        <p:xfrm>
          <a:off x="2587924" y="1690774"/>
          <a:ext cx="8039818" cy="4899800"/>
        </p:xfrm>
        <a:graphic>
          <a:graphicData uri="http://schemas.openxmlformats.org/drawingml/2006/table">
            <a:tbl>
              <a:tblPr firstRow="1" firstCol="1" bandRow="1"/>
              <a:tblGrid>
                <a:gridCol w="1148173">
                  <a:extLst>
                    <a:ext uri="{9D8B030D-6E8A-4147-A177-3AD203B41FA5}">
                      <a16:colId xmlns:a16="http://schemas.microsoft.com/office/drawing/2014/main" xmlns="" val="20000"/>
                    </a:ext>
                  </a:extLst>
                </a:gridCol>
                <a:gridCol w="2753184">
                  <a:extLst>
                    <a:ext uri="{9D8B030D-6E8A-4147-A177-3AD203B41FA5}">
                      <a16:colId xmlns:a16="http://schemas.microsoft.com/office/drawing/2014/main" xmlns="" val="20001"/>
                    </a:ext>
                  </a:extLst>
                </a:gridCol>
                <a:gridCol w="1408727">
                  <a:extLst>
                    <a:ext uri="{9D8B030D-6E8A-4147-A177-3AD203B41FA5}">
                      <a16:colId xmlns:a16="http://schemas.microsoft.com/office/drawing/2014/main" xmlns="" val="20002"/>
                    </a:ext>
                  </a:extLst>
                </a:gridCol>
                <a:gridCol w="2729734">
                  <a:extLst>
                    <a:ext uri="{9D8B030D-6E8A-4147-A177-3AD203B41FA5}">
                      <a16:colId xmlns:a16="http://schemas.microsoft.com/office/drawing/2014/main" xmlns="" val="20003"/>
                    </a:ext>
                  </a:extLst>
                </a:gridCol>
              </a:tblGrid>
              <a:tr h="299968">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Equilibrium check for Dead load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299968">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SLABs Dead load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400280">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Slab weight (KN/m^2)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Area (m^2)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Slabs load/story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2"/>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608.82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3348.51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3"/>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608.82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3037.40298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4"/>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564.46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2816.09094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5"/>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Attic</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337.39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1683.23871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6"/>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7"/>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8"/>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9"/>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0"/>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1"/>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2"/>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roof</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4.989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2126.8107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3"/>
                  </a:ext>
                </a:extLst>
              </a:tr>
              <a:tr h="299968">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Stair slab</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75.46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415.03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4"/>
                  </a:ext>
                </a:extLst>
              </a:tr>
              <a:tr h="299968">
                <a:tc gridSpan="3">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Sum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26187.94753</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421807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cap="none" dirty="0">
                <a:solidFill>
                  <a:srgbClr val="404040"/>
                </a:solidFill>
              </a:rPr>
              <a:t>Dead load </a:t>
            </a:r>
            <a:r>
              <a:rPr lang="en-US" sz="3600" cap="none" dirty="0" smtClean="0">
                <a:solidFill>
                  <a:srgbClr val="404040"/>
                </a:solidFill>
              </a:rPr>
              <a:t>from beams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0262633"/>
              </p:ext>
            </p:extLst>
          </p:nvPr>
        </p:nvGraphicFramePr>
        <p:xfrm>
          <a:off x="3278037" y="2398145"/>
          <a:ext cx="7177178" cy="3476448"/>
        </p:xfrm>
        <a:graphic>
          <a:graphicData uri="http://schemas.openxmlformats.org/drawingml/2006/table">
            <a:tbl>
              <a:tblPr firstRow="1" firstCol="1" bandRow="1"/>
              <a:tblGrid>
                <a:gridCol w="1218457">
                  <a:extLst>
                    <a:ext uri="{9D8B030D-6E8A-4147-A177-3AD203B41FA5}">
                      <a16:colId xmlns:a16="http://schemas.microsoft.com/office/drawing/2014/main" xmlns="" val="20000"/>
                    </a:ext>
                  </a:extLst>
                </a:gridCol>
                <a:gridCol w="1829247">
                  <a:extLst>
                    <a:ext uri="{9D8B030D-6E8A-4147-A177-3AD203B41FA5}">
                      <a16:colId xmlns:a16="http://schemas.microsoft.com/office/drawing/2014/main" xmlns="" val="20001"/>
                    </a:ext>
                  </a:extLst>
                </a:gridCol>
                <a:gridCol w="1534006">
                  <a:extLst>
                    <a:ext uri="{9D8B030D-6E8A-4147-A177-3AD203B41FA5}">
                      <a16:colId xmlns:a16="http://schemas.microsoft.com/office/drawing/2014/main" xmlns="" val="20002"/>
                    </a:ext>
                  </a:extLst>
                </a:gridCol>
                <a:gridCol w="1259072">
                  <a:extLst>
                    <a:ext uri="{9D8B030D-6E8A-4147-A177-3AD203B41FA5}">
                      <a16:colId xmlns:a16="http://schemas.microsoft.com/office/drawing/2014/main" xmlns="" val="20003"/>
                    </a:ext>
                  </a:extLst>
                </a:gridCol>
                <a:gridCol w="1336396">
                  <a:extLst>
                    <a:ext uri="{9D8B030D-6E8A-4147-A177-3AD203B41FA5}">
                      <a16:colId xmlns:a16="http://schemas.microsoft.com/office/drawing/2014/main" xmlns="" val="20004"/>
                    </a:ext>
                  </a:extLst>
                </a:gridCol>
              </a:tblGrid>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Beams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Section area (m^2)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avg. length (m)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of beams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weight (KN)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00"/>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 (70X40)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10437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1"/>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B2 50X40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2"/>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B3 22X40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0.088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16.72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3"/>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B4 22X60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0.132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105.6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4"/>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B5 32X40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0.128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1566.72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5"/>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B6 32X60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0.192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739.2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6"/>
                  </a:ext>
                </a:extLst>
              </a:tr>
              <a:tr h="38627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B7 (70X30)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1356.6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7"/>
                  </a:ext>
                </a:extLst>
              </a:tr>
              <a:tr h="386272">
                <a:tc gridSpan="4">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Sum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07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14536.84</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97228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لمحتوى 9"/>
          <p:cNvSpPr>
            <a:spLocks noGrp="1"/>
          </p:cNvSpPr>
          <p:nvPr>
            <p:ph idx="1"/>
          </p:nvPr>
        </p:nvSpPr>
        <p:spPr>
          <a:xfrm>
            <a:off x="1981200" y="693175"/>
            <a:ext cx="9212826" cy="5777346"/>
          </a:xfrm>
        </p:spPr>
        <p:txBody>
          <a:bodyPr/>
          <a:lstStyle/>
          <a:p>
            <a:r>
              <a:rPr lang="en-US" dirty="0" smtClean="0"/>
              <a:t>The height and elevation of each floor :</a:t>
            </a:r>
          </a:p>
          <a:p>
            <a:endParaRPr lang="ar-SA" dirty="0"/>
          </a:p>
        </p:txBody>
      </p:sp>
      <p:pic>
        <p:nvPicPr>
          <p:cNvPr id="11" name="عنصر نائب للمحتوى 3"/>
          <p:cNvPicPr>
            <a:picLocks noChangeAspect="1"/>
          </p:cNvPicPr>
          <p:nvPr/>
        </p:nvPicPr>
        <p:blipFill rotWithShape="1">
          <a:blip r:embed="rId2">
            <a:extLst>
              <a:ext uri="{28A0092B-C50C-407E-A947-70E740481C1C}">
                <a14:useLocalDpi xmlns:a14="http://schemas.microsoft.com/office/drawing/2010/main" val="0"/>
              </a:ext>
            </a:extLst>
          </a:blip>
          <a:srcRect l="27232" t="23721" r="51953" b="36703"/>
          <a:stretch/>
        </p:blipFill>
        <p:spPr>
          <a:xfrm>
            <a:off x="2934929" y="1344175"/>
            <a:ext cx="4793226" cy="5126346"/>
          </a:xfrm>
          <a:prstGeom prst="rect">
            <a:avLst/>
          </a:prstGeom>
        </p:spPr>
      </p:pic>
    </p:spTree>
    <p:extLst>
      <p:ext uri="{BB962C8B-B14F-4D97-AF65-F5344CB8AC3E}">
        <p14:creationId xmlns:p14="http://schemas.microsoft.com/office/powerpoint/2010/main" val="3337283964"/>
      </p:ext>
    </p:extLst>
  </p:cSld>
  <p:clrMapOvr>
    <a:masterClrMapping/>
  </p:clrMapOvr>
  <mc:AlternateContent xmlns:mc="http://schemas.openxmlformats.org/markup-compatibility/2006" xmlns:p14="http://schemas.microsoft.com/office/powerpoint/2010/main">
    <mc:Choice Requires="p14">
      <p:transition spd="med" p14:dur="700" advTm="39191">
        <p:fade/>
      </p:transition>
    </mc:Choice>
    <mc:Fallback xmlns="">
      <p:transition spd="med" advTm="39191">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cap="none" dirty="0">
                <a:solidFill>
                  <a:srgbClr val="404040"/>
                </a:solidFill>
              </a:rPr>
              <a:t>Dead load from </a:t>
            </a:r>
            <a:r>
              <a:rPr lang="en-US" sz="3600" cap="none" dirty="0" smtClean="0">
                <a:solidFill>
                  <a:srgbClr val="404040"/>
                </a:solidFill>
              </a:rPr>
              <a:t>columns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415010"/>
              </p:ext>
            </p:extLst>
          </p:nvPr>
        </p:nvGraphicFramePr>
        <p:xfrm>
          <a:off x="3303917" y="2286000"/>
          <a:ext cx="6978771" cy="4132056"/>
        </p:xfrm>
        <a:graphic>
          <a:graphicData uri="http://schemas.openxmlformats.org/drawingml/2006/table">
            <a:tbl>
              <a:tblPr firstRow="1" firstCol="1" bandRow="1"/>
              <a:tblGrid>
                <a:gridCol w="1141506">
                  <a:extLst>
                    <a:ext uri="{9D8B030D-6E8A-4147-A177-3AD203B41FA5}">
                      <a16:colId xmlns:a16="http://schemas.microsoft.com/office/drawing/2014/main" xmlns="" val="20000"/>
                    </a:ext>
                  </a:extLst>
                </a:gridCol>
                <a:gridCol w="1550668">
                  <a:extLst>
                    <a:ext uri="{9D8B030D-6E8A-4147-A177-3AD203B41FA5}">
                      <a16:colId xmlns:a16="http://schemas.microsoft.com/office/drawing/2014/main" xmlns="" val="20001"/>
                    </a:ext>
                  </a:extLst>
                </a:gridCol>
                <a:gridCol w="957268">
                  <a:extLst>
                    <a:ext uri="{9D8B030D-6E8A-4147-A177-3AD203B41FA5}">
                      <a16:colId xmlns:a16="http://schemas.microsoft.com/office/drawing/2014/main" xmlns="" val="20002"/>
                    </a:ext>
                  </a:extLst>
                </a:gridCol>
                <a:gridCol w="2107987">
                  <a:extLst>
                    <a:ext uri="{9D8B030D-6E8A-4147-A177-3AD203B41FA5}">
                      <a16:colId xmlns:a16="http://schemas.microsoft.com/office/drawing/2014/main" xmlns="" val="20003"/>
                    </a:ext>
                  </a:extLst>
                </a:gridCol>
                <a:gridCol w="1221342">
                  <a:extLst>
                    <a:ext uri="{9D8B030D-6E8A-4147-A177-3AD203B41FA5}">
                      <a16:colId xmlns:a16="http://schemas.microsoft.com/office/drawing/2014/main" xmlns="" val="20004"/>
                    </a:ext>
                  </a:extLst>
                </a:gridCol>
              </a:tblGrid>
              <a:tr h="271431">
                <a:tc gridSpan="5">
                  <a:txBody>
                    <a:bodyPr/>
                    <a:lstStyle/>
                    <a:p>
                      <a:pPr algn="ctr">
                        <a:lnSpc>
                          <a:spcPct val="107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Columns Dead Load</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Section area</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Length</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 in each story</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Weight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1"/>
                  </a:ext>
                </a:extLst>
              </a:tr>
              <a:tr h="332022">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240.625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2"/>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240.625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3"/>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288.75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4"/>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Attic</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314.7375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5"/>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294.525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6"/>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312.8125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7"/>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312.8125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8"/>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294.525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09"/>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294.525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0"/>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294.525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1"/>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roof</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294.525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2"/>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Stair slab</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dirty="0" smtClea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116.2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C000"/>
                    </a:solidFill>
                  </a:tcPr>
                </a:tc>
                <a:extLst>
                  <a:ext uri="{0D108BD9-81ED-4DB2-BD59-A6C34878D82A}">
                    <a16:rowId xmlns:a16="http://schemas.microsoft.com/office/drawing/2014/main" xmlns="" val="10013"/>
                  </a:ext>
                </a:extLst>
              </a:tr>
              <a:tr h="271431">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tc>
                  <a:txBody>
                    <a:bodyPr/>
                    <a:lstStyle/>
                    <a:p>
                      <a:pPr algn="ctr">
                        <a:lnSpc>
                          <a:spcPct val="107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3299.188</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14"/>
                  </a:ext>
                </a:extLst>
              </a:tr>
            </a:tbl>
          </a:graphicData>
        </a:graphic>
      </p:graphicFrame>
    </p:spTree>
    <p:extLst>
      <p:ext uri="{BB962C8B-B14F-4D97-AF65-F5344CB8AC3E}">
        <p14:creationId xmlns:p14="http://schemas.microsoft.com/office/powerpoint/2010/main" val="320000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578634" y="380999"/>
                <a:ext cx="9775166" cy="6011175"/>
              </a:xfrm>
            </p:spPr>
            <p:txBody>
              <a:bodyPr>
                <a:normAutofit/>
              </a:bodyPr>
              <a:lstStyle/>
              <a:p>
                <a:pPr marL="274320" lvl="0" indent="-274320">
                  <a:lnSpc>
                    <a:spcPct val="90000"/>
                  </a:lnSpc>
                  <a:spcBef>
                    <a:spcPts val="1800"/>
                  </a:spcBef>
                  <a:buSzPct val="100000"/>
                  <a:buFont typeface="Arial" pitchFamily="34" charset="0"/>
                  <a:buChar char="▪"/>
                </a:pPr>
                <a:r>
                  <a:rPr lang="en-US" sz="2700" cap="none" dirty="0" smtClean="0">
                    <a:solidFill>
                      <a:srgbClr val="404040"/>
                    </a:solidFill>
                  </a:rPr>
                  <a:t>Dead load from walls:</a:t>
                </a:r>
                <a:r>
                  <a:rPr lang="en-US" sz="3600" cap="none" dirty="0" smtClean="0">
                    <a:solidFill>
                      <a:srgbClr val="404040"/>
                    </a:solidFill>
                  </a:rPr>
                  <a:t/>
                </a:r>
                <a:br>
                  <a:rPr lang="en-US" sz="3600" cap="none" dirty="0" smtClean="0">
                    <a:solidFill>
                      <a:srgbClr val="404040"/>
                    </a:solidFill>
                  </a:rPr>
                </a:br>
                <a:r>
                  <a:rPr lang="en-US" sz="3600" cap="none" dirty="0" smtClean="0">
                    <a:solidFill>
                      <a:srgbClr val="404040"/>
                    </a:solidFill>
                  </a:rPr>
                  <a:t/>
                </a:r>
                <a:br>
                  <a:rPr lang="en-US" sz="3600" cap="none" dirty="0" smtClean="0">
                    <a:solidFill>
                      <a:srgbClr val="404040"/>
                    </a:solidFill>
                  </a:rPr>
                </a:br>
                <a:r>
                  <a:rPr lang="en-US" sz="3600" cap="none" dirty="0" smtClean="0">
                    <a:solidFill>
                      <a:srgbClr val="404040"/>
                    </a:solidFill>
                  </a:rPr>
                  <a:t/>
                </a:r>
                <a:br>
                  <a:rPr lang="en-US" sz="3600" cap="none" dirty="0" smtClean="0">
                    <a:solidFill>
                      <a:srgbClr val="404040"/>
                    </a:solidFill>
                  </a:rPr>
                </a:br>
                <a:r>
                  <a:rPr lang="en-US" sz="2400" cap="none" dirty="0">
                    <a:solidFill>
                      <a:srgbClr val="404040"/>
                    </a:solidFill>
                    <a:ea typeface="+mn-ea"/>
                    <a:cs typeface="+mn-cs"/>
                  </a:rPr>
                  <a:t>Total dead load </a:t>
                </a:r>
                <a:r>
                  <a:rPr lang="en-US" sz="2400" cap="none" dirty="0" smtClean="0">
                    <a:solidFill>
                      <a:srgbClr val="404040"/>
                    </a:solidFill>
                    <a:ea typeface="+mn-ea"/>
                    <a:cs typeface="+mn-cs"/>
                  </a:rPr>
                  <a:t/>
                </a:r>
                <a:br>
                  <a:rPr lang="en-US" sz="2400" cap="none" dirty="0" smtClean="0">
                    <a:solidFill>
                      <a:srgbClr val="404040"/>
                    </a:solidFill>
                    <a:ea typeface="+mn-ea"/>
                    <a:cs typeface="+mn-cs"/>
                  </a:rPr>
                </a:br>
                <a:r>
                  <a:rPr lang="en-US" sz="2400" cap="none" dirty="0" smtClean="0">
                    <a:solidFill>
                      <a:srgbClr val="404040"/>
                    </a:solidFill>
                    <a:ea typeface="+mn-ea"/>
                    <a:cs typeface="+mn-cs"/>
                  </a:rPr>
                  <a:t/>
                </a:r>
                <a:br>
                  <a:rPr lang="en-US" sz="2400" cap="none" dirty="0" smtClean="0">
                    <a:solidFill>
                      <a:srgbClr val="404040"/>
                    </a:solidFill>
                    <a:ea typeface="+mn-ea"/>
                    <a:cs typeface="+mn-cs"/>
                  </a:rPr>
                </a:br>
                <a:r>
                  <a:rPr lang="en-US" sz="2400" cap="none" dirty="0" smtClean="0">
                    <a:solidFill>
                      <a:srgbClr val="404040"/>
                    </a:solidFill>
                    <a:ea typeface="+mn-ea"/>
                    <a:cs typeface="+mn-cs"/>
                  </a:rPr>
                  <a:t>= (</a:t>
                </a:r>
                <a:r>
                  <a:rPr lang="en-US" sz="2400" cap="none" dirty="0">
                    <a:solidFill>
                      <a:srgbClr val="404040"/>
                    </a:solidFill>
                    <a:ea typeface="+mn-ea"/>
                    <a:cs typeface="+mn-cs"/>
                  </a:rPr>
                  <a:t>1640+5163.3+3299.188+14536+26187</a:t>
                </a:r>
                <a:r>
                  <a:rPr lang="en-US" sz="2400" cap="none" dirty="0" smtClean="0">
                    <a:solidFill>
                      <a:srgbClr val="404040"/>
                    </a:solidFill>
                    <a:ea typeface="+mn-ea"/>
                    <a:cs typeface="+mn-cs"/>
                  </a:rPr>
                  <a:t>)</a:t>
                </a:r>
                <a:br>
                  <a:rPr lang="en-US" sz="2400" cap="none" dirty="0" smtClean="0">
                    <a:solidFill>
                      <a:srgbClr val="404040"/>
                    </a:solidFill>
                    <a:ea typeface="+mn-ea"/>
                    <a:cs typeface="+mn-cs"/>
                  </a:rPr>
                </a:br>
                <a:r>
                  <a:rPr lang="en-US" sz="2400" cap="none" dirty="0" smtClean="0">
                    <a:solidFill>
                      <a:srgbClr val="404040"/>
                    </a:solidFill>
                    <a:ea typeface="+mn-ea"/>
                    <a:cs typeface="+mn-cs"/>
                  </a:rPr>
                  <a:t>=</a:t>
                </a:r>
                <a:r>
                  <a:rPr lang="en-US" sz="2400" cap="none" dirty="0">
                    <a:solidFill>
                      <a:srgbClr val="C00000"/>
                    </a:solidFill>
                    <a:ea typeface="+mn-ea"/>
                    <a:cs typeface="+mn-cs"/>
                  </a:rPr>
                  <a:t>50827.575 </a:t>
                </a:r>
                <a:r>
                  <a:rPr lang="en-US" sz="2400" cap="none" dirty="0" smtClean="0">
                    <a:solidFill>
                      <a:srgbClr val="C00000"/>
                    </a:solidFill>
                    <a:ea typeface="+mn-ea"/>
                    <a:cs typeface="+mn-cs"/>
                  </a:rPr>
                  <a:t>KN</a:t>
                </a:r>
                <a:br>
                  <a:rPr lang="en-US" sz="2400" cap="none" dirty="0" smtClean="0">
                    <a:solidFill>
                      <a:srgbClr val="C00000"/>
                    </a:solidFill>
                    <a:ea typeface="+mn-ea"/>
                    <a:cs typeface="+mn-cs"/>
                  </a:rPr>
                </a:br>
                <a:r>
                  <a:rPr lang="en-US" sz="2400" cap="none" dirty="0">
                    <a:solidFill>
                      <a:srgbClr val="404040"/>
                    </a:solidFill>
                    <a:ea typeface="+mn-ea"/>
                    <a:cs typeface="+mn-cs"/>
                  </a:rPr>
                  <a:t/>
                </a:r>
                <a:br>
                  <a:rPr lang="en-US" sz="2400" cap="none" dirty="0">
                    <a:solidFill>
                      <a:srgbClr val="404040"/>
                    </a:solidFill>
                    <a:ea typeface="+mn-ea"/>
                    <a:cs typeface="+mn-cs"/>
                  </a:rPr>
                </a:br>
                <a:r>
                  <a:rPr lang="en-US" sz="2400" cap="none" dirty="0">
                    <a:solidFill>
                      <a:srgbClr val="404040"/>
                    </a:solidFill>
                    <a:ea typeface="+mn-ea"/>
                    <a:cs typeface="+mn-cs"/>
                  </a:rPr>
                  <a:t>From ETABS= </a:t>
                </a:r>
                <a:r>
                  <a:rPr lang="en-US" sz="2400" cap="none" dirty="0" smtClean="0">
                    <a:solidFill>
                      <a:srgbClr val="C00000"/>
                    </a:solidFill>
                    <a:ea typeface="+mn-ea"/>
                    <a:cs typeface="+mn-cs"/>
                  </a:rPr>
                  <a:t>50005</a:t>
                </a:r>
                <a:br>
                  <a:rPr lang="en-US" sz="2400" cap="none" dirty="0" smtClean="0">
                    <a:solidFill>
                      <a:srgbClr val="C00000"/>
                    </a:solidFill>
                    <a:ea typeface="+mn-ea"/>
                    <a:cs typeface="+mn-cs"/>
                  </a:rPr>
                </a:br>
                <a:r>
                  <a:rPr lang="en-US" sz="2400" cap="none" dirty="0">
                    <a:solidFill>
                      <a:srgbClr val="404040"/>
                    </a:solidFill>
                    <a:ea typeface="+mn-ea"/>
                    <a:cs typeface="+mn-cs"/>
                  </a:rPr>
                  <a:t/>
                </a:r>
                <a:br>
                  <a:rPr lang="en-US" sz="2400" cap="none" dirty="0">
                    <a:solidFill>
                      <a:srgbClr val="404040"/>
                    </a:solidFill>
                    <a:ea typeface="+mn-ea"/>
                    <a:cs typeface="+mn-cs"/>
                  </a:rPr>
                </a:br>
                <a:r>
                  <a:rPr lang="en-US" sz="2400" cap="none" dirty="0">
                    <a:solidFill>
                      <a:srgbClr val="404040"/>
                    </a:solidFill>
                    <a:ea typeface="+mn-ea"/>
                    <a:cs typeface="+mn-cs"/>
                  </a:rPr>
                  <a:t>%error = (</a:t>
                </a:r>
                <a14:m>
                  <m:oMath xmlns:m="http://schemas.openxmlformats.org/officeDocument/2006/math">
                    <m:f>
                      <m:fPr>
                        <m:ctrlPr>
                          <a:rPr lang="en-US" sz="2400" i="1" cap="none">
                            <a:solidFill>
                              <a:srgbClr val="404040"/>
                            </a:solidFill>
                            <a:latin typeface="Cambria Math" panose="02040503050406030204" pitchFamily="18" charset="0"/>
                            <a:ea typeface="+mn-ea"/>
                            <a:cs typeface="+mn-cs"/>
                          </a:rPr>
                        </m:ctrlPr>
                      </m:fPr>
                      <m:num>
                        <m:r>
                          <a:rPr lang="en-US" sz="2400" cap="none">
                            <a:solidFill>
                              <a:srgbClr val="404040"/>
                            </a:solidFill>
                            <a:latin typeface="Cambria Math" panose="02040503050406030204" pitchFamily="18" charset="0"/>
                            <a:ea typeface="+mn-ea"/>
                            <a:cs typeface="+mn-cs"/>
                          </a:rPr>
                          <m:t>50827</m:t>
                        </m:r>
                        <m:r>
                          <a:rPr lang="en-US" sz="2400" cap="none">
                            <a:solidFill>
                              <a:srgbClr val="404040"/>
                            </a:solidFill>
                            <a:latin typeface="Cambria Math" panose="02040503050406030204" pitchFamily="18" charset="0"/>
                            <a:ea typeface="+mn-ea"/>
                            <a:cs typeface="+mn-cs"/>
                          </a:rPr>
                          <m:t>.</m:t>
                        </m:r>
                        <m:r>
                          <a:rPr lang="en-US" sz="2400" cap="none">
                            <a:solidFill>
                              <a:srgbClr val="404040"/>
                            </a:solidFill>
                            <a:latin typeface="Cambria Math" panose="02040503050406030204" pitchFamily="18" charset="0"/>
                            <a:ea typeface="+mn-ea"/>
                            <a:cs typeface="+mn-cs"/>
                          </a:rPr>
                          <m:t>575</m:t>
                        </m:r>
                        <m:r>
                          <a:rPr lang="en-US" sz="2400" i="1" cap="none">
                            <a:solidFill>
                              <a:srgbClr val="404040"/>
                            </a:solidFill>
                            <a:latin typeface="Cambria Math" panose="02040503050406030204" pitchFamily="18" charset="0"/>
                            <a:ea typeface="+mn-ea"/>
                            <a:cs typeface="+mn-cs"/>
                          </a:rPr>
                          <m:t>−</m:t>
                        </m:r>
                        <m:r>
                          <a:rPr lang="en-US" sz="2400" cap="none">
                            <a:solidFill>
                              <a:srgbClr val="404040"/>
                            </a:solidFill>
                            <a:latin typeface="Cambria Math" panose="02040503050406030204" pitchFamily="18" charset="0"/>
                            <a:ea typeface="+mn-ea"/>
                            <a:cs typeface="+mn-cs"/>
                          </a:rPr>
                          <m:t>50005</m:t>
                        </m:r>
                      </m:num>
                      <m:den>
                        <m:r>
                          <a:rPr lang="en-US" sz="2400" cap="none">
                            <a:solidFill>
                              <a:srgbClr val="404040"/>
                            </a:solidFill>
                            <a:latin typeface="Cambria Math" panose="02040503050406030204" pitchFamily="18" charset="0"/>
                            <a:ea typeface="+mn-ea"/>
                            <a:cs typeface="+mn-cs"/>
                          </a:rPr>
                          <m:t>50827</m:t>
                        </m:r>
                        <m:r>
                          <a:rPr lang="en-US" sz="2400" cap="none">
                            <a:solidFill>
                              <a:srgbClr val="404040"/>
                            </a:solidFill>
                            <a:latin typeface="Cambria Math" panose="02040503050406030204" pitchFamily="18" charset="0"/>
                            <a:ea typeface="+mn-ea"/>
                            <a:cs typeface="+mn-cs"/>
                          </a:rPr>
                          <m:t>.</m:t>
                        </m:r>
                        <m:r>
                          <a:rPr lang="en-US" sz="2400" cap="none">
                            <a:solidFill>
                              <a:srgbClr val="404040"/>
                            </a:solidFill>
                            <a:latin typeface="Cambria Math" panose="02040503050406030204" pitchFamily="18" charset="0"/>
                            <a:ea typeface="+mn-ea"/>
                            <a:cs typeface="+mn-cs"/>
                          </a:rPr>
                          <m:t>575</m:t>
                        </m:r>
                      </m:den>
                    </m:f>
                    <m:r>
                      <a:rPr lang="en-US" sz="2400" i="1" cap="none">
                        <a:solidFill>
                          <a:srgbClr val="404040"/>
                        </a:solidFill>
                        <a:latin typeface="Cambria Math" panose="02040503050406030204" pitchFamily="18" charset="0"/>
                        <a:ea typeface="+mn-ea"/>
                        <a:cs typeface="+mn-cs"/>
                      </a:rPr>
                      <m:t>)</m:t>
                    </m:r>
                    <m:r>
                      <a:rPr lang="en-US" sz="2400" cap="none">
                        <a:solidFill>
                          <a:srgbClr val="404040"/>
                        </a:solidFill>
                        <a:latin typeface="Cambria Math" panose="02040503050406030204" pitchFamily="18" charset="0"/>
                        <a:ea typeface="+mn-ea"/>
                        <a:cs typeface="+mn-cs"/>
                      </a:rPr>
                      <m:t>×</m:t>
                    </m:r>
                    <m:r>
                      <a:rPr lang="en-US" sz="2400" cap="none">
                        <a:solidFill>
                          <a:srgbClr val="404040"/>
                        </a:solidFill>
                        <a:latin typeface="Cambria Math" panose="02040503050406030204" pitchFamily="18" charset="0"/>
                        <a:ea typeface="+mn-ea"/>
                        <a:cs typeface="+mn-cs"/>
                      </a:rPr>
                      <m:t>100</m:t>
                    </m:r>
                    <m:r>
                      <a:rPr lang="en-US" sz="2400" cap="none">
                        <a:solidFill>
                          <a:srgbClr val="404040"/>
                        </a:solidFill>
                        <a:latin typeface="Cambria Math" panose="02040503050406030204" pitchFamily="18" charset="0"/>
                        <a:ea typeface="+mn-ea"/>
                        <a:cs typeface="+mn-cs"/>
                      </a:rPr>
                      <m:t>% </m:t>
                    </m:r>
                  </m:oMath>
                </a14:m>
                <a:r>
                  <a:rPr lang="en-US" sz="2400" cap="none" dirty="0" smtClean="0">
                    <a:solidFill>
                      <a:srgbClr val="404040"/>
                    </a:solidFill>
                    <a:ea typeface="+mn-ea"/>
                    <a:cs typeface="+mn-cs"/>
                  </a:rPr>
                  <a:t/>
                </a:r>
                <a:br>
                  <a:rPr lang="en-US" sz="2400" cap="none" dirty="0" smtClean="0">
                    <a:solidFill>
                      <a:srgbClr val="404040"/>
                    </a:solidFill>
                    <a:ea typeface="+mn-ea"/>
                    <a:cs typeface="+mn-cs"/>
                  </a:rPr>
                </a:br>
                <a:r>
                  <a:rPr lang="en-US" sz="2400" cap="none" dirty="0" smtClean="0">
                    <a:solidFill>
                      <a:srgbClr val="404040"/>
                    </a:solidFill>
                    <a:ea typeface="+mn-ea"/>
                    <a:cs typeface="+mn-cs"/>
                  </a:rPr>
                  <a:t/>
                </a:r>
                <a:br>
                  <a:rPr lang="en-US" sz="2400" cap="none" dirty="0" smtClean="0">
                    <a:solidFill>
                      <a:srgbClr val="404040"/>
                    </a:solidFill>
                    <a:ea typeface="+mn-ea"/>
                    <a:cs typeface="+mn-cs"/>
                  </a:rPr>
                </a:br>
                <a:r>
                  <a:rPr lang="en-US" sz="2400" cap="none" dirty="0" smtClean="0">
                    <a:solidFill>
                      <a:srgbClr val="404040"/>
                    </a:solidFill>
                    <a:ea typeface="+mn-ea"/>
                    <a:cs typeface="+mn-cs"/>
                  </a:rPr>
                  <a:t>=  </a:t>
                </a:r>
                <a:r>
                  <a:rPr lang="en-US" sz="2400" cap="none" dirty="0" smtClean="0">
                    <a:solidFill>
                      <a:srgbClr val="C00000"/>
                    </a:solidFill>
                    <a:ea typeface="+mn-ea"/>
                    <a:cs typeface="+mn-cs"/>
                  </a:rPr>
                  <a:t>1.62%   </a:t>
                </a:r>
                <a:r>
                  <a:rPr lang="en-US" sz="2400" cap="none" dirty="0" smtClean="0">
                    <a:solidFill>
                      <a:srgbClr val="404040"/>
                    </a:solidFill>
                    <a:ea typeface="+mn-ea"/>
                    <a:cs typeface="+mn-cs"/>
                  </a:rPr>
                  <a:t>&lt; 5%      so </a:t>
                </a:r>
                <a:r>
                  <a:rPr lang="en-US" sz="2400" cap="none" dirty="0">
                    <a:solidFill>
                      <a:srgbClr val="404040"/>
                    </a:solidFill>
                    <a:ea typeface="+mn-ea"/>
                    <a:cs typeface="+mn-cs"/>
                  </a:rPr>
                  <a:t>it's ok </a:t>
                </a:r>
                <a:br>
                  <a:rPr lang="en-US" sz="2400" cap="none" dirty="0">
                    <a:solidFill>
                      <a:srgbClr val="404040"/>
                    </a:solidFill>
                    <a:ea typeface="+mn-ea"/>
                    <a:cs typeface="+mn-cs"/>
                  </a:rPr>
                </a:br>
                <a:r>
                  <a:rPr lang="en-US" sz="3600" cap="none" dirty="0">
                    <a:solidFill>
                      <a:srgbClr val="404040"/>
                    </a:solidFill>
                  </a:rPr>
                  <a:t/>
                </a:r>
                <a:br>
                  <a:rPr lang="en-US" sz="3600" cap="none" dirty="0">
                    <a:solidFill>
                      <a:srgbClr val="404040"/>
                    </a:solidFill>
                  </a:rPr>
                </a:b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578634" y="380999"/>
                <a:ext cx="9775166" cy="6011175"/>
              </a:xfrm>
              <a:blipFill rotWithShape="0">
                <a:blip r:embed="rId2"/>
                <a:stretch>
                  <a:fillRect l="-1060" t="-1013"/>
                </a:stretch>
              </a:blipFill>
            </p:spPr>
            <p:txBody>
              <a:bodyPr/>
              <a:lstStyle/>
              <a:p>
                <a:r>
                  <a:rPr lang="en-US">
                    <a:noFill/>
                  </a:rPr>
                  <a:t> </a:t>
                </a:r>
              </a:p>
            </p:txBody>
          </p:sp>
        </mc:Fallback>
      </mc:AlternateContent>
      <p:graphicFrame>
        <p:nvGraphicFramePr>
          <p:cNvPr id="4" name="Content Placeholder 3"/>
          <p:cNvGraphicFramePr>
            <a:graphicFrameLocks noGrp="1"/>
          </p:cNvGraphicFramePr>
          <p:nvPr>
            <p:ph idx="1"/>
            <p:extLst>
              <p:ext uri="{D42A27DB-BD31-4B8C-83A1-F6EECF244321}">
                <p14:modId xmlns:p14="http://schemas.microsoft.com/office/powerpoint/2010/main" val="2493810142"/>
              </p:ext>
            </p:extLst>
          </p:nvPr>
        </p:nvGraphicFramePr>
        <p:xfrm>
          <a:off x="7004649" y="974786"/>
          <a:ext cx="3666226" cy="828136"/>
        </p:xfrm>
        <a:graphic>
          <a:graphicData uri="http://schemas.openxmlformats.org/drawingml/2006/table">
            <a:tbl>
              <a:tblPr firstRow="1" firstCol="1" bandRow="1"/>
              <a:tblGrid>
                <a:gridCol w="2111892">
                  <a:extLst>
                    <a:ext uri="{9D8B030D-6E8A-4147-A177-3AD203B41FA5}">
                      <a16:colId xmlns:a16="http://schemas.microsoft.com/office/drawing/2014/main" xmlns="" val="20000"/>
                    </a:ext>
                  </a:extLst>
                </a:gridCol>
                <a:gridCol w="1554334">
                  <a:extLst>
                    <a:ext uri="{9D8B030D-6E8A-4147-A177-3AD203B41FA5}">
                      <a16:colId xmlns:a16="http://schemas.microsoft.com/office/drawing/2014/main" xmlns="" val="20001"/>
                    </a:ext>
                  </a:extLst>
                </a:gridCol>
              </a:tblGrid>
              <a:tr h="355067">
                <a:tc>
                  <a:txBody>
                    <a:bodyPr/>
                    <a:lstStyle/>
                    <a:p>
                      <a:pPr algn="ctr">
                        <a:lnSpc>
                          <a:spcPct val="107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Retaining Walls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0000"/>
                    </a:solidFill>
                  </a:tcPr>
                </a:tc>
                <a:tc>
                  <a:txBody>
                    <a:bodyPr/>
                    <a:lstStyle/>
                    <a:p>
                      <a:pPr algn="ctr">
                        <a:lnSpc>
                          <a:spcPct val="107000"/>
                        </a:lnSpc>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5163.6</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0000"/>
                    </a:solidFill>
                  </a:tcPr>
                </a:tc>
                <a:extLst>
                  <a:ext uri="{0D108BD9-81ED-4DB2-BD59-A6C34878D82A}">
                    <a16:rowId xmlns:a16="http://schemas.microsoft.com/office/drawing/2014/main" xmlns="" val="10000"/>
                  </a:ext>
                </a:extLst>
              </a:tr>
              <a:tr h="473069">
                <a:tc>
                  <a:txBody>
                    <a:bodyPr/>
                    <a:lstStyle/>
                    <a:p>
                      <a:pPr algn="ctr">
                        <a:lnSpc>
                          <a:spcPct val="107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Shear Walls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C000"/>
                    </a:solidFill>
                  </a:tcPr>
                </a:tc>
                <a:tc>
                  <a:txBody>
                    <a:bodyPr/>
                    <a:lstStyle/>
                    <a:p>
                      <a:pPr algn="ctr">
                        <a:lnSpc>
                          <a:spcPct val="107000"/>
                        </a:lnSpc>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1640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C000"/>
                    </a:solidFill>
                  </a:tcPr>
                </a:tc>
                <a:extLst>
                  <a:ext uri="{0D108BD9-81ED-4DB2-BD59-A6C34878D82A}">
                    <a16:rowId xmlns:a16="http://schemas.microsoft.com/office/drawing/2014/main" xmlns=""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96020567"/>
              </p:ext>
            </p:extLst>
          </p:nvPr>
        </p:nvGraphicFramePr>
        <p:xfrm>
          <a:off x="7090913" y="3832860"/>
          <a:ext cx="3726611" cy="1251250"/>
        </p:xfrm>
        <a:graphic>
          <a:graphicData uri="http://schemas.openxmlformats.org/drawingml/2006/table">
            <a:tbl>
              <a:tblPr firstRow="1" firstCol="1" bandRow="1"/>
              <a:tblGrid>
                <a:gridCol w="1742553">
                  <a:extLst>
                    <a:ext uri="{9D8B030D-6E8A-4147-A177-3AD203B41FA5}">
                      <a16:colId xmlns:a16="http://schemas.microsoft.com/office/drawing/2014/main" xmlns="" val="20000"/>
                    </a:ext>
                  </a:extLst>
                </a:gridCol>
                <a:gridCol w="1984058">
                  <a:extLst>
                    <a:ext uri="{9D8B030D-6E8A-4147-A177-3AD203B41FA5}">
                      <a16:colId xmlns:a16="http://schemas.microsoft.com/office/drawing/2014/main" xmlns="" val="20001"/>
                    </a:ext>
                  </a:extLst>
                </a:gridCol>
              </a:tblGrid>
              <a:tr h="278069">
                <a:tc>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Dead Load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92D050"/>
                    </a:solidFill>
                  </a:tcPr>
                </a:tc>
                <a:tc>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50827.57503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92D050"/>
                    </a:solidFill>
                  </a:tcPr>
                </a:tc>
                <a:extLst>
                  <a:ext uri="{0D108BD9-81ED-4DB2-BD59-A6C34878D82A}">
                    <a16:rowId xmlns:a16="http://schemas.microsoft.com/office/drawing/2014/main" xmlns="" val="10000"/>
                  </a:ext>
                </a:extLst>
              </a:tr>
              <a:tr h="370759">
                <a:tc>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ETABs Reading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0000"/>
                    </a:solidFill>
                  </a:tcPr>
                </a:tc>
                <a:tc>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50005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FF0000"/>
                    </a:solidFill>
                  </a:tcPr>
                </a:tc>
                <a:extLst>
                  <a:ext uri="{0D108BD9-81ED-4DB2-BD59-A6C34878D82A}">
                    <a16:rowId xmlns:a16="http://schemas.microsoft.com/office/drawing/2014/main" xmlns="" val="10001"/>
                  </a:ext>
                </a:extLst>
              </a:tr>
              <a:tr h="278069">
                <a:tc>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Error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C000"/>
                    </a:solidFill>
                  </a:tcPr>
                </a:tc>
                <a:tc>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1.618363712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solidFill>
                      <a:srgbClr val="FFC000"/>
                    </a:solidFill>
                  </a:tcPr>
                </a:tc>
                <a:extLst>
                  <a:ext uri="{0D108BD9-81ED-4DB2-BD59-A6C34878D82A}">
                    <a16:rowId xmlns:a16="http://schemas.microsoft.com/office/drawing/2014/main" xmlns="" val="10002"/>
                  </a:ext>
                </a:extLst>
              </a:tr>
              <a:tr h="278069">
                <a:tc gridSpan="2">
                  <a:txBody>
                    <a:bodyPr/>
                    <a:lstStyle/>
                    <a:p>
                      <a:pPr algn="ctr">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1.62% &lt; 5% ….. &gt;&gt;&gt;  OK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solidFill>
                      <a:srgbClr val="00B0F0"/>
                    </a:solidFill>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61270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cap="none" dirty="0">
                <a:solidFill>
                  <a:srgbClr val="404040"/>
                </a:solidFill>
                <a:ea typeface="+mn-ea"/>
                <a:cs typeface="+mn-cs"/>
              </a:rPr>
              <a:t>Stress strain check</a:t>
            </a:r>
            <a:endParaRPr lang="en-US" sz="4000" dirty="0"/>
          </a:p>
        </p:txBody>
      </p:sp>
      <p:sp>
        <p:nvSpPr>
          <p:cNvPr id="3" name="Content Placeholder 2"/>
          <p:cNvSpPr>
            <a:spLocks noGrp="1"/>
          </p:cNvSpPr>
          <p:nvPr>
            <p:ph idx="1"/>
          </p:nvPr>
        </p:nvSpPr>
        <p:spPr/>
        <p:txBody>
          <a:bodyPr/>
          <a:lstStyle/>
          <a:p>
            <a:r>
              <a:rPr lang="en-US" dirty="0" smtClean="0">
                <a:solidFill>
                  <a:srgbClr val="404040"/>
                </a:solidFill>
              </a:rPr>
              <a:t>Check </a:t>
            </a:r>
            <a:r>
              <a:rPr lang="en-US" dirty="0" smtClean="0"/>
              <a:t>moment </a:t>
            </a:r>
            <a:r>
              <a:rPr lang="en-US" dirty="0"/>
              <a:t>in </a:t>
            </a:r>
            <a:r>
              <a:rPr lang="en-US" dirty="0" smtClean="0"/>
              <a:t>frame</a:t>
            </a:r>
          </a:p>
          <a:p>
            <a:r>
              <a:rPr lang="en-US" dirty="0" smtClean="0">
                <a:solidFill>
                  <a:srgbClr val="404040"/>
                </a:solidFill>
              </a:rPr>
              <a:t>Check </a:t>
            </a:r>
            <a:r>
              <a:rPr lang="en-US" dirty="0" smtClean="0"/>
              <a:t>moment </a:t>
            </a:r>
            <a:r>
              <a:rPr lang="en-US" dirty="0"/>
              <a:t>in </a:t>
            </a:r>
            <a:r>
              <a:rPr lang="en-US" dirty="0" smtClean="0"/>
              <a:t>beam</a:t>
            </a:r>
          </a:p>
          <a:p>
            <a:r>
              <a:rPr lang="en-US" dirty="0" smtClean="0"/>
              <a:t>Check </a:t>
            </a:r>
            <a:r>
              <a:rPr lang="en-US" dirty="0"/>
              <a:t>axial on </a:t>
            </a:r>
            <a:r>
              <a:rPr lang="en-US" dirty="0" smtClean="0"/>
              <a:t>column</a:t>
            </a:r>
          </a:p>
          <a:p>
            <a:r>
              <a:rPr lang="en-US" dirty="0" smtClean="0"/>
              <a:t>Check </a:t>
            </a:r>
            <a:r>
              <a:rPr lang="en-US" dirty="0"/>
              <a:t>shear </a:t>
            </a:r>
            <a:r>
              <a:rPr lang="en-US" dirty="0" smtClean="0"/>
              <a:t>in </a:t>
            </a:r>
            <a:r>
              <a:rPr lang="en-US" dirty="0"/>
              <a:t>slab</a:t>
            </a:r>
          </a:p>
        </p:txBody>
      </p:sp>
    </p:spTree>
    <p:extLst>
      <p:ext uri="{BB962C8B-B14F-4D97-AF65-F5344CB8AC3E}">
        <p14:creationId xmlns:p14="http://schemas.microsoft.com/office/powerpoint/2010/main" val="909588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274320" lvl="0" indent="-274320">
              <a:lnSpc>
                <a:spcPct val="90000"/>
              </a:lnSpc>
              <a:spcBef>
                <a:spcPts val="1800"/>
              </a:spcBef>
            </a:pPr>
            <a:r>
              <a:rPr lang="en-US" sz="3200" cap="none" dirty="0">
                <a:solidFill>
                  <a:srgbClr val="404040"/>
                </a:solidFill>
                <a:ea typeface="+mn-ea"/>
                <a:cs typeface="+mn-cs"/>
              </a:rPr>
              <a:t>moment in frame</a:t>
            </a:r>
            <a:br>
              <a:rPr lang="en-US" sz="3200" cap="none" dirty="0">
                <a:solidFill>
                  <a:srgbClr val="404040"/>
                </a:solidFill>
                <a:ea typeface="+mn-ea"/>
                <a:cs typeface="+mn-cs"/>
              </a:rPr>
            </a:b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Live load used </a:t>
                </a:r>
                <a:r>
                  <a:rPr lang="en-US" dirty="0"/>
                  <a:t>to calculate moment in frame in </a:t>
                </a:r>
                <a:r>
                  <a:rPr lang="en-US" dirty="0" smtClean="0"/>
                  <a:t>B3-floor</a:t>
                </a:r>
              </a:p>
              <a:p>
                <a:pPr>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So live load = 3 KN/m</a:t>
                </a:r>
                <a:r>
                  <a:rPr lang="en-US" sz="1600" baseline="30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q</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Ln=width of frame = ( </a:t>
                </a:r>
                <a14:m>
                  <m:oMath xmlns:m="http://schemas.openxmlformats.org/officeDocument/2006/math">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oMath>
                </a14:m>
                <a:r>
                  <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endPar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spcAft>
                    <a:spcPts val="600"/>
                  </a:spcAft>
                  <a:buNone/>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7m</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L=length of frame = 7.4</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sz="1600" dirty="0">
                    <a:solidFill>
                      <a:srgbClr val="000000"/>
                    </a:solidFill>
                    <a:effectLst/>
                    <a:latin typeface="Times New Roman" panose="02020603050405020304" pitchFamily="18" charset="0"/>
                    <a:ea typeface="Calibri" panose="020F0502020204030204" pitchFamily="34" charset="0"/>
                  </a:rPr>
                  <a:t>M=</a:t>
                </a:r>
                <a14:m>
                  <m:oMath xmlns:m="http://schemas.openxmlformats.org/officeDocument/2006/math">
                    <m:f>
                      <m:fPr>
                        <m:ctrlPr>
                          <a:rPr lang="en-US" sz="1600" i="1">
                            <a:effectLst/>
                            <a:latin typeface="Cambria Math" panose="02040503050406030204" pitchFamily="18" charset="0"/>
                            <a:cs typeface="Times New Roman" panose="02020603050405020304" pitchFamily="18" charset="0"/>
                          </a:rPr>
                        </m:ctrlPr>
                      </m:fPr>
                      <m:num>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𝑞</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𝐿𝑛</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600" i="1">
                                <a:effectLst/>
                                <a:latin typeface="Cambria Math" panose="02040503050406030204" pitchFamily="18" charset="0"/>
                                <a:cs typeface="Times New Roman" panose="02020603050405020304" pitchFamily="18" charset="0"/>
                              </a:rPr>
                            </m:ctrlPr>
                          </m:sSup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p>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den>
                    </m:f>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600" dirty="0">
                    <a:solidFill>
                      <a:srgbClr val="000000"/>
                    </a:solidFill>
                    <a:effectLst/>
                    <a:latin typeface="Times New Roman" panose="02020603050405020304" pitchFamily="18" charset="0"/>
                    <a:ea typeface="Calibri" panose="020F0502020204030204" pitchFamily="34" charset="0"/>
                  </a:rPr>
                  <a:t>=</a:t>
                </a:r>
                <a14:m>
                  <m:oMath xmlns:m="http://schemas.openxmlformats.org/officeDocument/2006/math">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1600" i="1">
                            <a:effectLst/>
                            <a:latin typeface="Cambria Math" panose="02040503050406030204" pitchFamily="18" charset="0"/>
                            <a:cs typeface="Times New Roman" panose="02020603050405020304" pitchFamily="18" charset="0"/>
                          </a:rPr>
                        </m:ctrlPr>
                      </m:fPr>
                      <m:num>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den>
                    </m:f>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sz="16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1600" dirty="0" smtClean="0">
                    <a:solidFill>
                      <a:srgbClr val="000000"/>
                    </a:solidFill>
                    <a:effectLst/>
                    <a:latin typeface="Times New Roman" panose="02020603050405020304" pitchFamily="18" charset="0"/>
                    <a:ea typeface="Calibri" panose="020F0502020204030204" pitchFamily="34" charset="0"/>
                  </a:rPr>
                  <a:t>=  143.7 </a:t>
                </a:r>
                <a:r>
                  <a:rPr lang="en-US" sz="1600" dirty="0">
                    <a:solidFill>
                      <a:srgbClr val="000000"/>
                    </a:solidFill>
                    <a:effectLst/>
                    <a:latin typeface="Times New Roman" panose="02020603050405020304" pitchFamily="18" charset="0"/>
                    <a:ea typeface="Calibri" panose="020F0502020204030204" pitchFamily="34" charset="0"/>
                  </a:rPr>
                  <a:t>KN.m</a:t>
                </a:r>
                <a:endParaRPr lang="en-US" sz="1600" dirty="0" smtClean="0"/>
              </a:p>
              <a:p>
                <a:pPr marL="0" indent="0">
                  <a:buNone/>
                </a:pPr>
                <a:endParaRPr lang="en-US" sz="160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845" t="-1905"/>
                </a:stretch>
              </a:blipFill>
            </p:spPr>
            <p:txBody>
              <a:bodyPr/>
              <a:lstStyle/>
              <a:p>
                <a:r>
                  <a:rPr lang="en-US">
                    <a:noFill/>
                  </a:rPr>
                  <a:t> </a:t>
                </a:r>
              </a:p>
            </p:txBody>
          </p:sp>
        </mc:Fallback>
      </mc:AlternateContent>
      <p:pic>
        <p:nvPicPr>
          <p:cNvPr id="4" name="Picture 3"/>
          <p:cNvPicPr/>
          <p:nvPr/>
        </p:nvPicPr>
        <p:blipFill rotWithShape="1">
          <a:blip r:embed="rId3">
            <a:extLst>
              <a:ext uri="{28A0092B-C50C-407E-A947-70E740481C1C}">
                <a14:useLocalDpi xmlns:a14="http://schemas.microsoft.com/office/drawing/2010/main" val="0"/>
              </a:ext>
            </a:extLst>
          </a:blip>
          <a:srcRect l="5938" t="11704" r="14318" b="1270"/>
          <a:stretch/>
        </p:blipFill>
        <p:spPr>
          <a:xfrm>
            <a:off x="5115463" y="2441983"/>
            <a:ext cx="4641011" cy="4416017"/>
          </a:xfrm>
          <a:prstGeom prst="rect">
            <a:avLst/>
          </a:prstGeom>
        </p:spPr>
      </p:pic>
    </p:spTree>
    <p:extLst>
      <p:ext uri="{BB962C8B-B14F-4D97-AF65-F5344CB8AC3E}">
        <p14:creationId xmlns:p14="http://schemas.microsoft.com/office/powerpoint/2010/main" val="119250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cap="none" dirty="0">
                <a:solidFill>
                  <a:srgbClr val="404040"/>
                </a:solidFill>
              </a:rPr>
              <a:t>moment in </a:t>
            </a:r>
            <a:r>
              <a:rPr lang="en-US" sz="3200" cap="none" dirty="0" smtClean="0">
                <a:solidFill>
                  <a:srgbClr val="404040"/>
                </a:solidFill>
              </a:rPr>
              <a:t>frame</a:t>
            </a:r>
            <a:r>
              <a:rPr lang="ar-JO" sz="3200" cap="none" dirty="0" smtClean="0">
                <a:solidFill>
                  <a:srgbClr val="404040"/>
                </a:solidFill>
              </a:rPr>
              <a:t/>
            </a:r>
            <a:br>
              <a:rPr lang="ar-JO" sz="3200" cap="none" dirty="0" smtClean="0">
                <a:solidFill>
                  <a:srgbClr val="404040"/>
                </a:solidFill>
              </a:rPr>
            </a:br>
            <a:endParaRPr lang="en-US" dirty="0"/>
          </a:p>
        </p:txBody>
      </p:sp>
      <p:sp>
        <p:nvSpPr>
          <p:cNvPr id="3" name="Content Placeholder 2"/>
          <p:cNvSpPr>
            <a:spLocks noGrp="1"/>
          </p:cNvSpPr>
          <p:nvPr>
            <p:ph idx="1"/>
          </p:nvPr>
        </p:nvSpPr>
        <p:spPr/>
        <p:txBody>
          <a:bodyPr/>
          <a:lstStyle/>
          <a:p>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Section </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cut at start of </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frame</a:t>
            </a:r>
          </a:p>
          <a:p>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r>
              <a:rPr lang="en-US" dirty="0">
                <a:solidFill>
                  <a:srgbClr val="000000"/>
                </a:solidFill>
                <a:latin typeface="Times New Roman" panose="02020603050405020304" pitchFamily="18" charset="0"/>
                <a:ea typeface="Calibri" panose="020F0502020204030204" pitchFamily="34" charset="0"/>
              </a:rPr>
              <a:t>M at start of </a:t>
            </a:r>
            <a:r>
              <a:rPr lang="en-US" dirty="0" smtClean="0">
                <a:solidFill>
                  <a:srgbClr val="000000"/>
                </a:solidFill>
                <a:latin typeface="Times New Roman" panose="02020603050405020304" pitchFamily="18" charset="0"/>
                <a:ea typeface="Calibri" panose="020F0502020204030204" pitchFamily="34" charset="0"/>
              </a:rPr>
              <a:t>frame</a:t>
            </a:r>
          </a:p>
          <a:p>
            <a:pPr marL="0" indent="0">
              <a:buNone/>
            </a:pPr>
            <a:r>
              <a:rPr lang="en-US" dirty="0">
                <a:solidFill>
                  <a:srgbClr val="000000"/>
                </a:solidFill>
                <a:latin typeface="Times New Roman" panose="02020603050405020304" pitchFamily="18" charset="0"/>
                <a:ea typeface="Calibri" panose="020F0502020204030204" pitchFamily="34" charset="0"/>
              </a:rPr>
              <a:t> </a:t>
            </a:r>
            <a:r>
              <a:rPr lang="en-US" dirty="0" smtClean="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 34.6 KN.m</a:t>
            </a:r>
            <a:endPar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744528" y="2467155"/>
            <a:ext cx="7447472" cy="4314384"/>
          </a:xfrm>
          <a:prstGeom prst="rect">
            <a:avLst/>
          </a:prstGeom>
        </p:spPr>
      </p:pic>
    </p:spTree>
    <p:extLst>
      <p:ext uri="{BB962C8B-B14F-4D97-AF65-F5344CB8AC3E}">
        <p14:creationId xmlns:p14="http://schemas.microsoft.com/office/powerpoint/2010/main" val="275814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cap="none" dirty="0">
                <a:solidFill>
                  <a:srgbClr val="404040"/>
                </a:solidFill>
              </a:rPr>
              <a:t>moment in frame</a:t>
            </a:r>
            <a:br>
              <a:rPr lang="en-US" sz="3200" cap="none" dirty="0">
                <a:solidFill>
                  <a:srgbClr val="404040"/>
                </a:solidFill>
              </a:rPr>
            </a:br>
            <a:endParaRPr lang="en-US" dirty="0"/>
          </a:p>
        </p:txBody>
      </p:sp>
      <p:sp>
        <p:nvSpPr>
          <p:cNvPr id="3" name="Content Placeholder 2"/>
          <p:cNvSpPr>
            <a:spLocks noGrp="1"/>
          </p:cNvSpPr>
          <p:nvPr>
            <p:ph idx="1"/>
          </p:nvPr>
        </p:nvSpPr>
        <p:spPr/>
        <p:txBody>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Section cut at mid of </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frame</a:t>
            </a:r>
          </a:p>
          <a:p>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r>
              <a:rPr lang="en-US" dirty="0"/>
              <a:t>M at mid of </a:t>
            </a:r>
            <a:r>
              <a:rPr lang="en-US" dirty="0" smtClean="0"/>
              <a:t>frame</a:t>
            </a:r>
          </a:p>
          <a:p>
            <a:pPr marL="0" indent="0">
              <a:buNone/>
            </a:pPr>
            <a:r>
              <a:rPr lang="en-US" dirty="0"/>
              <a:t> </a:t>
            </a:r>
            <a:r>
              <a:rPr lang="en-US" dirty="0" smtClean="0"/>
              <a:t> </a:t>
            </a:r>
            <a:r>
              <a:rPr lang="en-US" dirty="0"/>
              <a:t>= 81.4 KN.m</a:t>
            </a:r>
          </a:p>
          <a:p>
            <a:endPar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242434" y="2433506"/>
            <a:ext cx="6949566" cy="4424494"/>
          </a:xfrm>
          <a:prstGeom prst="rect">
            <a:avLst/>
          </a:prstGeom>
        </p:spPr>
      </p:pic>
    </p:spTree>
    <p:extLst>
      <p:ext uri="{BB962C8B-B14F-4D97-AF65-F5344CB8AC3E}">
        <p14:creationId xmlns:p14="http://schemas.microsoft.com/office/powerpoint/2010/main" val="2940580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cap="none" dirty="0">
                <a:solidFill>
                  <a:srgbClr val="404040"/>
                </a:solidFill>
              </a:rPr>
              <a:t>moment in </a:t>
            </a:r>
            <a:r>
              <a:rPr lang="en-US" sz="3200" cap="none" dirty="0" smtClean="0">
                <a:solidFill>
                  <a:srgbClr val="404040"/>
                </a:solidFill>
              </a:rPr>
              <a:t>frame</a:t>
            </a:r>
            <a:br>
              <a:rPr lang="en-US" sz="3200" cap="none" dirty="0" smtClean="0">
                <a:solidFill>
                  <a:srgbClr val="404040"/>
                </a:solidFill>
              </a:rPr>
            </a:br>
            <a:endParaRPr lang="en-US" dirty="0"/>
          </a:p>
        </p:txBody>
      </p:sp>
      <p:sp>
        <p:nvSpPr>
          <p:cNvPr id="3" name="Content Placeholder 2"/>
          <p:cNvSpPr>
            <a:spLocks noGrp="1"/>
          </p:cNvSpPr>
          <p:nvPr>
            <p:ph idx="1"/>
          </p:nvPr>
        </p:nvSpPr>
        <p:spPr/>
        <p:txBody>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Section cut at end of </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frame</a:t>
            </a:r>
          </a:p>
          <a:p>
            <a:endParaRPr lang="en-US" dirty="0">
              <a:solidFill>
                <a:srgbClr val="000000"/>
              </a:solidFill>
              <a:latin typeface="Calibri" panose="020F0502020204030204" pitchFamily="34" charset="0"/>
              <a:cs typeface="Arial" panose="020B0604020202020204" pitchFamily="34" charset="0"/>
            </a:endParaRPr>
          </a:p>
          <a:p>
            <a:r>
              <a:rPr lang="en-US" dirty="0"/>
              <a:t>M at end of </a:t>
            </a:r>
            <a:r>
              <a:rPr lang="en-US" dirty="0" smtClean="0"/>
              <a:t>frame</a:t>
            </a:r>
          </a:p>
          <a:p>
            <a:pPr marL="0" indent="0">
              <a:buNone/>
            </a:pPr>
            <a:r>
              <a:rPr lang="en-US" dirty="0"/>
              <a:t> </a:t>
            </a:r>
            <a:r>
              <a:rPr lang="en-US" dirty="0" smtClean="0"/>
              <a:t> </a:t>
            </a:r>
            <a:r>
              <a:rPr lang="en-US" dirty="0"/>
              <a:t>= 69.3 KN.m</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710687" y="2380890"/>
            <a:ext cx="6481313" cy="4477109"/>
          </a:xfrm>
          <a:prstGeom prst="rect">
            <a:avLst/>
          </a:prstGeom>
        </p:spPr>
      </p:pic>
    </p:spTree>
    <p:extLst>
      <p:ext uri="{BB962C8B-B14F-4D97-AF65-F5344CB8AC3E}">
        <p14:creationId xmlns:p14="http://schemas.microsoft.com/office/powerpoint/2010/main" val="238899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912962"/>
          </a:xfrm>
        </p:spPr>
        <p:txBody>
          <a:bodyPr/>
          <a:lstStyle/>
          <a:p>
            <a:r>
              <a:rPr lang="en-US" sz="3200" cap="none" dirty="0">
                <a:solidFill>
                  <a:srgbClr val="404040"/>
                </a:solidFill>
              </a:rPr>
              <a:t>moment in frame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81200" y="1676401"/>
                <a:ext cx="9372600" cy="4794120"/>
              </a:xfrm>
            </p:spPr>
            <p:txBody>
              <a:bodyPr>
                <a:normAutofit/>
              </a:bodyPr>
              <a:lstStyle/>
              <a:p>
                <a:pPr marL="228600" algn="just">
                  <a:lnSpc>
                    <a:spcPct val="150000"/>
                  </a:lnSpc>
                  <a:spcAft>
                    <a:spcPts val="8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So M=(</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𝑎𝑡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𝑠𝑡𝑎𝑟𝑡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𝑎𝑡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𝑒𝑛𝑑</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oMath>
                </a14:m>
                <a:r>
                  <a:rPr lang="en-US"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M at mid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a:lnSpc>
                    <a:spcPct val="150000"/>
                  </a:lnSpc>
                  <a:spcAft>
                    <a:spcPts val="800"/>
                  </a:spcAft>
                  <a:buNone/>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M</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+ 81.4</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  133.35 </a:t>
                </a: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KN.m</a:t>
                </a:r>
              </a:p>
              <a:p>
                <a:pPr lvl="0"/>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Hand calculation: </a:t>
                </a:r>
                <a:r>
                  <a:rPr lang="en-US" sz="1600" dirty="0">
                    <a:solidFill>
                      <a:srgbClr val="000000"/>
                    </a:solidFill>
                    <a:latin typeface="Times New Roman" panose="02020603050405020304" pitchFamily="18" charset="0"/>
                    <a:ea typeface="Calibri" panose="020F0502020204030204" pitchFamily="34" charset="0"/>
                  </a:rPr>
                  <a:t>M=</a:t>
                </a:r>
                <a14:m>
                  <m:oMath xmlns:m="http://schemas.openxmlformats.org/officeDocument/2006/math">
                    <m:f>
                      <m:fPr>
                        <m:ctrlPr>
                          <a:rPr lang="en-US" sz="1600" i="1">
                            <a:solidFill>
                              <a:srgbClr val="404040"/>
                            </a:solidFill>
                            <a:latin typeface="Cambria Math" panose="02040503050406030204" pitchFamily="18"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𝐿𝑛</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600" i="1">
                                <a:solidFill>
                                  <a:srgbClr val="404040"/>
                                </a:solidFill>
                                <a:latin typeface="Cambria Math" panose="02040503050406030204" pitchFamily="18" charset="0"/>
                                <a:cs typeface="Times New Roman" panose="02020603050405020304" pitchFamily="18" charset="0"/>
                              </a:rPr>
                            </m:ctrlPr>
                          </m:sSupPr>
                          <m:e>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𝑙</m:t>
                            </m:r>
                          </m:e>
                          <m:sup>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den>
                    </m:f>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sz="1600" dirty="0">
                    <a:solidFill>
                      <a:srgbClr val="000000"/>
                    </a:solidFill>
                    <a:latin typeface="Times New Roman" panose="02020603050405020304" pitchFamily="18" charset="0"/>
                    <a:ea typeface="Calibri" panose="020F0502020204030204" pitchFamily="34" charset="0"/>
                  </a:rPr>
                  <a:t>=</a:t>
                </a:r>
                <a14:m>
                  <m:oMath xmlns:m="http://schemas.openxmlformats.org/officeDocument/2006/math">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f>
                      <m:fPr>
                        <m:ctrlPr>
                          <a:rPr lang="en-US" sz="1600" i="1">
                            <a:solidFill>
                              <a:srgbClr val="404040"/>
                            </a:solidFill>
                            <a:latin typeface="Cambria Math" panose="02040503050406030204" pitchFamily="18" charset="0"/>
                            <a:cs typeface="Times New Roman" panose="02020603050405020304" pitchFamily="18" charset="0"/>
                          </a:rPr>
                        </m:ctrlPr>
                      </m:fPr>
                      <m:num>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7</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num>
                      <m:den>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den>
                    </m:f>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1600" b="0" i="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sz="1600" dirty="0" smtClean="0">
                    <a:solidFill>
                      <a:srgbClr val="000000"/>
                    </a:solidFill>
                    <a:latin typeface="Times New Roman" panose="02020603050405020304" pitchFamily="18" charset="0"/>
                    <a:ea typeface="Calibri" panose="020F0502020204030204" pitchFamily="34" charset="0"/>
                  </a:rPr>
                  <a:t>=  </a:t>
                </a:r>
                <a:r>
                  <a:rPr lang="en-US" sz="1600" dirty="0">
                    <a:solidFill>
                      <a:srgbClr val="000000"/>
                    </a:solidFill>
                    <a:latin typeface="Times New Roman" panose="02020603050405020304" pitchFamily="18" charset="0"/>
                    <a:ea typeface="Calibri" panose="020F0502020204030204" pitchFamily="34" charset="0"/>
                  </a:rPr>
                  <a:t>143.7 KN.m</a:t>
                </a:r>
                <a:endParaRPr lang="en-US" sz="1600" dirty="0">
                  <a:solidFill>
                    <a:srgbClr val="404040"/>
                  </a:solidFill>
                </a:endParaRPr>
              </a:p>
              <a:p>
                <a:pPr marL="0" indent="0" algn="just">
                  <a:lnSpc>
                    <a:spcPct val="150000"/>
                  </a:lnSpc>
                  <a:spcAft>
                    <a:spcPts val="800"/>
                  </a:spcAft>
                  <a:buNone/>
                </a:pP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error =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7.2%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n-US" dirty="0" smtClean="0">
                    <a:solidFill>
                      <a:srgbClr val="000000"/>
                    </a:solidFill>
                    <a:effectLst/>
                    <a:latin typeface="Times New Roman" panose="02020603050405020304" pitchFamily="18" charset="0"/>
                    <a:ea typeface="Times New Roman" panose="02020603050405020304" pitchFamily="18" charset="0"/>
                  </a:rPr>
                  <a:t> 7.2</a:t>
                </a:r>
                <a:r>
                  <a:rPr lang="en-US" dirty="0">
                    <a:solidFill>
                      <a:srgbClr val="000000"/>
                    </a:solidFill>
                    <a:effectLst/>
                    <a:latin typeface="Times New Roman" panose="02020603050405020304" pitchFamily="18" charset="0"/>
                    <a:ea typeface="Times New Roman" panose="02020603050405020304" pitchFamily="18" charset="0"/>
                  </a:rPr>
                  <a:t>% &lt; 10 % </a:t>
                </a:r>
                <a:r>
                  <a:rPr lang="en-US"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a:t>
                </a:r>
                <a:r>
                  <a:rPr lang="en-US" dirty="0">
                    <a:solidFill>
                      <a:srgbClr val="000000"/>
                    </a:solidFill>
                    <a:effectLst/>
                    <a:latin typeface="Times New Roman" panose="02020603050405020304" pitchFamily="18" charset="0"/>
                    <a:ea typeface="Times New Roman" panose="02020603050405020304" pitchFamily="18" charset="0"/>
                  </a:rPr>
                  <a:t> so it's an acceptable value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81200" y="1676401"/>
                <a:ext cx="9372600" cy="4794120"/>
              </a:xfrm>
              <a:blipFill rotWithShape="0">
                <a:blip r:embed="rId2"/>
                <a:stretch>
                  <a:fillRect l="-845"/>
                </a:stretch>
              </a:blipFill>
            </p:spPr>
            <p:txBody>
              <a:bodyPr/>
              <a:lstStyle/>
              <a:p>
                <a:r>
                  <a:rPr lang="en-US">
                    <a:noFill/>
                  </a:rPr>
                  <a:t> </a:t>
                </a:r>
              </a:p>
            </p:txBody>
          </p:sp>
        </mc:Fallback>
      </mc:AlternateContent>
    </p:spTree>
    <p:extLst>
      <p:ext uri="{BB962C8B-B14F-4D97-AF65-F5344CB8AC3E}">
        <p14:creationId xmlns:p14="http://schemas.microsoft.com/office/powerpoint/2010/main" val="639724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2400" cap="none" dirty="0">
                <a:solidFill>
                  <a:srgbClr val="404040"/>
                </a:solidFill>
                <a:ea typeface="+mn-ea"/>
                <a:cs typeface="+mn-cs"/>
              </a:rPr>
              <a:t>Moment in beam</a:t>
            </a:r>
            <a:br>
              <a:rPr lang="en-US" sz="2400" cap="none" dirty="0">
                <a:solidFill>
                  <a:srgbClr val="404040"/>
                </a:solidFill>
                <a:ea typeface="+mn-ea"/>
                <a:cs typeface="+mn-cs"/>
              </a:rPr>
            </a:br>
            <a:endParaRPr lang="en-US" dirty="0"/>
          </a:p>
        </p:txBody>
      </p:sp>
      <p:sp>
        <p:nvSpPr>
          <p:cNvPr id="3" name="Content Placeholder 2"/>
          <p:cNvSpPr>
            <a:spLocks noGrp="1"/>
          </p:cNvSpPr>
          <p:nvPr>
            <p:ph idx="1"/>
          </p:nvPr>
        </p:nvSpPr>
        <p:spPr>
          <a:xfrm>
            <a:off x="1362974" y="1987419"/>
            <a:ext cx="9990826" cy="4483101"/>
          </a:xfrm>
        </p:spPr>
        <p:txBody>
          <a:bodyPr/>
          <a:lstStyle/>
          <a:p>
            <a:r>
              <a:rPr lang="en-US" dirty="0">
                <a:solidFill>
                  <a:srgbClr val="000000"/>
                </a:solidFill>
                <a:latin typeface="Times New Roman" panose="02020603050405020304" pitchFamily="18" charset="0"/>
                <a:ea typeface="Calibri" panose="020F0502020204030204" pitchFamily="34" charset="0"/>
              </a:rPr>
              <a:t>This check will be done for </a:t>
            </a:r>
            <a:r>
              <a:rPr lang="en-US" dirty="0" smtClean="0">
                <a:solidFill>
                  <a:srgbClr val="000000"/>
                </a:solidFill>
                <a:latin typeface="Times New Roman" panose="02020603050405020304" pitchFamily="18" charset="0"/>
                <a:ea typeface="Calibri" panose="020F0502020204030204" pitchFamily="34" charset="0"/>
              </a:rPr>
              <a:t>B1 </a:t>
            </a:r>
            <a:r>
              <a:rPr lang="en-US" dirty="0">
                <a:solidFill>
                  <a:srgbClr val="000000"/>
                </a:solidFill>
                <a:latin typeface="Times New Roman" panose="02020603050405020304" pitchFamily="18" charset="0"/>
                <a:ea typeface="Calibri" panose="020F0502020204030204" pitchFamily="34" charset="0"/>
              </a:rPr>
              <a:t>(</a:t>
            </a:r>
            <a:r>
              <a:rPr lang="en-US" dirty="0" smtClean="0">
                <a:solidFill>
                  <a:srgbClr val="000000"/>
                </a:solidFill>
                <a:latin typeface="Times New Roman" panose="02020603050405020304" pitchFamily="18" charset="0"/>
                <a:ea typeface="Calibri" panose="020F0502020204030204" pitchFamily="34" charset="0"/>
              </a:rPr>
              <a:t>70×40</a:t>
            </a:r>
            <a:r>
              <a:rPr lang="en-US" dirty="0">
                <a:solidFill>
                  <a:srgbClr val="000000"/>
                </a:solidFill>
                <a:latin typeface="Times New Roman" panose="02020603050405020304" pitchFamily="18" charset="0"/>
                <a:ea typeface="Calibri" panose="020F0502020204030204" pitchFamily="34" charset="0"/>
              </a:rPr>
              <a:t>) and will be calculated from </a:t>
            </a:r>
            <a:r>
              <a:rPr lang="en-US" dirty="0" smtClean="0">
                <a:solidFill>
                  <a:srgbClr val="000000"/>
                </a:solidFill>
                <a:latin typeface="Times New Roman" panose="02020603050405020304" pitchFamily="18" charset="0"/>
                <a:ea typeface="Calibri" panose="020F0502020204030204" pitchFamily="34" charset="0"/>
              </a:rPr>
              <a:t>live </a:t>
            </a:r>
            <a:r>
              <a:rPr lang="en-US" dirty="0">
                <a:solidFill>
                  <a:srgbClr val="000000"/>
                </a:solidFill>
                <a:latin typeface="Times New Roman" panose="02020603050405020304" pitchFamily="18" charset="0"/>
                <a:ea typeface="Calibri" panose="020F0502020204030204" pitchFamily="34" charset="0"/>
              </a:rPr>
              <a:t>load </a:t>
            </a:r>
            <a:r>
              <a:rPr lang="en-US" dirty="0" smtClean="0">
                <a:solidFill>
                  <a:srgbClr val="000000"/>
                </a:solidFill>
                <a:latin typeface="Times New Roman" panose="02020603050405020304" pitchFamily="18" charset="0"/>
                <a:ea typeface="Calibri" panose="020F0502020204030204" pitchFamily="34" charset="0"/>
              </a:rPr>
              <a:t>(</a:t>
            </a:r>
            <a:r>
              <a:rPr lang="en-US" dirty="0">
                <a:solidFill>
                  <a:srgbClr val="000000"/>
                </a:solidFill>
                <a:latin typeface="Times New Roman" panose="02020603050405020304" pitchFamily="18" charset="0"/>
                <a:ea typeface="Calibri" panose="020F0502020204030204" pitchFamily="34" charset="0"/>
              </a:rPr>
              <a:t>3 KN/m</a:t>
            </a:r>
            <a:r>
              <a:rPr lang="en-US" baseline="30000" dirty="0">
                <a:solidFill>
                  <a:srgbClr val="000000"/>
                </a:solidFill>
                <a:latin typeface="Times New Roman" panose="02020603050405020304" pitchFamily="18" charset="0"/>
                <a:ea typeface="Calibri" panose="020F0502020204030204" pitchFamily="34" charset="0"/>
              </a:rPr>
              <a:t>2</a:t>
            </a:r>
            <a:r>
              <a:rPr lang="en-US" dirty="0" smtClean="0">
                <a:solidFill>
                  <a:srgbClr val="000000"/>
                </a:solidFill>
                <a:latin typeface="Times New Roman" panose="02020603050405020304" pitchFamily="18" charset="0"/>
                <a:ea typeface="Calibri" panose="020F0502020204030204" pitchFamily="34" charset="0"/>
              </a:rPr>
              <a:t>), as </a:t>
            </a:r>
            <a:r>
              <a:rPr lang="en-US" dirty="0">
                <a:solidFill>
                  <a:srgbClr val="000000"/>
                </a:solidFill>
                <a:latin typeface="Times New Roman" panose="02020603050405020304" pitchFamily="18" charset="0"/>
                <a:ea typeface="Calibri" panose="020F0502020204030204" pitchFamily="34" charset="0"/>
              </a:rPr>
              <a:t>shown in the </a:t>
            </a:r>
            <a:r>
              <a:rPr lang="en-US" dirty="0" smtClean="0">
                <a:solidFill>
                  <a:srgbClr val="000000"/>
                </a:solidFill>
                <a:latin typeface="Times New Roman" panose="02020603050405020304" pitchFamily="18" charset="0"/>
                <a:ea typeface="Calibri" panose="020F0502020204030204" pitchFamily="34" charset="0"/>
              </a:rPr>
              <a:t>figure:</a:t>
            </a:r>
          </a:p>
          <a:p>
            <a:endParaRPr lang="en-US" dirty="0">
              <a:solidFill>
                <a:srgbClr val="000000"/>
              </a:solidFill>
              <a:latin typeface="Times New Roman" panose="02020603050405020304" pitchFamily="18" charset="0"/>
            </a:endParaRPr>
          </a:p>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Tributary </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area</a:t>
            </a:r>
          </a:p>
          <a:p>
            <a:pPr marL="0" indent="0">
              <a:buNone/>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for </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B1</a:t>
            </a:r>
            <a:endParaRPr lang="en-US" dirty="0"/>
          </a:p>
        </p:txBody>
      </p:sp>
      <p:pic>
        <p:nvPicPr>
          <p:cNvPr id="4" name="صورة 103"/>
          <p:cNvPicPr/>
          <p:nvPr/>
        </p:nvPicPr>
        <p:blipFill>
          <a:blip r:embed="rId3">
            <a:extLst>
              <a:ext uri="{28A0092B-C50C-407E-A947-70E740481C1C}">
                <a14:useLocalDpi xmlns:a14="http://schemas.microsoft.com/office/drawing/2010/main" val="0"/>
              </a:ext>
            </a:extLst>
          </a:blip>
          <a:stretch>
            <a:fillRect/>
          </a:stretch>
        </p:blipFill>
        <p:spPr>
          <a:xfrm>
            <a:off x="7185805" y="2380892"/>
            <a:ext cx="5006196" cy="4477110"/>
          </a:xfrm>
          <a:prstGeom prst="rect">
            <a:avLst/>
          </a:prstGeom>
        </p:spPr>
      </p:pic>
      <p:sp>
        <p:nvSpPr>
          <p:cNvPr id="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786837823"/>
              </p:ext>
            </p:extLst>
          </p:nvPr>
        </p:nvGraphicFramePr>
        <p:xfrm>
          <a:off x="3546895" y="2737749"/>
          <a:ext cx="2871157" cy="4120251"/>
        </p:xfrm>
        <a:graphic>
          <a:graphicData uri="http://schemas.openxmlformats.org/presentationml/2006/ole">
            <mc:AlternateContent xmlns:mc="http://schemas.openxmlformats.org/markup-compatibility/2006">
              <mc:Choice xmlns:v="urn:schemas-microsoft-com:vml" Requires="v">
                <p:oleObj spid="_x0000_s12335" name="AutoCAD Drawing" r:id="rId4" imgW="14554200" imgH="5768340" progId="AutoCAD.Drawing.23">
                  <p:embed/>
                </p:oleObj>
              </mc:Choice>
              <mc:Fallback>
                <p:oleObj name="AutoCAD Drawing" r:id="rId4" imgW="14554200" imgH="5768340" progId="AutoCAD.Drawing.2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61217" t="7225" r="23174" b="32776"/>
                      <a:stretch>
                        <a:fillRect/>
                      </a:stretch>
                    </p:blipFill>
                    <p:spPr bwMode="auto">
                      <a:xfrm>
                        <a:off x="3546895" y="2737749"/>
                        <a:ext cx="2871157" cy="4120251"/>
                      </a:xfrm>
                      <a:prstGeom prst="rect">
                        <a:avLst/>
                      </a:prstGeom>
                      <a:noFill/>
                    </p:spPr>
                  </p:pic>
                </p:oleObj>
              </mc:Fallback>
            </mc:AlternateContent>
          </a:graphicData>
        </a:graphic>
      </p:graphicFrame>
    </p:spTree>
    <p:extLst>
      <p:ext uri="{BB962C8B-B14F-4D97-AF65-F5344CB8AC3E}">
        <p14:creationId xmlns:p14="http://schemas.microsoft.com/office/powerpoint/2010/main" val="3712895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cap="none" dirty="0">
                <a:solidFill>
                  <a:srgbClr val="404040"/>
                </a:solidFill>
              </a:rPr>
              <a:t>Moment in beam</a:t>
            </a:r>
            <a:br>
              <a:rPr lang="en-US" sz="2400" cap="none" dirty="0">
                <a:solidFill>
                  <a:srgbClr val="404040"/>
                </a:solidFill>
              </a:rPr>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L= 7.7 m</a:t>
                </a: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( 0.5 × 7.7 ×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num>
                      <m:den>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oMath>
                </a14:m>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 (0.5 ×6.3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num>
                      <m:den>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29</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Load = 29.25 × 3 = 87.75 KN</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 </a:t>
                </a: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87</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num>
                      <m:den>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den>
                    </m:f>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8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KN</m:t>
                    </m:r>
                    <m:r>
                      <a:rPr lang="en-US" sz="28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8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dirty="0">
                    <a:solidFill>
                      <a:srgbClr val="000000"/>
                    </a:solidFill>
                    <a:effectLst/>
                    <a:latin typeface="Times New Roman" panose="02020603050405020304" pitchFamily="18" charset="0"/>
                    <a:ea typeface="Calibri" panose="020F0502020204030204" pitchFamily="34" charset="0"/>
                  </a:rPr>
                  <a:t>So : M= </a:t>
                </a:r>
                <a14:m>
                  <m:oMath xmlns:m="http://schemas.openxmlformats.org/officeDocument/2006/math">
                    <m:f>
                      <m:fPr>
                        <m:ctrlPr>
                          <a:rPr lang="en-US" sz="3200" i="1">
                            <a:effectLst/>
                            <a:latin typeface="Cambria Math" panose="02040503050406030204" pitchFamily="18" charset="0"/>
                            <a:cs typeface="Times New Roman" panose="02020603050405020304" pitchFamily="18" charset="0"/>
                          </a:rPr>
                        </m:ctrlPr>
                      </m:fPr>
                      <m:num>
                        <m:r>
                          <a:rPr lang="en-US" sz="3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3200" i="1">
                                <a:effectLst/>
                                <a:latin typeface="Cambria Math" panose="02040503050406030204" pitchFamily="18" charset="0"/>
                                <a:cs typeface="Times New Roman" panose="02020603050405020304" pitchFamily="18" charset="0"/>
                              </a:rPr>
                            </m:ctrlPr>
                          </m:sSupPr>
                          <m:e>
                            <m:r>
                              <a:rPr lang="en-US" sz="3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p>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den>
                    </m:f>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3200"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f>
                      <m:fPr>
                        <m:ctrlPr>
                          <a:rPr lang="en-US" sz="3200" i="1">
                            <a:effectLst/>
                            <a:latin typeface="Cambria Math" panose="02040503050406030204" pitchFamily="18" charset="0"/>
                            <a:cs typeface="Times New Roman" panose="02020603050405020304" pitchFamily="18" charset="0"/>
                          </a:rPr>
                        </m:ctrlPr>
                      </m:fPr>
                      <m:num>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m:t>
                        </m:r>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3200" i="1">
                                <a:effectLst/>
                                <a:latin typeface="Cambria Math" panose="02040503050406030204" pitchFamily="18" charset="0"/>
                                <a:cs typeface="Times New Roman" panose="02020603050405020304" pitchFamily="18" charset="0"/>
                              </a:rPr>
                            </m:ctrlPr>
                          </m:sSupPr>
                          <m:e>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e>
                          <m:sup>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3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den>
                    </m:f>
                  </m:oMath>
                </a14:m>
                <a:r>
                  <a:rPr lang="en-US" sz="3200" dirty="0" smtClean="0">
                    <a:solidFill>
                      <a:srgbClr val="000000"/>
                    </a:solidFill>
                    <a:effectLst/>
                    <a:latin typeface="Times New Roman" panose="02020603050405020304" pitchFamily="18" charset="0"/>
                    <a:ea typeface="Calibri" panose="020F0502020204030204" pitchFamily="34" charset="0"/>
                  </a:rPr>
                  <a:t> =</a:t>
                </a:r>
                <a:r>
                  <a:rPr lang="en-US" dirty="0" smtClean="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84.48 KN.m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845" t="-1905"/>
                </a:stretch>
              </a:blipFill>
            </p:spPr>
            <p:txBody>
              <a:bodyPr/>
              <a:lstStyle/>
              <a:p>
                <a:r>
                  <a:rPr lang="en-US">
                    <a:noFill/>
                  </a:rPr>
                  <a:t> </a:t>
                </a:r>
              </a:p>
            </p:txBody>
          </p:sp>
        </mc:Fallback>
      </mc:AlternateContent>
    </p:spTree>
    <p:extLst>
      <p:ext uri="{BB962C8B-B14F-4D97-AF65-F5344CB8AC3E}">
        <p14:creationId xmlns:p14="http://schemas.microsoft.com/office/powerpoint/2010/main" val="2731030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materials</a:t>
            </a:r>
            <a:endParaRPr lang="ar-SA" dirty="0"/>
          </a:p>
        </p:txBody>
      </p:sp>
      <p:sp>
        <p:nvSpPr>
          <p:cNvPr id="3" name="عنصر نائب للمحتوى 2"/>
          <p:cNvSpPr>
            <a:spLocks noGrp="1"/>
          </p:cNvSpPr>
          <p:nvPr>
            <p:ph idx="1"/>
          </p:nvPr>
        </p:nvSpPr>
        <p:spPr/>
        <p:txBody>
          <a:bodyPr/>
          <a:lstStyle/>
          <a:p>
            <a:r>
              <a:rPr lang="en-US" altLang="ko-KR" sz="2800" dirty="0" smtClean="0"/>
              <a:t>Concrete</a:t>
            </a:r>
          </a:p>
          <a:p>
            <a:endParaRPr lang="en-US" altLang="ko-KR" sz="2800" dirty="0"/>
          </a:p>
          <a:p>
            <a:r>
              <a:rPr lang="en-US" altLang="ko-KR" sz="2800" dirty="0" smtClean="0"/>
              <a:t> </a:t>
            </a:r>
            <a:endParaRPr lang="en-US" altLang="ko-KR" sz="2800" dirty="0"/>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1" y="2450490"/>
            <a:ext cx="8663100" cy="3212891"/>
          </a:xfrm>
          <a:prstGeom prst="rect">
            <a:avLst/>
          </a:prstGeom>
        </p:spPr>
      </p:pic>
    </p:spTree>
    <p:extLst>
      <p:ext uri="{BB962C8B-B14F-4D97-AF65-F5344CB8AC3E}">
        <p14:creationId xmlns:p14="http://schemas.microsoft.com/office/powerpoint/2010/main" val="4014656356"/>
      </p:ext>
    </p:extLst>
  </p:cSld>
  <p:clrMapOvr>
    <a:masterClrMapping/>
  </p:clrMapOvr>
  <mc:AlternateContent xmlns:mc="http://schemas.openxmlformats.org/markup-compatibility/2006" xmlns:p14="http://schemas.microsoft.com/office/powerpoint/2010/main">
    <mc:Choice Requires="p14">
      <p:transition spd="med" p14:dur="700" advTm="1829">
        <p:fade/>
      </p:transition>
    </mc:Choice>
    <mc:Fallback xmlns="">
      <p:transition spd="med" advTm="1829">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6158" y="1"/>
            <a:ext cx="11059065" cy="1544128"/>
          </a:xfrm>
        </p:spPr>
        <p:txBody>
          <a:bodyPr>
            <a:normAutofit/>
          </a:bodyPr>
          <a:lstStyle/>
          <a:p>
            <a:pPr lvl="0">
              <a:lnSpc>
                <a:spcPct val="90000"/>
              </a:lnSpc>
              <a:spcBef>
                <a:spcPts val="1200"/>
              </a:spcBef>
              <a:spcAft>
                <a:spcPts val="600"/>
              </a:spcAft>
              <a:buSzPct val="100000"/>
            </a:pPr>
            <a:r>
              <a:rPr lang="en-US" sz="2400" cap="none" dirty="0" smtClean="0">
                <a:solidFill>
                  <a:srgbClr val="404040"/>
                </a:solidFill>
              </a:rPr>
              <a:t>             Moment in beam</a:t>
            </a:r>
            <a:br>
              <a:rPr lang="en-US" sz="2400" cap="none" dirty="0" smtClean="0">
                <a:solidFill>
                  <a:srgbClr val="404040"/>
                </a:solidFill>
              </a:rPr>
            </a:br>
            <a:r>
              <a:rPr lang="en-US" sz="2400" cap="none" dirty="0" smtClean="0">
                <a:solidFill>
                  <a:srgbClr val="404040"/>
                </a:solidFill>
              </a:rPr>
              <a:t/>
            </a:r>
            <a:br>
              <a:rPr lang="en-US" sz="2400" cap="none" dirty="0" smtClean="0">
                <a:solidFill>
                  <a:srgbClr val="404040"/>
                </a:solidFill>
              </a:rPr>
            </a:br>
            <a:r>
              <a:rPr lang="en-US" sz="2400" cap="none" dirty="0" smtClean="0">
                <a:solidFill>
                  <a:srgbClr val="404040"/>
                </a:solidFill>
              </a:rPr>
              <a:t>                </a:t>
            </a:r>
            <a:r>
              <a:rPr lang="en-US" sz="2000" cap="none"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M </a:t>
            </a:r>
            <a:r>
              <a:rPr lang="en-US" sz="2000" cap="none" dirty="0">
                <a:solidFill>
                  <a:srgbClr val="000000"/>
                </a:solidFill>
                <a:latin typeface="Times New Roman" panose="02020603050405020304" pitchFamily="18" charset="0"/>
                <a:ea typeface="Calibri" panose="020F0502020204030204" pitchFamily="34" charset="0"/>
                <a:cs typeface="Arial" panose="020B0604020202020204" pitchFamily="34" charset="0"/>
              </a:rPr>
              <a:t>at second edge = 52.7 </a:t>
            </a:r>
            <a:r>
              <a:rPr lang="en-US" sz="2000" cap="none"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ar-JO" sz="2400" cap="none" dirty="0" smtClean="0">
                <a:solidFill>
                  <a:srgbClr val="404040"/>
                </a:solidFill>
              </a:rPr>
              <a:t>                          </a:t>
            </a:r>
            <a:r>
              <a:rPr lang="en-US" sz="2000" cap="none" dirty="0" smtClean="0">
                <a:solidFill>
                  <a:srgbClr val="000000"/>
                </a:solidFill>
                <a:latin typeface="Times New Roman" panose="02020603050405020304" pitchFamily="18" charset="0"/>
                <a:ea typeface="Calibri" panose="020F0502020204030204" pitchFamily="34" charset="0"/>
                <a:cs typeface="+mn-cs"/>
              </a:rPr>
              <a:t>M at first edge = 25.38 KN.m</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978771" y="1820174"/>
            <a:ext cx="5213230" cy="5037826"/>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846053" y="1820174"/>
            <a:ext cx="5132717" cy="5037826"/>
          </a:xfrm>
          <a:prstGeom prst="rect">
            <a:avLst/>
          </a:prstGeom>
        </p:spPr>
      </p:pic>
    </p:spTree>
    <p:extLst>
      <p:ext uri="{BB962C8B-B14F-4D97-AF65-F5344CB8AC3E}">
        <p14:creationId xmlns:p14="http://schemas.microsoft.com/office/powerpoint/2010/main" val="4046183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1663460"/>
          </a:xfrm>
        </p:spPr>
        <p:txBody>
          <a:bodyPr/>
          <a:lstStyle/>
          <a:p>
            <a:pPr lvl="0">
              <a:lnSpc>
                <a:spcPct val="90000"/>
              </a:lnSpc>
              <a:spcBef>
                <a:spcPts val="1200"/>
              </a:spcBef>
              <a:spcAft>
                <a:spcPts val="600"/>
              </a:spcAft>
              <a:buSzPct val="100000"/>
            </a:pPr>
            <a:r>
              <a:rPr lang="en-US" sz="2400" cap="none" dirty="0">
                <a:solidFill>
                  <a:srgbClr val="404040"/>
                </a:solidFill>
              </a:rPr>
              <a:t>Moment in </a:t>
            </a:r>
            <a:r>
              <a:rPr lang="en-US" sz="2400" cap="none" dirty="0" smtClean="0">
                <a:solidFill>
                  <a:srgbClr val="404040"/>
                </a:solidFill>
              </a:rPr>
              <a:t>beam</a:t>
            </a:r>
            <a:br>
              <a:rPr lang="en-US" sz="2400" cap="none" dirty="0" smtClean="0">
                <a:solidFill>
                  <a:srgbClr val="404040"/>
                </a:solidFill>
              </a:rPr>
            </a:br>
            <a:r>
              <a:rPr lang="en-US" sz="2400" cap="none" dirty="0" smtClean="0">
                <a:solidFill>
                  <a:srgbClr val="404040"/>
                </a:solidFill>
              </a:rPr>
              <a:t/>
            </a:r>
            <a:br>
              <a:rPr lang="en-US" sz="2400" cap="none" dirty="0" smtClean="0">
                <a:solidFill>
                  <a:srgbClr val="404040"/>
                </a:solidFill>
              </a:rPr>
            </a:br>
            <a:r>
              <a:rPr lang="en-US" sz="2400" cap="none" dirty="0" smtClean="0">
                <a:solidFill>
                  <a:srgbClr val="404040"/>
                </a:solidFill>
              </a:rPr>
              <a:t/>
            </a:r>
            <a:br>
              <a:rPr lang="en-US" sz="2400" cap="none" dirty="0" smtClean="0">
                <a:solidFill>
                  <a:srgbClr val="404040"/>
                </a:solidFill>
              </a:rPr>
            </a:br>
            <a:r>
              <a:rPr lang="en-US" sz="2400" cap="none" dirty="0" smtClean="0">
                <a:solidFill>
                  <a:srgbClr val="404040"/>
                </a:solidFill>
              </a:rPr>
              <a:t>                                    </a:t>
            </a:r>
            <a:r>
              <a:rPr lang="en-US" sz="2000" b="1" cap="none"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M </a:t>
            </a:r>
            <a:r>
              <a:rPr lang="en-US" sz="2000" cap="none" dirty="0">
                <a:solidFill>
                  <a:srgbClr val="000000"/>
                </a:solidFill>
                <a:latin typeface="Times New Roman" panose="02020603050405020304" pitchFamily="18" charset="0"/>
                <a:ea typeface="Calibri" panose="020F0502020204030204" pitchFamily="34" charset="0"/>
                <a:cs typeface="Arial" panose="020B0604020202020204" pitchFamily="34" charset="0"/>
              </a:rPr>
              <a:t>at mid of beam = 51.7 </a:t>
            </a:r>
            <a:r>
              <a:rPr lang="en-US" sz="2000" cap="none"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KN.m</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838756" y="2044460"/>
            <a:ext cx="5434640" cy="4813540"/>
          </a:xfrm>
          <a:prstGeom prst="rect">
            <a:avLst/>
          </a:prstGeom>
        </p:spPr>
      </p:pic>
    </p:spTree>
    <p:extLst>
      <p:ext uri="{BB962C8B-B14F-4D97-AF65-F5344CB8AC3E}">
        <p14:creationId xmlns:p14="http://schemas.microsoft.com/office/powerpoint/2010/main" val="91902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cap="none" dirty="0">
                <a:solidFill>
                  <a:srgbClr val="404040"/>
                </a:solidFill>
              </a:rPr>
              <a:t>Moment in </a:t>
            </a:r>
            <a:r>
              <a:rPr lang="en-US" sz="2400" cap="none" dirty="0" smtClean="0">
                <a:solidFill>
                  <a:srgbClr val="404040"/>
                </a:solidFill>
              </a:rPr>
              <a:t>beam</a:t>
            </a:r>
            <a:br>
              <a:rPr lang="en-US" sz="2400" cap="none" dirty="0" smtClean="0">
                <a:solidFill>
                  <a:srgbClr val="404040"/>
                </a:solidFill>
              </a:rPr>
            </a:br>
            <a:r>
              <a:rPr lang="en-US" sz="2400" cap="none" dirty="0">
                <a:solidFill>
                  <a:srgbClr val="404040"/>
                </a:solidFill>
              </a:rPr>
              <a:t/>
            </a:r>
            <a:br>
              <a:rPr lang="en-US" sz="2400" cap="none" dirty="0">
                <a:solidFill>
                  <a:srgbClr val="404040"/>
                </a:solidFill>
              </a:rPr>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solidFill>
                      <a:srgbClr val="000000"/>
                    </a:solidFill>
                    <a:latin typeface="Times New Roman" panose="02020603050405020304" pitchFamily="18" charset="0"/>
                    <a:ea typeface="Calibri" panose="020F0502020204030204" pitchFamily="34" charset="0"/>
                  </a:rPr>
                  <a:t>M at first edge = 25.38 KN.m</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M at second edge = 52.7 KN.m</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M</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mid of beam = 51.7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KN.m</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M from ETABS = ( </a:t>
                </a:r>
                <a14:m>
                  <m:oMath xmlns:m="http://schemas.openxmlformats.org/officeDocument/2006/math">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38</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den>
                    </m:f>
                  </m:oMath>
                </a14:m>
                <a:r>
                  <a:rPr lang="en-US"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+51.7) = </a:t>
                </a: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90.74KN.m</a:t>
                </a:r>
              </a:p>
              <a:p>
                <a:pPr>
                  <a:spcAft>
                    <a:spcPts val="600"/>
                  </a:spcAft>
                </a:pPr>
                <a:r>
                  <a:rPr lang="en-US" sz="1800" dirty="0" smtClean="0">
                    <a:solidFill>
                      <a:srgbClr val="000000"/>
                    </a:solidFill>
                    <a:latin typeface="Times New Roman" panose="02020603050405020304" pitchFamily="18" charset="0"/>
                    <a:ea typeface="Calibri" panose="020F0502020204030204" pitchFamily="34" charset="0"/>
                  </a:rPr>
                  <a:t>Hand calculation:  M</a:t>
                </a:r>
                <a:r>
                  <a:rPr lang="en-US" sz="1800" dirty="0">
                    <a:solidFill>
                      <a:srgbClr val="000000"/>
                    </a:solidFill>
                    <a:latin typeface="Times New Roman" panose="02020603050405020304" pitchFamily="18" charset="0"/>
                    <a:ea typeface="Calibri" panose="020F0502020204030204" pitchFamily="34" charset="0"/>
                  </a:rPr>
                  <a:t>= </a:t>
                </a:r>
                <a14:m>
                  <m:oMath xmlns:m="http://schemas.openxmlformats.org/officeDocument/2006/math">
                    <m:f>
                      <m:fPr>
                        <m:ctrlPr>
                          <a:rPr lang="en-US" i="1">
                            <a:effectLst/>
                            <a:latin typeface="Cambria Math" panose="02040503050406030204" pitchFamily="18"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effectLst/>
                                <a:latin typeface="Cambria Math" panose="02040503050406030204" pitchFamily="18"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p>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den>
                    </m:f>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f>
                      <m:fPr>
                        <m:ctrlPr>
                          <a:rPr lang="en-US" i="1">
                            <a:effectLst/>
                            <a:latin typeface="Cambria Math" panose="02040503050406030204" pitchFamily="18" charset="0"/>
                            <a:cs typeface="Times New Roman" panose="02020603050405020304" pitchFamily="18" charset="0"/>
                          </a:rPr>
                        </m:ctrlPr>
                      </m:fPr>
                      <m:num>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effectLst/>
                                <a:latin typeface="Cambria Math" panose="02040503050406030204" pitchFamily="18" charset="0"/>
                                <a:cs typeface="Times New Roman" panose="02020603050405020304" pitchFamily="18" charset="0"/>
                              </a:rPr>
                            </m:ctrlPr>
                          </m:sSupPr>
                          <m:e>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e>
                          <m:sup>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den>
                    </m:f>
                  </m:oMath>
                </a14:m>
                <a:r>
                  <a:rPr lang="en-US" dirty="0">
                    <a:solidFill>
                      <a:srgbClr val="000000"/>
                    </a:solidFill>
                    <a:effectLst/>
                    <a:latin typeface="Times New Roman" panose="02020603050405020304" pitchFamily="18" charset="0"/>
                    <a:ea typeface="Calibri" panose="020F0502020204030204" pitchFamily="34" charset="0"/>
                  </a:rPr>
                  <a:t>=</a:t>
                </a:r>
                <a:r>
                  <a:rPr lang="en-US" sz="1800" dirty="0">
                    <a:solidFill>
                      <a:srgbClr val="000000"/>
                    </a:solidFill>
                    <a:effectLst/>
                    <a:latin typeface="Times New Roman" panose="02020603050405020304" pitchFamily="18" charset="0"/>
                    <a:ea typeface="Calibri" panose="020F0502020204030204" pitchFamily="34" charset="0"/>
                  </a:rPr>
                  <a:t> 84.48 </a:t>
                </a:r>
                <a:r>
                  <a:rPr lang="en-US" sz="1800" dirty="0" smtClean="0">
                    <a:solidFill>
                      <a:srgbClr val="000000"/>
                    </a:solidFill>
                    <a:effectLst/>
                    <a:latin typeface="Times New Roman" panose="02020603050405020304" pitchFamily="18" charset="0"/>
                    <a:ea typeface="Calibri" panose="020F0502020204030204" pitchFamily="34" charset="0"/>
                  </a:rPr>
                  <a:t>KN.m</a:t>
                </a:r>
              </a:p>
              <a:p>
                <a:pPr>
                  <a:lnSpc>
                    <a:spcPct val="107000"/>
                  </a:lnSpc>
                  <a:spcAft>
                    <a:spcPts val="800"/>
                  </a:spcAf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error = ( </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90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74</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84</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11</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84</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11</m:t>
                        </m:r>
                      </m:den>
                    </m:f>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 &lt;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up>
                    </m:s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𝑠𝑜𝑘</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845" t="-1905"/>
                </a:stretch>
              </a:blipFill>
            </p:spPr>
            <p:txBody>
              <a:bodyPr/>
              <a:lstStyle/>
              <a:p>
                <a:r>
                  <a:rPr lang="en-US">
                    <a:noFill/>
                  </a:rPr>
                  <a:t> </a:t>
                </a:r>
              </a:p>
            </p:txBody>
          </p:sp>
        </mc:Fallback>
      </mc:AlternateContent>
    </p:spTree>
    <p:extLst>
      <p:ext uri="{BB962C8B-B14F-4D97-AF65-F5344CB8AC3E}">
        <p14:creationId xmlns:p14="http://schemas.microsoft.com/office/powerpoint/2010/main" val="4226137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2400" cap="none" dirty="0">
                <a:solidFill>
                  <a:srgbClr val="404040"/>
                </a:solidFill>
                <a:ea typeface="+mn-ea"/>
                <a:cs typeface="+mn-cs"/>
              </a:rPr>
              <a:t>check axial on column</a:t>
            </a:r>
            <a:br>
              <a:rPr lang="en-US" sz="2400" cap="none" dirty="0">
                <a:solidFill>
                  <a:srgbClr val="404040"/>
                </a:solidFill>
                <a:ea typeface="+mn-ea"/>
                <a:cs typeface="+mn-cs"/>
              </a:rPr>
            </a:br>
            <a:endParaRPr lang="en-US" dirty="0"/>
          </a:p>
        </p:txBody>
      </p:sp>
      <p:sp>
        <p:nvSpPr>
          <p:cNvPr id="3" name="Content Placeholder 2"/>
          <p:cNvSpPr>
            <a:spLocks noGrp="1"/>
          </p:cNvSpPr>
          <p:nvPr>
            <p:ph idx="1"/>
          </p:nvPr>
        </p:nvSpPr>
        <p:spPr/>
        <p:txBody>
          <a:bodyPr/>
          <a:lstStyle/>
          <a:p>
            <a:r>
              <a:rPr lang="en-US" dirty="0">
                <a:solidFill>
                  <a:srgbClr val="000000"/>
                </a:solidFill>
                <a:latin typeface="Times New Roman" panose="02020603050405020304" pitchFamily="18" charset="0"/>
                <a:ea typeface="Calibri" panose="020F0502020204030204" pitchFamily="34" charset="0"/>
              </a:rPr>
              <a:t>For column (C8) in 6</a:t>
            </a:r>
            <a:r>
              <a:rPr lang="en-US" baseline="30000" dirty="0">
                <a:solidFill>
                  <a:srgbClr val="000000"/>
                </a:solidFill>
                <a:latin typeface="Times New Roman" panose="02020603050405020304" pitchFamily="18" charset="0"/>
                <a:ea typeface="Calibri" panose="020F0502020204030204" pitchFamily="34" charset="0"/>
              </a:rPr>
              <a:t>th</a:t>
            </a:r>
            <a:r>
              <a:rPr lang="en-US" dirty="0">
                <a:solidFill>
                  <a:srgbClr val="000000"/>
                </a:solidFill>
                <a:latin typeface="Times New Roman" panose="02020603050405020304" pitchFamily="18" charset="0"/>
                <a:ea typeface="Calibri" panose="020F0502020204030204" pitchFamily="34" charset="0"/>
              </a:rPr>
              <a:t> </a:t>
            </a:r>
            <a:r>
              <a:rPr lang="en-US" dirty="0" smtClean="0">
                <a:solidFill>
                  <a:srgbClr val="000000"/>
                </a:solidFill>
                <a:latin typeface="Times New Roman" panose="02020603050405020304" pitchFamily="18" charset="0"/>
                <a:ea typeface="Calibri" panose="020F0502020204030204" pitchFamily="34" charset="0"/>
              </a:rPr>
              <a:t>floor</a:t>
            </a:r>
          </a:p>
          <a:p>
            <a:pPr algn="just">
              <a:lnSpc>
                <a:spcPct val="150000"/>
              </a:lnSpc>
              <a:spcAft>
                <a:spcPts val="8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Tributary area = 6.9×4.1 = 28.2 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lgn="just">
              <a:lnSpc>
                <a:spcPct val="150000"/>
              </a:lnSpc>
              <a:spcAft>
                <a:spcPts val="800"/>
              </a:spcAft>
              <a:buNone/>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P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(live) = live load × Area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buNone/>
            </a:pPr>
            <a:r>
              <a:rPr lang="en-US" dirty="0" smtClean="0">
                <a:solidFill>
                  <a:srgbClr val="000000"/>
                </a:solidFill>
                <a:latin typeface="Times New Roman" panose="02020603050405020304" pitchFamily="18" charset="0"/>
                <a:ea typeface="Calibri" panose="020F0502020204030204" pitchFamily="34" charset="0"/>
              </a:rPr>
              <a:t>   P </a:t>
            </a:r>
            <a:r>
              <a:rPr lang="en-US" dirty="0">
                <a:solidFill>
                  <a:srgbClr val="000000"/>
                </a:solidFill>
                <a:latin typeface="Times New Roman" panose="02020603050405020304" pitchFamily="18" charset="0"/>
                <a:ea typeface="Calibri" panose="020F0502020204030204" pitchFamily="34" charset="0"/>
              </a:rPr>
              <a:t>= 3 KN/ m</a:t>
            </a:r>
            <a:r>
              <a:rPr lang="en-US" baseline="30000" dirty="0">
                <a:solidFill>
                  <a:srgbClr val="000000"/>
                </a:solidFill>
                <a:latin typeface="Times New Roman" panose="02020603050405020304" pitchFamily="18" charset="0"/>
                <a:ea typeface="Calibri" panose="020F0502020204030204" pitchFamily="34" charset="0"/>
              </a:rPr>
              <a:t>2 </a:t>
            </a:r>
            <a:r>
              <a:rPr lang="en-US" dirty="0">
                <a:solidFill>
                  <a:srgbClr val="000000"/>
                </a:solidFill>
                <a:latin typeface="Times New Roman" panose="02020603050405020304" pitchFamily="18" charset="0"/>
                <a:ea typeface="Calibri" panose="020F0502020204030204" pitchFamily="34" charset="0"/>
              </a:rPr>
              <a:t>× 28.2 m</a:t>
            </a:r>
            <a:r>
              <a:rPr lang="en-US" baseline="30000" dirty="0">
                <a:solidFill>
                  <a:srgbClr val="000000"/>
                </a:solidFill>
                <a:latin typeface="Times New Roman" panose="02020603050405020304" pitchFamily="18" charset="0"/>
                <a:ea typeface="Calibri" panose="020F0502020204030204" pitchFamily="34" charset="0"/>
              </a:rPr>
              <a:t>2</a:t>
            </a:r>
            <a:r>
              <a:rPr lang="en-US" dirty="0">
                <a:solidFill>
                  <a:srgbClr val="000000"/>
                </a:solidFill>
                <a:latin typeface="Times New Roman" panose="02020603050405020304" pitchFamily="18" charset="0"/>
                <a:ea typeface="Calibri" panose="020F0502020204030204" pitchFamily="34" charset="0"/>
              </a:rPr>
              <a:t> = 84.6 KN</a:t>
            </a: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2041" t="-638" r="33339" b="2574"/>
          <a:stretch/>
        </p:blipFill>
        <p:spPr bwMode="auto">
          <a:xfrm>
            <a:off x="7582619" y="2061713"/>
            <a:ext cx="4609381" cy="479628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69885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cap="none" dirty="0">
                <a:solidFill>
                  <a:srgbClr val="404040"/>
                </a:solidFill>
              </a:rPr>
              <a:t>check axial on column</a:t>
            </a:r>
            <a:endParaRPr lang="en-US" dirty="0"/>
          </a:p>
        </p:txBody>
      </p:sp>
      <p:sp>
        <p:nvSpPr>
          <p:cNvPr id="3" name="Content Placeholder 2"/>
          <p:cNvSpPr>
            <a:spLocks noGrp="1"/>
          </p:cNvSpPr>
          <p:nvPr>
            <p:ph idx="1"/>
          </p:nvPr>
        </p:nvSpPr>
        <p:spPr/>
        <p:txBody>
          <a:bodyPr/>
          <a:lstStyle/>
          <a:p>
            <a:pPr marL="228600">
              <a:lnSpc>
                <a:spcPct val="107000"/>
              </a:lnSpc>
              <a:spcAft>
                <a:spcPts val="8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From ETABS(P) = 80.3 KN</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marL="228600">
              <a:lnSpc>
                <a:spcPct val="107000"/>
              </a:lnSpc>
              <a:spcAft>
                <a:spcPts val="8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28600">
              <a:lnSpc>
                <a:spcPct val="107000"/>
              </a:lnSpc>
              <a:spcAft>
                <a:spcPts val="800"/>
              </a:spcAft>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28600">
              <a:lnSpc>
                <a:spcPct val="107000"/>
              </a:lnSpc>
              <a:spcAft>
                <a:spcPts val="8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28600">
              <a:lnSpc>
                <a:spcPct val="107000"/>
              </a:lnSpc>
              <a:spcAft>
                <a:spcPts val="8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r>
              <a:rPr lang="en-US" dirty="0">
                <a:solidFill>
                  <a:srgbClr val="000000"/>
                </a:solidFill>
                <a:latin typeface="Times New Roman" panose="02020603050405020304" pitchFamily="18" charset="0"/>
                <a:ea typeface="Calibri" panose="020F0502020204030204" pitchFamily="34" charset="0"/>
              </a:rPr>
              <a:t>Difference percentage = (84.6 – 80.2655)/ 84.6 × 100% = 5.12 %, </a:t>
            </a:r>
            <a:r>
              <a:rPr lang="en-US" dirty="0" smtClean="0">
                <a:solidFill>
                  <a:srgbClr val="000000"/>
                </a:solidFill>
                <a:latin typeface="Times New Roman" panose="02020603050405020304" pitchFamily="18" charset="0"/>
                <a:ea typeface="Calibri" panose="020F0502020204030204" pitchFamily="34" charset="0"/>
              </a:rPr>
              <a:t>OK</a:t>
            </a:r>
          </a:p>
          <a:p>
            <a:endParaRPr lang="en-US" dirty="0"/>
          </a:p>
        </p:txBody>
      </p:sp>
      <p:pic>
        <p:nvPicPr>
          <p:cNvPr id="4" name="Picture 3"/>
          <p:cNvPicPr/>
          <p:nvPr/>
        </p:nvPicPr>
        <p:blipFill rotWithShape="1">
          <a:blip r:embed="rId2"/>
          <a:srcRect l="29320" t="41461" r="30000" b="45200"/>
          <a:stretch/>
        </p:blipFill>
        <p:spPr bwMode="auto">
          <a:xfrm>
            <a:off x="4071063" y="3110512"/>
            <a:ext cx="7282737" cy="163401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555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2400" cap="none" dirty="0">
                <a:solidFill>
                  <a:srgbClr val="404040"/>
                </a:solidFill>
                <a:ea typeface="+mn-ea"/>
                <a:cs typeface="+mn-cs"/>
              </a:rPr>
              <a:t>check shear for slab</a:t>
            </a:r>
            <a:br>
              <a:rPr lang="en-US" sz="2400" cap="none" dirty="0">
                <a:solidFill>
                  <a:srgbClr val="404040"/>
                </a:solidFill>
                <a:ea typeface="+mn-ea"/>
                <a:cs typeface="+mn-cs"/>
              </a:rPr>
            </a:br>
            <a:endParaRPr lang="en-US" dirty="0"/>
          </a:p>
        </p:txBody>
      </p:sp>
      <p:sp>
        <p:nvSpPr>
          <p:cNvPr id="3" name="Content Placeholder 2"/>
          <p:cNvSpPr>
            <a:spLocks noGrp="1"/>
          </p:cNvSpPr>
          <p:nvPr>
            <p:ph idx="1"/>
          </p:nvPr>
        </p:nvSpPr>
        <p:spPr/>
        <p:txBody>
          <a:bodyPr/>
          <a:lstStyle/>
          <a:p>
            <a:pPr marL="0" indent="0">
              <a:buNone/>
            </a:pPr>
            <a:endParaRPr lang="en-US" dirty="0"/>
          </a:p>
          <a:p>
            <a:r>
              <a:rPr lang="en-US" dirty="0"/>
              <a:t> Shear Capacity of slab = </a:t>
            </a:r>
            <a:r>
              <a:rPr lang="az-Cyrl-AZ" dirty="0"/>
              <a:t>Ф</a:t>
            </a:r>
            <a:r>
              <a:rPr lang="en-US" dirty="0"/>
              <a:t>Vc</a:t>
            </a:r>
          </a:p>
          <a:p>
            <a:r>
              <a:rPr lang="en-US" dirty="0"/>
              <a:t>   </a:t>
            </a:r>
            <a:r>
              <a:rPr lang="az-Cyrl-AZ" dirty="0"/>
              <a:t>Ф</a:t>
            </a:r>
            <a:r>
              <a:rPr lang="en-US" dirty="0"/>
              <a:t>Vc = Ø × </a:t>
            </a:r>
            <a:r>
              <a:rPr lang="en-US" dirty="0" smtClean="0"/>
              <a:t>(1/6 </a:t>
            </a:r>
            <a:r>
              <a:rPr lang="en-US" dirty="0"/>
              <a:t>)  × √(f'c) ×bw × d</a:t>
            </a:r>
          </a:p>
          <a:p>
            <a:r>
              <a:rPr lang="en-US" dirty="0"/>
              <a:t>            = 0.75 × 1/(6 )  × √(28 ) ×150 × 280 × 1.1 = 30.558 KN/rib</a:t>
            </a:r>
          </a:p>
          <a:p>
            <a:r>
              <a:rPr lang="az-Cyrl-AZ" dirty="0"/>
              <a:t>Ф</a:t>
            </a:r>
            <a:r>
              <a:rPr lang="en-US" dirty="0"/>
              <a:t>Vc = 30.558/0.67 = </a:t>
            </a:r>
            <a:r>
              <a:rPr lang="en-US" dirty="0" smtClean="0"/>
              <a:t>45.61 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m</a:t>
            </a:r>
            <a:endParaRPr lang="en-US" dirty="0"/>
          </a:p>
        </p:txBody>
      </p:sp>
    </p:spTree>
    <p:extLst>
      <p:ext uri="{BB962C8B-B14F-4D97-AF65-F5344CB8AC3E}">
        <p14:creationId xmlns:p14="http://schemas.microsoft.com/office/powerpoint/2010/main" val="3884243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cap="none" dirty="0">
                <a:solidFill>
                  <a:srgbClr val="404040"/>
                </a:solidFill>
              </a:rPr>
              <a:t>check shear for slab</a:t>
            </a:r>
            <a:br>
              <a:rPr lang="en-US" sz="2400" cap="none" dirty="0">
                <a:solidFill>
                  <a:srgbClr val="404040"/>
                </a:solidFill>
              </a:rPr>
            </a:br>
            <a:endParaRPr lang="en-US" dirty="0"/>
          </a:p>
        </p:txBody>
      </p:sp>
      <p:sp>
        <p:nvSpPr>
          <p:cNvPr id="3" name="Content Placeholder 2"/>
          <p:cNvSpPr>
            <a:spLocks noGrp="1"/>
          </p:cNvSpPr>
          <p:nvPr>
            <p:ph idx="1"/>
          </p:nvPr>
        </p:nvSpPr>
        <p:spPr>
          <a:xfrm>
            <a:off x="1981200" y="1466491"/>
            <a:ext cx="9372600" cy="5004029"/>
          </a:xfrm>
        </p:spPr>
        <p:txBody>
          <a:bodyPr/>
          <a:lstStyle/>
          <a:p>
            <a:r>
              <a:rPr lang="en-US" dirty="0"/>
              <a:t>Check of the shear force in x-direction (V13):</a:t>
            </a:r>
          </a:p>
          <a:p>
            <a:endParaRPr lang="en-US" dirty="0"/>
          </a:p>
        </p:txBody>
      </p:sp>
      <p:pic>
        <p:nvPicPr>
          <p:cNvPr id="4" name="Picture 3"/>
          <p:cNvPicPr/>
          <p:nvPr/>
        </p:nvPicPr>
        <p:blipFill rotWithShape="1">
          <a:blip r:embed="rId2"/>
          <a:srcRect l="52361" t="9136" r="-417" b="7655"/>
          <a:stretch/>
        </p:blipFill>
        <p:spPr bwMode="auto">
          <a:xfrm>
            <a:off x="5768736" y="1854680"/>
            <a:ext cx="5585064" cy="50033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93410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550653"/>
          </a:xfrm>
        </p:spPr>
        <p:txBody>
          <a:bodyPr/>
          <a:lstStyle/>
          <a:p>
            <a:r>
              <a:rPr lang="en-US" sz="2400" cap="none" dirty="0">
                <a:solidFill>
                  <a:srgbClr val="404040"/>
                </a:solidFill>
              </a:rPr>
              <a:t>check shear for slab</a:t>
            </a:r>
            <a:endParaRPr lang="en-US" dirty="0"/>
          </a:p>
        </p:txBody>
      </p:sp>
      <p:sp>
        <p:nvSpPr>
          <p:cNvPr id="3" name="Content Placeholder 2"/>
          <p:cNvSpPr>
            <a:spLocks noGrp="1"/>
          </p:cNvSpPr>
          <p:nvPr>
            <p:ph idx="1"/>
          </p:nvPr>
        </p:nvSpPr>
        <p:spPr>
          <a:xfrm>
            <a:off x="1981200" y="1000665"/>
            <a:ext cx="9372600" cy="5469856"/>
          </a:xfrm>
        </p:spPr>
        <p:txBody>
          <a:bodyPr/>
          <a:lstStyle/>
          <a:p>
            <a:r>
              <a:rPr lang="en-US" dirty="0"/>
              <a:t>Check of the shear force in y-direction (V23):</a:t>
            </a:r>
          </a:p>
          <a:p>
            <a:endParaRPr lang="en-US" dirty="0"/>
          </a:p>
        </p:txBody>
      </p:sp>
      <p:pic>
        <p:nvPicPr>
          <p:cNvPr id="4" name="Picture 3"/>
          <p:cNvPicPr/>
          <p:nvPr/>
        </p:nvPicPr>
        <p:blipFill rotWithShape="1">
          <a:blip r:embed="rId2"/>
          <a:srcRect l="52574" t="9136" r="309" b="7112"/>
          <a:stretch/>
        </p:blipFill>
        <p:spPr bwMode="auto">
          <a:xfrm>
            <a:off x="4589254" y="1362974"/>
            <a:ext cx="5883214" cy="549502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5373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74320" lvl="0" indent="-274320">
              <a:lnSpc>
                <a:spcPct val="90000"/>
              </a:lnSpc>
              <a:spcBef>
                <a:spcPts val="1800"/>
              </a:spcBef>
            </a:pPr>
            <a:r>
              <a:rPr lang="en-US" sz="3600" cap="none" dirty="0">
                <a:solidFill>
                  <a:srgbClr val="404040"/>
                </a:solidFill>
                <a:ea typeface="+mn-ea"/>
                <a:cs typeface="+mn-cs"/>
              </a:rPr>
              <a:t>Deflection check</a:t>
            </a:r>
            <a:r>
              <a:rPr lang="en-US" sz="2400" cap="none" dirty="0">
                <a:solidFill>
                  <a:srgbClr val="404040"/>
                </a:solidFill>
                <a:ea typeface="+mn-ea"/>
                <a:cs typeface="+mn-cs"/>
              </a:rPr>
              <a:t/>
            </a:r>
            <a:br>
              <a:rPr lang="en-US" sz="2400" cap="none" dirty="0">
                <a:solidFill>
                  <a:srgbClr val="404040"/>
                </a:solidFill>
                <a:ea typeface="+mn-ea"/>
                <a:cs typeface="+mn-cs"/>
              </a:rPr>
            </a:br>
            <a:endParaRPr lang="en-US" dirty="0"/>
          </a:p>
        </p:txBody>
      </p:sp>
      <p:sp>
        <p:nvSpPr>
          <p:cNvPr id="3" name="Content Placeholder 2"/>
          <p:cNvSpPr>
            <a:spLocks noGrp="1"/>
          </p:cNvSpPr>
          <p:nvPr>
            <p:ph idx="1"/>
          </p:nvPr>
        </p:nvSpPr>
        <p:spPr/>
        <p:txBody>
          <a:bodyPr/>
          <a:lstStyle/>
          <a:p>
            <a:r>
              <a:rPr lang="en-US" dirty="0"/>
              <a:t>Deflection at first </a:t>
            </a:r>
            <a:r>
              <a:rPr lang="en-US" dirty="0" smtClean="0"/>
              <a:t>panel:</a:t>
            </a:r>
          </a:p>
          <a:p>
            <a:pPr marL="0" indent="0">
              <a:buNone/>
            </a:pPr>
            <a:r>
              <a:rPr lang="en-US" dirty="0" smtClean="0"/>
              <a:t>   First </a:t>
            </a:r>
            <a:r>
              <a:rPr lang="en-US" dirty="0"/>
              <a:t>panel will be checked in first </a:t>
            </a:r>
            <a:r>
              <a:rPr lang="en-US" dirty="0" smtClean="0"/>
              <a:t>floor</a:t>
            </a:r>
          </a:p>
          <a:p>
            <a:pPr marL="0" indent="0">
              <a:buNone/>
            </a:pPr>
            <a:endParaRPr lang="en-US" dirty="0"/>
          </a:p>
          <a:p>
            <a:r>
              <a:rPr lang="en-US" dirty="0"/>
              <a:t>Immediate deflection = </a:t>
            </a:r>
          </a:p>
          <a:p>
            <a:pPr marL="0" indent="0">
              <a:buNone/>
            </a:pPr>
            <a:r>
              <a:rPr lang="en-US" dirty="0" smtClean="0"/>
              <a:t> </a:t>
            </a:r>
            <a:r>
              <a:rPr lang="en-US" sz="2000" dirty="0" smtClean="0"/>
              <a:t>deflection </a:t>
            </a:r>
            <a:r>
              <a:rPr lang="en-US" sz="2000" dirty="0"/>
              <a:t>in the middle of </a:t>
            </a:r>
            <a:r>
              <a:rPr lang="en-US" sz="2000" dirty="0" smtClean="0"/>
              <a:t>the </a:t>
            </a:r>
            <a:r>
              <a:rPr lang="en-US" sz="2000" dirty="0"/>
              <a:t>panel </a:t>
            </a:r>
            <a:r>
              <a:rPr lang="en-US" sz="2000" dirty="0" smtClean="0"/>
              <a:t>– </a:t>
            </a:r>
          </a:p>
          <a:p>
            <a:pPr marL="0" indent="0">
              <a:buNone/>
            </a:pPr>
            <a:r>
              <a:rPr lang="en-US" sz="2000" dirty="0"/>
              <a:t> </a:t>
            </a:r>
            <a:r>
              <a:rPr lang="en-US" sz="2000" dirty="0" smtClean="0"/>
              <a:t>average </a:t>
            </a:r>
            <a:r>
              <a:rPr lang="en-US" sz="2000" dirty="0"/>
              <a:t>deflection of the four beams</a:t>
            </a:r>
          </a:p>
          <a:p>
            <a:pPr marL="0" indent="0">
              <a:buNone/>
            </a:pPr>
            <a:endParaRPr lang="en-US" dirty="0" smtClean="0"/>
          </a:p>
          <a:p>
            <a:pPr marL="0" indent="0">
              <a:buNone/>
            </a:pP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7183" t="7229" r="28740" b="5290"/>
          <a:stretch/>
        </p:blipFill>
        <p:spPr bwMode="auto">
          <a:xfrm>
            <a:off x="7108166" y="1987419"/>
            <a:ext cx="5083834" cy="487058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47504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749060"/>
          </a:xfrm>
        </p:spPr>
        <p:txBody>
          <a:bodyPr/>
          <a:lstStyle/>
          <a:p>
            <a:r>
              <a:rPr lang="en-US" cap="none" dirty="0">
                <a:solidFill>
                  <a:srgbClr val="404040"/>
                </a:solidFill>
              </a:rPr>
              <a:t>Deflection check</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81200" y="1406107"/>
                <a:ext cx="9372600" cy="5064414"/>
              </a:xfrm>
            </p:spPr>
            <p:txBody>
              <a:bodyPr/>
              <a:lstStyle/>
              <a:p>
                <a:r>
                  <a:rPr lang="en-US" b="1" dirty="0">
                    <a:latin typeface="Calibri" panose="020F0502020204030204" pitchFamily="34" charset="0"/>
                    <a:ea typeface="Calibri" panose="020F0502020204030204" pitchFamily="34" charset="0"/>
                    <a:cs typeface="Arial" panose="020B0604020202020204" pitchFamily="34" charset="0"/>
                  </a:rPr>
                  <a:t>from dead load</a:t>
                </a:r>
                <a:r>
                  <a:rPr lang="en-US" b="1" dirty="0" smtClean="0">
                    <a:latin typeface="Calibri" panose="020F0502020204030204" pitchFamily="34" charset="0"/>
                    <a:ea typeface="Calibri" panose="020F0502020204030204" pitchFamily="34" charset="0"/>
                    <a:cs typeface="Arial" panose="020B0604020202020204" pitchFamily="34" charset="0"/>
                  </a:rPr>
                  <a:t>:</a:t>
                </a:r>
              </a:p>
              <a:p>
                <a:r>
                  <a:rPr lang="en-US" sz="2000" dirty="0">
                    <a:latin typeface="Times New Roman" panose="02020603050405020304" pitchFamily="18" charset="0"/>
                    <a:ea typeface="Calibri" panose="020F0502020204030204" pitchFamily="34" charset="0"/>
                    <a:cs typeface="Arial" panose="020B0604020202020204" pitchFamily="34" charset="0"/>
                  </a:rPr>
                  <a:t>Average deflection of </a:t>
                </a:r>
                <a:r>
                  <a:rPr lang="en-US" sz="2000" dirty="0" smtClean="0">
                    <a:latin typeface="Times New Roman" panose="02020603050405020304" pitchFamily="18" charset="0"/>
                    <a:ea typeface="Calibri" panose="020F0502020204030204" pitchFamily="34" charset="0"/>
                    <a:cs typeface="Arial" panose="020B0604020202020204" pitchFamily="34" charset="0"/>
                  </a:rPr>
                  <a:t>beams</a:t>
                </a:r>
              </a:p>
              <a:p>
                <a:pPr marL="0" indent="0">
                  <a:buNone/>
                </a:pP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smtClean="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a:t>
                </a:r>
                <a14:m>
                  <m:oMath xmlns:m="http://schemas.openxmlformats.org/officeDocument/2006/math">
                    <m:r>
                      <a:rPr lang="en-US" sz="2000" i="1">
                        <a:effectLst/>
                        <a:latin typeface="Cambria Math" panose="02040503050406030204" pitchFamily="18" charset="0"/>
                        <a:ea typeface="Calibri" panose="020F0502020204030204" pitchFamily="34" charset="0"/>
                        <a:cs typeface="Arial" panose="020B0604020202020204" pitchFamily="34" charset="0"/>
                      </a:rPr>
                      <m:t> </m:t>
                    </m:r>
                    <m:f>
                      <m:fPr>
                        <m:ctrlPr>
                          <a:rPr lang="en-US" sz="2000" i="1">
                            <a:effectLst/>
                            <a:latin typeface="Cambria Math" panose="02040503050406030204" pitchFamily="18" charset="0"/>
                            <a:ea typeface="Calibri" panose="020F0502020204030204" pitchFamily="34" charset="0"/>
                            <a:cs typeface="Arial" panose="020B0604020202020204" pitchFamily="34" charset="0"/>
                          </a:rPr>
                        </m:ctrlPr>
                      </m:fPr>
                      <m:num>
                        <m:r>
                          <a:rPr lang="en-US" sz="2000" i="1">
                            <a:effectLst/>
                            <a:latin typeface="Cambria Math" panose="02040503050406030204" pitchFamily="18" charset="0"/>
                            <a:ea typeface="Calibri" panose="020F0502020204030204" pitchFamily="34" charset="0"/>
                            <a:cs typeface="Arial" panose="020B0604020202020204" pitchFamily="34" charset="0"/>
                          </a:rPr>
                          <m:t>9</m:t>
                        </m:r>
                        <m:r>
                          <a:rPr lang="en-US" sz="2000" i="1">
                            <a:effectLst/>
                            <a:latin typeface="Cambria Math" panose="02040503050406030204" pitchFamily="18" charset="0"/>
                            <a:ea typeface="Calibri" panose="020F0502020204030204" pitchFamily="34" charset="0"/>
                            <a:cs typeface="Arial" panose="020B0604020202020204" pitchFamily="34" charset="0"/>
                          </a:rPr>
                          <m:t>.</m:t>
                        </m:r>
                        <m:r>
                          <a:rPr lang="en-US" sz="2000" i="1">
                            <a:effectLst/>
                            <a:latin typeface="Cambria Math" panose="02040503050406030204" pitchFamily="18" charset="0"/>
                            <a:ea typeface="Calibri" panose="020F0502020204030204" pitchFamily="34" charset="0"/>
                            <a:cs typeface="Arial" panose="020B0604020202020204" pitchFamily="34" charset="0"/>
                          </a:rPr>
                          <m:t>3</m:t>
                        </m:r>
                        <m:r>
                          <a:rPr lang="en-US" sz="2000" i="1">
                            <a:effectLst/>
                            <a:latin typeface="Cambria Math" panose="02040503050406030204" pitchFamily="18" charset="0"/>
                            <a:ea typeface="Calibri" panose="020F0502020204030204" pitchFamily="34" charset="0"/>
                            <a:cs typeface="Arial" panose="020B0604020202020204" pitchFamily="34" charset="0"/>
                          </a:rPr>
                          <m:t>+</m:t>
                        </m:r>
                        <m:r>
                          <a:rPr lang="en-US" sz="2000" i="1">
                            <a:effectLst/>
                            <a:latin typeface="Cambria Math" panose="02040503050406030204" pitchFamily="18" charset="0"/>
                            <a:ea typeface="Calibri" panose="020F0502020204030204" pitchFamily="34" charset="0"/>
                            <a:cs typeface="Arial" panose="020B0604020202020204" pitchFamily="34" charset="0"/>
                          </a:rPr>
                          <m:t>8</m:t>
                        </m:r>
                        <m:r>
                          <a:rPr lang="en-US" sz="2000" i="1">
                            <a:effectLst/>
                            <a:latin typeface="Cambria Math" panose="02040503050406030204" pitchFamily="18" charset="0"/>
                            <a:ea typeface="Calibri" panose="020F0502020204030204" pitchFamily="34" charset="0"/>
                            <a:cs typeface="Arial" panose="020B0604020202020204" pitchFamily="34" charset="0"/>
                          </a:rPr>
                          <m:t>.</m:t>
                        </m:r>
                        <m:r>
                          <a:rPr lang="en-US" sz="2000" i="1">
                            <a:effectLst/>
                            <a:latin typeface="Cambria Math" panose="02040503050406030204" pitchFamily="18" charset="0"/>
                            <a:ea typeface="Calibri" panose="020F0502020204030204" pitchFamily="34" charset="0"/>
                            <a:cs typeface="Arial" panose="020B0604020202020204" pitchFamily="34" charset="0"/>
                          </a:rPr>
                          <m:t>4</m:t>
                        </m:r>
                        <m:r>
                          <a:rPr lang="en-US" sz="2000" i="1">
                            <a:effectLst/>
                            <a:latin typeface="Cambria Math" panose="02040503050406030204" pitchFamily="18" charset="0"/>
                            <a:ea typeface="Calibri" panose="020F0502020204030204" pitchFamily="34" charset="0"/>
                            <a:cs typeface="Arial" panose="020B0604020202020204" pitchFamily="34" charset="0"/>
                          </a:rPr>
                          <m:t>+</m:t>
                        </m:r>
                        <m:r>
                          <a:rPr lang="en-US" sz="2000" i="1">
                            <a:effectLst/>
                            <a:latin typeface="Cambria Math" panose="02040503050406030204" pitchFamily="18" charset="0"/>
                            <a:ea typeface="Calibri" panose="020F0502020204030204" pitchFamily="34" charset="0"/>
                            <a:cs typeface="Arial" panose="020B0604020202020204" pitchFamily="34" charset="0"/>
                          </a:rPr>
                          <m:t>6</m:t>
                        </m:r>
                        <m:r>
                          <a:rPr lang="en-US" sz="2000" i="1">
                            <a:effectLst/>
                            <a:latin typeface="Cambria Math" panose="02040503050406030204" pitchFamily="18" charset="0"/>
                            <a:ea typeface="Calibri" panose="020F0502020204030204" pitchFamily="34" charset="0"/>
                            <a:cs typeface="Arial" panose="020B0604020202020204" pitchFamily="34" charset="0"/>
                          </a:rPr>
                          <m:t>+</m:t>
                        </m:r>
                        <m:r>
                          <a:rPr lang="en-US" sz="2000" i="1">
                            <a:effectLst/>
                            <a:latin typeface="Cambria Math" panose="02040503050406030204" pitchFamily="18" charset="0"/>
                            <a:ea typeface="Calibri" panose="020F0502020204030204" pitchFamily="34" charset="0"/>
                            <a:cs typeface="Arial" panose="020B0604020202020204" pitchFamily="34" charset="0"/>
                          </a:rPr>
                          <m:t>7</m:t>
                        </m:r>
                        <m:r>
                          <a:rPr lang="en-US" sz="2000" i="1">
                            <a:effectLst/>
                            <a:latin typeface="Cambria Math" panose="02040503050406030204" pitchFamily="18" charset="0"/>
                            <a:ea typeface="Calibri" panose="020F0502020204030204" pitchFamily="34" charset="0"/>
                            <a:cs typeface="Arial" panose="020B0604020202020204" pitchFamily="34" charset="0"/>
                          </a:rPr>
                          <m:t>.</m:t>
                        </m:r>
                        <m:r>
                          <a:rPr lang="en-US" sz="2000" i="1">
                            <a:effectLst/>
                            <a:latin typeface="Cambria Math" panose="02040503050406030204" pitchFamily="18" charset="0"/>
                            <a:ea typeface="Calibri" panose="020F0502020204030204" pitchFamily="34" charset="0"/>
                            <a:cs typeface="Arial" panose="020B0604020202020204" pitchFamily="34" charset="0"/>
                          </a:rPr>
                          <m:t>7</m:t>
                        </m:r>
                      </m:num>
                      <m:den>
                        <m:r>
                          <a:rPr lang="en-US" sz="2000" i="1">
                            <a:effectLst/>
                            <a:latin typeface="Cambria Math" panose="02040503050406030204" pitchFamily="18" charset="0"/>
                            <a:ea typeface="Calibri" panose="020F0502020204030204" pitchFamily="34" charset="0"/>
                            <a:cs typeface="Arial" panose="020B0604020202020204" pitchFamily="34" charset="0"/>
                          </a:rPr>
                          <m:t>4</m:t>
                        </m:r>
                      </m:den>
                    </m:f>
                    <m:r>
                      <a:rPr lang="en-US" sz="2000" i="1">
                        <a:effectLst/>
                        <a:latin typeface="Cambria Math" panose="02040503050406030204" pitchFamily="18" charset="0"/>
                        <a:ea typeface="Calibri" panose="020F0502020204030204" pitchFamily="34" charset="0"/>
                        <a:cs typeface="Arial" panose="020B0604020202020204" pitchFamily="34" charset="0"/>
                      </a:rPr>
                      <m:t> </m:t>
                    </m:r>
                  </m:oMath>
                </a14:m>
                <a:r>
                  <a:rPr lang="en-US" sz="2000" dirty="0">
                    <a:effectLst/>
                    <a:latin typeface="Times New Roman" panose="02020603050405020304" pitchFamily="18" charset="0"/>
                    <a:ea typeface="Calibri" panose="020F0502020204030204" pitchFamily="34" charset="0"/>
                    <a:cs typeface="Arial" panose="020B0604020202020204" pitchFamily="34" charset="0"/>
                  </a:rPr>
                  <a:t> = 7.85 mm</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a:t>
                </a:r>
              </a:p>
              <a:p>
                <a:pPr marL="0" indent="0">
                  <a:buNone/>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Deflection at mid of panel = 12 </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mm</a:t>
                </a:r>
              </a:p>
              <a:p>
                <a:pPr marL="0" indent="0">
                  <a:spcAft>
                    <a:spcPts val="600"/>
                  </a:spcAft>
                  <a:buNone/>
                </a:pP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sz="2000" dirty="0">
                    <a:solidFill>
                      <a:srgbClr val="000000"/>
                    </a:solidFill>
                    <a:effectLst/>
                    <a:latin typeface="Times New Roman" panose="02020603050405020304" pitchFamily="18" charset="0"/>
                    <a:ea typeface="Calibri" panose="020F0502020204030204" pitchFamily="34" charset="0"/>
                  </a:rPr>
                  <a:t>The deflection = 12 – 7.85 = 4.15 mm</a:t>
                </a:r>
                <a:endParaRPr lang="en-US" sz="20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81200" y="1406107"/>
                <a:ext cx="9372600" cy="5064414"/>
              </a:xfrm>
              <a:blipFill rotWithShape="0">
                <a:blip r:embed="rId2"/>
                <a:stretch>
                  <a:fillRect l="-845" t="-1687"/>
                </a:stretch>
              </a:blipFill>
            </p:spPr>
            <p:txBody>
              <a:bodyPr/>
              <a:lstStyle/>
              <a:p>
                <a:r>
                  <a:rPr lang="en-US">
                    <a:noFill/>
                  </a:rPr>
                  <a:t> </a:t>
                </a:r>
              </a:p>
            </p:txBody>
          </p:sp>
        </mc:Fallback>
      </mc:AlternateContent>
      <p:pic>
        <p:nvPicPr>
          <p:cNvPr id="4" name="Picture 3"/>
          <p:cNvPicPr/>
          <p:nvPr/>
        </p:nvPicPr>
        <p:blipFill rotWithShape="1">
          <a:blip r:embed="rId3"/>
          <a:srcRect l="48601" t="8287" r="4304" b="8189"/>
          <a:stretch/>
        </p:blipFill>
        <p:spPr bwMode="auto">
          <a:xfrm>
            <a:off x="6917690" y="1596390"/>
            <a:ext cx="5274310" cy="52616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50934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07574" y="929147"/>
            <a:ext cx="9746226" cy="5541373"/>
          </a:xfrm>
        </p:spPr>
        <p:txBody>
          <a:bodyPr>
            <a:normAutofit/>
          </a:bodyPr>
          <a:lstStyle/>
          <a:p>
            <a:r>
              <a:rPr lang="en-US" dirty="0" smtClean="0"/>
              <a:t>Steel</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574" y="1917290"/>
            <a:ext cx="9312874" cy="3200399"/>
          </a:xfrm>
          <a:prstGeom prst="rect">
            <a:avLst/>
          </a:prstGeom>
        </p:spPr>
      </p:pic>
    </p:spTree>
    <p:extLst>
      <p:ext uri="{BB962C8B-B14F-4D97-AF65-F5344CB8AC3E}">
        <p14:creationId xmlns:p14="http://schemas.microsoft.com/office/powerpoint/2010/main" val="3663884557"/>
      </p:ext>
    </p:extLst>
  </p:cSld>
  <p:clrMapOvr>
    <a:masterClrMapping/>
  </p:clrMapOvr>
  <mc:AlternateContent xmlns:mc="http://schemas.openxmlformats.org/markup-compatibility/2006" xmlns:p14="http://schemas.microsoft.com/office/powerpoint/2010/main">
    <mc:Choice Requires="p14">
      <p:transition spd="med" p14:dur="700" advTm="1127">
        <p:fade/>
      </p:transition>
    </mc:Choice>
    <mc:Fallback xmlns="">
      <p:transition spd="med" advTm="1127">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solidFill>
                  <a:srgbClr val="404040"/>
                </a:solidFill>
              </a:rPr>
              <a:t>Deflection check</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475117" y="1987419"/>
                <a:ext cx="9878683" cy="4483101"/>
              </a:xfrm>
            </p:spPr>
            <p:txBody>
              <a:bodyPr/>
              <a:lstStyle/>
              <a:p>
                <a:r>
                  <a:rPr lang="en-US" b="1" dirty="0">
                    <a:latin typeface="Times New Roman" panose="02020603050405020304" pitchFamily="18" charset="0"/>
                    <a:ea typeface="Calibri" panose="020F0502020204030204" pitchFamily="34" charset="0"/>
                    <a:cs typeface="Arial" panose="020B0604020202020204" pitchFamily="34" charset="0"/>
                  </a:rPr>
                  <a:t>From SID</a:t>
                </a:r>
                <a:r>
                  <a:rPr lang="en-US" b="1" dirty="0" smtClean="0">
                    <a:latin typeface="Times New Roman" panose="02020603050405020304" pitchFamily="18" charset="0"/>
                    <a:ea typeface="Calibri" panose="020F0502020204030204" pitchFamily="34" charset="0"/>
                    <a:cs typeface="Arial" panose="020B0604020202020204" pitchFamily="34" charset="0"/>
                  </a:rPr>
                  <a:t>:</a:t>
                </a:r>
              </a:p>
              <a:p>
                <a:r>
                  <a:rPr lang="en-US" sz="2000" dirty="0">
                    <a:latin typeface="Times New Roman" panose="02020603050405020304" pitchFamily="18" charset="0"/>
                    <a:ea typeface="Calibri" panose="020F0502020204030204" pitchFamily="34" charset="0"/>
                    <a:cs typeface="Arial" panose="020B0604020202020204" pitchFamily="34" charset="0"/>
                  </a:rPr>
                  <a:t>Average deflection of </a:t>
                </a:r>
                <a:r>
                  <a:rPr lang="en-US" sz="2000" dirty="0" smtClean="0">
                    <a:latin typeface="Times New Roman" panose="02020603050405020304" pitchFamily="18" charset="0"/>
                    <a:ea typeface="Calibri" panose="020F0502020204030204" pitchFamily="34" charset="0"/>
                    <a:cs typeface="Arial" panose="020B0604020202020204" pitchFamily="34" charset="0"/>
                  </a:rPr>
                  <a:t>beams</a:t>
                </a:r>
              </a:p>
              <a:p>
                <a:pPr marL="0" indent="0">
                  <a:buNone/>
                </a:pP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smtClean="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en-US" i="1">
                            <a:effectLst/>
                            <a:latin typeface="Cambria Math" panose="02040503050406030204" pitchFamily="18" charset="0"/>
                            <a:ea typeface="Calibri" panose="020F0502020204030204" pitchFamily="34" charset="0"/>
                            <a:cs typeface="Arial" panose="020B0604020202020204" pitchFamily="34" charset="0"/>
                          </a:rPr>
                          <m:t>5</m:t>
                        </m:r>
                        <m:r>
                          <a:rPr lang="en-US" i="1">
                            <a:effectLst/>
                            <a:latin typeface="Cambria Math" panose="02040503050406030204" pitchFamily="18" charset="0"/>
                            <a:ea typeface="Calibri" panose="020F0502020204030204" pitchFamily="34" charset="0"/>
                            <a:cs typeface="Arial" panose="020B0604020202020204" pitchFamily="34" charset="0"/>
                          </a:rPr>
                          <m:t>+</m:t>
                        </m:r>
                        <m:r>
                          <a:rPr lang="en-US" i="1">
                            <a:effectLst/>
                            <a:latin typeface="Cambria Math" panose="02040503050406030204" pitchFamily="18" charset="0"/>
                            <a:ea typeface="Calibri" panose="020F0502020204030204" pitchFamily="34" charset="0"/>
                            <a:cs typeface="Arial" panose="020B0604020202020204" pitchFamily="34" charset="0"/>
                          </a:rPr>
                          <m:t>6</m:t>
                        </m:r>
                        <m:r>
                          <a:rPr lang="en-US" i="1">
                            <a:effectLst/>
                            <a:latin typeface="Cambria Math" panose="02040503050406030204" pitchFamily="18" charset="0"/>
                            <a:ea typeface="Calibri" panose="020F0502020204030204" pitchFamily="34" charset="0"/>
                            <a:cs typeface="Arial" panose="020B0604020202020204" pitchFamily="34" charset="0"/>
                          </a:rPr>
                          <m:t>+</m:t>
                        </m:r>
                        <m:r>
                          <a:rPr lang="en-US" i="1">
                            <a:effectLst/>
                            <a:latin typeface="Cambria Math" panose="02040503050406030204" pitchFamily="18" charset="0"/>
                            <a:ea typeface="Calibri" panose="020F0502020204030204" pitchFamily="34" charset="0"/>
                            <a:cs typeface="Arial" panose="020B0604020202020204" pitchFamily="34" charset="0"/>
                          </a:rPr>
                          <m:t>6</m:t>
                        </m:r>
                        <m:r>
                          <a:rPr lang="en-US" i="1">
                            <a:effectLst/>
                            <a:latin typeface="Cambria Math" panose="02040503050406030204" pitchFamily="18" charset="0"/>
                            <a:ea typeface="Calibri" panose="020F0502020204030204" pitchFamily="34" charset="0"/>
                            <a:cs typeface="Arial" panose="020B0604020202020204" pitchFamily="34" charset="0"/>
                          </a:rPr>
                          <m:t>.</m:t>
                        </m:r>
                        <m:r>
                          <a:rPr lang="en-US" i="1">
                            <a:effectLst/>
                            <a:latin typeface="Cambria Math" panose="02040503050406030204" pitchFamily="18" charset="0"/>
                            <a:ea typeface="Calibri" panose="020F0502020204030204" pitchFamily="34" charset="0"/>
                            <a:cs typeface="Arial" panose="020B0604020202020204" pitchFamily="34" charset="0"/>
                          </a:rPr>
                          <m:t>5</m:t>
                        </m:r>
                        <m:r>
                          <a:rPr lang="en-US" i="1">
                            <a:effectLst/>
                            <a:latin typeface="Cambria Math" panose="02040503050406030204" pitchFamily="18" charset="0"/>
                            <a:ea typeface="Calibri" panose="020F0502020204030204" pitchFamily="34" charset="0"/>
                            <a:cs typeface="Arial" panose="020B0604020202020204" pitchFamily="34" charset="0"/>
                          </a:rPr>
                          <m:t>+</m:t>
                        </m:r>
                        <m:r>
                          <a:rPr lang="en-US" i="1">
                            <a:effectLst/>
                            <a:latin typeface="Cambria Math" panose="02040503050406030204" pitchFamily="18" charset="0"/>
                            <a:ea typeface="Calibri" panose="020F0502020204030204" pitchFamily="34" charset="0"/>
                            <a:cs typeface="Arial" panose="020B0604020202020204" pitchFamily="34" charset="0"/>
                          </a:rPr>
                          <m:t>7</m:t>
                        </m:r>
                        <m:r>
                          <a:rPr lang="en-US" i="1">
                            <a:effectLst/>
                            <a:latin typeface="Cambria Math" panose="02040503050406030204" pitchFamily="18" charset="0"/>
                            <a:ea typeface="Calibri" panose="020F0502020204030204" pitchFamily="34" charset="0"/>
                            <a:cs typeface="Arial" panose="020B0604020202020204" pitchFamily="34" charset="0"/>
                          </a:rPr>
                          <m:t>.</m:t>
                        </m:r>
                        <m:r>
                          <a:rPr lang="en-US" i="1">
                            <a:effectLst/>
                            <a:latin typeface="Cambria Math" panose="02040503050406030204" pitchFamily="18" charset="0"/>
                            <a:ea typeface="Calibri" panose="020F0502020204030204" pitchFamily="34" charset="0"/>
                            <a:cs typeface="Arial" panose="020B0604020202020204" pitchFamily="34" charset="0"/>
                          </a:rPr>
                          <m:t>2</m:t>
                        </m:r>
                        <m:r>
                          <a:rPr lang="en-US" i="1">
                            <a:effectLst/>
                            <a:latin typeface="Cambria Math" panose="02040503050406030204" pitchFamily="18" charset="0"/>
                            <a:ea typeface="Calibri" panose="020F0502020204030204" pitchFamily="34" charset="0"/>
                            <a:cs typeface="Arial" panose="020B0604020202020204" pitchFamily="34" charset="0"/>
                          </a:rPr>
                          <m:t> </m:t>
                        </m:r>
                      </m:num>
                      <m:den>
                        <m:r>
                          <a:rPr lang="en-US" i="1">
                            <a:effectLst/>
                            <a:latin typeface="Cambria Math" panose="02040503050406030204" pitchFamily="18" charset="0"/>
                            <a:ea typeface="Calibri" panose="020F0502020204030204" pitchFamily="34" charset="0"/>
                            <a:cs typeface="Arial" panose="020B0604020202020204" pitchFamily="34" charset="0"/>
                          </a:rPr>
                          <m:t>4</m:t>
                        </m:r>
                      </m:den>
                    </m:f>
                  </m:oMath>
                </a14:m>
                <a:r>
                  <a:rPr lang="en-US" sz="2000" dirty="0">
                    <a:effectLst/>
                    <a:latin typeface="Times New Roman" panose="02020603050405020304" pitchFamily="18" charset="0"/>
                    <a:ea typeface="Calibri" panose="020F0502020204030204" pitchFamily="34" charset="0"/>
                    <a:cs typeface="Arial" panose="020B0604020202020204" pitchFamily="34" charset="0"/>
                  </a:rPr>
                  <a:t> = 6.175 </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mm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Deflection at mid of panel = 9.3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mm</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sz="2000" dirty="0">
                    <a:solidFill>
                      <a:srgbClr val="000000"/>
                    </a:solidFill>
                    <a:effectLst/>
                    <a:latin typeface="Times New Roman" panose="02020603050405020304" pitchFamily="18" charset="0"/>
                    <a:ea typeface="Calibri" panose="020F0502020204030204" pitchFamily="34" charset="0"/>
                  </a:rPr>
                  <a:t>The deflection = 9.3 - 6.175= 3.15 mm </a:t>
                </a:r>
                <a:endParaRPr lang="en-US" sz="20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475117" y="1987419"/>
                <a:ext cx="9878683" cy="4483101"/>
              </a:xfrm>
              <a:blipFill rotWithShape="0">
                <a:blip r:embed="rId2"/>
                <a:stretch>
                  <a:fillRect l="-864" t="-1905"/>
                </a:stretch>
              </a:blipFill>
            </p:spPr>
            <p:txBody>
              <a:bodyPr/>
              <a:lstStyle/>
              <a:p>
                <a:r>
                  <a:rPr lang="en-US">
                    <a:noFill/>
                  </a:rPr>
                  <a:t> </a:t>
                </a:r>
              </a:p>
            </p:txBody>
          </p:sp>
        </mc:Fallback>
      </mc:AlternateContent>
      <p:pic>
        <p:nvPicPr>
          <p:cNvPr id="4" name="Picture 3"/>
          <p:cNvPicPr/>
          <p:nvPr/>
        </p:nvPicPr>
        <p:blipFill rotWithShape="1">
          <a:blip r:embed="rId3"/>
          <a:srcRect l="48718" t="8495" r="6169" b="7982"/>
          <a:stretch/>
        </p:blipFill>
        <p:spPr bwMode="auto">
          <a:xfrm>
            <a:off x="6262777" y="1604513"/>
            <a:ext cx="5929223" cy="525348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7663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1050985"/>
          </a:xfrm>
        </p:spPr>
        <p:txBody>
          <a:bodyPr/>
          <a:lstStyle/>
          <a:p>
            <a:r>
              <a:rPr lang="en-US" cap="none" dirty="0">
                <a:solidFill>
                  <a:srgbClr val="404040"/>
                </a:solidFill>
              </a:rPr>
              <a:t>Deflection check</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492370" y="1673525"/>
                <a:ext cx="9861430" cy="4796995"/>
              </a:xfrm>
            </p:spPr>
            <p:txBody>
              <a:bodyPr/>
              <a:lstStyle/>
              <a:p>
                <a:pPr>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From live load</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r>
                  <a:rPr lang="en-US" sz="2000" dirty="0"/>
                  <a:t>Average deflection of </a:t>
                </a:r>
                <a:r>
                  <a:rPr lang="en-US" sz="2000" dirty="0" smtClean="0"/>
                  <a:t>beams</a:t>
                </a:r>
              </a:p>
              <a:p>
                <a:pPr marL="0" indent="0">
                  <a:buNone/>
                </a:pPr>
                <a:r>
                  <a:rPr lang="en-US" sz="2000" dirty="0"/>
                  <a:t> </a:t>
                </a:r>
                <a:r>
                  <a:rPr lang="en-US" sz="2000" dirty="0" smtClean="0"/>
                  <a:t> </a:t>
                </a:r>
                <a:r>
                  <a:rPr lang="en-US" sz="2000" dirty="0"/>
                  <a:t>=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5</m:t>
                        </m:r>
                        <m:r>
                          <a:rPr lang="en-US" sz="2000" i="1">
                            <a:latin typeface="Cambria Math" panose="02040503050406030204" pitchFamily="18" charset="0"/>
                          </a:rPr>
                          <m:t>.</m:t>
                        </m:r>
                        <m:r>
                          <a:rPr lang="en-US" sz="2000" i="1">
                            <a:latin typeface="Cambria Math" panose="02040503050406030204" pitchFamily="18" charset="0"/>
                          </a:rPr>
                          <m:t>3</m:t>
                        </m:r>
                        <m:r>
                          <a:rPr lang="en-US" sz="2000" i="1">
                            <a:latin typeface="Cambria Math" panose="02040503050406030204" pitchFamily="18" charset="0"/>
                          </a:rPr>
                          <m:t>+</m:t>
                        </m:r>
                        <m:r>
                          <a:rPr lang="en-US" sz="2000" i="1">
                            <a:latin typeface="Cambria Math" panose="02040503050406030204" pitchFamily="18" charset="0"/>
                          </a:rPr>
                          <m:t>4</m:t>
                        </m:r>
                        <m:r>
                          <a:rPr lang="en-US" sz="2000" i="1">
                            <a:latin typeface="Cambria Math" panose="02040503050406030204" pitchFamily="18" charset="0"/>
                          </a:rPr>
                          <m:t>.</m:t>
                        </m:r>
                        <m:r>
                          <a:rPr lang="en-US" sz="2000" i="1">
                            <a:latin typeface="Cambria Math" panose="02040503050406030204" pitchFamily="18" charset="0"/>
                          </a:rPr>
                          <m:t>4</m:t>
                        </m:r>
                        <m:r>
                          <a:rPr lang="en-US" sz="2000" i="1">
                            <a:latin typeface="Cambria Math" panose="02040503050406030204" pitchFamily="18" charset="0"/>
                          </a:rPr>
                          <m:t>+</m:t>
                        </m:r>
                        <m:r>
                          <a:rPr lang="en-US" sz="2000" i="1">
                            <a:latin typeface="Cambria Math" panose="02040503050406030204" pitchFamily="18" charset="0"/>
                          </a:rPr>
                          <m:t>3</m:t>
                        </m:r>
                        <m:r>
                          <a:rPr lang="en-US" sz="2000" i="1">
                            <a:latin typeface="Cambria Math" panose="02040503050406030204" pitchFamily="18" charset="0"/>
                          </a:rPr>
                          <m:t>.</m:t>
                        </m:r>
                        <m:r>
                          <a:rPr lang="en-US" sz="2000" i="1">
                            <a:latin typeface="Cambria Math" panose="02040503050406030204" pitchFamily="18" charset="0"/>
                          </a:rPr>
                          <m:t>2</m:t>
                        </m:r>
                        <m:r>
                          <a:rPr lang="en-US" sz="2000" i="1">
                            <a:latin typeface="Cambria Math" panose="02040503050406030204" pitchFamily="18" charset="0"/>
                          </a:rPr>
                          <m:t>+</m:t>
                        </m:r>
                        <m:r>
                          <a:rPr lang="en-US" sz="2000" i="1">
                            <a:latin typeface="Cambria Math" panose="02040503050406030204" pitchFamily="18" charset="0"/>
                          </a:rPr>
                          <m:t>4</m:t>
                        </m:r>
                        <m:r>
                          <a:rPr lang="en-US" sz="2000" i="1">
                            <a:latin typeface="Cambria Math" panose="02040503050406030204" pitchFamily="18" charset="0"/>
                          </a:rPr>
                          <m:t>.</m:t>
                        </m:r>
                        <m:r>
                          <a:rPr lang="en-US" sz="2000" i="1">
                            <a:latin typeface="Cambria Math" panose="02040503050406030204" pitchFamily="18" charset="0"/>
                          </a:rPr>
                          <m:t>5</m:t>
                        </m:r>
                      </m:num>
                      <m:den>
                        <m:r>
                          <a:rPr lang="en-US" sz="2000" i="1">
                            <a:latin typeface="Cambria Math" panose="02040503050406030204" pitchFamily="18" charset="0"/>
                          </a:rPr>
                          <m:t>4</m:t>
                        </m:r>
                      </m:den>
                    </m:f>
                    <m:r>
                      <a:rPr lang="en-US" sz="2000" i="1">
                        <a:latin typeface="Cambria Math" panose="02040503050406030204" pitchFamily="18" charset="0"/>
                      </a:rPr>
                      <m:t> </m:t>
                    </m:r>
                  </m:oMath>
                </a14:m>
                <a:r>
                  <a:rPr lang="en-US" sz="2000" dirty="0"/>
                  <a:t>= </a:t>
                </a:r>
                <a:r>
                  <a:rPr lang="en-US" sz="2000" b="1" dirty="0"/>
                  <a:t>4.35mm</a:t>
                </a:r>
                <a:endParaRPr lang="en-US" sz="2000" dirty="0"/>
              </a:p>
              <a:p>
                <a:r>
                  <a:rPr lang="en-US" sz="2000" dirty="0"/>
                  <a:t>   Deflection at mid of </a:t>
                </a:r>
                <a:r>
                  <a:rPr lang="en-US" sz="2000" dirty="0" smtClean="0"/>
                  <a:t>panel= </a:t>
                </a:r>
                <a:r>
                  <a:rPr lang="en-US" sz="2000" dirty="0"/>
                  <a:t>8 mm </a:t>
                </a:r>
              </a:p>
              <a:p>
                <a:r>
                  <a:rPr lang="en-US" sz="2000" dirty="0"/>
                  <a:t>The deflection = 8 – 4.35 = 3.65 mm</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492370" y="1673525"/>
                <a:ext cx="9861430" cy="4796995"/>
              </a:xfrm>
              <a:blipFill rotWithShape="0">
                <a:blip r:embed="rId2"/>
                <a:stretch>
                  <a:fillRect l="-865" t="-1781"/>
                </a:stretch>
              </a:blipFill>
            </p:spPr>
            <p:txBody>
              <a:bodyPr/>
              <a:lstStyle/>
              <a:p>
                <a:r>
                  <a:rPr lang="en-US">
                    <a:noFill/>
                  </a:rPr>
                  <a:t> </a:t>
                </a:r>
              </a:p>
            </p:txBody>
          </p:sp>
        </mc:Fallback>
      </mc:AlternateContent>
      <p:pic>
        <p:nvPicPr>
          <p:cNvPr id="4" name="Picture 3"/>
          <p:cNvPicPr/>
          <p:nvPr/>
        </p:nvPicPr>
        <p:blipFill rotWithShape="1">
          <a:blip r:embed="rId3"/>
          <a:srcRect l="48601" t="8702" r="6156" b="7987"/>
          <a:stretch/>
        </p:blipFill>
        <p:spPr bwMode="auto">
          <a:xfrm>
            <a:off x="6176513" y="1431984"/>
            <a:ext cx="6015487" cy="542601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17576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9372600" cy="835325"/>
          </a:xfrm>
        </p:spPr>
        <p:txBody>
          <a:bodyPr/>
          <a:lstStyle/>
          <a:p>
            <a:r>
              <a:rPr lang="en-US" cap="none" dirty="0">
                <a:solidFill>
                  <a:srgbClr val="404040"/>
                </a:solidFill>
              </a:rPr>
              <a:t>Deflection check</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81200" y="1544129"/>
                <a:ext cx="9372600" cy="5313872"/>
              </a:xfrm>
            </p:spPr>
            <p:txBody>
              <a:bodyPr>
                <a:normAutofit fontScale="92500"/>
              </a:bodyPr>
              <a:lstStyle/>
              <a:p>
                <a:r>
                  <a:rPr lang="en-US" dirty="0">
                    <a:latin typeface="Times New Roman" panose="02020603050405020304" pitchFamily="18" charset="0"/>
                    <a:ea typeface="Calibri" panose="020F0502020204030204" pitchFamily="34" charset="0"/>
                    <a:cs typeface="Arial" panose="020B0604020202020204" pitchFamily="34" charset="0"/>
                  </a:rPr>
                  <a:t>Immediate deflection </a:t>
                </a:r>
                <a:r>
                  <a:rPr lang="en-US" dirty="0">
                    <a:latin typeface="Calibri" panose="020F0502020204030204" pitchFamily="34"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Δ</a:t>
                </a:r>
                <a:r>
                  <a:rPr lang="en-US" dirty="0" smtClean="0">
                    <a:latin typeface="Calibri" panose="020F0502020204030204" pitchFamily="34" charset="0"/>
                    <a:ea typeface="Calibri" panose="020F0502020204030204" pitchFamily="34" charset="0"/>
                    <a:cs typeface="Arial" panose="020B0604020202020204" pitchFamily="34" charset="0"/>
                  </a:rPr>
                  <a:t>DL </a:t>
                </a:r>
                <a:r>
                  <a:rPr lang="en-US" dirty="0">
                    <a:latin typeface="Calibri" panose="020F0502020204030204" pitchFamily="34"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Δ</a:t>
                </a:r>
                <a:r>
                  <a:rPr lang="en-US" dirty="0" smtClean="0">
                    <a:latin typeface="Calibri" panose="020F0502020204030204" pitchFamily="34" charset="0"/>
                    <a:ea typeface="Calibri" panose="020F0502020204030204" pitchFamily="34" charset="0"/>
                    <a:cs typeface="Arial" panose="020B0604020202020204" pitchFamily="34" charset="0"/>
                  </a:rPr>
                  <a:t>SID </a:t>
                </a:r>
                <a:r>
                  <a:rPr lang="en-US" dirty="0">
                    <a:latin typeface="Calibri" panose="020F0502020204030204" pitchFamily="34"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Δ</a:t>
                </a:r>
                <a:r>
                  <a:rPr lang="en-US" dirty="0" smtClean="0">
                    <a:latin typeface="Calibri" panose="020F0502020204030204" pitchFamily="34" charset="0"/>
                    <a:ea typeface="Calibri" panose="020F0502020204030204" pitchFamily="34" charset="0"/>
                    <a:cs typeface="Arial" panose="020B0604020202020204" pitchFamily="34" charset="0"/>
                  </a:rPr>
                  <a:t>LL = </a:t>
                </a:r>
                <a:r>
                  <a:rPr lang="en-US" b="1" dirty="0" smtClean="0">
                    <a:latin typeface="Calibri" panose="020F0502020204030204" pitchFamily="34" charset="0"/>
                    <a:ea typeface="Calibri" panose="020F0502020204030204" pitchFamily="34" charset="0"/>
                    <a:cs typeface="Arial" panose="020B0604020202020204" pitchFamily="34" charset="0"/>
                  </a:rPr>
                  <a:t>11.25 </a:t>
                </a:r>
                <a:r>
                  <a:rPr lang="en-US" b="1" dirty="0">
                    <a:latin typeface="Calibri" panose="020F0502020204030204" pitchFamily="34" charset="0"/>
                    <a:ea typeface="Calibri" panose="020F0502020204030204" pitchFamily="34" charset="0"/>
                    <a:cs typeface="Arial" panose="020B0604020202020204" pitchFamily="34" charset="0"/>
                  </a:rPr>
                  <a:t>mm</a:t>
                </a:r>
                <a:endParaRPr lang="en-US" sz="2000" dirty="0">
                  <a:latin typeface="Calibri" panose="020F0502020204030204" pitchFamily="34" charset="0"/>
                  <a:ea typeface="Calibri" panose="020F0502020204030204" pitchFamily="34" charset="0"/>
                  <a:cs typeface="Arial" panose="020B0604020202020204" pitchFamily="34" charset="0"/>
                </a:endParaRPr>
              </a:p>
              <a:p>
                <a:r>
                  <a:rPr lang="en-US" dirty="0">
                    <a:latin typeface="Calibri" panose="020F0502020204030204" pitchFamily="34"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Long term deflection =</a:t>
                </a:r>
                <a:r>
                  <a:rPr lang="en-US" dirty="0">
                    <a:latin typeface="Calibri" panose="020F0502020204030204" pitchFamily="34" charset="0"/>
                    <a:ea typeface="Calibri" panose="020F0502020204030204" pitchFamily="34" charset="0"/>
                    <a:cs typeface="Arial" panose="020B0604020202020204" pitchFamily="34" charset="0"/>
                  </a:rPr>
                  <a:t> 2 </a:t>
                </a:r>
                <a:r>
                  <a:rPr lang="en-US" dirty="0">
                    <a:latin typeface="Arial" panose="020B0604020202020204" pitchFamily="34" charset="0"/>
                    <a:ea typeface="Calibri" panose="020F0502020204030204" pitchFamily="34" charset="0"/>
                    <a:cs typeface="Arial" panose="020B0604020202020204" pitchFamily="34" charset="0"/>
                  </a:rPr>
                  <a:t>×Δ</a:t>
                </a:r>
                <a:r>
                  <a:rPr lang="en-US" dirty="0">
                    <a:latin typeface="Calibri" panose="020F0502020204030204" pitchFamily="34" charset="0"/>
                    <a:ea typeface="Calibri" panose="020F0502020204030204" pitchFamily="34" charset="0"/>
                    <a:cs typeface="Arial" panose="020B0604020202020204" pitchFamily="34" charset="0"/>
                  </a:rPr>
                  <a:t>d+2</a:t>
                </a:r>
                <a:r>
                  <a:rPr lang="en-US" dirty="0">
                    <a:latin typeface="Arial" panose="020B0604020202020204" pitchFamily="34" charset="0"/>
                    <a:ea typeface="Calibri" panose="020F0502020204030204" pitchFamily="34" charset="0"/>
                    <a:cs typeface="Arial" panose="020B0604020202020204" pitchFamily="34" charset="0"/>
                  </a:rPr>
                  <a:t>×Δ</a:t>
                </a:r>
                <a:r>
                  <a:rPr lang="en-US" dirty="0">
                    <a:latin typeface="Calibri" panose="020F0502020204030204" pitchFamily="34" charset="0"/>
                    <a:ea typeface="Calibri" panose="020F0502020204030204" pitchFamily="34" charset="0"/>
                    <a:cs typeface="Arial" panose="020B0604020202020204" pitchFamily="34" charset="0"/>
                  </a:rPr>
                  <a:t>sid +1.5 </a:t>
                </a:r>
                <a:r>
                  <a:rPr lang="en-US" dirty="0" err="1">
                    <a:latin typeface="Arial" panose="020B0604020202020204" pitchFamily="34" charset="0"/>
                    <a:ea typeface="Calibri" panose="020F0502020204030204" pitchFamily="34" charset="0"/>
                    <a:cs typeface="Arial" panose="020B0604020202020204" pitchFamily="34" charset="0"/>
                  </a:rPr>
                  <a:t>Δ</a:t>
                </a:r>
                <a:r>
                  <a:rPr lang="en-US" dirty="0" err="1">
                    <a:latin typeface="Calibri" panose="020F0502020204030204" pitchFamily="34" charset="0"/>
                    <a:ea typeface="Calibri" panose="020F0502020204030204" pitchFamily="34" charset="0"/>
                    <a:cs typeface="Arial" panose="020B0604020202020204" pitchFamily="34" charset="0"/>
                  </a:rPr>
                  <a:t>l</a:t>
                </a:r>
                <a:r>
                  <a:rPr lang="en-US" dirty="0">
                    <a:latin typeface="Calibri" panose="020F0502020204030204" pitchFamily="34" charset="0"/>
                    <a:ea typeface="Calibri" panose="020F0502020204030204" pitchFamily="34" charset="0"/>
                    <a:cs typeface="Arial" panose="020B0604020202020204" pitchFamily="34" charset="0"/>
                  </a:rPr>
                  <a:t> = </a:t>
                </a:r>
                <a:r>
                  <a:rPr lang="en-US" b="1" dirty="0">
                    <a:latin typeface="Calibri" panose="020F0502020204030204" pitchFamily="34" charset="0"/>
                    <a:ea typeface="Calibri" panose="020F0502020204030204" pitchFamily="34" charset="0"/>
                    <a:cs typeface="Arial" panose="020B0604020202020204" pitchFamily="34" charset="0"/>
                  </a:rPr>
                  <a:t>20.7 mm</a:t>
                </a:r>
                <a:endParaRPr lang="en-US" sz="2000" dirty="0">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following table shows the allowable deflection</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a:spcAft>
                    <a:spcPts val="6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latin typeface="Calibri" panose="020F0502020204030204" pitchFamily="34" charset="0"/>
                    <a:ea typeface="Calibri" panose="020F0502020204030204" pitchFamily="34" charset="0"/>
                    <a:cs typeface="Arial" panose="020B0604020202020204" pitchFamily="34" charset="0"/>
                  </a:rPr>
                  <a:t>Allowable immediate deflection = </a:t>
                </a:r>
                <a14:m>
                  <m:oMath xmlns:m="http://schemas.openxmlformats.org/officeDocument/2006/math">
                    <m:f>
                      <m:fPr>
                        <m:ctrlPr>
                          <a:rPr lang="en-US" sz="2800" i="1">
                            <a:effectLst/>
                            <a:latin typeface="Cambria Math" panose="02040503050406030204" pitchFamily="18" charset="0"/>
                            <a:ea typeface="Calibri" panose="020F0502020204030204" pitchFamily="34" charset="0"/>
                            <a:cs typeface="Arial" panose="020B0604020202020204" pitchFamily="34" charset="0"/>
                          </a:rPr>
                        </m:ctrlPr>
                      </m:fPr>
                      <m:num>
                        <m:r>
                          <a:rPr lang="en-US" sz="2800" i="1">
                            <a:effectLst/>
                            <a:latin typeface="Cambria Math" panose="02040503050406030204" pitchFamily="18" charset="0"/>
                            <a:ea typeface="Calibri" panose="020F0502020204030204" pitchFamily="34" charset="0"/>
                            <a:cs typeface="Arial" panose="020B0604020202020204" pitchFamily="34" charset="0"/>
                          </a:rPr>
                          <m:t>𝑙</m:t>
                        </m:r>
                      </m:num>
                      <m:den>
                        <m:r>
                          <a:rPr lang="en-US" sz="2800" i="1">
                            <a:effectLst/>
                            <a:latin typeface="Cambria Math" panose="02040503050406030204" pitchFamily="18" charset="0"/>
                            <a:ea typeface="Calibri" panose="020F0502020204030204" pitchFamily="34" charset="0"/>
                            <a:cs typeface="Arial" panose="020B0604020202020204" pitchFamily="34" charset="0"/>
                          </a:rPr>
                          <m:t>360</m:t>
                        </m:r>
                      </m:den>
                    </m:f>
                    <m:r>
                      <a:rPr lang="en-US" sz="2800" i="1">
                        <a:effectLst/>
                        <a:latin typeface="Cambria Math" panose="02040503050406030204" pitchFamily="18" charset="0"/>
                        <a:ea typeface="Calibri" panose="020F0502020204030204" pitchFamily="34" charset="0"/>
                        <a:cs typeface="Arial" panose="020B0604020202020204" pitchFamily="34" charset="0"/>
                      </a:rPr>
                      <m:t>= </m:t>
                    </m:r>
                    <m:f>
                      <m:fPr>
                        <m:ctrlPr>
                          <a:rPr lang="en-US" sz="2800" i="1">
                            <a:effectLst/>
                            <a:latin typeface="Cambria Math" panose="02040503050406030204" pitchFamily="18" charset="0"/>
                            <a:ea typeface="Calibri" panose="020F0502020204030204" pitchFamily="34" charset="0"/>
                            <a:cs typeface="Arial" panose="020B0604020202020204" pitchFamily="34" charset="0"/>
                          </a:rPr>
                        </m:ctrlPr>
                      </m:fPr>
                      <m:num>
                        <m:r>
                          <a:rPr lang="en-US" sz="2800" i="1">
                            <a:effectLst/>
                            <a:latin typeface="Cambria Math" panose="02040503050406030204" pitchFamily="18" charset="0"/>
                            <a:ea typeface="Calibri" panose="020F0502020204030204" pitchFamily="34" charset="0"/>
                            <a:cs typeface="Arial" panose="020B0604020202020204" pitchFamily="34" charset="0"/>
                          </a:rPr>
                          <m:t>7</m:t>
                        </m:r>
                        <m:r>
                          <a:rPr lang="en-US" sz="2800" i="1">
                            <a:effectLst/>
                            <a:latin typeface="Cambria Math" panose="02040503050406030204" pitchFamily="18" charset="0"/>
                            <a:ea typeface="Calibri" panose="020F0502020204030204" pitchFamily="34" charset="0"/>
                            <a:cs typeface="Arial" panose="020B0604020202020204" pitchFamily="34" charset="0"/>
                          </a:rPr>
                          <m:t>.</m:t>
                        </m:r>
                        <m:r>
                          <a:rPr lang="en-US" sz="2800" i="1">
                            <a:effectLst/>
                            <a:latin typeface="Cambria Math" panose="02040503050406030204" pitchFamily="18" charset="0"/>
                            <a:ea typeface="Calibri" panose="020F0502020204030204" pitchFamily="34" charset="0"/>
                            <a:cs typeface="Arial" panose="020B0604020202020204" pitchFamily="34" charset="0"/>
                          </a:rPr>
                          <m:t>7</m:t>
                        </m:r>
                      </m:num>
                      <m:den>
                        <m:r>
                          <a:rPr lang="en-US" sz="2800" i="1">
                            <a:effectLst/>
                            <a:latin typeface="Cambria Math" panose="02040503050406030204" pitchFamily="18" charset="0"/>
                            <a:ea typeface="Calibri" panose="020F0502020204030204" pitchFamily="34" charset="0"/>
                            <a:cs typeface="Arial" panose="020B0604020202020204" pitchFamily="34" charset="0"/>
                          </a:rPr>
                          <m:t>360</m:t>
                        </m:r>
                      </m:den>
                    </m:f>
                  </m:oMath>
                </a14:m>
                <a:r>
                  <a:rPr lang="en-US" dirty="0">
                    <a:effectLst/>
                    <a:latin typeface="Calibri" panose="020F0502020204030204" pitchFamily="34" charset="0"/>
                    <a:ea typeface="Calibri" panose="020F0502020204030204" pitchFamily="34" charset="0"/>
                    <a:cs typeface="Arial" panose="020B0604020202020204" pitchFamily="34" charset="0"/>
                  </a:rPr>
                  <a:t>=  21.3 mm &gt; 11.25 mm It's ok.</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Allowable long term deflection = </a:t>
                </a:r>
                <a14:m>
                  <m:oMath xmlns:m="http://schemas.openxmlformats.org/officeDocument/2006/math">
                    <m:f>
                      <m:fPr>
                        <m:ctrlPr>
                          <a:rPr lang="en-US" sz="2800" i="1">
                            <a:effectLst/>
                            <a:latin typeface="Cambria Math" panose="02040503050406030204" pitchFamily="18" charset="0"/>
                          </a:rPr>
                        </m:ctrlPr>
                      </m:fPr>
                      <m:num>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𝑙</m:t>
                        </m:r>
                      </m:num>
                      <m:den>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240</m:t>
                        </m:r>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den>
                    </m:f>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2800" i="1">
                            <a:effectLst/>
                            <a:latin typeface="Cambria Math" panose="02040503050406030204" pitchFamily="18" charset="0"/>
                          </a:rPr>
                        </m:ctrlPr>
                      </m:fPr>
                      <m:num>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num>
                      <m:den>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240</m:t>
                        </m:r>
                      </m:den>
                    </m:f>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32</m:t>
                    </m:r>
                    <m:r>
                      <a:rPr lang="en-US" sz="28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mm &gt; 20.7 mm it's ok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81200" y="1544129"/>
                <a:ext cx="9372600" cy="5313872"/>
              </a:xfrm>
              <a:blipFill rotWithShape="0">
                <a:blip r:embed="rId2"/>
                <a:stretch>
                  <a:fillRect l="-715" t="-1376" r="-65"/>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146629"/>
            <a:ext cx="6916683" cy="1856692"/>
          </a:xfrm>
          <a:prstGeom prst="rect">
            <a:avLst/>
          </a:prstGeom>
          <a:noFill/>
        </p:spPr>
      </p:pic>
    </p:spTree>
    <p:extLst>
      <p:ext uri="{BB962C8B-B14F-4D97-AF65-F5344CB8AC3E}">
        <p14:creationId xmlns:p14="http://schemas.microsoft.com/office/powerpoint/2010/main" val="2565180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Mpmr</a:t>
            </a:r>
            <a:r>
              <a:rPr lang="en-US" dirty="0" smtClean="0"/>
              <a:t> check </a:t>
            </a:r>
            <a:endParaRPr lang="ar-JO" dirty="0"/>
          </a:p>
        </p:txBody>
      </p:sp>
      <p:sp>
        <p:nvSpPr>
          <p:cNvPr id="3" name="Content Placeholder 2"/>
          <p:cNvSpPr>
            <a:spLocks noGrp="1"/>
          </p:cNvSpPr>
          <p:nvPr>
            <p:ph idx="1"/>
          </p:nvPr>
        </p:nvSpPr>
        <p:spPr/>
        <p:txBody>
          <a:bodyPr/>
          <a:lstStyle/>
          <a:p>
            <a:r>
              <a:rPr lang="en-US" dirty="0" smtClean="0"/>
              <a:t>to </a:t>
            </a:r>
            <a:r>
              <a:rPr lang="en-US" dirty="0"/>
              <a:t>find if response spectrum analysis can be made for seismic </a:t>
            </a:r>
            <a:r>
              <a:rPr lang="en-US" dirty="0" smtClean="0"/>
              <a:t>design. So The </a:t>
            </a:r>
            <a:r>
              <a:rPr lang="en-US" dirty="0"/>
              <a:t>MPMR must be greater than 90% to use response spectrum analysis</a:t>
            </a:r>
            <a:r>
              <a:rPr lang="en-US" dirty="0" smtClean="0"/>
              <a:t>.</a:t>
            </a:r>
          </a:p>
          <a:p>
            <a:pPr marL="0" indent="0">
              <a:buNone/>
            </a:pPr>
            <a:endParaRPr lang="en-US" dirty="0"/>
          </a:p>
          <a:p>
            <a:pPr marL="0" indent="0">
              <a:buNone/>
            </a:pPr>
            <a:r>
              <a:rPr lang="en-US" dirty="0" smtClean="0"/>
              <a:t> </a:t>
            </a:r>
            <a:endParaRPr lang="ar-JO" dirty="0"/>
          </a:p>
        </p:txBody>
      </p:sp>
    </p:spTree>
    <p:extLst>
      <p:ext uri="{BB962C8B-B14F-4D97-AF65-F5344CB8AC3E}">
        <p14:creationId xmlns:p14="http://schemas.microsoft.com/office/powerpoint/2010/main" val="3553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04960097"/>
              </p:ext>
            </p:extLst>
          </p:nvPr>
        </p:nvGraphicFramePr>
        <p:xfrm>
          <a:off x="1758465" y="398596"/>
          <a:ext cx="8264768" cy="5943600"/>
        </p:xfrm>
        <a:graphic>
          <a:graphicData uri="http://schemas.openxmlformats.org/drawingml/2006/table">
            <a:tbl>
              <a:tblPr firstRow="1" firstCol="1" bandRow="1">
                <a:tableStyleId>{5C22544A-7EE6-4342-B048-85BDC9FD1C3A}</a:tableStyleId>
              </a:tblPr>
              <a:tblGrid>
                <a:gridCol w="1001762">
                  <a:extLst>
                    <a:ext uri="{9D8B030D-6E8A-4147-A177-3AD203B41FA5}">
                      <a16:colId xmlns:a16="http://schemas.microsoft.com/office/drawing/2014/main" xmlns="" val="20000"/>
                    </a:ext>
                  </a:extLst>
                </a:gridCol>
                <a:gridCol w="1001762">
                  <a:extLst>
                    <a:ext uri="{9D8B030D-6E8A-4147-A177-3AD203B41FA5}">
                      <a16:colId xmlns:a16="http://schemas.microsoft.com/office/drawing/2014/main" xmlns="" val="20001"/>
                    </a:ext>
                  </a:extLst>
                </a:gridCol>
                <a:gridCol w="1001762">
                  <a:extLst>
                    <a:ext uri="{9D8B030D-6E8A-4147-A177-3AD203B41FA5}">
                      <a16:colId xmlns:a16="http://schemas.microsoft.com/office/drawing/2014/main" xmlns="" val="20002"/>
                    </a:ext>
                  </a:extLst>
                </a:gridCol>
                <a:gridCol w="1001762">
                  <a:extLst>
                    <a:ext uri="{9D8B030D-6E8A-4147-A177-3AD203B41FA5}">
                      <a16:colId xmlns:a16="http://schemas.microsoft.com/office/drawing/2014/main" xmlns="" val="20003"/>
                    </a:ext>
                  </a:extLst>
                </a:gridCol>
                <a:gridCol w="1001762">
                  <a:extLst>
                    <a:ext uri="{9D8B030D-6E8A-4147-A177-3AD203B41FA5}">
                      <a16:colId xmlns:a16="http://schemas.microsoft.com/office/drawing/2014/main" xmlns="" val="20004"/>
                    </a:ext>
                  </a:extLst>
                </a:gridCol>
                <a:gridCol w="1001762">
                  <a:extLst>
                    <a:ext uri="{9D8B030D-6E8A-4147-A177-3AD203B41FA5}">
                      <a16:colId xmlns:a16="http://schemas.microsoft.com/office/drawing/2014/main" xmlns="" val="20005"/>
                    </a:ext>
                  </a:extLst>
                </a:gridCol>
                <a:gridCol w="1001762">
                  <a:extLst>
                    <a:ext uri="{9D8B030D-6E8A-4147-A177-3AD203B41FA5}">
                      <a16:colId xmlns:a16="http://schemas.microsoft.com/office/drawing/2014/main" xmlns="" val="20006"/>
                    </a:ext>
                  </a:extLst>
                </a:gridCol>
                <a:gridCol w="1252434">
                  <a:extLst>
                    <a:ext uri="{9D8B030D-6E8A-4147-A177-3AD203B41FA5}">
                      <a16:colId xmlns:a16="http://schemas.microsoft.com/office/drawing/2014/main" xmlns="" val="20007"/>
                    </a:ext>
                  </a:extLst>
                </a:gridCol>
              </a:tblGrid>
              <a:tr h="441307">
                <a:tc>
                  <a:txBody>
                    <a:bodyPr/>
                    <a:lstStyle/>
                    <a:p>
                      <a:pPr algn="l" rtl="1">
                        <a:lnSpc>
                          <a:spcPct val="150000"/>
                        </a:lnSpc>
                        <a:spcAft>
                          <a:spcPts val="0"/>
                        </a:spcAft>
                      </a:pPr>
                      <a:r>
                        <a:rPr lang="en-US" sz="700" dirty="0">
                          <a:effectLst/>
                        </a:rPr>
                        <a:t>Case</a:t>
                      </a:r>
                      <a:endParaRPr lang="en-US" sz="700" dirty="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Mode</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Period</a:t>
                      </a:r>
                      <a:br>
                        <a:rPr lang="en-US" sz="700">
                          <a:effectLst/>
                        </a:rPr>
                      </a:br>
                      <a:r>
                        <a:rPr lang="en-US" sz="700">
                          <a:effectLst/>
                        </a:rPr>
                        <a:t>sec</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UX</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UY</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UZ</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Sum UX</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Sum UY</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0"/>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1.500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0.4507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0.0322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0.4507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0.0322</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1"/>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a:t>
                      </a:r>
                      <a:endParaRPr lang="en-US" sz="700">
                        <a:effectLst/>
                        <a:latin typeface="Times New Roman"/>
                        <a:ea typeface="Times New Roman"/>
                        <a:cs typeface="Times New Roman"/>
                      </a:endParaRPr>
                    </a:p>
                  </a:txBody>
                  <a:tcPr marL="41510" marR="41510" marT="0" marB="0"/>
                </a:tc>
                <a:tc>
                  <a:txBody>
                    <a:bodyPr/>
                    <a:lstStyle/>
                    <a:p>
                      <a:pPr algn="l" rtl="0">
                        <a:lnSpc>
                          <a:spcPct val="150000"/>
                        </a:lnSpc>
                        <a:spcAft>
                          <a:spcPts val="0"/>
                        </a:spcAft>
                      </a:pPr>
                      <a:r>
                        <a:rPr lang="en-US" sz="700">
                          <a:effectLst/>
                        </a:rPr>
                        <a:t>1.420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0.0309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0.4896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0.4816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0.5217</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2"/>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1.003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0.0384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1.236E-05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0.52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0.5217</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3"/>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0.383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0.1078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0.6278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0.5237</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4"/>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0.364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0.0023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0.1151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0.6301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0.6389</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5"/>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0">
                        <a:lnSpc>
                          <a:spcPct val="150000"/>
                        </a:lnSpc>
                        <a:spcAft>
                          <a:spcPts val="0"/>
                        </a:spcAft>
                      </a:pPr>
                      <a:r>
                        <a:rPr lang="en-US" sz="700">
                          <a:effectLst/>
                        </a:rPr>
                        <a:t>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0.281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0.0154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0.6321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0.6543</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6"/>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0.185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0.0461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0.6781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0.6555</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7"/>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0.167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0.0025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0.0577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0.6807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0.7132</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8"/>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dirty="0">
                          <a:effectLst/>
                        </a:rPr>
                        <a:t>0.162</a:t>
                      </a:r>
                      <a:endParaRPr lang="en-US" sz="700" dirty="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0.6807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0.7147</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09"/>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0.139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0.019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0.6998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0.7147</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0"/>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11</a:t>
                      </a:r>
                      <a:endParaRPr lang="en-US" sz="700">
                        <a:effectLst/>
                        <a:latin typeface="Times New Roman"/>
                        <a:ea typeface="Times New Roman"/>
                        <a:cs typeface="Times New Roman"/>
                      </a:endParaRPr>
                    </a:p>
                  </a:txBody>
                  <a:tcPr marL="41510" marR="41510" marT="0" marB="0"/>
                </a:tc>
                <a:tc>
                  <a:txBody>
                    <a:bodyPr/>
                    <a:lstStyle/>
                    <a:p>
                      <a:pPr algn="l" rtl="0">
                        <a:lnSpc>
                          <a:spcPct val="150000"/>
                        </a:lnSpc>
                        <a:spcAft>
                          <a:spcPts val="0"/>
                        </a:spcAft>
                      </a:pPr>
                      <a:r>
                        <a:rPr lang="en-US" sz="700">
                          <a:effectLst/>
                        </a:rPr>
                        <a:t>0.135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0.0025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0.6998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0.7173</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1"/>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0.124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0.0131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0.7014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0.7304</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2"/>
                  </a:ext>
                </a:extLst>
              </a:tr>
              <a:tr h="206597">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0.116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1.91E-05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1.281E-05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0.7014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0.7304</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3"/>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0.111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0.0434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0.702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0.7738</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4"/>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0.105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0.0486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0.7505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0.774</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5"/>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0.099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0.0022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0.7528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0.774</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6"/>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0.088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0.051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0.7535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0.8251</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7"/>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0.082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0.0734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0.8269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0.8265</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8"/>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19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0.076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0.0085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0.0409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0.8355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0.8674</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19"/>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0.069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0.0429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0.8783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0.8676</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20"/>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0.066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0.0074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0.0329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0.8858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0.9005</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21"/>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0.061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0.8871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0.9005</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22"/>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23</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0.059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0.0067</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0.8939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0.9023</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23"/>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0.059</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0.0005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0.0122</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0.8944</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0.9145</a:t>
                      </a:r>
                      <a:endParaRPr lang="en-US" sz="70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24"/>
                  </a:ext>
                </a:extLst>
              </a:tr>
              <a:tr h="220654">
                <a:tc>
                  <a:txBody>
                    <a:bodyPr/>
                    <a:lstStyle/>
                    <a:p>
                      <a:pPr algn="l" rtl="1">
                        <a:lnSpc>
                          <a:spcPct val="150000"/>
                        </a:lnSpc>
                        <a:spcAft>
                          <a:spcPts val="0"/>
                        </a:spcAft>
                      </a:pPr>
                      <a:r>
                        <a:rPr lang="en-US" sz="700">
                          <a:effectLst/>
                        </a:rPr>
                        <a:t>Modal</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25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0.058</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0.0066</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0.0015</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a:effectLst/>
                        </a:rPr>
                        <a:t>0.901</a:t>
                      </a:r>
                      <a:endParaRPr lang="en-US" sz="700">
                        <a:effectLst/>
                        <a:latin typeface="Times New Roman"/>
                        <a:ea typeface="Times New Roman"/>
                        <a:cs typeface="Times New Roman"/>
                      </a:endParaRPr>
                    </a:p>
                  </a:txBody>
                  <a:tcPr marL="41510" marR="41510" marT="0" marB="0"/>
                </a:tc>
                <a:tc>
                  <a:txBody>
                    <a:bodyPr/>
                    <a:lstStyle/>
                    <a:p>
                      <a:pPr algn="l" rtl="1">
                        <a:lnSpc>
                          <a:spcPct val="150000"/>
                        </a:lnSpc>
                        <a:spcAft>
                          <a:spcPts val="0"/>
                        </a:spcAft>
                      </a:pPr>
                      <a:r>
                        <a:rPr lang="en-US" sz="700" dirty="0">
                          <a:effectLst/>
                        </a:rPr>
                        <a:t>0.9161</a:t>
                      </a:r>
                      <a:endParaRPr lang="en-US" sz="700" dirty="0">
                        <a:effectLst/>
                        <a:latin typeface="Times New Roman"/>
                        <a:ea typeface="Times New Roman"/>
                        <a:cs typeface="Times New Roman"/>
                      </a:endParaRPr>
                    </a:p>
                  </a:txBody>
                  <a:tcPr marL="41510" marR="41510" marT="0" marB="0"/>
                </a:tc>
                <a:extLst>
                  <a:ext uri="{0D108BD9-81ED-4DB2-BD59-A6C34878D82A}">
                    <a16:rowId xmlns:a16="http://schemas.microsoft.com/office/drawing/2014/main" xmlns="" val="10025"/>
                  </a:ext>
                </a:extLst>
              </a:tr>
            </a:tbl>
          </a:graphicData>
        </a:graphic>
      </p:graphicFrame>
    </p:spTree>
    <p:extLst>
      <p:ext uri="{BB962C8B-B14F-4D97-AF65-F5344CB8AC3E}">
        <p14:creationId xmlns:p14="http://schemas.microsoft.com/office/powerpoint/2010/main" val="131974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 shear check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marL="0" indent="0" algn="l">
                  <a:buNone/>
                </a:pPr>
                <a:r>
                  <a:rPr lang="en-US" dirty="0" smtClean="0"/>
                  <a:t>Will be make on result of modal </a:t>
                </a:r>
                <a:r>
                  <a:rPr lang="en-US" dirty="0"/>
                  <a:t>response spectrum , response spectrum shall be multiplied by at least </a:t>
                </a:r>
                <a:r>
                  <a:rPr lang="en-US" dirty="0" smtClean="0"/>
                  <a:t>0.85</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𝑣</m:t>
                        </m:r>
                      </m:num>
                      <m:den>
                        <m:r>
                          <a:rPr lang="en-US" b="0" i="1" smtClean="0">
                            <a:latin typeface="Cambria Math"/>
                          </a:rPr>
                          <m:t>𝑣𝑡</m:t>
                        </m:r>
                        <m:r>
                          <a:rPr lang="en-US" b="0" i="1" smtClean="0">
                            <a:latin typeface="Cambria Math"/>
                          </a:rPr>
                          <m:t> </m:t>
                        </m:r>
                      </m:den>
                    </m:f>
                  </m:oMath>
                </a14:m>
                <a:endParaRPr lang="en-US" dirty="0" smtClean="0"/>
              </a:p>
              <a:p>
                <a:pPr marL="0" indent="0">
                  <a:buNone/>
                </a:pPr>
                <a:r>
                  <a:rPr lang="en-US" dirty="0" smtClean="0"/>
                  <a:t>Base shear manually : V = Cs × W </a:t>
                </a:r>
              </a:p>
              <a:p>
                <a:pPr marL="0" indent="0">
                  <a:buNone/>
                </a:pPr>
                <a:r>
                  <a:rPr lang="en-US" dirty="0" smtClean="0"/>
                  <a:t>W = weight of structure = 89927 KN .</a:t>
                </a:r>
              </a:p>
              <a:p>
                <a:pPr marL="0" indent="0">
                  <a:buNone/>
                </a:pPr>
                <a:r>
                  <a:rPr lang="en-US" dirty="0" smtClean="0"/>
                  <a:t>Cs = minimum of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𝑆𝐷𝑠</m:t>
                        </m:r>
                      </m:num>
                      <m:den>
                        <m:f>
                          <m:fPr>
                            <m:ctrlPr>
                              <a:rPr lang="en-US" i="1" smtClean="0">
                                <a:latin typeface="Cambria Math" panose="02040503050406030204" pitchFamily="18" charset="0"/>
                              </a:rPr>
                            </m:ctrlPr>
                          </m:fPr>
                          <m:num>
                            <m:r>
                              <a:rPr lang="en-US" b="0" i="1" smtClean="0">
                                <a:latin typeface="Cambria Math"/>
                              </a:rPr>
                              <m:t>𝑅</m:t>
                            </m:r>
                          </m:num>
                          <m:den>
                            <m:r>
                              <a:rPr lang="en-US" b="0" i="1" smtClean="0">
                                <a:latin typeface="Cambria Math"/>
                              </a:rPr>
                              <m:t>𝐼𝑒</m:t>
                            </m:r>
                          </m:den>
                        </m:f>
                      </m:den>
                    </m:f>
                  </m:oMath>
                </a14:m>
                <a:r>
                  <a:rPr lang="en-US" dirty="0" smtClean="0"/>
                  <a:t>   , </a:t>
                </a:r>
                <a14:m>
                  <m:oMath xmlns:m="http://schemas.openxmlformats.org/officeDocument/2006/math">
                    <m:f>
                      <m:fPr>
                        <m:ctrlPr>
                          <a:rPr lang="en-US" i="1">
                            <a:latin typeface="Cambria Math" panose="02040503050406030204" pitchFamily="18" charset="0"/>
                            <a:ea typeface="Times New Roman"/>
                            <a:cs typeface="Times New Roman"/>
                          </a:rPr>
                        </m:ctrlPr>
                      </m:fPr>
                      <m:num>
                        <m:r>
                          <m:rPr>
                            <m:sty m:val="p"/>
                          </m:rPr>
                          <a:rPr lang="en-US">
                            <a:effectLst/>
                            <a:latin typeface="Cambria Math"/>
                            <a:ea typeface="Times New Roman"/>
                            <a:cs typeface="Times New Roman"/>
                          </a:rPr>
                          <m:t>SD</m:t>
                        </m:r>
                        <m:r>
                          <a:rPr lang="en-US">
                            <a:effectLst/>
                            <a:latin typeface="Cambria Math"/>
                            <a:ea typeface="Times New Roman"/>
                            <a:cs typeface="Times New Roman"/>
                          </a:rPr>
                          <m:t>1</m:t>
                        </m:r>
                      </m:num>
                      <m:den>
                        <m:r>
                          <m:rPr>
                            <m:sty m:val="p"/>
                          </m:rPr>
                          <a:rPr lang="en-US">
                            <a:effectLst/>
                            <a:latin typeface="Cambria Math"/>
                            <a:ea typeface="Times New Roman"/>
                            <a:cs typeface="Times New Roman"/>
                          </a:rPr>
                          <m:t>T</m:t>
                        </m:r>
                        <m:r>
                          <a:rPr lang="en-US">
                            <a:effectLst/>
                            <a:latin typeface="Cambria Math"/>
                            <a:ea typeface="Times New Roman"/>
                            <a:cs typeface="Times New Roman"/>
                          </a:rPr>
                          <m:t>(</m:t>
                        </m:r>
                        <m:f>
                          <m:fPr>
                            <m:ctrlPr>
                              <a:rPr lang="en-US" i="1">
                                <a:effectLst/>
                                <a:latin typeface="Cambria Math" panose="02040503050406030204" pitchFamily="18" charset="0"/>
                                <a:ea typeface="Times New Roman"/>
                                <a:cs typeface="Times New Roman"/>
                              </a:rPr>
                            </m:ctrlPr>
                          </m:fPr>
                          <m:num>
                            <m:r>
                              <m:rPr>
                                <m:sty m:val="p"/>
                              </m:rPr>
                              <a:rPr lang="en-US">
                                <a:effectLst/>
                                <a:latin typeface="Cambria Math"/>
                                <a:ea typeface="Times New Roman"/>
                                <a:cs typeface="Times New Roman"/>
                              </a:rPr>
                              <m:t>R</m:t>
                            </m:r>
                          </m:num>
                          <m:den>
                            <m:r>
                              <m:rPr>
                                <m:sty m:val="p"/>
                              </m:rPr>
                              <a:rPr lang="en-US">
                                <a:effectLst/>
                                <a:latin typeface="Cambria Math"/>
                                <a:ea typeface="Times New Roman"/>
                                <a:cs typeface="Times New Roman"/>
                              </a:rPr>
                              <m:t>Ie</m:t>
                            </m:r>
                          </m:den>
                        </m:f>
                        <m:r>
                          <a:rPr lang="en-US">
                            <a:effectLst/>
                            <a:latin typeface="Cambria Math"/>
                            <a:ea typeface="Times New Roman"/>
                            <a:cs typeface="Times New Roman"/>
                          </a:rPr>
                          <m:t>)</m:t>
                        </m:r>
                      </m:den>
                    </m:f>
                  </m:oMath>
                </a14:m>
                <a:endParaRPr lang="en-US" dirty="0" smtClean="0">
                  <a:effectLst/>
                  <a:ea typeface="Times New Roman"/>
                  <a:cs typeface="Times New Roman"/>
                </a:endParaRPr>
              </a:p>
              <a:p>
                <a:pPr marL="0" indent="0">
                  <a:buNone/>
                </a:pPr>
                <a:r>
                  <a:rPr lang="en-US" dirty="0" smtClean="0"/>
                  <a:t>SDs = 0.6  ,  R= 5 ,  </a:t>
                </a:r>
                <a:r>
                  <a:rPr lang="en-US" dirty="0" err="1" smtClean="0"/>
                  <a:t>Ie</a:t>
                </a:r>
                <a:r>
                  <a:rPr lang="en-US" dirty="0" smtClean="0"/>
                  <a:t> = 1 </a:t>
                </a:r>
              </a:p>
              <a:p>
                <a:pPr marL="0" indent="0">
                  <a:buNone/>
                </a:pPr>
                <a:r>
                  <a:rPr lang="en-US" dirty="0" smtClean="0"/>
                  <a:t>Ta= Ct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a:rPr>
                          <m:t>h</m:t>
                        </m:r>
                        <m:r>
                          <a:rPr lang="en-US" b="0" i="1" smtClean="0">
                            <a:latin typeface="Cambria Math"/>
                          </a:rPr>
                          <m:t>𝑛</m:t>
                        </m:r>
                      </m:e>
                      <m:sup>
                        <m:r>
                          <a:rPr lang="en-US" b="0" i="1" smtClean="0">
                            <a:latin typeface="Cambria Math"/>
                          </a:rPr>
                          <m:t>𝑥</m:t>
                        </m:r>
                      </m:sup>
                    </m:sSup>
                  </m:oMath>
                </a14:m>
                <a:r>
                  <a:rPr lang="en-US" dirty="0" smtClean="0"/>
                  <a:t> </a:t>
                </a:r>
              </a:p>
              <a:p>
                <a:pPr marL="0" indent="0">
                  <a:buNone/>
                </a:pPr>
                <a:r>
                  <a:rPr lang="en-US" dirty="0" smtClean="0"/>
                  <a:t>T = </a:t>
                </a:r>
                <a:r>
                  <a:rPr lang="en-US" dirty="0" err="1" smtClean="0"/>
                  <a:t>Ta×Cu</a:t>
                </a:r>
                <a:r>
                  <a:rPr lang="en-US" dirty="0" smtClean="0"/>
                  <a:t> </a:t>
                </a:r>
                <a:endParaRPr lang="en-US" dirty="0"/>
              </a:p>
              <a:p>
                <a:pPr marL="0" indent="0">
                  <a:buNone/>
                </a:pPr>
                <a:endParaRPr lang="en-US" dirty="0" smtClean="0"/>
              </a:p>
              <a:p>
                <a:pPr marL="0" indent="0">
                  <a:buNone/>
                </a:pPr>
                <a:endParaRPr lang="en-US" dirty="0" smtClean="0"/>
              </a:p>
              <a:p>
                <a:pPr marL="0" indent="0">
                  <a:buNone/>
                </a:pPr>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75" t="-2585" b="-30748"/>
                </a:stretch>
              </a:blipFill>
            </p:spPr>
            <p:txBody>
              <a:bodyPr/>
              <a:lstStyle/>
              <a:p>
                <a:r>
                  <a:rPr lang="ar-JO">
                    <a:noFill/>
                  </a:rPr>
                  <a:t> </a:t>
                </a:r>
              </a:p>
            </p:txBody>
          </p:sp>
        </mc:Fallback>
      </mc:AlternateContent>
    </p:spTree>
    <p:extLst>
      <p:ext uri="{BB962C8B-B14F-4D97-AF65-F5344CB8AC3E}">
        <p14:creationId xmlns:p14="http://schemas.microsoft.com/office/powerpoint/2010/main" val="216526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 </a:t>
            </a:r>
            <a:r>
              <a:rPr lang="en-US" dirty="0" err="1" smtClean="0"/>
              <a:t>shera</a:t>
            </a:r>
            <a:r>
              <a:rPr lang="en-US" dirty="0" smtClean="0"/>
              <a:t> check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Value of Ct and x </a:t>
                </a:r>
                <a:r>
                  <a:rPr lang="en-US" dirty="0" err="1" smtClean="0"/>
                  <a:t>taked</a:t>
                </a:r>
                <a:r>
                  <a:rPr lang="en-US" dirty="0" smtClean="0"/>
                  <a:t> from code so :</a:t>
                </a:r>
              </a:p>
              <a:p>
                <a:pPr marL="0" indent="0">
                  <a:buNone/>
                </a:pPr>
                <a:r>
                  <a:rPr lang="en-US" dirty="0" smtClean="0"/>
                  <a:t>Ct = 0.02 ×</a:t>
                </a:r>
                <a14:m>
                  <m:oMath xmlns:m="http://schemas.openxmlformats.org/officeDocument/2006/math">
                    <m:sSup>
                      <m:sSupPr>
                        <m:ctrlPr>
                          <a:rPr lang="en-US" i="1" smtClean="0">
                            <a:latin typeface="Cambria Math" panose="02040503050406030204" pitchFamily="18" charset="0"/>
                          </a:rPr>
                        </m:ctrlPr>
                      </m:sSupPr>
                      <m:e>
                        <m:r>
                          <m:rPr>
                            <m:nor/>
                          </m:rPr>
                          <a:rPr lang="en-US" dirty="0">
                            <a:solidFill>
                              <a:srgbClr val="404040"/>
                            </a:solidFill>
                          </a:rPr>
                          <m:t>(</m:t>
                        </m:r>
                        <m:r>
                          <m:rPr>
                            <m:nor/>
                          </m:rPr>
                          <a:rPr lang="en-US" dirty="0">
                            <a:solidFill>
                              <a:srgbClr val="404040"/>
                            </a:solidFill>
                          </a:rPr>
                          <m:t>0.0488</m:t>
                        </m:r>
                        <m:r>
                          <m:rPr>
                            <m:nor/>
                          </m:rPr>
                          <a:rPr lang="en-US" b="0" i="0" dirty="0" smtClean="0">
                            <a:solidFill>
                              <a:srgbClr val="404040"/>
                            </a:solidFill>
                          </a:rPr>
                          <m:t>)</m:t>
                        </m:r>
                      </m:e>
                      <m:sup>
                        <m:r>
                          <a:rPr lang="en-US" b="0" i="1" smtClean="0">
                            <a:latin typeface="Cambria Math"/>
                          </a:rPr>
                          <m:t>𝑎</m:t>
                        </m:r>
                      </m:sup>
                    </m:sSup>
                    <m:r>
                      <a:rPr lang="en-US" b="0" i="1" smtClean="0">
                        <a:latin typeface="Cambria Math"/>
                      </a:rPr>
                      <m:t> </m:t>
                    </m:r>
                  </m:oMath>
                </a14:m>
                <a:endParaRPr lang="en-US" b="0" dirty="0" smtClean="0"/>
              </a:p>
              <a:p>
                <a:pPr marL="0" indent="0">
                  <a:buNone/>
                </a:pPr>
                <a:r>
                  <a:rPr lang="en-US" dirty="0" smtClean="0"/>
                  <a:t>X = 0.75 </a:t>
                </a:r>
              </a:p>
              <a:p>
                <a:pPr marL="0" indent="0">
                  <a:buNone/>
                </a:pPr>
                <a:r>
                  <a:rPr lang="en-US" dirty="0" err="1" smtClean="0"/>
                  <a:t>hn</a:t>
                </a:r>
                <a:r>
                  <a:rPr lang="en-US" dirty="0" smtClean="0"/>
                  <a:t> = 36.37 m</a:t>
                </a:r>
              </a:p>
              <a:p>
                <a:pPr marL="0" indent="0">
                  <a:buNone/>
                </a:pPr>
                <a:r>
                  <a:rPr lang="en-US" dirty="0" smtClean="0"/>
                  <a:t>Cu = 1.4 </a:t>
                </a:r>
              </a:p>
              <a:p>
                <a:pPr marL="0" indent="0">
                  <a:buNone/>
                </a:pPr>
                <a:r>
                  <a:rPr lang="en-US" dirty="0" smtClean="0"/>
                  <a:t>So : T = </a:t>
                </a:r>
                <a14:m>
                  <m:oMath xmlns:m="http://schemas.openxmlformats.org/officeDocument/2006/math">
                    <m:r>
                      <a:rPr lang="en-US">
                        <a:latin typeface="Cambria Math"/>
                        <a:ea typeface="Times New Roman"/>
                        <a:cs typeface="Times New Roman"/>
                      </a:rPr>
                      <m:t>1</m:t>
                    </m:r>
                    <m:r>
                      <a:rPr lang="en-US">
                        <a:latin typeface="Cambria Math"/>
                        <a:ea typeface="Times New Roman"/>
                        <a:cs typeface="Times New Roman"/>
                      </a:rPr>
                      <m:t>.</m:t>
                    </m:r>
                    <m:r>
                      <a:rPr lang="en-US">
                        <a:latin typeface="Cambria Math"/>
                        <a:ea typeface="Times New Roman"/>
                        <a:cs typeface="Times New Roman"/>
                      </a:rPr>
                      <m:t>40</m:t>
                    </m:r>
                    <m:r>
                      <a:rPr lang="en-US">
                        <a:effectLst/>
                        <a:latin typeface="Cambria Math"/>
                        <a:ea typeface="Times New Roman"/>
                        <a:cs typeface="Times New Roman"/>
                        <a:sym typeface="Symbol"/>
                      </a:rPr>
                      <m:t></m:t>
                    </m:r>
                    <m:r>
                      <a:rPr lang="en-US">
                        <a:effectLst/>
                        <a:latin typeface="Cambria Math"/>
                        <a:ea typeface="Times New Roman"/>
                        <a:cs typeface="Times New Roman"/>
                      </a:rPr>
                      <m:t> </m:t>
                    </m:r>
                    <m:r>
                      <a:rPr lang="en-US">
                        <a:effectLst/>
                        <a:latin typeface="Cambria Math"/>
                        <a:ea typeface="Times New Roman"/>
                        <a:cs typeface="Times New Roman"/>
                      </a:rPr>
                      <m:t>0</m:t>
                    </m:r>
                    <m:r>
                      <a:rPr lang="en-US">
                        <a:effectLst/>
                        <a:latin typeface="Cambria Math"/>
                        <a:ea typeface="Times New Roman"/>
                        <a:cs typeface="Times New Roman"/>
                      </a:rPr>
                      <m:t>.</m:t>
                    </m:r>
                    <m:r>
                      <a:rPr lang="en-US">
                        <a:effectLst/>
                        <a:latin typeface="Cambria Math"/>
                        <a:ea typeface="Times New Roman"/>
                        <a:cs typeface="Times New Roman"/>
                      </a:rPr>
                      <m:t>0488</m:t>
                    </m:r>
                    <m:r>
                      <a:rPr lang="en-US">
                        <a:effectLst/>
                        <a:latin typeface="Cambria Math"/>
                        <a:ea typeface="Times New Roman"/>
                        <a:cs typeface="Times New Roman"/>
                      </a:rPr>
                      <m:t> </m:t>
                    </m:r>
                    <m:sSup>
                      <m:sSupPr>
                        <m:ctrlPr>
                          <a:rPr lang="en-US" i="1">
                            <a:effectLst/>
                            <a:latin typeface="Cambria Math" panose="02040503050406030204" pitchFamily="18" charset="0"/>
                            <a:ea typeface="Times New Roman"/>
                            <a:cs typeface="Times New Roman"/>
                          </a:rPr>
                        </m:ctrlPr>
                      </m:sSupPr>
                      <m:e>
                        <m:r>
                          <a:rPr lang="en-US">
                            <a:effectLst/>
                            <a:latin typeface="Cambria Math"/>
                            <a:ea typeface="Times New Roman"/>
                            <a:cs typeface="Times New Roman"/>
                          </a:rPr>
                          <m:t>36</m:t>
                        </m:r>
                        <m:r>
                          <a:rPr lang="en-US">
                            <a:effectLst/>
                            <a:latin typeface="Cambria Math"/>
                            <a:ea typeface="Times New Roman"/>
                            <a:cs typeface="Times New Roman"/>
                          </a:rPr>
                          <m:t>.</m:t>
                        </m:r>
                        <m:r>
                          <a:rPr lang="en-US">
                            <a:effectLst/>
                            <a:latin typeface="Cambria Math"/>
                            <a:ea typeface="Times New Roman"/>
                            <a:cs typeface="Times New Roman"/>
                          </a:rPr>
                          <m:t>37</m:t>
                        </m:r>
                      </m:e>
                      <m:sup>
                        <m:r>
                          <a:rPr lang="en-US">
                            <a:effectLst/>
                            <a:latin typeface="Cambria Math"/>
                            <a:ea typeface="Times New Roman"/>
                            <a:cs typeface="Times New Roman"/>
                          </a:rPr>
                          <m:t>0</m:t>
                        </m:r>
                        <m:r>
                          <a:rPr lang="en-US">
                            <a:effectLst/>
                            <a:latin typeface="Cambria Math"/>
                            <a:ea typeface="Times New Roman"/>
                            <a:cs typeface="Times New Roman"/>
                          </a:rPr>
                          <m:t>.</m:t>
                        </m:r>
                        <m:r>
                          <a:rPr lang="en-US">
                            <a:effectLst/>
                            <a:latin typeface="Cambria Math"/>
                            <a:ea typeface="Times New Roman"/>
                            <a:cs typeface="Times New Roman"/>
                          </a:rPr>
                          <m:t>75</m:t>
                        </m:r>
                      </m:sup>
                    </m:sSup>
                    <m:r>
                      <a:rPr lang="en-US">
                        <a:effectLst/>
                        <a:latin typeface="Cambria Math"/>
                        <a:ea typeface="Times New Roman"/>
                        <a:cs typeface="Times New Roman"/>
                      </a:rPr>
                      <m:t>=</m:t>
                    </m:r>
                    <m:r>
                      <a:rPr lang="en-US">
                        <a:effectLst/>
                        <a:latin typeface="Cambria Math"/>
                        <a:ea typeface="Times New Roman"/>
                        <a:cs typeface="Times New Roman"/>
                      </a:rPr>
                      <m:t>1</m:t>
                    </m:r>
                    <m:r>
                      <a:rPr lang="en-US">
                        <a:effectLst/>
                        <a:latin typeface="Cambria Math"/>
                        <a:ea typeface="Times New Roman"/>
                        <a:cs typeface="Times New Roman"/>
                      </a:rPr>
                      <m:t>.</m:t>
                    </m:r>
                    <m:r>
                      <a:rPr lang="en-US">
                        <a:effectLst/>
                        <a:latin typeface="Cambria Math"/>
                        <a:ea typeface="Times New Roman"/>
                        <a:cs typeface="Times New Roman"/>
                      </a:rPr>
                      <m:t>018</m:t>
                    </m:r>
                    <m:r>
                      <a:rPr lang="en-US">
                        <a:effectLst/>
                        <a:latin typeface="Cambria Math"/>
                        <a:ea typeface="Times New Roman"/>
                        <a:cs typeface="Times New Roman"/>
                      </a:rPr>
                      <m:t> </m:t>
                    </m:r>
                    <m:r>
                      <m:rPr>
                        <m:sty m:val="p"/>
                      </m:rPr>
                      <a:rPr lang="en-US">
                        <a:effectLst/>
                        <a:latin typeface="Cambria Math"/>
                        <a:ea typeface="Times New Roman"/>
                        <a:cs typeface="Times New Roman"/>
                      </a:rPr>
                      <m:t>s</m:t>
                    </m:r>
                  </m:oMath>
                </a14:m>
                <a:endParaRPr lang="en-US" dirty="0" smtClean="0"/>
              </a:p>
              <a:p>
                <a:pPr marL="0" indent="0">
                  <a:buNone/>
                </a:pPr>
                <a:r>
                  <a:rPr lang="en-US" dirty="0" smtClean="0"/>
                  <a:t>Period For fundamental in ETABS  = 1.5 </a:t>
                </a:r>
              </a:p>
              <a:p>
                <a:pPr marL="0" indent="0">
                  <a:buNone/>
                </a:pPr>
                <a:r>
                  <a:rPr lang="en-US" dirty="0" smtClean="0"/>
                  <a:t>So use T = 1.018 s</a:t>
                </a:r>
              </a:p>
              <a:p>
                <a:pPr marL="0" indent="0">
                  <a:buNone/>
                </a:pPr>
                <a:endParaRPr lang="en-US" dirty="0" smtClean="0"/>
              </a:p>
              <a:p>
                <a:pPr marL="0" indent="0">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75" t="-1905" b="-24626"/>
                </a:stretch>
              </a:blipFill>
            </p:spPr>
            <p:txBody>
              <a:bodyPr/>
              <a:lstStyle/>
              <a:p>
                <a:r>
                  <a:rPr lang="ar-JO">
                    <a:noFill/>
                  </a:rPr>
                  <a:t> </a:t>
                </a:r>
              </a:p>
            </p:txBody>
          </p:sp>
        </mc:Fallback>
      </mc:AlternateContent>
    </p:spTree>
    <p:extLst>
      <p:ext uri="{BB962C8B-B14F-4D97-AF65-F5344CB8AC3E}">
        <p14:creationId xmlns:p14="http://schemas.microsoft.com/office/powerpoint/2010/main" val="363624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 shear check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82880" indent="0" algn="l">
                  <a:buNone/>
                </a:pPr>
                <a14:m>
                  <m:oMath xmlns:m="http://schemas.openxmlformats.org/officeDocument/2006/math">
                    <m:r>
                      <m:rPr>
                        <m:sty m:val="p"/>
                      </m:rPr>
                      <a:rPr lang="en-US" b="0" i="0" smtClean="0">
                        <a:latin typeface="Cambria Math"/>
                        <a:ea typeface="Times New Roman"/>
                        <a:cs typeface="Times New Roman"/>
                      </a:rPr>
                      <m:t>so</m:t>
                    </m:r>
                    <m:r>
                      <a:rPr lang="en-US" b="0" i="0" smtClean="0">
                        <a:latin typeface="Cambria Math"/>
                        <a:ea typeface="Times New Roman"/>
                        <a:cs typeface="Times New Roman"/>
                      </a:rPr>
                      <m:t> : </m:t>
                    </m:r>
                    <m:r>
                      <m:rPr>
                        <m:sty m:val="p"/>
                      </m:rPr>
                      <a:rPr lang="en-US">
                        <a:latin typeface="Cambria Math"/>
                        <a:ea typeface="Times New Roman"/>
                        <a:cs typeface="Times New Roman"/>
                      </a:rPr>
                      <m:t>Cs</m:t>
                    </m:r>
                    <m:r>
                      <a:rPr lang="en-US">
                        <a:latin typeface="Cambria Math"/>
                        <a:ea typeface="Times New Roman"/>
                        <a:cs typeface="Times New Roman"/>
                      </a:rPr>
                      <m:t>=</m:t>
                    </m:r>
                    <m:f>
                      <m:fPr>
                        <m:ctrlPr>
                          <a:rPr lang="en-US" i="1">
                            <a:effectLst/>
                            <a:latin typeface="Cambria Math" panose="02040503050406030204" pitchFamily="18" charset="0"/>
                            <a:ea typeface="Times New Roman"/>
                            <a:cs typeface="Times New Roman"/>
                          </a:rPr>
                        </m:ctrlPr>
                      </m:fPr>
                      <m:num>
                        <m:r>
                          <a:rPr lang="en-US">
                            <a:effectLst/>
                            <a:latin typeface="Cambria Math"/>
                            <a:ea typeface="Times New Roman"/>
                            <a:cs typeface="Times New Roman"/>
                          </a:rPr>
                          <m:t>0</m:t>
                        </m:r>
                        <m:r>
                          <a:rPr lang="en-US">
                            <a:effectLst/>
                            <a:latin typeface="Cambria Math"/>
                            <a:ea typeface="Times New Roman"/>
                            <a:cs typeface="Times New Roman"/>
                          </a:rPr>
                          <m:t>.</m:t>
                        </m:r>
                        <m:r>
                          <a:rPr lang="en-US">
                            <a:effectLst/>
                            <a:latin typeface="Cambria Math"/>
                            <a:ea typeface="Times New Roman"/>
                            <a:cs typeface="Times New Roman"/>
                          </a:rPr>
                          <m:t>60</m:t>
                        </m:r>
                      </m:num>
                      <m:den>
                        <m:f>
                          <m:fPr>
                            <m:ctrlPr>
                              <a:rPr lang="en-US" i="1">
                                <a:effectLst/>
                                <a:latin typeface="Cambria Math" panose="02040503050406030204" pitchFamily="18" charset="0"/>
                                <a:ea typeface="Times New Roman"/>
                                <a:cs typeface="Times New Roman"/>
                              </a:rPr>
                            </m:ctrlPr>
                          </m:fPr>
                          <m:num>
                            <m:r>
                              <a:rPr lang="en-US">
                                <a:effectLst/>
                                <a:latin typeface="Cambria Math"/>
                                <a:ea typeface="Times New Roman"/>
                                <a:cs typeface="Times New Roman"/>
                              </a:rPr>
                              <m:t>5</m:t>
                            </m:r>
                          </m:num>
                          <m:den>
                            <m:r>
                              <a:rPr lang="en-US">
                                <a:effectLst/>
                                <a:latin typeface="Cambria Math"/>
                                <a:ea typeface="Times New Roman"/>
                                <a:cs typeface="Times New Roman"/>
                              </a:rPr>
                              <m:t>1</m:t>
                            </m:r>
                          </m:den>
                        </m:f>
                      </m:den>
                    </m:f>
                    <m:r>
                      <a:rPr lang="en-US">
                        <a:effectLst/>
                        <a:latin typeface="Cambria Math"/>
                        <a:ea typeface="Times New Roman"/>
                        <a:cs typeface="Times New Roman"/>
                      </a:rPr>
                      <m:t>=</m:t>
                    </m:r>
                    <m:r>
                      <a:rPr lang="en-US">
                        <a:effectLst/>
                        <a:latin typeface="Cambria Math"/>
                        <a:ea typeface="Times New Roman"/>
                        <a:cs typeface="Times New Roman"/>
                      </a:rPr>
                      <m:t>0</m:t>
                    </m:r>
                    <m:r>
                      <a:rPr lang="en-US">
                        <a:effectLst/>
                        <a:latin typeface="Cambria Math"/>
                        <a:ea typeface="Times New Roman"/>
                        <a:cs typeface="Times New Roman"/>
                      </a:rPr>
                      <m:t>.</m:t>
                    </m:r>
                    <m:r>
                      <a:rPr lang="en-US">
                        <a:effectLst/>
                        <a:latin typeface="Cambria Math"/>
                        <a:ea typeface="Times New Roman"/>
                        <a:cs typeface="Times New Roman"/>
                      </a:rPr>
                      <m:t>12</m:t>
                    </m:r>
                  </m:oMath>
                </a14:m>
                <a:r>
                  <a:rPr lang="en-US" dirty="0">
                    <a:effectLst/>
                    <a:latin typeface="Times New Roman"/>
                    <a:ea typeface="Times New Roman"/>
                    <a:cs typeface="Times New Roman"/>
                  </a:rPr>
                  <a:t> </a:t>
                </a:r>
                <a:endParaRPr lang="en-US" dirty="0">
                  <a:effectLst/>
                </a:endParaRPr>
              </a:p>
              <a:p>
                <a:pPr marL="182880" indent="0">
                  <a:buNone/>
                </a:pPr>
                <a14:m>
                  <m:oMathPara xmlns:m="http://schemas.openxmlformats.org/officeDocument/2006/math">
                    <m:oMathParaPr>
                      <m:jc m:val="left"/>
                    </m:oMathParaPr>
                    <m:oMath xmlns:m="http://schemas.openxmlformats.org/officeDocument/2006/math">
                      <m:r>
                        <m:rPr>
                          <m:sty m:val="p"/>
                        </m:rPr>
                        <a:rPr lang="en-US">
                          <a:effectLst/>
                          <a:latin typeface="Cambria Math"/>
                          <a:ea typeface="Times New Roman"/>
                          <a:cs typeface="Times New Roman"/>
                        </a:rPr>
                        <m:t>Cs</m:t>
                      </m:r>
                      <m:r>
                        <a:rPr lang="en-US">
                          <a:effectLst/>
                          <a:latin typeface="Cambria Math"/>
                          <a:ea typeface="Times New Roman"/>
                          <a:cs typeface="Times New Roman"/>
                        </a:rPr>
                        <m:t>=</m:t>
                      </m:r>
                      <m:f>
                        <m:fPr>
                          <m:ctrlPr>
                            <a:rPr lang="en-US" i="1">
                              <a:effectLst/>
                              <a:latin typeface="Cambria Math" panose="02040503050406030204" pitchFamily="18" charset="0"/>
                              <a:ea typeface="Times New Roman"/>
                              <a:cs typeface="Times New Roman"/>
                            </a:rPr>
                          </m:ctrlPr>
                        </m:fPr>
                        <m:num>
                          <m:r>
                            <a:rPr lang="en-US">
                              <a:effectLst/>
                              <a:latin typeface="Cambria Math"/>
                              <a:ea typeface="Times New Roman"/>
                              <a:cs typeface="Times New Roman"/>
                            </a:rPr>
                            <m:t>0</m:t>
                          </m:r>
                          <m:r>
                            <a:rPr lang="en-US">
                              <a:effectLst/>
                              <a:latin typeface="Cambria Math"/>
                              <a:ea typeface="Times New Roman"/>
                              <a:cs typeface="Times New Roman"/>
                            </a:rPr>
                            <m:t>.</m:t>
                          </m:r>
                          <m:r>
                            <a:rPr lang="en-US">
                              <a:effectLst/>
                              <a:latin typeface="Cambria Math"/>
                              <a:ea typeface="Times New Roman"/>
                              <a:cs typeface="Times New Roman"/>
                            </a:rPr>
                            <m:t>3875</m:t>
                          </m:r>
                        </m:num>
                        <m:den>
                          <m:r>
                            <a:rPr lang="en-US">
                              <a:effectLst/>
                              <a:latin typeface="Cambria Math"/>
                              <a:ea typeface="Times New Roman"/>
                              <a:cs typeface="Times New Roman"/>
                            </a:rPr>
                            <m:t>1</m:t>
                          </m:r>
                          <m:r>
                            <a:rPr lang="en-US">
                              <a:effectLst/>
                              <a:latin typeface="Cambria Math"/>
                              <a:ea typeface="Times New Roman"/>
                              <a:cs typeface="Times New Roman"/>
                            </a:rPr>
                            <m:t>.</m:t>
                          </m:r>
                          <m:r>
                            <a:rPr lang="en-US">
                              <a:effectLst/>
                              <a:latin typeface="Cambria Math"/>
                              <a:ea typeface="Times New Roman"/>
                              <a:cs typeface="Times New Roman"/>
                            </a:rPr>
                            <m:t>018</m:t>
                          </m:r>
                          <m:d>
                            <m:dPr>
                              <m:ctrlPr>
                                <a:rPr lang="en-US" i="1">
                                  <a:effectLst/>
                                  <a:latin typeface="Cambria Math" panose="02040503050406030204" pitchFamily="18" charset="0"/>
                                  <a:ea typeface="Times New Roman"/>
                                  <a:cs typeface="Times New Roman"/>
                                </a:rPr>
                              </m:ctrlPr>
                            </m:dPr>
                            <m:e>
                              <m:f>
                                <m:fPr>
                                  <m:ctrlPr>
                                    <a:rPr lang="en-US" i="1">
                                      <a:effectLst/>
                                      <a:latin typeface="Cambria Math" panose="02040503050406030204" pitchFamily="18" charset="0"/>
                                      <a:ea typeface="Times New Roman"/>
                                      <a:cs typeface="Times New Roman"/>
                                    </a:rPr>
                                  </m:ctrlPr>
                                </m:fPr>
                                <m:num>
                                  <m:r>
                                    <a:rPr lang="en-US">
                                      <a:effectLst/>
                                      <a:latin typeface="Cambria Math"/>
                                      <a:ea typeface="Times New Roman"/>
                                      <a:cs typeface="Times New Roman"/>
                                    </a:rPr>
                                    <m:t>5</m:t>
                                  </m:r>
                                </m:num>
                                <m:den>
                                  <m:r>
                                    <a:rPr lang="en-US">
                                      <a:effectLst/>
                                      <a:latin typeface="Cambria Math"/>
                                      <a:ea typeface="Times New Roman"/>
                                      <a:cs typeface="Times New Roman"/>
                                    </a:rPr>
                                    <m:t>1</m:t>
                                  </m:r>
                                </m:den>
                              </m:f>
                            </m:e>
                          </m:d>
                        </m:den>
                      </m:f>
                      <m:r>
                        <a:rPr lang="en-US">
                          <a:effectLst/>
                          <a:latin typeface="Cambria Math"/>
                          <a:ea typeface="Times New Roman"/>
                          <a:cs typeface="Times New Roman"/>
                        </a:rPr>
                        <m:t>=</m:t>
                      </m:r>
                      <m:r>
                        <a:rPr lang="en-US">
                          <a:effectLst/>
                          <a:latin typeface="Cambria Math"/>
                          <a:ea typeface="Times New Roman"/>
                          <a:cs typeface="Times New Roman"/>
                        </a:rPr>
                        <m:t>0</m:t>
                      </m:r>
                      <m:r>
                        <a:rPr lang="en-US">
                          <a:effectLst/>
                          <a:latin typeface="Cambria Math"/>
                          <a:ea typeface="Times New Roman"/>
                          <a:cs typeface="Times New Roman"/>
                        </a:rPr>
                        <m:t>.</m:t>
                      </m:r>
                      <m:r>
                        <a:rPr lang="en-US">
                          <a:effectLst/>
                          <a:latin typeface="Cambria Math"/>
                          <a:ea typeface="Times New Roman"/>
                          <a:cs typeface="Times New Roman"/>
                        </a:rPr>
                        <m:t>07563</m:t>
                      </m:r>
                    </m:oMath>
                  </m:oMathPara>
                </a14:m>
                <a:endParaRPr lang="en-US" dirty="0">
                  <a:effectLst/>
                </a:endParaRPr>
              </a:p>
              <a:p>
                <a:pPr marL="182880" indent="0">
                  <a:buNone/>
                </a:pPr>
                <a:r>
                  <a:rPr lang="en-US" dirty="0">
                    <a:effectLst/>
                    <a:latin typeface="Times New Roman"/>
                    <a:ea typeface="Times New Roman"/>
                    <a:cs typeface="Times New Roman"/>
                  </a:rPr>
                  <a:t>Then Cs=0.07598</a:t>
                </a:r>
                <a:r>
                  <a:rPr lang="en-US" dirty="0" smtClean="0">
                    <a:effectLst/>
                    <a:latin typeface="Times New Roman"/>
                    <a:ea typeface="Times New Roman"/>
                    <a:cs typeface="Times New Roman"/>
                  </a:rPr>
                  <a:t>.</a:t>
                </a:r>
              </a:p>
              <a:p>
                <a:pPr marL="182880" indent="0">
                  <a:buNone/>
                </a:pPr>
                <a:r>
                  <a:rPr lang="en-US" dirty="0" smtClean="0">
                    <a:latin typeface="Times New Roman"/>
                    <a:cs typeface="Times New Roman"/>
                  </a:rPr>
                  <a:t>V=Cs × w  = </a:t>
                </a:r>
                <a:r>
                  <a:rPr lang="en-US" dirty="0" smtClean="0">
                    <a:solidFill>
                      <a:srgbClr val="404040"/>
                    </a:solidFill>
                    <a:latin typeface="Times New Roman"/>
                    <a:ea typeface="Times New Roman"/>
                    <a:cs typeface="Times New Roman"/>
                  </a:rPr>
                  <a:t>0.07598 × 89927 = 6832 KN.</a:t>
                </a:r>
              </a:p>
              <a:p>
                <a:pPr marL="182880" indent="0">
                  <a:buNone/>
                </a:pPr>
                <a:endParaRPr lang="en-US" dirty="0">
                  <a:effectLst/>
                </a:endParaRPr>
              </a:p>
              <a:p>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544"/>
                </a:stretch>
              </a:blipFill>
            </p:spPr>
            <p:txBody>
              <a:bodyPr/>
              <a:lstStyle/>
              <a:p>
                <a:r>
                  <a:rPr lang="ar-JO">
                    <a:noFill/>
                  </a:rPr>
                  <a:t> </a:t>
                </a:r>
              </a:p>
            </p:txBody>
          </p:sp>
        </mc:Fallback>
      </mc:AlternateContent>
    </p:spTree>
    <p:extLst>
      <p:ext uri="{BB962C8B-B14F-4D97-AF65-F5344CB8AC3E}">
        <p14:creationId xmlns:p14="http://schemas.microsoft.com/office/powerpoint/2010/main" val="1620351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973015"/>
            <a:ext cx="8311662" cy="529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711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7477" y="0"/>
            <a:ext cx="9372600" cy="1295400"/>
          </a:xfrm>
        </p:spPr>
        <p:txBody>
          <a:bodyPr/>
          <a:lstStyle/>
          <a:p>
            <a:r>
              <a:rPr lang="en-US" dirty="0" smtClean="0"/>
              <a:t>Drift check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48154" y="1319204"/>
                <a:ext cx="9571893" cy="5116765"/>
              </a:xfrm>
            </p:spPr>
            <p:txBody>
              <a:bodyPr>
                <a:normAutofit/>
              </a:bodyPr>
              <a:lstStyle/>
              <a:p>
                <a:pPr marL="0" indent="0">
                  <a:buNone/>
                </a:pPr>
                <a:r>
                  <a:rPr lang="en-US" dirty="0" smtClean="0"/>
                  <a:t>This check on drift ( horizontal displacement of </a:t>
                </a:r>
                <a:r>
                  <a:rPr lang="en-US" dirty="0" err="1" smtClean="0"/>
                  <a:t>storey</a:t>
                </a:r>
                <a:r>
                  <a:rPr lang="en-US" dirty="0" smtClean="0"/>
                  <a:t> )</a:t>
                </a:r>
              </a:p>
              <a:p>
                <a:pPr marL="0" indent="0">
                  <a:buNone/>
                </a:pPr>
                <a:r>
                  <a:rPr lang="en-US" dirty="0" smtClean="0"/>
                  <a:t>Allowable drift = 0.02 × </a:t>
                </a:r>
                <a:r>
                  <a:rPr lang="en-US" dirty="0" err="1" smtClean="0"/>
                  <a:t>hnx</a:t>
                </a: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a:t>
                </a:r>
                <a:r>
                  <a:rPr lang="en-US" dirty="0">
                    <a:latin typeface="Times New Roman"/>
                    <a:ea typeface="Calibri"/>
                  </a:rPr>
                  <a:t>From ETABS we take the value of drift multiply by </a:t>
                </a:r>
                <a14:m>
                  <m:oMath xmlns:m="http://schemas.openxmlformats.org/officeDocument/2006/math">
                    <m:f>
                      <m:fPr>
                        <m:ctrlPr>
                          <a:rPr lang="en-US" sz="3200" i="1">
                            <a:effectLst/>
                            <a:latin typeface="Cambria Math" panose="02040503050406030204" pitchFamily="18" charset="0"/>
                            <a:ea typeface="Calibri"/>
                          </a:rPr>
                        </m:ctrlPr>
                      </m:fPr>
                      <m:num>
                        <m:r>
                          <a:rPr lang="en-US" sz="3200" i="1">
                            <a:effectLst/>
                            <a:latin typeface="Cambria Math"/>
                            <a:ea typeface="Calibri"/>
                            <a:cs typeface="Times New Roman"/>
                          </a:rPr>
                          <m:t>𝑐𝑑</m:t>
                        </m:r>
                      </m:num>
                      <m:den>
                        <m:r>
                          <a:rPr lang="en-US" sz="3200" i="1">
                            <a:effectLst/>
                            <a:latin typeface="Cambria Math"/>
                            <a:ea typeface="Calibri"/>
                            <a:cs typeface="Times New Roman"/>
                          </a:rPr>
                          <m:t>𝐼</m:t>
                        </m:r>
                        <m:r>
                          <a:rPr lang="en-US" sz="3200" i="1">
                            <a:effectLst/>
                            <a:latin typeface="Cambria Math"/>
                            <a:ea typeface="Calibri"/>
                            <a:cs typeface="Times New Roman"/>
                          </a:rPr>
                          <m:t> </m:t>
                        </m:r>
                      </m:den>
                    </m:f>
                  </m:oMath>
                </a14:m>
                <a:r>
                  <a:rPr lang="en-US" dirty="0">
                    <a:effectLst/>
                    <a:latin typeface="Times New Roman"/>
                    <a:ea typeface="Calibri"/>
                  </a:rPr>
                  <a:t> </a:t>
                </a:r>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48154" y="1319204"/>
                <a:ext cx="9571893" cy="5116765"/>
              </a:xfrm>
              <a:blipFill rotWithShape="1">
                <a:blip r:embed="rId2"/>
                <a:stretch>
                  <a:fillRect l="-955" t="-1667"/>
                </a:stretch>
              </a:blipFill>
            </p:spPr>
            <p:txBody>
              <a:bodyPr/>
              <a:lstStyle/>
              <a:p>
                <a:r>
                  <a:rPr lang="ar-JO">
                    <a:noFill/>
                  </a:rPr>
                  <a:t> </a:t>
                </a:r>
              </a:p>
            </p:txBody>
          </p:sp>
        </mc:Fallback>
      </mc:AlternateContent>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754" y="2427759"/>
            <a:ext cx="6916615" cy="277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851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37071" y="486697"/>
            <a:ext cx="9805219" cy="5998572"/>
          </a:xfrm>
        </p:spPr>
        <p:txBody>
          <a:bodyPr/>
          <a:lstStyle/>
          <a:p>
            <a:r>
              <a:rPr lang="en-US" altLang="ko-KR" dirty="0"/>
              <a:t>Non-structural materials</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7071" y="925248"/>
            <a:ext cx="6400800" cy="4689846"/>
          </a:xfrm>
          <a:prstGeom prst="rect">
            <a:avLst/>
          </a:prstGeom>
        </p:spPr>
      </p:pic>
    </p:spTree>
    <p:extLst>
      <p:ext uri="{BB962C8B-B14F-4D97-AF65-F5344CB8AC3E}">
        <p14:creationId xmlns:p14="http://schemas.microsoft.com/office/powerpoint/2010/main" val="4140444242"/>
      </p:ext>
    </p:extLst>
  </p:cSld>
  <p:clrMapOvr>
    <a:masterClrMapping/>
  </p:clrMapOvr>
  <mc:AlternateContent xmlns:mc="http://schemas.openxmlformats.org/markup-compatibility/2006" xmlns:p14="http://schemas.microsoft.com/office/powerpoint/2010/main">
    <mc:Choice Requires="p14">
      <p:transition spd="med" p14:dur="700" advTm="13141">
        <p:fade/>
      </p:transition>
    </mc:Choice>
    <mc:Fallback xmlns="">
      <p:transition spd="med" advTm="13141">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441939" y="257907"/>
            <a:ext cx="1946031" cy="650631"/>
          </a:xfrm>
        </p:spPr>
        <p:txBody>
          <a:bodyPr>
            <a:normAutofit/>
          </a:bodyPr>
          <a:lstStyle/>
          <a:p>
            <a:r>
              <a:rPr lang="en-US" sz="2000" dirty="0" smtClean="0"/>
              <a:t>In x - direction</a:t>
            </a:r>
            <a:endParaRPr lang="ar-JO" sz="2000" dirty="0"/>
          </a:p>
        </p:txBody>
      </p:sp>
      <p:pic>
        <p:nvPicPr>
          <p:cNvPr id="25603"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051538" y="940246"/>
            <a:ext cx="6869724" cy="5530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935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6769" y="246185"/>
            <a:ext cx="2051539" cy="586155"/>
          </a:xfrm>
        </p:spPr>
        <p:txBody>
          <a:bodyPr>
            <a:normAutofit/>
          </a:bodyPr>
          <a:lstStyle/>
          <a:p>
            <a:r>
              <a:rPr lang="en-US" sz="2000" dirty="0" smtClean="0"/>
              <a:t>In y -direction</a:t>
            </a:r>
            <a:endParaRPr lang="ar-JO" sz="2000" dirty="0"/>
          </a:p>
        </p:txBody>
      </p:sp>
      <p:pic>
        <p:nvPicPr>
          <p:cNvPr id="266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10154" y="939138"/>
            <a:ext cx="7017600" cy="5499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5039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P-delta check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In this check we show the </a:t>
                </a:r>
                <a:r>
                  <a:rPr lang="en-US" dirty="0" err="1" smtClean="0"/>
                  <a:t>eddect</a:t>
                </a:r>
                <a:r>
                  <a:rPr lang="en-US" dirty="0" smtClean="0"/>
                  <a:t> of P –delta effect by calculation stability coefficient and compare it with allowable limit which equal 0.1 </a:t>
                </a:r>
              </a:p>
              <a:p>
                <a:pPr marL="0" indent="0">
                  <a:buNone/>
                </a:pPr>
                <a:endParaRPr lang="en-US" dirty="0"/>
              </a:p>
              <a:p>
                <a:pPr marL="0" indent="0">
                  <a:buNone/>
                </a:pPr>
                <a:r>
                  <a:rPr lang="en-US" dirty="0" smtClean="0"/>
                  <a:t>Theta = </a:t>
                </a:r>
                <a14:m>
                  <m:oMath xmlns:m="http://schemas.openxmlformats.org/officeDocument/2006/math">
                    <m:f>
                      <m:fPr>
                        <m:ctrlPr>
                          <a:rPr lang="en-US" i="1">
                            <a:solidFill>
                              <a:srgbClr val="000000"/>
                            </a:solidFill>
                            <a:latin typeface="Cambria Math" panose="02040503050406030204" pitchFamily="18" charset="0"/>
                            <a:ea typeface="Calibri"/>
                            <a:cs typeface="Times New Roman"/>
                          </a:rPr>
                        </m:ctrlPr>
                      </m:fPr>
                      <m:num>
                        <m:r>
                          <a:rPr lang="en-US" i="1">
                            <a:solidFill>
                              <a:srgbClr val="000000"/>
                            </a:solidFill>
                            <a:effectLst/>
                            <a:latin typeface="Cambria Math"/>
                            <a:ea typeface="Calibri"/>
                            <a:cs typeface="Times New Roman"/>
                          </a:rPr>
                          <m:t>𝑃</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𝛥</m:t>
                        </m:r>
                        <m:r>
                          <a:rPr lang="en-US" i="1">
                            <a:solidFill>
                              <a:srgbClr val="000000"/>
                            </a:solidFill>
                            <a:effectLst/>
                            <a:latin typeface="Cambria Math"/>
                            <a:ea typeface="Calibri"/>
                            <a:cs typeface="Times New Roman"/>
                          </a:rPr>
                          <m:t>𝑒𝑙𝑎𝑠𝑡𝑖𝑐</m:t>
                        </m:r>
                      </m:num>
                      <m:den>
                        <m:r>
                          <a:rPr lang="en-US" i="1">
                            <a:solidFill>
                              <a:srgbClr val="000000"/>
                            </a:solidFill>
                            <a:effectLst/>
                            <a:latin typeface="Cambria Math"/>
                            <a:ea typeface="Calibri"/>
                            <a:cs typeface="Times New Roman"/>
                          </a:rPr>
                          <m:t>𝑉𝑥</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h</m:t>
                        </m:r>
                      </m:den>
                    </m:f>
                  </m:oMath>
                </a14:m>
                <a:endParaRPr lang="en-US" dirty="0" smtClean="0">
                  <a:solidFill>
                    <a:srgbClr val="000000"/>
                  </a:solidFill>
                  <a:effectLst/>
                  <a:ea typeface="Calibri"/>
                  <a:cs typeface="Times New Roman"/>
                </a:endParaRP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75" t="-1905" r="-455" b="-35238"/>
                </a:stretch>
              </a:blipFill>
            </p:spPr>
            <p:txBody>
              <a:bodyPr/>
              <a:lstStyle/>
              <a:p>
                <a:r>
                  <a:rPr lang="ar-JO">
                    <a:noFill/>
                  </a:rPr>
                  <a:t> </a:t>
                </a:r>
              </a:p>
            </p:txBody>
          </p:sp>
        </mc:Fallback>
      </mc:AlternateContent>
    </p:spTree>
    <p:extLst>
      <p:ext uri="{BB962C8B-B14F-4D97-AF65-F5344CB8AC3E}">
        <p14:creationId xmlns:p14="http://schemas.microsoft.com/office/powerpoint/2010/main" val="2610781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7816" y="386861"/>
            <a:ext cx="2895600" cy="468923"/>
          </a:xfrm>
        </p:spPr>
        <p:txBody>
          <a:bodyPr>
            <a:normAutofit/>
          </a:bodyPr>
          <a:lstStyle/>
          <a:p>
            <a:r>
              <a:rPr lang="en-US" sz="2000" dirty="0" smtClean="0"/>
              <a:t>Theta in x –direction </a:t>
            </a:r>
            <a:endParaRPr lang="ar-JO" sz="2000" dirty="0"/>
          </a:p>
        </p:txBody>
      </p:sp>
      <p:pic>
        <p:nvPicPr>
          <p:cNvPr id="276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9845" y="1025261"/>
            <a:ext cx="7174523" cy="5735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3162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8862" y="375138"/>
            <a:ext cx="4196861" cy="457199"/>
          </a:xfrm>
        </p:spPr>
        <p:txBody>
          <a:bodyPr>
            <a:normAutofit/>
          </a:bodyPr>
          <a:lstStyle/>
          <a:p>
            <a:r>
              <a:rPr lang="en-US" sz="2000" dirty="0" smtClean="0"/>
              <a:t>Theta in Y -direction</a:t>
            </a:r>
            <a:endParaRPr lang="ar-JO" sz="2000" dirty="0"/>
          </a:p>
        </p:txBody>
      </p:sp>
      <p:pic>
        <p:nvPicPr>
          <p:cNvPr id="286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70184" y="1163632"/>
            <a:ext cx="6988232" cy="5586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981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AND DETAILING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   </a:t>
                </a:r>
              </a:p>
              <a:p>
                <a:pPr marL="0" indent="0">
                  <a:buNone/>
                </a:pPr>
                <a:r>
                  <a:rPr lang="en-US" dirty="0"/>
                  <a:t> </a:t>
                </a:r>
                <a:r>
                  <a:rPr lang="en-US" dirty="0" smtClean="0"/>
                  <a:t> Flexural design for U-boot slab:</a:t>
                </a:r>
              </a:p>
              <a:p>
                <a:pPr marL="0" indent="0">
                  <a:buNone/>
                </a:pPr>
                <a:r>
                  <a:rPr lang="en-US" dirty="0" smtClean="0"/>
                  <a:t>   &gt;&gt; use 4</a:t>
                </a:r>
                <a14:m>
                  <m:oMath xmlns:m="http://schemas.openxmlformats.org/officeDocument/2006/math">
                    <m:r>
                      <a:rPr lang="en-US" i="1">
                        <a:latin typeface="Cambria Math" panose="02040503050406030204" pitchFamily="18" charset="0"/>
                      </a:rPr>
                      <m:t>∅</m:t>
                    </m:r>
                  </m:oMath>
                </a14:m>
                <a:r>
                  <a:rPr lang="en-US" dirty="0" smtClean="0"/>
                  <a:t>14 /m in two direction </a:t>
                </a:r>
              </a:p>
              <a:p>
                <a:pPr marL="0" indent="0">
                  <a:buNone/>
                </a:pPr>
                <a:r>
                  <a:rPr lang="en-US" dirty="0"/>
                  <a:t> </a:t>
                </a:r>
                <a:endParaRPr lang="en-US" dirty="0" smtClean="0"/>
              </a:p>
              <a:p>
                <a:pPr marL="0" indent="0">
                  <a:buNone/>
                </a:pPr>
                <a:r>
                  <a:rPr lang="en-US" dirty="0"/>
                  <a:t> </a:t>
                </a:r>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r>
                      <a:rPr lang="en-US" b="0" i="1" smtClean="0">
                        <a:latin typeface="Cambria Math" panose="02040503050406030204" pitchFamily="18" charset="0"/>
                      </a:rPr>
                      <m:t>= </m:t>
                    </m:r>
                    <m:r>
                      <a:rPr lang="en-US" i="1">
                        <a:latin typeface="Cambria Math" panose="02040503050406030204" pitchFamily="18" charset="0"/>
                      </a:rPr>
                      <m:t>166</m:t>
                    </m:r>
                    <m:r>
                      <a:rPr lang="en-US" b="0" i="1" smtClean="0">
                        <a:latin typeface="Cambria Math" panose="02040503050406030204" pitchFamily="18" charset="0"/>
                      </a:rPr>
                      <m:t> </m:t>
                    </m:r>
                    <m:r>
                      <a:rPr lang="en-US" i="1">
                        <a:latin typeface="Cambria Math" panose="02040503050406030204" pitchFamily="18" charset="0"/>
                      </a:rPr>
                      <m:t>𝑘𝑁</m:t>
                    </m:r>
                  </m:oMath>
                </a14:m>
                <a:endParaRPr lang="en-US" dirty="0" smtClean="0"/>
              </a:p>
              <a:p>
                <a:pPr marL="0" indent="0">
                  <a:buNone/>
                </a:pPr>
                <a:r>
                  <a:rPr lang="en-US" dirty="0"/>
                  <a:t> </a:t>
                </a:r>
                <a:r>
                  <a:rPr lang="en-US" dirty="0" smtClean="0"/>
                  <a:t> </a:t>
                </a:r>
                <a14:m>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oMath>
                </a14:m>
                <a:r>
                  <a:rPr lang="en-US" dirty="0" smtClean="0"/>
                  <a:t> </a:t>
                </a:r>
                <a14:m>
                  <m:oMath xmlns:m="http://schemas.openxmlformats.org/officeDocument/2006/math">
                    <m:r>
                      <a:rPr lang="en-US" i="1">
                        <a:latin typeface="Cambria Math" panose="02040503050406030204" pitchFamily="18" charset="0"/>
                      </a:rPr>
                      <m:t>=</m:t>
                    </m:r>
                    <m:r>
                      <a:rPr lang="en-US" b="0" i="1" smtClean="0">
                        <a:latin typeface="Cambria Math" panose="02040503050406030204" pitchFamily="18" charset="0"/>
                      </a:rPr>
                      <m:t>189</m:t>
                    </m:r>
                    <m:r>
                      <a:rPr lang="en-US" i="1">
                        <a:latin typeface="Cambria Math" panose="02040503050406030204" pitchFamily="18" charset="0"/>
                      </a:rPr>
                      <m:t> </m:t>
                    </m:r>
                    <m:r>
                      <a:rPr lang="en-US" i="1">
                        <a:latin typeface="Cambria Math" panose="02040503050406030204" pitchFamily="18" charset="0"/>
                      </a:rPr>
                      <m:t>𝑘𝑁</m:t>
                    </m:r>
                  </m:oMath>
                </a14:m>
                <a:endParaRPr lang="en-US" dirty="0" smtClean="0"/>
              </a:p>
              <a:p>
                <a:pPr marL="0" indent="0">
                  <a:buNone/>
                </a:pPr>
                <a:r>
                  <a:rPr lang="en-US" dirty="0"/>
                  <a:t> </a:t>
                </a:r>
                <a:r>
                  <a:rPr lang="en-US" dirty="0" smtClean="0"/>
                  <a:t> </a:t>
                </a:r>
                <a14:m>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r>
                      <a:rPr lang="en-US" i="1">
                        <a:latin typeface="Cambria Math" panose="02040503050406030204" pitchFamily="18" charset="0"/>
                      </a:rPr>
                      <m:t>&gt;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a:stretch>
              </a:blipFill>
            </p:spPr>
            <p:txBody>
              <a:bodyPr/>
              <a:lstStyle/>
              <a:p>
                <a:r>
                  <a:rPr lang="en-US">
                    <a:noFill/>
                  </a:rPr>
                  <a:t> </a:t>
                </a:r>
              </a:p>
            </p:txBody>
          </p:sp>
        </mc:Fallback>
      </mc:AlternateContent>
      <p:pic>
        <p:nvPicPr>
          <p:cNvPr id="4" name="Picture 3"/>
          <p:cNvPicPr>
            <a:picLocks noChangeAspect="1"/>
          </p:cNvPicPr>
          <p:nvPr/>
        </p:nvPicPr>
        <p:blipFill rotWithShape="1">
          <a:blip r:embed="rId3"/>
          <a:srcRect l="38342" t="33177" r="25000" b="26710"/>
          <a:stretch/>
        </p:blipFill>
        <p:spPr>
          <a:xfrm>
            <a:off x="5265153" y="3760237"/>
            <a:ext cx="6789997" cy="2948475"/>
          </a:xfrm>
          <a:prstGeom prst="rect">
            <a:avLst/>
          </a:prstGeom>
        </p:spPr>
      </p:pic>
    </p:spTree>
    <p:extLst>
      <p:ext uri="{BB962C8B-B14F-4D97-AF65-F5344CB8AC3E}">
        <p14:creationId xmlns:p14="http://schemas.microsoft.com/office/powerpoint/2010/main" val="68228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6657" y="672861"/>
            <a:ext cx="9637143" cy="5797660"/>
          </a:xfrm>
        </p:spPr>
        <p:txBody>
          <a:bodyPr/>
          <a:lstStyle/>
          <a:p>
            <a:r>
              <a:rPr lang="en-US" dirty="0" smtClean="0"/>
              <a:t>Beams Design:</a:t>
            </a:r>
          </a:p>
          <a:p>
            <a:pPr marL="0" indent="0">
              <a:buNone/>
            </a:pPr>
            <a:endParaRPr lang="en-US" dirty="0"/>
          </a:p>
        </p:txBody>
      </p:sp>
      <p:pic>
        <p:nvPicPr>
          <p:cNvPr id="4" name="Picture 3"/>
          <p:cNvPicPr>
            <a:picLocks noChangeAspect="1"/>
          </p:cNvPicPr>
          <p:nvPr/>
        </p:nvPicPr>
        <p:blipFill>
          <a:blip r:embed="rId2"/>
          <a:stretch>
            <a:fillRect/>
          </a:stretch>
        </p:blipFill>
        <p:spPr>
          <a:xfrm>
            <a:off x="1635424" y="1337095"/>
            <a:ext cx="9799608" cy="1380226"/>
          </a:xfrm>
          <a:prstGeom prst="rect">
            <a:avLst/>
          </a:prstGeom>
        </p:spPr>
      </p:pic>
      <p:pic>
        <p:nvPicPr>
          <p:cNvPr id="5" name="صورة 37"/>
          <p:cNvPicPr/>
          <p:nvPr/>
        </p:nvPicPr>
        <p:blipFill>
          <a:blip r:embed="rId3">
            <a:extLst>
              <a:ext uri="{28A0092B-C50C-407E-A947-70E740481C1C}">
                <a14:useLocalDpi xmlns:a14="http://schemas.microsoft.com/office/drawing/2010/main" val="0"/>
              </a:ext>
            </a:extLst>
          </a:blip>
          <a:stretch>
            <a:fillRect/>
          </a:stretch>
        </p:blipFill>
        <p:spPr bwMode="auto">
          <a:xfrm>
            <a:off x="3605842" y="2717321"/>
            <a:ext cx="4942935" cy="4140680"/>
          </a:xfrm>
          <a:prstGeom prst="rect">
            <a:avLst/>
          </a:prstGeom>
          <a:ln w="12700" cap="sq">
            <a:solidFill>
              <a:srgbClr val="4F81BD"/>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2310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81200" y="681487"/>
                <a:ext cx="9372600" cy="5789033"/>
              </a:xfrm>
            </p:spPr>
            <p:txBody>
              <a:bodyPr/>
              <a:lstStyle/>
              <a:p>
                <a:r>
                  <a:rPr lang="en-US" dirty="0"/>
                  <a:t>Shear reinforcing </a:t>
                </a:r>
                <a:r>
                  <a:rPr lang="en-US" dirty="0" smtClean="0"/>
                  <a:t>design for beams:</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𝑣</m:t>
                                </m:r>
                              </m:sub>
                            </m:sSub>
                          </m:num>
                          <m:den>
                            <m:r>
                              <a:rPr lang="en-US" i="1">
                                <a:latin typeface="Cambria Math" panose="02040503050406030204" pitchFamily="18" charset="0"/>
                              </a:rPr>
                              <m:t>𝑆</m:t>
                            </m:r>
                          </m:den>
                        </m:f>
                        <m:r>
                          <a:rPr lang="en-US" i="1">
                            <a:latin typeface="Cambria Math" panose="02040503050406030204" pitchFamily="18" charset="0"/>
                          </a:rPr>
                          <m:t>)</m:t>
                        </m:r>
                      </m:e>
                      <m:sub>
                        <m:r>
                          <a:rPr lang="en-US" i="1">
                            <a:latin typeface="Cambria Math" panose="02040503050406030204" pitchFamily="18" charset="0"/>
                          </a:rPr>
                          <m:t>𝑚𝑖𝑛</m:t>
                        </m:r>
                      </m:sub>
                    </m:sSub>
                    <m:r>
                      <a:rPr lang="en-US" i="1">
                        <a:latin typeface="Cambria Math" panose="02040503050406030204" pitchFamily="18" charset="0"/>
                      </a:rPr>
                      <m:t>=</m:t>
                    </m:r>
                    <m:r>
                      <a:rPr lang="en-US" i="1">
                        <a:latin typeface="Cambria Math" panose="02040503050406030204" pitchFamily="18" charset="0"/>
                      </a:rPr>
                      <m:t>𝑚𝑎𝑥</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35</m:t>
                                </m:r>
                              </m:num>
                              <m:den>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𝑦</m:t>
                                    </m:r>
                                  </m:sub>
                                </m:sSub>
                              </m:den>
                            </m:f>
                          </m:e>
                          <m:e>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063</m:t>
                                </m:r>
                                <m:r>
                                  <a:rPr lang="en-US" i="1">
                                    <a:latin typeface="Cambria Math" panose="02040503050406030204" pitchFamily="18" charset="0"/>
                                  </a:rPr>
                                  <m:t>×</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e>
                                </m:rad>
                              </m:num>
                              <m:den>
                                <m:r>
                                  <a:rPr lang="en-US" i="1">
                                    <a:latin typeface="Cambria Math" panose="02040503050406030204" pitchFamily="18" charset="0"/>
                                  </a:rPr>
                                  <m:t>420</m:t>
                                </m:r>
                              </m:den>
                            </m:f>
                          </m:e>
                        </m:eqAr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𝑤</m:t>
                        </m:r>
                      </m:sub>
                    </m:sSub>
                  </m:oMath>
                </a14:m>
                <a:endParaRPr lang="en-US" dirty="0"/>
              </a:p>
              <a:p>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81200" y="681487"/>
                <a:ext cx="9372600" cy="5789033"/>
              </a:xfrm>
              <a:blipFill rotWithShape="0">
                <a:blip r:embed="rId2"/>
                <a:stretch>
                  <a:fillRect l="-845" t="-1475"/>
                </a:stretch>
              </a:blipFill>
            </p:spPr>
            <p:txBody>
              <a:bodyPr/>
              <a:lstStyle/>
              <a:p>
                <a:r>
                  <a:rPr lang="en-US">
                    <a:noFill/>
                  </a:rPr>
                  <a:t> </a:t>
                </a:r>
              </a:p>
            </p:txBody>
          </p:sp>
        </mc:Fallback>
      </mc:AlternateContent>
      <p:pic>
        <p:nvPicPr>
          <p:cNvPr id="4" name="Picture 3"/>
          <p:cNvPicPr>
            <a:picLocks noChangeAspect="1"/>
          </p:cNvPicPr>
          <p:nvPr/>
        </p:nvPicPr>
        <p:blipFill rotWithShape="1">
          <a:blip r:embed="rId3"/>
          <a:srcRect r="37202"/>
          <a:stretch/>
        </p:blipFill>
        <p:spPr>
          <a:xfrm>
            <a:off x="1981200" y="3289639"/>
            <a:ext cx="4669766" cy="1473430"/>
          </a:xfrm>
          <a:prstGeom prst="rect">
            <a:avLst/>
          </a:prstGeom>
        </p:spPr>
      </p:pic>
      <p:pic>
        <p:nvPicPr>
          <p:cNvPr id="5" name="Picture 4"/>
          <p:cNvPicPr>
            <a:picLocks noChangeAspect="1"/>
          </p:cNvPicPr>
          <p:nvPr/>
        </p:nvPicPr>
        <p:blipFill>
          <a:blip r:embed="rId4"/>
          <a:stretch>
            <a:fillRect/>
          </a:stretch>
        </p:blipFill>
        <p:spPr>
          <a:xfrm>
            <a:off x="6650966" y="1035019"/>
            <a:ext cx="5149970" cy="5295724"/>
          </a:xfrm>
          <a:prstGeom prst="rect">
            <a:avLst/>
          </a:prstGeom>
        </p:spPr>
      </p:pic>
      <p:pic>
        <p:nvPicPr>
          <p:cNvPr id="6" name="Picture 5"/>
          <p:cNvPicPr>
            <a:picLocks noChangeAspect="1"/>
          </p:cNvPicPr>
          <p:nvPr/>
        </p:nvPicPr>
        <p:blipFill rotWithShape="1">
          <a:blip r:embed="rId5"/>
          <a:srcRect r="65824"/>
          <a:stretch/>
        </p:blipFill>
        <p:spPr>
          <a:xfrm>
            <a:off x="8176018" y="6347125"/>
            <a:ext cx="2753649" cy="510875"/>
          </a:xfrm>
          <a:prstGeom prst="rect">
            <a:avLst/>
          </a:prstGeom>
        </p:spPr>
      </p:pic>
    </p:spTree>
    <p:extLst>
      <p:ext uri="{BB962C8B-B14F-4D97-AF65-F5344CB8AC3E}">
        <p14:creationId xmlns:p14="http://schemas.microsoft.com/office/powerpoint/2010/main" val="4255263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373225"/>
            <a:ext cx="9372600" cy="6097296"/>
          </a:xfrm>
        </p:spPr>
        <p:txBody>
          <a:bodyPr/>
          <a:lstStyle/>
          <a:p>
            <a:r>
              <a:rPr lang="en-US" dirty="0" smtClean="0"/>
              <a:t>Example of beams design: </a:t>
            </a:r>
          </a:p>
          <a:p>
            <a:endParaRPr lang="en-US" dirty="0"/>
          </a:p>
        </p:txBody>
      </p:sp>
      <p:pic>
        <p:nvPicPr>
          <p:cNvPr id="5" name="Picture 4"/>
          <p:cNvPicPr>
            <a:picLocks noChangeAspect="1"/>
          </p:cNvPicPr>
          <p:nvPr/>
        </p:nvPicPr>
        <p:blipFill rotWithShape="1">
          <a:blip r:embed="rId2"/>
          <a:srcRect l="33979" t="31292" r="35485" b="20544"/>
          <a:stretch/>
        </p:blipFill>
        <p:spPr>
          <a:xfrm>
            <a:off x="6015135" y="1377771"/>
            <a:ext cx="6176865" cy="5480229"/>
          </a:xfrm>
          <a:prstGeom prst="rect">
            <a:avLst/>
          </a:prstGeom>
        </p:spPr>
      </p:pic>
      <p:pic>
        <p:nvPicPr>
          <p:cNvPr id="6" name="Picture 5"/>
          <p:cNvPicPr>
            <a:picLocks noChangeAspect="1"/>
          </p:cNvPicPr>
          <p:nvPr/>
        </p:nvPicPr>
        <p:blipFill rotWithShape="1">
          <a:blip r:embed="rId3"/>
          <a:srcRect l="31850" t="47338" r="35716" b="44604"/>
          <a:stretch/>
        </p:blipFill>
        <p:spPr>
          <a:xfrm>
            <a:off x="7594787" y="373225"/>
            <a:ext cx="3759013" cy="852245"/>
          </a:xfrm>
          <a:prstGeom prst="rect">
            <a:avLst/>
          </a:prstGeom>
        </p:spPr>
      </p:pic>
    </p:spTree>
    <p:extLst>
      <p:ext uri="{BB962C8B-B14F-4D97-AF65-F5344CB8AC3E}">
        <p14:creationId xmlns:p14="http://schemas.microsoft.com/office/powerpoint/2010/main" val="416766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81200" y="828137"/>
                <a:ext cx="9372600" cy="5642384"/>
              </a:xfrm>
            </p:spPr>
            <p:txBody>
              <a:bodyPr/>
              <a:lstStyle/>
              <a:p>
                <a:r>
                  <a:rPr lang="en-US" dirty="0"/>
                  <a:t>Column design</a:t>
                </a:r>
                <a:r>
                  <a:rPr lang="en-US" dirty="0" smtClean="0"/>
                  <a:t>:</a:t>
                </a:r>
              </a:p>
              <a:p>
                <a:endParaRPr lang="en-US" dirty="0"/>
              </a:p>
              <a:p>
                <a:r>
                  <a:rPr lang="en-US" dirty="0"/>
                  <a:t>From ETABS we find </a:t>
                </a:r>
                <a:r>
                  <a:rPr lang="en-US" dirty="0" smtClean="0"/>
                  <a:t>that rebar </a:t>
                </a:r>
                <a:r>
                  <a:rPr lang="en-US" dirty="0"/>
                  <a:t>Percentage </a:t>
                </a:r>
                <a14:m>
                  <m:oMath xmlns:m="http://schemas.openxmlformats.org/officeDocument/2006/math">
                    <m:d>
                      <m:dPr>
                        <m:ctrlPr>
                          <a:rPr lang="en-US" i="1">
                            <a:latin typeface="Cambria Math" panose="02040503050406030204" pitchFamily="18" charset="0"/>
                          </a:rPr>
                        </m:ctrlPr>
                      </m:dPr>
                      <m:e>
                        <m:r>
                          <a:rPr lang="en-US" i="1">
                            <a:latin typeface="Cambria Math" panose="02040503050406030204" pitchFamily="18" charset="0"/>
                          </a:rPr>
                          <m:t>𝜌</m:t>
                        </m:r>
                      </m:e>
                    </m:d>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oMath>
                </a14:m>
                <a:r>
                  <a:rPr lang="en-US" dirty="0"/>
                  <a:t>  </a:t>
                </a:r>
                <a:r>
                  <a:rPr lang="en-US" dirty="0" smtClean="0"/>
                  <a:t>&gt;&gt;   </a:t>
                </a:r>
                <a:r>
                  <a:rPr lang="en-US" dirty="0"/>
                  <a:t>OK</a:t>
                </a:r>
                <a:r>
                  <a:rPr lang="en-US" dirty="0" smtClean="0"/>
                  <a:t>.</a:t>
                </a:r>
              </a:p>
              <a:p>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s</m:t>
                        </m:r>
                      </m:sub>
                    </m:sSub>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01</m:t>
                    </m:r>
                    <m:r>
                      <a:rPr lang="en-US">
                        <a:latin typeface="Cambria Math" panose="02040503050406030204" pitchFamily="18" charset="0"/>
                      </a:rPr>
                      <m:t>×</m:t>
                    </m:r>
                    <m:r>
                      <a:rPr lang="en-US">
                        <a:latin typeface="Cambria Math" panose="02040503050406030204" pitchFamily="18" charset="0"/>
                      </a:rPr>
                      <m:t>1400</m:t>
                    </m:r>
                    <m:r>
                      <a:rPr lang="en-US">
                        <a:latin typeface="Cambria Math" panose="02040503050406030204" pitchFamily="18" charset="0"/>
                      </a:rPr>
                      <m:t>×</m:t>
                    </m:r>
                    <m:r>
                      <a:rPr lang="en-US">
                        <a:latin typeface="Cambria Math" panose="02040503050406030204" pitchFamily="18" charset="0"/>
                      </a:rPr>
                      <m:t>500</m:t>
                    </m:r>
                    <m:r>
                      <a:rPr lang="en-US">
                        <a:latin typeface="Cambria Math" panose="02040503050406030204" pitchFamily="18" charset="0"/>
                      </a:rPr>
                      <m:t>=</m:t>
                    </m:r>
                    <m:r>
                      <a:rPr lang="en-US">
                        <a:latin typeface="Cambria Math" panose="02040503050406030204" pitchFamily="18" charset="0"/>
                      </a:rPr>
                      <m:t>7000</m:t>
                    </m:r>
                    <m:r>
                      <a:rPr lang="en-US">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endParaRPr lang="en-US" dirty="0" smtClean="0"/>
              </a:p>
              <a:p>
                <a:r>
                  <a:rPr lang="en-US" dirty="0"/>
                  <a:t>use </a:t>
                </a:r>
                <a:r>
                  <a:rPr lang="en-US" dirty="0" smtClean="0"/>
                  <a:t>36 </a:t>
                </a:r>
                <a14:m>
                  <m:oMath xmlns:m="http://schemas.openxmlformats.org/officeDocument/2006/math">
                    <m:r>
                      <a:rPr lang="en-US" i="1">
                        <a:latin typeface="Cambria Math" panose="02040503050406030204" pitchFamily="18" charset="0"/>
                      </a:rPr>
                      <m:t>∅</m:t>
                    </m:r>
                  </m:oMath>
                </a14:m>
                <a:r>
                  <a:rPr lang="en-US" dirty="0" smtClean="0"/>
                  <a:t>14</a:t>
                </a:r>
                <a:endParaRPr lang="en-US" dirty="0"/>
              </a:p>
              <a:p>
                <a:r>
                  <a:rPr lang="en-US" dirty="0"/>
                  <a:t>For shear design </a:t>
                </a:r>
                <a:r>
                  <a:rPr lang="en-US" dirty="0" smtClean="0"/>
                  <a:t>&gt;&gt; Use </a:t>
                </a:r>
                <a:r>
                  <a:rPr lang="en-US" dirty="0"/>
                  <a:t>5∅10/20 cm</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81200" y="828137"/>
                <a:ext cx="9372600" cy="5642384"/>
              </a:xfrm>
              <a:blipFill rotWithShape="0">
                <a:blip r:embed="rId2"/>
                <a:stretch>
                  <a:fillRect l="-845" t="-1514"/>
                </a:stretch>
              </a:blipFill>
            </p:spPr>
            <p:txBody>
              <a:bodyPr/>
              <a:lstStyle/>
              <a:p>
                <a:r>
                  <a:rPr lang="en-US">
                    <a:noFill/>
                  </a:rPr>
                  <a:t> </a:t>
                </a:r>
              </a:p>
            </p:txBody>
          </p:sp>
        </mc:Fallback>
      </mc:AlternateContent>
      <p:pic>
        <p:nvPicPr>
          <p:cNvPr id="2" name="Picture 1"/>
          <p:cNvPicPr>
            <a:picLocks noChangeAspect="1"/>
          </p:cNvPicPr>
          <p:nvPr/>
        </p:nvPicPr>
        <p:blipFill rotWithShape="1">
          <a:blip r:embed="rId3"/>
          <a:srcRect l="5663" t="11334" r="51939" b="44697"/>
          <a:stretch/>
        </p:blipFill>
        <p:spPr>
          <a:xfrm>
            <a:off x="5526507" y="4114800"/>
            <a:ext cx="6665493" cy="2743200"/>
          </a:xfrm>
          <a:prstGeom prst="rect">
            <a:avLst/>
          </a:prstGeom>
        </p:spPr>
      </p:pic>
    </p:spTree>
    <p:extLst>
      <p:ext uri="{BB962C8B-B14F-4D97-AF65-F5344CB8AC3E}">
        <p14:creationId xmlns:p14="http://schemas.microsoft.com/office/powerpoint/2010/main" val="90850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ireframe Building 16x9">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wireframe building presentation (widescreen).potx" id="{58CE74E2-616B-447D-963B-87527DA5909A}" vid="{49D84436-E293-416F-BC4D-7976A1E115A4}"/>
    </a:ext>
  </a:extLst>
</a:theme>
</file>

<file path=ppt/theme/theme2.xml><?xml version="1.0" encoding="utf-8"?>
<a:theme xmlns:a="http://schemas.openxmlformats.org/drawingml/2006/main" name="Office Theme">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wireframe building presentation (widescreen)</Template>
  <TotalTime>7811</TotalTime>
  <Words>2509</Words>
  <Application>Microsoft Office PowerPoint</Application>
  <PresentationFormat>Widescreen</PresentationFormat>
  <Paragraphs>984</Paragraphs>
  <Slides>105</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105</vt:i4>
      </vt:variant>
    </vt:vector>
  </HeadingPairs>
  <TitlesOfParts>
    <vt:vector size="117" baseType="lpstr">
      <vt:lpstr>Arial</vt:lpstr>
      <vt:lpstr>Calibri</vt:lpstr>
      <vt:lpstr>Cambria Math</vt:lpstr>
      <vt:lpstr>DejaVu Serif Condensed</vt:lpstr>
      <vt:lpstr>HY중고딕</vt:lpstr>
      <vt:lpstr>Symbol</vt:lpstr>
      <vt:lpstr>Tahoma</vt:lpstr>
      <vt:lpstr>Times New Roman</vt:lpstr>
      <vt:lpstr>Wingdings</vt:lpstr>
      <vt:lpstr>Wireframe Building 16x9</vt:lpstr>
      <vt:lpstr>RFFlow</vt:lpstr>
      <vt:lpstr>AutoCAD Drawing</vt:lpstr>
      <vt:lpstr>Structural analysis and design of Husam Quresh building</vt:lpstr>
      <vt:lpstr>INTRDUCTION</vt:lpstr>
      <vt:lpstr>PROJECT DESCRIPTION</vt:lpstr>
      <vt:lpstr>PowerPoint Presentation</vt:lpstr>
      <vt:lpstr>PowerPoint Presentation</vt:lpstr>
      <vt:lpstr>PowerPoint Presentation</vt:lpstr>
      <vt:lpstr>materials</vt:lpstr>
      <vt:lpstr>PowerPoint Presentation</vt:lpstr>
      <vt:lpstr>PowerPoint Presentation</vt:lpstr>
      <vt:lpstr>Soil investigation</vt:lpstr>
      <vt:lpstr>Codes and standard</vt:lpstr>
      <vt:lpstr>Seismicity of Site and Structure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loads</vt:lpstr>
      <vt:lpstr>PowerPoint Presentation</vt:lpstr>
      <vt:lpstr> Load combination  </vt:lpstr>
      <vt:lpstr>PowerPoint Presentation</vt:lpstr>
      <vt:lpstr>PRELIMINARY DIMENTIONS</vt:lpstr>
      <vt:lpstr>                                                                                                  slab thickness</vt:lpstr>
      <vt:lpstr>PowerPoint Presentation</vt:lpstr>
      <vt:lpstr>PowerPoint Presentation</vt:lpstr>
      <vt:lpstr>PowerPoint Presentation</vt:lpstr>
      <vt:lpstr>Beams dimensions </vt:lpstr>
      <vt:lpstr>PowerPoint Presentation</vt:lpstr>
      <vt:lpstr>Column dimensions </vt:lpstr>
      <vt:lpstr>MODELING &amp; CHECkES </vt:lpstr>
      <vt:lpstr>Process of modeling </vt:lpstr>
      <vt:lpstr> - Steel (rebar) </vt:lpstr>
      <vt:lpstr>2) Define of sections  </vt:lpstr>
      <vt:lpstr>Columns &amp; Beams sections </vt:lpstr>
      <vt:lpstr>Beams sections</vt:lpstr>
      <vt:lpstr>Beams modifiers </vt:lpstr>
      <vt:lpstr>Columns modofires</vt:lpstr>
      <vt:lpstr>Shear &amp; Retaining walls sections </vt:lpstr>
      <vt:lpstr>Slabs sections</vt:lpstr>
      <vt:lpstr>PowerPoint Presentation</vt:lpstr>
      <vt:lpstr>Modifiers for U-boot slab: </vt:lpstr>
      <vt:lpstr>PowerPoint Presentation</vt:lpstr>
      <vt:lpstr> </vt:lpstr>
      <vt:lpstr>Solid slab </vt:lpstr>
      <vt:lpstr>4)Define of load and load combinations</vt:lpstr>
      <vt:lpstr>Steps to define lateral load </vt:lpstr>
      <vt:lpstr>Steps to define lateral load </vt:lpstr>
      <vt:lpstr>Steps to define lateral load </vt:lpstr>
      <vt:lpstr>Steps to define lateral load </vt:lpstr>
      <vt:lpstr>Checks of model </vt:lpstr>
      <vt:lpstr>Compatibility check   to confirm that the structural elements connect  together. </vt:lpstr>
      <vt:lpstr>Equilibrium check </vt:lpstr>
      <vt:lpstr>Calculations  - Live load</vt:lpstr>
      <vt:lpstr>- SID load</vt:lpstr>
      <vt:lpstr>Dead load</vt:lpstr>
      <vt:lpstr>Dead load from slabs</vt:lpstr>
      <vt:lpstr>Dead load from beams</vt:lpstr>
      <vt:lpstr>Dead load from columns</vt:lpstr>
      <vt:lpstr>Dead load from walls:   Total dead load   = (1640+5163.3+3299.188+14536+26187) =50827.575 KN  From ETABS= 50005  %error = ((50827.575-50005)/50827.575)×100%   =  1.62%   &lt; 5%      so it's ok   </vt:lpstr>
      <vt:lpstr>Stress strain check</vt:lpstr>
      <vt:lpstr>moment in frame </vt:lpstr>
      <vt:lpstr>moment in frame </vt:lpstr>
      <vt:lpstr>moment in frame </vt:lpstr>
      <vt:lpstr>moment in frame </vt:lpstr>
      <vt:lpstr>moment in frame</vt:lpstr>
      <vt:lpstr>Moment in beam </vt:lpstr>
      <vt:lpstr>Moment in beam </vt:lpstr>
      <vt:lpstr>             Moment in beam                  M at second edge = 52.7 KN                          M at first edge = 25.38 KN.m</vt:lpstr>
      <vt:lpstr>Moment in beam                                       M at mid of beam = 51.7 KN.m</vt:lpstr>
      <vt:lpstr>Moment in beam  </vt:lpstr>
      <vt:lpstr>check axial on column </vt:lpstr>
      <vt:lpstr>check axial on column</vt:lpstr>
      <vt:lpstr>check shear for slab </vt:lpstr>
      <vt:lpstr>check shear for slab </vt:lpstr>
      <vt:lpstr>check shear for slab</vt:lpstr>
      <vt:lpstr>Deflection check </vt:lpstr>
      <vt:lpstr>Deflection check</vt:lpstr>
      <vt:lpstr>Deflection check</vt:lpstr>
      <vt:lpstr>Deflection check</vt:lpstr>
      <vt:lpstr>Deflection check</vt:lpstr>
      <vt:lpstr>Mpmr check </vt:lpstr>
      <vt:lpstr>PowerPoint Presentation</vt:lpstr>
      <vt:lpstr>Base shear check </vt:lpstr>
      <vt:lpstr>Base shera check </vt:lpstr>
      <vt:lpstr>Base shear check </vt:lpstr>
      <vt:lpstr>PowerPoint Presentation</vt:lpstr>
      <vt:lpstr>Drift check </vt:lpstr>
      <vt:lpstr>In x - direction</vt:lpstr>
      <vt:lpstr>In y -direction</vt:lpstr>
      <vt:lpstr>P-delta check </vt:lpstr>
      <vt:lpstr>Theta in x –direction </vt:lpstr>
      <vt:lpstr>Theta in Y -direction</vt:lpstr>
      <vt:lpstr>DESIGN AND DETAILING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analysis of husam al-qirsh building</dc:title>
  <dc:creator>aws radwan</dc:creator>
  <cp:lastModifiedBy>aws radwan</cp:lastModifiedBy>
  <cp:revision>96</cp:revision>
  <dcterms:created xsi:type="dcterms:W3CDTF">2019-12-27T23:01:19Z</dcterms:created>
  <dcterms:modified xsi:type="dcterms:W3CDTF">2020-07-26T22:49:58Z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