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71" r:id="rId15"/>
    <p:sldId id="272" r:id="rId16"/>
    <p:sldId id="273" r:id="rId17"/>
    <p:sldId id="296" r:id="rId18"/>
    <p:sldId id="297" r:id="rId19"/>
    <p:sldId id="275" r:id="rId20"/>
    <p:sldId id="276" r:id="rId21"/>
    <p:sldId id="277" r:id="rId22"/>
    <p:sldId id="278" r:id="rId23"/>
    <p:sldId id="279" r:id="rId24"/>
    <p:sldId id="280" r:id="rId25"/>
    <p:sldId id="298" r:id="rId26"/>
    <p:sldId id="281" r:id="rId27"/>
    <p:sldId id="282" r:id="rId28"/>
    <p:sldId id="299" r:id="rId29"/>
    <p:sldId id="300" r:id="rId30"/>
    <p:sldId id="301" r:id="rId31"/>
    <p:sldId id="302" r:id="rId32"/>
    <p:sldId id="303" r:id="rId33"/>
    <p:sldId id="304" r:id="rId34"/>
    <p:sldId id="305" r:id="rId35"/>
    <p:sldId id="306" r:id="rId36"/>
    <p:sldId id="307" r:id="rId37"/>
    <p:sldId id="308" r:id="rId38"/>
    <p:sldId id="309" r:id="rId39"/>
    <p:sldId id="310" r:id="rId40"/>
    <p:sldId id="311" r:id="rId41"/>
    <p:sldId id="312" r:id="rId42"/>
    <p:sldId id="313" r:id="rId43"/>
    <p:sldId id="314" r:id="rId44"/>
    <p:sldId id="315" r:id="rId45"/>
    <p:sldId id="316" r:id="rId46"/>
    <p:sldId id="317" r:id="rId47"/>
    <p:sldId id="318" r:id="rId48"/>
    <p:sldId id="319" r:id="rId49"/>
    <p:sldId id="283" r:id="rId50"/>
    <p:sldId id="320" r:id="rId51"/>
    <p:sldId id="321" r:id="rId52"/>
    <p:sldId id="322" r:id="rId53"/>
    <p:sldId id="323" r:id="rId54"/>
    <p:sldId id="324" r:id="rId55"/>
    <p:sldId id="325" r:id="rId56"/>
    <p:sldId id="326" r:id="rId57"/>
    <p:sldId id="327" r:id="rId58"/>
    <p:sldId id="328" r:id="rId59"/>
    <p:sldId id="329" r:id="rId60"/>
    <p:sldId id="330" r:id="rId61"/>
    <p:sldId id="332" r:id="rId62"/>
    <p:sldId id="331" r:id="rId63"/>
    <p:sldId id="339" r:id="rId64"/>
    <p:sldId id="334" r:id="rId65"/>
    <p:sldId id="335" r:id="rId66"/>
    <p:sldId id="336" r:id="rId67"/>
    <p:sldId id="337" r:id="rId68"/>
    <p:sldId id="338" r:id="rId69"/>
    <p:sldId id="340" r:id="rId70"/>
    <p:sldId id="341" r:id="rId71"/>
    <p:sldId id="342" r:id="rId72"/>
    <p:sldId id="343" r:id="rId73"/>
    <p:sldId id="344" r:id="rId74"/>
    <p:sldId id="345" r:id="rId75"/>
    <p:sldId id="346" r:id="rId7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>
      <p:cViewPr>
        <p:scale>
          <a:sx n="69" d="100"/>
          <a:sy n="69" d="100"/>
        </p:scale>
        <p:origin x="78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8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B3E4-0DB4-4F68-A158-6B9E65BC2C7E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37BB-FF66-430A-8FFA-F09C84C4E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135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B3E4-0DB4-4F68-A158-6B9E65BC2C7E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37BB-FF66-430A-8FFA-F09C84C4E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66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B3E4-0DB4-4F68-A158-6B9E65BC2C7E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37BB-FF66-430A-8FFA-F09C84C4ECC2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26484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B3E4-0DB4-4F68-A158-6B9E65BC2C7E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37BB-FF66-430A-8FFA-F09C84C4E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962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B3E4-0DB4-4F68-A158-6B9E65BC2C7E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37BB-FF66-430A-8FFA-F09C84C4ECC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68816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B3E4-0DB4-4F68-A158-6B9E65BC2C7E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37BB-FF66-430A-8FFA-F09C84C4E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6820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B3E4-0DB4-4F68-A158-6B9E65BC2C7E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37BB-FF66-430A-8FFA-F09C84C4E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418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B3E4-0DB4-4F68-A158-6B9E65BC2C7E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37BB-FF66-430A-8FFA-F09C84C4E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99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B3E4-0DB4-4F68-A158-6B9E65BC2C7E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37BB-FF66-430A-8FFA-F09C84C4E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26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B3E4-0DB4-4F68-A158-6B9E65BC2C7E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37BB-FF66-430A-8FFA-F09C84C4E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201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B3E4-0DB4-4F68-A158-6B9E65BC2C7E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37BB-FF66-430A-8FFA-F09C84C4E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6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B3E4-0DB4-4F68-A158-6B9E65BC2C7E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37BB-FF66-430A-8FFA-F09C84C4E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4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B3E4-0DB4-4F68-A158-6B9E65BC2C7E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37BB-FF66-430A-8FFA-F09C84C4E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577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B3E4-0DB4-4F68-A158-6B9E65BC2C7E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37BB-FF66-430A-8FFA-F09C84C4E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210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B3E4-0DB4-4F68-A158-6B9E65BC2C7E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37BB-FF66-430A-8FFA-F09C84C4E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38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B3E4-0DB4-4F68-A158-6B9E65BC2C7E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37BB-FF66-430A-8FFA-F09C84C4E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224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FB3E4-0DB4-4F68-A158-6B9E65BC2C7E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51737BB-FF66-430A-8FFA-F09C84C4E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87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  <p:sldLayoutId id="214748376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464" y="340443"/>
            <a:ext cx="2439562" cy="24027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65026" y="489778"/>
            <a:ext cx="9144000" cy="1429372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</a:t>
            </a:r>
            <a:b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985" y="2405959"/>
            <a:ext cx="9144000" cy="1655762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Report II</a:t>
            </a:r>
          </a:p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OF ALBEZREH BUILDING IN NABLUS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76080" y="6120709"/>
            <a:ext cx="3538330" cy="70236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Supervisor: Dr.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Riyad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Awad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718853" y="4241797"/>
            <a:ext cx="2610679" cy="1878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 </a:t>
            </a:r>
          </a:p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Ahmad Ismail</a:t>
            </a:r>
          </a:p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Mohammad Issa</a:t>
            </a:r>
          </a:p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Hazem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qaisi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0802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Introduction: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77334" y="1635933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Materials:</a:t>
            </a:r>
          </a:p>
          <a:p>
            <a:pPr marL="0" indent="0">
              <a:buNone/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buNone/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Rebar Steel:  Yielding strength of used steel (</a:t>
            </a:r>
            <a:r>
              <a:rPr lang="en-US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420MPa.</a:t>
            </a:r>
          </a:p>
          <a:p>
            <a:pPr marL="0" indent="0">
              <a:buNone/>
            </a:pP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Concrete:  strength: 30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294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Introduction: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15815"/>
            <a:ext cx="8596668" cy="3880773"/>
          </a:xfrm>
        </p:spPr>
        <p:txBody>
          <a:bodyPr/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ETABS 2016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2- Safe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3- AutoCAD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4- Excel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759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0307" y="2590065"/>
            <a:ext cx="10578928" cy="1646302"/>
          </a:xfrm>
        </p:spPr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DRAW 3D MODEL,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CHECKS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116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Thickness of slab: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Thickness for Solid slab = 27 cm</a:t>
            </a:r>
          </a:p>
          <a:p>
            <a:pPr marL="0" indent="0">
              <a:buNone/>
            </a:pPr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Thickness for Ribbed slab = 30 cm </a:t>
            </a:r>
          </a:p>
          <a:p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92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86377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of ribbed slab: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7422F2E-0D1C-4138-AC07-642A057A7D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430" y="2473376"/>
            <a:ext cx="9592675" cy="325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3513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properties and details of the 1st block slabs:</a:t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b="1" dirty="0"/>
            </a:br>
            <a:endParaRPr lang="en-US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6E9A88F-CB8D-4B09-A2ED-2A81F1858B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963545"/>
              </p:ext>
            </p:extLst>
          </p:nvPr>
        </p:nvGraphicFramePr>
        <p:xfrm>
          <a:off x="420915" y="1451430"/>
          <a:ext cx="9390743" cy="43687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5932">
                  <a:extLst>
                    <a:ext uri="{9D8B030D-6E8A-4147-A177-3AD203B41FA5}">
                      <a16:colId xmlns:a16="http://schemas.microsoft.com/office/drawing/2014/main" val="1586690598"/>
                    </a:ext>
                  </a:extLst>
                </a:gridCol>
                <a:gridCol w="1040727">
                  <a:extLst>
                    <a:ext uri="{9D8B030D-6E8A-4147-A177-3AD203B41FA5}">
                      <a16:colId xmlns:a16="http://schemas.microsoft.com/office/drawing/2014/main" val="104378422"/>
                    </a:ext>
                  </a:extLst>
                </a:gridCol>
                <a:gridCol w="1341685">
                  <a:extLst>
                    <a:ext uri="{9D8B030D-6E8A-4147-A177-3AD203B41FA5}">
                      <a16:colId xmlns:a16="http://schemas.microsoft.com/office/drawing/2014/main" val="639232327"/>
                    </a:ext>
                  </a:extLst>
                </a:gridCol>
                <a:gridCol w="1023890">
                  <a:extLst>
                    <a:ext uri="{9D8B030D-6E8A-4147-A177-3AD203B41FA5}">
                      <a16:colId xmlns:a16="http://schemas.microsoft.com/office/drawing/2014/main" val="370885176"/>
                    </a:ext>
                  </a:extLst>
                </a:gridCol>
                <a:gridCol w="1379568">
                  <a:extLst>
                    <a:ext uri="{9D8B030D-6E8A-4147-A177-3AD203B41FA5}">
                      <a16:colId xmlns:a16="http://schemas.microsoft.com/office/drawing/2014/main" val="724229187"/>
                    </a:ext>
                  </a:extLst>
                </a:gridCol>
                <a:gridCol w="1748926">
                  <a:extLst>
                    <a:ext uri="{9D8B030D-6E8A-4147-A177-3AD203B41FA5}">
                      <a16:colId xmlns:a16="http://schemas.microsoft.com/office/drawing/2014/main" val="15798784"/>
                    </a:ext>
                  </a:extLst>
                </a:gridCol>
                <a:gridCol w="1630015">
                  <a:extLst>
                    <a:ext uri="{9D8B030D-6E8A-4147-A177-3AD203B41FA5}">
                      <a16:colId xmlns:a16="http://schemas.microsoft.com/office/drawing/2014/main" val="1200740046"/>
                    </a:ext>
                  </a:extLst>
                </a:gridCol>
              </a:tblGrid>
              <a:tr h="55800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Height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Elevation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 of slab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Thickness of Slab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Function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94814976"/>
                  </a:ext>
                </a:extLst>
              </a:tr>
              <a:tr h="272199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6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05438700"/>
                  </a:ext>
                </a:extLst>
              </a:tr>
              <a:tr h="2721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34.68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Solid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Stairwell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23951129"/>
                  </a:ext>
                </a:extLst>
              </a:tr>
              <a:tr h="2721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457.55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Ribbed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Apartments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54721822"/>
                  </a:ext>
                </a:extLst>
              </a:tr>
              <a:tr h="2721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11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36.45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457.55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Ribbed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Apartments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08840712"/>
                  </a:ext>
                </a:extLst>
              </a:tr>
              <a:tr h="2721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457.55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Ribbed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Apartments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33789983"/>
                  </a:ext>
                </a:extLst>
              </a:tr>
              <a:tr h="2721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29.95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457.55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Ribbed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Apartments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48719135"/>
                  </a:ext>
                </a:extLst>
              </a:tr>
              <a:tr h="2721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457.55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Ribbed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Apartments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13220770"/>
                  </a:ext>
                </a:extLst>
              </a:tr>
              <a:tr h="2721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23.45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456.96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Solid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Exhibition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84868010"/>
                  </a:ext>
                </a:extLst>
              </a:tr>
              <a:tr h="2721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456.96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Solid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Stowage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061131"/>
                  </a:ext>
                </a:extLst>
              </a:tr>
              <a:tr h="2721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456.96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Solid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Stowage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66428655"/>
                  </a:ext>
                </a:extLst>
              </a:tr>
              <a:tr h="2721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604.43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Solid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Garage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21298654"/>
                  </a:ext>
                </a:extLst>
              </a:tr>
              <a:tr h="2721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604.43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Solid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Garage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18298509"/>
                  </a:ext>
                </a:extLst>
              </a:tr>
              <a:tr h="2721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709.71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Solid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Garage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89318351"/>
                  </a:ext>
                </a:extLst>
              </a:tr>
              <a:tr h="2721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709.71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Solid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Garage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935687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51089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properties and details of the 2nd block slabs: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b="1" dirty="0"/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14203" y="217557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59172EE-3F86-4281-A710-CD74F2874B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343234"/>
              </p:ext>
            </p:extLst>
          </p:nvPr>
        </p:nvGraphicFramePr>
        <p:xfrm>
          <a:off x="410925" y="1451430"/>
          <a:ext cx="9129486" cy="47897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91825">
                  <a:extLst>
                    <a:ext uri="{9D8B030D-6E8A-4147-A177-3AD203B41FA5}">
                      <a16:colId xmlns:a16="http://schemas.microsoft.com/office/drawing/2014/main" val="2880128779"/>
                    </a:ext>
                  </a:extLst>
                </a:gridCol>
                <a:gridCol w="1011774">
                  <a:extLst>
                    <a:ext uri="{9D8B030D-6E8A-4147-A177-3AD203B41FA5}">
                      <a16:colId xmlns:a16="http://schemas.microsoft.com/office/drawing/2014/main" val="3717039091"/>
                    </a:ext>
                  </a:extLst>
                </a:gridCol>
                <a:gridCol w="1304358">
                  <a:extLst>
                    <a:ext uri="{9D8B030D-6E8A-4147-A177-3AD203B41FA5}">
                      <a16:colId xmlns:a16="http://schemas.microsoft.com/office/drawing/2014/main" val="3809846912"/>
                    </a:ext>
                  </a:extLst>
                </a:gridCol>
                <a:gridCol w="995404">
                  <a:extLst>
                    <a:ext uri="{9D8B030D-6E8A-4147-A177-3AD203B41FA5}">
                      <a16:colId xmlns:a16="http://schemas.microsoft.com/office/drawing/2014/main" val="3712835300"/>
                    </a:ext>
                  </a:extLst>
                </a:gridCol>
                <a:gridCol w="1341188">
                  <a:extLst>
                    <a:ext uri="{9D8B030D-6E8A-4147-A177-3AD203B41FA5}">
                      <a16:colId xmlns:a16="http://schemas.microsoft.com/office/drawing/2014/main" val="424042359"/>
                    </a:ext>
                  </a:extLst>
                </a:gridCol>
                <a:gridCol w="1700270">
                  <a:extLst>
                    <a:ext uri="{9D8B030D-6E8A-4147-A177-3AD203B41FA5}">
                      <a16:colId xmlns:a16="http://schemas.microsoft.com/office/drawing/2014/main" val="3246475205"/>
                    </a:ext>
                  </a:extLst>
                </a:gridCol>
                <a:gridCol w="1584667">
                  <a:extLst>
                    <a:ext uri="{9D8B030D-6E8A-4147-A177-3AD203B41FA5}">
                      <a16:colId xmlns:a16="http://schemas.microsoft.com/office/drawing/2014/main" val="271748323"/>
                    </a:ext>
                  </a:extLst>
                </a:gridCol>
              </a:tblGrid>
              <a:tr h="6117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Height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Elevation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 of slab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Thickness of Slab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Function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63041021"/>
                  </a:ext>
                </a:extLst>
              </a:tr>
              <a:tr h="298424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6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80127104"/>
                  </a:ext>
                </a:extLst>
              </a:tr>
              <a:tr h="29842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32.34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Solid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Stairwell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51507561"/>
                  </a:ext>
                </a:extLst>
              </a:tr>
              <a:tr h="29842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697.72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Ribbed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Apartments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85707834"/>
                  </a:ext>
                </a:extLst>
              </a:tr>
              <a:tr h="29842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11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36.45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691.19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Ribbed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Apartments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85470022"/>
                  </a:ext>
                </a:extLst>
              </a:tr>
              <a:tr h="29842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691.19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Ribbed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Apartments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29609443"/>
                  </a:ext>
                </a:extLst>
              </a:tr>
              <a:tr h="29842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29.95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691.19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Ribbed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Apartments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98924422"/>
                  </a:ext>
                </a:extLst>
              </a:tr>
              <a:tr h="29842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691.19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Ribbed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Apartments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65512642"/>
                  </a:ext>
                </a:extLst>
              </a:tr>
              <a:tr h="29842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23.45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634.81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Solid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Exhibition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79380635"/>
                  </a:ext>
                </a:extLst>
              </a:tr>
              <a:tr h="29842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546.80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Solid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Stowage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53976114"/>
                  </a:ext>
                </a:extLst>
              </a:tr>
              <a:tr h="29842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634.55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Solid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Stowage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61316042"/>
                  </a:ext>
                </a:extLst>
              </a:tr>
              <a:tr h="29842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769.06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Solid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Garage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46121986"/>
                  </a:ext>
                </a:extLst>
              </a:tr>
              <a:tr h="29842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719.99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Solid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Garage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19337781"/>
                  </a:ext>
                </a:extLst>
              </a:tr>
              <a:tr h="29842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719.99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Solid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Garage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72282838"/>
                  </a:ext>
                </a:extLst>
              </a:tr>
              <a:tr h="29842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 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308.49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Solid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Garage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710827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1143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7F3AA-3BF5-4CE4-BFBA-B88EF2546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905" y="1204686"/>
            <a:ext cx="8596668" cy="132080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Frame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/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Sections: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47F5181-41B5-448B-9120-B67E451624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7589456"/>
              </p:ext>
            </p:extLst>
          </p:nvPr>
        </p:nvGraphicFramePr>
        <p:xfrm>
          <a:off x="2467428" y="246743"/>
          <a:ext cx="5892801" cy="61660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31887">
                  <a:extLst>
                    <a:ext uri="{9D8B030D-6E8A-4147-A177-3AD203B41FA5}">
                      <a16:colId xmlns:a16="http://schemas.microsoft.com/office/drawing/2014/main" val="580705801"/>
                    </a:ext>
                  </a:extLst>
                </a:gridCol>
                <a:gridCol w="1058704">
                  <a:extLst>
                    <a:ext uri="{9D8B030D-6E8A-4147-A177-3AD203B41FA5}">
                      <a16:colId xmlns:a16="http://schemas.microsoft.com/office/drawing/2014/main" val="4270934615"/>
                    </a:ext>
                  </a:extLst>
                </a:gridCol>
                <a:gridCol w="1880834">
                  <a:extLst>
                    <a:ext uri="{9D8B030D-6E8A-4147-A177-3AD203B41FA5}">
                      <a16:colId xmlns:a16="http://schemas.microsoft.com/office/drawing/2014/main" val="1318672921"/>
                    </a:ext>
                  </a:extLst>
                </a:gridCol>
                <a:gridCol w="573792">
                  <a:extLst>
                    <a:ext uri="{9D8B030D-6E8A-4147-A177-3AD203B41FA5}">
                      <a16:colId xmlns:a16="http://schemas.microsoft.com/office/drawing/2014/main" val="1580975465"/>
                    </a:ext>
                  </a:extLst>
                </a:gridCol>
                <a:gridCol w="573792">
                  <a:extLst>
                    <a:ext uri="{9D8B030D-6E8A-4147-A177-3AD203B41FA5}">
                      <a16:colId xmlns:a16="http://schemas.microsoft.com/office/drawing/2014/main" val="1540833958"/>
                    </a:ext>
                  </a:extLst>
                </a:gridCol>
                <a:gridCol w="573792">
                  <a:extLst>
                    <a:ext uri="{9D8B030D-6E8A-4147-A177-3AD203B41FA5}">
                      <a16:colId xmlns:a16="http://schemas.microsoft.com/office/drawing/2014/main" val="2898939300"/>
                    </a:ext>
                  </a:extLst>
                </a:gridCol>
              </a:tblGrid>
              <a:tr h="22021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Name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Material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Shape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Area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3429094636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mm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mm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cm²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4109785739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Beam 15*30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450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2411319990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Beam 15*70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1050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1439480323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Beam 27*25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270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250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675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2676071805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Beam 27*40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270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1080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2599506171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Beam 27*50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270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1350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1186001828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Beam 27*60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270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1620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1305824310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Beam 27*70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270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1890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1731915951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Beam 27*90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270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2430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650449553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Beam 30*25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250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750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1570931429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Beam 30*60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1800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3945101691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Beam 60*40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2400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1043948969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Beam 60*50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1722533683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Beam 60*60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3600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2404331361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Beam 60*70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4200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3231005970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Beam 60*80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4800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2453021560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Beam 60*90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5400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3459969433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Beam 70*50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3500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2847554808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Beam 70*60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4200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3798622508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Beam 70*70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4900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2194825944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Beam 70*80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5600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72284459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Beam 80*100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8000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3834794399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Beam 80*60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4800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101764479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Column100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Circle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7854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3732566018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Column 100*30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519033742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Column 70*40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2800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4236739305"/>
                  </a:ext>
                </a:extLst>
              </a:tr>
              <a:tr h="220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Column 70*60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30MPa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Concrete Rectangular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600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4200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183" marR="48183" marT="0" marB="0"/>
                </a:tc>
                <a:extLst>
                  <a:ext uri="{0D108BD9-81ED-4DB2-BD59-A6C34878D82A}">
                    <a16:rowId xmlns:a16="http://schemas.microsoft.com/office/drawing/2014/main" val="2841585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38747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DB5D5-D1A0-456B-8D6D-00F33FA75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Modifiers</a:t>
            </a:r>
            <a:r>
              <a:rPr lang="en-US" dirty="0"/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Slabs, Beams and Columns: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61E92C7-A3AE-4573-BAAD-72B84B1B21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7760360"/>
              </p:ext>
            </p:extLst>
          </p:nvPr>
        </p:nvGraphicFramePr>
        <p:xfrm>
          <a:off x="1357888" y="2332234"/>
          <a:ext cx="7549803" cy="23121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6091">
                  <a:extLst>
                    <a:ext uri="{9D8B030D-6E8A-4147-A177-3AD203B41FA5}">
                      <a16:colId xmlns:a16="http://schemas.microsoft.com/office/drawing/2014/main" val="1799913425"/>
                    </a:ext>
                  </a:extLst>
                </a:gridCol>
                <a:gridCol w="825464">
                  <a:extLst>
                    <a:ext uri="{9D8B030D-6E8A-4147-A177-3AD203B41FA5}">
                      <a16:colId xmlns:a16="http://schemas.microsoft.com/office/drawing/2014/main" val="2051827962"/>
                    </a:ext>
                  </a:extLst>
                </a:gridCol>
                <a:gridCol w="825464">
                  <a:extLst>
                    <a:ext uri="{9D8B030D-6E8A-4147-A177-3AD203B41FA5}">
                      <a16:colId xmlns:a16="http://schemas.microsoft.com/office/drawing/2014/main" val="1225293429"/>
                    </a:ext>
                  </a:extLst>
                </a:gridCol>
                <a:gridCol w="825464">
                  <a:extLst>
                    <a:ext uri="{9D8B030D-6E8A-4147-A177-3AD203B41FA5}">
                      <a16:colId xmlns:a16="http://schemas.microsoft.com/office/drawing/2014/main" val="1465662878"/>
                    </a:ext>
                  </a:extLst>
                </a:gridCol>
                <a:gridCol w="825464">
                  <a:extLst>
                    <a:ext uri="{9D8B030D-6E8A-4147-A177-3AD203B41FA5}">
                      <a16:colId xmlns:a16="http://schemas.microsoft.com/office/drawing/2014/main" val="3151844367"/>
                    </a:ext>
                  </a:extLst>
                </a:gridCol>
                <a:gridCol w="825464">
                  <a:extLst>
                    <a:ext uri="{9D8B030D-6E8A-4147-A177-3AD203B41FA5}">
                      <a16:colId xmlns:a16="http://schemas.microsoft.com/office/drawing/2014/main" val="2851007918"/>
                    </a:ext>
                  </a:extLst>
                </a:gridCol>
                <a:gridCol w="825464">
                  <a:extLst>
                    <a:ext uri="{9D8B030D-6E8A-4147-A177-3AD203B41FA5}">
                      <a16:colId xmlns:a16="http://schemas.microsoft.com/office/drawing/2014/main" val="2341326227"/>
                    </a:ext>
                  </a:extLst>
                </a:gridCol>
                <a:gridCol w="825464">
                  <a:extLst>
                    <a:ext uri="{9D8B030D-6E8A-4147-A177-3AD203B41FA5}">
                      <a16:colId xmlns:a16="http://schemas.microsoft.com/office/drawing/2014/main" val="3083608543"/>
                    </a:ext>
                  </a:extLst>
                </a:gridCol>
                <a:gridCol w="825464">
                  <a:extLst>
                    <a:ext uri="{9D8B030D-6E8A-4147-A177-3AD203B41FA5}">
                      <a16:colId xmlns:a16="http://schemas.microsoft.com/office/drawing/2014/main" val="545470892"/>
                    </a:ext>
                  </a:extLst>
                </a:gridCol>
              </a:tblGrid>
              <a:tr h="74803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Modifier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AS2 Modifier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AS3 Modifier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 Modifier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I22 Modifier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I33 Modifier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Mass Modifier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Weight Modifier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82583102"/>
                  </a:ext>
                </a:extLst>
              </a:tr>
              <a:tr h="4986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Solid Slab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24426500"/>
                  </a:ext>
                </a:extLst>
              </a:tr>
              <a:tr h="4986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Ribbed Slab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42105838"/>
                  </a:ext>
                </a:extLst>
              </a:tr>
              <a:tr h="2833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17820509"/>
                  </a:ext>
                </a:extLst>
              </a:tr>
              <a:tr h="2833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031328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14835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model: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Content Placeholder 3" descr="C:\Users\Ahmad\AppData\Local\Microsoft\Windows\INetCacheContent.Word\Modle for block 1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620" y="119922"/>
            <a:ext cx="5336497" cy="652072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77334" y="1635933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Block1</a:t>
            </a:r>
          </a:p>
          <a:p>
            <a:pPr marL="0" indent="0">
              <a:buFont typeface="Wingdings 3" charset="2"/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34018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839789"/>
            <a:ext cx="8596668" cy="1320800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Introduction.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model.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Design.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shear wall.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 Stairs.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 Mat foundation .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3393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model: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77334" y="1635933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Block2</a:t>
            </a:r>
          </a:p>
          <a:p>
            <a:pPr marL="0" indent="0">
              <a:buFont typeface="Wingdings 3" charset="2"/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220085" y="0"/>
            <a:ext cx="5654092" cy="7110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2177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model: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97042"/>
            <a:ext cx="2380659" cy="3880773"/>
          </a:xfrm>
        </p:spPr>
        <p:txBody>
          <a:bodyPr/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Compatibility check: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272F83-7F0F-4433-B3F2-1691182317C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119452" y="139148"/>
            <a:ext cx="584708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3034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model: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77334" y="1497042"/>
            <a:ext cx="7042600" cy="2475351"/>
          </a:xfrm>
        </p:spPr>
        <p:txBody>
          <a:bodyPr/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Checks for block1.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 equilibrium  check: ETABS Z-direction forces reactions.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03EAC1-DD8C-4316-8B2B-C39FCE618C43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" t="1400" r="818" b="2401"/>
          <a:stretch/>
        </p:blipFill>
        <p:spPr bwMode="auto">
          <a:xfrm>
            <a:off x="1473247" y="3308279"/>
            <a:ext cx="6246687" cy="25479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796039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model: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497041"/>
                <a:ext cx="7957000" cy="4663915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Checks</a:t>
                </a:r>
                <a:b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2- Hand calculations of forces reactions, and errors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Live load: </a:t>
                </a:r>
                <a:r>
                  <a:rPr 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30622.5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</a:t>
                </a: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𝐸𝑟𝑟𝑜𝑟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730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% &lt;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%    ≫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𝐴𝑐𝑐𝑒𝑝𝑡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SD: 16065 KN</a:t>
                </a: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𝐸𝑟𝑟𝑜𝑟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92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% &lt;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%    ≫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𝐴𝑐𝑐𝑒𝑝𝑡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Dead load: 76393.2 </a:t>
                </a:r>
                <a:r>
                  <a:rPr 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</a:t>
                </a:r>
                <a:br>
                  <a:rPr lang="en-US" dirty="0"/>
                </a:b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𝐸𝑟𝑟𝑜𝑟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064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% &lt;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%    ≫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𝐴𝑐𝑐𝑒𝑝𝑡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497041"/>
                <a:ext cx="7957000" cy="4663915"/>
              </a:xfrm>
              <a:blipFill>
                <a:blip r:embed="rId2"/>
                <a:stretch>
                  <a:fillRect l="-920" t="-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65213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model: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3" y="1497041"/>
                <a:ext cx="9066273" cy="5638277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Checks</a:t>
                </a:r>
                <a:b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3- stress strain check:</a:t>
                </a:r>
                <a:br>
                  <a:rPr lang="en-US" sz="2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br>
                  <a:rPr lang="en-US" sz="2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𝐷𝑖𝑓𝑓𝑒𝑟𝑒𝑛𝑐𝑒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16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57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15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69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16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57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%=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%&lt;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3" y="1497041"/>
                <a:ext cx="9066273" cy="5638277"/>
              </a:xfrm>
              <a:blipFill>
                <a:blip r:embed="rId2"/>
                <a:stretch>
                  <a:fillRect l="-941" t="-8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48497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model: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77333" y="1510301"/>
            <a:ext cx="2877525" cy="5625017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 Deflection check:</a:t>
            </a:r>
            <a:b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long-term deflection = 25.6 mm.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allowable deflection = 32.7 mm.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32.7 mm &gt; 25.6 mm.  				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51F564-31DE-41F0-846B-40DD00266A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3806" y="1383016"/>
            <a:ext cx="5127180" cy="434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1234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7696" y="2404534"/>
            <a:ext cx="9300841" cy="1646302"/>
          </a:xfrm>
        </p:spPr>
        <p:txBody>
          <a:bodyPr/>
          <a:lstStyle/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 SEISMIC PARAMETERS IN “ETABS” PROGRAM, AND CHECKS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6475746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Determination of seismic parameters: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635933"/>
            <a:ext cx="3629971" cy="388077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Zone factor (Z) :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Nablus city which is in 	Zone 2B, and has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Z = 0.2 g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C:\Users\Ahmad Ismail\AppData\Local\Microsoft\Windows\INetCache\Content.Word\ddd.jpg">
            <a:extLst>
              <a:ext uri="{FF2B5EF4-FFF2-40B4-BE49-F238E27FC236}">
                <a16:creationId xmlns:a16="http://schemas.microsoft.com/office/drawing/2014/main" id="{2DAF2D6D-D9F5-45EA-B834-D37EA3FD3E3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967" y="1635933"/>
            <a:ext cx="3451927" cy="42387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46498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Determination of seismic parameters: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635933"/>
            <a:ext cx="7804930" cy="388077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classifications :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bearing capacity as 250 KN/m2       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&gt;&gt;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soil is classified as </a:t>
            </a:r>
            <a:r>
              <a:rPr lang="en-US" sz="2000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Sc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7B5CF0-A3CE-4DD7-A14D-080538DB3A0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921" y="2767263"/>
            <a:ext cx="8215494" cy="30666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F23EA61-C71A-4A58-84EB-6270703A6F8C}"/>
              </a:ext>
            </a:extLst>
          </p:cNvPr>
          <p:cNvSpPr/>
          <p:nvPr/>
        </p:nvSpPr>
        <p:spPr>
          <a:xfrm>
            <a:off x="867921" y="4186990"/>
            <a:ext cx="8215494" cy="445168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2984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Determination of seismic parameters: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19365"/>
            <a:ext cx="7804930" cy="388077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seismic coefficients Ca and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9685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Ca = 0.24 				</a:t>
            </a:r>
            <a:r>
              <a:rPr lang="en-US" sz="2000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Cv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0.32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FE8D40-5B1E-4931-99C7-23074414BAD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50" y="2140230"/>
            <a:ext cx="9092308" cy="22152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7463FF-5A22-4FB7-9ADE-9D2F2E42148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46" y="4399223"/>
            <a:ext cx="8514365" cy="231039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F23EA61-C71A-4A58-84EB-6270703A6F8C}"/>
              </a:ext>
            </a:extLst>
          </p:cNvPr>
          <p:cNvSpPr/>
          <p:nvPr/>
        </p:nvSpPr>
        <p:spPr>
          <a:xfrm>
            <a:off x="4975668" y="3197325"/>
            <a:ext cx="1708485" cy="324852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9230F2-3C9C-46FC-9C3C-34E4675A2F95}"/>
              </a:ext>
            </a:extLst>
          </p:cNvPr>
          <p:cNvSpPr/>
          <p:nvPr/>
        </p:nvSpPr>
        <p:spPr>
          <a:xfrm>
            <a:off x="4700117" y="5487659"/>
            <a:ext cx="1604431" cy="311562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462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839789"/>
            <a:ext cx="8596668" cy="1320800"/>
          </a:xfrm>
        </p:spPr>
        <p:txBody>
          <a:bodyPr>
            <a:normAutofit/>
          </a:bodyPr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3" y="2160589"/>
                <a:ext cx="9023257" cy="4041428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Our building (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Nihad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Albezre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building) is located in Nablus city.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building is composed of two blocks. (Block1 &amp; Block2)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Each block has 12 stories.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total area of the structure is approximately </a:t>
                </a:r>
                <a:r>
                  <a:rPr 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12300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3" y="2160589"/>
                <a:ext cx="9023257" cy="4041428"/>
              </a:xfrm>
              <a:blipFill>
                <a:blip r:embed="rId2"/>
                <a:stretch>
                  <a:fillRect l="-541" t="-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6989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Determination of seismic parameters: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19365"/>
            <a:ext cx="7804930" cy="388077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seismic importance factor, I: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I = 1.00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FF0230-8440-44BA-88D1-C3083192440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58252" y="2279317"/>
            <a:ext cx="6546495" cy="441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9370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Determination of seismic parameters: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19365"/>
            <a:ext cx="7804930" cy="388077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Determination of Response Modification Coefficient, 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9685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R= 5.5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92BE11C-693E-48D3-B8FB-935620E112F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550" y="2295097"/>
            <a:ext cx="7222272" cy="441580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9230F2-3C9C-46FC-9C3C-34E4675A2F95}"/>
              </a:ext>
            </a:extLst>
          </p:cNvPr>
          <p:cNvSpPr/>
          <p:nvPr/>
        </p:nvSpPr>
        <p:spPr>
          <a:xfrm>
            <a:off x="2713703" y="4948084"/>
            <a:ext cx="4085303" cy="287594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2584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554" y="358140"/>
            <a:ext cx="3289887" cy="13208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 Response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Spectrum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 at Etabs: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3FF91A-D1D1-41D6-8DBE-1F22ADFB75E1}"/>
              </a:ext>
            </a:extLst>
          </p:cNvPr>
          <p:cNvPicPr/>
          <p:nvPr/>
        </p:nvPicPr>
        <p:blipFill rotWithShape="1">
          <a:blip r:embed="rId2"/>
          <a:srcRect l="503" t="344" r="758" b="779"/>
          <a:stretch/>
        </p:blipFill>
        <p:spPr bwMode="auto">
          <a:xfrm>
            <a:off x="3348676" y="761835"/>
            <a:ext cx="5908299" cy="57264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262431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54" y="480060"/>
            <a:ext cx="4306146" cy="993140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 mass source: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61111B-E065-434D-B3A9-88746D4994AF}"/>
              </a:ext>
            </a:extLst>
          </p:cNvPr>
          <p:cNvPicPr/>
          <p:nvPr/>
        </p:nvPicPr>
        <p:blipFill rotWithShape="1">
          <a:blip r:embed="rId2"/>
          <a:srcRect l="427" t="970" r="957" b="1825"/>
          <a:stretch/>
        </p:blipFill>
        <p:spPr bwMode="auto">
          <a:xfrm>
            <a:off x="1436370" y="1678940"/>
            <a:ext cx="7353300" cy="32931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817577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185" y="480060"/>
            <a:ext cx="3225555" cy="211455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Define load case’s (Earthquake) for Block1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B34076A-5BA2-4581-B6EA-1036C0A54576}"/>
              </a:ext>
            </a:extLst>
          </p:cNvPr>
          <p:cNvSpPr/>
          <p:nvPr/>
        </p:nvSpPr>
        <p:spPr>
          <a:xfrm>
            <a:off x="409185" y="2958584"/>
            <a:ext cx="27112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Scale Factor </a:t>
            </a:r>
          </a:p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/R = 9810 * 1 /5.5 </a:t>
            </a:r>
          </a:p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1783.63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E49BE4-DD5A-4579-8197-865AED5A6D42}"/>
              </a:ext>
            </a:extLst>
          </p:cNvPr>
          <p:cNvPicPr/>
          <p:nvPr/>
        </p:nvPicPr>
        <p:blipFill rotWithShape="1">
          <a:blip r:embed="rId2"/>
          <a:srcRect l="235" t="297" r="831" b="748"/>
          <a:stretch/>
        </p:blipFill>
        <p:spPr bwMode="auto">
          <a:xfrm>
            <a:off x="3714750" y="149225"/>
            <a:ext cx="5353367" cy="59880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514387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185" y="480060"/>
            <a:ext cx="3225555" cy="211455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Define load case’s (Earthquake) for Block1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75ABB7-3D1A-4A8E-8C14-F4F627C18EAA}"/>
              </a:ext>
            </a:extLst>
          </p:cNvPr>
          <p:cNvPicPr/>
          <p:nvPr/>
        </p:nvPicPr>
        <p:blipFill rotWithShape="1">
          <a:blip r:embed="rId2"/>
          <a:srcRect l="407" t="290" r="1122" b="707"/>
          <a:stretch/>
        </p:blipFill>
        <p:spPr bwMode="auto">
          <a:xfrm>
            <a:off x="3634740" y="275590"/>
            <a:ext cx="5643245" cy="59639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350370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6AA02-4B3E-47C6-A451-61A985360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874" y="563880"/>
            <a:ext cx="2625936" cy="67056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Check Modal</a:t>
            </a:r>
            <a:b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Participation Mass Ratio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9E22AF-084C-41DE-8C44-2E38D60D18BB}"/>
              </a:ext>
            </a:extLst>
          </p:cNvPr>
          <p:cNvPicPr/>
          <p:nvPr/>
        </p:nvPicPr>
        <p:blipFill rotWithShape="1">
          <a:blip r:embed="rId2"/>
          <a:srcRect l="861" t="890" r="996" b="1004"/>
          <a:stretch/>
        </p:blipFill>
        <p:spPr bwMode="auto">
          <a:xfrm>
            <a:off x="3188970" y="165734"/>
            <a:ext cx="6085032" cy="57207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364878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6AA02-4B3E-47C6-A451-61A985360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874" y="563880"/>
            <a:ext cx="2625936" cy="670560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Period check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3FCE899-014B-4AF0-9D98-9BF602F1F8AD}"/>
                  </a:ext>
                </a:extLst>
              </p:cNvPr>
              <p:cNvSpPr/>
              <p:nvPr/>
            </p:nvSpPr>
            <p:spPr>
              <a:xfrm>
                <a:off x="1139190" y="1327718"/>
                <a:ext cx="6096000" cy="92333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Method A:</a:t>
                </a:r>
              </a:p>
              <a:p>
                <a:pPr marL="457200" marR="0" indent="4572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𝐴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822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𝑠𝑒𝑐</m:t>
                    </m:r>
                  </m:oMath>
                </a14:m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914400" marR="0" indent="45720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1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4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𝑇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𝐴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1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4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∗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0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822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1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1512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𝑠𝑒𝑐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3FCE899-014B-4AF0-9D98-9BF602F1F8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9190" y="1327718"/>
                <a:ext cx="6096000" cy="923330"/>
              </a:xfrm>
              <a:prstGeom prst="rect">
                <a:avLst/>
              </a:prstGeom>
              <a:blipFill>
                <a:blip r:embed="rId2"/>
                <a:stretch>
                  <a:fillRect l="-900" t="-39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E8CCAB98-685B-43CC-8163-E80BB8621BF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341120" y="2887808"/>
            <a:ext cx="5692140" cy="181165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229E121-C0D3-4860-A4B6-08295B50FF73}"/>
              </a:ext>
            </a:extLst>
          </p:cNvPr>
          <p:cNvSpPr/>
          <p:nvPr/>
        </p:nvSpPr>
        <p:spPr>
          <a:xfrm>
            <a:off x="4602504" y="4810244"/>
            <a:ext cx="3238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1.133 sec &lt; 1.1512 sec that’s OK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17039F-A50D-4C7E-BBB1-E600C72DC918}"/>
              </a:ext>
            </a:extLst>
          </p:cNvPr>
          <p:cNvSpPr/>
          <p:nvPr/>
        </p:nvSpPr>
        <p:spPr>
          <a:xfrm>
            <a:off x="1149546" y="2518476"/>
            <a:ext cx="2473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Method B (Etabs result):</a:t>
            </a:r>
          </a:p>
        </p:txBody>
      </p:sp>
    </p:spTree>
    <p:extLst>
      <p:ext uri="{BB962C8B-B14F-4D97-AF65-F5344CB8AC3E}">
        <p14:creationId xmlns:p14="http://schemas.microsoft.com/office/powerpoint/2010/main" val="20642520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6AA02-4B3E-47C6-A451-61A985360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874" y="563880"/>
            <a:ext cx="3368886" cy="67056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Base Shear check: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81A5ECE-397E-4F50-A3F1-55DFB2E3EF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645218"/>
              </p:ext>
            </p:extLst>
          </p:nvPr>
        </p:nvGraphicFramePr>
        <p:xfrm>
          <a:off x="1918494" y="2514600"/>
          <a:ext cx="6402547" cy="1417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5640">
                  <a:extLst>
                    <a:ext uri="{9D8B030D-6E8A-4147-A177-3AD203B41FA5}">
                      <a16:colId xmlns:a16="http://schemas.microsoft.com/office/drawing/2014/main" val="1428015917"/>
                    </a:ext>
                  </a:extLst>
                </a:gridCol>
                <a:gridCol w="1079948">
                  <a:extLst>
                    <a:ext uri="{9D8B030D-6E8A-4147-A177-3AD203B41FA5}">
                      <a16:colId xmlns:a16="http://schemas.microsoft.com/office/drawing/2014/main" val="746327174"/>
                    </a:ext>
                  </a:extLst>
                </a:gridCol>
                <a:gridCol w="1175086">
                  <a:extLst>
                    <a:ext uri="{9D8B030D-6E8A-4147-A177-3AD203B41FA5}">
                      <a16:colId xmlns:a16="http://schemas.microsoft.com/office/drawing/2014/main" val="887689615"/>
                    </a:ext>
                  </a:extLst>
                </a:gridCol>
                <a:gridCol w="1310508">
                  <a:extLst>
                    <a:ext uri="{9D8B030D-6E8A-4147-A177-3AD203B41FA5}">
                      <a16:colId xmlns:a16="http://schemas.microsoft.com/office/drawing/2014/main" val="1733684781"/>
                    </a:ext>
                  </a:extLst>
                </a:gridCol>
                <a:gridCol w="1311365">
                  <a:extLst>
                    <a:ext uri="{9D8B030D-6E8A-4147-A177-3AD203B41FA5}">
                      <a16:colId xmlns:a16="http://schemas.microsoft.com/office/drawing/2014/main" val="14825530"/>
                    </a:ext>
                  </a:extLst>
                </a:gridCol>
              </a:tblGrid>
              <a:tr h="597476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 Result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 or NOT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64687205"/>
                  </a:ext>
                </a:extLst>
              </a:tr>
              <a:tr h="40992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x-direction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0.882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5866.21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6126.92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48315562"/>
                  </a:ext>
                </a:extLst>
              </a:tr>
              <a:tr h="40992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y-direction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1.133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4566.63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5169.77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848714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6826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6AA02-4B3E-47C6-A451-61A985360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874" y="563880"/>
            <a:ext cx="3368886" cy="670560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Check drift: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5437F3B-7D3A-4592-A948-E65C13A63050}"/>
              </a:ext>
            </a:extLst>
          </p:cNvPr>
          <p:cNvSpPr/>
          <p:nvPr/>
        </p:nvSpPr>
        <p:spPr>
          <a:xfrm>
            <a:off x="186690" y="1336655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Allowable drift </a:t>
            </a:r>
          </a:p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story hight / 500 </a:t>
            </a:r>
          </a:p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Min. high = 3.25 m</a:t>
            </a:r>
          </a:p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Allowable drift = 3.25/500</a:t>
            </a:r>
          </a:p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	 = 0.0065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22C8DE-71C4-4157-A4FE-CB3C3DA404FD}"/>
              </a:ext>
            </a:extLst>
          </p:cNvPr>
          <p:cNvPicPr/>
          <p:nvPr/>
        </p:nvPicPr>
        <p:blipFill rotWithShape="1">
          <a:blip r:embed="rId2"/>
          <a:srcRect l="520" t="667" r="993" b="1060"/>
          <a:stretch/>
        </p:blipFill>
        <p:spPr bwMode="auto">
          <a:xfrm>
            <a:off x="3056386" y="102870"/>
            <a:ext cx="6652260" cy="57721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B6CD41D-4F25-4180-8339-88F39A12F018}"/>
              </a:ext>
            </a:extLst>
          </p:cNvPr>
          <p:cNvSpPr/>
          <p:nvPr/>
        </p:nvSpPr>
        <p:spPr>
          <a:xfrm>
            <a:off x="186690" y="3323570"/>
            <a:ext cx="28696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shown, Max. drift </a:t>
            </a:r>
          </a:p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0.0021 &lt; 0.0065	 &gt;&gt;&gt; 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736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35" y="132521"/>
            <a:ext cx="8567382" cy="6425537"/>
          </a:xfrm>
        </p:spPr>
      </p:pic>
    </p:spTree>
    <p:extLst>
      <p:ext uri="{BB962C8B-B14F-4D97-AF65-F5344CB8AC3E}">
        <p14:creationId xmlns:p14="http://schemas.microsoft.com/office/powerpoint/2010/main" val="235310203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53017-052A-4889-94C5-2D73B6EBBA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400050" y="2255944"/>
            <a:ext cx="10332719" cy="1646302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Design Frames for the two Blocks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8647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41C35-FECC-45A2-B730-328BD48E4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704" y="621030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Design Code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80D661-BD16-424E-8440-F2ACBF136EC1}"/>
              </a:ext>
            </a:extLst>
          </p:cNvPr>
          <p:cNvPicPr/>
          <p:nvPr/>
        </p:nvPicPr>
        <p:blipFill rotWithShape="1">
          <a:blip r:embed="rId2"/>
          <a:srcRect l="499" t="586" r="299" b="964"/>
          <a:stretch/>
        </p:blipFill>
        <p:spPr bwMode="auto">
          <a:xfrm>
            <a:off x="2970519" y="420189"/>
            <a:ext cx="6111432" cy="5334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4826239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C2F41-C0F1-4B3C-8DE0-F904FE1E2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463" y="740229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Frame type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982DF8-A073-44D3-A6B7-D4DF9380C61C}"/>
              </a:ext>
            </a:extLst>
          </p:cNvPr>
          <p:cNvPicPr/>
          <p:nvPr/>
        </p:nvPicPr>
        <p:blipFill rotWithShape="1">
          <a:blip r:embed="rId2"/>
          <a:srcRect l="498" t="588" r="466" b="1019"/>
          <a:stretch/>
        </p:blipFill>
        <p:spPr bwMode="auto">
          <a:xfrm>
            <a:off x="2939414" y="428761"/>
            <a:ext cx="6033136" cy="56683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0481528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C2F41-C0F1-4B3C-8DE0-F904FE1E2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463" y="740229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Combination used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EEF183-64B4-4829-81F1-FAEE5D04388C}"/>
              </a:ext>
            </a:extLst>
          </p:cNvPr>
          <p:cNvPicPr/>
          <p:nvPr/>
        </p:nvPicPr>
        <p:blipFill rotWithShape="1">
          <a:blip r:embed="rId2"/>
          <a:srcRect l="902" t="969" r="886" b="1830"/>
          <a:stretch/>
        </p:blipFill>
        <p:spPr bwMode="auto">
          <a:xfrm>
            <a:off x="2891516" y="1670956"/>
            <a:ext cx="5534025" cy="40277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634482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C2F41-C0F1-4B3C-8DE0-F904FE1E2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463" y="740229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Design result for</a:t>
            </a:r>
            <a:b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Block1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B18A23-ABCA-4F30-BB99-6E2AB7EEC7D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858986" y="0"/>
            <a:ext cx="4800600" cy="656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71173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C2F41-C0F1-4B3C-8DE0-F904FE1E2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463" y="740229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Design result for</a:t>
            </a:r>
            <a:b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Block2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3B6BA4-CB7F-4AA1-A4A2-87AF6C4A7CD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719512" y="246697"/>
            <a:ext cx="4752975" cy="6364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4499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C2F41-C0F1-4B3C-8DE0-F904FE1E2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463" y="740229"/>
            <a:ext cx="3110894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Typical Concrete Beam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05041A-237C-4AC9-8220-8A72E373B714}"/>
              </a:ext>
            </a:extLst>
          </p:cNvPr>
          <p:cNvPicPr/>
          <p:nvPr/>
        </p:nvPicPr>
        <p:blipFill rotWithShape="1">
          <a:blip r:embed="rId2"/>
          <a:srcRect t="-10975" b="1"/>
          <a:stretch/>
        </p:blipFill>
        <p:spPr bwMode="auto">
          <a:xfrm>
            <a:off x="1466442" y="2185987"/>
            <a:ext cx="7481615" cy="30718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6105508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C2F41-C0F1-4B3C-8DE0-F904FE1E2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463" y="740229"/>
            <a:ext cx="3159880" cy="13208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Typical   Concrete Column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82EAF2-7FA0-4FF3-A619-FCEB97A8A221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59"/>
          <a:stretch/>
        </p:blipFill>
        <p:spPr bwMode="auto">
          <a:xfrm>
            <a:off x="4800600" y="0"/>
            <a:ext cx="3109776" cy="68264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7253584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B6ACA-A4C2-4924-8131-6BAF487EBE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2667" y="2404534"/>
            <a:ext cx="7766936" cy="1646302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Design Slabs for Block</a:t>
            </a:r>
            <a:r>
              <a:rPr lang="ar-SA" sz="4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39469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slabs: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77334" y="1635933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Strips properties for solid slab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7B3811-8B00-4A4B-A34D-E577615F74F1}"/>
              </a:ext>
            </a:extLst>
          </p:cNvPr>
          <p:cNvPicPr/>
          <p:nvPr/>
        </p:nvPicPr>
        <p:blipFill rotWithShape="1">
          <a:blip r:embed="rId2"/>
          <a:srcRect t="-13849" b="-10778"/>
          <a:stretch/>
        </p:blipFill>
        <p:spPr bwMode="auto">
          <a:xfrm>
            <a:off x="1053927" y="2624273"/>
            <a:ext cx="3305802" cy="25518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8E782D5-C32A-40FA-B8A8-FCE9FCA6287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975668" y="2871786"/>
            <a:ext cx="3319246" cy="214108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EB53040-02A6-4C74-B8C4-C1BB1136E756}"/>
              </a:ext>
            </a:extLst>
          </p:cNvPr>
          <p:cNvSpPr/>
          <p:nvPr/>
        </p:nvSpPr>
        <p:spPr>
          <a:xfrm>
            <a:off x="1874265" y="5012871"/>
            <a:ext cx="1422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at x-direction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363394-E0D4-4299-AEDC-B132BD144DE7}"/>
              </a:ext>
            </a:extLst>
          </p:cNvPr>
          <p:cNvSpPr/>
          <p:nvPr/>
        </p:nvSpPr>
        <p:spPr>
          <a:xfrm>
            <a:off x="6105773" y="5080122"/>
            <a:ext cx="1422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at y-direction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837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description. (Storage story)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4974" y="1553958"/>
            <a:ext cx="7732671" cy="511408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45136" y="1759644"/>
            <a:ext cx="299677" cy="6915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6724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slabs: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77334" y="1635933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Strips properties for ribbed slab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EB53040-02A6-4C74-B8C4-C1BB1136E756}"/>
              </a:ext>
            </a:extLst>
          </p:cNvPr>
          <p:cNvSpPr/>
          <p:nvPr/>
        </p:nvSpPr>
        <p:spPr>
          <a:xfrm>
            <a:off x="1874265" y="5012871"/>
            <a:ext cx="1422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at x-direction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363394-E0D4-4299-AEDC-B132BD144DE7}"/>
              </a:ext>
            </a:extLst>
          </p:cNvPr>
          <p:cNvSpPr/>
          <p:nvPr/>
        </p:nvSpPr>
        <p:spPr>
          <a:xfrm>
            <a:off x="6105773" y="5080122"/>
            <a:ext cx="1422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at y-direction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3F2976-3474-47BB-B60D-A01418B676B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69683" y="2834321"/>
            <a:ext cx="3192074" cy="21785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7FCB4C1-EDB8-4411-B5CA-26604AAF7BD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070507" y="2834321"/>
            <a:ext cx="3306050" cy="2178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867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BDBA6-0EB1-4F65-B39C-22D158197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Strips A and B for story1 (solid slab)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72CDA9-AD71-4AC3-9655-F042A17838CB}"/>
              </a:ext>
            </a:extLst>
          </p:cNvPr>
          <p:cNvPicPr/>
          <p:nvPr/>
        </p:nvPicPr>
        <p:blipFill rotWithShape="1">
          <a:blip r:embed="rId2"/>
          <a:srcRect t="-5164" b="3093"/>
          <a:stretch/>
        </p:blipFill>
        <p:spPr bwMode="auto">
          <a:xfrm>
            <a:off x="1784980" y="1126671"/>
            <a:ext cx="6381375" cy="55517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5687252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BDBA6-0EB1-4F65-B39C-22D158197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Strips A and B for story8 (ribbed slab)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3C6CBA-AFAD-4043-A303-D9E60DBCF39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764472" y="1270000"/>
            <a:ext cx="5105900" cy="5783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5434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BDBA6-0EB1-4F65-B39C-22D158197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Flexure design for story1 slab (solid slab)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186025-F62C-45F3-A75C-6A0475FF4AF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38" y="1685925"/>
            <a:ext cx="4837430" cy="3593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4414E9E-5CB5-4038-878B-A26BC680D97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975668" y="1685925"/>
            <a:ext cx="4576546" cy="3593465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442D3DA-84C7-47AD-9058-19A08E8D08B5}"/>
              </a:ext>
            </a:extLst>
          </p:cNvPr>
          <p:cNvCxnSpPr/>
          <p:nvPr/>
        </p:nvCxnSpPr>
        <p:spPr>
          <a:xfrm>
            <a:off x="4975668" y="1685925"/>
            <a:ext cx="0" cy="359346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370472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BDBA6-0EB1-4F65-B39C-22D158197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Shear design for story1 slab (solid slab)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302517-21F9-439C-ABA7-13D8F15766C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165" y="1457370"/>
            <a:ext cx="6258879" cy="47964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314013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BDBA6-0EB1-4F65-B39C-22D158197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Flexure design for story8 slab (ribbed slab)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FCC6E8-F4CE-4550-AEB0-2757D3D1B27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563" y="1572758"/>
            <a:ext cx="5390923" cy="43381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715924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BDBA6-0EB1-4F65-B39C-22D158197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Flexure design for story8 slab (ribbed slab)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ED7151-3E79-455E-9041-5006E43A58B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684" y="1464627"/>
            <a:ext cx="7529967" cy="4805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503023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BDBA6-0EB1-4F65-B39C-22D158197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spcBef>
                <a:spcPts val="180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Cross sections for solid and ribbed slabs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BCA878-52E9-49D9-A171-89B52590BD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77334" y="1567225"/>
            <a:ext cx="6697845" cy="21393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3D093DF-E9CF-466B-873A-024D27E8E1D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613398" y="3821021"/>
            <a:ext cx="7465288" cy="248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71347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E8F4A-76C1-4D7A-9714-9215558C6E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9767" y="3008691"/>
            <a:ext cx="7766936" cy="1646302"/>
          </a:xfrm>
        </p:spPr>
        <p:txBody>
          <a:bodyPr/>
          <a:lstStyle/>
          <a:p>
            <a:pPr marL="0" marR="0">
              <a:spcBef>
                <a:spcPts val="180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mbriaMath"/>
                <a:cs typeface="Times New Roman" panose="02020603050405020304" pitchFamily="18" charset="0"/>
              </a:rPr>
              <a:t>Design of shear wall</a:t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6264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7B84-7DC3-4779-9F15-C7067718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 of the shear wall to be designed. (SW1)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B06219-4353-4A70-9804-502CD0F36E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5229" y="2074408"/>
            <a:ext cx="5334000" cy="45053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C1D4A33-C468-427F-BE2E-DBE9DE853BE7}"/>
              </a:ext>
            </a:extLst>
          </p:cNvPr>
          <p:cNvSpPr/>
          <p:nvPr/>
        </p:nvSpPr>
        <p:spPr>
          <a:xfrm>
            <a:off x="2759529" y="6188529"/>
            <a:ext cx="1191985" cy="3592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849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description. (Exhibition story)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6922" y="1245705"/>
            <a:ext cx="7991062" cy="5349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34709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7B84-7DC3-4779-9F15-C7067718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 dimensions.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Length = 5200mm.</a:t>
            </a:r>
            <a:b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Thickness = 200mm</a:t>
            </a:r>
            <a:b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Ultimate Internal Forces from ETABS</a:t>
            </a:r>
            <a:b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Mmajor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1170KN.m,  Pu = 1476 KN</a:t>
            </a:r>
            <a:b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Mminor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55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Vu</a:t>
            </a:r>
            <a:r>
              <a:rPr lang="en-US" sz="27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major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327 KN,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Vu</a:t>
            </a:r>
            <a:r>
              <a:rPr lang="en-US" sz="27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minor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=42 KN</a:t>
            </a:r>
          </a:p>
        </p:txBody>
      </p:sp>
    </p:spTree>
    <p:extLst>
      <p:ext uri="{BB962C8B-B14F-4D97-AF65-F5344CB8AC3E}">
        <p14:creationId xmlns:p14="http://schemas.microsoft.com/office/powerpoint/2010/main" val="417457265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7B84-7DC3-4779-9F15-C70677183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77" y="1850571"/>
            <a:ext cx="8596668" cy="1320800"/>
          </a:xfrm>
        </p:spPr>
        <p:txBody>
          <a:bodyPr>
            <a:normAutofit/>
          </a:bodyPr>
          <a:lstStyle/>
          <a:p>
            <a:r>
              <a:rPr lang="en-US" sz="3300" dirty="0">
                <a:latin typeface="Times New Roman" panose="02020603050405020304" pitchFamily="18" charset="0"/>
                <a:cs typeface="Arial" panose="020B0604020202020204" pitchFamily="34" charset="0"/>
              </a:rPr>
              <a:t>Total Area of rebar = 5025mm2 (2512.5mm2 in each layer).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8C4C373-1EB7-468C-A94B-4F9B4DA1086C}"/>
              </a:ext>
            </a:extLst>
          </p:cNvPr>
          <p:cNvSpPr txBox="1">
            <a:spLocks/>
          </p:cNvSpPr>
          <p:nvPr/>
        </p:nvSpPr>
        <p:spPr>
          <a:xfrm>
            <a:off x="530377" y="3570514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Longitudinal bars of diameter Ø12mm are used.</a:t>
            </a:r>
          </a:p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Spacing = Use 1Ø12/200mm in each layer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88103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7B84-7DC3-4779-9F15-C7067718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700" dirty="0"/>
            </a:b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CCCCCCCCCCCCCCCCCCCCCCC">
            <a:extLst>
              <a:ext uri="{FF2B5EF4-FFF2-40B4-BE49-F238E27FC236}">
                <a16:creationId xmlns:a16="http://schemas.microsoft.com/office/drawing/2014/main" id="{76019CBB-FDF0-4A4E-9A59-0528D54D030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942" y="448355"/>
            <a:ext cx="5592672" cy="2964316"/>
          </a:xfrm>
          <a:prstGeom prst="rect">
            <a:avLst/>
          </a:prstGeom>
          <a:noFill/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A94322C-3798-46A3-A161-C65150923EE3}"/>
              </a:ext>
            </a:extLst>
          </p:cNvPr>
          <p:cNvSpPr/>
          <p:nvPr/>
        </p:nvSpPr>
        <p:spPr>
          <a:xfrm>
            <a:off x="1444941" y="3906522"/>
            <a:ext cx="66866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As shown in , the ultimate major bending moment (Mu=1170KN) and ultimate axial force (Pu=1476KN) lies inside the interaction curve, which means the design is safe and no additional reinforcement is required in longitudinal direction.</a:t>
            </a:r>
          </a:p>
        </p:txBody>
      </p:sp>
    </p:spTree>
    <p:extLst>
      <p:ext uri="{BB962C8B-B14F-4D97-AF65-F5344CB8AC3E}">
        <p14:creationId xmlns:p14="http://schemas.microsoft.com/office/powerpoint/2010/main" val="177643589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7B84-7DC3-4779-9F15-C7067718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Cross section of shear wall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978940-FC2A-4BBF-B05C-14F09C928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9394" y="1930400"/>
            <a:ext cx="7392548" cy="3688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5265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E8F4A-76C1-4D7A-9714-9215558C6E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25790" y="2453520"/>
            <a:ext cx="7766936" cy="1646302"/>
          </a:xfrm>
        </p:spPr>
        <p:txBody>
          <a:bodyPr/>
          <a:lstStyle/>
          <a:p>
            <a:pPr marL="0" marR="0">
              <a:spcBef>
                <a:spcPts val="180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mbriaMath"/>
                <a:cs typeface="Times New Roman" panose="02020603050405020304" pitchFamily="18" charset="0"/>
              </a:rPr>
              <a:t>Design of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Stairs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04469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7B84-7DC3-4779-9F15-C7067718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landing</a:t>
            </a:r>
          </a:p>
        </p:txBody>
      </p:sp>
      <p:pic>
        <p:nvPicPr>
          <p:cNvPr id="6" name="Picture 5" descr="بدون عنوان">
            <a:extLst>
              <a:ext uri="{FF2B5EF4-FFF2-40B4-BE49-F238E27FC236}">
                <a16:creationId xmlns:a16="http://schemas.microsoft.com/office/drawing/2014/main" id="{1E1D913C-8D62-47F1-AD73-227BCB8324A1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7" b="47427"/>
          <a:stretch/>
        </p:blipFill>
        <p:spPr bwMode="auto">
          <a:xfrm>
            <a:off x="4284979" y="2620327"/>
            <a:ext cx="5561149" cy="30456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C1D4A33-C468-427F-BE2E-DBE9DE853BE7}"/>
              </a:ext>
            </a:extLst>
          </p:cNvPr>
          <p:cNvSpPr/>
          <p:nvPr/>
        </p:nvSpPr>
        <p:spPr>
          <a:xfrm>
            <a:off x="8474529" y="3118758"/>
            <a:ext cx="1191985" cy="3592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6F80F3F-0F88-48A0-9FAE-F21DD6F474AA}"/>
              </a:ext>
            </a:extLst>
          </p:cNvPr>
          <p:cNvSpPr/>
          <p:nvPr/>
        </p:nvSpPr>
        <p:spPr>
          <a:xfrm>
            <a:off x="677334" y="2204828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 Ø12 /20 cm bottom steel</a:t>
            </a:r>
          </a:p>
          <a:p>
            <a:r>
              <a:rPr lang="en-US" sz="2400" dirty="0">
                <a:solidFill>
                  <a:schemeClr val="accent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 Ѳ12 /25 cm top steel</a:t>
            </a:r>
          </a:p>
        </p:txBody>
      </p:sp>
    </p:spTree>
    <p:extLst>
      <p:ext uri="{BB962C8B-B14F-4D97-AF65-F5344CB8AC3E}">
        <p14:creationId xmlns:p14="http://schemas.microsoft.com/office/powerpoint/2010/main" val="344852338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7B84-7DC3-4779-9F15-C7067718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soffit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6F80F3F-0F88-48A0-9FAE-F21DD6F474AA}"/>
              </a:ext>
            </a:extLst>
          </p:cNvPr>
          <p:cNvSpPr/>
          <p:nvPr/>
        </p:nvSpPr>
        <p:spPr>
          <a:xfrm>
            <a:off x="677334" y="2277657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 Ø10 /20 cm bottom steel</a:t>
            </a:r>
          </a:p>
          <a:p>
            <a:r>
              <a:rPr lang="en-US" sz="2400" dirty="0">
                <a:solidFill>
                  <a:schemeClr val="accent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 Ѳ 8 /15 cm top steel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4B8E1A-04C5-4DA4-A969-A65A8BDD8DF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4"/>
          <a:stretch/>
        </p:blipFill>
        <p:spPr bwMode="auto">
          <a:xfrm>
            <a:off x="5400093" y="1930400"/>
            <a:ext cx="3873909" cy="37079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C1D4A33-C468-427F-BE2E-DBE9DE853BE7}"/>
              </a:ext>
            </a:extLst>
          </p:cNvPr>
          <p:cNvSpPr/>
          <p:nvPr/>
        </p:nvSpPr>
        <p:spPr>
          <a:xfrm>
            <a:off x="6235690" y="2234897"/>
            <a:ext cx="1191985" cy="3592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16677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7B84-7DC3-4779-9F15-C7067718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Cross section of stairs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AAC198-CDB4-46A8-9D42-9214D35614E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942" y="1670684"/>
            <a:ext cx="7004685" cy="3979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068217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E8F4A-76C1-4D7A-9714-9215558C6E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957" y="2992363"/>
            <a:ext cx="9829800" cy="1646302"/>
          </a:xfrm>
        </p:spPr>
        <p:txBody>
          <a:bodyPr/>
          <a:lstStyle/>
          <a:p>
            <a:pPr marL="0" marR="0">
              <a:spcBef>
                <a:spcPts val="180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mbriaMath"/>
                <a:cs typeface="Times New Roman" panose="02020603050405020304" pitchFamily="18" charset="0"/>
              </a:rPr>
              <a:t>Design of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Mat foundation by Safe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47844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7B84-7DC3-4779-9F15-C7067718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view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CF625A-CD9E-422E-8741-5AC5373D5F9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988956" y="1386749"/>
            <a:ext cx="5732145" cy="490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170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description. (Apartments story)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1353088"/>
            <a:ext cx="8229599" cy="542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90702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7B84-7DC3-4779-9F15-C7067718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Check for deflection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A4FC639-D10E-46EA-A1E6-4CAAC87D2139}"/>
                  </a:ext>
                </a:extLst>
              </p:cNvPr>
              <p:cNvSpPr/>
              <p:nvPr/>
            </p:nvSpPr>
            <p:spPr>
              <a:xfrm>
                <a:off x="239485" y="1492481"/>
                <a:ext cx="3793671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𝑇</m:t>
                      </m:r>
                      <m:r>
                        <a:rPr lang="en-US" sz="240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h</m:t>
                      </m:r>
                      <m:r>
                        <a:rPr lang="en-US" sz="240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𝑒</m:t>
                      </m:r>
                      <m:r>
                        <a:rPr lang="en-US" sz="240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𝑚𝑎𝑥𝑖𝑚𝑢𝑚</m:t>
                      </m:r>
                      <m:r>
                        <a:rPr lang="en-US" sz="240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2400" dirty="0">
                  <a:solidFill>
                    <a:schemeClr val="accent1"/>
                  </a:solidFill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𝑑𝑖𝑓𝑓𝑒𝑟𝑒𝑛𝑡𝑖𝑎𝑙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𝑠𝑒𝑡𝑡𝑙𝑒𝑚𝑒𝑛𝑡</m:t>
                      </m:r>
                    </m:oMath>
                  </m:oMathPara>
                </a14:m>
                <a:endParaRPr lang="en-US" sz="2400" dirty="0">
                  <a:solidFill>
                    <a:schemeClr val="accent1"/>
                  </a:solidFill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𝑖𝑠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: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6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4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𝑚𝑚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10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𝑚𝑚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   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𝑂𝐾</m:t>
                      </m:r>
                    </m:oMath>
                  </m:oMathPara>
                </a14:m>
                <a:endParaRPr lang="en-US" sz="2400" dirty="0">
                  <a:solidFill>
                    <a:schemeClr val="accent1"/>
                  </a:solidFill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A4FC639-D10E-46EA-A1E6-4CAAC87D2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485" y="1492481"/>
                <a:ext cx="3793671" cy="120032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9E29CFE3-C09C-4A10-9D4F-B7A3D419456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156" y="1361853"/>
            <a:ext cx="5678695" cy="4924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993303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7B84-7DC3-4779-9F15-C7067718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Check for soil pressure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A4FC639-D10E-46EA-A1E6-4CAAC87D2139}"/>
                  </a:ext>
                </a:extLst>
              </p:cNvPr>
              <p:cNvSpPr/>
              <p:nvPr/>
            </p:nvSpPr>
            <p:spPr>
              <a:xfrm>
                <a:off x="148166" y="1361853"/>
                <a:ext cx="4414158" cy="11918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Maximum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stress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on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the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footing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is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2400" dirty="0">
                  <a:solidFill>
                    <a:schemeClr val="accent1"/>
                  </a:solidFill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160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.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35 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KN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m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2 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&lt; 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250 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KN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m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2 </m:t>
                      </m:r>
                    </m:oMath>
                  </m:oMathPara>
                </a14:m>
                <a:endParaRPr lang="en-US" sz="2400" dirty="0">
                  <a:solidFill>
                    <a:schemeClr val="accent1"/>
                  </a:solidFill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m:t>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m:t>Safe</m:t>
                      </m:r>
                    </m:oMath>
                  </m:oMathPara>
                </a14:m>
                <a:endParaRPr lang="en-US" sz="2400" dirty="0">
                  <a:solidFill>
                    <a:schemeClr val="accent1"/>
                  </a:solidFill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A4FC639-D10E-46EA-A1E6-4CAAC87D21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166" y="1361853"/>
                <a:ext cx="4414158" cy="11918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5E00AC90-B9D9-45FB-946C-AD659A574E1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684" y="1361853"/>
            <a:ext cx="4848959" cy="44347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59941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7B84-7DC3-4779-9F15-C7067718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Check footing thickness based on punching shear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DEE3A2-00B7-4B1D-927F-24E36F81729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269672" y="1319212"/>
            <a:ext cx="6251076" cy="531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69978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7B84-7DC3-4779-9F15-C7067718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Design for shear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0B09224-704D-480C-B0A9-A0E8C92FCCBB}"/>
                  </a:ext>
                </a:extLst>
              </p:cNvPr>
              <p:cNvSpPr/>
              <p:nvPr/>
            </p:nvSpPr>
            <p:spPr>
              <a:xfrm>
                <a:off x="2084615" y="2639031"/>
                <a:ext cx="6096000" cy="156966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+mj-ea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+mj-ea"/>
                              <a:cs typeface="Times New Roman" panose="02020603050405020304" pitchFamily="18" charset="0"/>
                            </a:rPr>
                            <m:t>∅</m:t>
                          </m:r>
                          <m:r>
                            <a:rPr lang="en-US" sz="240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+mj-ea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+mj-ea"/>
                              <a:cs typeface="Times New Roman" panose="020206030504050203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2725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  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𝐾𝑁</m:t>
                      </m:r>
                    </m:oMath>
                  </m:oMathPara>
                </a14:m>
                <a:endParaRPr lang="en-US" sz="2400" dirty="0">
                  <a:solidFill>
                    <a:schemeClr val="accent1"/>
                  </a:solidFill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𝑉𝑢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2572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𝐾𝑁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2725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𝐾𝑁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→ </m:t>
                      </m:r>
                      <m:r>
                        <a:rPr lang="en-US" sz="2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imes New Roman" panose="02020603050405020304" pitchFamily="18" charset="0"/>
                        </a:rPr>
                        <m:t>𝑂𝐾</m:t>
                      </m:r>
                    </m:oMath>
                  </m:oMathPara>
                </a14:m>
                <a:endParaRPr lang="en-US" sz="2400" dirty="0">
                  <a:solidFill>
                    <a:schemeClr val="accent1"/>
                  </a:solidFill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solidFill>
                      <a:schemeClr val="accent1"/>
                    </a:solidFill>
                    <a:latin typeface="Times New Roman" panose="02020603050405020304" pitchFamily="18" charset="0"/>
                    <a:ea typeface="+mj-ea"/>
                    <a:cs typeface="Times New Roman" panose="02020603050405020304" pitchFamily="18" charset="0"/>
                  </a:rPr>
                  <a:t> </a:t>
                </a:r>
              </a:p>
              <a:p>
                <a:r>
                  <a:rPr lang="en-US" sz="2400" dirty="0">
                    <a:solidFill>
                      <a:schemeClr val="accent1"/>
                    </a:solidFill>
                    <a:latin typeface="Times New Roman" panose="02020603050405020304" pitchFamily="18" charset="0"/>
                    <a:ea typeface="+mj-ea"/>
                    <a:cs typeface="Times New Roman" panose="02020603050405020304" pitchFamily="18" charset="0"/>
                  </a:rPr>
                  <a:t>No need for shear reinforcement</a:t>
                </a: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0B09224-704D-480C-B0A9-A0E8C92FCCB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4615" y="2639031"/>
                <a:ext cx="6096000" cy="1569660"/>
              </a:xfrm>
              <a:prstGeom prst="rect">
                <a:avLst/>
              </a:prstGeom>
              <a:blipFill>
                <a:blip r:embed="rId2"/>
                <a:stretch>
                  <a:fillRect l="-1600" b="-81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885961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7B84-7DC3-4779-9F15-C7067718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Design for flexure 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1952B5-2BB3-44F7-A3CB-C1128284821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09241" y="1441041"/>
            <a:ext cx="8264761" cy="461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85705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9D01B-B4A6-4CD9-9A57-18B7D7E23F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>
                <a:latin typeface="Pristina" panose="03060402040406080204" pitchFamily="66" charset="0"/>
              </a:rPr>
              <a:t>Thanks</a:t>
            </a:r>
            <a:endParaRPr lang="en-US" dirty="0"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67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Description of stories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8075935"/>
              </p:ext>
            </p:extLst>
          </p:nvPr>
        </p:nvGraphicFramePr>
        <p:xfrm>
          <a:off x="1094282" y="1304144"/>
          <a:ext cx="7405140" cy="48867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8380">
                  <a:extLst>
                    <a:ext uri="{9D8B030D-6E8A-4147-A177-3AD203B41FA5}">
                      <a16:colId xmlns:a16="http://schemas.microsoft.com/office/drawing/2014/main" val="3087206686"/>
                    </a:ext>
                  </a:extLst>
                </a:gridCol>
                <a:gridCol w="2468380">
                  <a:extLst>
                    <a:ext uri="{9D8B030D-6E8A-4147-A177-3AD203B41FA5}">
                      <a16:colId xmlns:a16="http://schemas.microsoft.com/office/drawing/2014/main" val="1811241798"/>
                    </a:ext>
                  </a:extLst>
                </a:gridCol>
                <a:gridCol w="2468380">
                  <a:extLst>
                    <a:ext uri="{9D8B030D-6E8A-4147-A177-3AD203B41FA5}">
                      <a16:colId xmlns:a16="http://schemas.microsoft.com/office/drawing/2014/main" val="2563842961"/>
                    </a:ext>
                  </a:extLst>
                </a:gridCol>
              </a:tblGrid>
              <a:tr h="325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Elevation (m)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(𝑚</a:t>
                      </a:r>
                      <a:r>
                        <a:rPr lang="en-US" sz="16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8430723"/>
                  </a:ext>
                </a:extLst>
              </a:tr>
              <a:tr h="325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6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Basement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-13.8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1414.25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7467218"/>
                  </a:ext>
                </a:extLst>
              </a:tr>
              <a:tr h="325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6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Basement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1414.25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641493"/>
                  </a:ext>
                </a:extLst>
              </a:tr>
              <a:tr h="325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Basement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1271.10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91652128"/>
                  </a:ext>
                </a:extLst>
              </a:tr>
              <a:tr h="325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6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Basement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1271.10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62003105"/>
                  </a:ext>
                </a:extLst>
              </a:tr>
              <a:tr h="325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 Floor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+3.5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1013.09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2933809"/>
                  </a:ext>
                </a:extLst>
              </a:tr>
              <a:tr h="325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String Floor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+6.5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1195.28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2642399"/>
                  </a:ext>
                </a:extLst>
              </a:tr>
              <a:tr h="325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6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Floor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+9.75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1013.09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0873595"/>
                  </a:ext>
                </a:extLst>
              </a:tr>
              <a:tr h="325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Floor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+13.00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1013.09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1101790"/>
                  </a:ext>
                </a:extLst>
              </a:tr>
              <a:tr h="325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6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Floor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+16.25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1050.17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1585724"/>
                  </a:ext>
                </a:extLst>
              </a:tr>
              <a:tr h="325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6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Floor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+19.50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1050.17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99998174"/>
                  </a:ext>
                </a:extLst>
              </a:tr>
              <a:tr h="325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6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Floor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+22.75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1050.17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9235334"/>
                  </a:ext>
                </a:extLst>
              </a:tr>
              <a:tr h="325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6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Floor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+26.50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851.38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835261"/>
                  </a:ext>
                </a:extLst>
              </a:tr>
              <a:tr h="325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Stairs floor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+29.50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109.73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3685632"/>
                  </a:ext>
                </a:extLst>
              </a:tr>
              <a:tr h="325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Summation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12302.62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21494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9966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Introduction: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635933"/>
                <a:ext cx="8596668" cy="4300410"/>
              </a:xfrm>
            </p:spPr>
            <p:txBody>
              <a:bodyPr>
                <a:normAutofit/>
              </a:bodyPr>
              <a:lstStyle/>
              <a:p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Geotechnical information:</a:t>
                </a: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Soil layers are close to be soft stone so the design bearing 			capacity is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250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K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Codes and Standards: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IBC 2012 (International Building Code)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ACI 318M-14 (American Concrete Institute) Building code requirements for structural concrete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UBC 97 (European Building Code)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635933"/>
                <a:ext cx="8596668" cy="4300410"/>
              </a:xfrm>
              <a:blipFill>
                <a:blip r:embed="rId2"/>
                <a:stretch>
                  <a:fillRect l="-567" t="-11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143996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1663</TotalTime>
  <Words>1314</Words>
  <Application>Microsoft Office PowerPoint</Application>
  <PresentationFormat>Widescreen</PresentationFormat>
  <Paragraphs>656</Paragraphs>
  <Slides>75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85" baseType="lpstr">
      <vt:lpstr>Arial</vt:lpstr>
      <vt:lpstr>Calibri</vt:lpstr>
      <vt:lpstr>Cambria Math</vt:lpstr>
      <vt:lpstr>CambriaMath</vt:lpstr>
      <vt:lpstr>Pristina</vt:lpstr>
      <vt:lpstr>Times New Roman</vt:lpstr>
      <vt:lpstr>Trebuchet MS</vt:lpstr>
      <vt:lpstr>Wingdings</vt:lpstr>
      <vt:lpstr>Wingdings 3</vt:lpstr>
      <vt:lpstr>Facet</vt:lpstr>
      <vt:lpstr>An-Najah National University Faculty of Engineering</vt:lpstr>
      <vt:lpstr>Outline:</vt:lpstr>
      <vt:lpstr>Introduction</vt:lpstr>
      <vt:lpstr>PowerPoint Presentation</vt:lpstr>
      <vt:lpstr>Project description. (Storage story)</vt:lpstr>
      <vt:lpstr>Project description. (Exhibition story)</vt:lpstr>
      <vt:lpstr>Project description. (Apartments story)</vt:lpstr>
      <vt:lpstr>Description of stories</vt:lpstr>
      <vt:lpstr>Introduction: </vt:lpstr>
      <vt:lpstr>Introduction: </vt:lpstr>
      <vt:lpstr>Introduction:  </vt:lpstr>
      <vt:lpstr>DRAW 3D MODEL, AND CHECKS</vt:lpstr>
      <vt:lpstr>Thickness of slab: </vt:lpstr>
      <vt:lpstr>Section of ribbed slab: </vt:lpstr>
      <vt:lpstr> properties and details of the 1st block slabs:  </vt:lpstr>
      <vt:lpstr>properties and details of the 2nd block slabs:  </vt:lpstr>
      <vt:lpstr>Frame  Sections:</vt:lpstr>
      <vt:lpstr>Modifiers for Slabs, Beams and Columns:</vt:lpstr>
      <vt:lpstr>3D model: </vt:lpstr>
      <vt:lpstr>3D model: </vt:lpstr>
      <vt:lpstr>3D model:</vt:lpstr>
      <vt:lpstr>3D model:</vt:lpstr>
      <vt:lpstr>3D model:</vt:lpstr>
      <vt:lpstr>3D model:</vt:lpstr>
      <vt:lpstr>3D model:</vt:lpstr>
      <vt:lpstr>DEFINE SEISMIC PARAMETERS IN “ETABS” PROGRAM, AND CHECKS</vt:lpstr>
      <vt:lpstr>Determination of seismic parameters:</vt:lpstr>
      <vt:lpstr>Determination of seismic parameters:</vt:lpstr>
      <vt:lpstr>Determination of seismic parameters:</vt:lpstr>
      <vt:lpstr>Determination of seismic parameters:</vt:lpstr>
      <vt:lpstr>Determination of seismic parameters:</vt:lpstr>
      <vt:lpstr>Define Response Spectrum Function at Etabs:</vt:lpstr>
      <vt:lpstr>Define mass source:</vt:lpstr>
      <vt:lpstr>Define load case’s (Earthquake) for Block1:</vt:lpstr>
      <vt:lpstr>Define load case’s (Earthquake) for Block1:</vt:lpstr>
      <vt:lpstr>Check Modal Participation Mass Ratio</vt:lpstr>
      <vt:lpstr>Period check</vt:lpstr>
      <vt:lpstr>Base Shear check:</vt:lpstr>
      <vt:lpstr>Check drift:</vt:lpstr>
      <vt:lpstr>Design Frames for the two Blocks</vt:lpstr>
      <vt:lpstr>Design Code</vt:lpstr>
      <vt:lpstr>Frame type</vt:lpstr>
      <vt:lpstr>Combination used</vt:lpstr>
      <vt:lpstr>Design result for  Block1</vt:lpstr>
      <vt:lpstr>Design result for  Block2</vt:lpstr>
      <vt:lpstr>Typical Concrete Beam</vt:lpstr>
      <vt:lpstr>Typical   Concrete Column</vt:lpstr>
      <vt:lpstr>Design Slabs for Block1</vt:lpstr>
      <vt:lpstr>Design of slabs:</vt:lpstr>
      <vt:lpstr>Design of slabs:</vt:lpstr>
      <vt:lpstr>Strips A and B for story1 (solid slab)</vt:lpstr>
      <vt:lpstr>Strips A and B for story8 (ribbed slab)</vt:lpstr>
      <vt:lpstr>Flexure design for story1 slab (solid slab)</vt:lpstr>
      <vt:lpstr>Shear design for story1 slab (solid slab)</vt:lpstr>
      <vt:lpstr>Flexure design for story8 slab (ribbed slab)</vt:lpstr>
      <vt:lpstr>Flexure design for story8 slab (ribbed slab)</vt:lpstr>
      <vt:lpstr>Cross sections for solid and ribbed slabs</vt:lpstr>
      <vt:lpstr>Design of shear wall </vt:lpstr>
      <vt:lpstr>Location of the shear wall to be designed. (SW1)</vt:lpstr>
      <vt:lpstr>Shear wall dimensions.    Length = 5200mm. Thickness = 200mm  Ultimate Internal Forces from ETABS Mmajor = 1170KN.m,  Pu = 1476 KN Mminor = 55 KN.m, Vumajor = 327 KN, Vuminor =42 KN</vt:lpstr>
      <vt:lpstr>Total Area of rebar = 5025mm2 (2512.5mm2 in each layer).</vt:lpstr>
      <vt:lpstr>   </vt:lpstr>
      <vt:lpstr>Cross section of shear wall</vt:lpstr>
      <vt:lpstr>Design of  Stairs</vt:lpstr>
      <vt:lpstr>Design of landing</vt:lpstr>
      <vt:lpstr>Design of soffit </vt:lpstr>
      <vt:lpstr>Cross section of stairs</vt:lpstr>
      <vt:lpstr>Design of  Mat foundation by Safe</vt:lpstr>
      <vt:lpstr>Plan view</vt:lpstr>
      <vt:lpstr>Check for deflection</vt:lpstr>
      <vt:lpstr>Check for soil pressure </vt:lpstr>
      <vt:lpstr>Check footing thickness based on punching shear</vt:lpstr>
      <vt:lpstr>Design for shear </vt:lpstr>
      <vt:lpstr>Design for flexure 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Faculty of Engineering and Information Technology</dc:title>
  <dc:creator>Ãhmæd Ĭsmãîl</dc:creator>
  <cp:lastModifiedBy>Ãhmæd Ĭsmãîl</cp:lastModifiedBy>
  <cp:revision>89</cp:revision>
  <dcterms:created xsi:type="dcterms:W3CDTF">2016-12-20T16:25:31Z</dcterms:created>
  <dcterms:modified xsi:type="dcterms:W3CDTF">2017-05-25T16:27:05Z</dcterms:modified>
</cp:coreProperties>
</file>