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38"/>
  </p:notesMasterIdLst>
  <p:sldIdLst>
    <p:sldId id="256" r:id="rId2"/>
    <p:sldId id="269" r:id="rId3"/>
    <p:sldId id="257" r:id="rId4"/>
    <p:sldId id="259" r:id="rId5"/>
    <p:sldId id="260" r:id="rId6"/>
    <p:sldId id="289" r:id="rId7"/>
    <p:sldId id="270" r:id="rId8"/>
    <p:sldId id="271" r:id="rId9"/>
    <p:sldId id="272" r:id="rId10"/>
    <p:sldId id="273" r:id="rId11"/>
    <p:sldId id="291" r:id="rId12"/>
    <p:sldId id="290" r:id="rId13"/>
    <p:sldId id="274" r:id="rId14"/>
    <p:sldId id="288" r:id="rId15"/>
    <p:sldId id="275" r:id="rId16"/>
    <p:sldId id="280" r:id="rId17"/>
    <p:sldId id="276" r:id="rId18"/>
    <p:sldId id="277" r:id="rId19"/>
    <p:sldId id="281" r:id="rId20"/>
    <p:sldId id="283" r:id="rId21"/>
    <p:sldId id="284" r:id="rId22"/>
    <p:sldId id="285" r:id="rId23"/>
    <p:sldId id="286" r:id="rId24"/>
    <p:sldId id="287" r:id="rId25"/>
    <p:sldId id="278" r:id="rId26"/>
    <p:sldId id="302" r:id="rId27"/>
    <p:sldId id="293" r:id="rId28"/>
    <p:sldId id="294" r:id="rId29"/>
    <p:sldId id="296" r:id="rId30"/>
    <p:sldId id="292" r:id="rId31"/>
    <p:sldId id="295" r:id="rId32"/>
    <p:sldId id="298" r:id="rId33"/>
    <p:sldId id="297" r:id="rId34"/>
    <p:sldId id="261" r:id="rId35"/>
    <p:sldId id="262" r:id="rId36"/>
    <p:sldId id="26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246EE1-85D6-4353-A46E-CD501D79D659}" type="datetimeFigureOut">
              <a:rPr lang="en-US" smtClean="0"/>
              <a:t>12/21/2017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D0366E-1732-4BFE-B818-68253C74CFE1}" type="slidenum">
              <a:rPr lang="en-US" smtClean="0"/>
              <a:t>‹#›</a:t>
            </a:fld>
            <a:endParaRPr lang="en-US"/>
          </a:p>
        </p:txBody>
      </p:sp>
    </p:spTree>
    <p:extLst>
      <p:ext uri="{BB962C8B-B14F-4D97-AF65-F5344CB8AC3E}">
        <p14:creationId xmlns:p14="http://schemas.microsoft.com/office/powerpoint/2010/main" val="761602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D0366E-1732-4BFE-B818-68253C74CFE1}" type="slidenum">
              <a:rPr lang="en-US" smtClean="0"/>
              <a:t>1</a:t>
            </a:fld>
            <a:endParaRPr lang="en-US"/>
          </a:p>
        </p:txBody>
      </p:sp>
    </p:spTree>
    <p:extLst>
      <p:ext uri="{BB962C8B-B14F-4D97-AF65-F5344CB8AC3E}">
        <p14:creationId xmlns:p14="http://schemas.microsoft.com/office/powerpoint/2010/main" val="2173688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D0366E-1732-4BFE-B818-68253C74CFE1}" type="slidenum">
              <a:rPr lang="en-US" smtClean="0"/>
              <a:t>10</a:t>
            </a:fld>
            <a:endParaRPr lang="en-US"/>
          </a:p>
        </p:txBody>
      </p:sp>
    </p:spTree>
    <p:extLst>
      <p:ext uri="{BB962C8B-B14F-4D97-AF65-F5344CB8AC3E}">
        <p14:creationId xmlns:p14="http://schemas.microsoft.com/office/powerpoint/2010/main" val="18424904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3064337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B6275C-8659-4F6C-B1B9-02B0EA74EF74}"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232702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2005605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3460967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3181895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EB6275C-8659-4F6C-B1B9-02B0EA74EF74}" type="datetimeFigureOut">
              <a:rPr lang="en-US" smtClean="0"/>
              <a:t>12/21/2017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33804570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EB6275C-8659-4F6C-B1B9-02B0EA74EF74}" type="datetimeFigureOut">
              <a:rPr lang="en-US" smtClean="0"/>
              <a:t>12/21/2017</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678174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1972882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2339420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436212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B6275C-8659-4F6C-B1B9-02B0EA74EF74}" type="datetimeFigureOut">
              <a:rPr lang="en-US" smtClean="0"/>
              <a:t>12/21/2017</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1375933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EB6275C-8659-4F6C-B1B9-02B0EA74EF74}"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1312015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EB6275C-8659-4F6C-B1B9-02B0EA74EF74}" type="datetimeFigureOut">
              <a:rPr lang="en-US" smtClean="0"/>
              <a:t>12/21/2017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1505104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EB6275C-8659-4F6C-B1B9-02B0EA74EF74}" type="datetimeFigureOut">
              <a:rPr lang="en-US" smtClean="0"/>
              <a:t>12/21/2017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4053321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6275C-8659-4F6C-B1B9-02B0EA74EF74}" type="datetimeFigureOut">
              <a:rPr lang="en-US" smtClean="0"/>
              <a:t>12/21/2017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3020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B6275C-8659-4F6C-B1B9-02B0EA74EF74}"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3884873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B6275C-8659-4F6C-B1B9-02B0EA74EF74}" type="datetimeFigureOut">
              <a:rPr lang="en-US" smtClean="0"/>
              <a:t>12/21/2017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1F434FF-D4CA-41EB-B805-B9AC819A92C1}" type="slidenum">
              <a:rPr lang="en-US" smtClean="0"/>
              <a:t>‹#›</a:t>
            </a:fld>
            <a:endParaRPr lang="en-US"/>
          </a:p>
        </p:txBody>
      </p:sp>
    </p:spTree>
    <p:extLst>
      <p:ext uri="{BB962C8B-B14F-4D97-AF65-F5344CB8AC3E}">
        <p14:creationId xmlns:p14="http://schemas.microsoft.com/office/powerpoint/2010/main" val="964525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EEB6275C-8659-4F6C-B1B9-02B0EA74EF74}" type="datetimeFigureOut">
              <a:rPr lang="en-US" smtClean="0"/>
              <a:t>12/21/2017</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1F434FF-D4CA-41EB-B805-B9AC819A92C1}" type="slidenum">
              <a:rPr lang="en-US" smtClean="0"/>
              <a:t>‹#›</a:t>
            </a:fld>
            <a:endParaRPr lang="en-US"/>
          </a:p>
        </p:txBody>
      </p:sp>
    </p:spTree>
    <p:extLst>
      <p:ext uri="{BB962C8B-B14F-4D97-AF65-F5344CB8AC3E}">
        <p14:creationId xmlns:p14="http://schemas.microsoft.com/office/powerpoint/2010/main" val="1000621714"/>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4877" y="483443"/>
            <a:ext cx="5803192"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Interactive Table</a:t>
            </a:r>
            <a:endParaRPr 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3" name="Picture 2"/>
          <p:cNvPicPr>
            <a:picLocks noChangeAspect="1"/>
          </p:cNvPicPr>
          <p:nvPr/>
        </p:nvPicPr>
        <p:blipFill>
          <a:blip r:embed="rId3"/>
          <a:stretch>
            <a:fillRect/>
          </a:stretch>
        </p:blipFill>
        <p:spPr>
          <a:xfrm>
            <a:off x="486770" y="1930107"/>
            <a:ext cx="4176215" cy="38759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6073254" y="2715905"/>
            <a:ext cx="5418161" cy="2308324"/>
          </a:xfrm>
          <a:prstGeom prst="rect">
            <a:avLst/>
          </a:prstGeom>
          <a:noFill/>
        </p:spPr>
        <p:txBody>
          <a:bodyPr wrap="square" rtlCol="0">
            <a:spAutoFit/>
          </a:bodyPr>
          <a:lstStyle/>
          <a:p>
            <a:r>
              <a:rPr lang="en-US" sz="2400" dirty="0"/>
              <a:t>Team work: </a:t>
            </a:r>
            <a:r>
              <a:rPr lang="en-US" sz="2400" dirty="0" err="1"/>
              <a:t>Ameena</a:t>
            </a:r>
            <a:r>
              <a:rPr lang="en-US" sz="2400" dirty="0"/>
              <a:t> </a:t>
            </a:r>
            <a:r>
              <a:rPr lang="en-US" sz="2400" dirty="0" err="1"/>
              <a:t>Deeb</a:t>
            </a:r>
            <a:endParaRPr lang="en-US" sz="2400" dirty="0"/>
          </a:p>
          <a:p>
            <a:r>
              <a:rPr lang="en-US" sz="2400" dirty="0"/>
              <a:t>                     </a:t>
            </a:r>
            <a:r>
              <a:rPr lang="en-US" sz="2400" dirty="0" err="1"/>
              <a:t>Ikram</a:t>
            </a:r>
            <a:r>
              <a:rPr lang="en-US" sz="2400" dirty="0"/>
              <a:t> </a:t>
            </a:r>
            <a:r>
              <a:rPr lang="en-US" sz="2400" dirty="0" err="1"/>
              <a:t>Abu_Mazen</a:t>
            </a:r>
            <a:endParaRPr lang="en-US" sz="2400" dirty="0"/>
          </a:p>
          <a:p>
            <a:endParaRPr lang="en-US" sz="2400" dirty="0"/>
          </a:p>
          <a:p>
            <a:endParaRPr lang="en-US" sz="2400" dirty="0"/>
          </a:p>
          <a:p>
            <a:endParaRPr lang="en-US" sz="2400" dirty="0"/>
          </a:p>
          <a:p>
            <a:r>
              <a:rPr lang="en-US" sz="2400" dirty="0"/>
              <a:t>Supervisor: </a:t>
            </a:r>
            <a:r>
              <a:rPr lang="en-US" sz="2400" dirty="0" err="1"/>
              <a:t>Dr.Sofyan</a:t>
            </a:r>
            <a:r>
              <a:rPr lang="en-US" sz="2400" dirty="0"/>
              <a:t> Samara</a:t>
            </a:r>
          </a:p>
        </p:txBody>
      </p:sp>
    </p:spTree>
    <p:extLst>
      <p:ext uri="{BB962C8B-B14F-4D97-AF65-F5344CB8AC3E}">
        <p14:creationId xmlns:p14="http://schemas.microsoft.com/office/powerpoint/2010/main" val="2591964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434" y="270849"/>
            <a:ext cx="9052478"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Part 2:TouchScreen design</a:t>
            </a:r>
          </a:p>
        </p:txBody>
      </p:sp>
      <p:sp>
        <p:nvSpPr>
          <p:cNvPr id="7" name="TextBox 6"/>
          <p:cNvSpPr txBox="1"/>
          <p:nvPr/>
        </p:nvSpPr>
        <p:spPr>
          <a:xfrm>
            <a:off x="696035" y="1568123"/>
            <a:ext cx="5117911" cy="461665"/>
          </a:xfrm>
          <a:prstGeom prst="rect">
            <a:avLst/>
          </a:prstGeom>
          <a:noFill/>
        </p:spPr>
        <p:txBody>
          <a:bodyPr wrap="square" rtlCol="0">
            <a:spAutoFit/>
          </a:bodyPr>
          <a:lstStyle/>
          <a:p>
            <a:r>
              <a:rPr lang="en-US" sz="2400" dirty="0"/>
              <a:t>Possible choices</a:t>
            </a:r>
            <a:r>
              <a:rPr lang="en-US" dirty="0"/>
              <a:t>:</a:t>
            </a:r>
          </a:p>
        </p:txBody>
      </p:sp>
      <p:pic>
        <p:nvPicPr>
          <p:cNvPr id="8" name="Picture 7"/>
          <p:cNvPicPr>
            <a:picLocks noChangeAspect="1"/>
          </p:cNvPicPr>
          <p:nvPr/>
        </p:nvPicPr>
        <p:blipFill>
          <a:blip r:embed="rId3"/>
          <a:stretch>
            <a:fillRect/>
          </a:stretch>
        </p:blipFill>
        <p:spPr>
          <a:xfrm>
            <a:off x="487977" y="2739300"/>
            <a:ext cx="5534025" cy="3162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4"/>
          <a:stretch>
            <a:fillRect/>
          </a:stretch>
        </p:blipFill>
        <p:spPr>
          <a:xfrm>
            <a:off x="7397086" y="1568123"/>
            <a:ext cx="2657901" cy="1886803"/>
          </a:xfrm>
          <a:prstGeom prst="rect">
            <a:avLst/>
          </a:prstGeom>
          <a:ln>
            <a:noFill/>
          </a:ln>
          <a:effectLst>
            <a:softEdge rad="112500"/>
          </a:effectLst>
        </p:spPr>
      </p:pic>
      <p:pic>
        <p:nvPicPr>
          <p:cNvPr id="11" name="Picture 8" descr="نتيجة بحث الصور عن ‪ld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163646" y="3104147"/>
            <a:ext cx="1180811" cy="144944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6"/>
          <a:stretch>
            <a:fillRect/>
          </a:stretch>
        </p:blipFill>
        <p:spPr>
          <a:xfrm>
            <a:off x="7881742" y="4802449"/>
            <a:ext cx="2257425" cy="12382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16589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69974" y="2105805"/>
            <a:ext cx="4425357" cy="3462482"/>
          </a:xfrm>
          <a:prstGeom prst="rect">
            <a:avLst/>
          </a:prstGeom>
        </p:spPr>
      </p:pic>
      <p:pic>
        <p:nvPicPr>
          <p:cNvPr id="3" name="Picture 2"/>
          <p:cNvPicPr>
            <a:picLocks noChangeAspect="1"/>
          </p:cNvPicPr>
          <p:nvPr/>
        </p:nvPicPr>
        <p:blipFill>
          <a:blip r:embed="rId3"/>
          <a:stretch>
            <a:fillRect/>
          </a:stretch>
        </p:blipFill>
        <p:spPr>
          <a:xfrm rot="8810666">
            <a:off x="6901494" y="2466100"/>
            <a:ext cx="5789371" cy="3057667"/>
          </a:xfrm>
          <a:prstGeom prst="rect">
            <a:avLst/>
          </a:prstGeom>
        </p:spPr>
      </p:pic>
      <p:sp>
        <p:nvSpPr>
          <p:cNvPr id="4" name="Rectangle 3"/>
          <p:cNvSpPr/>
          <p:nvPr/>
        </p:nvSpPr>
        <p:spPr>
          <a:xfrm>
            <a:off x="869974" y="428851"/>
            <a:ext cx="5934638" cy="923330"/>
          </a:xfrm>
          <a:prstGeom prst="rect">
            <a:avLst/>
          </a:prstGeom>
          <a:noFill/>
        </p:spPr>
        <p:txBody>
          <a:bodyPr wrap="none" lIns="91440" tIns="45720" rIns="91440" bIns="45720">
            <a:spAutoFit/>
          </a:bodyPr>
          <a:lstStyle/>
          <a:p>
            <a:pPr algn="ctr"/>
            <a:r>
              <a:rPr lang="en-US"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LDR &amp; LASER CCT:</a:t>
            </a:r>
            <a:endPar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1193520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50545" y="682388"/>
            <a:ext cx="4985980" cy="57514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p:cNvPicPr>
            <a:picLocks noChangeAspect="1"/>
          </p:cNvPicPr>
          <p:nvPr/>
        </p:nvPicPr>
        <p:blipFill>
          <a:blip r:embed="rId3"/>
          <a:stretch>
            <a:fillRect/>
          </a:stretch>
        </p:blipFill>
        <p:spPr>
          <a:xfrm>
            <a:off x="6196085" y="682388"/>
            <a:ext cx="5173254" cy="6051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55991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06022"/>
            <a:ext cx="11347978" cy="1754326"/>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Part 3:applictions on touch </a:t>
            </a:r>
          </a:p>
          <a:p>
            <a:pPr algn="ctr"/>
            <a:r>
              <a:rPr lang="en-US" sz="5400" b="0" cap="none" spc="0" dirty="0">
                <a:ln w="0"/>
                <a:solidFill>
                  <a:schemeClr val="accent1"/>
                </a:solidFill>
                <a:effectLst>
                  <a:outerShdw blurRad="38100" dist="25400" dir="5400000" algn="ctr" rotWithShape="0">
                    <a:srgbClr val="6E747A">
                      <a:alpha val="43000"/>
                    </a:srgbClr>
                  </a:outerShdw>
                </a:effectLst>
              </a:rPr>
              <a:t>Screen to make interactive table</a:t>
            </a:r>
          </a:p>
        </p:txBody>
      </p:sp>
      <p:pic>
        <p:nvPicPr>
          <p:cNvPr id="4" name="Picture 3"/>
          <p:cNvPicPr>
            <a:picLocks noChangeAspect="1"/>
          </p:cNvPicPr>
          <p:nvPr/>
        </p:nvPicPr>
        <p:blipFill>
          <a:blip r:embed="rId2"/>
          <a:stretch>
            <a:fillRect/>
          </a:stretch>
        </p:blipFill>
        <p:spPr>
          <a:xfrm>
            <a:off x="153253" y="2850321"/>
            <a:ext cx="5143500" cy="2276475"/>
          </a:xfrm>
          <a:prstGeom prst="rect">
            <a:avLst/>
          </a:prstGeom>
        </p:spPr>
      </p:pic>
      <p:pic>
        <p:nvPicPr>
          <p:cNvPr id="1028" name="Picture 4" descr="نتيجة بحث الصور عن ‪lcd with ardui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2685" y="2429301"/>
            <a:ext cx="5994546" cy="3316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609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0609" y="837844"/>
            <a:ext cx="3762375" cy="54006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3" name="Picture 2"/>
          <p:cNvPicPr>
            <a:picLocks noChangeAspect="1"/>
          </p:cNvPicPr>
          <p:nvPr/>
        </p:nvPicPr>
        <p:blipFill>
          <a:blip r:embed="rId3"/>
          <a:stretch>
            <a:fillRect/>
          </a:stretch>
        </p:blipFill>
        <p:spPr>
          <a:xfrm>
            <a:off x="4257035" y="880706"/>
            <a:ext cx="3705225" cy="53149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Picture 3"/>
          <p:cNvPicPr>
            <a:picLocks noChangeAspect="1"/>
          </p:cNvPicPr>
          <p:nvPr/>
        </p:nvPicPr>
        <p:blipFill>
          <a:blip r:embed="rId4"/>
          <a:stretch>
            <a:fillRect/>
          </a:stretch>
        </p:blipFill>
        <p:spPr>
          <a:xfrm>
            <a:off x="8355486" y="813959"/>
            <a:ext cx="3724275" cy="52959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810679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039" y="319669"/>
            <a:ext cx="4009431"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1.Coloring :</a:t>
            </a:r>
          </a:p>
        </p:txBody>
      </p:sp>
      <p:pic>
        <p:nvPicPr>
          <p:cNvPr id="3" name="Picture 2"/>
          <p:cNvPicPr>
            <a:picLocks noChangeAspect="1"/>
          </p:cNvPicPr>
          <p:nvPr/>
        </p:nvPicPr>
        <p:blipFill>
          <a:blip r:embed="rId2"/>
          <a:stretch>
            <a:fillRect/>
          </a:stretch>
        </p:blipFill>
        <p:spPr>
          <a:xfrm>
            <a:off x="190518" y="1814723"/>
            <a:ext cx="2388360" cy="3139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a:stretch>
            <a:fillRect/>
          </a:stretch>
        </p:blipFill>
        <p:spPr>
          <a:xfrm>
            <a:off x="3170464" y="1814724"/>
            <a:ext cx="2518011" cy="31394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4"/>
          <a:stretch>
            <a:fillRect/>
          </a:stretch>
        </p:blipFill>
        <p:spPr>
          <a:xfrm>
            <a:off x="6114197" y="1814723"/>
            <a:ext cx="2593075" cy="3139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5"/>
          <a:stretch>
            <a:fillRect/>
          </a:stretch>
        </p:blipFill>
        <p:spPr>
          <a:xfrm>
            <a:off x="9260008" y="1814723"/>
            <a:ext cx="2613545" cy="31394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7939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528763"/>
            <a:ext cx="3509962" cy="33434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3"/>
          <a:stretch>
            <a:fillRect/>
          </a:stretch>
        </p:blipFill>
        <p:spPr>
          <a:xfrm>
            <a:off x="3721502" y="1528763"/>
            <a:ext cx="3341213" cy="33434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Picture 3"/>
          <p:cNvPicPr>
            <a:picLocks noChangeAspect="1"/>
          </p:cNvPicPr>
          <p:nvPr/>
        </p:nvPicPr>
        <p:blipFill>
          <a:blip r:embed="rId4"/>
          <a:stretch>
            <a:fillRect/>
          </a:stretch>
        </p:blipFill>
        <p:spPr>
          <a:xfrm>
            <a:off x="7274256" y="1528763"/>
            <a:ext cx="4193843" cy="33434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Rectangle 4"/>
          <p:cNvSpPr/>
          <p:nvPr/>
        </p:nvSpPr>
        <p:spPr>
          <a:xfrm>
            <a:off x="152619" y="265078"/>
            <a:ext cx="320472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2.Shapes</a:t>
            </a:r>
          </a:p>
        </p:txBody>
      </p:sp>
    </p:spTree>
    <p:extLst>
      <p:ext uri="{BB962C8B-B14F-4D97-AF65-F5344CB8AC3E}">
        <p14:creationId xmlns:p14="http://schemas.microsoft.com/office/powerpoint/2010/main" val="1221550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392" y="265078"/>
            <a:ext cx="6543779"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3.Moving message</a:t>
            </a:r>
          </a:p>
        </p:txBody>
      </p:sp>
      <p:pic>
        <p:nvPicPr>
          <p:cNvPr id="3" name="Picture 2"/>
          <p:cNvPicPr>
            <a:picLocks noChangeAspect="1"/>
          </p:cNvPicPr>
          <p:nvPr/>
        </p:nvPicPr>
        <p:blipFill>
          <a:blip r:embed="rId2"/>
          <a:stretch>
            <a:fillRect/>
          </a:stretch>
        </p:blipFill>
        <p:spPr>
          <a:xfrm>
            <a:off x="1965281" y="1567502"/>
            <a:ext cx="3048000" cy="3876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a:stretch>
            <a:fillRect/>
          </a:stretch>
        </p:blipFill>
        <p:spPr>
          <a:xfrm>
            <a:off x="7087737" y="1690332"/>
            <a:ext cx="3000375" cy="3876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98443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9536" y="210487"/>
            <a:ext cx="4341253"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3. XO Game</a:t>
            </a:r>
          </a:p>
        </p:txBody>
      </p:sp>
      <p:pic>
        <p:nvPicPr>
          <p:cNvPr id="3" name="Picture 2"/>
          <p:cNvPicPr>
            <a:picLocks noChangeAspect="1"/>
          </p:cNvPicPr>
          <p:nvPr/>
        </p:nvPicPr>
        <p:blipFill>
          <a:blip r:embed="rId2"/>
          <a:stretch>
            <a:fillRect/>
          </a:stretch>
        </p:blipFill>
        <p:spPr>
          <a:xfrm>
            <a:off x="2852382" y="1106521"/>
            <a:ext cx="6237027" cy="5724184"/>
          </a:xfrm>
          <a:prstGeom prst="rect">
            <a:avLst/>
          </a:prstGeom>
        </p:spPr>
      </p:pic>
    </p:spTree>
    <p:extLst>
      <p:ext uri="{BB962C8B-B14F-4D97-AF65-F5344CB8AC3E}">
        <p14:creationId xmlns:p14="http://schemas.microsoft.com/office/powerpoint/2010/main" val="1934300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54592"/>
            <a:ext cx="12192000" cy="6912592"/>
          </a:xfrm>
          <a:prstGeom prst="rect">
            <a:avLst/>
          </a:prstGeom>
        </p:spPr>
      </p:pic>
    </p:spTree>
    <p:extLst>
      <p:ext uri="{BB962C8B-B14F-4D97-AF65-F5344CB8AC3E}">
        <p14:creationId xmlns:p14="http://schemas.microsoft.com/office/powerpoint/2010/main" val="3079067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7652" y="497091"/>
            <a:ext cx="2776722"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Outline:</a:t>
            </a:r>
          </a:p>
        </p:txBody>
      </p:sp>
      <p:sp>
        <p:nvSpPr>
          <p:cNvPr id="4" name="Rectangle 3"/>
          <p:cNvSpPr/>
          <p:nvPr/>
        </p:nvSpPr>
        <p:spPr>
          <a:xfrm>
            <a:off x="271472" y="1547968"/>
            <a:ext cx="7734811" cy="923330"/>
          </a:xfrm>
          <a:prstGeom prst="rect">
            <a:avLst/>
          </a:prstGeom>
          <a:noFill/>
        </p:spPr>
        <p:txBody>
          <a:bodyPr wrap="none" lIns="91440" tIns="45720" rIns="91440" bIns="45720">
            <a:spAutoFit/>
          </a:bodyPr>
          <a:lstStyle/>
          <a:p>
            <a:pPr algn="ctr"/>
            <a:r>
              <a:rPr lang="en-US" sz="5400" dirty="0">
                <a:ln w="0"/>
                <a:solidFill>
                  <a:schemeClr val="accent1"/>
                </a:solidFill>
                <a:effectLst>
                  <a:outerShdw blurRad="38100" dist="25400" dir="5400000" algn="ctr" rotWithShape="0">
                    <a:srgbClr val="6E747A">
                      <a:alpha val="43000"/>
                    </a:srgbClr>
                  </a:outerShdw>
                </a:effectLst>
              </a:rPr>
              <a:t>1.Objective of project.</a:t>
            </a:r>
          </a:p>
        </p:txBody>
      </p:sp>
      <p:sp>
        <p:nvSpPr>
          <p:cNvPr id="5" name="Rectangle 4"/>
          <p:cNvSpPr/>
          <p:nvPr/>
        </p:nvSpPr>
        <p:spPr>
          <a:xfrm>
            <a:off x="271472" y="2505671"/>
            <a:ext cx="5226111"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2.components.</a:t>
            </a:r>
          </a:p>
        </p:txBody>
      </p:sp>
      <p:sp>
        <p:nvSpPr>
          <p:cNvPr id="6" name="Rectangle 5"/>
          <p:cNvSpPr/>
          <p:nvPr/>
        </p:nvSpPr>
        <p:spPr>
          <a:xfrm>
            <a:off x="271472" y="3429001"/>
            <a:ext cx="5506636"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3.Methodology.</a:t>
            </a:r>
          </a:p>
        </p:txBody>
      </p:sp>
      <p:sp>
        <p:nvSpPr>
          <p:cNvPr id="7" name="Rectangle 6"/>
          <p:cNvSpPr/>
          <p:nvPr/>
        </p:nvSpPr>
        <p:spPr>
          <a:xfrm>
            <a:off x="271472" y="4479878"/>
            <a:ext cx="4522393"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4.constraints.</a:t>
            </a:r>
          </a:p>
        </p:txBody>
      </p:sp>
      <p:sp>
        <p:nvSpPr>
          <p:cNvPr id="8" name="Rectangle 7"/>
          <p:cNvSpPr/>
          <p:nvPr/>
        </p:nvSpPr>
        <p:spPr>
          <a:xfrm>
            <a:off x="367652" y="5626289"/>
            <a:ext cx="4801314" cy="923330"/>
          </a:xfrm>
          <a:prstGeom prst="rect">
            <a:avLst/>
          </a:prstGeom>
          <a:noFill/>
        </p:spPr>
        <p:txBody>
          <a:bodyPr wrap="none" lIns="91440" tIns="45720" rIns="91440" bIns="45720">
            <a:spAutoFit/>
          </a:bodyPr>
          <a:lstStyle/>
          <a:p>
            <a:pPr algn="ctr"/>
            <a:r>
              <a:rPr lang="en-US" sz="5400" dirty="0">
                <a:ln w="0"/>
                <a:solidFill>
                  <a:schemeClr val="accent1"/>
                </a:solidFill>
                <a:effectLst>
                  <a:outerShdw blurRad="38100" dist="25400" dir="5400000" algn="ctr" rotWithShape="0">
                    <a:srgbClr val="6E747A">
                      <a:alpha val="43000"/>
                    </a:srgbClr>
                  </a:outerShdw>
                </a:effectLst>
              </a:rPr>
              <a:t>5.Future work.</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972264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62168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60792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661972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68646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01804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5273" y="497090"/>
            <a:ext cx="4586512" cy="923330"/>
          </a:xfrm>
          <a:prstGeom prst="rect">
            <a:avLst/>
          </a:prstGeom>
          <a:noFill/>
        </p:spPr>
        <p:txBody>
          <a:bodyPr wrap="none" lIns="91440" tIns="45720" rIns="91440" bIns="45720" anchor="t">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4.Tetris </a:t>
            </a:r>
            <a:r>
              <a:rPr lang="en-US" sz="5400" dirty="0">
                <a:ln w="0"/>
                <a:solidFill>
                  <a:schemeClr val="accent1"/>
                </a:solidFill>
                <a:effectLst>
                  <a:outerShdw blurRad="38100" dist="25400" dir="5400000" algn="ctr" rotWithShape="0">
                    <a:srgbClr val="6E747A">
                      <a:alpha val="43000"/>
                    </a:srgbClr>
                  </a:outerShdw>
                </a:effectLst>
              </a:rPr>
              <a:t>game</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4" name="Picture 4" descr="shape.png">
            <a:extLst>
              <a:ext uri="{FF2B5EF4-FFF2-40B4-BE49-F238E27FC236}">
                <a16:creationId xmlns:a16="http://schemas.microsoft.com/office/drawing/2014/main" id="{4D08A86A-420A-4022-9258-AF3662C8BBB2}"/>
              </a:ext>
            </a:extLst>
          </p:cNvPr>
          <p:cNvPicPr>
            <a:picLocks noChangeAspect="1"/>
          </p:cNvPicPr>
          <p:nvPr/>
        </p:nvPicPr>
        <p:blipFill>
          <a:blip r:embed="rId2"/>
          <a:stretch>
            <a:fillRect/>
          </a:stretch>
        </p:blipFill>
        <p:spPr>
          <a:xfrm>
            <a:off x="6475600" y="186724"/>
            <a:ext cx="1938151" cy="6399815"/>
          </a:xfrm>
          <a:prstGeom prst="rect">
            <a:avLst/>
          </a:prstGeom>
        </p:spPr>
      </p:pic>
    </p:spTree>
    <p:extLst>
      <p:ext uri="{BB962C8B-B14F-4D97-AF65-F5344CB8AC3E}">
        <p14:creationId xmlns:p14="http://schemas.microsoft.com/office/powerpoint/2010/main" val="30509259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1E6712-FBB9-40B0-BC10-71395D25F218}"/>
              </a:ext>
            </a:extLst>
          </p:cNvPr>
          <p:cNvSpPr txBox="1"/>
          <p:nvPr/>
        </p:nvSpPr>
        <p:spPr>
          <a:xfrm>
            <a:off x="1581150" y="2552700"/>
            <a:ext cx="7029337" cy="193899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Segoe UI"/>
              </a:rPr>
              <a:t>Each pattern represents by 3*3 matrix .​</a:t>
            </a:r>
          </a:p>
          <a:p>
            <a:r>
              <a:rPr lang="en-US" sz="2400" b="1" dirty="0">
                <a:cs typeface="Segoe UI"/>
              </a:rPr>
              <a:t>​</a:t>
            </a:r>
            <a:endParaRPr lang="en-US" sz="2400" b="1" dirty="0">
              <a:latin typeface="Segoe UI"/>
              <a:cs typeface="Segoe UI"/>
            </a:endParaRPr>
          </a:p>
          <a:p>
            <a:r>
              <a:rPr lang="en-US" sz="2400" b="1" dirty="0">
                <a:cs typeface="Segoe UI"/>
              </a:rPr>
              <a:t>​</a:t>
            </a:r>
            <a:endParaRPr lang="en-US" sz="2400" b="1" dirty="0">
              <a:latin typeface="Segoe UI"/>
              <a:cs typeface="Segoe UI"/>
            </a:endParaRPr>
          </a:p>
          <a:p>
            <a:r>
              <a:rPr lang="en-US" sz="2400" b="1" dirty="0">
                <a:cs typeface="Segoe UI"/>
              </a:rPr>
              <a:t>Each pattern has 4 arrays for four directions :​</a:t>
            </a:r>
          </a:p>
          <a:p>
            <a:r>
              <a:rPr lang="en-US" sz="2400" b="1" dirty="0">
                <a:cs typeface="Segoe UI"/>
              </a:rPr>
              <a:t>6* 4 = 24 pattern (array values) </a:t>
            </a:r>
          </a:p>
        </p:txBody>
      </p:sp>
      <p:sp>
        <p:nvSpPr>
          <p:cNvPr id="3" name="TextBox 2">
            <a:extLst>
              <a:ext uri="{FF2B5EF4-FFF2-40B4-BE49-F238E27FC236}">
                <a16:creationId xmlns:a16="http://schemas.microsoft.com/office/drawing/2014/main" id="{F9A27EA2-539C-4D96-BA1B-150659FC4D91}"/>
              </a:ext>
            </a:extLst>
          </p:cNvPr>
          <p:cNvSpPr txBox="1"/>
          <p:nvPr/>
        </p:nvSpPr>
        <p:spPr>
          <a:xfrm>
            <a:off x="-152400" y="381000"/>
            <a:ext cx="6096000" cy="83099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4800" dirty="0">
                <a:solidFill>
                  <a:srgbClr val="B31166"/>
                </a:solidFill>
              </a:rPr>
              <a:t>4.Tetris game</a:t>
            </a:r>
            <a:endParaRPr lang="en-US" dirty="0">
              <a:solidFill>
                <a:srgbClr val="B31166"/>
              </a:solidFill>
            </a:endParaRPr>
          </a:p>
        </p:txBody>
      </p:sp>
    </p:spTree>
    <p:extLst>
      <p:ext uri="{BB962C8B-B14F-4D97-AF65-F5344CB8AC3E}">
        <p14:creationId xmlns:p14="http://schemas.microsoft.com/office/powerpoint/2010/main" val="101483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PNG">
            <a:extLst>
              <a:ext uri="{FF2B5EF4-FFF2-40B4-BE49-F238E27FC236}">
                <a16:creationId xmlns:a16="http://schemas.microsoft.com/office/drawing/2014/main" id="{4AF14BBB-5A74-4F58-BBA7-838A3AF5EDB3}"/>
              </a:ext>
            </a:extLst>
          </p:cNvPr>
          <p:cNvPicPr>
            <a:picLocks noChangeAspect="1"/>
          </p:cNvPicPr>
          <p:nvPr/>
        </p:nvPicPr>
        <p:blipFill>
          <a:blip r:embed="rId2"/>
          <a:stretch>
            <a:fillRect/>
          </a:stretch>
        </p:blipFill>
        <p:spPr>
          <a:xfrm>
            <a:off x="2032162" y="161925"/>
            <a:ext cx="7037225" cy="6524672"/>
          </a:xfrm>
          <a:prstGeom prst="rect">
            <a:avLst/>
          </a:prstGeom>
        </p:spPr>
      </p:pic>
    </p:spTree>
    <p:extLst>
      <p:ext uri="{BB962C8B-B14F-4D97-AF65-F5344CB8AC3E}">
        <p14:creationId xmlns:p14="http://schemas.microsoft.com/office/powerpoint/2010/main" val="1859527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2.PNG">
            <a:extLst>
              <a:ext uri="{FF2B5EF4-FFF2-40B4-BE49-F238E27FC236}">
                <a16:creationId xmlns:a16="http://schemas.microsoft.com/office/drawing/2014/main" id="{9FABFB50-73A0-4BD2-8830-E9F89EF04008}"/>
              </a:ext>
            </a:extLst>
          </p:cNvPr>
          <p:cNvPicPr>
            <a:picLocks noChangeAspect="1"/>
          </p:cNvPicPr>
          <p:nvPr/>
        </p:nvPicPr>
        <p:blipFill>
          <a:blip r:embed="rId2"/>
          <a:stretch>
            <a:fillRect/>
          </a:stretch>
        </p:blipFill>
        <p:spPr>
          <a:xfrm>
            <a:off x="2066925" y="203938"/>
            <a:ext cx="7104804" cy="6488962"/>
          </a:xfrm>
          <a:prstGeom prst="rect">
            <a:avLst/>
          </a:prstGeom>
        </p:spPr>
      </p:pic>
    </p:spTree>
    <p:extLst>
      <p:ext uri="{BB962C8B-B14F-4D97-AF65-F5344CB8AC3E}">
        <p14:creationId xmlns:p14="http://schemas.microsoft.com/office/powerpoint/2010/main" val="1391910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3.PNG">
            <a:extLst>
              <a:ext uri="{FF2B5EF4-FFF2-40B4-BE49-F238E27FC236}">
                <a16:creationId xmlns:a16="http://schemas.microsoft.com/office/drawing/2014/main" id="{C4FFB1BF-6284-48FB-9028-CDFA665EABC1}"/>
              </a:ext>
            </a:extLst>
          </p:cNvPr>
          <p:cNvPicPr>
            <a:picLocks noChangeAspect="1"/>
          </p:cNvPicPr>
          <p:nvPr/>
        </p:nvPicPr>
        <p:blipFill>
          <a:blip r:embed="rId2"/>
          <a:stretch>
            <a:fillRect/>
          </a:stretch>
        </p:blipFill>
        <p:spPr>
          <a:xfrm>
            <a:off x="2041525" y="241216"/>
            <a:ext cx="6943227" cy="6340559"/>
          </a:xfrm>
          <a:prstGeom prst="rect">
            <a:avLst/>
          </a:prstGeom>
        </p:spPr>
      </p:pic>
    </p:spTree>
    <p:extLst>
      <p:ext uri="{BB962C8B-B14F-4D97-AF65-F5344CB8AC3E}">
        <p14:creationId xmlns:p14="http://schemas.microsoft.com/office/powerpoint/2010/main" val="1744674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8892" y="572012"/>
            <a:ext cx="3695242"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Objective:</a:t>
            </a:r>
          </a:p>
        </p:txBody>
      </p:sp>
      <p:sp>
        <p:nvSpPr>
          <p:cNvPr id="5" name="Rectangle 4"/>
          <p:cNvSpPr/>
          <p:nvPr/>
        </p:nvSpPr>
        <p:spPr>
          <a:xfrm>
            <a:off x="614149" y="1629854"/>
            <a:ext cx="11068333" cy="1754326"/>
          </a:xfrm>
          <a:prstGeom prst="rect">
            <a:avLst/>
          </a:prstGeom>
          <a:noFill/>
        </p:spPr>
        <p:txBody>
          <a:bodyPr wrap="squar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To make interaction between user and table</a:t>
            </a:r>
          </a:p>
        </p:txBody>
      </p:sp>
    </p:spTree>
    <p:extLst>
      <p:ext uri="{BB962C8B-B14F-4D97-AF65-F5344CB8AC3E}">
        <p14:creationId xmlns:p14="http://schemas.microsoft.com/office/powerpoint/2010/main" val="4611422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BD6D4B-1C86-E64D-965C-044CE61D84BA}"/>
              </a:ext>
            </a:extLst>
          </p:cNvPr>
          <p:cNvSpPr txBox="1"/>
          <p:nvPr/>
        </p:nvSpPr>
        <p:spPr>
          <a:xfrm>
            <a:off x="542925" y="361950"/>
            <a:ext cx="9692284" cy="923330"/>
          </a:xfrm>
          <a:prstGeom prst="rect">
            <a:avLst/>
          </a:prstGeom>
          <a:noFill/>
        </p:spPr>
        <p:txBody>
          <a:bodyPr wrap="square" rtlCol="0" anchor="t">
            <a:spAutoFit/>
          </a:bodyPr>
          <a:lstStyle/>
          <a:p>
            <a:pPr algn="l"/>
            <a:r>
              <a:rPr lang="en-US" sz="5400" dirty="0">
                <a:solidFill>
                  <a:srgbClr val="B31166"/>
                </a:solidFill>
                <a:latin typeface="Century Gothic"/>
              </a:rPr>
              <a:t>4.Tetris game</a:t>
            </a:r>
            <a:endParaRPr lang="en-US" sz="5400" dirty="0"/>
          </a:p>
        </p:txBody>
      </p:sp>
      <p:pic>
        <p:nvPicPr>
          <p:cNvPr id="3" name="Picture 3" descr="t.PNG">
            <a:extLst>
              <a:ext uri="{FF2B5EF4-FFF2-40B4-BE49-F238E27FC236}">
                <a16:creationId xmlns:a16="http://schemas.microsoft.com/office/drawing/2014/main" id="{A3604E8C-ED47-4C74-A9B3-FBD17B6AF800}"/>
              </a:ext>
            </a:extLst>
          </p:cNvPr>
          <p:cNvPicPr>
            <a:picLocks noChangeAspect="1"/>
          </p:cNvPicPr>
          <p:nvPr/>
        </p:nvPicPr>
        <p:blipFill>
          <a:blip r:embed="rId2"/>
          <a:stretch>
            <a:fillRect/>
          </a:stretch>
        </p:blipFill>
        <p:spPr>
          <a:xfrm>
            <a:off x="579438" y="2000363"/>
            <a:ext cx="11187843" cy="3519375"/>
          </a:xfrm>
          <a:prstGeom prst="rect">
            <a:avLst/>
          </a:prstGeom>
        </p:spPr>
      </p:pic>
    </p:spTree>
    <p:extLst>
      <p:ext uri="{BB962C8B-B14F-4D97-AF65-F5344CB8AC3E}">
        <p14:creationId xmlns:p14="http://schemas.microsoft.com/office/powerpoint/2010/main" val="16534731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4.PNG">
            <a:extLst>
              <a:ext uri="{FF2B5EF4-FFF2-40B4-BE49-F238E27FC236}">
                <a16:creationId xmlns:a16="http://schemas.microsoft.com/office/drawing/2014/main" id="{CFAC7A52-5A7E-479F-9E1E-E6A02703377E}"/>
              </a:ext>
            </a:extLst>
          </p:cNvPr>
          <p:cNvPicPr>
            <a:picLocks noChangeAspect="1"/>
          </p:cNvPicPr>
          <p:nvPr/>
        </p:nvPicPr>
        <p:blipFill>
          <a:blip r:embed="rId2"/>
          <a:stretch>
            <a:fillRect/>
          </a:stretch>
        </p:blipFill>
        <p:spPr>
          <a:xfrm>
            <a:off x="2048382" y="304800"/>
            <a:ext cx="6922579" cy="6322312"/>
          </a:xfrm>
          <a:prstGeom prst="rect">
            <a:avLst/>
          </a:prstGeom>
        </p:spPr>
      </p:pic>
    </p:spTree>
    <p:extLst>
      <p:ext uri="{BB962C8B-B14F-4D97-AF65-F5344CB8AC3E}">
        <p14:creationId xmlns:p14="http://schemas.microsoft.com/office/powerpoint/2010/main" val="3178988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5.PNG">
            <a:extLst>
              <a:ext uri="{FF2B5EF4-FFF2-40B4-BE49-F238E27FC236}">
                <a16:creationId xmlns:a16="http://schemas.microsoft.com/office/drawing/2014/main" id="{67A3BAD3-6BFA-45B9-B5C3-8C2720FD54B8}"/>
              </a:ext>
            </a:extLst>
          </p:cNvPr>
          <p:cNvPicPr>
            <a:picLocks noChangeAspect="1"/>
          </p:cNvPicPr>
          <p:nvPr/>
        </p:nvPicPr>
        <p:blipFill>
          <a:blip r:embed="rId2"/>
          <a:stretch>
            <a:fillRect/>
          </a:stretch>
        </p:blipFill>
        <p:spPr>
          <a:xfrm>
            <a:off x="2105025" y="93414"/>
            <a:ext cx="7166126" cy="6594724"/>
          </a:xfrm>
          <a:prstGeom prst="rect">
            <a:avLst/>
          </a:prstGeom>
        </p:spPr>
      </p:pic>
    </p:spTree>
    <p:extLst>
      <p:ext uri="{BB962C8B-B14F-4D97-AF65-F5344CB8AC3E}">
        <p14:creationId xmlns:p14="http://schemas.microsoft.com/office/powerpoint/2010/main" val="28596462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6.PNG">
            <a:extLst>
              <a:ext uri="{FF2B5EF4-FFF2-40B4-BE49-F238E27FC236}">
                <a16:creationId xmlns:a16="http://schemas.microsoft.com/office/drawing/2014/main" id="{5E5F847F-39C5-494F-8BA7-9389B1DE9132}"/>
              </a:ext>
            </a:extLst>
          </p:cNvPr>
          <p:cNvPicPr>
            <a:picLocks noChangeAspect="1"/>
          </p:cNvPicPr>
          <p:nvPr/>
        </p:nvPicPr>
        <p:blipFill>
          <a:blip r:embed="rId2"/>
          <a:stretch>
            <a:fillRect/>
          </a:stretch>
        </p:blipFill>
        <p:spPr>
          <a:xfrm>
            <a:off x="2494366" y="361950"/>
            <a:ext cx="6659891" cy="6151083"/>
          </a:xfrm>
          <a:prstGeom prst="rect">
            <a:avLst/>
          </a:prstGeom>
        </p:spPr>
      </p:pic>
    </p:spTree>
    <p:extLst>
      <p:ext uri="{BB962C8B-B14F-4D97-AF65-F5344CB8AC3E}">
        <p14:creationId xmlns:p14="http://schemas.microsoft.com/office/powerpoint/2010/main" val="6405558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374" y="280874"/>
            <a:ext cx="4062331"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Constraints:</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4" name="TextBox 3"/>
          <p:cNvSpPr txBox="1"/>
          <p:nvPr/>
        </p:nvSpPr>
        <p:spPr>
          <a:xfrm>
            <a:off x="477671" y="1651379"/>
            <a:ext cx="9771797" cy="369332"/>
          </a:xfrm>
          <a:prstGeom prst="rect">
            <a:avLst/>
          </a:prstGeom>
          <a:noFill/>
        </p:spPr>
        <p:txBody>
          <a:bodyPr wrap="square" rtlCol="0">
            <a:spAutoFit/>
          </a:bodyPr>
          <a:lstStyle/>
          <a:p>
            <a:r>
              <a:rPr lang="en-US" dirty="0"/>
              <a:t>1.Choose the simplest circuit with available components to do the work</a:t>
            </a:r>
          </a:p>
        </p:txBody>
      </p:sp>
      <p:sp>
        <p:nvSpPr>
          <p:cNvPr id="5" name="TextBox 4"/>
          <p:cNvSpPr txBox="1"/>
          <p:nvPr/>
        </p:nvSpPr>
        <p:spPr>
          <a:xfrm>
            <a:off x="477671" y="2092825"/>
            <a:ext cx="8297839" cy="369332"/>
          </a:xfrm>
          <a:prstGeom prst="rect">
            <a:avLst/>
          </a:prstGeom>
          <a:noFill/>
        </p:spPr>
        <p:txBody>
          <a:bodyPr wrap="square" rtlCol="0">
            <a:spAutoFit/>
          </a:bodyPr>
          <a:lstStyle/>
          <a:p>
            <a:r>
              <a:rPr lang="en-US" dirty="0"/>
              <a:t>2.Using efficient  and possible way to get the position</a:t>
            </a:r>
          </a:p>
        </p:txBody>
      </p:sp>
      <p:sp>
        <p:nvSpPr>
          <p:cNvPr id="6" name="TextBox 5"/>
          <p:cNvSpPr txBox="1"/>
          <p:nvPr/>
        </p:nvSpPr>
        <p:spPr>
          <a:xfrm>
            <a:off x="524755" y="4319102"/>
            <a:ext cx="7751928" cy="369332"/>
          </a:xfrm>
          <a:prstGeom prst="rect">
            <a:avLst/>
          </a:prstGeom>
          <a:noFill/>
        </p:spPr>
        <p:txBody>
          <a:bodyPr wrap="square" rtlCol="0">
            <a:spAutoFit/>
          </a:bodyPr>
          <a:lstStyle/>
          <a:p>
            <a:r>
              <a:rPr lang="en-US" dirty="0"/>
              <a:t>1.LDR value keeps varying.</a:t>
            </a:r>
          </a:p>
        </p:txBody>
      </p:sp>
      <p:pic>
        <p:nvPicPr>
          <p:cNvPr id="3" name="Picture 2"/>
          <p:cNvPicPr>
            <a:picLocks noChangeAspect="1"/>
          </p:cNvPicPr>
          <p:nvPr/>
        </p:nvPicPr>
        <p:blipFill>
          <a:blip r:embed="rId2"/>
          <a:stretch>
            <a:fillRect/>
          </a:stretch>
        </p:blipFill>
        <p:spPr>
          <a:xfrm>
            <a:off x="8654315" y="1320989"/>
            <a:ext cx="3355715" cy="4953000"/>
          </a:xfrm>
          <a:prstGeom prst="rect">
            <a:avLst/>
          </a:prstGeom>
        </p:spPr>
      </p:pic>
      <p:sp>
        <p:nvSpPr>
          <p:cNvPr id="8" name="TextBox 7"/>
          <p:cNvSpPr txBox="1"/>
          <p:nvPr/>
        </p:nvSpPr>
        <p:spPr>
          <a:xfrm>
            <a:off x="609374" y="5222513"/>
            <a:ext cx="7580514" cy="369332"/>
          </a:xfrm>
          <a:prstGeom prst="rect">
            <a:avLst/>
          </a:prstGeom>
          <a:noFill/>
        </p:spPr>
        <p:txBody>
          <a:bodyPr wrap="square" rtlCol="0">
            <a:spAutoFit/>
          </a:bodyPr>
          <a:lstStyle/>
          <a:p>
            <a:r>
              <a:rPr lang="en-US" dirty="0"/>
              <a:t>2.Wire connections.</a:t>
            </a:r>
          </a:p>
        </p:txBody>
      </p:sp>
      <p:sp>
        <p:nvSpPr>
          <p:cNvPr id="9" name="TextBox 8"/>
          <p:cNvSpPr txBox="1"/>
          <p:nvPr/>
        </p:nvSpPr>
        <p:spPr>
          <a:xfrm>
            <a:off x="609374" y="5811058"/>
            <a:ext cx="7501630" cy="369332"/>
          </a:xfrm>
          <a:prstGeom prst="rect">
            <a:avLst/>
          </a:prstGeom>
          <a:noFill/>
        </p:spPr>
        <p:txBody>
          <a:bodyPr wrap="square" rtlCol="0">
            <a:spAutoFit/>
          </a:bodyPr>
          <a:lstStyle/>
          <a:p>
            <a:r>
              <a:rPr lang="en-US" dirty="0"/>
              <a:t>3.LDR and LASER positioning</a:t>
            </a:r>
          </a:p>
        </p:txBody>
      </p:sp>
      <p:sp>
        <p:nvSpPr>
          <p:cNvPr id="10" name="Rectangle 9"/>
          <p:cNvSpPr/>
          <p:nvPr/>
        </p:nvSpPr>
        <p:spPr>
          <a:xfrm>
            <a:off x="477671" y="2824501"/>
            <a:ext cx="3491661"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Problems:</a:t>
            </a:r>
          </a:p>
        </p:txBody>
      </p:sp>
    </p:spTree>
    <p:extLst>
      <p:ext uri="{BB962C8B-B14F-4D97-AF65-F5344CB8AC3E}">
        <p14:creationId xmlns:p14="http://schemas.microsoft.com/office/powerpoint/2010/main" val="334835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711" y="0"/>
            <a:ext cx="4225837"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Future work:</a:t>
            </a:r>
          </a:p>
        </p:txBody>
      </p:sp>
      <p:sp>
        <p:nvSpPr>
          <p:cNvPr id="3" name="TextBox 2"/>
          <p:cNvSpPr txBox="1"/>
          <p:nvPr/>
        </p:nvSpPr>
        <p:spPr>
          <a:xfrm>
            <a:off x="491318" y="1310185"/>
            <a:ext cx="11700681" cy="3693319"/>
          </a:xfrm>
          <a:prstGeom prst="rect">
            <a:avLst/>
          </a:prstGeom>
          <a:noFill/>
        </p:spPr>
        <p:txBody>
          <a:bodyPr wrap="square" rtlCol="0">
            <a:spAutoFit/>
          </a:bodyPr>
          <a:lstStyle/>
          <a:p>
            <a:pPr marL="342900" indent="-342900">
              <a:buAutoNum type="arabicPeriod"/>
            </a:pPr>
            <a:r>
              <a:rPr lang="en-US" dirty="0"/>
              <a:t>Dining table in restaurants that can show any form and request of food, it can be linked simply by Bluetooth to receive food requests.</a:t>
            </a:r>
          </a:p>
          <a:p>
            <a:endParaRPr lang="en-US" dirty="0"/>
          </a:p>
          <a:p>
            <a:r>
              <a:rPr lang="en-US" dirty="0"/>
              <a:t>2. Attract children's attention and teach them colors and shapes</a:t>
            </a:r>
          </a:p>
          <a:p>
            <a:endParaRPr lang="en-US" dirty="0"/>
          </a:p>
          <a:p>
            <a:r>
              <a:rPr lang="en-US" dirty="0"/>
              <a:t>3. Make any game you want, that needs a touchscreen.</a:t>
            </a:r>
          </a:p>
          <a:p>
            <a:endParaRPr lang="en-US" dirty="0"/>
          </a:p>
          <a:p>
            <a:endParaRPr lang="en-US" dirty="0"/>
          </a:p>
          <a:p>
            <a:r>
              <a:rPr lang="en-US" dirty="0"/>
              <a:t>4.  Design  a studying table based on a touch screen such that the student will not need to write on the papers and throwing them away after the usage ,he will only need to write on the touch table then clear it when he finishes the table could be improved if it supported with other things that the student may need like a virtual calculator for computation.</a:t>
            </a:r>
          </a:p>
          <a:p>
            <a:endParaRPr lang="en-US" dirty="0"/>
          </a:p>
        </p:txBody>
      </p:sp>
    </p:spTree>
    <p:extLst>
      <p:ext uri="{BB962C8B-B14F-4D97-AF65-F5344CB8AC3E}">
        <p14:creationId xmlns:p14="http://schemas.microsoft.com/office/powerpoint/2010/main" val="16139728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4487" y="2967335"/>
            <a:ext cx="3583032"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Thank you</a:t>
            </a:r>
          </a:p>
        </p:txBody>
      </p:sp>
    </p:spTree>
    <p:extLst>
      <p:ext uri="{BB962C8B-B14F-4D97-AF65-F5344CB8AC3E}">
        <p14:creationId xmlns:p14="http://schemas.microsoft.com/office/powerpoint/2010/main" val="3775528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1036" y="333317"/>
            <a:ext cx="4766048"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Components:</a:t>
            </a:r>
          </a:p>
        </p:txBody>
      </p:sp>
      <p:sp>
        <p:nvSpPr>
          <p:cNvPr id="3" name="Rectangle 2"/>
          <p:cNvSpPr/>
          <p:nvPr/>
        </p:nvSpPr>
        <p:spPr>
          <a:xfrm>
            <a:off x="3992116" y="1657150"/>
            <a:ext cx="184731" cy="923330"/>
          </a:xfrm>
          <a:prstGeom prst="rect">
            <a:avLst/>
          </a:prstGeom>
          <a:noFill/>
        </p:spPr>
        <p:txBody>
          <a:bodyPr wrap="none" lIns="91440" tIns="45720" rIns="91440" bIns="45720">
            <a:spAutoFit/>
          </a:bodyPr>
          <a:lstStyle/>
          <a:p>
            <a:pPr algn="ct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4" name="Picture 3"/>
          <p:cNvPicPr>
            <a:picLocks noChangeAspect="1"/>
          </p:cNvPicPr>
          <p:nvPr/>
        </p:nvPicPr>
        <p:blipFill>
          <a:blip r:embed="rId2"/>
          <a:stretch>
            <a:fillRect/>
          </a:stretch>
        </p:blipFill>
        <p:spPr>
          <a:xfrm>
            <a:off x="696219" y="1657151"/>
            <a:ext cx="3388262" cy="1973154"/>
          </a:xfrm>
          <a:prstGeom prst="rect">
            <a:avLst/>
          </a:prstGeom>
        </p:spPr>
      </p:pic>
      <p:pic>
        <p:nvPicPr>
          <p:cNvPr id="1026" name="Picture 2" descr="نتيجة بحث الصور عن ‪bluetooth ardui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7564" y="1690503"/>
            <a:ext cx="2082657" cy="16707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نتيجة بحث الصور عن ‪shift register 74hc59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789" y="4526201"/>
            <a:ext cx="1760561" cy="131989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نتيجة بحث الصور عن ‪rgb l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7634" y="4263170"/>
            <a:ext cx="2258426" cy="155584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نتيجة بحث الصور عن ‪ld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49118" y="1704151"/>
            <a:ext cx="1180811" cy="144944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نتيجة بحث الصور عن ‪laser arduin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64848" y="4149783"/>
            <a:ext cx="2385536" cy="207273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8"/>
          <a:stretch>
            <a:fillRect/>
          </a:stretch>
        </p:blipFill>
        <p:spPr>
          <a:xfrm>
            <a:off x="8175499" y="4453106"/>
            <a:ext cx="3844725" cy="1715894"/>
          </a:xfrm>
          <a:prstGeom prst="rect">
            <a:avLst/>
          </a:prstGeom>
        </p:spPr>
      </p:pic>
      <p:sp>
        <p:nvSpPr>
          <p:cNvPr id="6" name="TextBox 5"/>
          <p:cNvSpPr txBox="1"/>
          <p:nvPr/>
        </p:nvSpPr>
        <p:spPr>
          <a:xfrm>
            <a:off x="1091821" y="3630305"/>
            <a:ext cx="1955813" cy="923330"/>
          </a:xfrm>
          <a:prstGeom prst="rect">
            <a:avLst/>
          </a:prstGeom>
          <a:noFill/>
        </p:spPr>
        <p:txBody>
          <a:bodyPr wrap="square" rtlCol="0">
            <a:spAutoFit/>
          </a:bodyPr>
          <a:lstStyle/>
          <a:p>
            <a:r>
              <a:rPr lang="en-US" dirty="0" err="1"/>
              <a:t>Arduino</a:t>
            </a:r>
            <a:r>
              <a:rPr lang="en-US" dirty="0"/>
              <a:t> </a:t>
            </a:r>
            <a:r>
              <a:rPr lang="en-US" dirty="0" err="1"/>
              <a:t>maga</a:t>
            </a:r>
            <a:r>
              <a:rPr lang="en-US" dirty="0"/>
              <a:t> 2560 </a:t>
            </a:r>
            <a:br>
              <a:rPr lang="en-US" dirty="0"/>
            </a:br>
            <a:endParaRPr lang="en-US" dirty="0"/>
          </a:p>
        </p:txBody>
      </p:sp>
      <p:sp>
        <p:nvSpPr>
          <p:cNvPr id="7" name="TextBox 6"/>
          <p:cNvSpPr txBox="1"/>
          <p:nvPr/>
        </p:nvSpPr>
        <p:spPr>
          <a:xfrm>
            <a:off x="4807564" y="3361301"/>
            <a:ext cx="2207385" cy="923330"/>
          </a:xfrm>
          <a:prstGeom prst="rect">
            <a:avLst/>
          </a:prstGeom>
          <a:noFill/>
        </p:spPr>
        <p:txBody>
          <a:bodyPr wrap="square" rtlCol="0">
            <a:spAutoFit/>
          </a:bodyPr>
          <a:lstStyle/>
          <a:p>
            <a:r>
              <a:rPr lang="en-US"/>
              <a:t>Bluetooth module HC-05 </a:t>
            </a:r>
            <a:br>
              <a:rPr lang="en-US"/>
            </a:br>
            <a:endParaRPr lang="en-US" dirty="0"/>
          </a:p>
        </p:txBody>
      </p:sp>
      <p:sp>
        <p:nvSpPr>
          <p:cNvPr id="8" name="TextBox 7"/>
          <p:cNvSpPr txBox="1"/>
          <p:nvPr/>
        </p:nvSpPr>
        <p:spPr>
          <a:xfrm>
            <a:off x="8448454" y="3242529"/>
            <a:ext cx="1992083" cy="369332"/>
          </a:xfrm>
          <a:prstGeom prst="rect">
            <a:avLst/>
          </a:prstGeom>
          <a:noFill/>
        </p:spPr>
        <p:txBody>
          <a:bodyPr wrap="square" rtlCol="0">
            <a:spAutoFit/>
          </a:bodyPr>
          <a:lstStyle/>
          <a:p>
            <a:r>
              <a:rPr lang="en-US" dirty="0"/>
              <a:t>LDR</a:t>
            </a:r>
          </a:p>
        </p:txBody>
      </p:sp>
      <p:sp>
        <p:nvSpPr>
          <p:cNvPr id="9" name="TextBox 8"/>
          <p:cNvSpPr txBox="1"/>
          <p:nvPr/>
        </p:nvSpPr>
        <p:spPr>
          <a:xfrm>
            <a:off x="571491" y="5663821"/>
            <a:ext cx="1862392" cy="646331"/>
          </a:xfrm>
          <a:prstGeom prst="rect">
            <a:avLst/>
          </a:prstGeom>
          <a:noFill/>
        </p:spPr>
        <p:txBody>
          <a:bodyPr wrap="square" rtlCol="0">
            <a:spAutoFit/>
          </a:bodyPr>
          <a:lstStyle/>
          <a:p>
            <a:r>
              <a:rPr lang="en-US" dirty="0"/>
              <a:t>Shift Register 74HC595</a:t>
            </a:r>
          </a:p>
        </p:txBody>
      </p:sp>
      <p:sp>
        <p:nvSpPr>
          <p:cNvPr id="10" name="TextBox 9"/>
          <p:cNvSpPr txBox="1"/>
          <p:nvPr/>
        </p:nvSpPr>
        <p:spPr>
          <a:xfrm>
            <a:off x="2866030" y="6169000"/>
            <a:ext cx="1941534" cy="369332"/>
          </a:xfrm>
          <a:prstGeom prst="rect">
            <a:avLst/>
          </a:prstGeom>
          <a:noFill/>
        </p:spPr>
        <p:txBody>
          <a:bodyPr wrap="square" rtlCol="0">
            <a:spAutoFit/>
          </a:bodyPr>
          <a:lstStyle/>
          <a:p>
            <a:r>
              <a:rPr lang="en-US" dirty="0"/>
              <a:t>RGB LED</a:t>
            </a:r>
          </a:p>
        </p:txBody>
      </p:sp>
      <p:sp>
        <p:nvSpPr>
          <p:cNvPr id="11" name="TextBox 10"/>
          <p:cNvSpPr txBox="1"/>
          <p:nvPr/>
        </p:nvSpPr>
        <p:spPr>
          <a:xfrm>
            <a:off x="5298763" y="6353666"/>
            <a:ext cx="2750355" cy="369332"/>
          </a:xfrm>
          <a:prstGeom prst="rect">
            <a:avLst/>
          </a:prstGeom>
          <a:noFill/>
        </p:spPr>
        <p:txBody>
          <a:bodyPr wrap="square" rtlCol="0">
            <a:spAutoFit/>
          </a:bodyPr>
          <a:lstStyle/>
          <a:p>
            <a:r>
              <a:rPr lang="en-US" dirty="0"/>
              <a:t>LASER transmitter</a:t>
            </a:r>
          </a:p>
        </p:txBody>
      </p:sp>
      <p:sp>
        <p:nvSpPr>
          <p:cNvPr id="12" name="TextBox 11"/>
          <p:cNvSpPr txBox="1"/>
          <p:nvPr/>
        </p:nvSpPr>
        <p:spPr>
          <a:xfrm>
            <a:off x="9690400" y="6125486"/>
            <a:ext cx="2974722" cy="369332"/>
          </a:xfrm>
          <a:prstGeom prst="rect">
            <a:avLst/>
          </a:prstGeom>
          <a:noFill/>
        </p:spPr>
        <p:txBody>
          <a:bodyPr wrap="square" rtlCol="0">
            <a:spAutoFit/>
          </a:bodyPr>
          <a:lstStyle/>
          <a:p>
            <a:r>
              <a:rPr lang="en-US" dirty="0"/>
              <a:t>LCD</a:t>
            </a:r>
          </a:p>
        </p:txBody>
      </p:sp>
    </p:spTree>
    <p:extLst>
      <p:ext uri="{BB962C8B-B14F-4D97-AF65-F5344CB8AC3E}">
        <p14:creationId xmlns:p14="http://schemas.microsoft.com/office/powerpoint/2010/main" val="3929214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83444"/>
            <a:ext cx="4943982"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Methodology:</a:t>
            </a:r>
          </a:p>
        </p:txBody>
      </p:sp>
      <p:sp>
        <p:nvSpPr>
          <p:cNvPr id="3" name="Rectangle 2"/>
          <p:cNvSpPr/>
          <p:nvPr/>
        </p:nvSpPr>
        <p:spPr>
          <a:xfrm>
            <a:off x="0" y="2185749"/>
            <a:ext cx="7181774"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Part 1:RGB led matrix</a:t>
            </a:r>
          </a:p>
        </p:txBody>
      </p:sp>
      <p:sp>
        <p:nvSpPr>
          <p:cNvPr id="6" name="Rectangle 5"/>
          <p:cNvSpPr/>
          <p:nvPr/>
        </p:nvSpPr>
        <p:spPr>
          <a:xfrm>
            <a:off x="0" y="3788054"/>
            <a:ext cx="9284914"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Part 2:Touch Screen Design</a:t>
            </a:r>
          </a:p>
        </p:txBody>
      </p:sp>
      <p:sp>
        <p:nvSpPr>
          <p:cNvPr id="7" name="Rectangle 6"/>
          <p:cNvSpPr/>
          <p:nvPr/>
        </p:nvSpPr>
        <p:spPr>
          <a:xfrm>
            <a:off x="-172299" y="5390359"/>
            <a:ext cx="12466875"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Part 3:Applications on Touch Screen</a:t>
            </a:r>
          </a:p>
        </p:txBody>
      </p:sp>
    </p:spTree>
    <p:extLst>
      <p:ext uri="{BB962C8B-B14F-4D97-AF65-F5344CB8AC3E}">
        <p14:creationId xmlns:p14="http://schemas.microsoft.com/office/powerpoint/2010/main" val="3415445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3298" y="387909"/>
            <a:ext cx="1930336"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Idea:</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3" name="TextBox 2"/>
          <p:cNvSpPr txBox="1"/>
          <p:nvPr/>
        </p:nvSpPr>
        <p:spPr>
          <a:xfrm>
            <a:off x="463298" y="1674842"/>
            <a:ext cx="6960358" cy="461665"/>
          </a:xfrm>
          <a:prstGeom prst="rect">
            <a:avLst/>
          </a:prstGeom>
          <a:noFill/>
        </p:spPr>
        <p:txBody>
          <a:bodyPr wrap="square" rtlCol="0">
            <a:spAutoFit/>
          </a:bodyPr>
          <a:lstStyle/>
          <a:p>
            <a:r>
              <a:rPr lang="en-US" sz="2400" dirty="0">
                <a:ln w="0"/>
                <a:solidFill>
                  <a:schemeClr val="accent1"/>
                </a:solidFill>
                <a:effectLst>
                  <a:outerShdw blurRad="38100" dist="25400" dir="5400000" algn="ctr" rotWithShape="0">
                    <a:srgbClr val="6E747A">
                      <a:alpha val="43000"/>
                    </a:srgbClr>
                  </a:outerShdw>
                </a:effectLst>
              </a:rPr>
              <a:t>To make 5*5  RGB led matrix</a:t>
            </a:r>
            <a:endParaRPr lang="en-US" sz="2400" dirty="0"/>
          </a:p>
        </p:txBody>
      </p:sp>
      <p:sp>
        <p:nvSpPr>
          <p:cNvPr id="4" name="Rectangle 3"/>
          <p:cNvSpPr/>
          <p:nvPr/>
        </p:nvSpPr>
        <p:spPr>
          <a:xfrm>
            <a:off x="206440" y="2407777"/>
            <a:ext cx="5910593"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Possible choices:</a:t>
            </a:r>
          </a:p>
        </p:txBody>
      </p:sp>
      <p:sp>
        <p:nvSpPr>
          <p:cNvPr id="5" name="TextBox 4"/>
          <p:cNvSpPr txBox="1"/>
          <p:nvPr/>
        </p:nvSpPr>
        <p:spPr>
          <a:xfrm>
            <a:off x="463298" y="2988775"/>
            <a:ext cx="6073980" cy="2308324"/>
          </a:xfrm>
          <a:prstGeom prst="rect">
            <a:avLst/>
          </a:prstGeom>
          <a:noFill/>
        </p:spPr>
        <p:txBody>
          <a:bodyPr wrap="square" rtlCol="0">
            <a:spAutoFit/>
          </a:bodyPr>
          <a:lstStyle/>
          <a:p>
            <a:endParaRPr lang="en-US" dirty="0"/>
          </a:p>
          <a:p>
            <a:endParaRPr lang="en-US" dirty="0"/>
          </a:p>
          <a:p>
            <a:endParaRPr lang="en-US" dirty="0"/>
          </a:p>
          <a:p>
            <a:r>
              <a:rPr lang="en-US" dirty="0"/>
              <a:t>1.Using TLC5940 LED driver.</a:t>
            </a:r>
          </a:p>
          <a:p>
            <a:endParaRPr lang="en-US" dirty="0"/>
          </a:p>
          <a:p>
            <a:endParaRPr lang="en-US" dirty="0"/>
          </a:p>
          <a:p>
            <a:endParaRPr lang="en-US" dirty="0"/>
          </a:p>
          <a:p>
            <a:r>
              <a:rPr lang="en-US" dirty="0"/>
              <a:t>2.Using Shift Register 74HC585</a:t>
            </a:r>
          </a:p>
        </p:txBody>
      </p:sp>
      <p:pic>
        <p:nvPicPr>
          <p:cNvPr id="6" name="Picture 5"/>
          <p:cNvPicPr>
            <a:picLocks noChangeAspect="1"/>
          </p:cNvPicPr>
          <p:nvPr/>
        </p:nvPicPr>
        <p:blipFill>
          <a:blip r:embed="rId2"/>
          <a:stretch>
            <a:fillRect/>
          </a:stretch>
        </p:blipFill>
        <p:spPr>
          <a:xfrm>
            <a:off x="5250258" y="3609537"/>
            <a:ext cx="1733550"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p:cNvPicPr>
            <a:picLocks noChangeAspect="1"/>
          </p:cNvPicPr>
          <p:nvPr/>
        </p:nvPicPr>
        <p:blipFill>
          <a:blip r:embed="rId3"/>
          <a:stretch>
            <a:fillRect/>
          </a:stretch>
        </p:blipFill>
        <p:spPr>
          <a:xfrm>
            <a:off x="8682835" y="1979979"/>
            <a:ext cx="2893325" cy="2702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4" descr="نتيجة بحث الصور عن ‪shift register 74hc59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93466" y="5085759"/>
            <a:ext cx="1760561" cy="1319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3292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نتيجة بحث الصور عن ‪shift registers with RGB le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632" y="0"/>
            <a:ext cx="12077368"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1581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29061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12192000" cy="6564573"/>
          </a:xfrm>
          <a:prstGeom prst="rect">
            <a:avLst/>
          </a:prstGeom>
        </p:spPr>
      </p:pic>
    </p:spTree>
    <p:extLst>
      <p:ext uri="{BB962C8B-B14F-4D97-AF65-F5344CB8AC3E}">
        <p14:creationId xmlns:p14="http://schemas.microsoft.com/office/powerpoint/2010/main" val="1726118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590</TotalTime>
  <Words>284</Words>
  <Application>Microsoft Office PowerPoint</Application>
  <PresentationFormat>Widescreen</PresentationFormat>
  <Paragraphs>67</Paragraphs>
  <Slides>36</Slides>
  <Notes>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37</cp:revision>
  <dcterms:created xsi:type="dcterms:W3CDTF">2017-12-19T19:30:50Z</dcterms:created>
  <dcterms:modified xsi:type="dcterms:W3CDTF">2017-12-21T03:52:58Z</dcterms:modified>
</cp:coreProperties>
</file>