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32" r:id="rId2"/>
    <p:sldId id="316" r:id="rId3"/>
    <p:sldId id="333" r:id="rId4"/>
    <p:sldId id="323" r:id="rId5"/>
    <p:sldId id="336" r:id="rId6"/>
    <p:sldId id="331" r:id="rId7"/>
    <p:sldId id="334" r:id="rId8"/>
    <p:sldId id="335" r:id="rId9"/>
    <p:sldId id="258" r:id="rId10"/>
    <p:sldId id="288" r:id="rId11"/>
    <p:sldId id="329" r:id="rId12"/>
    <p:sldId id="322" r:id="rId13"/>
    <p:sldId id="292" r:id="rId14"/>
    <p:sldId id="326" r:id="rId15"/>
    <p:sldId id="337" r:id="rId16"/>
    <p:sldId id="338" r:id="rId17"/>
    <p:sldId id="324" r:id="rId18"/>
    <p:sldId id="339" r:id="rId19"/>
    <p:sldId id="285" r:id="rId20"/>
    <p:sldId id="321" r:id="rId21"/>
    <p:sldId id="294" r:id="rId22"/>
    <p:sldId id="297" r:id="rId23"/>
    <p:sldId id="340" r:id="rId24"/>
    <p:sldId id="300" r:id="rId25"/>
    <p:sldId id="295" r:id="rId26"/>
    <p:sldId id="341" r:id="rId27"/>
    <p:sldId id="342" r:id="rId28"/>
    <p:sldId id="344" r:id="rId29"/>
    <p:sldId id="343" r:id="rId30"/>
    <p:sldId id="350" r:id="rId31"/>
    <p:sldId id="347" r:id="rId32"/>
    <p:sldId id="346" r:id="rId33"/>
    <p:sldId id="301" r:id="rId34"/>
    <p:sldId id="330" r:id="rId35"/>
    <p:sldId id="349" r:id="rId36"/>
    <p:sldId id="312" r:id="rId37"/>
    <p:sldId id="313"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534" y="84"/>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smoothMarker"/>
        <c:varyColors val="0"/>
        <c:ser>
          <c:idx val="0"/>
          <c:order val="0"/>
          <c:tx>
            <c:strRef>
              <c:f>Sheet1!$B$1</c:f>
              <c:strCache>
                <c:ptCount val="1"/>
                <c:pt idx="0">
                  <c:v>loads without seismic consideration (kN)</c:v>
                </c:pt>
              </c:strCache>
            </c:strRef>
          </c:tx>
          <c:xVal>
            <c:numRef>
              <c:f>Sheet1!$A$2:$A$6</c:f>
              <c:numCache>
                <c:formatCode>General</c:formatCode>
                <c:ptCount val="5"/>
                <c:pt idx="0">
                  <c:v>4</c:v>
                </c:pt>
                <c:pt idx="1">
                  <c:v>8</c:v>
                </c:pt>
                <c:pt idx="2">
                  <c:v>12</c:v>
                </c:pt>
                <c:pt idx="3">
                  <c:v>16</c:v>
                </c:pt>
                <c:pt idx="4">
                  <c:v>20</c:v>
                </c:pt>
              </c:numCache>
            </c:numRef>
          </c:xVal>
          <c:yVal>
            <c:numRef>
              <c:f>Sheet1!$B$2:$B$6</c:f>
              <c:numCache>
                <c:formatCode>General</c:formatCode>
                <c:ptCount val="5"/>
                <c:pt idx="0">
                  <c:v>42455</c:v>
                </c:pt>
                <c:pt idx="1">
                  <c:v>76152</c:v>
                </c:pt>
                <c:pt idx="2">
                  <c:v>109453</c:v>
                </c:pt>
                <c:pt idx="3">
                  <c:v>142339</c:v>
                </c:pt>
                <c:pt idx="4">
                  <c:v>174850</c:v>
                </c:pt>
              </c:numCache>
            </c:numRef>
          </c:yVal>
          <c:smooth val="1"/>
        </c:ser>
        <c:ser>
          <c:idx val="1"/>
          <c:order val="1"/>
          <c:tx>
            <c:strRef>
              <c:f>Sheet1!$C$1</c:f>
              <c:strCache>
                <c:ptCount val="1"/>
                <c:pt idx="0">
                  <c:v>loads with seismic consideration(kN) </c:v>
                </c:pt>
              </c:strCache>
            </c:strRef>
          </c:tx>
          <c:xVal>
            <c:numRef>
              <c:f>Sheet1!$A$2:$A$6</c:f>
              <c:numCache>
                <c:formatCode>General</c:formatCode>
                <c:ptCount val="5"/>
                <c:pt idx="0">
                  <c:v>4</c:v>
                </c:pt>
                <c:pt idx="1">
                  <c:v>8</c:v>
                </c:pt>
                <c:pt idx="2">
                  <c:v>12</c:v>
                </c:pt>
                <c:pt idx="3">
                  <c:v>16</c:v>
                </c:pt>
                <c:pt idx="4">
                  <c:v>20</c:v>
                </c:pt>
              </c:numCache>
            </c:numRef>
          </c:xVal>
          <c:yVal>
            <c:numRef>
              <c:f>Sheet1!$C$2:$C$6</c:f>
              <c:numCache>
                <c:formatCode>General</c:formatCode>
                <c:ptCount val="5"/>
                <c:pt idx="0">
                  <c:v>41133</c:v>
                </c:pt>
                <c:pt idx="1">
                  <c:v>77476</c:v>
                </c:pt>
                <c:pt idx="2">
                  <c:v>116415</c:v>
                </c:pt>
                <c:pt idx="3">
                  <c:v>157430</c:v>
                </c:pt>
                <c:pt idx="4">
                  <c:v>200230</c:v>
                </c:pt>
              </c:numCache>
            </c:numRef>
          </c:yVal>
          <c:smooth val="1"/>
        </c:ser>
        <c:dLbls>
          <c:showLegendKey val="0"/>
          <c:showVal val="0"/>
          <c:showCatName val="0"/>
          <c:showSerName val="0"/>
          <c:showPercent val="0"/>
          <c:showBubbleSize val="0"/>
        </c:dLbls>
        <c:axId val="1653803472"/>
        <c:axId val="1653798032"/>
      </c:scatterChart>
      <c:valAx>
        <c:axId val="1653803472"/>
        <c:scaling>
          <c:orientation val="maxMin"/>
          <c:max val="20"/>
          <c:min val="4"/>
        </c:scaling>
        <c:delete val="0"/>
        <c:axPos val="b"/>
        <c:numFmt formatCode="General" sourceLinked="0"/>
        <c:majorTickMark val="out"/>
        <c:minorTickMark val="none"/>
        <c:tickLblPos val="nextTo"/>
        <c:spPr>
          <a:noFill/>
        </c:spPr>
        <c:crossAx val="1653798032"/>
        <c:crosses val="autoZero"/>
        <c:crossBetween val="midCat"/>
        <c:majorUnit val="4"/>
        <c:minorUnit val="1"/>
      </c:valAx>
      <c:valAx>
        <c:axId val="1653798032"/>
        <c:scaling>
          <c:orientation val="minMax"/>
        </c:scaling>
        <c:delete val="0"/>
        <c:axPos val="r"/>
        <c:majorGridlines/>
        <c:numFmt formatCode="General" sourceLinked="1"/>
        <c:majorTickMark val="out"/>
        <c:minorTickMark val="none"/>
        <c:tickLblPos val="nextTo"/>
        <c:crossAx val="1653803472"/>
        <c:crossesAt val="0"/>
        <c:crossBetween val="midCat"/>
      </c:valAx>
    </c:plotArea>
    <c:legend>
      <c:legendPos val="l"/>
      <c:layout/>
      <c:overlay val="0"/>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60F77CC-F229-4C05-A876-C7AA0106B33B}" type="datetimeFigureOut">
              <a:rPr lang="en-US" smtClean="0"/>
              <a:t>5/19/2019</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0180122B-9BF2-4052-A3B4-7175F869BFB6}"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0F77CC-F229-4C05-A876-C7AA0106B33B}" type="datetimeFigureOut">
              <a:rPr lang="en-US" smtClean="0"/>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80122B-9BF2-4052-A3B4-7175F869BFB6}" type="slidenum">
              <a:rPr lang="en-US" smtClean="0"/>
              <a:t>‹#›</a:t>
            </a:fld>
            <a:endParaRPr lang="en-US" dirty="0"/>
          </a:p>
        </p:txBody>
      </p:sp>
    </p:spTree>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0F77CC-F229-4C05-A876-C7AA0106B33B}" type="datetimeFigureOut">
              <a:rPr lang="en-US" smtClean="0"/>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80122B-9BF2-4052-A3B4-7175F869BFB6}" type="slidenum">
              <a:rPr lang="en-US" smtClean="0"/>
              <a:t>‹#›</a:t>
            </a:fld>
            <a:endParaRPr lang="en-US" dirty="0"/>
          </a:p>
        </p:txBody>
      </p:sp>
    </p:spTree>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0F77CC-F229-4C05-A876-C7AA0106B33B}" type="datetimeFigureOut">
              <a:rPr lang="en-US" smtClean="0"/>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80122B-9BF2-4052-A3B4-7175F869BFB6}" type="slidenum">
              <a:rPr lang="en-US" smtClean="0"/>
              <a:t>‹#›</a:t>
            </a:fld>
            <a:endParaRPr lang="en-US" dirty="0"/>
          </a:p>
        </p:txBody>
      </p:sp>
    </p:spTree>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60F77CC-F229-4C05-A876-C7AA0106B33B}" type="datetimeFigureOut">
              <a:rPr lang="en-US" smtClean="0"/>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80122B-9BF2-4052-A3B4-7175F869BFB6}"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60F77CC-F229-4C05-A876-C7AA0106B33B}" type="datetimeFigureOut">
              <a:rPr lang="en-US" smtClean="0"/>
              <a:t>5/19/2019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80122B-9BF2-4052-A3B4-7175F869BFB6}" type="slidenum">
              <a:rPr lang="en-US" smtClean="0"/>
              <a:t>‹#›</a:t>
            </a:fld>
            <a:endParaRPr lang="en-US" dirty="0"/>
          </a:p>
        </p:txBody>
      </p:sp>
    </p:spTree>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60F77CC-F229-4C05-A876-C7AA0106B33B}" type="datetimeFigureOut">
              <a:rPr lang="en-US" smtClean="0"/>
              <a:t>5/19/2019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180122B-9BF2-4052-A3B4-7175F869BFB6}" type="slidenum">
              <a:rPr lang="en-US" smtClean="0"/>
              <a:t>‹#›</a:t>
            </a:fld>
            <a:endParaRPr lang="en-US" dirty="0"/>
          </a:p>
        </p:txBody>
      </p:sp>
    </p:spTree>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60F77CC-F229-4C05-A876-C7AA0106B33B}" type="datetimeFigureOut">
              <a:rPr lang="en-US" smtClean="0"/>
              <a:t>5/19/2019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180122B-9BF2-4052-A3B4-7175F869BFB6}" type="slidenum">
              <a:rPr lang="en-US" smtClean="0"/>
              <a:t>‹#›</a:t>
            </a:fld>
            <a:endParaRPr lang="en-US" dirty="0"/>
          </a:p>
        </p:txBody>
      </p:sp>
    </p:spTree>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0F77CC-F229-4C05-A876-C7AA0106B33B}" type="datetimeFigureOut">
              <a:rPr lang="en-US" smtClean="0"/>
              <a:t>5/19/2019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180122B-9BF2-4052-A3B4-7175F869BFB6}" type="slidenum">
              <a:rPr lang="en-US" smtClean="0"/>
              <a:t>‹#›</a:t>
            </a:fld>
            <a:endParaRPr lang="en-US" dirty="0"/>
          </a:p>
        </p:txBody>
      </p:sp>
    </p:spTree>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60F77CC-F229-4C05-A876-C7AA0106B33B}" type="datetimeFigureOut">
              <a:rPr lang="en-US" smtClean="0"/>
              <a:t>5/19/2019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80122B-9BF2-4052-A3B4-7175F869BFB6}" type="slidenum">
              <a:rPr lang="en-US" smtClean="0"/>
              <a:t>‹#›</a:t>
            </a:fld>
            <a:endParaRPr lang="en-US" dirty="0"/>
          </a:p>
        </p:txBody>
      </p:sp>
    </p:spTree>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60F77CC-F229-4C05-A876-C7AA0106B33B}" type="datetimeFigureOut">
              <a:rPr lang="en-US" smtClean="0"/>
              <a:t>5/19/2019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0180122B-9BF2-4052-A3B4-7175F869BFB6}"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60F77CC-F229-4C05-A876-C7AA0106B33B}" type="datetimeFigureOut">
              <a:rPr lang="en-US" smtClean="0"/>
              <a:t>5/19/2019</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180122B-9BF2-4052-A3B4-7175F869BFB6}"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pull/>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5.emf"/></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normAutofit fontScale="90000"/>
          </a:bodyPr>
          <a:lstStyle/>
          <a:p>
            <a:r>
              <a:rPr lang="en-US" dirty="0" smtClean="0">
                <a:latin typeface="Times New Roman" pitchFamily="18" charset="0"/>
                <a:cs typeface="Times New Roman" pitchFamily="18" charset="0"/>
              </a:rPr>
              <a:t>Design of foundation for multistory building considering seismic loads</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a:xfrm>
            <a:off x="457200" y="2590800"/>
            <a:ext cx="8001000" cy="3733800"/>
          </a:xfrm>
        </p:spPr>
        <p:txBody>
          <a:bodyPr>
            <a:normAutofit lnSpcReduction="10000"/>
          </a:bodyPr>
          <a:lstStyle/>
          <a:p>
            <a:r>
              <a:rPr lang="en-US" b="1" dirty="0" smtClean="0">
                <a:latin typeface="Times New Roman" pitchFamily="18" charset="0"/>
                <a:cs typeface="Times New Roman" pitchFamily="18" charset="0"/>
              </a:rPr>
              <a:t>Prepared by </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Baha’a </a:t>
            </a:r>
            <a:r>
              <a:rPr lang="en-US" dirty="0">
                <a:latin typeface="Times New Roman" pitchFamily="18" charset="0"/>
                <a:cs typeface="Times New Roman" pitchFamily="18" charset="0"/>
              </a:rPr>
              <a:t>A</a:t>
            </a:r>
            <a:r>
              <a:rPr lang="en-US" dirty="0" smtClean="0">
                <a:latin typeface="Times New Roman" pitchFamily="18" charset="0"/>
                <a:cs typeface="Times New Roman" pitchFamily="18" charset="0"/>
              </a:rPr>
              <a:t>del </a:t>
            </a:r>
            <a:r>
              <a:rPr lang="en-US" dirty="0">
                <a:latin typeface="Times New Roman" pitchFamily="18" charset="0"/>
                <a:cs typeface="Times New Roman" pitchFamily="18" charset="0"/>
              </a:rPr>
              <a:t>I</a:t>
            </a:r>
            <a:r>
              <a:rPr lang="en-US" dirty="0" smtClean="0">
                <a:latin typeface="Times New Roman" pitchFamily="18" charset="0"/>
                <a:cs typeface="Times New Roman" pitchFamily="18" charset="0"/>
              </a:rPr>
              <a:t>rshaid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Jad-alhaq </a:t>
            </a:r>
            <a:r>
              <a:rPr lang="en-US" dirty="0">
                <a:latin typeface="Times New Roman" pitchFamily="18" charset="0"/>
                <a:cs typeface="Times New Roman" pitchFamily="18" charset="0"/>
              </a:rPr>
              <a:t>M</a:t>
            </a:r>
            <a:r>
              <a:rPr lang="en-US" dirty="0" smtClean="0">
                <a:latin typeface="Times New Roman" pitchFamily="18" charset="0"/>
                <a:cs typeface="Times New Roman" pitchFamily="18" charset="0"/>
              </a:rPr>
              <a:t>uhammed </a:t>
            </a:r>
            <a:r>
              <a:rPr lang="en-US" dirty="0">
                <a:latin typeface="Times New Roman" pitchFamily="18" charset="0"/>
                <a:cs typeface="Times New Roman" pitchFamily="18" charset="0"/>
              </a:rPr>
              <a:t>Z</a:t>
            </a:r>
            <a:r>
              <a:rPr lang="en-US" dirty="0" smtClean="0">
                <a:latin typeface="Times New Roman" pitchFamily="18" charset="0"/>
                <a:cs typeface="Times New Roman" pitchFamily="18" charset="0"/>
              </a:rPr>
              <a:t>amzam</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Muhammed </a:t>
            </a:r>
            <a:r>
              <a:rPr lang="en-US" dirty="0">
                <a:latin typeface="Times New Roman" pitchFamily="18" charset="0"/>
                <a:cs typeface="Times New Roman" pitchFamily="18" charset="0"/>
              </a:rPr>
              <a:t>H</a:t>
            </a:r>
            <a:r>
              <a:rPr lang="en-US" dirty="0" smtClean="0">
                <a:latin typeface="Times New Roman" pitchFamily="18" charset="0"/>
                <a:cs typeface="Times New Roman" pitchFamily="18" charset="0"/>
              </a:rPr>
              <a:t>usni </a:t>
            </a:r>
            <a:r>
              <a:rPr lang="en-US" dirty="0" smtClean="0">
                <a:latin typeface="Times New Roman" pitchFamily="18" charset="0"/>
                <a:cs typeface="Times New Roman" pitchFamily="18" charset="0"/>
              </a:rPr>
              <a:t>W</a:t>
            </a:r>
            <a:r>
              <a:rPr lang="en-US" dirty="0" smtClean="0">
                <a:latin typeface="Times New Roman" pitchFamily="18" charset="0"/>
                <a:cs typeface="Times New Roman" pitchFamily="18" charset="0"/>
              </a:rPr>
              <a:t>eld Ali</a:t>
            </a:r>
            <a:endParaRPr lang="en-US" dirty="0">
              <a:latin typeface="Times New Roman" pitchFamily="18" charset="0"/>
              <a:cs typeface="Times New Roman" pitchFamily="18" charset="0"/>
            </a:endParaRPr>
          </a:p>
          <a:p>
            <a:r>
              <a:rPr lang="en-US" dirty="0" smtClean="0">
                <a:latin typeface="Times New Roman" pitchFamily="18" charset="0"/>
                <a:cs typeface="Times New Roman" pitchFamily="18" charset="0"/>
              </a:rPr>
              <a:t>Muhammed </a:t>
            </a:r>
            <a:r>
              <a:rPr lang="en-US" dirty="0" smtClean="0">
                <a:latin typeface="Times New Roman" pitchFamily="18" charset="0"/>
                <a:cs typeface="Times New Roman" pitchFamily="18" charset="0"/>
              </a:rPr>
              <a:t>Maher </a:t>
            </a:r>
            <a:r>
              <a:rPr lang="en-US" dirty="0" smtClean="0">
                <a:latin typeface="Times New Roman" pitchFamily="18" charset="0"/>
                <a:cs typeface="Times New Roman" pitchFamily="18" charset="0"/>
              </a:rPr>
              <a:t>khilfeh</a:t>
            </a:r>
          </a:p>
          <a:p>
            <a:r>
              <a:rPr lang="en-US" dirty="0" smtClean="0">
                <a:latin typeface="Times New Roman" pitchFamily="18" charset="0"/>
                <a:cs typeface="Times New Roman" pitchFamily="18" charset="0"/>
              </a:rPr>
              <a:t>Mahmoud </a:t>
            </a:r>
            <a:r>
              <a:rPr lang="en-US" dirty="0" smtClean="0">
                <a:latin typeface="Times New Roman" pitchFamily="18" charset="0"/>
                <a:cs typeface="Times New Roman" pitchFamily="18" charset="0"/>
              </a:rPr>
              <a:t>Abd-alnaser </a:t>
            </a:r>
            <a:r>
              <a:rPr lang="en-US" dirty="0" smtClean="0">
                <a:latin typeface="Times New Roman" pitchFamily="18" charset="0"/>
                <a:cs typeface="Times New Roman" pitchFamily="18" charset="0"/>
              </a:rPr>
              <a:t>al-</a:t>
            </a:r>
            <a:r>
              <a:rPr lang="en-US" dirty="0" err="1" smtClean="0">
                <a:latin typeface="Times New Roman" pitchFamily="18" charset="0"/>
                <a:cs typeface="Times New Roman" pitchFamily="18" charset="0"/>
              </a:rPr>
              <a:t>kharraz</a:t>
            </a:r>
            <a:endParaRPr lang="en-US"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Under supervision of</a:t>
            </a:r>
            <a:r>
              <a:rPr lang="en-US" sz="2400" dirty="0" smtClean="0">
                <a:latin typeface="Times New Roman" pitchFamily="18" charset="0"/>
                <a:cs typeface="Times New Roman" pitchFamily="18" charset="0"/>
              </a:rPr>
              <a:t> : </a:t>
            </a:r>
          </a:p>
          <a:p>
            <a:r>
              <a:rPr lang="en-US" sz="2800" b="1" dirty="0" smtClean="0">
                <a:latin typeface="Times New Roman" pitchFamily="18" charset="0"/>
                <a:cs typeface="Times New Roman" pitchFamily="18" charset="0"/>
              </a:rPr>
              <a:t>Dr. </a:t>
            </a:r>
            <a:r>
              <a:rPr lang="en-US" sz="2800" b="1" dirty="0">
                <a:latin typeface="Times New Roman" pitchFamily="18" charset="0"/>
                <a:cs typeface="Times New Roman" pitchFamily="18" charset="0"/>
              </a:rPr>
              <a:t>I</a:t>
            </a:r>
            <a:r>
              <a:rPr lang="en-US" sz="2800" b="1" dirty="0" smtClean="0">
                <a:latin typeface="Times New Roman" pitchFamily="18" charset="0"/>
                <a:cs typeface="Times New Roman" pitchFamily="18" charset="0"/>
              </a:rPr>
              <a:t>ssam </a:t>
            </a:r>
            <a:r>
              <a:rPr lang="en-US" sz="2800" b="1" dirty="0">
                <a:latin typeface="Times New Roman" pitchFamily="18" charset="0"/>
                <a:cs typeface="Times New Roman" pitchFamily="18" charset="0"/>
              </a:rPr>
              <a:t>J</a:t>
            </a:r>
            <a:r>
              <a:rPr lang="en-US" sz="2800" b="1" dirty="0" smtClean="0">
                <a:latin typeface="Times New Roman" pitchFamily="18" charset="0"/>
                <a:cs typeface="Times New Roman" pitchFamily="18" charset="0"/>
              </a:rPr>
              <a:t>ardaneh</a:t>
            </a:r>
            <a:endParaRPr lang="en-US" sz="2800" b="1"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402601467"/>
      </p:ext>
    </p:extLst>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791200"/>
          </a:xfrm>
        </p:spPr>
        <p:txBody>
          <a:bodyPr>
            <a:normAutofit/>
          </a:bodyPr>
          <a:lstStyle/>
          <a:p>
            <a:r>
              <a:rPr lang="en-US" sz="4000" b="1" dirty="0" smtClean="0">
                <a:latin typeface="Times New Roman" pitchFamily="18" charset="0"/>
                <a:cs typeface="Times New Roman" pitchFamily="18" charset="0"/>
              </a:rPr>
              <a:t>Material</a:t>
            </a:r>
          </a:p>
          <a:p>
            <a:pPr>
              <a:buFontTx/>
              <a:buChar char="-"/>
            </a:pPr>
            <a:r>
              <a:rPr lang="en-US" sz="2800" dirty="0" smtClean="0">
                <a:latin typeface="Times New Roman" pitchFamily="18" charset="0"/>
                <a:cs typeface="Times New Roman" pitchFamily="18" charset="0"/>
              </a:rPr>
              <a:t>The compressive strength at 28days,</a:t>
            </a:r>
            <a:r>
              <a:rPr lang="en-US" sz="2800" b="1" dirty="0" smtClean="0">
                <a:latin typeface="Times New Roman" pitchFamily="18" charset="0"/>
                <a:cs typeface="Times New Roman" pitchFamily="18" charset="0"/>
              </a:rPr>
              <a:t>  𝒇</a:t>
            </a:r>
            <a:r>
              <a:rPr lang="en-US" sz="2800" b="1" baseline="30000" dirty="0" smtClean="0">
                <a:latin typeface="Times New Roman" pitchFamily="18" charset="0"/>
                <a:cs typeface="Times New Roman" pitchFamily="18" charset="0"/>
              </a:rPr>
              <a:t>'</a:t>
            </a:r>
            <a:r>
              <a:rPr lang="en-US" sz="2800" b="1" baseline="-25000" dirty="0" smtClean="0">
                <a:latin typeface="Times New Roman" pitchFamily="18" charset="0"/>
                <a:cs typeface="Times New Roman" pitchFamily="18" charset="0"/>
              </a:rPr>
              <a:t>c</a:t>
            </a:r>
            <a:r>
              <a:rPr lang="en-US" sz="2800" b="1" dirty="0" smtClean="0">
                <a:latin typeface="Times New Roman" pitchFamily="18" charset="0"/>
                <a:cs typeface="Times New Roman" pitchFamily="18" charset="0"/>
              </a:rPr>
              <a:t>= 350kg/cm²        ( 28  </a:t>
            </a:r>
            <a:r>
              <a:rPr lang="en-US" sz="2800" b="1" dirty="0" err="1" smtClean="0">
                <a:latin typeface="Times New Roman" pitchFamily="18" charset="0"/>
                <a:cs typeface="Times New Roman" pitchFamily="18" charset="0"/>
              </a:rPr>
              <a:t>MPa</a:t>
            </a:r>
            <a:r>
              <a:rPr lang="en-US" sz="2800" b="1" dirty="0" smtClean="0">
                <a:latin typeface="Times New Roman" pitchFamily="18" charset="0"/>
                <a:cs typeface="Times New Roman" pitchFamily="18" charset="0"/>
              </a:rPr>
              <a:t>.)</a:t>
            </a:r>
          </a:p>
          <a:p>
            <a:pPr>
              <a:buFontTx/>
              <a:buChar char="-"/>
            </a:pPr>
            <a:endParaRPr lang="en-US" sz="2800" b="1" baseline="30000" dirty="0" smtClean="0">
              <a:latin typeface="Times New Roman" pitchFamily="18" charset="0"/>
              <a:cs typeface="Times New Roman" pitchFamily="18" charset="0"/>
            </a:endParaRPr>
          </a:p>
          <a:p>
            <a:pPr>
              <a:buFontTx/>
              <a:buChar char="-"/>
            </a:pPr>
            <a:r>
              <a:rPr lang="en-US" sz="3200" dirty="0" smtClean="0">
                <a:latin typeface="Times New Roman" pitchFamily="18" charset="0"/>
                <a:cs typeface="Times New Roman" pitchFamily="18" charset="0"/>
              </a:rPr>
              <a:t>The yield strength of steel bars, </a:t>
            </a:r>
            <a:r>
              <a:rPr lang="en-US" sz="3200" b="1" dirty="0" err="1" smtClean="0">
                <a:latin typeface="Times New Roman" pitchFamily="18" charset="0"/>
                <a:cs typeface="Times New Roman" pitchFamily="18" charset="0"/>
              </a:rPr>
              <a:t>ℱ</a:t>
            </a:r>
            <a:r>
              <a:rPr lang="en-US" sz="3200" b="1" baseline="-25000" dirty="0" err="1" smtClean="0">
                <a:latin typeface="Times New Roman" pitchFamily="18" charset="0"/>
                <a:cs typeface="Times New Roman" pitchFamily="18" charset="0"/>
              </a:rPr>
              <a:t>y</a:t>
            </a:r>
            <a:r>
              <a:rPr lang="en-US" sz="3200" b="1" dirty="0" smtClean="0">
                <a:latin typeface="Times New Roman" pitchFamily="18" charset="0"/>
                <a:cs typeface="Times New Roman" pitchFamily="18" charset="0"/>
              </a:rPr>
              <a:t>=420 </a:t>
            </a:r>
            <a:r>
              <a:rPr lang="en-US" sz="3200" b="1" dirty="0" err="1" smtClean="0">
                <a:latin typeface="Times New Roman" pitchFamily="18" charset="0"/>
                <a:cs typeface="Times New Roman" pitchFamily="18" charset="0"/>
              </a:rPr>
              <a:t>mPa</a:t>
            </a:r>
            <a:r>
              <a:rPr lang="en-US" sz="3200" dirty="0" smtClean="0">
                <a:latin typeface="Times New Roman" pitchFamily="18" charset="0"/>
                <a:cs typeface="Times New Roman" pitchFamily="18" charset="0"/>
              </a:rPr>
              <a:t> (high strength steel).</a:t>
            </a:r>
          </a:p>
          <a:p>
            <a:pPr marL="0" indent="0">
              <a:buNone/>
            </a:pPr>
            <a:endParaRPr lang="en-US" dirty="0"/>
          </a:p>
        </p:txBody>
      </p:sp>
    </p:spTree>
    <p:extLst>
      <p:ext uri="{BB962C8B-B14F-4D97-AF65-F5344CB8AC3E}">
        <p14:creationId xmlns:p14="http://schemas.microsoft.com/office/powerpoint/2010/main" val="362480188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1143000"/>
          </a:xfrm>
        </p:spPr>
        <p:txBody>
          <a:bodyPr>
            <a:normAutofit fontScale="90000"/>
          </a:bodyPr>
          <a:lstStyle/>
          <a:p>
            <a:r>
              <a:rPr lang="en-US" dirty="0">
                <a:latin typeface="Times New Roman" pitchFamily="18" charset="0"/>
                <a:cs typeface="Times New Roman" pitchFamily="18" charset="0"/>
              </a:rPr>
              <a:t>Loads</a:t>
            </a:r>
            <a:br>
              <a:rPr lang="en-US" dirty="0">
                <a:latin typeface="Times New Roman" pitchFamily="18" charset="0"/>
                <a:cs typeface="Times New Roman" pitchFamily="18" charset="0"/>
              </a:rPr>
            </a:b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28800"/>
            <a:ext cx="8229600" cy="4495800"/>
          </a:xfrm>
        </p:spPr>
        <p:txBody>
          <a:bodyPr/>
          <a:lstStyle/>
          <a:p>
            <a:r>
              <a:rPr lang="en-US" dirty="0">
                <a:latin typeface="Times New Roman" pitchFamily="18" charset="0"/>
                <a:cs typeface="Times New Roman" pitchFamily="18" charset="0"/>
              </a:rPr>
              <a:t>Dead load (DL) due to the own weight of the building component.</a:t>
            </a:r>
          </a:p>
          <a:p>
            <a:r>
              <a:rPr lang="en-US" dirty="0">
                <a:latin typeface="Times New Roman" pitchFamily="18" charset="0"/>
                <a:cs typeface="Times New Roman" pitchFamily="18" charset="0"/>
              </a:rPr>
              <a:t>-Super Imposed Dead load (SID) = 4.5 </a:t>
            </a:r>
            <a:r>
              <a:rPr lang="en-US" dirty="0" err="1">
                <a:latin typeface="Times New Roman" pitchFamily="18" charset="0"/>
                <a:cs typeface="Times New Roman" pitchFamily="18" charset="0"/>
              </a:rPr>
              <a:t>kN</a:t>
            </a:r>
            <a:r>
              <a:rPr lang="en-US" dirty="0">
                <a:latin typeface="Times New Roman" pitchFamily="18" charset="0"/>
                <a:cs typeface="Times New Roman" pitchFamily="18" charset="0"/>
              </a:rPr>
              <a:t>/m2</a:t>
            </a:r>
          </a:p>
          <a:p>
            <a:r>
              <a:rPr lang="en-US" dirty="0">
                <a:latin typeface="Times New Roman" pitchFamily="18" charset="0"/>
                <a:cs typeface="Times New Roman" pitchFamily="18" charset="0"/>
              </a:rPr>
              <a:t>-Live load (LL) due to moving loads expected through the function of the building=3 </a:t>
            </a:r>
            <a:r>
              <a:rPr lang="en-US" dirty="0" err="1">
                <a:latin typeface="Times New Roman" pitchFamily="18" charset="0"/>
                <a:cs typeface="Times New Roman" pitchFamily="18" charset="0"/>
              </a:rPr>
              <a:t>kN</a:t>
            </a:r>
            <a:r>
              <a:rPr lang="en-US" dirty="0">
                <a:latin typeface="Times New Roman" pitchFamily="18" charset="0"/>
                <a:cs typeface="Times New Roman" pitchFamily="18" charset="0"/>
              </a:rPr>
              <a:t>/m2. </a:t>
            </a:r>
            <a:endParaRPr lang="en-US" dirty="0" smtClean="0">
              <a:latin typeface="Times New Roman" pitchFamily="18" charset="0"/>
              <a:cs typeface="Times New Roman" pitchFamily="18" charset="0"/>
            </a:endParaRPr>
          </a:p>
          <a:p>
            <a:r>
              <a:rPr lang="en-US" dirty="0">
                <a:latin typeface="Times New Roman" pitchFamily="18" charset="0"/>
                <a:cs typeface="Times New Roman" pitchFamily="18" charset="0"/>
              </a:rPr>
              <a:t>Response spectrum </a:t>
            </a:r>
            <a:endParaRPr lang="en-US" dirty="0" smtClean="0">
              <a:latin typeface="Times New Roman" pitchFamily="18" charset="0"/>
              <a:cs typeface="Times New Roman" pitchFamily="18" charset="0"/>
            </a:endParaRPr>
          </a:p>
          <a:p>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218907177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-Response spectrum as function </a:t>
            </a:r>
            <a:endParaRPr lang="en-US" dirty="0"/>
          </a:p>
        </p:txBody>
      </p:sp>
      <p:pic>
        <p:nvPicPr>
          <p:cNvPr id="4" name="Content Placeholder 3" descr="F:\gp 2 photos for 8 floors\2019-05-02 (14).png"/>
          <p:cNvPicPr>
            <a:picLocks noGrp="1"/>
          </p:cNvPicPr>
          <p:nvPr>
            <p:ph idx="1"/>
          </p:nvPr>
        </p:nvPicPr>
        <p:blipFill rotWithShape="1">
          <a:blip r:embed="rId2">
            <a:extLst>
              <a:ext uri="{28A0092B-C50C-407E-A947-70E740481C1C}">
                <a14:useLocalDpi xmlns:a14="http://schemas.microsoft.com/office/drawing/2010/main" val="0"/>
              </a:ext>
            </a:extLst>
          </a:blip>
          <a:srcRect l="30413" r="19730" b="18160"/>
          <a:stretch/>
        </p:blipFill>
        <p:spPr bwMode="auto">
          <a:xfrm>
            <a:off x="609600" y="1935163"/>
            <a:ext cx="7696199" cy="492283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9642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a:t/>
            </a:r>
            <a:br>
              <a:rPr lang="en-US" dirty="0"/>
            </a:br>
            <a:endParaRPr lang="en-US" dirty="0"/>
          </a:p>
        </p:txBody>
      </p:sp>
      <p:sp>
        <p:nvSpPr>
          <p:cNvPr id="3" name="Content Placeholder 2"/>
          <p:cNvSpPr>
            <a:spLocks noGrp="1"/>
          </p:cNvSpPr>
          <p:nvPr>
            <p:ph idx="1"/>
          </p:nvPr>
        </p:nvSpPr>
        <p:spPr>
          <a:xfrm>
            <a:off x="457200" y="685800"/>
            <a:ext cx="8229600" cy="5440363"/>
          </a:xfrm>
        </p:spPr>
        <p:txBody>
          <a:bodyPr>
            <a:normAutofit/>
          </a:bodyPr>
          <a:lstStyle/>
          <a:p>
            <a:pPr marL="0" indent="0">
              <a:buNone/>
            </a:pPr>
            <a:r>
              <a:rPr lang="en-US" sz="4000" b="1" dirty="0" smtClean="0">
                <a:solidFill>
                  <a:schemeClr val="tx2"/>
                </a:solidFill>
                <a:latin typeface="Times New Roman" pitchFamily="18" charset="0"/>
                <a:cs typeface="Times New Roman" pitchFamily="18" charset="0"/>
              </a:rPr>
              <a:t>Checks</a:t>
            </a:r>
          </a:p>
          <a:p>
            <a:pPr marL="0" indent="0">
              <a:buNone/>
            </a:pPr>
            <a:r>
              <a:rPr lang="en-US" sz="4000" b="1" dirty="0" smtClean="0">
                <a:solidFill>
                  <a:schemeClr val="tx2"/>
                </a:solidFill>
                <a:latin typeface="Times New Roman" pitchFamily="18" charset="0"/>
                <a:cs typeface="Times New Roman" pitchFamily="18" charset="0"/>
              </a:rPr>
              <a:t>Compatibility</a:t>
            </a:r>
            <a:endParaRPr lang="en-US" sz="4000" b="1" dirty="0">
              <a:solidFill>
                <a:schemeClr val="tx2"/>
              </a:solidFill>
              <a:latin typeface="Times New Roman" pitchFamily="18" charset="0"/>
              <a:cs typeface="Times New Roman" pitchFamily="18" charset="0"/>
            </a:endParaRPr>
          </a:p>
        </p:txBody>
      </p:sp>
      <p:pic>
        <p:nvPicPr>
          <p:cNvPr id="5" name="Picture 4"/>
          <p:cNvPicPr/>
          <p:nvPr/>
        </p:nvPicPr>
        <p:blipFill>
          <a:blip r:embed="rId2"/>
          <a:stretch>
            <a:fillRect/>
          </a:stretch>
        </p:blipFill>
        <p:spPr>
          <a:xfrm>
            <a:off x="457200" y="2209799"/>
            <a:ext cx="7696200" cy="4191001"/>
          </a:xfrm>
          <a:prstGeom prst="rect">
            <a:avLst/>
          </a:prstGeom>
        </p:spPr>
      </p:pic>
    </p:spTree>
    <p:extLst>
      <p:ext uri="{BB962C8B-B14F-4D97-AF65-F5344CB8AC3E}">
        <p14:creationId xmlns:p14="http://schemas.microsoft.com/office/powerpoint/2010/main" val="26156016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circle(in)">
                                      <p:cBhvr>
                                        <p:cTn id="2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Equilibrium </a:t>
            </a:r>
            <a:endParaRPr lang="ar-SA" dirty="0"/>
          </a:p>
        </p:txBody>
      </p:sp>
      <mc:AlternateContent xmlns:mc="http://schemas.openxmlformats.org/markup-compatibility/2006">
        <mc:Choice xmlns:a14="http://schemas.microsoft.com/office/drawing/2010/main" Requires="a14">
          <p:sp>
            <p:nvSpPr>
              <p:cNvPr id="4" name="Content Placeholder 3"/>
              <p:cNvSpPr>
                <a:spLocks noGrp="1"/>
              </p:cNvSpPr>
              <p:nvPr>
                <p:ph idx="1"/>
              </p:nvPr>
            </p:nvSpPr>
            <p:spPr/>
            <p:txBody>
              <a:bodyPr/>
              <a:lstStyle/>
              <a:p>
                <a:pPr marL="0" indent="0">
                  <a:buNone/>
                </a:pPr>
                <a:endParaRPr lang="en-US" dirty="0" smtClean="0"/>
              </a:p>
              <a:p>
                <a:endParaRPr lang="en-US" dirty="0"/>
              </a:p>
              <a:p>
                <a:endParaRPr lang="en-US" dirty="0" smtClean="0"/>
              </a:p>
              <a:p>
                <a:endParaRPr lang="en-US" dirty="0" smtClean="0"/>
              </a:p>
              <a:p>
                <a:r>
                  <a:rPr lang="en-US" dirty="0" smtClean="0"/>
                  <a:t>% of difference dead </a:t>
                </a:r>
                <a14:m>
                  <m:oMath xmlns:m="http://schemas.openxmlformats.org/officeDocument/2006/math">
                    <m:r>
                      <a:rPr lang="en-US" i="1" smtClean="0">
                        <a:latin typeface="Cambria Math"/>
                      </a:rPr>
                      <m:t>=</m:t>
                    </m:r>
                    <m:f>
                      <m:fPr>
                        <m:ctrlPr>
                          <a:rPr lang="en-US" i="1" smtClean="0">
                            <a:latin typeface="Cambria Math" panose="02040503050406030204" pitchFamily="18" charset="0"/>
                          </a:rPr>
                        </m:ctrlPr>
                      </m:fPr>
                      <m:num>
                        <m:r>
                          <a:rPr lang="en-US" b="0" i="1" smtClean="0">
                            <a:latin typeface="Cambria Math"/>
                          </a:rPr>
                          <m:t>11233</m:t>
                        </m:r>
                        <m:r>
                          <a:rPr lang="en-US" b="0" i="1" smtClean="0">
                            <a:latin typeface="Cambria Math"/>
                          </a:rPr>
                          <m:t>.</m:t>
                        </m:r>
                        <m:r>
                          <a:rPr lang="en-US" b="0" i="1" smtClean="0">
                            <a:latin typeface="Cambria Math"/>
                          </a:rPr>
                          <m:t>7343</m:t>
                        </m:r>
                        <m:r>
                          <a:rPr lang="en-US" b="0" i="1" smtClean="0">
                            <a:latin typeface="Cambria Math"/>
                          </a:rPr>
                          <m:t>−</m:t>
                        </m:r>
                        <m:r>
                          <a:rPr lang="en-US" b="0" i="1" smtClean="0">
                            <a:latin typeface="Cambria Math"/>
                          </a:rPr>
                          <m:t>11000</m:t>
                        </m:r>
                      </m:num>
                      <m:den>
                        <m:r>
                          <a:rPr lang="en-US" b="0" i="1" smtClean="0">
                            <a:latin typeface="Cambria Math"/>
                          </a:rPr>
                          <m:t>11000</m:t>
                        </m:r>
                      </m:den>
                    </m:f>
                    <m:r>
                      <a:rPr lang="en-US" b="0" i="0" smtClean="0">
                        <a:latin typeface="Cambria Math"/>
                      </a:rPr>
                      <m:t>=</m:t>
                    </m:r>
                    <m:r>
                      <a:rPr lang="en-US" b="0" i="0" smtClean="0">
                        <a:latin typeface="Cambria Math"/>
                      </a:rPr>
                      <m:t>0</m:t>
                    </m:r>
                    <m:r>
                      <a:rPr lang="en-US" b="0" i="0" smtClean="0">
                        <a:latin typeface="Cambria Math"/>
                      </a:rPr>
                      <m:t>.</m:t>
                    </m:r>
                    <m:r>
                      <a:rPr lang="en-US" b="0" i="0" smtClean="0">
                        <a:latin typeface="Cambria Math"/>
                      </a:rPr>
                      <m:t>021</m:t>
                    </m:r>
                  </m:oMath>
                </a14:m>
                <a:endParaRPr lang="en-US" b="0" dirty="0" smtClean="0"/>
              </a:p>
              <a:p>
                <a:pPr lvl="0">
                  <a:buClr>
                    <a:srgbClr val="0BD0D9"/>
                  </a:buClr>
                </a:pPr>
                <a:r>
                  <a:rPr lang="en-US" dirty="0">
                    <a:solidFill>
                      <a:prstClr val="black"/>
                    </a:solidFill>
                  </a:rPr>
                  <a:t>% of difference </a:t>
                </a:r>
                <a:r>
                  <a:rPr lang="en-US" dirty="0" smtClean="0">
                    <a:solidFill>
                      <a:prstClr val="black"/>
                    </a:solidFill>
                  </a:rPr>
                  <a:t>live </a:t>
                </a:r>
                <a14:m>
                  <m:oMath xmlns:m="http://schemas.openxmlformats.org/officeDocument/2006/math">
                    <m:r>
                      <a:rPr lang="en-US" i="1">
                        <a:solidFill>
                          <a:prstClr val="black"/>
                        </a:solidFill>
                        <a:latin typeface="Cambria Math"/>
                      </a:rPr>
                      <m:t>=</m:t>
                    </m:r>
                    <m:f>
                      <m:fPr>
                        <m:ctrlPr>
                          <a:rPr lang="en-US" i="1">
                            <a:solidFill>
                              <a:prstClr val="black"/>
                            </a:solidFill>
                            <a:latin typeface="Cambria Math" panose="02040503050406030204" pitchFamily="18" charset="0"/>
                          </a:rPr>
                        </m:ctrlPr>
                      </m:fPr>
                      <m:num>
                        <m:r>
                          <a:rPr lang="en-US" b="0" i="1" smtClean="0">
                            <a:solidFill>
                              <a:prstClr val="black"/>
                            </a:solidFill>
                            <a:latin typeface="Cambria Math"/>
                          </a:rPr>
                          <m:t>5726</m:t>
                        </m:r>
                        <m:r>
                          <a:rPr lang="en-US" b="0" i="1" smtClean="0">
                            <a:solidFill>
                              <a:prstClr val="black"/>
                            </a:solidFill>
                            <a:latin typeface="Cambria Math"/>
                          </a:rPr>
                          <m:t>.</m:t>
                        </m:r>
                        <m:r>
                          <a:rPr lang="en-US" b="0" i="1" smtClean="0">
                            <a:solidFill>
                              <a:prstClr val="black"/>
                            </a:solidFill>
                            <a:latin typeface="Cambria Math"/>
                          </a:rPr>
                          <m:t>481</m:t>
                        </m:r>
                        <m:r>
                          <a:rPr lang="en-US" i="1">
                            <a:solidFill>
                              <a:prstClr val="black"/>
                            </a:solidFill>
                            <a:latin typeface="Cambria Math"/>
                          </a:rPr>
                          <m:t>−</m:t>
                        </m:r>
                        <m:r>
                          <a:rPr lang="en-US" b="0" i="1" smtClean="0">
                            <a:solidFill>
                              <a:prstClr val="black"/>
                            </a:solidFill>
                            <a:latin typeface="Cambria Math"/>
                          </a:rPr>
                          <m:t>5650</m:t>
                        </m:r>
                      </m:num>
                      <m:den>
                        <m:r>
                          <a:rPr lang="en-US" b="0" i="1" smtClean="0">
                            <a:solidFill>
                              <a:prstClr val="black"/>
                            </a:solidFill>
                            <a:latin typeface="Cambria Math"/>
                          </a:rPr>
                          <m:t>5650</m:t>
                        </m:r>
                      </m:den>
                    </m:f>
                    <m:r>
                      <a:rPr lang="en-US">
                        <a:solidFill>
                          <a:prstClr val="black"/>
                        </a:solidFill>
                        <a:latin typeface="Cambria Math"/>
                      </a:rPr>
                      <m:t>=</m:t>
                    </m:r>
                    <m:r>
                      <a:rPr lang="en-US">
                        <a:solidFill>
                          <a:prstClr val="black"/>
                        </a:solidFill>
                        <a:latin typeface="Cambria Math"/>
                      </a:rPr>
                      <m:t>0</m:t>
                    </m:r>
                    <m:r>
                      <a:rPr lang="en-US">
                        <a:solidFill>
                          <a:prstClr val="black"/>
                        </a:solidFill>
                        <a:latin typeface="Cambria Math"/>
                      </a:rPr>
                      <m:t>.</m:t>
                    </m:r>
                    <m:r>
                      <a:rPr lang="en-US">
                        <a:solidFill>
                          <a:prstClr val="black"/>
                        </a:solidFill>
                        <a:latin typeface="Cambria Math"/>
                      </a:rPr>
                      <m:t>02</m:t>
                    </m:r>
                  </m:oMath>
                </a14:m>
                <a:endParaRPr lang="en-US" dirty="0">
                  <a:solidFill>
                    <a:prstClr val="black"/>
                  </a:solidFill>
                </a:endParaRPr>
              </a:p>
              <a:p>
                <a:pPr lvl="0">
                  <a:buClr>
                    <a:srgbClr val="0BD0D9"/>
                  </a:buClr>
                </a:pPr>
                <a:r>
                  <a:rPr lang="en-US" dirty="0">
                    <a:solidFill>
                      <a:prstClr val="black"/>
                    </a:solidFill>
                  </a:rPr>
                  <a:t>% of difference </a:t>
                </a:r>
                <a:r>
                  <a:rPr lang="en-US" dirty="0" smtClean="0">
                    <a:solidFill>
                      <a:prstClr val="black"/>
                    </a:solidFill>
                  </a:rPr>
                  <a:t>SD </a:t>
                </a:r>
                <a14:m>
                  <m:oMath xmlns:m="http://schemas.openxmlformats.org/officeDocument/2006/math">
                    <m:r>
                      <a:rPr lang="en-US" i="1">
                        <a:solidFill>
                          <a:prstClr val="black"/>
                        </a:solidFill>
                        <a:latin typeface="Cambria Math"/>
                      </a:rPr>
                      <m:t>=</m:t>
                    </m:r>
                    <m:f>
                      <m:fPr>
                        <m:ctrlPr>
                          <a:rPr lang="en-US" i="1">
                            <a:solidFill>
                              <a:prstClr val="black"/>
                            </a:solidFill>
                            <a:latin typeface="Cambria Math" panose="02040503050406030204" pitchFamily="18" charset="0"/>
                          </a:rPr>
                        </m:ctrlPr>
                      </m:fPr>
                      <m:num>
                        <m:r>
                          <a:rPr lang="en-US" b="0" i="1" smtClean="0">
                            <a:solidFill>
                              <a:prstClr val="black"/>
                            </a:solidFill>
                            <a:latin typeface="Cambria Math"/>
                          </a:rPr>
                          <m:t>8589</m:t>
                        </m:r>
                        <m:r>
                          <a:rPr lang="en-US" b="0" i="1" smtClean="0">
                            <a:solidFill>
                              <a:prstClr val="black"/>
                            </a:solidFill>
                            <a:latin typeface="Cambria Math"/>
                          </a:rPr>
                          <m:t>.</m:t>
                        </m:r>
                        <m:r>
                          <a:rPr lang="en-US" b="0" i="1" smtClean="0">
                            <a:solidFill>
                              <a:prstClr val="black"/>
                            </a:solidFill>
                            <a:latin typeface="Cambria Math"/>
                          </a:rPr>
                          <m:t>7215</m:t>
                        </m:r>
                        <m:r>
                          <a:rPr lang="en-US" i="1">
                            <a:solidFill>
                              <a:prstClr val="black"/>
                            </a:solidFill>
                            <a:latin typeface="Cambria Math"/>
                          </a:rPr>
                          <m:t>−</m:t>
                        </m:r>
                        <m:r>
                          <a:rPr lang="en-US" b="0" i="1" smtClean="0">
                            <a:solidFill>
                              <a:prstClr val="black"/>
                            </a:solidFill>
                            <a:latin typeface="Cambria Math"/>
                          </a:rPr>
                          <m:t>8480</m:t>
                        </m:r>
                      </m:num>
                      <m:den>
                        <m:r>
                          <a:rPr lang="en-US" b="0" i="1" smtClean="0">
                            <a:solidFill>
                              <a:prstClr val="black"/>
                            </a:solidFill>
                            <a:latin typeface="Cambria Math"/>
                          </a:rPr>
                          <m:t>8480</m:t>
                        </m:r>
                      </m:den>
                    </m:f>
                    <m:r>
                      <a:rPr lang="en-US">
                        <a:solidFill>
                          <a:prstClr val="black"/>
                        </a:solidFill>
                        <a:latin typeface="Cambria Math"/>
                      </a:rPr>
                      <m:t>=</m:t>
                    </m:r>
                    <m:r>
                      <a:rPr lang="en-US">
                        <a:solidFill>
                          <a:prstClr val="black"/>
                        </a:solidFill>
                        <a:latin typeface="Cambria Math"/>
                      </a:rPr>
                      <m:t>0</m:t>
                    </m:r>
                    <m:r>
                      <a:rPr lang="en-US">
                        <a:solidFill>
                          <a:prstClr val="black"/>
                        </a:solidFill>
                        <a:latin typeface="Cambria Math"/>
                      </a:rPr>
                      <m:t>.</m:t>
                    </m:r>
                    <m:r>
                      <a:rPr lang="en-US">
                        <a:solidFill>
                          <a:prstClr val="black"/>
                        </a:solidFill>
                        <a:latin typeface="Cambria Math"/>
                      </a:rPr>
                      <m:t>013</m:t>
                    </m:r>
                  </m:oMath>
                </a14:m>
                <a:endParaRPr lang="en-US" dirty="0">
                  <a:solidFill>
                    <a:prstClr val="black"/>
                  </a:solidFill>
                </a:endParaRPr>
              </a:p>
              <a:p>
                <a:endParaRPr lang="ar-SA" dirty="0"/>
              </a:p>
            </p:txBody>
          </p:sp>
        </mc:Choice>
        <mc:Fallback>
          <p:sp>
            <p:nvSpPr>
              <p:cNvPr id="4" name="Content Placeholder 3"/>
              <p:cNvSpPr>
                <a:spLocks noGrp="1" noRot="1" noChangeAspect="1" noMove="1" noResize="1" noEditPoints="1" noAdjustHandles="1" noChangeArrowheads="1" noChangeShapeType="1" noTextEdit="1"/>
              </p:cNvSpPr>
              <p:nvPr>
                <p:ph idx="1"/>
              </p:nvPr>
            </p:nvSpPr>
            <p:spPr>
              <a:blipFill rotWithShape="0">
                <a:blip r:embed="rId2"/>
                <a:stretch>
                  <a:fillRect l="-889"/>
                </a:stretch>
              </a:blipFill>
            </p:spPr>
            <p:txBody>
              <a:bodyPr/>
              <a:lstStyle/>
              <a:p>
                <a:r>
                  <a:rPr lang="en-US">
                    <a:noFill/>
                  </a:rPr>
                  <a:t> </a:t>
                </a:r>
              </a:p>
            </p:txBody>
          </p:sp>
        </mc:Fallback>
      </mc:AlternateContent>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47088"/>
            <a:ext cx="7724775" cy="1785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902378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100"/>
                                        </p:tgtEl>
                                        <p:attrNameLst>
                                          <p:attrName>style.visibility</p:attrName>
                                        </p:attrNameLst>
                                      </p:cBhvr>
                                      <p:to>
                                        <p:strVal val="visible"/>
                                      </p:to>
                                    </p:set>
                                    <p:anim calcmode="lin" valueType="num">
                                      <p:cBhvr additive="base">
                                        <p:cTn id="13" dur="500" fill="hold"/>
                                        <p:tgtEl>
                                          <p:spTgt spid="4100"/>
                                        </p:tgtEl>
                                        <p:attrNameLst>
                                          <p:attrName>ppt_x</p:attrName>
                                        </p:attrNameLst>
                                      </p:cBhvr>
                                      <p:tavLst>
                                        <p:tav tm="0">
                                          <p:val>
                                            <p:strVal val="#ppt_x"/>
                                          </p:val>
                                        </p:tav>
                                        <p:tav tm="100000">
                                          <p:val>
                                            <p:strVal val="#ppt_x"/>
                                          </p:val>
                                        </p:tav>
                                      </p:tavLst>
                                    </p:anim>
                                    <p:anim calcmode="lin" valueType="num">
                                      <p:cBhvr additive="base">
                                        <p:cTn id="14"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 of Etabs Analysis </a:t>
            </a:r>
            <a:endParaRPr lang="ar-SA" dirty="0"/>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0" y="1950454"/>
            <a:ext cx="7162800" cy="4097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435780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218"/>
                                        </p:tgtEl>
                                        <p:attrNameLst>
                                          <p:attrName>style.visibility</p:attrName>
                                        </p:attrNameLst>
                                      </p:cBhvr>
                                      <p:to>
                                        <p:strVal val="visible"/>
                                      </p:to>
                                    </p:set>
                                    <p:anim calcmode="lin" valueType="num">
                                      <p:cBhvr additive="base">
                                        <p:cTn id="13" dur="500" fill="hold"/>
                                        <p:tgtEl>
                                          <p:spTgt spid="9218"/>
                                        </p:tgtEl>
                                        <p:attrNameLst>
                                          <p:attrName>ppt_x</p:attrName>
                                        </p:attrNameLst>
                                      </p:cBhvr>
                                      <p:tavLst>
                                        <p:tav tm="0">
                                          <p:val>
                                            <p:strVal val="#ppt_x"/>
                                          </p:val>
                                        </p:tav>
                                        <p:tav tm="100000">
                                          <p:val>
                                            <p:strVal val="#ppt_x"/>
                                          </p:val>
                                        </p:tav>
                                      </p:tavLst>
                                    </p:anim>
                                    <p:anim calcmode="lin" valueType="num">
                                      <p:cBhvr additive="base">
                                        <p:cTn id="14"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p14="http://schemas.microsoft.com/office/powerpoint/2010/main" val="3758290421"/>
              </p:ext>
            </p:extLst>
          </p:nvPr>
        </p:nvGraphicFramePr>
        <p:xfrm>
          <a:off x="533400" y="990600"/>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1143000" y="5823466"/>
            <a:ext cx="7924800" cy="369332"/>
          </a:xfrm>
          <a:prstGeom prst="rect">
            <a:avLst/>
          </a:prstGeom>
          <a:noFill/>
        </p:spPr>
        <p:txBody>
          <a:bodyPr wrap="square" rtlCol="1">
            <a:spAutoFit/>
          </a:bodyPr>
          <a:lstStyle/>
          <a:p>
            <a:r>
              <a:rPr lang="en-US" dirty="0" smtClean="0"/>
              <a:t>Comparison between total columns loads  and number of floors </a:t>
            </a:r>
            <a:endParaRPr lang="ar-SA" dirty="0"/>
          </a:p>
        </p:txBody>
      </p:sp>
    </p:spTree>
    <p:extLst>
      <p:ext uri="{BB962C8B-B14F-4D97-AF65-F5344CB8AC3E}">
        <p14:creationId xmlns:p14="http://schemas.microsoft.com/office/powerpoint/2010/main" val="2663820374"/>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8229600" cy="1143000"/>
          </a:xfrm>
        </p:spPr>
        <p:txBody>
          <a:bodyPr>
            <a:normAutofit/>
          </a:bodyPr>
          <a:lstStyle/>
          <a:p>
            <a:r>
              <a:rPr lang="en-US" dirty="0" smtClean="0">
                <a:latin typeface="Times New Roman" pitchFamily="18" charset="0"/>
                <a:cs typeface="Times New Roman" pitchFamily="18" charset="0"/>
              </a:rPr>
              <a:t>Design</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a:xfrm>
            <a:off x="533400" y="2057400"/>
            <a:ext cx="8229600" cy="4389120"/>
          </a:xfrm>
        </p:spPr>
        <p:txBody>
          <a:bodyPr/>
          <a:lstStyle/>
          <a:p>
            <a:pPr>
              <a:buFont typeface="Wingdings" pitchFamily="2" charset="2"/>
              <a:buChar char="v"/>
            </a:pPr>
            <a:r>
              <a:rPr lang="en-US" sz="2800" b="1" dirty="0" smtClean="0">
                <a:latin typeface="Times New Roman" pitchFamily="18" charset="0"/>
                <a:cs typeface="Times New Roman" pitchFamily="18" charset="0"/>
              </a:rPr>
              <a:t> CODES</a:t>
            </a:r>
            <a:endParaRPr lang="en-US" sz="2800" b="1" dirty="0">
              <a:latin typeface="Times New Roman" pitchFamily="18" charset="0"/>
              <a:cs typeface="Times New Roman" pitchFamily="18" charset="0"/>
            </a:endParaRPr>
          </a:p>
          <a:p>
            <a:r>
              <a:rPr lang="en-US" dirty="0" smtClean="0">
                <a:latin typeface="Times New Roman" pitchFamily="18" charset="0"/>
                <a:cs typeface="Times New Roman" pitchFamily="18" charset="0"/>
              </a:rPr>
              <a:t>For </a:t>
            </a:r>
            <a:r>
              <a:rPr lang="en-US" dirty="0">
                <a:latin typeface="Times New Roman" pitchFamily="18" charset="0"/>
                <a:cs typeface="Times New Roman" pitchFamily="18" charset="0"/>
              </a:rPr>
              <a:t>Design will Use ACI 318-11 </a:t>
            </a:r>
            <a:r>
              <a:rPr lang="en-US" dirty="0" smtClean="0">
                <a:latin typeface="Times New Roman" pitchFamily="18" charset="0"/>
                <a:cs typeface="Times New Roman" pitchFamily="18" charset="0"/>
              </a:rPr>
              <a:t>code</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For Seismic Design UBC 97 </a:t>
            </a:r>
            <a:r>
              <a:rPr lang="en-US" dirty="0" smtClean="0">
                <a:latin typeface="Times New Roman" pitchFamily="18" charset="0"/>
                <a:cs typeface="Times New Roman" pitchFamily="18" charset="0"/>
              </a:rPr>
              <a:t>Code</a:t>
            </a:r>
          </a:p>
          <a:p>
            <a:pPr>
              <a:buFont typeface="Wingdings" pitchFamily="2" charset="2"/>
              <a:buChar char="v"/>
            </a:pPr>
            <a:r>
              <a:rPr lang="en-US" b="1" dirty="0" smtClean="0">
                <a:latin typeface="Times New Roman" pitchFamily="18" charset="0"/>
                <a:cs typeface="Times New Roman" pitchFamily="18" charset="0"/>
              </a:rPr>
              <a:t>LOAD COMBINATIONS </a:t>
            </a:r>
          </a:p>
          <a:p>
            <a:r>
              <a:rPr lang="en-US" dirty="0" smtClean="0">
                <a:latin typeface="Times New Roman" pitchFamily="18" charset="0"/>
                <a:cs typeface="Times New Roman" pitchFamily="18" charset="0"/>
              </a:rPr>
              <a:t>Wu=1.4 </a:t>
            </a:r>
            <a:r>
              <a:rPr lang="en-US" dirty="0">
                <a:latin typeface="Times New Roman" pitchFamily="18" charset="0"/>
                <a:cs typeface="Times New Roman" pitchFamily="18" charset="0"/>
              </a:rPr>
              <a:t>D</a:t>
            </a:r>
          </a:p>
          <a:p>
            <a:r>
              <a:rPr lang="en-US" dirty="0">
                <a:latin typeface="Times New Roman" pitchFamily="18" charset="0"/>
                <a:cs typeface="Times New Roman" pitchFamily="18" charset="0"/>
              </a:rPr>
              <a:t>Wu=1.2 D +1.6 L</a:t>
            </a:r>
          </a:p>
          <a:p>
            <a:r>
              <a:rPr lang="en-US" dirty="0">
                <a:latin typeface="Times New Roman" pitchFamily="18" charset="0"/>
                <a:cs typeface="Times New Roman" pitchFamily="18" charset="0"/>
              </a:rPr>
              <a:t>Wu=1.2D.L +1.0L.L ±1.0E</a:t>
            </a:r>
          </a:p>
          <a:p>
            <a:r>
              <a:rPr lang="en-US" dirty="0">
                <a:latin typeface="Times New Roman" pitchFamily="18" charset="0"/>
                <a:cs typeface="Times New Roman" pitchFamily="18" charset="0"/>
              </a:rPr>
              <a:t>Wu=0.9 D ±1.0 E</a:t>
            </a: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183439409"/>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Foundation Design Options </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Single footing </a:t>
            </a:r>
          </a:p>
          <a:p>
            <a:r>
              <a:rPr lang="en-US" dirty="0" smtClean="0">
                <a:latin typeface="Times New Roman" pitchFamily="18" charset="0"/>
                <a:cs typeface="Times New Roman" pitchFamily="18" charset="0"/>
              </a:rPr>
              <a:t>Combined footing </a:t>
            </a:r>
          </a:p>
          <a:p>
            <a:r>
              <a:rPr lang="en-US" dirty="0" smtClean="0">
                <a:latin typeface="Times New Roman" pitchFamily="18" charset="0"/>
                <a:cs typeface="Times New Roman" pitchFamily="18" charset="0"/>
              </a:rPr>
              <a:t>Mat foundation </a:t>
            </a:r>
          </a:p>
          <a:p>
            <a:r>
              <a:rPr lang="en-US" dirty="0" smtClean="0">
                <a:latin typeface="Times New Roman" pitchFamily="18" charset="0"/>
                <a:cs typeface="Times New Roman" pitchFamily="18" charset="0"/>
              </a:rPr>
              <a:t>Piles foundation  </a:t>
            </a:r>
          </a:p>
          <a:p>
            <a:r>
              <a:rPr lang="en-US" dirty="0" smtClean="0">
                <a:latin typeface="Times New Roman" pitchFamily="18" charset="0"/>
                <a:cs typeface="Times New Roman" pitchFamily="18" charset="0"/>
              </a:rPr>
              <a:t>Mat over Piles foundation </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4032301843"/>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52400" y="838200"/>
            <a:ext cx="8610600" cy="4830763"/>
          </a:xfrm>
        </p:spPr>
        <p:txBody>
          <a:bodyPr/>
          <a:lstStyle/>
          <a:p>
            <a:pPr marL="0" indent="0">
              <a:buNone/>
            </a:pPr>
            <a:r>
              <a:rPr lang="en-US" sz="4000" b="1" dirty="0" smtClean="0">
                <a:latin typeface="Times New Roman" pitchFamily="18" charset="0"/>
                <a:cs typeface="Times New Roman" pitchFamily="18" charset="0"/>
              </a:rPr>
              <a:t>Isolated and combined footing option  </a:t>
            </a:r>
          </a:p>
          <a:p>
            <a:pPr marL="0" indent="0">
              <a:buNone/>
            </a:pPr>
            <a:endParaRPr lang="en-US" sz="4000" b="1" dirty="0" smtClean="0">
              <a:latin typeface="Times New Roman" pitchFamily="18" charset="0"/>
              <a:cs typeface="Times New Roman" pitchFamily="18" charset="0"/>
            </a:endParaRPr>
          </a:p>
          <a:p>
            <a:pPr marL="0" indent="0">
              <a:buNone/>
            </a:pPr>
            <a:endParaRPr lang="en-US" sz="4000" b="1" dirty="0" smtClean="0">
              <a:latin typeface="Times New Roman" pitchFamily="18" charset="0"/>
              <a:cs typeface="Times New Roman" pitchFamily="18" charset="0"/>
            </a:endParaRPr>
          </a:p>
          <a:p>
            <a:pPr marL="0" indent="0">
              <a:buNone/>
            </a:pPr>
            <a:endParaRPr lang="en-US" dirty="0"/>
          </a:p>
        </p:txBody>
      </p:sp>
      <p:pic>
        <p:nvPicPr>
          <p:cNvPr id="4" name="Picture 3" descr="https://scontent.fjrs2-1.fna.fbcdn.net/v/t1.15752-9/59612074_2241994586063907_158869775127150592_n.png?_nc_cat=110&amp;_nc_ht=scontent.fjrs2-1.fna&amp;oh=38beba7e96fd2d049049c796368ec472&amp;oe=5D636717"/>
          <p:cNvPicPr/>
          <p:nvPr/>
        </p:nvPicPr>
        <p:blipFill rotWithShape="1">
          <a:blip r:embed="rId2">
            <a:extLst>
              <a:ext uri="{28A0092B-C50C-407E-A947-70E740481C1C}">
                <a14:useLocalDpi xmlns:a14="http://schemas.microsoft.com/office/drawing/2010/main" val="0"/>
              </a:ext>
            </a:extLst>
          </a:blip>
          <a:srcRect l="39553" t="23347" r="21392" b="23478"/>
          <a:stretch/>
        </p:blipFill>
        <p:spPr bwMode="auto">
          <a:xfrm>
            <a:off x="1676400" y="2743200"/>
            <a:ext cx="5257800" cy="2743200"/>
          </a:xfrm>
          <a:prstGeom prst="rect">
            <a:avLst/>
          </a:prstGeom>
          <a:noFill/>
          <a:ln>
            <a:noFill/>
          </a:ln>
          <a:extLst>
            <a:ext uri="{53640926-AAD7-44D8-BBD7-CCE9431645EC}">
              <a14:shadowObscured xmlns:a14="http://schemas.microsoft.com/office/drawing/2010/main"/>
            </a:ext>
          </a:extLst>
        </p:spPr>
      </p:pic>
      <p:sp>
        <p:nvSpPr>
          <p:cNvPr id="2" name="TextBox 1"/>
          <p:cNvSpPr txBox="1"/>
          <p:nvPr/>
        </p:nvSpPr>
        <p:spPr>
          <a:xfrm>
            <a:off x="609600" y="1676400"/>
            <a:ext cx="7543800" cy="923330"/>
          </a:xfrm>
          <a:prstGeom prst="rect">
            <a:avLst/>
          </a:prstGeom>
          <a:noFill/>
        </p:spPr>
        <p:txBody>
          <a:bodyPr wrap="square" rtlCol="1">
            <a:spAutoFit/>
          </a:bodyPr>
          <a:lstStyle/>
          <a:p>
            <a:r>
              <a:rPr lang="en-US" dirty="0" smtClean="0">
                <a:latin typeface="Times New Roman" pitchFamily="18" charset="0"/>
                <a:cs typeface="Times New Roman" pitchFamily="18" charset="0"/>
              </a:rPr>
              <a:t>Isolated and combined footing option fails due to huge overlap between footings since the net area of footings is greater than two thirds of building’s area. as shown in the figure below </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37774582"/>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1143000"/>
          </a:xfrm>
        </p:spPr>
        <p:txBody>
          <a:bodyPr/>
          <a:lstStyle/>
          <a:p>
            <a:r>
              <a:rPr lang="en-US" dirty="0" smtClean="0">
                <a:latin typeface="Times New Roman" pitchFamily="18" charset="0"/>
                <a:cs typeface="Times New Roman" pitchFamily="18" charset="0"/>
              </a:rPr>
              <a:t>Outline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marR="0" indent="0" algn="just">
              <a:lnSpc>
                <a:spcPct val="150000"/>
              </a:lnSpc>
              <a:spcBef>
                <a:spcPts val="0"/>
              </a:spcBef>
              <a:spcAft>
                <a:spcPts val="1000"/>
              </a:spcAft>
              <a:buNone/>
            </a:pPr>
            <a:endParaRPr lang="en-US" sz="2000" dirty="0">
              <a:latin typeface="Times New Roman" pitchFamily="18" charset="0"/>
              <a:ea typeface="Calibri"/>
              <a:cs typeface="Times New Roman" pitchFamily="18" charset="0"/>
            </a:endParaRPr>
          </a:p>
          <a:p>
            <a:pPr>
              <a:buFont typeface="Wingdings" panose="05000000000000000000" pitchFamily="2" charset="2"/>
              <a:buChar char="v"/>
            </a:pPr>
            <a:r>
              <a:rPr lang="en-US" dirty="0" smtClean="0">
                <a:latin typeface="Times New Roman" pitchFamily="18" charset="0"/>
                <a:cs typeface="Times New Roman" pitchFamily="18" charset="0"/>
              </a:rPr>
              <a:t>Preview </a:t>
            </a:r>
            <a:endParaRPr lang="en-US" dirty="0" smtClean="0">
              <a:latin typeface="Times New Roman" pitchFamily="18" charset="0"/>
              <a:cs typeface="Times New Roman" pitchFamily="18" charset="0"/>
            </a:endParaRPr>
          </a:p>
          <a:p>
            <a:pPr>
              <a:buFont typeface="Wingdings" panose="05000000000000000000" pitchFamily="2" charset="2"/>
              <a:buChar char="v"/>
            </a:pPr>
            <a:r>
              <a:rPr lang="en-US" dirty="0" smtClean="0">
                <a:latin typeface="Times New Roman" pitchFamily="18" charset="0"/>
                <a:cs typeface="Times New Roman" pitchFamily="18" charset="0"/>
              </a:rPr>
              <a:t>Effect </a:t>
            </a:r>
            <a:r>
              <a:rPr lang="en-US" dirty="0" smtClean="0">
                <a:latin typeface="Times New Roman" pitchFamily="18" charset="0"/>
                <a:cs typeface="Times New Roman" pitchFamily="18" charset="0"/>
              </a:rPr>
              <a:t>of increasing number of floors on:- </a:t>
            </a:r>
          </a:p>
          <a:p>
            <a:pPr marL="0" indent="0">
              <a:buNone/>
            </a:pPr>
            <a:r>
              <a:rPr lang="en-US" dirty="0" smtClean="0">
                <a:latin typeface="Times New Roman" pitchFamily="18" charset="0"/>
                <a:cs typeface="Times New Roman" pitchFamily="18" charset="0"/>
              </a:rPr>
              <a:t>      *Foundation </a:t>
            </a:r>
            <a:r>
              <a:rPr lang="en-US" dirty="0" smtClean="0">
                <a:latin typeface="Times New Roman" pitchFamily="18" charset="0"/>
                <a:cs typeface="Times New Roman" pitchFamily="18" charset="0"/>
              </a:rPr>
              <a:t>type </a:t>
            </a:r>
          </a:p>
          <a:p>
            <a:pPr marL="0" indent="0">
              <a:buNone/>
            </a:pPr>
            <a:r>
              <a:rPr lang="en-US" dirty="0" smtClean="0">
                <a:latin typeface="Times New Roman" pitchFamily="18" charset="0"/>
                <a:cs typeface="Times New Roman" pitchFamily="18" charset="0"/>
              </a:rPr>
              <a:t>      *Foundation </a:t>
            </a:r>
            <a:r>
              <a:rPr lang="en-US" dirty="0" smtClean="0">
                <a:latin typeface="Times New Roman" pitchFamily="18" charset="0"/>
                <a:cs typeface="Times New Roman" pitchFamily="18" charset="0"/>
              </a:rPr>
              <a:t>dimension </a:t>
            </a:r>
          </a:p>
          <a:p>
            <a:pPr marL="0" indent="0">
              <a:buNone/>
            </a:pPr>
            <a:r>
              <a:rPr lang="en-US" dirty="0" smtClean="0">
                <a:latin typeface="Times New Roman" pitchFamily="18" charset="0"/>
                <a:cs typeface="Times New Roman" pitchFamily="18" charset="0"/>
              </a:rPr>
              <a:t>      *Foundation </a:t>
            </a:r>
            <a:r>
              <a:rPr lang="en-US" dirty="0" smtClean="0">
                <a:latin typeface="Times New Roman" pitchFamily="18" charset="0"/>
                <a:cs typeface="Times New Roman" pitchFamily="18" charset="0"/>
              </a:rPr>
              <a:t>cost </a:t>
            </a:r>
          </a:p>
          <a:p>
            <a:pPr marL="0" indent="0">
              <a:buNone/>
            </a:pP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considering </a:t>
            </a:r>
            <a:r>
              <a:rPr lang="en-US" dirty="0" smtClean="0">
                <a:latin typeface="Times New Roman" pitchFamily="18" charset="0"/>
                <a:cs typeface="Times New Roman" pitchFamily="18" charset="0"/>
              </a:rPr>
              <a:t>seismic loads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72107008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anim calcmode="lin" valueType="num">
                                      <p:cBhvr>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 foundation Option </a:t>
            </a:r>
            <a:endParaRPr lang="en-US" dirty="0"/>
          </a:p>
        </p:txBody>
      </p:sp>
      <p:pic>
        <p:nvPicPr>
          <p:cNvPr id="5122" name="Picture 2" descr="C:\Users\Hp\Desktop\Capture44.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32467" y="2899960"/>
            <a:ext cx="6248400" cy="395804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57200" y="2133600"/>
            <a:ext cx="7315200" cy="646331"/>
          </a:xfrm>
          <a:prstGeom prst="rect">
            <a:avLst/>
          </a:prstGeom>
          <a:noFill/>
        </p:spPr>
        <p:txBody>
          <a:bodyPr wrap="square" rtlCol="1">
            <a:spAutoFit/>
          </a:bodyPr>
          <a:lstStyle/>
          <a:p>
            <a:r>
              <a:rPr lang="en-US" dirty="0" smtClean="0"/>
              <a:t>Mat foundation meets the building and soil requirements, so Mat foundation was being adopted in this project .</a:t>
            </a:r>
            <a:endParaRPr lang="ar-SA" dirty="0"/>
          </a:p>
        </p:txBody>
      </p:sp>
    </p:spTree>
    <p:extLst>
      <p:ext uri="{BB962C8B-B14F-4D97-AF65-F5344CB8AC3E}">
        <p14:creationId xmlns:p14="http://schemas.microsoft.com/office/powerpoint/2010/main" val="432227178"/>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latin typeface="Times New Roman" pitchFamily="18" charset="0"/>
                <a:cs typeface="Times New Roman" pitchFamily="18" charset="0"/>
              </a:rPr>
              <a:t>Design of Mat Foundation</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FontTx/>
              <a:buChar char="-"/>
            </a:pPr>
            <a:r>
              <a:rPr lang="en-US" sz="3800" dirty="0" smtClean="0"/>
              <a:t>Soil </a:t>
            </a:r>
            <a:r>
              <a:rPr lang="en-US" sz="3800" dirty="0"/>
              <a:t>defined with bearing capacity as simple springs under the Mat </a:t>
            </a:r>
            <a:r>
              <a:rPr lang="en-US" sz="3800" dirty="0" smtClean="0"/>
              <a:t>Foundation </a:t>
            </a:r>
          </a:p>
          <a:p>
            <a:pPr marL="0" indent="0">
              <a:buNone/>
            </a:pPr>
            <a:endParaRPr lang="en-US" dirty="0" smtClean="0">
              <a:latin typeface="Times New Roman" pitchFamily="18" charset="0"/>
              <a:cs typeface="Times New Roman" pitchFamily="18" charset="0"/>
            </a:endParaRPr>
          </a:p>
          <a:p>
            <a:pPr marL="0" indent="0">
              <a:buNone/>
            </a:pPr>
            <a:endParaRPr lang="en-US" dirty="0" smtClean="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289563952"/>
      </p:ext>
    </p:extLst>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821363"/>
          </a:xfrm>
        </p:spPr>
        <p:txBody>
          <a:bodyPr>
            <a:normAutofit/>
          </a:bodyPr>
          <a:lstStyle/>
          <a:p>
            <a:pPr>
              <a:buFontTx/>
              <a:buChar char="-"/>
            </a:pPr>
            <a:r>
              <a:rPr lang="en-US" sz="3000" dirty="0" smtClean="0"/>
              <a:t>Applied Loads </a:t>
            </a:r>
          </a:p>
          <a:p>
            <a:pPr marL="0" indent="0">
              <a:buNone/>
            </a:pPr>
            <a:r>
              <a:rPr lang="en-US" sz="3000" dirty="0"/>
              <a:t> </a:t>
            </a:r>
            <a:r>
              <a:rPr lang="en-US" sz="3000" dirty="0" smtClean="0"/>
              <a:t>   </a:t>
            </a:r>
            <a:endParaRPr lang="en-US" sz="3000" dirty="0"/>
          </a:p>
        </p:txBody>
      </p:sp>
      <p:pic>
        <p:nvPicPr>
          <p:cNvPr id="4" name="Picture 3"/>
          <p:cNvPicPr/>
          <p:nvPr/>
        </p:nvPicPr>
        <p:blipFill>
          <a:blip r:embed="rId2"/>
          <a:stretch>
            <a:fillRect/>
          </a:stretch>
        </p:blipFill>
        <p:spPr>
          <a:xfrm>
            <a:off x="1143000" y="1600200"/>
            <a:ext cx="7239000" cy="4572000"/>
          </a:xfrm>
          <a:prstGeom prst="rect">
            <a:avLst/>
          </a:prstGeom>
        </p:spPr>
      </p:pic>
    </p:spTree>
    <p:extLst>
      <p:ext uri="{BB962C8B-B14F-4D97-AF65-F5344CB8AC3E}">
        <p14:creationId xmlns:p14="http://schemas.microsoft.com/office/powerpoint/2010/main" val="188787025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of mat thickness</a:t>
            </a:r>
            <a:endParaRPr lang="ar-S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sz="1800" dirty="0" smtClean="0"/>
                  <a:t>Vu = 1150 KN</a:t>
                </a:r>
              </a:p>
              <a:p>
                <a:r>
                  <a:rPr lang="en-US" sz="1800" dirty="0" err="1" smtClean="0"/>
                  <a:t>Vc</a:t>
                </a:r>
                <a:r>
                  <a:rPr lang="en-US" sz="1800" dirty="0" smtClean="0"/>
                  <a:t> = </a:t>
                </a:r>
                <a14:m>
                  <m:oMath xmlns:m="http://schemas.openxmlformats.org/officeDocument/2006/math">
                    <m:r>
                      <a:rPr lang="en-US" sz="1800" i="1" smtClean="0">
                        <a:latin typeface="Cambria Math"/>
                        <a:ea typeface="Cambria Math"/>
                      </a:rPr>
                      <m:t>∅</m:t>
                    </m:r>
                    <m:r>
                      <a:rPr lang="en-US" sz="1800" b="0" i="1" smtClean="0">
                        <a:latin typeface="Cambria Math"/>
                        <a:ea typeface="Cambria Math"/>
                      </a:rPr>
                      <m:t>∗</m:t>
                    </m:r>
                    <m:f>
                      <m:fPr>
                        <m:ctrlPr>
                          <a:rPr lang="en-US" sz="1800" i="1" smtClean="0">
                            <a:latin typeface="Cambria Math" panose="02040503050406030204" pitchFamily="18" charset="0"/>
                          </a:rPr>
                        </m:ctrlPr>
                      </m:fPr>
                      <m:num>
                        <m:r>
                          <a:rPr lang="en-US" sz="1800" b="0" i="1" smtClean="0">
                            <a:latin typeface="Cambria Math"/>
                          </a:rPr>
                          <m:t>1</m:t>
                        </m:r>
                      </m:num>
                      <m:den>
                        <m:r>
                          <a:rPr lang="en-US" sz="1800" b="0" i="1" smtClean="0">
                            <a:latin typeface="Cambria Math"/>
                          </a:rPr>
                          <m:t>6</m:t>
                        </m:r>
                      </m:den>
                    </m:f>
                    <m:r>
                      <a:rPr lang="en-US" sz="1800" b="0" i="1" smtClean="0">
                        <a:latin typeface="Cambria Math"/>
                      </a:rPr>
                      <m:t>∗</m:t>
                    </m:r>
                    <m:d>
                      <m:dPr>
                        <m:ctrlPr>
                          <a:rPr lang="en-US" sz="1800" b="0" i="1" smtClean="0">
                            <a:latin typeface="Cambria Math" panose="02040503050406030204" pitchFamily="18" charset="0"/>
                          </a:rPr>
                        </m:ctrlPr>
                      </m:dPr>
                      <m:e>
                        <m:r>
                          <a:rPr lang="en-US" sz="1800" b="0" i="1" smtClean="0">
                            <a:latin typeface="Cambria Math"/>
                          </a:rPr>
                          <m:t>1</m:t>
                        </m:r>
                        <m:r>
                          <a:rPr lang="en-US" sz="1800" b="0" i="1" smtClean="0">
                            <a:latin typeface="Cambria Math"/>
                          </a:rPr>
                          <m:t>+</m:t>
                        </m:r>
                        <m:f>
                          <m:fPr>
                            <m:ctrlPr>
                              <a:rPr lang="en-US" sz="1800" b="0" i="1" smtClean="0">
                                <a:latin typeface="Cambria Math" panose="02040503050406030204" pitchFamily="18" charset="0"/>
                              </a:rPr>
                            </m:ctrlPr>
                          </m:fPr>
                          <m:num>
                            <m:r>
                              <a:rPr lang="en-US" sz="1800" b="0" i="1" smtClean="0">
                                <a:latin typeface="Cambria Math"/>
                              </a:rPr>
                              <m:t>2</m:t>
                            </m:r>
                          </m:num>
                          <m:den>
                            <m:r>
                              <a:rPr lang="en-US" sz="1800" b="0" i="1" smtClean="0">
                                <a:latin typeface="Cambria Math"/>
                                <a:ea typeface="Cambria Math"/>
                              </a:rPr>
                              <m:t>𝛽</m:t>
                            </m:r>
                          </m:den>
                        </m:f>
                      </m:e>
                    </m:d>
                    <m:r>
                      <a:rPr lang="en-US" sz="1800" b="0" i="1" smtClean="0">
                        <a:latin typeface="Cambria Math"/>
                      </a:rPr>
                      <m:t>∗</m:t>
                    </m:r>
                    <m:rad>
                      <m:radPr>
                        <m:degHide m:val="on"/>
                        <m:ctrlPr>
                          <a:rPr lang="en-US" sz="1800" b="0" i="1" smtClean="0">
                            <a:latin typeface="Cambria Math" panose="02040503050406030204" pitchFamily="18" charset="0"/>
                          </a:rPr>
                        </m:ctrlPr>
                      </m:radPr>
                      <m:deg/>
                      <m:e>
                        <m:r>
                          <a:rPr lang="en-US" sz="1800" b="0" i="1" smtClean="0">
                            <a:latin typeface="Cambria Math"/>
                          </a:rPr>
                          <m:t>𝑓𝑐</m:t>
                        </m:r>
                      </m:e>
                    </m:rad>
                    <m:r>
                      <a:rPr lang="en-US" sz="1800" b="0" i="1" smtClean="0">
                        <a:latin typeface="Cambria Math"/>
                      </a:rPr>
                      <m:t>∗</m:t>
                    </m:r>
                    <m:r>
                      <a:rPr lang="en-US" sz="1800" b="0" i="1" smtClean="0">
                        <a:latin typeface="Cambria Math"/>
                      </a:rPr>
                      <m:t>𝑏𝑜</m:t>
                    </m:r>
                    <m:r>
                      <a:rPr lang="en-US" sz="1800" b="0" i="1" smtClean="0">
                        <a:latin typeface="Cambria Math"/>
                      </a:rPr>
                      <m:t>∗</m:t>
                    </m:r>
                    <m:r>
                      <a:rPr lang="en-US" sz="1800" b="0" i="1" smtClean="0">
                        <a:latin typeface="Cambria Math"/>
                      </a:rPr>
                      <m:t>𝑑</m:t>
                    </m:r>
                  </m:oMath>
                </a14:m>
                <a:endParaRPr lang="en-US" sz="1800" dirty="0" smtClean="0"/>
              </a:p>
              <a:p>
                <a:pPr lvl="0">
                  <a:buClr>
                    <a:srgbClr val="0BD0D9"/>
                  </a:buClr>
                </a:pPr>
                <a:r>
                  <a:rPr lang="en-US" sz="1800" dirty="0">
                    <a:solidFill>
                      <a:prstClr val="black"/>
                    </a:solidFill>
                  </a:rPr>
                  <a:t>Vc = </a:t>
                </a:r>
                <a14:m>
                  <m:oMath xmlns:m="http://schemas.openxmlformats.org/officeDocument/2006/math">
                    <m:r>
                      <a:rPr lang="en-US" sz="1800" i="1" dirty="0" smtClean="0">
                        <a:solidFill>
                          <a:prstClr val="black"/>
                        </a:solidFill>
                        <a:latin typeface="Cambria Math"/>
                        <a:ea typeface="Cambria Math"/>
                      </a:rPr>
                      <m:t>0</m:t>
                    </m:r>
                    <m:r>
                      <a:rPr lang="en-US" sz="1800" b="0" i="1" dirty="0" smtClean="0">
                        <a:solidFill>
                          <a:prstClr val="black"/>
                        </a:solidFill>
                        <a:latin typeface="Cambria Math"/>
                        <a:ea typeface="Cambria Math"/>
                      </a:rPr>
                      <m:t>.</m:t>
                    </m:r>
                    <m:r>
                      <a:rPr lang="en-US" sz="1800" b="0" i="1" dirty="0" smtClean="0">
                        <a:solidFill>
                          <a:prstClr val="black"/>
                        </a:solidFill>
                        <a:latin typeface="Cambria Math"/>
                        <a:ea typeface="Cambria Math"/>
                      </a:rPr>
                      <m:t>75</m:t>
                    </m:r>
                    <m:r>
                      <a:rPr lang="en-US" sz="1800" i="1">
                        <a:solidFill>
                          <a:prstClr val="black"/>
                        </a:solidFill>
                        <a:latin typeface="Cambria Math"/>
                        <a:ea typeface="Cambria Math"/>
                      </a:rPr>
                      <m:t>∗</m:t>
                    </m:r>
                    <m:f>
                      <m:fPr>
                        <m:ctrlPr>
                          <a:rPr lang="en-US" sz="1800" i="1">
                            <a:solidFill>
                              <a:prstClr val="black"/>
                            </a:solidFill>
                            <a:latin typeface="Cambria Math" panose="02040503050406030204" pitchFamily="18" charset="0"/>
                          </a:rPr>
                        </m:ctrlPr>
                      </m:fPr>
                      <m:num>
                        <m:r>
                          <a:rPr lang="en-US" sz="1800" i="1">
                            <a:solidFill>
                              <a:prstClr val="black"/>
                            </a:solidFill>
                            <a:latin typeface="Cambria Math"/>
                          </a:rPr>
                          <m:t>1</m:t>
                        </m:r>
                      </m:num>
                      <m:den>
                        <m:r>
                          <a:rPr lang="en-US" sz="1800" i="1">
                            <a:solidFill>
                              <a:prstClr val="black"/>
                            </a:solidFill>
                            <a:latin typeface="Cambria Math"/>
                          </a:rPr>
                          <m:t>6</m:t>
                        </m:r>
                      </m:den>
                    </m:f>
                    <m:r>
                      <a:rPr lang="en-US" sz="1800" i="1">
                        <a:solidFill>
                          <a:prstClr val="black"/>
                        </a:solidFill>
                        <a:latin typeface="Cambria Math"/>
                      </a:rPr>
                      <m:t>∗</m:t>
                    </m:r>
                    <m:d>
                      <m:dPr>
                        <m:ctrlPr>
                          <a:rPr lang="en-US" sz="1800" i="1">
                            <a:solidFill>
                              <a:prstClr val="black"/>
                            </a:solidFill>
                            <a:latin typeface="Cambria Math" panose="02040503050406030204" pitchFamily="18" charset="0"/>
                          </a:rPr>
                        </m:ctrlPr>
                      </m:dPr>
                      <m:e>
                        <m:r>
                          <a:rPr lang="en-US" sz="1800" i="1">
                            <a:solidFill>
                              <a:prstClr val="black"/>
                            </a:solidFill>
                            <a:latin typeface="Cambria Math"/>
                          </a:rPr>
                          <m:t>1</m:t>
                        </m:r>
                        <m:r>
                          <a:rPr lang="en-US" sz="1800" i="1">
                            <a:solidFill>
                              <a:prstClr val="black"/>
                            </a:solidFill>
                            <a:latin typeface="Cambria Math"/>
                          </a:rPr>
                          <m:t>+</m:t>
                        </m:r>
                        <m:f>
                          <m:fPr>
                            <m:ctrlPr>
                              <a:rPr lang="en-US" sz="1800" i="1">
                                <a:solidFill>
                                  <a:prstClr val="black"/>
                                </a:solidFill>
                                <a:latin typeface="Cambria Math" panose="02040503050406030204" pitchFamily="18" charset="0"/>
                              </a:rPr>
                            </m:ctrlPr>
                          </m:fPr>
                          <m:num>
                            <m:r>
                              <a:rPr lang="en-US" sz="1800" i="1">
                                <a:solidFill>
                                  <a:prstClr val="black"/>
                                </a:solidFill>
                                <a:latin typeface="Cambria Math"/>
                              </a:rPr>
                              <m:t>2</m:t>
                            </m:r>
                          </m:num>
                          <m:den>
                            <m:r>
                              <a:rPr lang="en-US" sz="1800" b="0" i="1" smtClean="0">
                                <a:solidFill>
                                  <a:prstClr val="black"/>
                                </a:solidFill>
                                <a:latin typeface="Cambria Math"/>
                              </a:rPr>
                              <m:t>2</m:t>
                            </m:r>
                            <m:r>
                              <a:rPr lang="en-US" sz="1800" b="0" i="1" smtClean="0">
                                <a:solidFill>
                                  <a:prstClr val="black"/>
                                </a:solidFill>
                                <a:latin typeface="Cambria Math"/>
                              </a:rPr>
                              <m:t>.</m:t>
                            </m:r>
                            <m:r>
                              <a:rPr lang="en-US" sz="1800" b="0" i="1" smtClean="0">
                                <a:solidFill>
                                  <a:prstClr val="black"/>
                                </a:solidFill>
                                <a:latin typeface="Cambria Math"/>
                              </a:rPr>
                              <m:t>33</m:t>
                            </m:r>
                          </m:den>
                        </m:f>
                      </m:e>
                    </m:d>
                    <m:r>
                      <a:rPr lang="en-US" sz="1800" i="1">
                        <a:solidFill>
                          <a:prstClr val="black"/>
                        </a:solidFill>
                        <a:latin typeface="Cambria Math"/>
                      </a:rPr>
                      <m:t>∗</m:t>
                    </m:r>
                    <m:rad>
                      <m:radPr>
                        <m:degHide m:val="on"/>
                        <m:ctrlPr>
                          <a:rPr lang="en-US" sz="1800" i="1">
                            <a:solidFill>
                              <a:prstClr val="black"/>
                            </a:solidFill>
                            <a:latin typeface="Cambria Math" panose="02040503050406030204" pitchFamily="18" charset="0"/>
                          </a:rPr>
                        </m:ctrlPr>
                      </m:radPr>
                      <m:deg/>
                      <m:e>
                        <m:r>
                          <a:rPr lang="en-US" sz="1800" b="0" i="1" smtClean="0">
                            <a:solidFill>
                              <a:prstClr val="black"/>
                            </a:solidFill>
                            <a:latin typeface="Cambria Math"/>
                          </a:rPr>
                          <m:t>28</m:t>
                        </m:r>
                      </m:e>
                    </m:rad>
                    <m:r>
                      <a:rPr lang="en-US" sz="1800" i="1">
                        <a:solidFill>
                          <a:prstClr val="black"/>
                        </a:solidFill>
                        <a:latin typeface="Cambria Math"/>
                      </a:rPr>
                      <m:t>∗</m:t>
                    </m:r>
                    <m:r>
                      <a:rPr lang="en-US" sz="1800" b="0" i="1" smtClean="0">
                        <a:solidFill>
                          <a:prstClr val="black"/>
                        </a:solidFill>
                        <a:latin typeface="Cambria Math"/>
                      </a:rPr>
                      <m:t>1600</m:t>
                    </m:r>
                    <m:r>
                      <a:rPr lang="en-US" sz="1800" i="1">
                        <a:solidFill>
                          <a:prstClr val="black"/>
                        </a:solidFill>
                        <a:latin typeface="Cambria Math"/>
                      </a:rPr>
                      <m:t>∗</m:t>
                    </m:r>
                    <m:f>
                      <m:fPr>
                        <m:ctrlPr>
                          <a:rPr lang="en-US" sz="1800" b="0" i="1" smtClean="0">
                            <a:solidFill>
                              <a:prstClr val="black"/>
                            </a:solidFill>
                            <a:latin typeface="Cambria Math" panose="02040503050406030204" pitchFamily="18" charset="0"/>
                          </a:rPr>
                        </m:ctrlPr>
                      </m:fPr>
                      <m:num>
                        <m:r>
                          <a:rPr lang="en-US" sz="1800" b="0" i="1" smtClean="0">
                            <a:solidFill>
                              <a:prstClr val="black"/>
                            </a:solidFill>
                            <a:latin typeface="Cambria Math"/>
                          </a:rPr>
                          <m:t>600</m:t>
                        </m:r>
                      </m:num>
                      <m:den>
                        <m:r>
                          <a:rPr lang="en-US" sz="1800" b="0" i="1" smtClean="0">
                            <a:solidFill>
                              <a:prstClr val="black"/>
                            </a:solidFill>
                            <a:latin typeface="Cambria Math"/>
                          </a:rPr>
                          <m:t>1000</m:t>
                        </m:r>
                      </m:den>
                    </m:f>
                    <m:r>
                      <a:rPr lang="en-US" sz="1800" b="0" i="1" smtClean="0">
                        <a:solidFill>
                          <a:prstClr val="black"/>
                        </a:solidFill>
                        <a:latin typeface="Cambria Math"/>
                      </a:rPr>
                      <m:t>=</m:t>
                    </m:r>
                  </m:oMath>
                </a14:m>
                <a:r>
                  <a:rPr lang="en-US" sz="1800" dirty="0" smtClean="0">
                    <a:solidFill>
                      <a:prstClr val="black"/>
                    </a:solidFill>
                  </a:rPr>
                  <a:t>1092 KN</a:t>
                </a:r>
                <a:endParaRPr lang="en-US" sz="1800" dirty="0" smtClean="0"/>
              </a:p>
              <a:p>
                <a:pPr lvl="0">
                  <a:buClr>
                    <a:srgbClr val="0BD0D9"/>
                  </a:buClr>
                </a:pPr>
                <a:r>
                  <a:rPr lang="en-US" sz="1800" dirty="0">
                    <a:solidFill>
                      <a:prstClr val="black"/>
                    </a:solidFill>
                  </a:rPr>
                  <a:t>Vc = </a:t>
                </a:r>
                <a14:m>
                  <m:oMath xmlns:m="http://schemas.openxmlformats.org/officeDocument/2006/math">
                    <m:r>
                      <a:rPr lang="en-US" sz="1800" i="1">
                        <a:solidFill>
                          <a:prstClr val="black"/>
                        </a:solidFill>
                        <a:latin typeface="Cambria Math"/>
                        <a:ea typeface="Cambria Math"/>
                      </a:rPr>
                      <m:t>∅</m:t>
                    </m:r>
                    <m:r>
                      <a:rPr lang="en-US" sz="1800" i="1">
                        <a:solidFill>
                          <a:prstClr val="black"/>
                        </a:solidFill>
                        <a:latin typeface="Cambria Math"/>
                        <a:ea typeface="Cambria Math"/>
                      </a:rPr>
                      <m:t>∗</m:t>
                    </m:r>
                    <m:f>
                      <m:fPr>
                        <m:ctrlPr>
                          <a:rPr lang="en-US" sz="1800" i="1">
                            <a:solidFill>
                              <a:prstClr val="black"/>
                            </a:solidFill>
                            <a:latin typeface="Cambria Math" panose="02040503050406030204" pitchFamily="18" charset="0"/>
                          </a:rPr>
                        </m:ctrlPr>
                      </m:fPr>
                      <m:num>
                        <m:r>
                          <a:rPr lang="en-US" sz="1800" i="1">
                            <a:solidFill>
                              <a:prstClr val="black"/>
                            </a:solidFill>
                            <a:latin typeface="Cambria Math"/>
                          </a:rPr>
                          <m:t>1</m:t>
                        </m:r>
                      </m:num>
                      <m:den>
                        <m:r>
                          <a:rPr lang="en-US" sz="1800" b="0" i="1" smtClean="0">
                            <a:solidFill>
                              <a:prstClr val="black"/>
                            </a:solidFill>
                            <a:latin typeface="Cambria Math"/>
                          </a:rPr>
                          <m:t>12</m:t>
                        </m:r>
                      </m:den>
                    </m:f>
                    <m:r>
                      <a:rPr lang="en-US" sz="1800" i="1">
                        <a:solidFill>
                          <a:prstClr val="black"/>
                        </a:solidFill>
                        <a:latin typeface="Cambria Math"/>
                      </a:rPr>
                      <m:t>∗</m:t>
                    </m:r>
                    <m:d>
                      <m:dPr>
                        <m:ctrlPr>
                          <a:rPr lang="en-US" sz="1800" i="1">
                            <a:solidFill>
                              <a:prstClr val="black"/>
                            </a:solidFill>
                            <a:latin typeface="Cambria Math" panose="02040503050406030204" pitchFamily="18" charset="0"/>
                          </a:rPr>
                        </m:ctrlPr>
                      </m:dPr>
                      <m:e>
                        <m:r>
                          <a:rPr lang="en-US" sz="1800" b="0" i="1" smtClean="0">
                            <a:solidFill>
                              <a:prstClr val="black"/>
                            </a:solidFill>
                            <a:latin typeface="Cambria Math"/>
                          </a:rPr>
                          <m:t>2</m:t>
                        </m:r>
                        <m:r>
                          <a:rPr lang="en-US" sz="1800" i="1">
                            <a:solidFill>
                              <a:prstClr val="black"/>
                            </a:solidFill>
                            <a:latin typeface="Cambria Math"/>
                          </a:rPr>
                          <m:t>+</m:t>
                        </m:r>
                        <m:f>
                          <m:fPr>
                            <m:ctrlPr>
                              <a:rPr lang="en-US" sz="1800" i="1">
                                <a:solidFill>
                                  <a:prstClr val="black"/>
                                </a:solidFill>
                                <a:latin typeface="Cambria Math" panose="02040503050406030204" pitchFamily="18" charset="0"/>
                              </a:rPr>
                            </m:ctrlPr>
                          </m:fPr>
                          <m:num>
                            <m:r>
                              <m:rPr>
                                <m:sty m:val="p"/>
                              </m:rPr>
                              <a:rPr lang="en-US" sz="1800" i="1" smtClean="0">
                                <a:solidFill>
                                  <a:prstClr val="black"/>
                                </a:solidFill>
                                <a:latin typeface="Cambria Math"/>
                              </a:rPr>
                              <m:t>α</m:t>
                            </m:r>
                            <m:r>
                              <a:rPr lang="en-US" sz="1800" b="0" i="1" smtClean="0">
                                <a:solidFill>
                                  <a:prstClr val="black"/>
                                </a:solidFill>
                                <a:latin typeface="Cambria Math"/>
                              </a:rPr>
                              <m:t>𝑠</m:t>
                            </m:r>
                            <m:r>
                              <a:rPr lang="en-US" sz="1800" b="0" i="1" smtClean="0">
                                <a:solidFill>
                                  <a:prstClr val="black"/>
                                </a:solidFill>
                                <a:latin typeface="Cambria Math"/>
                              </a:rPr>
                              <m:t>∗</m:t>
                            </m:r>
                            <m:r>
                              <a:rPr lang="en-US" sz="1800" b="0" i="1" smtClean="0">
                                <a:solidFill>
                                  <a:prstClr val="black"/>
                                </a:solidFill>
                                <a:latin typeface="Cambria Math"/>
                              </a:rPr>
                              <m:t>𝑑</m:t>
                            </m:r>
                          </m:num>
                          <m:den>
                            <m:r>
                              <a:rPr lang="en-US" sz="1800" b="0" i="1" smtClean="0">
                                <a:solidFill>
                                  <a:prstClr val="black"/>
                                </a:solidFill>
                                <a:latin typeface="Cambria Math"/>
                              </a:rPr>
                              <m:t>𝑏𝑜</m:t>
                            </m:r>
                          </m:den>
                        </m:f>
                      </m:e>
                    </m:d>
                    <m:r>
                      <a:rPr lang="en-US" sz="1800" i="1">
                        <a:solidFill>
                          <a:prstClr val="black"/>
                        </a:solidFill>
                        <a:latin typeface="Cambria Math"/>
                      </a:rPr>
                      <m:t>∗</m:t>
                    </m:r>
                    <m:rad>
                      <m:radPr>
                        <m:degHide m:val="on"/>
                        <m:ctrlPr>
                          <a:rPr lang="en-US" sz="1800" i="1">
                            <a:solidFill>
                              <a:prstClr val="black"/>
                            </a:solidFill>
                            <a:latin typeface="Cambria Math" panose="02040503050406030204" pitchFamily="18" charset="0"/>
                          </a:rPr>
                        </m:ctrlPr>
                      </m:radPr>
                      <m:deg/>
                      <m:e>
                        <m:r>
                          <a:rPr lang="en-US" sz="1800" i="1">
                            <a:solidFill>
                              <a:prstClr val="black"/>
                            </a:solidFill>
                            <a:latin typeface="Cambria Math"/>
                          </a:rPr>
                          <m:t>𝑓𝑐</m:t>
                        </m:r>
                      </m:e>
                    </m:rad>
                    <m:r>
                      <a:rPr lang="en-US" sz="1800" i="1">
                        <a:solidFill>
                          <a:prstClr val="black"/>
                        </a:solidFill>
                        <a:latin typeface="Cambria Math"/>
                      </a:rPr>
                      <m:t>∗</m:t>
                    </m:r>
                    <m:r>
                      <a:rPr lang="en-US" sz="1800" i="1">
                        <a:solidFill>
                          <a:prstClr val="black"/>
                        </a:solidFill>
                        <a:latin typeface="Cambria Math"/>
                      </a:rPr>
                      <m:t>𝑏𝑜</m:t>
                    </m:r>
                    <m:r>
                      <a:rPr lang="en-US" sz="1800" i="1">
                        <a:solidFill>
                          <a:prstClr val="black"/>
                        </a:solidFill>
                        <a:latin typeface="Cambria Math"/>
                      </a:rPr>
                      <m:t>∗</m:t>
                    </m:r>
                    <m:r>
                      <a:rPr lang="en-US" sz="1800" i="1">
                        <a:solidFill>
                          <a:prstClr val="black"/>
                        </a:solidFill>
                        <a:latin typeface="Cambria Math"/>
                      </a:rPr>
                      <m:t>𝑑</m:t>
                    </m:r>
                  </m:oMath>
                </a14:m>
                <a:endParaRPr lang="en-US" sz="1800" dirty="0" smtClean="0">
                  <a:solidFill>
                    <a:prstClr val="black"/>
                  </a:solidFill>
                </a:endParaRPr>
              </a:p>
              <a:p>
                <a:pPr lvl="0">
                  <a:buClr>
                    <a:srgbClr val="0BD0D9"/>
                  </a:buClr>
                </a:pPr>
                <a:r>
                  <a:rPr lang="en-US" sz="1800" dirty="0">
                    <a:solidFill>
                      <a:prstClr val="black"/>
                    </a:solidFill>
                  </a:rPr>
                  <a:t>Vc = </a:t>
                </a:r>
                <a14:m>
                  <m:oMath xmlns:m="http://schemas.openxmlformats.org/officeDocument/2006/math">
                    <m:r>
                      <a:rPr lang="en-US" sz="1800" i="1" dirty="0">
                        <a:solidFill>
                          <a:prstClr val="black"/>
                        </a:solidFill>
                        <a:latin typeface="Cambria Math"/>
                        <a:ea typeface="Cambria Math"/>
                      </a:rPr>
                      <m:t>0</m:t>
                    </m:r>
                    <m:r>
                      <a:rPr lang="en-US" sz="1800" b="0" i="1" dirty="0" smtClean="0">
                        <a:solidFill>
                          <a:prstClr val="black"/>
                        </a:solidFill>
                        <a:latin typeface="Cambria Math"/>
                        <a:ea typeface="Cambria Math"/>
                      </a:rPr>
                      <m:t>.</m:t>
                    </m:r>
                    <m:r>
                      <a:rPr lang="en-US" sz="1800" b="0" i="1" dirty="0" smtClean="0">
                        <a:solidFill>
                          <a:prstClr val="black"/>
                        </a:solidFill>
                        <a:latin typeface="Cambria Math"/>
                        <a:ea typeface="Cambria Math"/>
                      </a:rPr>
                      <m:t>75</m:t>
                    </m:r>
                    <m:r>
                      <a:rPr lang="en-US" sz="1800" i="1">
                        <a:solidFill>
                          <a:prstClr val="black"/>
                        </a:solidFill>
                        <a:latin typeface="Cambria Math"/>
                        <a:ea typeface="Cambria Math"/>
                      </a:rPr>
                      <m:t>∗</m:t>
                    </m:r>
                    <m:f>
                      <m:fPr>
                        <m:ctrlPr>
                          <a:rPr lang="en-US" sz="1800" i="1">
                            <a:solidFill>
                              <a:prstClr val="black"/>
                            </a:solidFill>
                            <a:latin typeface="Cambria Math" panose="02040503050406030204" pitchFamily="18" charset="0"/>
                          </a:rPr>
                        </m:ctrlPr>
                      </m:fPr>
                      <m:num>
                        <m:r>
                          <a:rPr lang="en-US" sz="1800" i="1">
                            <a:solidFill>
                              <a:prstClr val="black"/>
                            </a:solidFill>
                            <a:latin typeface="Cambria Math"/>
                          </a:rPr>
                          <m:t>1</m:t>
                        </m:r>
                      </m:num>
                      <m:den>
                        <m:r>
                          <a:rPr lang="en-US" sz="1800" i="1">
                            <a:solidFill>
                              <a:prstClr val="black"/>
                            </a:solidFill>
                            <a:latin typeface="Cambria Math"/>
                          </a:rPr>
                          <m:t>12</m:t>
                        </m:r>
                      </m:den>
                    </m:f>
                    <m:r>
                      <a:rPr lang="en-US" sz="1800" i="1">
                        <a:solidFill>
                          <a:prstClr val="black"/>
                        </a:solidFill>
                        <a:latin typeface="Cambria Math"/>
                      </a:rPr>
                      <m:t>∗</m:t>
                    </m:r>
                    <m:d>
                      <m:dPr>
                        <m:ctrlPr>
                          <a:rPr lang="en-US" sz="1800" i="1">
                            <a:solidFill>
                              <a:prstClr val="black"/>
                            </a:solidFill>
                            <a:latin typeface="Cambria Math" panose="02040503050406030204" pitchFamily="18" charset="0"/>
                          </a:rPr>
                        </m:ctrlPr>
                      </m:dPr>
                      <m:e>
                        <m:r>
                          <a:rPr lang="en-US" sz="1800" i="1">
                            <a:solidFill>
                              <a:prstClr val="black"/>
                            </a:solidFill>
                            <a:latin typeface="Cambria Math"/>
                          </a:rPr>
                          <m:t>2</m:t>
                        </m:r>
                        <m:r>
                          <a:rPr lang="en-US" sz="1800" i="1">
                            <a:solidFill>
                              <a:prstClr val="black"/>
                            </a:solidFill>
                            <a:latin typeface="Cambria Math"/>
                          </a:rPr>
                          <m:t>+</m:t>
                        </m:r>
                        <m:f>
                          <m:fPr>
                            <m:ctrlPr>
                              <a:rPr lang="en-US" sz="1800" i="1">
                                <a:solidFill>
                                  <a:prstClr val="black"/>
                                </a:solidFill>
                                <a:latin typeface="Cambria Math" panose="02040503050406030204" pitchFamily="18" charset="0"/>
                              </a:rPr>
                            </m:ctrlPr>
                          </m:fPr>
                          <m:num>
                            <m:r>
                              <a:rPr lang="en-US" sz="1800" b="0" i="1" smtClean="0">
                                <a:solidFill>
                                  <a:prstClr val="black"/>
                                </a:solidFill>
                                <a:latin typeface="Cambria Math"/>
                              </a:rPr>
                              <m:t>20</m:t>
                            </m:r>
                            <m:r>
                              <a:rPr lang="en-US" sz="1800" i="1">
                                <a:solidFill>
                                  <a:prstClr val="black"/>
                                </a:solidFill>
                                <a:latin typeface="Cambria Math"/>
                              </a:rPr>
                              <m:t>∗</m:t>
                            </m:r>
                            <m:r>
                              <a:rPr lang="en-US" sz="1800" b="0" i="1" smtClean="0">
                                <a:solidFill>
                                  <a:prstClr val="black"/>
                                </a:solidFill>
                                <a:latin typeface="Cambria Math"/>
                              </a:rPr>
                              <m:t>600</m:t>
                            </m:r>
                          </m:num>
                          <m:den>
                            <m:r>
                              <a:rPr lang="en-US" sz="1800" b="0" i="1" smtClean="0">
                                <a:solidFill>
                                  <a:prstClr val="black"/>
                                </a:solidFill>
                                <a:latin typeface="Cambria Math"/>
                              </a:rPr>
                              <m:t>1600</m:t>
                            </m:r>
                          </m:den>
                        </m:f>
                      </m:e>
                    </m:d>
                    <m:r>
                      <a:rPr lang="en-US" sz="1800" i="1">
                        <a:solidFill>
                          <a:prstClr val="black"/>
                        </a:solidFill>
                        <a:latin typeface="Cambria Math"/>
                      </a:rPr>
                      <m:t>∗</m:t>
                    </m:r>
                    <m:rad>
                      <m:radPr>
                        <m:degHide m:val="on"/>
                        <m:ctrlPr>
                          <a:rPr lang="en-US" sz="1800" i="1">
                            <a:solidFill>
                              <a:prstClr val="black"/>
                            </a:solidFill>
                            <a:latin typeface="Cambria Math" panose="02040503050406030204" pitchFamily="18" charset="0"/>
                          </a:rPr>
                        </m:ctrlPr>
                      </m:radPr>
                      <m:deg/>
                      <m:e>
                        <m:r>
                          <a:rPr lang="en-US" sz="1800" b="0" i="1" smtClean="0">
                            <a:solidFill>
                              <a:prstClr val="black"/>
                            </a:solidFill>
                            <a:latin typeface="Cambria Math"/>
                          </a:rPr>
                          <m:t>28</m:t>
                        </m:r>
                      </m:e>
                    </m:rad>
                    <m:r>
                      <a:rPr lang="en-US" sz="1800" i="1">
                        <a:solidFill>
                          <a:prstClr val="black"/>
                        </a:solidFill>
                        <a:latin typeface="Cambria Math"/>
                      </a:rPr>
                      <m:t>∗</m:t>
                    </m:r>
                    <m:r>
                      <a:rPr lang="en-US" sz="1800" b="0" i="1" smtClean="0">
                        <a:solidFill>
                          <a:prstClr val="black"/>
                        </a:solidFill>
                        <a:latin typeface="Cambria Math"/>
                      </a:rPr>
                      <m:t>1600</m:t>
                    </m:r>
                    <m:r>
                      <a:rPr lang="en-US" sz="1800" i="1">
                        <a:solidFill>
                          <a:prstClr val="black"/>
                        </a:solidFill>
                        <a:latin typeface="Cambria Math"/>
                      </a:rPr>
                      <m:t>∗</m:t>
                    </m:r>
                    <m:f>
                      <m:fPr>
                        <m:ctrlPr>
                          <a:rPr lang="en-US" sz="1800" b="0" i="1" smtClean="0">
                            <a:solidFill>
                              <a:prstClr val="black"/>
                            </a:solidFill>
                            <a:latin typeface="Cambria Math" panose="02040503050406030204" pitchFamily="18" charset="0"/>
                          </a:rPr>
                        </m:ctrlPr>
                      </m:fPr>
                      <m:num>
                        <m:r>
                          <a:rPr lang="en-US" sz="1800" b="0" i="1" smtClean="0">
                            <a:solidFill>
                              <a:prstClr val="black"/>
                            </a:solidFill>
                            <a:latin typeface="Cambria Math"/>
                          </a:rPr>
                          <m:t>600</m:t>
                        </m:r>
                      </m:num>
                      <m:den>
                        <m:r>
                          <a:rPr lang="en-US" sz="1800" b="0" i="1" smtClean="0">
                            <a:solidFill>
                              <a:prstClr val="black"/>
                            </a:solidFill>
                            <a:latin typeface="Cambria Math"/>
                          </a:rPr>
                          <m:t>1000</m:t>
                        </m:r>
                      </m:den>
                    </m:f>
                    <m:r>
                      <a:rPr lang="en-US" sz="1800" b="0" i="1" smtClean="0">
                        <a:solidFill>
                          <a:prstClr val="black"/>
                        </a:solidFill>
                        <a:latin typeface="Cambria Math"/>
                      </a:rPr>
                      <m:t>=</m:t>
                    </m:r>
                    <m:r>
                      <a:rPr lang="en-US" sz="1800" b="0" i="1" smtClean="0">
                        <a:solidFill>
                          <a:prstClr val="black"/>
                        </a:solidFill>
                        <a:latin typeface="Cambria Math"/>
                      </a:rPr>
                      <m:t>2792</m:t>
                    </m:r>
                    <m:r>
                      <a:rPr lang="en-US" sz="1800" b="0" i="1" smtClean="0">
                        <a:solidFill>
                          <a:prstClr val="black"/>
                        </a:solidFill>
                        <a:latin typeface="Cambria Math"/>
                      </a:rPr>
                      <m:t>𝐾𝑁</m:t>
                    </m:r>
                  </m:oMath>
                </a14:m>
                <a:endParaRPr lang="en-US" sz="1800" dirty="0" smtClean="0">
                  <a:solidFill>
                    <a:prstClr val="black"/>
                  </a:solidFill>
                </a:endParaRPr>
              </a:p>
              <a:p>
                <a:pPr lvl="0">
                  <a:buClr>
                    <a:srgbClr val="0BD0D9"/>
                  </a:buClr>
                </a:pPr>
                <a:r>
                  <a:rPr lang="en-US" sz="1800" dirty="0">
                    <a:solidFill>
                      <a:prstClr val="black"/>
                    </a:solidFill>
                  </a:rPr>
                  <a:t>Vc = </a:t>
                </a:r>
                <a14:m>
                  <m:oMath xmlns:m="http://schemas.openxmlformats.org/officeDocument/2006/math">
                    <m:r>
                      <a:rPr lang="en-US" sz="1800" i="1">
                        <a:solidFill>
                          <a:prstClr val="black"/>
                        </a:solidFill>
                        <a:latin typeface="Cambria Math"/>
                        <a:ea typeface="Cambria Math"/>
                      </a:rPr>
                      <m:t>∅</m:t>
                    </m:r>
                    <m:r>
                      <a:rPr lang="en-US" sz="1800" i="1">
                        <a:solidFill>
                          <a:prstClr val="black"/>
                        </a:solidFill>
                        <a:latin typeface="Cambria Math"/>
                        <a:ea typeface="Cambria Math"/>
                      </a:rPr>
                      <m:t>∗</m:t>
                    </m:r>
                    <m:f>
                      <m:fPr>
                        <m:ctrlPr>
                          <a:rPr lang="en-US" sz="1800" i="1" smtClean="0">
                            <a:solidFill>
                              <a:prstClr val="black"/>
                            </a:solidFill>
                            <a:latin typeface="Cambria Math" panose="02040503050406030204" pitchFamily="18" charset="0"/>
                          </a:rPr>
                        </m:ctrlPr>
                      </m:fPr>
                      <m:num>
                        <m:r>
                          <a:rPr lang="en-US" sz="1800" i="1">
                            <a:solidFill>
                              <a:prstClr val="black"/>
                            </a:solidFill>
                            <a:latin typeface="Cambria Math"/>
                          </a:rPr>
                          <m:t>1</m:t>
                        </m:r>
                      </m:num>
                      <m:den>
                        <m:r>
                          <a:rPr lang="en-US" sz="1800" b="0" i="1" smtClean="0">
                            <a:solidFill>
                              <a:prstClr val="black"/>
                            </a:solidFill>
                            <a:latin typeface="Cambria Math"/>
                          </a:rPr>
                          <m:t>3</m:t>
                        </m:r>
                      </m:den>
                    </m:f>
                    <m:rad>
                      <m:radPr>
                        <m:degHide m:val="on"/>
                        <m:ctrlPr>
                          <a:rPr lang="en-US" sz="1800" i="1">
                            <a:solidFill>
                              <a:prstClr val="black"/>
                            </a:solidFill>
                            <a:latin typeface="Cambria Math" panose="02040503050406030204" pitchFamily="18" charset="0"/>
                          </a:rPr>
                        </m:ctrlPr>
                      </m:radPr>
                      <m:deg/>
                      <m:e>
                        <m:r>
                          <a:rPr lang="en-US" sz="1800" i="1">
                            <a:solidFill>
                              <a:prstClr val="black"/>
                            </a:solidFill>
                            <a:latin typeface="Cambria Math"/>
                          </a:rPr>
                          <m:t>𝑓𝑐</m:t>
                        </m:r>
                      </m:e>
                    </m:rad>
                    <m:r>
                      <a:rPr lang="en-US" sz="1800" i="1">
                        <a:solidFill>
                          <a:prstClr val="black"/>
                        </a:solidFill>
                        <a:latin typeface="Cambria Math"/>
                      </a:rPr>
                      <m:t>∗</m:t>
                    </m:r>
                    <m:r>
                      <a:rPr lang="en-US" sz="1800" i="1">
                        <a:solidFill>
                          <a:prstClr val="black"/>
                        </a:solidFill>
                        <a:latin typeface="Cambria Math"/>
                      </a:rPr>
                      <m:t>𝑏𝑜</m:t>
                    </m:r>
                    <m:r>
                      <a:rPr lang="en-US" sz="1800" i="1">
                        <a:solidFill>
                          <a:prstClr val="black"/>
                        </a:solidFill>
                        <a:latin typeface="Cambria Math"/>
                      </a:rPr>
                      <m:t>∗</m:t>
                    </m:r>
                    <m:r>
                      <a:rPr lang="en-US" sz="1800" i="1">
                        <a:solidFill>
                          <a:prstClr val="black"/>
                        </a:solidFill>
                        <a:latin typeface="Cambria Math"/>
                      </a:rPr>
                      <m:t>𝑑</m:t>
                    </m:r>
                  </m:oMath>
                </a14:m>
                <a:endParaRPr lang="en-US" sz="1800" dirty="0" smtClean="0">
                  <a:solidFill>
                    <a:prstClr val="black"/>
                  </a:solidFill>
                </a:endParaRPr>
              </a:p>
              <a:p>
                <a:pPr lvl="0">
                  <a:buClr>
                    <a:srgbClr val="0BD0D9"/>
                  </a:buClr>
                </a:pPr>
                <a:r>
                  <a:rPr lang="en-US" sz="1800" dirty="0">
                    <a:solidFill>
                      <a:prstClr val="black"/>
                    </a:solidFill>
                  </a:rPr>
                  <a:t>Vc = </a:t>
                </a:r>
                <a14:m>
                  <m:oMath xmlns:m="http://schemas.openxmlformats.org/officeDocument/2006/math">
                    <m:r>
                      <a:rPr lang="en-US" sz="1800" b="0" i="1" smtClean="0">
                        <a:solidFill>
                          <a:prstClr val="black"/>
                        </a:solidFill>
                        <a:latin typeface="Cambria Math"/>
                        <a:ea typeface="Cambria Math"/>
                      </a:rPr>
                      <m:t>0</m:t>
                    </m:r>
                    <m:r>
                      <a:rPr lang="en-US" sz="1800" b="0" i="1" smtClean="0">
                        <a:solidFill>
                          <a:prstClr val="black"/>
                        </a:solidFill>
                        <a:latin typeface="Cambria Math"/>
                        <a:ea typeface="Cambria Math"/>
                      </a:rPr>
                      <m:t>.</m:t>
                    </m:r>
                    <m:r>
                      <a:rPr lang="en-US" sz="1800" b="0" i="1" smtClean="0">
                        <a:solidFill>
                          <a:prstClr val="black"/>
                        </a:solidFill>
                        <a:latin typeface="Cambria Math"/>
                        <a:ea typeface="Cambria Math"/>
                      </a:rPr>
                      <m:t>75</m:t>
                    </m:r>
                    <m:r>
                      <a:rPr lang="en-US" sz="1800" i="1">
                        <a:solidFill>
                          <a:prstClr val="black"/>
                        </a:solidFill>
                        <a:latin typeface="Cambria Math"/>
                        <a:ea typeface="Cambria Math"/>
                      </a:rPr>
                      <m:t>∗</m:t>
                    </m:r>
                    <m:f>
                      <m:fPr>
                        <m:ctrlPr>
                          <a:rPr lang="en-US" sz="1800" i="1">
                            <a:solidFill>
                              <a:prstClr val="black"/>
                            </a:solidFill>
                            <a:latin typeface="Cambria Math" panose="02040503050406030204" pitchFamily="18" charset="0"/>
                          </a:rPr>
                        </m:ctrlPr>
                      </m:fPr>
                      <m:num>
                        <m:r>
                          <a:rPr lang="en-US" sz="1800" i="1">
                            <a:solidFill>
                              <a:prstClr val="black"/>
                            </a:solidFill>
                            <a:latin typeface="Cambria Math"/>
                          </a:rPr>
                          <m:t>1</m:t>
                        </m:r>
                      </m:num>
                      <m:den>
                        <m:r>
                          <a:rPr lang="en-US" sz="1800" i="1">
                            <a:solidFill>
                              <a:prstClr val="black"/>
                            </a:solidFill>
                            <a:latin typeface="Cambria Math"/>
                          </a:rPr>
                          <m:t>3</m:t>
                        </m:r>
                      </m:den>
                    </m:f>
                    <m:rad>
                      <m:radPr>
                        <m:degHide m:val="on"/>
                        <m:ctrlPr>
                          <a:rPr lang="en-US" sz="1800" i="1">
                            <a:solidFill>
                              <a:prstClr val="black"/>
                            </a:solidFill>
                            <a:latin typeface="Cambria Math" panose="02040503050406030204" pitchFamily="18" charset="0"/>
                          </a:rPr>
                        </m:ctrlPr>
                      </m:radPr>
                      <m:deg/>
                      <m:e>
                        <m:r>
                          <a:rPr lang="en-US" sz="1800" b="0" i="1" smtClean="0">
                            <a:solidFill>
                              <a:prstClr val="black"/>
                            </a:solidFill>
                            <a:latin typeface="Cambria Math"/>
                          </a:rPr>
                          <m:t>28</m:t>
                        </m:r>
                      </m:e>
                    </m:rad>
                    <m:r>
                      <a:rPr lang="en-US" sz="1800" i="1">
                        <a:solidFill>
                          <a:prstClr val="black"/>
                        </a:solidFill>
                        <a:latin typeface="Cambria Math"/>
                      </a:rPr>
                      <m:t>∗</m:t>
                    </m:r>
                    <m:r>
                      <a:rPr lang="en-US" sz="1800" b="0" i="1" smtClean="0">
                        <a:solidFill>
                          <a:prstClr val="black"/>
                        </a:solidFill>
                        <a:latin typeface="Cambria Math"/>
                      </a:rPr>
                      <m:t>1600</m:t>
                    </m:r>
                    <m:r>
                      <a:rPr lang="en-US" sz="1800" i="1">
                        <a:solidFill>
                          <a:prstClr val="black"/>
                        </a:solidFill>
                        <a:latin typeface="Cambria Math"/>
                      </a:rPr>
                      <m:t>∗</m:t>
                    </m:r>
                    <m:f>
                      <m:fPr>
                        <m:ctrlPr>
                          <a:rPr lang="en-US" sz="1800" b="0" i="1" smtClean="0">
                            <a:solidFill>
                              <a:prstClr val="black"/>
                            </a:solidFill>
                            <a:latin typeface="Cambria Math" panose="02040503050406030204" pitchFamily="18" charset="0"/>
                          </a:rPr>
                        </m:ctrlPr>
                      </m:fPr>
                      <m:num>
                        <m:r>
                          <a:rPr lang="en-US" sz="1800" b="0" i="1" smtClean="0">
                            <a:solidFill>
                              <a:prstClr val="black"/>
                            </a:solidFill>
                            <a:latin typeface="Cambria Math"/>
                          </a:rPr>
                          <m:t>600</m:t>
                        </m:r>
                      </m:num>
                      <m:den>
                        <m:r>
                          <a:rPr lang="en-US" sz="1800" b="0" i="1" smtClean="0">
                            <a:solidFill>
                              <a:prstClr val="black"/>
                            </a:solidFill>
                            <a:latin typeface="Cambria Math"/>
                          </a:rPr>
                          <m:t>1000</m:t>
                        </m:r>
                      </m:den>
                    </m:f>
                    <m:r>
                      <a:rPr lang="en-US" sz="1800" b="0" i="1" smtClean="0">
                        <a:solidFill>
                          <a:prstClr val="black"/>
                        </a:solidFill>
                        <a:latin typeface="Cambria Math"/>
                      </a:rPr>
                      <m:t>=</m:t>
                    </m:r>
                    <m:r>
                      <a:rPr lang="en-US" sz="1800" b="0" i="1" smtClean="0">
                        <a:solidFill>
                          <a:prstClr val="black"/>
                        </a:solidFill>
                        <a:latin typeface="Cambria Math"/>
                      </a:rPr>
                      <m:t>1176</m:t>
                    </m:r>
                    <m:r>
                      <a:rPr lang="en-US" sz="1800" b="0" i="1" smtClean="0">
                        <a:solidFill>
                          <a:prstClr val="black"/>
                        </a:solidFill>
                        <a:latin typeface="Cambria Math"/>
                      </a:rPr>
                      <m:t>𝐾𝑁</m:t>
                    </m:r>
                  </m:oMath>
                </a14:m>
                <a:endParaRPr lang="en-US" sz="1800" dirty="0" smtClean="0">
                  <a:solidFill>
                    <a:prstClr val="black"/>
                  </a:solidFill>
                </a:endParaRPr>
              </a:p>
              <a:p>
                <a:pPr lvl="0">
                  <a:buClr>
                    <a:srgbClr val="0BD0D9"/>
                  </a:buClr>
                </a:pPr>
                <a:r>
                  <a:rPr lang="en-US" sz="1800" dirty="0">
                    <a:solidFill>
                      <a:prstClr val="black"/>
                    </a:solidFill>
                  </a:rPr>
                  <a:t>Vu&lt;</a:t>
                </a:r>
                <a:r>
                  <a:rPr lang="en-US" sz="1800" dirty="0" smtClean="0">
                    <a:solidFill>
                      <a:prstClr val="black"/>
                    </a:solidFill>
                  </a:rPr>
                  <a:t>∅</a:t>
                </a:r>
                <a:r>
                  <a:rPr lang="en-US" sz="1800" dirty="0" err="1" smtClean="0">
                    <a:solidFill>
                      <a:prstClr val="black"/>
                    </a:solidFill>
                  </a:rPr>
                  <a:t>Vc</a:t>
                </a:r>
                <a:r>
                  <a:rPr lang="en-US" sz="1800" dirty="0" smtClean="0">
                    <a:solidFill>
                      <a:prstClr val="black"/>
                    </a:solidFill>
                  </a:rPr>
                  <a:t> </a:t>
                </a:r>
                <a:r>
                  <a:rPr lang="en-US" sz="1800" dirty="0" smtClean="0">
                    <a:solidFill>
                      <a:prstClr val="black"/>
                    </a:solidFill>
                    <a:sym typeface="Wingdings" pitchFamily="2" charset="2"/>
                  </a:rPr>
                  <a:t> OK </a:t>
                </a:r>
                <a:endParaRPr lang="en-US" sz="1800" dirty="0" smtClean="0">
                  <a:solidFill>
                    <a:prstClr val="black"/>
                  </a:solidFill>
                </a:endParaRPr>
              </a:p>
              <a:p>
                <a:pPr lvl="0">
                  <a:buClr>
                    <a:srgbClr val="0BD0D9"/>
                  </a:buClr>
                </a:pPr>
                <a:endParaRPr lang="en-US" sz="1800" dirty="0">
                  <a:solidFill>
                    <a:prstClr val="black"/>
                  </a:solidFill>
                </a:endParaRPr>
              </a:p>
              <a:p>
                <a:pPr lvl="0">
                  <a:buClr>
                    <a:srgbClr val="0BD0D9"/>
                  </a:buClr>
                </a:pPr>
                <a:endParaRPr lang="en-US" sz="1800" dirty="0" smtClean="0">
                  <a:solidFill>
                    <a:prstClr val="black"/>
                  </a:solidFill>
                </a:endParaRPr>
              </a:p>
              <a:p>
                <a:pPr lvl="0">
                  <a:buClr>
                    <a:srgbClr val="0BD0D9"/>
                  </a:buClr>
                </a:pPr>
                <a:endParaRPr lang="en-US" sz="1800" dirty="0">
                  <a:solidFill>
                    <a:prstClr val="black"/>
                  </a:solidFill>
                </a:endParaRPr>
              </a:p>
              <a:p>
                <a:pPr lvl="0">
                  <a:buClr>
                    <a:srgbClr val="0BD0D9"/>
                  </a:buClr>
                </a:pPr>
                <a:endParaRPr lang="en-US" dirty="0">
                  <a:solidFill>
                    <a:prstClr val="black"/>
                  </a:solidFill>
                </a:endParaRPr>
              </a:p>
              <a:p>
                <a:endParaRPr lang="en-US" dirty="0" smtClean="0"/>
              </a:p>
              <a:p>
                <a:endParaRPr lang="ar-S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296" t="-694" b="-41111"/>
                </a:stretch>
              </a:blipFill>
            </p:spPr>
            <p:txBody>
              <a:bodyPr/>
              <a:lstStyle/>
              <a:p>
                <a:r>
                  <a:rPr lang="ar-SA">
                    <a:noFill/>
                  </a:rPr>
                  <a:t> </a:t>
                </a:r>
              </a:p>
            </p:txBody>
          </p:sp>
        </mc:Fallback>
      </mc:AlternateContent>
    </p:spTree>
    <p:extLst>
      <p:ext uri="{BB962C8B-B14F-4D97-AF65-F5344CB8AC3E}">
        <p14:creationId xmlns:p14="http://schemas.microsoft.com/office/powerpoint/2010/main" val="21546869"/>
      </p:ext>
    </p:extLst>
  </p:cSld>
  <p:clrMapOvr>
    <a:masterClrMapping/>
  </p:clrMapOvr>
  <p:transition spd="med">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8305800" cy="5440363"/>
          </a:xfrm>
        </p:spPr>
        <p:txBody>
          <a:bodyPr>
            <a:normAutofit/>
          </a:bodyPr>
          <a:lstStyle/>
          <a:p>
            <a:r>
              <a:rPr lang="en-US" sz="4000" b="1" dirty="0" smtClean="0">
                <a:latin typeface="Times New Roman" pitchFamily="18" charset="0"/>
                <a:cs typeface="Times New Roman" pitchFamily="18" charset="0"/>
              </a:rPr>
              <a:t>Etabs Results</a:t>
            </a:r>
            <a:endParaRPr lang="en-US" b="1" dirty="0" smtClean="0">
              <a:latin typeface="Times New Roman" pitchFamily="18" charset="0"/>
              <a:cs typeface="Times New Roman" pitchFamily="18" charset="0"/>
            </a:endParaRPr>
          </a:p>
          <a:p>
            <a:pPr marL="0" indent="0">
              <a:buNone/>
            </a:pPr>
            <a:endParaRPr lang="en-US" b="1" dirty="0">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56475840"/>
              </p:ext>
            </p:extLst>
          </p:nvPr>
        </p:nvGraphicFramePr>
        <p:xfrm>
          <a:off x="368643" y="1335860"/>
          <a:ext cx="8153401" cy="4516300"/>
        </p:xfrm>
        <a:graphic>
          <a:graphicData uri="http://schemas.openxmlformats.org/drawingml/2006/table">
            <a:tbl>
              <a:tblPr rtl="1" firstRow="1" firstCol="1" bandRow="1">
                <a:tableStyleId>{8A107856-5554-42FB-B03E-39F5DBC370BA}</a:tableStyleId>
              </a:tblPr>
              <a:tblGrid>
                <a:gridCol w="3681247"/>
                <a:gridCol w="2236077"/>
                <a:gridCol w="2236077"/>
              </a:tblGrid>
              <a:tr h="381000">
                <a:tc>
                  <a:txBody>
                    <a:bodyPr/>
                    <a:lstStyle/>
                    <a:p>
                      <a:pPr marL="0" marR="0" algn="ctr" rtl="0">
                        <a:lnSpc>
                          <a:spcPct val="150000"/>
                        </a:lnSpc>
                        <a:spcBef>
                          <a:spcPts val="0"/>
                        </a:spcBef>
                        <a:spcAft>
                          <a:spcPts val="0"/>
                        </a:spcAft>
                      </a:pPr>
                      <a:r>
                        <a:rPr lang="en-US" sz="1400" dirty="0">
                          <a:effectLst/>
                        </a:rPr>
                        <a:t>MAT </a:t>
                      </a:r>
                      <a:r>
                        <a:rPr lang="en-US" sz="1400" dirty="0" smtClean="0">
                          <a:effectLst/>
                        </a:rPr>
                        <a:t>THICKNESS (mm)</a:t>
                      </a:r>
                      <a:endParaRPr lang="en-US" sz="1400" dirty="0">
                        <a:effectLst/>
                      </a:endParaRPr>
                    </a:p>
                    <a:p>
                      <a:pPr marL="0" marR="0" algn="ctr" rtl="0">
                        <a:lnSpc>
                          <a:spcPct val="150000"/>
                        </a:lnSpc>
                        <a:spcBef>
                          <a:spcPts val="0"/>
                        </a:spcBef>
                        <a:spcAft>
                          <a:spcPts val="0"/>
                        </a:spcAft>
                      </a:pPr>
                      <a:r>
                        <a:rPr lang="ar-SA" sz="1400" dirty="0">
                          <a:effectLst/>
                        </a:rPr>
                        <a:t> </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smtClean="0">
                          <a:effectLst/>
                        </a:rPr>
                        <a:t>Seismic</a:t>
                      </a:r>
                      <a:r>
                        <a:rPr lang="en-US" sz="1400" baseline="0" dirty="0" smtClean="0">
                          <a:effectLst/>
                        </a:rPr>
                        <a:t> load consideration </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a:effectLst/>
                        </a:rPr>
                        <a:t>FLOOR No.</a:t>
                      </a:r>
                    </a:p>
                    <a:p>
                      <a:pPr marL="0" marR="0" algn="ctr" rtl="0">
                        <a:lnSpc>
                          <a:spcPct val="150000"/>
                        </a:lnSpc>
                        <a:spcBef>
                          <a:spcPts val="0"/>
                        </a:spcBef>
                        <a:spcAft>
                          <a:spcPts val="0"/>
                        </a:spcAft>
                      </a:pPr>
                      <a:r>
                        <a:rPr lang="ar-SA" sz="1400" dirty="0">
                          <a:effectLst/>
                        </a:rPr>
                        <a:t> </a:t>
                      </a:r>
                      <a:endParaRPr lang="en-US" sz="1400" dirty="0">
                        <a:effectLst/>
                        <a:latin typeface="Calibri"/>
                        <a:ea typeface="Calibri"/>
                        <a:cs typeface="+mj-cs"/>
                      </a:endParaRPr>
                    </a:p>
                  </a:txBody>
                  <a:tcPr marL="67477" marR="67477" marT="0" marB="0"/>
                </a:tc>
              </a:tr>
              <a:tr h="161450">
                <a:tc>
                  <a:txBody>
                    <a:bodyPr/>
                    <a:lstStyle/>
                    <a:p>
                      <a:pPr marL="0" marR="0" algn="ctr" rtl="0">
                        <a:lnSpc>
                          <a:spcPct val="150000"/>
                        </a:lnSpc>
                        <a:spcBef>
                          <a:spcPts val="0"/>
                        </a:spcBef>
                        <a:spcAft>
                          <a:spcPts val="0"/>
                        </a:spcAft>
                      </a:pPr>
                      <a:r>
                        <a:rPr lang="en-US" sz="1400" dirty="0" smtClean="0">
                          <a:effectLst/>
                        </a:rPr>
                        <a:t>700</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smtClean="0">
                          <a:effectLst/>
                        </a:rPr>
                        <a:t>Yes</a:t>
                      </a:r>
                      <a:endParaRPr lang="en-US" sz="1400" dirty="0">
                        <a:effectLst/>
                        <a:latin typeface="Calibri"/>
                        <a:ea typeface="Calibri"/>
                        <a:cs typeface="+mj-cs"/>
                      </a:endParaRPr>
                    </a:p>
                  </a:txBody>
                  <a:tcPr marL="67477" marR="67477" marT="0" marB="0"/>
                </a:tc>
                <a:tc rowSpan="2">
                  <a:txBody>
                    <a:bodyPr/>
                    <a:lstStyle/>
                    <a:p>
                      <a:pPr marL="0" marR="0" algn="ctr" rtl="0">
                        <a:lnSpc>
                          <a:spcPct val="150000"/>
                        </a:lnSpc>
                        <a:spcBef>
                          <a:spcPts val="0"/>
                        </a:spcBef>
                        <a:spcAft>
                          <a:spcPts val="0"/>
                        </a:spcAft>
                      </a:pPr>
                      <a:r>
                        <a:rPr lang="en-US" sz="1400" dirty="0">
                          <a:effectLst/>
                        </a:rPr>
                        <a:t>4</a:t>
                      </a:r>
                      <a:endParaRPr lang="en-US" sz="1400" dirty="0">
                        <a:effectLst/>
                        <a:latin typeface="Calibri"/>
                        <a:ea typeface="Calibri"/>
                        <a:cs typeface="+mj-cs"/>
                      </a:endParaRPr>
                    </a:p>
                  </a:txBody>
                  <a:tcPr marL="67477" marR="67477" marT="0" marB="0"/>
                </a:tc>
              </a:tr>
              <a:tr h="161450">
                <a:tc>
                  <a:txBody>
                    <a:bodyPr/>
                    <a:lstStyle/>
                    <a:p>
                      <a:pPr marL="0" marR="0" algn="ctr" rtl="0">
                        <a:lnSpc>
                          <a:spcPct val="150000"/>
                        </a:lnSpc>
                        <a:spcBef>
                          <a:spcPts val="0"/>
                        </a:spcBef>
                        <a:spcAft>
                          <a:spcPts val="0"/>
                        </a:spcAft>
                      </a:pPr>
                      <a:r>
                        <a:rPr lang="en-US" sz="1400" dirty="0" smtClean="0">
                          <a:effectLst/>
                          <a:latin typeface="Calibri"/>
                          <a:ea typeface="Calibri"/>
                          <a:cs typeface="+mj-cs"/>
                        </a:rPr>
                        <a:t>700</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smtClean="0">
                          <a:effectLst/>
                        </a:rPr>
                        <a:t>No</a:t>
                      </a:r>
                      <a:endParaRPr lang="en-US" sz="1400" dirty="0">
                        <a:effectLst/>
                        <a:latin typeface="Calibri"/>
                        <a:ea typeface="Calibri"/>
                        <a:cs typeface="+mj-cs"/>
                      </a:endParaRPr>
                    </a:p>
                  </a:txBody>
                  <a:tcPr marL="67477" marR="67477" marT="0" marB="0"/>
                </a:tc>
                <a:tc vMerge="1">
                  <a:txBody>
                    <a:bodyPr/>
                    <a:lstStyle/>
                    <a:p>
                      <a:endParaRPr lang="en-US"/>
                    </a:p>
                  </a:txBody>
                  <a:tcPr/>
                </a:tc>
              </a:tr>
              <a:tr h="355780">
                <a:tc>
                  <a:txBody>
                    <a:bodyPr/>
                    <a:lstStyle/>
                    <a:p>
                      <a:pPr marL="0" marR="0" algn="ctr" rtl="0">
                        <a:lnSpc>
                          <a:spcPct val="150000"/>
                        </a:lnSpc>
                        <a:spcBef>
                          <a:spcPts val="0"/>
                        </a:spcBef>
                        <a:spcAft>
                          <a:spcPts val="0"/>
                        </a:spcAft>
                      </a:pPr>
                      <a:r>
                        <a:rPr lang="en-US" sz="1400" dirty="0" smtClean="0">
                          <a:effectLst/>
                          <a:latin typeface="Calibri"/>
                          <a:ea typeface="Calibri"/>
                          <a:cs typeface="+mj-cs"/>
                        </a:rPr>
                        <a:t>1100</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smtClean="0">
                          <a:effectLst/>
                        </a:rPr>
                        <a:t>Yes</a:t>
                      </a:r>
                      <a:endParaRPr lang="en-US" sz="1400" dirty="0">
                        <a:effectLst/>
                        <a:latin typeface="Calibri"/>
                        <a:ea typeface="Calibri"/>
                        <a:cs typeface="+mj-cs"/>
                      </a:endParaRPr>
                    </a:p>
                  </a:txBody>
                  <a:tcPr marL="67477" marR="67477" marT="0" marB="0"/>
                </a:tc>
                <a:tc rowSpan="2">
                  <a:txBody>
                    <a:bodyPr/>
                    <a:lstStyle/>
                    <a:p>
                      <a:pPr marL="0" marR="0" algn="ctr" rtl="0">
                        <a:lnSpc>
                          <a:spcPct val="150000"/>
                        </a:lnSpc>
                        <a:spcBef>
                          <a:spcPts val="0"/>
                        </a:spcBef>
                        <a:spcAft>
                          <a:spcPts val="0"/>
                        </a:spcAft>
                      </a:pPr>
                      <a:r>
                        <a:rPr lang="en-US" sz="1400" dirty="0">
                          <a:effectLst/>
                        </a:rPr>
                        <a:t>8</a:t>
                      </a:r>
                      <a:endParaRPr lang="en-US" sz="1400" dirty="0">
                        <a:effectLst/>
                        <a:latin typeface="Calibri"/>
                        <a:ea typeface="Calibri"/>
                        <a:cs typeface="+mj-cs"/>
                      </a:endParaRPr>
                    </a:p>
                  </a:txBody>
                  <a:tcPr marL="67477" marR="67477" marT="0" marB="0"/>
                </a:tc>
              </a:tr>
              <a:tr h="320040">
                <a:tc>
                  <a:txBody>
                    <a:bodyPr/>
                    <a:lstStyle/>
                    <a:p>
                      <a:pPr marL="0" marR="0" algn="ctr" rtl="0">
                        <a:lnSpc>
                          <a:spcPct val="150000"/>
                        </a:lnSpc>
                        <a:spcBef>
                          <a:spcPts val="0"/>
                        </a:spcBef>
                        <a:spcAft>
                          <a:spcPts val="0"/>
                        </a:spcAft>
                      </a:pPr>
                      <a:r>
                        <a:rPr lang="en-US" sz="1400" dirty="0" smtClean="0">
                          <a:effectLst/>
                          <a:latin typeface="Calibri"/>
                          <a:ea typeface="Calibri"/>
                          <a:cs typeface="+mj-cs"/>
                        </a:rPr>
                        <a:t>1000</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smtClean="0">
                          <a:effectLst/>
                        </a:rPr>
                        <a:t>No</a:t>
                      </a:r>
                      <a:endParaRPr lang="en-US" sz="1400" dirty="0">
                        <a:effectLst/>
                        <a:latin typeface="Calibri"/>
                        <a:ea typeface="Calibri"/>
                        <a:cs typeface="+mj-cs"/>
                      </a:endParaRPr>
                    </a:p>
                  </a:txBody>
                  <a:tcPr marL="67477" marR="67477" marT="0" marB="0"/>
                </a:tc>
                <a:tc vMerge="1">
                  <a:txBody>
                    <a:bodyPr/>
                    <a:lstStyle/>
                    <a:p>
                      <a:endParaRPr lang="en-US"/>
                    </a:p>
                  </a:txBody>
                  <a:tcPr/>
                </a:tc>
              </a:tr>
              <a:tr h="320040">
                <a:tc>
                  <a:txBody>
                    <a:bodyPr/>
                    <a:lstStyle/>
                    <a:p>
                      <a:pPr marL="0" marR="0" algn="ctr" rtl="0">
                        <a:lnSpc>
                          <a:spcPct val="150000"/>
                        </a:lnSpc>
                        <a:spcBef>
                          <a:spcPts val="0"/>
                        </a:spcBef>
                        <a:spcAft>
                          <a:spcPts val="0"/>
                        </a:spcAft>
                      </a:pPr>
                      <a:r>
                        <a:rPr lang="en-US" sz="1400" dirty="0" smtClean="0">
                          <a:effectLst/>
                        </a:rPr>
                        <a:t>1500</a:t>
                      </a:r>
                      <a:endParaRPr lang="en-US" sz="1400" dirty="0">
                        <a:effectLst/>
                      </a:endParaRPr>
                    </a:p>
                    <a:p>
                      <a:pPr marL="0" marR="0" algn="ctr" rtl="0">
                        <a:lnSpc>
                          <a:spcPct val="150000"/>
                        </a:lnSpc>
                        <a:spcBef>
                          <a:spcPts val="0"/>
                        </a:spcBef>
                        <a:spcAft>
                          <a:spcPts val="0"/>
                        </a:spcAft>
                      </a:pPr>
                      <a:r>
                        <a:rPr lang="ar-SA" sz="1400" dirty="0">
                          <a:effectLst/>
                        </a:rPr>
                        <a:t> </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smtClean="0">
                          <a:effectLst/>
                        </a:rPr>
                        <a:t>Yes</a:t>
                      </a:r>
                      <a:endParaRPr lang="en-US" sz="1400" dirty="0">
                        <a:effectLst/>
                        <a:latin typeface="Calibri"/>
                        <a:ea typeface="Calibri"/>
                        <a:cs typeface="+mj-cs"/>
                      </a:endParaRPr>
                    </a:p>
                  </a:txBody>
                  <a:tcPr marL="67477" marR="67477" marT="0" marB="0"/>
                </a:tc>
                <a:tc rowSpan="2">
                  <a:txBody>
                    <a:bodyPr/>
                    <a:lstStyle/>
                    <a:p>
                      <a:pPr marL="0" marR="0" algn="ctr" rtl="0">
                        <a:lnSpc>
                          <a:spcPct val="150000"/>
                        </a:lnSpc>
                        <a:spcBef>
                          <a:spcPts val="0"/>
                        </a:spcBef>
                        <a:spcAft>
                          <a:spcPts val="0"/>
                        </a:spcAft>
                      </a:pPr>
                      <a:r>
                        <a:rPr lang="en-US" sz="1400" dirty="0">
                          <a:effectLst/>
                        </a:rPr>
                        <a:t>12</a:t>
                      </a:r>
                      <a:endParaRPr lang="en-US" sz="1400" dirty="0">
                        <a:effectLst/>
                        <a:latin typeface="Calibri"/>
                        <a:ea typeface="Calibri"/>
                        <a:cs typeface="+mj-cs"/>
                      </a:endParaRPr>
                    </a:p>
                  </a:txBody>
                  <a:tcPr marL="67477" marR="67477" marT="0" marB="0"/>
                </a:tc>
              </a:tr>
              <a:tr h="320040">
                <a:tc>
                  <a:txBody>
                    <a:bodyPr/>
                    <a:lstStyle/>
                    <a:p>
                      <a:pPr marL="0" marR="0" algn="ctr" rtl="0">
                        <a:lnSpc>
                          <a:spcPct val="150000"/>
                        </a:lnSpc>
                        <a:spcBef>
                          <a:spcPts val="0"/>
                        </a:spcBef>
                        <a:spcAft>
                          <a:spcPts val="0"/>
                        </a:spcAft>
                      </a:pPr>
                      <a:r>
                        <a:rPr lang="en-US" sz="1400" dirty="0" smtClean="0">
                          <a:effectLst/>
                          <a:latin typeface="Calibri"/>
                          <a:ea typeface="Calibri"/>
                          <a:cs typeface="+mj-cs"/>
                        </a:rPr>
                        <a:t>1200</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smtClean="0">
                          <a:effectLst/>
                        </a:rPr>
                        <a:t>No</a:t>
                      </a:r>
                      <a:endParaRPr lang="en-US" sz="1400" dirty="0">
                        <a:effectLst/>
                        <a:latin typeface="Calibri"/>
                        <a:ea typeface="Calibri"/>
                        <a:cs typeface="+mj-cs"/>
                      </a:endParaRPr>
                    </a:p>
                  </a:txBody>
                  <a:tcPr marL="67477" marR="67477" marT="0" marB="0"/>
                </a:tc>
                <a:tc vMerge="1">
                  <a:txBody>
                    <a:bodyPr/>
                    <a:lstStyle/>
                    <a:p>
                      <a:endParaRPr lang="en-US"/>
                    </a:p>
                  </a:txBody>
                  <a:tcPr/>
                </a:tc>
              </a:tr>
              <a:tr h="320040">
                <a:tc>
                  <a:txBody>
                    <a:bodyPr/>
                    <a:lstStyle/>
                    <a:p>
                      <a:pPr marL="0" marR="0" algn="ctr" rtl="0">
                        <a:lnSpc>
                          <a:spcPct val="150000"/>
                        </a:lnSpc>
                        <a:spcBef>
                          <a:spcPts val="0"/>
                        </a:spcBef>
                        <a:spcAft>
                          <a:spcPts val="0"/>
                        </a:spcAft>
                      </a:pPr>
                      <a:r>
                        <a:rPr lang="en-US" sz="1400" dirty="0" smtClean="0">
                          <a:effectLst/>
                        </a:rPr>
                        <a:t>1900</a:t>
                      </a:r>
                    </a:p>
                    <a:p>
                      <a:pPr marL="0" marR="0" algn="ctr" rtl="0">
                        <a:lnSpc>
                          <a:spcPct val="150000"/>
                        </a:lnSpc>
                        <a:spcBef>
                          <a:spcPts val="0"/>
                        </a:spcBef>
                        <a:spcAft>
                          <a:spcPts val="0"/>
                        </a:spcAft>
                      </a:pPr>
                      <a:r>
                        <a:rPr lang="ar-SA" sz="1400" dirty="0" smtClean="0">
                          <a:effectLst/>
                        </a:rPr>
                        <a:t> </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smtClean="0">
                          <a:effectLst/>
                        </a:rPr>
                        <a:t>Yes</a:t>
                      </a:r>
                      <a:endParaRPr lang="en-US" sz="1400" dirty="0">
                        <a:effectLst/>
                        <a:latin typeface="Calibri"/>
                        <a:ea typeface="Calibri"/>
                        <a:cs typeface="+mj-cs"/>
                      </a:endParaRPr>
                    </a:p>
                  </a:txBody>
                  <a:tcPr marL="67477" marR="67477" marT="0" marB="0"/>
                </a:tc>
                <a:tc rowSpan="2">
                  <a:txBody>
                    <a:bodyPr/>
                    <a:lstStyle/>
                    <a:p>
                      <a:pPr marL="0" marR="0" algn="ctr" rtl="0">
                        <a:lnSpc>
                          <a:spcPct val="150000"/>
                        </a:lnSpc>
                        <a:spcBef>
                          <a:spcPts val="0"/>
                        </a:spcBef>
                        <a:spcAft>
                          <a:spcPts val="0"/>
                        </a:spcAft>
                      </a:pPr>
                      <a:r>
                        <a:rPr lang="en-US" sz="1400" dirty="0">
                          <a:effectLst/>
                        </a:rPr>
                        <a:t>16</a:t>
                      </a:r>
                      <a:endParaRPr lang="en-US" sz="1400" dirty="0">
                        <a:effectLst/>
                        <a:latin typeface="Calibri"/>
                        <a:ea typeface="Calibri"/>
                        <a:cs typeface="+mj-cs"/>
                      </a:endParaRPr>
                    </a:p>
                  </a:txBody>
                  <a:tcPr marL="67477" marR="67477" marT="0" marB="0"/>
                </a:tc>
              </a:tr>
              <a:tr h="320040">
                <a:tc>
                  <a:txBody>
                    <a:bodyPr/>
                    <a:lstStyle/>
                    <a:p>
                      <a:pPr marL="0" marR="0" algn="ctr" rtl="0">
                        <a:lnSpc>
                          <a:spcPct val="150000"/>
                        </a:lnSpc>
                        <a:spcBef>
                          <a:spcPts val="0"/>
                        </a:spcBef>
                        <a:spcAft>
                          <a:spcPts val="0"/>
                        </a:spcAft>
                      </a:pPr>
                      <a:r>
                        <a:rPr lang="en-US" sz="1400" dirty="0" smtClean="0">
                          <a:effectLst/>
                          <a:latin typeface="Calibri"/>
                          <a:ea typeface="Calibri"/>
                          <a:cs typeface="+mj-cs"/>
                        </a:rPr>
                        <a:t>1500</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smtClean="0">
                          <a:effectLst/>
                        </a:rPr>
                        <a:t>No</a:t>
                      </a:r>
                      <a:endParaRPr lang="en-US" sz="1400" dirty="0">
                        <a:effectLst/>
                        <a:latin typeface="Calibri"/>
                        <a:ea typeface="Calibri"/>
                        <a:cs typeface="+mj-cs"/>
                      </a:endParaRPr>
                    </a:p>
                  </a:txBody>
                  <a:tcPr marL="67477" marR="67477" marT="0" marB="0"/>
                </a:tc>
                <a:tc vMerge="1">
                  <a:txBody>
                    <a:bodyPr/>
                    <a:lstStyle/>
                    <a:p>
                      <a:endParaRPr lang="en-US"/>
                    </a:p>
                  </a:txBody>
                  <a:tcPr/>
                </a:tc>
              </a:tr>
              <a:tr h="303168">
                <a:tc>
                  <a:txBody>
                    <a:bodyPr/>
                    <a:lstStyle/>
                    <a:p>
                      <a:pPr marL="0" marR="0" algn="ctr" rtl="0">
                        <a:lnSpc>
                          <a:spcPct val="150000"/>
                        </a:lnSpc>
                        <a:spcBef>
                          <a:spcPts val="0"/>
                        </a:spcBef>
                        <a:spcAft>
                          <a:spcPts val="0"/>
                        </a:spcAft>
                      </a:pPr>
                      <a:r>
                        <a:rPr lang="en-US" sz="1400" dirty="0" smtClean="0">
                          <a:effectLst/>
                          <a:latin typeface="+mn-lt"/>
                          <a:ea typeface="+mn-ea"/>
                          <a:cs typeface="+mn-cs"/>
                        </a:rPr>
                        <a:t>2200</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smtClean="0">
                          <a:effectLst/>
                        </a:rPr>
                        <a:t>Yes</a:t>
                      </a:r>
                      <a:endParaRPr lang="en-US" sz="1400" dirty="0">
                        <a:effectLst/>
                        <a:latin typeface="Calibri"/>
                        <a:ea typeface="Calibri"/>
                        <a:cs typeface="+mj-cs"/>
                      </a:endParaRPr>
                    </a:p>
                  </a:txBody>
                  <a:tcPr marL="67477" marR="67477" marT="0" marB="0"/>
                </a:tc>
                <a:tc rowSpan="2">
                  <a:txBody>
                    <a:bodyPr/>
                    <a:lstStyle/>
                    <a:p>
                      <a:pPr marL="0" marR="0" algn="ctr" rtl="0">
                        <a:lnSpc>
                          <a:spcPct val="150000"/>
                        </a:lnSpc>
                        <a:spcBef>
                          <a:spcPts val="0"/>
                        </a:spcBef>
                        <a:spcAft>
                          <a:spcPts val="0"/>
                        </a:spcAft>
                      </a:pPr>
                      <a:r>
                        <a:rPr lang="en-US" sz="1400" dirty="0">
                          <a:effectLst/>
                        </a:rPr>
                        <a:t>20</a:t>
                      </a:r>
                      <a:endParaRPr lang="en-US" sz="1400" dirty="0">
                        <a:effectLst/>
                        <a:latin typeface="Calibri"/>
                        <a:ea typeface="Calibri"/>
                        <a:cs typeface="+mj-cs"/>
                      </a:endParaRPr>
                    </a:p>
                  </a:txBody>
                  <a:tcPr marL="67477" marR="67477" marT="0" marB="0"/>
                </a:tc>
              </a:tr>
              <a:tr h="303168">
                <a:tc>
                  <a:txBody>
                    <a:bodyPr/>
                    <a:lstStyle/>
                    <a:p>
                      <a:pPr marL="0" marR="0" algn="ctr" rtl="0">
                        <a:lnSpc>
                          <a:spcPct val="150000"/>
                        </a:lnSpc>
                        <a:spcBef>
                          <a:spcPts val="0"/>
                        </a:spcBef>
                        <a:spcAft>
                          <a:spcPts val="0"/>
                        </a:spcAft>
                      </a:pPr>
                      <a:r>
                        <a:rPr lang="en-US" sz="1400" dirty="0" smtClean="0">
                          <a:effectLst/>
                          <a:latin typeface="Calibri"/>
                          <a:ea typeface="Calibri"/>
                          <a:cs typeface="+mj-cs"/>
                        </a:rPr>
                        <a:t>1600</a:t>
                      </a:r>
                      <a:endParaRPr lang="en-US" sz="1400" dirty="0">
                        <a:effectLst/>
                        <a:latin typeface="Calibri"/>
                        <a:ea typeface="Calibri"/>
                        <a:cs typeface="+mj-cs"/>
                      </a:endParaRPr>
                    </a:p>
                  </a:txBody>
                  <a:tcPr marL="67477" marR="67477" marT="0" marB="0"/>
                </a:tc>
                <a:tc>
                  <a:txBody>
                    <a:bodyPr/>
                    <a:lstStyle/>
                    <a:p>
                      <a:pPr marL="0" marR="0" algn="ctr" rtl="0">
                        <a:lnSpc>
                          <a:spcPct val="150000"/>
                        </a:lnSpc>
                        <a:spcBef>
                          <a:spcPts val="0"/>
                        </a:spcBef>
                        <a:spcAft>
                          <a:spcPts val="0"/>
                        </a:spcAft>
                      </a:pPr>
                      <a:r>
                        <a:rPr lang="en-US" sz="1400" dirty="0" smtClean="0">
                          <a:effectLst/>
                        </a:rPr>
                        <a:t>No</a:t>
                      </a:r>
                      <a:endParaRPr lang="en-US" sz="1400" dirty="0">
                        <a:effectLst/>
                        <a:latin typeface="Calibri"/>
                        <a:ea typeface="Calibri"/>
                        <a:cs typeface="+mj-cs"/>
                      </a:endParaRPr>
                    </a:p>
                  </a:txBody>
                  <a:tcPr marL="67477" marR="67477" marT="0" marB="0"/>
                </a:tc>
                <a:tc vMerge="1">
                  <a:txBody>
                    <a:bodyPr/>
                    <a:lstStyle/>
                    <a:p>
                      <a:endParaRPr lang="en-US"/>
                    </a:p>
                  </a:txBody>
                  <a:tcPr/>
                </a:tc>
              </a:tr>
            </a:tbl>
          </a:graphicData>
        </a:graphic>
      </p:graphicFrame>
    </p:spTree>
    <p:extLst>
      <p:ext uri="{BB962C8B-B14F-4D97-AF65-F5344CB8AC3E}">
        <p14:creationId xmlns:p14="http://schemas.microsoft.com/office/powerpoint/2010/main" val="2964297941"/>
      </p:ext>
    </p:extLst>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81000" y="1143000"/>
                <a:ext cx="8305800" cy="4983163"/>
              </a:xfrm>
            </p:spPr>
            <p:txBody>
              <a:bodyPr>
                <a:normAutofit fontScale="85000" lnSpcReduction="10000"/>
              </a:bodyPr>
              <a:lstStyle/>
              <a:p>
                <a:r>
                  <a:rPr lang="en-US" sz="4000" b="1" dirty="0">
                    <a:latin typeface="Times New Roman" pitchFamily="18" charset="0"/>
                    <a:cs typeface="Times New Roman" pitchFamily="18" charset="0"/>
                  </a:rPr>
                  <a:t>Check Stress under the Mat </a:t>
                </a:r>
                <a:r>
                  <a:rPr lang="en-US" sz="4000" b="1" dirty="0" smtClean="0">
                    <a:latin typeface="Times New Roman" pitchFamily="18" charset="0"/>
                    <a:cs typeface="Times New Roman" pitchFamily="18" charset="0"/>
                  </a:rPr>
                  <a:t>Foundation</a:t>
                </a:r>
              </a:p>
              <a:p>
                <a:pPr>
                  <a:buFontTx/>
                  <a:buChar char="-"/>
                </a:pPr>
                <a:r>
                  <a:rPr lang="en-US" sz="3500" dirty="0" smtClean="0">
                    <a:latin typeface="Times New Roman" pitchFamily="18" charset="0"/>
                    <a:cs typeface="Times New Roman" pitchFamily="18" charset="0"/>
                  </a:rPr>
                  <a:t>q </a:t>
                </a:r>
                <a:r>
                  <a:rPr lang="en-US" sz="3500" dirty="0">
                    <a:latin typeface="Times New Roman" pitchFamily="18" charset="0"/>
                    <a:cs typeface="Times New Roman" pitchFamily="18" charset="0"/>
                  </a:rPr>
                  <a:t>= - </a:t>
                </a:r>
                <a14:m>
                  <m:oMath xmlns:m="http://schemas.openxmlformats.org/officeDocument/2006/math">
                    <m:f>
                      <m:fPr>
                        <m:ctrlPr>
                          <a:rPr lang="en-US" sz="3500" i="1">
                            <a:latin typeface="Cambria Math" panose="02040503050406030204" pitchFamily="18" charset="0"/>
                          </a:rPr>
                        </m:ctrlPr>
                      </m:fPr>
                      <m:num>
                        <m:r>
                          <m:rPr>
                            <m:sty m:val="p"/>
                          </m:rPr>
                          <a:rPr lang="en-US" sz="3500">
                            <a:latin typeface="Cambria Math"/>
                          </a:rPr>
                          <m:t>P</m:t>
                        </m:r>
                      </m:num>
                      <m:den>
                        <m:r>
                          <m:rPr>
                            <m:sty m:val="p"/>
                          </m:rPr>
                          <a:rPr lang="en-US" sz="3500">
                            <a:latin typeface="Cambria Math"/>
                          </a:rPr>
                          <m:t>A</m:t>
                        </m:r>
                      </m:den>
                    </m:f>
                  </m:oMath>
                </a14:m>
                <a:r>
                  <a:rPr lang="en-US" sz="3500" dirty="0">
                    <a:latin typeface="Times New Roman" pitchFamily="18" charset="0"/>
                    <a:cs typeface="Times New Roman" pitchFamily="18" charset="0"/>
                  </a:rPr>
                  <a:t> -  </a:t>
                </a:r>
                <a14:m>
                  <m:oMath xmlns:m="http://schemas.openxmlformats.org/officeDocument/2006/math">
                    <m:f>
                      <m:fPr>
                        <m:ctrlPr>
                          <a:rPr lang="en-US" sz="3500" i="1">
                            <a:latin typeface="Cambria Math" panose="02040503050406030204" pitchFamily="18" charset="0"/>
                          </a:rPr>
                        </m:ctrlPr>
                      </m:fPr>
                      <m:num>
                        <m:r>
                          <m:rPr>
                            <m:sty m:val="p"/>
                          </m:rPr>
                          <a:rPr lang="en-US" sz="3500">
                            <a:latin typeface="Cambria Math"/>
                          </a:rPr>
                          <m:t>Mx</m:t>
                        </m:r>
                      </m:num>
                      <m:den>
                        <m:r>
                          <m:rPr>
                            <m:sty m:val="p"/>
                          </m:rPr>
                          <a:rPr lang="en-US" sz="3500">
                            <a:latin typeface="Cambria Math"/>
                          </a:rPr>
                          <m:t>Ix</m:t>
                        </m:r>
                      </m:den>
                    </m:f>
                  </m:oMath>
                </a14:m>
                <a:r>
                  <a:rPr lang="en-US" sz="3500" dirty="0">
                    <a:latin typeface="Times New Roman" pitchFamily="18" charset="0"/>
                    <a:cs typeface="Times New Roman" pitchFamily="18" charset="0"/>
                  </a:rPr>
                  <a:t> y - </a:t>
                </a:r>
                <a14:m>
                  <m:oMath xmlns:m="http://schemas.openxmlformats.org/officeDocument/2006/math">
                    <m:f>
                      <m:fPr>
                        <m:ctrlPr>
                          <a:rPr lang="en-US" sz="3500" i="1">
                            <a:latin typeface="Cambria Math" panose="02040503050406030204" pitchFamily="18" charset="0"/>
                          </a:rPr>
                        </m:ctrlPr>
                      </m:fPr>
                      <m:num>
                        <m:r>
                          <m:rPr>
                            <m:sty m:val="p"/>
                          </m:rPr>
                          <a:rPr lang="en-US" sz="3500">
                            <a:latin typeface="Cambria Math"/>
                          </a:rPr>
                          <m:t>My</m:t>
                        </m:r>
                      </m:num>
                      <m:den>
                        <m:r>
                          <m:rPr>
                            <m:sty m:val="p"/>
                          </m:rPr>
                          <a:rPr lang="en-US" sz="3500">
                            <a:latin typeface="Cambria Math"/>
                          </a:rPr>
                          <m:t>Iy</m:t>
                        </m:r>
                      </m:den>
                    </m:f>
                  </m:oMath>
                </a14:m>
                <a:r>
                  <a:rPr lang="en-US" sz="3500" dirty="0">
                    <a:latin typeface="Times New Roman" pitchFamily="18" charset="0"/>
                    <a:cs typeface="Times New Roman" pitchFamily="18" charset="0"/>
                  </a:rPr>
                  <a:t> </a:t>
                </a:r>
                <a:r>
                  <a:rPr lang="en-US" sz="3500" dirty="0" smtClean="0">
                    <a:latin typeface="Times New Roman" pitchFamily="18" charset="0"/>
                    <a:cs typeface="Times New Roman" pitchFamily="18" charset="0"/>
                  </a:rPr>
                  <a:t>x</a:t>
                </a:r>
              </a:p>
              <a:p>
                <a:pPr>
                  <a:buFontTx/>
                  <a:buChar char="-"/>
                </a:pPr>
                <a:r>
                  <a:rPr lang="en-US" sz="3500" dirty="0">
                    <a:latin typeface="Times New Roman" pitchFamily="18" charset="0"/>
                    <a:cs typeface="Times New Roman" pitchFamily="18" charset="0"/>
                  </a:rPr>
                  <a:t>Because the building was symmetric there is no eccentricity which means </a:t>
                </a:r>
              </a:p>
              <a:p>
                <a:r>
                  <a:rPr lang="en-US" sz="3500" dirty="0">
                    <a:latin typeface="Times New Roman" pitchFamily="18" charset="0"/>
                    <a:cs typeface="Times New Roman" pitchFamily="18" charset="0"/>
                  </a:rPr>
                  <a:t>ex = ey = 0   </a:t>
                </a:r>
              </a:p>
              <a:p>
                <a:r>
                  <a:rPr lang="en-US" sz="3500" dirty="0">
                    <a:latin typeface="Times New Roman" pitchFamily="18" charset="0"/>
                    <a:cs typeface="Times New Roman" pitchFamily="18" charset="0"/>
                  </a:rPr>
                  <a:t>Mx = P ey  </a:t>
                </a:r>
                <a:r>
                  <a:rPr lang="en-US" sz="3500" dirty="0" smtClean="0">
                    <a:latin typeface="Times New Roman" pitchFamily="18" charset="0"/>
                    <a:cs typeface="Times New Roman" pitchFamily="18" charset="0"/>
                  </a:rPr>
                  <a:t>= </a:t>
                </a:r>
                <a:r>
                  <a:rPr lang="en-US" sz="3500" dirty="0">
                    <a:latin typeface="Times New Roman" pitchFamily="18" charset="0"/>
                    <a:cs typeface="Times New Roman" pitchFamily="18" charset="0"/>
                  </a:rPr>
                  <a:t>0</a:t>
                </a:r>
              </a:p>
              <a:p>
                <a:r>
                  <a:rPr lang="en-US" sz="3500" dirty="0">
                    <a:latin typeface="Times New Roman" pitchFamily="18" charset="0"/>
                    <a:cs typeface="Times New Roman" pitchFamily="18" charset="0"/>
                  </a:rPr>
                  <a:t>My = P ey </a:t>
                </a:r>
                <a:r>
                  <a:rPr lang="en-US" sz="3500" dirty="0" smtClean="0">
                    <a:latin typeface="Times New Roman" pitchFamily="18" charset="0"/>
                    <a:cs typeface="Times New Roman" pitchFamily="18" charset="0"/>
                  </a:rPr>
                  <a:t> </a:t>
                </a:r>
                <a:r>
                  <a:rPr lang="en-US" sz="3500" dirty="0">
                    <a:latin typeface="Times New Roman" pitchFamily="18" charset="0"/>
                    <a:cs typeface="Times New Roman" pitchFamily="18" charset="0"/>
                  </a:rPr>
                  <a:t>= 0</a:t>
                </a:r>
              </a:p>
              <a:p>
                <a:r>
                  <a:rPr lang="en-US" sz="3500" dirty="0">
                    <a:latin typeface="Times New Roman" pitchFamily="18" charset="0"/>
                    <a:cs typeface="Times New Roman" pitchFamily="18" charset="0"/>
                  </a:rPr>
                  <a:t>P = ∑ Forces </a:t>
                </a:r>
                <a:endParaRPr lang="en-US" sz="3500" dirty="0" smtClean="0">
                  <a:latin typeface="Times New Roman" pitchFamily="18" charset="0"/>
                  <a:cs typeface="Times New Roman" pitchFamily="18" charset="0"/>
                </a:endParaRPr>
              </a:p>
              <a:p>
                <a:r>
                  <a:rPr lang="en-US" sz="3500" dirty="0">
                    <a:latin typeface="Times New Roman" pitchFamily="18" charset="0"/>
                    <a:cs typeface="Times New Roman" pitchFamily="18" charset="0"/>
                  </a:rPr>
                  <a:t>Area = A = </a:t>
                </a:r>
                <a:r>
                  <a:rPr lang="en-US" sz="3500" dirty="0" smtClean="0">
                    <a:latin typeface="Times New Roman" pitchFamily="18" charset="0"/>
                    <a:cs typeface="Times New Roman" pitchFamily="18" charset="0"/>
                  </a:rPr>
                  <a:t>20*18.85 = 377 m</a:t>
                </a:r>
                <a:r>
                  <a:rPr lang="en-US" sz="3500" baseline="30000" dirty="0" smtClean="0"/>
                  <a:t>2</a:t>
                </a:r>
              </a:p>
              <a:p>
                <a:endParaRPr lang="en-US" sz="3500" dirty="0"/>
              </a:p>
              <a:p>
                <a:endParaRPr lang="en-US" sz="4000"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81000" y="1143000"/>
                <a:ext cx="8305800" cy="4983163"/>
              </a:xfrm>
              <a:blipFill rotWithShape="1">
                <a:blip r:embed="rId2"/>
                <a:stretch>
                  <a:fillRect l="-1542" t="-2815" b="-21542"/>
                </a:stretch>
              </a:blipFill>
            </p:spPr>
            <p:txBody>
              <a:bodyPr/>
              <a:lstStyle/>
              <a:p>
                <a:r>
                  <a:rPr lang="ar-SA">
                    <a:noFill/>
                  </a:rPr>
                  <a:t> </a:t>
                </a:r>
              </a:p>
            </p:txBody>
          </p:sp>
        </mc:Fallback>
      </mc:AlternateContent>
    </p:spTree>
    <p:extLst>
      <p:ext uri="{BB962C8B-B14F-4D97-AF65-F5344CB8AC3E}">
        <p14:creationId xmlns:p14="http://schemas.microsoft.com/office/powerpoint/2010/main" val="3693642808"/>
      </p:ext>
    </p:extLst>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 displacement </a:t>
            </a:r>
            <a:endParaRPr lang="ar-SA" dirty="0"/>
          </a:p>
        </p:txBody>
      </p:sp>
      <p:pic>
        <p:nvPicPr>
          <p:cNvPr id="11266" name="Picture 2" descr="C:\Users\Hp\Desktop\Capture444.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25841" y="1935163"/>
            <a:ext cx="7292318" cy="438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099648"/>
      </p:ext>
    </p:extLst>
  </p:cSld>
  <p:clrMapOvr>
    <a:masterClrMapping/>
  </p:clrMapOvr>
  <p:transition spd="med">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Mat Reinforcement  </a:t>
            </a:r>
            <a:endParaRPr lang="ar-SA" dirty="0"/>
          </a:p>
        </p:txBody>
      </p:sp>
      <p:pic>
        <p:nvPicPr>
          <p:cNvPr id="13315" name="Picture 3" descr="C:\Users\Hp\Desktop\m11.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8853" r="18853" b="1736"/>
          <a:stretch/>
        </p:blipFill>
        <p:spPr bwMode="auto">
          <a:xfrm>
            <a:off x="4191000" y="2133600"/>
            <a:ext cx="4724400" cy="431323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04800" y="2362200"/>
            <a:ext cx="3733800"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Calculating the moment in X-direction  </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4761127"/>
      </p:ext>
    </p:extLst>
  </p:cSld>
  <p:clrMapOvr>
    <a:masterClrMapping/>
  </p:clrMapOvr>
  <p:transition spd="med">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anose="02020603050405020304" pitchFamily="18" charset="0"/>
                <a:cs typeface="Times New Roman" panose="02020603050405020304" pitchFamily="18" charset="0"/>
              </a:rPr>
              <a:t>Calculating area of steel for M11</a:t>
            </a:r>
            <a:endParaRPr lang="ar-SA"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47500" lnSpcReduction="20000"/>
              </a:bodyPr>
              <a:lstStyle/>
              <a:p>
                <a:r>
                  <a:rPr lang="en-US" sz="3600" dirty="0" smtClean="0">
                    <a:latin typeface="Times New Roman" pitchFamily="18" charset="0"/>
                    <a:cs typeface="Times New Roman" pitchFamily="18" charset="0"/>
                  </a:rPr>
                  <a:t>For </a:t>
                </a:r>
                <a:r>
                  <a:rPr lang="en-US" sz="3600" dirty="0" smtClean="0">
                    <a:latin typeface="Times New Roman" pitchFamily="18" charset="0"/>
                    <a:cs typeface="Times New Roman" pitchFamily="18" charset="0"/>
                  </a:rPr>
                  <a:t>M11</a:t>
                </a:r>
                <a:endParaRPr lang="en-US" sz="3600" dirty="0" smtClean="0">
                  <a:latin typeface="Times New Roman" pitchFamily="18" charset="0"/>
                  <a:cs typeface="Times New Roman" pitchFamily="18" charset="0"/>
                </a:endParaRPr>
              </a:p>
              <a:p>
                <a:r>
                  <a:rPr lang="en-US" sz="3600" dirty="0" smtClean="0">
                    <a:latin typeface="Times New Roman" pitchFamily="18" charset="0"/>
                    <a:cs typeface="Times New Roman" pitchFamily="18" charset="0"/>
                  </a:rPr>
                  <a:t>X= 3.7  Y = 14.67  b =3.6m</a:t>
                </a:r>
              </a:p>
              <a:p>
                <a:r>
                  <a:rPr lang="en-US" sz="3600" dirty="0" err="1" smtClean="0">
                    <a:latin typeface="Times New Roman" pitchFamily="18" charset="0"/>
                    <a:cs typeface="Times New Roman" pitchFamily="18" charset="0"/>
                  </a:rPr>
                  <a:t>Xstart</a:t>
                </a:r>
                <a:r>
                  <a:rPr lang="en-US" sz="3600" dirty="0" smtClean="0">
                    <a:latin typeface="Times New Roman" pitchFamily="18" charset="0"/>
                    <a:cs typeface="Times New Roman" pitchFamily="18" charset="0"/>
                  </a:rPr>
                  <a:t> = </a:t>
                </a:r>
                <a:r>
                  <a:rPr lang="en-US" sz="3600" dirty="0" err="1" smtClean="0">
                    <a:latin typeface="Times New Roman" pitchFamily="18" charset="0"/>
                    <a:cs typeface="Times New Roman" pitchFamily="18" charset="0"/>
                  </a:rPr>
                  <a:t>Xend</a:t>
                </a:r>
                <a:r>
                  <a:rPr lang="en-US" sz="3600" dirty="0" smtClean="0">
                    <a:latin typeface="Times New Roman" pitchFamily="18" charset="0"/>
                    <a:cs typeface="Times New Roman" pitchFamily="18" charset="0"/>
                  </a:rPr>
                  <a:t> = 2.9</a:t>
                </a:r>
              </a:p>
              <a:p>
                <a:r>
                  <a:rPr lang="en-US" sz="3600" dirty="0" smtClean="0">
                    <a:latin typeface="Times New Roman" pitchFamily="18" charset="0"/>
                    <a:cs typeface="Times New Roman" pitchFamily="18" charset="0"/>
                  </a:rPr>
                  <a:t>Y start =12.87     Y end = 16.47</a:t>
                </a:r>
              </a:p>
              <a:p>
                <a:r>
                  <a:rPr lang="en-US" sz="3600" dirty="0" smtClean="0">
                    <a:latin typeface="Times New Roman" pitchFamily="18" charset="0"/>
                    <a:cs typeface="Times New Roman" pitchFamily="18" charset="0"/>
                  </a:rPr>
                  <a:t>M = 3200 </a:t>
                </a:r>
                <a:r>
                  <a:rPr lang="en-US" sz="3600" dirty="0" err="1" smtClean="0">
                    <a:latin typeface="Times New Roman" pitchFamily="18" charset="0"/>
                    <a:cs typeface="Times New Roman" pitchFamily="18" charset="0"/>
                  </a:rPr>
                  <a:t>KN.m</a:t>
                </a:r>
                <a:endParaRPr lang="en-US" sz="3600" dirty="0" smtClean="0">
                  <a:latin typeface="Times New Roman" pitchFamily="18" charset="0"/>
                  <a:cs typeface="Times New Roman" pitchFamily="18" charset="0"/>
                </a:endParaRPr>
              </a:p>
              <a:p>
                <a:r>
                  <a:rPr lang="el-GR" sz="3600" dirty="0" smtClean="0">
                    <a:latin typeface="Times New Roman" pitchFamily="18" charset="0"/>
                    <a:cs typeface="Times New Roman" pitchFamily="18" charset="0"/>
                  </a:rPr>
                  <a:t>ρ</a:t>
                </a:r>
                <a:r>
                  <a:rPr lang="en-US" sz="3600" dirty="0" smtClean="0">
                    <a:latin typeface="Times New Roman" pitchFamily="18" charset="0"/>
                    <a:cs typeface="Times New Roman" pitchFamily="18" charset="0"/>
                  </a:rPr>
                  <a:t>=  </a:t>
                </a:r>
                <a14:m>
                  <m:oMath xmlns:m="http://schemas.openxmlformats.org/officeDocument/2006/math">
                    <m:f>
                      <m:fPr>
                        <m:ctrlPr>
                          <a:rPr lang="en-US" sz="3600" i="1" smtClean="0">
                            <a:latin typeface="Cambria Math" panose="02040503050406030204" pitchFamily="18" charset="0"/>
                            <a:cs typeface="Times New Roman" pitchFamily="18" charset="0"/>
                          </a:rPr>
                        </m:ctrlPr>
                      </m:fPr>
                      <m:num>
                        <m:r>
                          <a:rPr lang="en-US" sz="3600" b="0" i="1" smtClean="0">
                            <a:latin typeface="Cambria Math"/>
                            <a:cs typeface="Times New Roman" pitchFamily="18" charset="0"/>
                          </a:rPr>
                          <m:t>0</m:t>
                        </m:r>
                        <m:r>
                          <a:rPr lang="en-US" sz="3600" b="0" i="1" smtClean="0">
                            <a:latin typeface="Cambria Math"/>
                            <a:cs typeface="Times New Roman" pitchFamily="18" charset="0"/>
                          </a:rPr>
                          <m:t>.</m:t>
                        </m:r>
                        <m:r>
                          <a:rPr lang="en-US" sz="3600" b="0" i="1" smtClean="0">
                            <a:latin typeface="Cambria Math"/>
                            <a:cs typeface="Times New Roman" pitchFamily="18" charset="0"/>
                          </a:rPr>
                          <m:t>85</m:t>
                        </m:r>
                        <m:r>
                          <a:rPr lang="en-US" sz="3600" b="0" i="1" smtClean="0">
                            <a:latin typeface="Cambria Math"/>
                            <a:cs typeface="Times New Roman" pitchFamily="18" charset="0"/>
                          </a:rPr>
                          <m:t>∗</m:t>
                        </m:r>
                        <m:r>
                          <a:rPr lang="en-US" sz="3600" b="0" i="1" smtClean="0">
                            <a:latin typeface="Cambria Math"/>
                            <a:cs typeface="Times New Roman" pitchFamily="18" charset="0"/>
                          </a:rPr>
                          <m:t>𝑓</m:t>
                        </m:r>
                        <m:sSup>
                          <m:sSupPr>
                            <m:ctrlPr>
                              <a:rPr lang="en-US" sz="3600" i="1" smtClean="0">
                                <a:latin typeface="Cambria Math" panose="02040503050406030204" pitchFamily="18" charset="0"/>
                                <a:cs typeface="Times New Roman" pitchFamily="18" charset="0"/>
                              </a:rPr>
                            </m:ctrlPr>
                          </m:sSupPr>
                          <m:e>
                            <m:r>
                              <a:rPr lang="en-US" sz="3600" b="0" i="1" smtClean="0">
                                <a:latin typeface="Cambria Math"/>
                                <a:cs typeface="Times New Roman" pitchFamily="18" charset="0"/>
                              </a:rPr>
                              <m:t>𝑐</m:t>
                            </m:r>
                          </m:e>
                          <m:sup>
                            <m:r>
                              <a:rPr lang="en-US" sz="3600" b="0" i="1" smtClean="0">
                                <a:latin typeface="Cambria Math"/>
                                <a:cs typeface="Times New Roman" pitchFamily="18" charset="0"/>
                              </a:rPr>
                              <m:t>′</m:t>
                            </m:r>
                          </m:sup>
                        </m:sSup>
                      </m:num>
                      <m:den>
                        <m:r>
                          <a:rPr lang="en-US" sz="3600" b="0" i="1" smtClean="0">
                            <a:latin typeface="Cambria Math"/>
                            <a:cs typeface="Times New Roman" pitchFamily="18" charset="0"/>
                          </a:rPr>
                          <m:t>𝑓𝑦</m:t>
                        </m:r>
                      </m:den>
                    </m:f>
                    <m:d>
                      <m:dPr>
                        <m:ctrlPr>
                          <a:rPr lang="ar-SA" sz="3600" i="1" smtClean="0">
                            <a:latin typeface="Cambria Math" panose="02040503050406030204" pitchFamily="18" charset="0"/>
                            <a:cs typeface="Times New Roman" pitchFamily="18" charset="0"/>
                          </a:rPr>
                        </m:ctrlPr>
                      </m:dPr>
                      <m:e>
                        <m:r>
                          <a:rPr lang="en-US" sz="3600" b="0" i="0" smtClean="0">
                            <a:latin typeface="Cambria Math"/>
                            <a:cs typeface="Times New Roman" pitchFamily="18" charset="0"/>
                          </a:rPr>
                          <m:t>1</m:t>
                        </m:r>
                        <m:r>
                          <a:rPr lang="en-US" sz="3600" b="0" i="0" smtClean="0">
                            <a:latin typeface="Cambria Math"/>
                            <a:cs typeface="Times New Roman" pitchFamily="18" charset="0"/>
                          </a:rPr>
                          <m:t>−</m:t>
                        </m:r>
                        <m:rad>
                          <m:radPr>
                            <m:degHide m:val="on"/>
                            <m:ctrlPr>
                              <a:rPr lang="en-US" sz="3600" i="1" smtClean="0">
                                <a:latin typeface="Cambria Math" panose="02040503050406030204" pitchFamily="18" charset="0"/>
                                <a:cs typeface="Times New Roman" pitchFamily="18" charset="0"/>
                              </a:rPr>
                            </m:ctrlPr>
                          </m:radPr>
                          <m:deg/>
                          <m:e>
                            <m:f>
                              <m:fPr>
                                <m:ctrlPr>
                                  <a:rPr lang="en-US" sz="3600" i="1" smtClean="0">
                                    <a:latin typeface="Cambria Math" panose="02040503050406030204" pitchFamily="18" charset="0"/>
                                    <a:cs typeface="Times New Roman" pitchFamily="18" charset="0"/>
                                  </a:rPr>
                                </m:ctrlPr>
                              </m:fPr>
                              <m:num>
                                <m:r>
                                  <a:rPr lang="en-US" sz="3600" b="0" i="1" smtClean="0">
                                    <a:latin typeface="Cambria Math"/>
                                    <a:cs typeface="Times New Roman" pitchFamily="18" charset="0"/>
                                  </a:rPr>
                                  <m:t>2</m:t>
                                </m:r>
                                <m:r>
                                  <a:rPr lang="en-US" sz="3600" b="0" i="1" smtClean="0">
                                    <a:latin typeface="Cambria Math"/>
                                    <a:cs typeface="Times New Roman" pitchFamily="18" charset="0"/>
                                  </a:rPr>
                                  <m:t>.</m:t>
                                </m:r>
                                <m:r>
                                  <a:rPr lang="en-US" sz="3600" b="0" i="1" smtClean="0">
                                    <a:latin typeface="Cambria Math"/>
                                    <a:cs typeface="Times New Roman" pitchFamily="18" charset="0"/>
                                  </a:rPr>
                                  <m:t>61</m:t>
                                </m:r>
                                <m:r>
                                  <a:rPr lang="en-US" sz="3600" b="0" i="1" smtClean="0">
                                    <a:latin typeface="Cambria Math"/>
                                    <a:cs typeface="Times New Roman" pitchFamily="18" charset="0"/>
                                  </a:rPr>
                                  <m:t>∗</m:t>
                                </m:r>
                                <m:r>
                                  <a:rPr lang="en-US" sz="3600" b="0" i="1" smtClean="0">
                                    <a:latin typeface="Cambria Math"/>
                                    <a:cs typeface="Times New Roman" pitchFamily="18" charset="0"/>
                                  </a:rPr>
                                  <m:t>𝑀𝑢</m:t>
                                </m:r>
                              </m:num>
                              <m:den>
                                <m:r>
                                  <a:rPr lang="en-US" sz="3600" b="0" i="1" smtClean="0">
                                    <a:latin typeface="Cambria Math"/>
                                    <a:cs typeface="Times New Roman" pitchFamily="18" charset="0"/>
                                  </a:rPr>
                                  <m:t>𝑏</m:t>
                                </m:r>
                                <m:sSup>
                                  <m:sSupPr>
                                    <m:ctrlPr>
                                      <a:rPr lang="en-US" sz="3600" b="0" i="1" smtClean="0">
                                        <a:latin typeface="Cambria Math" panose="02040503050406030204" pitchFamily="18" charset="0"/>
                                        <a:cs typeface="Times New Roman" pitchFamily="18" charset="0"/>
                                      </a:rPr>
                                    </m:ctrlPr>
                                  </m:sSupPr>
                                  <m:e>
                                    <m:r>
                                      <a:rPr lang="en-US" sz="3600" b="0" i="1" smtClean="0">
                                        <a:latin typeface="Cambria Math"/>
                                        <a:cs typeface="Times New Roman" pitchFamily="18" charset="0"/>
                                      </a:rPr>
                                      <m:t>𝑑</m:t>
                                    </m:r>
                                  </m:e>
                                  <m:sup>
                                    <m:r>
                                      <a:rPr lang="en-US" sz="3600" b="0" i="1" smtClean="0">
                                        <a:latin typeface="Cambria Math"/>
                                        <a:cs typeface="Times New Roman" pitchFamily="18" charset="0"/>
                                      </a:rPr>
                                      <m:t>2</m:t>
                                    </m:r>
                                  </m:sup>
                                </m:sSup>
                                <m:r>
                                  <a:rPr lang="en-US" sz="3600" b="0" i="1" smtClean="0">
                                    <a:latin typeface="Cambria Math"/>
                                    <a:cs typeface="Times New Roman" pitchFamily="18" charset="0"/>
                                  </a:rPr>
                                  <m:t>𝑓</m:t>
                                </m:r>
                                <m:sSup>
                                  <m:sSupPr>
                                    <m:ctrlPr>
                                      <a:rPr lang="en-US" sz="3600" i="1" smtClean="0">
                                        <a:latin typeface="Cambria Math" panose="02040503050406030204" pitchFamily="18" charset="0"/>
                                        <a:cs typeface="Times New Roman" pitchFamily="18" charset="0"/>
                                      </a:rPr>
                                    </m:ctrlPr>
                                  </m:sSupPr>
                                  <m:e>
                                    <m:r>
                                      <a:rPr lang="en-US" sz="3600" b="0" i="1" smtClean="0">
                                        <a:latin typeface="Cambria Math"/>
                                        <a:cs typeface="Times New Roman" pitchFamily="18" charset="0"/>
                                      </a:rPr>
                                      <m:t>𝑐</m:t>
                                    </m:r>
                                  </m:e>
                                  <m:sup>
                                    <m:r>
                                      <a:rPr lang="en-US" sz="3600" b="0" i="1" smtClean="0">
                                        <a:latin typeface="Cambria Math"/>
                                        <a:cs typeface="Times New Roman" pitchFamily="18" charset="0"/>
                                      </a:rPr>
                                      <m:t>′</m:t>
                                    </m:r>
                                  </m:sup>
                                </m:sSup>
                              </m:den>
                            </m:f>
                          </m:e>
                        </m:rad>
                      </m:e>
                    </m:d>
                  </m:oMath>
                </a14:m>
                <a:endParaRPr lang="ar-SA" sz="3600" dirty="0" smtClean="0">
                  <a:latin typeface="Times New Roman" pitchFamily="18" charset="0"/>
                  <a:cs typeface="Times New Roman" pitchFamily="18" charset="0"/>
                </a:endParaRPr>
              </a:p>
              <a:p>
                <a:r>
                  <a:rPr lang="el-GR" sz="3600" dirty="0">
                    <a:solidFill>
                      <a:srgbClr val="000000"/>
                    </a:solidFill>
                    <a:latin typeface="CambriaMath"/>
                  </a:rPr>
                  <a:t>ρ= </a:t>
                </a:r>
                <a:r>
                  <a:rPr lang="en-US" sz="3600" dirty="0" smtClean="0">
                    <a:solidFill>
                      <a:srgbClr val="000000"/>
                    </a:solidFill>
                    <a:latin typeface="CambriaMath"/>
                  </a:rPr>
                  <a:t>0.00198&lt; </a:t>
                </a:r>
                <a:r>
                  <a:rPr lang="el-GR" sz="3600" dirty="0" smtClean="0">
                    <a:solidFill>
                      <a:srgbClr val="000000"/>
                    </a:solidFill>
                    <a:latin typeface="CambriaMath"/>
                  </a:rPr>
                  <a:t>ρ</a:t>
                </a:r>
                <a:r>
                  <a:rPr lang="en-US" sz="3600" dirty="0" smtClean="0">
                    <a:solidFill>
                      <a:srgbClr val="000000"/>
                    </a:solidFill>
                    <a:latin typeface="CambriaMath"/>
                  </a:rPr>
                  <a:t>min</a:t>
                </a:r>
              </a:p>
              <a:p>
                <a:r>
                  <a:rPr lang="en-US" sz="3600" dirty="0" smtClean="0">
                    <a:solidFill>
                      <a:srgbClr val="000000"/>
                    </a:solidFill>
                    <a:latin typeface="CambriaMath"/>
                  </a:rPr>
                  <a:t>Use </a:t>
                </a:r>
                <a:r>
                  <a:rPr lang="el-GR" sz="3600" dirty="0">
                    <a:solidFill>
                      <a:srgbClr val="000000"/>
                    </a:solidFill>
                    <a:latin typeface="CambriaMath"/>
                  </a:rPr>
                  <a:t>ρ</a:t>
                </a:r>
                <a:r>
                  <a:rPr lang="en-US" sz="3600" dirty="0">
                    <a:solidFill>
                      <a:srgbClr val="000000"/>
                    </a:solidFill>
                    <a:latin typeface="CambriaMath"/>
                  </a:rPr>
                  <a:t>min</a:t>
                </a:r>
              </a:p>
              <a:p>
                <a:r>
                  <a:rPr lang="en-US" sz="3600" dirty="0" smtClean="0">
                    <a:solidFill>
                      <a:srgbClr val="000000"/>
                    </a:solidFill>
                    <a:latin typeface="CambriaMath"/>
                  </a:rPr>
                  <a:t>As =</a:t>
                </a:r>
                <a:r>
                  <a:rPr lang="el-GR" sz="3600" dirty="0" smtClean="0">
                    <a:solidFill>
                      <a:srgbClr val="000000"/>
                    </a:solidFill>
                    <a:latin typeface="CambriaMath"/>
                  </a:rPr>
                  <a:t>ρ</a:t>
                </a:r>
                <a:r>
                  <a:rPr lang="en-US" sz="3600" dirty="0" err="1" smtClean="0">
                    <a:solidFill>
                      <a:srgbClr val="000000"/>
                    </a:solidFill>
                    <a:latin typeface="CambriaMath"/>
                  </a:rPr>
                  <a:t>bd</a:t>
                </a:r>
                <a:endParaRPr lang="en-US" sz="3600" dirty="0" smtClean="0">
                  <a:solidFill>
                    <a:srgbClr val="000000"/>
                  </a:solidFill>
                  <a:latin typeface="CambriaMath"/>
                </a:endParaRPr>
              </a:p>
              <a:p>
                <a:r>
                  <a:rPr lang="en-US" sz="3600" dirty="0" smtClean="0">
                    <a:solidFill>
                      <a:srgbClr val="000000"/>
                    </a:solidFill>
                    <a:latin typeface="CambriaMath"/>
                  </a:rPr>
                  <a:t>As = 0.00333*1000*1100= 3663</a:t>
                </a:r>
                <a:endParaRPr lang="ar-SA" sz="3600" dirty="0" smtClean="0">
                  <a:solidFill>
                    <a:srgbClr val="000000"/>
                  </a:solidFill>
                  <a:latin typeface="CambriaMath"/>
                </a:endParaRPr>
              </a:p>
              <a:p>
                <a:r>
                  <a:rPr lang="ar-SA" sz="3600" dirty="0" smtClean="0">
                    <a:solidFill>
                      <a:srgbClr val="000000"/>
                    </a:solidFill>
                    <a:latin typeface="CambriaMath"/>
                  </a:rPr>
                  <a:t># </a:t>
                </a:r>
                <a:r>
                  <a:rPr lang="en-US" sz="3600" dirty="0" smtClean="0">
                    <a:solidFill>
                      <a:srgbClr val="000000"/>
                    </a:solidFill>
                    <a:latin typeface="CambriaMath"/>
                  </a:rPr>
                  <a:t> of bars </a:t>
                </a:r>
                <a:r>
                  <a:rPr lang="ar-SA" sz="3600" dirty="0" smtClean="0">
                    <a:solidFill>
                      <a:srgbClr val="000000"/>
                    </a:solidFill>
                    <a:latin typeface="CambriaMath"/>
                  </a:rPr>
                  <a:t>=</a:t>
                </a:r>
                <a14:m>
                  <m:oMath xmlns:m="http://schemas.openxmlformats.org/officeDocument/2006/math">
                    <m:f>
                      <m:fPr>
                        <m:ctrlPr>
                          <a:rPr lang="en-US" sz="3600" i="1" smtClean="0">
                            <a:solidFill>
                              <a:srgbClr val="000000"/>
                            </a:solidFill>
                            <a:latin typeface="Cambria Math" panose="02040503050406030204" pitchFamily="18" charset="0"/>
                          </a:rPr>
                        </m:ctrlPr>
                      </m:fPr>
                      <m:num>
                        <m:r>
                          <a:rPr lang="en-US" sz="3600" b="0" i="1" smtClean="0">
                            <a:solidFill>
                              <a:srgbClr val="000000"/>
                            </a:solidFill>
                            <a:latin typeface="Cambria Math"/>
                          </a:rPr>
                          <m:t>3663</m:t>
                        </m:r>
                      </m:num>
                      <m:den>
                        <m:r>
                          <a:rPr lang="en-US" sz="3600" b="0" i="1" smtClean="0">
                            <a:solidFill>
                              <a:srgbClr val="000000"/>
                            </a:solidFill>
                            <a:latin typeface="Cambria Math"/>
                          </a:rPr>
                          <m:t>491</m:t>
                        </m:r>
                      </m:den>
                    </m:f>
                  </m:oMath>
                </a14:m>
                <a:r>
                  <a:rPr lang="ar-SA" sz="3600" dirty="0" smtClean="0">
                    <a:solidFill>
                      <a:srgbClr val="000000"/>
                    </a:solidFill>
                    <a:latin typeface="CambriaMath"/>
                  </a:rPr>
                  <a:t>=  </a:t>
                </a:r>
                <a:r>
                  <a:rPr lang="en-US" sz="3600" dirty="0" smtClean="0">
                    <a:solidFill>
                      <a:srgbClr val="000000"/>
                    </a:solidFill>
                    <a:latin typeface="CambriaMath"/>
                  </a:rPr>
                  <a:t> 8 bars</a:t>
                </a:r>
              </a:p>
              <a:p>
                <a:endParaRPr lang="en-US" sz="3600" dirty="0" smtClean="0">
                  <a:solidFill>
                    <a:srgbClr val="000000"/>
                  </a:solidFill>
                  <a:latin typeface="CambriaMath"/>
                </a:endParaRPr>
              </a:p>
              <a:p>
                <a:r>
                  <a:rPr lang="en-US" sz="3600" dirty="0" smtClean="0">
                    <a:solidFill>
                      <a:srgbClr val="000000"/>
                    </a:solidFill>
                    <a:latin typeface="CambriaMath"/>
                  </a:rPr>
                  <a:t>1</a:t>
                </a:r>
                <a:r>
                  <a:rPr lang="el-GR" sz="3600" dirty="0" smtClean="0">
                    <a:solidFill>
                      <a:srgbClr val="000000"/>
                    </a:solidFill>
                    <a:latin typeface="CambriaMath"/>
                  </a:rPr>
                  <a:t>φ</a:t>
                </a:r>
                <a:r>
                  <a:rPr lang="en-US" sz="3600" dirty="0" smtClean="0">
                    <a:solidFill>
                      <a:srgbClr val="000000"/>
                    </a:solidFill>
                    <a:latin typeface="CambriaMath"/>
                  </a:rPr>
                  <a:t>25mm/12cm</a:t>
                </a:r>
                <a:r>
                  <a:rPr lang="ar-SA" sz="2800" dirty="0">
                    <a:solidFill>
                      <a:srgbClr val="000000"/>
                    </a:solidFill>
                    <a:latin typeface="CambriaMath"/>
                  </a:rPr>
                  <a:t/>
                </a:r>
                <a:br>
                  <a:rPr lang="ar-SA" sz="2800" dirty="0">
                    <a:solidFill>
                      <a:srgbClr val="000000"/>
                    </a:solidFill>
                    <a:latin typeface="CambriaMath"/>
                  </a:rPr>
                </a:br>
                <a:r>
                  <a:rPr lang="ar-SA" dirty="0"/>
                  <a:t/>
                </a:r>
                <a:br>
                  <a:rPr lang="ar-SA" dirty="0"/>
                </a:b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 </a:t>
                </a:r>
                <a:endParaRPr lang="ar-SA" dirty="0">
                  <a:latin typeface="Times New Roman" pitchFamily="18" charset="0"/>
                  <a:cs typeface="Times New Roman"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222" t="-1528"/>
                </a:stretch>
              </a:blipFill>
            </p:spPr>
            <p:txBody>
              <a:bodyPr/>
              <a:lstStyle/>
              <a:p>
                <a:r>
                  <a:rPr lang="en-US">
                    <a:noFill/>
                  </a:rPr>
                  <a:t> </a:t>
                </a:r>
              </a:p>
            </p:txBody>
          </p:sp>
        </mc:Fallback>
      </mc:AlternateContent>
    </p:spTree>
    <p:extLst>
      <p:ext uri="{BB962C8B-B14F-4D97-AF65-F5344CB8AC3E}">
        <p14:creationId xmlns:p14="http://schemas.microsoft.com/office/powerpoint/2010/main" val="1121913688"/>
      </p:ext>
    </p:extLst>
  </p:cSld>
  <p:clrMapOvr>
    <a:masterClrMapping/>
  </p:clrMapOvr>
  <p:transition spd="med">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Mat Reinforcement </a:t>
            </a:r>
            <a:endParaRPr lang="ar-SA" dirty="0">
              <a:latin typeface="Times New Roman" panose="02020603050405020304" pitchFamily="18" charset="0"/>
              <a:cs typeface="Times New Roman" panose="02020603050405020304" pitchFamily="18" charset="0"/>
            </a:endParaRPr>
          </a:p>
        </p:txBody>
      </p:sp>
      <p:pic>
        <p:nvPicPr>
          <p:cNvPr id="14338" name="Picture 2" descr="C:\Users\Hp\Desktop\m22.PN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0915" r="20915" b="3472"/>
          <a:stretch/>
        </p:blipFill>
        <p:spPr bwMode="auto">
          <a:xfrm>
            <a:off x="4705865" y="2133600"/>
            <a:ext cx="4419600" cy="423703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3400" y="2209800"/>
            <a:ext cx="3810000"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Calculating the moment in </a:t>
            </a:r>
            <a:r>
              <a:rPr lang="en-US" dirty="0" smtClean="0">
                <a:latin typeface="Times New Roman" panose="02020603050405020304" pitchFamily="18" charset="0"/>
                <a:cs typeface="Times New Roman" panose="02020603050405020304" pitchFamily="18" charset="0"/>
              </a:rPr>
              <a:t>Y-direction </a:t>
            </a:r>
            <a:r>
              <a:rPr lang="en-US" dirty="0">
                <a:latin typeface="Times New Roman" panose="02020603050405020304" pitchFamily="18" charset="0"/>
                <a:cs typeface="Times New Roman" panose="02020603050405020304" pitchFamily="18" charset="0"/>
              </a:rPr>
              <a:t>to find Area of steel required</a:t>
            </a:r>
            <a:endParaRPr lang="en-US" dirty="0"/>
          </a:p>
        </p:txBody>
      </p:sp>
    </p:spTree>
    <p:extLst>
      <p:ext uri="{BB962C8B-B14F-4D97-AF65-F5344CB8AC3E}">
        <p14:creationId xmlns:p14="http://schemas.microsoft.com/office/powerpoint/2010/main" val="505613321"/>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Preview </a:t>
            </a:r>
            <a:endParaRPr lang="ar-SA"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Soil type of the site is </a:t>
            </a:r>
            <a:r>
              <a:rPr lang="en-US" dirty="0" smtClean="0">
                <a:solidFill>
                  <a:srgbClr val="FF0000"/>
                </a:solidFill>
                <a:latin typeface="Times New Roman" pitchFamily="18" charset="0"/>
                <a:cs typeface="Times New Roman" pitchFamily="18" charset="0"/>
              </a:rPr>
              <a:t>brownish silty-clay </a:t>
            </a:r>
          </a:p>
          <a:p>
            <a:r>
              <a:rPr lang="en-US" dirty="0" smtClean="0">
                <a:latin typeface="Times New Roman" pitchFamily="18" charset="0"/>
                <a:cs typeface="Times New Roman" pitchFamily="18" charset="0"/>
              </a:rPr>
              <a:t>Soil’s bearing capacity = 120 </a:t>
            </a:r>
            <a:r>
              <a:rPr lang="en-US" dirty="0" err="1" smtClean="0">
                <a:latin typeface="Times New Roman" pitchFamily="18" charset="0"/>
                <a:cs typeface="Times New Roman" pitchFamily="18" charset="0"/>
              </a:rPr>
              <a:t>kN</a:t>
            </a:r>
            <a:r>
              <a:rPr lang="en-US" dirty="0" smtClean="0">
                <a:latin typeface="Times New Roman" pitchFamily="18" charset="0"/>
                <a:cs typeface="Times New Roman" pitchFamily="18" charset="0"/>
              </a:rPr>
              <a:t>/m</a:t>
            </a:r>
            <a:r>
              <a:rPr lang="en-US" baseline="30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The soil was being improved using three layers of compacted base coarse, after this improvement soil’s bearing capacity = 180 </a:t>
            </a:r>
            <a:r>
              <a:rPr lang="en-US" dirty="0" err="1" smtClean="0">
                <a:latin typeface="Times New Roman" pitchFamily="18" charset="0"/>
                <a:cs typeface="Times New Roman" pitchFamily="18" charset="0"/>
              </a:rPr>
              <a:t>kN</a:t>
            </a:r>
            <a:r>
              <a:rPr lang="en-US" dirty="0" smtClean="0">
                <a:latin typeface="Times New Roman" pitchFamily="18" charset="0"/>
                <a:cs typeface="Times New Roman" pitchFamily="18" charset="0"/>
              </a:rPr>
              <a:t>/m</a:t>
            </a:r>
            <a:r>
              <a:rPr lang="en-US" baseline="30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 </a:t>
            </a:r>
          </a:p>
          <a:p>
            <a:endParaRPr lang="ar-SA" dirty="0"/>
          </a:p>
        </p:txBody>
      </p:sp>
    </p:spTree>
    <p:extLst>
      <p:ext uri="{BB962C8B-B14F-4D97-AF65-F5344CB8AC3E}">
        <p14:creationId xmlns:p14="http://schemas.microsoft.com/office/powerpoint/2010/main" val="372110272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Calculating area of steel for </a:t>
            </a:r>
            <a:r>
              <a:rPr lang="en-US" dirty="0" smtClean="0">
                <a:latin typeface="Times New Roman" panose="02020603050405020304" pitchFamily="18" charset="0"/>
                <a:cs typeface="Times New Roman" panose="02020603050405020304" pitchFamily="18" charset="0"/>
              </a:rPr>
              <a:t>M22</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935480"/>
                <a:ext cx="8229600" cy="4922520"/>
              </a:xfrm>
            </p:spPr>
            <p:txBody>
              <a:bodyPr>
                <a:noAutofit/>
              </a:bodyPr>
              <a:lstStyle/>
              <a:p>
                <a:r>
                  <a:rPr lang="en-US" sz="1800" dirty="0" smtClean="0">
                    <a:latin typeface="Times New Roman" pitchFamily="18" charset="0"/>
                    <a:cs typeface="Times New Roman" pitchFamily="18" charset="0"/>
                  </a:rPr>
                  <a:t>For M22</a:t>
                </a:r>
              </a:p>
              <a:p>
                <a:r>
                  <a:rPr lang="en-US" sz="1800" dirty="0">
                    <a:latin typeface="Times New Roman" pitchFamily="18" charset="0"/>
                    <a:cs typeface="Times New Roman" pitchFamily="18" charset="0"/>
                  </a:rPr>
                  <a:t>X= 3.7  Y = 14.67  b </a:t>
                </a:r>
                <a:r>
                  <a:rPr lang="en-US" sz="1800" dirty="0" smtClean="0">
                    <a:latin typeface="Times New Roman" pitchFamily="18" charset="0"/>
                    <a:cs typeface="Times New Roman" pitchFamily="18" charset="0"/>
                  </a:rPr>
                  <a:t>=3.08m</a:t>
                </a:r>
                <a:endParaRPr lang="en-US" sz="1800" dirty="0">
                  <a:latin typeface="Times New Roman" pitchFamily="18" charset="0"/>
                  <a:cs typeface="Times New Roman" pitchFamily="18" charset="0"/>
                </a:endParaRPr>
              </a:p>
              <a:p>
                <a:r>
                  <a:rPr lang="en-US" sz="1800" dirty="0" err="1">
                    <a:latin typeface="Times New Roman" pitchFamily="18" charset="0"/>
                    <a:cs typeface="Times New Roman" pitchFamily="18" charset="0"/>
                  </a:rPr>
                  <a:t>X</a:t>
                </a:r>
                <a:r>
                  <a:rPr lang="en-US" sz="1800" dirty="0" err="1" smtClean="0">
                    <a:latin typeface="Times New Roman" pitchFamily="18" charset="0"/>
                    <a:cs typeface="Times New Roman" pitchFamily="18" charset="0"/>
                  </a:rPr>
                  <a:t>start</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2.05       </a:t>
                </a:r>
                <a:r>
                  <a:rPr lang="en-US" sz="1800" dirty="0" err="1" smtClean="0">
                    <a:latin typeface="Times New Roman" pitchFamily="18" charset="0"/>
                    <a:cs typeface="Times New Roman" pitchFamily="18" charset="0"/>
                  </a:rPr>
                  <a:t>Xend</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5.35</a:t>
                </a:r>
                <a:endParaRPr lang="en-US" sz="1800" dirty="0">
                  <a:latin typeface="Times New Roman" pitchFamily="18" charset="0"/>
                  <a:cs typeface="Times New Roman" pitchFamily="18" charset="0"/>
                </a:endParaRPr>
              </a:p>
              <a:p>
                <a:r>
                  <a:rPr lang="en-US" sz="1800" dirty="0">
                    <a:latin typeface="Times New Roman" pitchFamily="18" charset="0"/>
                    <a:cs typeface="Times New Roman" pitchFamily="18" charset="0"/>
                  </a:rPr>
                  <a:t>Y start </a:t>
                </a:r>
                <a:r>
                  <a:rPr lang="en-US" sz="1800" dirty="0" smtClean="0">
                    <a:latin typeface="Times New Roman" pitchFamily="18" charset="0"/>
                    <a:cs typeface="Times New Roman" pitchFamily="18" charset="0"/>
                  </a:rPr>
                  <a:t>= Y </a:t>
                </a:r>
                <a:r>
                  <a:rPr lang="en-US" sz="1800" dirty="0">
                    <a:latin typeface="Times New Roman" pitchFamily="18" charset="0"/>
                    <a:cs typeface="Times New Roman" pitchFamily="18" charset="0"/>
                  </a:rPr>
                  <a:t>end </a:t>
                </a:r>
                <a:r>
                  <a:rPr lang="en-US" sz="1800" dirty="0" smtClean="0">
                    <a:latin typeface="Times New Roman" pitchFamily="18" charset="0"/>
                    <a:cs typeface="Times New Roman" pitchFamily="18" charset="0"/>
                  </a:rPr>
                  <a:t>=14.02</a:t>
                </a:r>
                <a:endParaRPr lang="en-US" sz="1800" dirty="0">
                  <a:latin typeface="Times New Roman" pitchFamily="18" charset="0"/>
                  <a:cs typeface="Times New Roman" pitchFamily="18" charset="0"/>
                </a:endParaRPr>
              </a:p>
              <a:p>
                <a:r>
                  <a:rPr lang="en-US" sz="1800" dirty="0">
                    <a:latin typeface="Times New Roman" pitchFamily="18" charset="0"/>
                    <a:cs typeface="Times New Roman" pitchFamily="18" charset="0"/>
                  </a:rPr>
                  <a:t>M = </a:t>
                </a:r>
                <a:r>
                  <a:rPr lang="en-US" sz="1800" dirty="0" smtClean="0">
                    <a:latin typeface="Times New Roman" pitchFamily="18" charset="0"/>
                    <a:cs typeface="Times New Roman" pitchFamily="18" charset="0"/>
                  </a:rPr>
                  <a:t>3770 </a:t>
                </a:r>
                <a:r>
                  <a:rPr lang="en-US" sz="1800" dirty="0" err="1">
                    <a:latin typeface="Times New Roman" pitchFamily="18" charset="0"/>
                    <a:cs typeface="Times New Roman" pitchFamily="18" charset="0"/>
                  </a:rPr>
                  <a:t>KN.m</a:t>
                </a:r>
                <a:endParaRPr lang="en-US" sz="1800" dirty="0">
                  <a:latin typeface="Times New Roman" pitchFamily="18" charset="0"/>
                  <a:cs typeface="Times New Roman" pitchFamily="18" charset="0"/>
                </a:endParaRPr>
              </a:p>
              <a:p>
                <a:r>
                  <a:rPr lang="el-GR" sz="1800" dirty="0">
                    <a:latin typeface="Times New Roman" pitchFamily="18" charset="0"/>
                    <a:cs typeface="Times New Roman" pitchFamily="18" charset="0"/>
                  </a:rPr>
                  <a:t>ρ</a:t>
                </a:r>
                <a:r>
                  <a:rPr lang="en-US" sz="1800" dirty="0">
                    <a:latin typeface="Times New Roman" pitchFamily="18" charset="0"/>
                    <a:cs typeface="Times New Roman" pitchFamily="18" charset="0"/>
                  </a:rPr>
                  <a:t>=  </a:t>
                </a:r>
                <a14:m>
                  <m:oMath xmlns:m="http://schemas.openxmlformats.org/officeDocument/2006/math">
                    <m:f>
                      <m:fPr>
                        <m:ctrlPr>
                          <a:rPr lang="en-US" sz="1800" i="1">
                            <a:latin typeface="Cambria Math" panose="02040503050406030204" pitchFamily="18" charset="0"/>
                            <a:cs typeface="Times New Roman" pitchFamily="18" charset="0"/>
                          </a:rPr>
                        </m:ctrlPr>
                      </m:fPr>
                      <m:num>
                        <m:r>
                          <a:rPr lang="en-US" sz="1800" i="1">
                            <a:latin typeface="Cambria Math"/>
                            <a:cs typeface="Times New Roman" pitchFamily="18" charset="0"/>
                          </a:rPr>
                          <m:t>0</m:t>
                        </m:r>
                        <m:r>
                          <a:rPr lang="en-US" sz="1800" i="1">
                            <a:latin typeface="Cambria Math"/>
                            <a:cs typeface="Times New Roman" pitchFamily="18" charset="0"/>
                          </a:rPr>
                          <m:t>.</m:t>
                        </m:r>
                        <m:r>
                          <a:rPr lang="en-US" sz="1800" i="1">
                            <a:latin typeface="Cambria Math"/>
                            <a:cs typeface="Times New Roman" pitchFamily="18" charset="0"/>
                          </a:rPr>
                          <m:t>85</m:t>
                        </m:r>
                        <m:r>
                          <a:rPr lang="en-US" sz="1800" i="1">
                            <a:latin typeface="Cambria Math"/>
                            <a:cs typeface="Times New Roman" pitchFamily="18" charset="0"/>
                          </a:rPr>
                          <m:t>∗</m:t>
                        </m:r>
                        <m:r>
                          <a:rPr lang="en-US" sz="1800" i="1">
                            <a:latin typeface="Cambria Math"/>
                            <a:cs typeface="Times New Roman" pitchFamily="18" charset="0"/>
                          </a:rPr>
                          <m:t>𝑓</m:t>
                        </m:r>
                        <m:sSup>
                          <m:sSupPr>
                            <m:ctrlPr>
                              <a:rPr lang="en-US" sz="1800" i="1">
                                <a:latin typeface="Cambria Math" panose="02040503050406030204" pitchFamily="18" charset="0"/>
                                <a:cs typeface="Times New Roman" pitchFamily="18" charset="0"/>
                              </a:rPr>
                            </m:ctrlPr>
                          </m:sSupPr>
                          <m:e>
                            <m:r>
                              <a:rPr lang="en-US" sz="1800" i="1">
                                <a:latin typeface="Cambria Math"/>
                                <a:cs typeface="Times New Roman" pitchFamily="18" charset="0"/>
                              </a:rPr>
                              <m:t>𝑐</m:t>
                            </m:r>
                          </m:e>
                          <m:sup>
                            <m:r>
                              <a:rPr lang="en-US" sz="1800" i="1">
                                <a:latin typeface="Cambria Math"/>
                                <a:cs typeface="Times New Roman" pitchFamily="18" charset="0"/>
                              </a:rPr>
                              <m:t>′</m:t>
                            </m:r>
                          </m:sup>
                        </m:sSup>
                      </m:num>
                      <m:den>
                        <m:r>
                          <a:rPr lang="en-US" sz="1800" i="1">
                            <a:latin typeface="Cambria Math"/>
                            <a:cs typeface="Times New Roman" pitchFamily="18" charset="0"/>
                          </a:rPr>
                          <m:t>𝑓𝑦</m:t>
                        </m:r>
                      </m:den>
                    </m:f>
                    <m:d>
                      <m:dPr>
                        <m:ctrlPr>
                          <a:rPr lang="ar-SA" sz="1800" i="1">
                            <a:latin typeface="Cambria Math" panose="02040503050406030204" pitchFamily="18" charset="0"/>
                            <a:cs typeface="Times New Roman" pitchFamily="18" charset="0"/>
                          </a:rPr>
                        </m:ctrlPr>
                      </m:dPr>
                      <m:e>
                        <m:r>
                          <a:rPr lang="en-US" sz="1800">
                            <a:latin typeface="Cambria Math"/>
                            <a:cs typeface="Times New Roman" pitchFamily="18" charset="0"/>
                          </a:rPr>
                          <m:t>1</m:t>
                        </m:r>
                        <m:r>
                          <a:rPr lang="en-US" sz="1800">
                            <a:latin typeface="Cambria Math"/>
                            <a:cs typeface="Times New Roman" pitchFamily="18" charset="0"/>
                          </a:rPr>
                          <m:t>−</m:t>
                        </m:r>
                        <m:rad>
                          <m:radPr>
                            <m:degHide m:val="on"/>
                            <m:ctrlPr>
                              <a:rPr lang="en-US" sz="1800" i="1">
                                <a:latin typeface="Cambria Math" panose="02040503050406030204" pitchFamily="18" charset="0"/>
                                <a:cs typeface="Times New Roman" pitchFamily="18" charset="0"/>
                              </a:rPr>
                            </m:ctrlPr>
                          </m:radPr>
                          <m:deg/>
                          <m:e>
                            <m:r>
                              <a:rPr lang="en-US" sz="1800" b="0" i="1" smtClean="0">
                                <a:latin typeface="Cambria Math" panose="02040503050406030204" pitchFamily="18" charset="0"/>
                                <a:cs typeface="Times New Roman" pitchFamily="18" charset="0"/>
                              </a:rPr>
                              <m:t>1</m:t>
                            </m:r>
                            <m:r>
                              <a:rPr lang="en-US" sz="1800" b="0" i="1" smtClean="0">
                                <a:latin typeface="Cambria Math" panose="02040503050406030204" pitchFamily="18" charset="0"/>
                                <a:cs typeface="Times New Roman" pitchFamily="18" charset="0"/>
                              </a:rPr>
                              <m:t>−</m:t>
                            </m:r>
                            <m:f>
                              <m:fPr>
                                <m:ctrlPr>
                                  <a:rPr lang="en-US" sz="1800" i="1">
                                    <a:latin typeface="Cambria Math" panose="02040503050406030204" pitchFamily="18" charset="0"/>
                                    <a:cs typeface="Times New Roman" pitchFamily="18" charset="0"/>
                                  </a:rPr>
                                </m:ctrlPr>
                              </m:fPr>
                              <m:num>
                                <m:r>
                                  <a:rPr lang="en-US" sz="1800" i="1">
                                    <a:latin typeface="Cambria Math"/>
                                    <a:cs typeface="Times New Roman" pitchFamily="18" charset="0"/>
                                  </a:rPr>
                                  <m:t>2</m:t>
                                </m:r>
                                <m:r>
                                  <a:rPr lang="en-US" sz="1800" i="1">
                                    <a:latin typeface="Cambria Math"/>
                                    <a:cs typeface="Times New Roman" pitchFamily="18" charset="0"/>
                                  </a:rPr>
                                  <m:t>.</m:t>
                                </m:r>
                                <m:r>
                                  <a:rPr lang="en-US" sz="1800" i="1">
                                    <a:latin typeface="Cambria Math"/>
                                    <a:cs typeface="Times New Roman" pitchFamily="18" charset="0"/>
                                  </a:rPr>
                                  <m:t>61</m:t>
                                </m:r>
                                <m:r>
                                  <a:rPr lang="en-US" sz="1800" i="1">
                                    <a:latin typeface="Cambria Math"/>
                                    <a:cs typeface="Times New Roman" pitchFamily="18" charset="0"/>
                                  </a:rPr>
                                  <m:t>∗</m:t>
                                </m:r>
                                <m:r>
                                  <a:rPr lang="en-US" sz="1800" i="1">
                                    <a:latin typeface="Cambria Math"/>
                                    <a:cs typeface="Times New Roman" pitchFamily="18" charset="0"/>
                                  </a:rPr>
                                  <m:t>𝑀𝑢</m:t>
                                </m:r>
                              </m:num>
                              <m:den>
                                <m:r>
                                  <a:rPr lang="en-US" sz="1800" i="1">
                                    <a:latin typeface="Cambria Math"/>
                                    <a:cs typeface="Times New Roman" pitchFamily="18" charset="0"/>
                                  </a:rPr>
                                  <m:t>𝑏</m:t>
                                </m:r>
                                <m:sSup>
                                  <m:sSupPr>
                                    <m:ctrlPr>
                                      <a:rPr lang="en-US" sz="1800" i="1">
                                        <a:latin typeface="Cambria Math" panose="02040503050406030204" pitchFamily="18" charset="0"/>
                                        <a:cs typeface="Times New Roman" pitchFamily="18" charset="0"/>
                                      </a:rPr>
                                    </m:ctrlPr>
                                  </m:sSupPr>
                                  <m:e>
                                    <m:r>
                                      <a:rPr lang="en-US" sz="1800" i="1">
                                        <a:latin typeface="Cambria Math"/>
                                        <a:cs typeface="Times New Roman" pitchFamily="18" charset="0"/>
                                      </a:rPr>
                                      <m:t>𝑑</m:t>
                                    </m:r>
                                  </m:e>
                                  <m:sup>
                                    <m:r>
                                      <a:rPr lang="en-US" sz="1800" i="1">
                                        <a:latin typeface="Cambria Math"/>
                                        <a:cs typeface="Times New Roman" pitchFamily="18" charset="0"/>
                                      </a:rPr>
                                      <m:t>2</m:t>
                                    </m:r>
                                  </m:sup>
                                </m:sSup>
                                <m:r>
                                  <a:rPr lang="en-US" sz="1800" i="1">
                                    <a:latin typeface="Cambria Math"/>
                                    <a:cs typeface="Times New Roman" pitchFamily="18" charset="0"/>
                                  </a:rPr>
                                  <m:t>𝑓</m:t>
                                </m:r>
                                <m:sSup>
                                  <m:sSupPr>
                                    <m:ctrlPr>
                                      <a:rPr lang="en-US" sz="1800" i="1">
                                        <a:latin typeface="Cambria Math" panose="02040503050406030204" pitchFamily="18" charset="0"/>
                                        <a:cs typeface="Times New Roman" pitchFamily="18" charset="0"/>
                                      </a:rPr>
                                    </m:ctrlPr>
                                  </m:sSupPr>
                                  <m:e>
                                    <m:r>
                                      <a:rPr lang="en-US" sz="1800" i="1">
                                        <a:latin typeface="Cambria Math"/>
                                        <a:cs typeface="Times New Roman" pitchFamily="18" charset="0"/>
                                      </a:rPr>
                                      <m:t>𝑐</m:t>
                                    </m:r>
                                  </m:e>
                                  <m:sup>
                                    <m:r>
                                      <a:rPr lang="en-US" sz="1800" i="1">
                                        <a:latin typeface="Cambria Math"/>
                                        <a:cs typeface="Times New Roman" pitchFamily="18" charset="0"/>
                                      </a:rPr>
                                      <m:t>′</m:t>
                                    </m:r>
                                  </m:sup>
                                </m:sSup>
                              </m:den>
                            </m:f>
                          </m:e>
                        </m:rad>
                      </m:e>
                    </m:d>
                  </m:oMath>
                </a14:m>
                <a:endParaRPr lang="ar-SA" sz="1800" dirty="0">
                  <a:latin typeface="Times New Roman" pitchFamily="18" charset="0"/>
                  <a:cs typeface="Times New Roman" pitchFamily="18" charset="0"/>
                </a:endParaRPr>
              </a:p>
              <a:p>
                <a:r>
                  <a:rPr lang="el-GR" sz="1800" dirty="0">
                    <a:solidFill>
                      <a:srgbClr val="000000"/>
                    </a:solidFill>
                    <a:latin typeface="Times New Roman" panose="02020603050405020304" pitchFamily="18" charset="0"/>
                    <a:cs typeface="Times New Roman" panose="02020603050405020304" pitchFamily="18" charset="0"/>
                  </a:rPr>
                  <a:t>ρ= </a:t>
                </a:r>
                <a:r>
                  <a:rPr lang="en-US" sz="1800" dirty="0" smtClean="0">
                    <a:solidFill>
                      <a:srgbClr val="000000"/>
                    </a:solidFill>
                    <a:latin typeface="Times New Roman" panose="02020603050405020304" pitchFamily="18" charset="0"/>
                    <a:cs typeface="Times New Roman" panose="02020603050405020304" pitchFamily="18" charset="0"/>
                  </a:rPr>
                  <a:t>0.027&lt; </a:t>
                </a:r>
                <a:r>
                  <a:rPr lang="el-GR" sz="1800" dirty="0">
                    <a:solidFill>
                      <a:srgbClr val="000000"/>
                    </a:solidFill>
                    <a:latin typeface="Times New Roman" panose="02020603050405020304" pitchFamily="18" charset="0"/>
                    <a:cs typeface="Times New Roman" panose="02020603050405020304" pitchFamily="18" charset="0"/>
                  </a:rPr>
                  <a:t>ρ</a:t>
                </a:r>
                <a:r>
                  <a:rPr lang="en-US" sz="1800" dirty="0">
                    <a:solidFill>
                      <a:srgbClr val="000000"/>
                    </a:solidFill>
                    <a:latin typeface="Times New Roman" panose="02020603050405020304" pitchFamily="18" charset="0"/>
                    <a:cs typeface="Times New Roman" panose="02020603050405020304" pitchFamily="18" charset="0"/>
                  </a:rPr>
                  <a:t>min</a:t>
                </a:r>
              </a:p>
              <a:p>
                <a:r>
                  <a:rPr lang="en-US" sz="1800" dirty="0">
                    <a:solidFill>
                      <a:srgbClr val="000000"/>
                    </a:solidFill>
                    <a:latin typeface="Times New Roman" panose="02020603050405020304" pitchFamily="18" charset="0"/>
                    <a:cs typeface="Times New Roman" panose="02020603050405020304" pitchFamily="18" charset="0"/>
                  </a:rPr>
                  <a:t>Use </a:t>
                </a:r>
                <a:r>
                  <a:rPr lang="el-GR" sz="1800" dirty="0">
                    <a:solidFill>
                      <a:srgbClr val="000000"/>
                    </a:solidFill>
                    <a:latin typeface="Times New Roman" panose="02020603050405020304" pitchFamily="18" charset="0"/>
                    <a:cs typeface="Times New Roman" panose="02020603050405020304" pitchFamily="18" charset="0"/>
                  </a:rPr>
                  <a:t>ρ</a:t>
                </a:r>
                <a:r>
                  <a:rPr lang="en-US" sz="1800" dirty="0">
                    <a:solidFill>
                      <a:srgbClr val="000000"/>
                    </a:solidFill>
                    <a:latin typeface="Times New Roman" panose="02020603050405020304" pitchFamily="18" charset="0"/>
                    <a:cs typeface="Times New Roman" panose="02020603050405020304" pitchFamily="18" charset="0"/>
                  </a:rPr>
                  <a:t>min</a:t>
                </a:r>
              </a:p>
              <a:p>
                <a:r>
                  <a:rPr lang="en-US" sz="1800" dirty="0">
                    <a:solidFill>
                      <a:srgbClr val="000000"/>
                    </a:solidFill>
                    <a:latin typeface="Times New Roman" panose="02020603050405020304" pitchFamily="18" charset="0"/>
                    <a:cs typeface="Times New Roman" panose="02020603050405020304" pitchFamily="18" charset="0"/>
                  </a:rPr>
                  <a:t>As =</a:t>
                </a:r>
                <a:r>
                  <a:rPr lang="el-GR" sz="1800" dirty="0">
                    <a:solidFill>
                      <a:srgbClr val="000000"/>
                    </a:solidFill>
                    <a:latin typeface="Times New Roman" panose="02020603050405020304" pitchFamily="18" charset="0"/>
                    <a:cs typeface="Times New Roman" panose="02020603050405020304" pitchFamily="18" charset="0"/>
                  </a:rPr>
                  <a:t>ρ</a:t>
                </a:r>
                <a:r>
                  <a:rPr lang="en-US" sz="1800" dirty="0" err="1">
                    <a:solidFill>
                      <a:srgbClr val="000000"/>
                    </a:solidFill>
                    <a:latin typeface="Times New Roman" panose="02020603050405020304" pitchFamily="18" charset="0"/>
                    <a:cs typeface="Times New Roman" panose="02020603050405020304" pitchFamily="18" charset="0"/>
                  </a:rPr>
                  <a:t>bd</a:t>
                </a:r>
                <a:endParaRPr lang="en-US" sz="1800" dirty="0">
                  <a:solidFill>
                    <a:srgbClr val="000000"/>
                  </a:solidFill>
                  <a:latin typeface="Times New Roman" panose="02020603050405020304" pitchFamily="18" charset="0"/>
                  <a:cs typeface="Times New Roman" panose="02020603050405020304" pitchFamily="18" charset="0"/>
                </a:endParaRPr>
              </a:p>
              <a:p>
                <a:r>
                  <a:rPr lang="en-US" sz="1800" dirty="0">
                    <a:solidFill>
                      <a:srgbClr val="000000"/>
                    </a:solidFill>
                    <a:latin typeface="Times New Roman" panose="02020603050405020304" pitchFamily="18" charset="0"/>
                    <a:cs typeface="Times New Roman" panose="02020603050405020304" pitchFamily="18" charset="0"/>
                  </a:rPr>
                  <a:t>As = 0.00333*1000*1100= 3663</a:t>
                </a:r>
                <a:endParaRPr lang="ar-SA" sz="1800" dirty="0">
                  <a:solidFill>
                    <a:srgbClr val="000000"/>
                  </a:solidFill>
                  <a:latin typeface="Times New Roman" panose="02020603050405020304" pitchFamily="18" charset="0"/>
                  <a:cs typeface="Times New Roman" panose="02020603050405020304" pitchFamily="18" charset="0"/>
                </a:endParaRPr>
              </a:p>
              <a:p>
                <a:r>
                  <a:rPr lang="ar-SA" sz="1800" dirty="0">
                    <a:solidFill>
                      <a:srgbClr val="000000"/>
                    </a:solidFill>
                    <a:latin typeface="Times New Roman" panose="02020603050405020304" pitchFamily="18" charset="0"/>
                    <a:cs typeface="Times New Roman" panose="02020603050405020304" pitchFamily="18" charset="0"/>
                  </a:rPr>
                  <a:t># </a:t>
                </a:r>
                <a:r>
                  <a:rPr lang="en-US" sz="1800" dirty="0">
                    <a:solidFill>
                      <a:srgbClr val="000000"/>
                    </a:solidFill>
                    <a:latin typeface="Times New Roman" panose="02020603050405020304" pitchFamily="18" charset="0"/>
                    <a:cs typeface="Times New Roman" panose="02020603050405020304" pitchFamily="18" charset="0"/>
                  </a:rPr>
                  <a:t> of bars </a:t>
                </a:r>
                <a:r>
                  <a:rPr lang="ar-SA" sz="1800" dirty="0">
                    <a:solidFill>
                      <a:srgbClr val="000000"/>
                    </a:solidFill>
                    <a:latin typeface="Times New Roman" panose="02020603050405020304" pitchFamily="18" charset="0"/>
                    <a:cs typeface="Times New Roman" panose="02020603050405020304" pitchFamily="18" charset="0"/>
                  </a:rPr>
                  <a:t>=</a:t>
                </a:r>
                <a14:m>
                  <m:oMath xmlns:m="http://schemas.openxmlformats.org/officeDocument/2006/math">
                    <m:f>
                      <m:fPr>
                        <m:ctrlPr>
                          <a:rPr lang="en-US" sz="1800" i="1">
                            <a:solidFill>
                              <a:srgbClr val="000000"/>
                            </a:solidFill>
                            <a:latin typeface="Cambria Math" panose="02040503050406030204" pitchFamily="18" charset="0"/>
                          </a:rPr>
                        </m:ctrlPr>
                      </m:fPr>
                      <m:num>
                        <m:r>
                          <a:rPr lang="en-US" sz="1800" i="1">
                            <a:solidFill>
                              <a:srgbClr val="000000"/>
                            </a:solidFill>
                            <a:latin typeface="Cambria Math"/>
                          </a:rPr>
                          <m:t>3663</m:t>
                        </m:r>
                      </m:num>
                      <m:den>
                        <m:r>
                          <a:rPr lang="en-US" sz="1800" i="1">
                            <a:solidFill>
                              <a:srgbClr val="000000"/>
                            </a:solidFill>
                            <a:latin typeface="Cambria Math"/>
                          </a:rPr>
                          <m:t>491</m:t>
                        </m:r>
                      </m:den>
                    </m:f>
                  </m:oMath>
                </a14:m>
                <a:r>
                  <a:rPr lang="ar-SA" sz="1800" dirty="0">
                    <a:solidFill>
                      <a:srgbClr val="000000"/>
                    </a:solidFill>
                    <a:latin typeface="Times New Roman" panose="02020603050405020304" pitchFamily="18" charset="0"/>
                    <a:cs typeface="Times New Roman" panose="02020603050405020304" pitchFamily="18" charset="0"/>
                  </a:rPr>
                  <a:t>=  </a:t>
                </a:r>
                <a:r>
                  <a:rPr lang="en-US" sz="1800" dirty="0">
                    <a:solidFill>
                      <a:srgbClr val="000000"/>
                    </a:solidFill>
                    <a:latin typeface="Times New Roman" panose="02020603050405020304" pitchFamily="18" charset="0"/>
                    <a:cs typeface="Times New Roman" panose="02020603050405020304" pitchFamily="18" charset="0"/>
                  </a:rPr>
                  <a:t> 8 </a:t>
                </a:r>
                <a:r>
                  <a:rPr lang="en-US" sz="1800" dirty="0" smtClean="0">
                    <a:solidFill>
                      <a:srgbClr val="000000"/>
                    </a:solidFill>
                    <a:latin typeface="Times New Roman" panose="02020603050405020304" pitchFamily="18" charset="0"/>
                    <a:cs typeface="Times New Roman" panose="02020603050405020304" pitchFamily="18" charset="0"/>
                  </a:rPr>
                  <a:t>bars</a:t>
                </a:r>
              </a:p>
              <a:p>
                <a:r>
                  <a:rPr lang="en-US" sz="1800" dirty="0">
                    <a:solidFill>
                      <a:srgbClr val="000000"/>
                    </a:solidFill>
                    <a:latin typeface="CambriaMath"/>
                  </a:rPr>
                  <a:t>1</a:t>
                </a:r>
                <a:r>
                  <a:rPr lang="el-GR" sz="1800" dirty="0">
                    <a:solidFill>
                      <a:srgbClr val="000000"/>
                    </a:solidFill>
                    <a:latin typeface="CambriaMath"/>
                  </a:rPr>
                  <a:t>φ</a:t>
                </a:r>
                <a:r>
                  <a:rPr lang="en-US" sz="1800" dirty="0">
                    <a:solidFill>
                      <a:srgbClr val="000000"/>
                    </a:solidFill>
                    <a:latin typeface="CambriaMath"/>
                  </a:rPr>
                  <a:t>25mm/12cm</a:t>
                </a:r>
                <a:endParaRPr lang="en-US" sz="1800" dirty="0">
                  <a:solidFill>
                    <a:srgbClr val="000000"/>
                  </a:solidFill>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935480"/>
                <a:ext cx="8229600" cy="4922520"/>
              </a:xfrm>
              <a:blipFill rotWithShape="0">
                <a:blip r:embed="rId2"/>
                <a:stretch>
                  <a:fillRect l="-296" t="-743"/>
                </a:stretch>
              </a:blipFill>
            </p:spPr>
            <p:txBody>
              <a:bodyPr/>
              <a:lstStyle/>
              <a:p>
                <a:r>
                  <a:rPr lang="en-US">
                    <a:noFill/>
                  </a:rPr>
                  <a:t> </a:t>
                </a:r>
              </a:p>
            </p:txBody>
          </p:sp>
        </mc:Fallback>
      </mc:AlternateContent>
    </p:spTree>
    <p:extLst>
      <p:ext uri="{BB962C8B-B14F-4D97-AF65-F5344CB8AC3E}">
        <p14:creationId xmlns:p14="http://schemas.microsoft.com/office/powerpoint/2010/main" val="2917029014"/>
      </p:ext>
    </p:extLst>
  </p:cSld>
  <p:clrMapOvr>
    <a:masterClrMapping/>
  </p:clrMapOvr>
  <p:transition spd="med">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43000"/>
            <a:ext cx="8229600" cy="1143000"/>
          </a:xfrm>
        </p:spPr>
        <p:txBody>
          <a:bodyPr>
            <a:normAutofit fontScale="90000"/>
          </a:bodyPr>
          <a:lstStyle/>
          <a:p>
            <a:r>
              <a:rPr lang="en-US" dirty="0" smtClean="0">
                <a:latin typeface="Times New Roman" panose="02020603050405020304" pitchFamily="18" charset="0"/>
                <a:cs typeface="Times New Roman" panose="02020603050405020304" pitchFamily="18" charset="0"/>
              </a:rPr>
              <a:t>Mat Reinforcement in case of Seismic consideration </a:t>
            </a:r>
            <a:endParaRPr lang="ar-SA" dirty="0">
              <a:latin typeface="Times New Roman" panose="02020603050405020304" pitchFamily="18" charset="0"/>
              <a:cs typeface="Times New Roman" panose="02020603050405020304" pitchFamily="18" charset="0"/>
            </a:endParaRPr>
          </a:p>
        </p:txBody>
      </p:sp>
      <p:pic>
        <p:nvPicPr>
          <p:cNvPr id="16386" name="Picture 2" descr="C:\Users\Hp\Desktop\60344008_417137415795445_3247823208031715328_n.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43846" y="2468563"/>
            <a:ext cx="6456307" cy="438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5760238"/>
      </p:ext>
    </p:extLst>
  </p:cSld>
  <p:clrMapOvr>
    <a:masterClrMapping/>
  </p:clrMapOvr>
  <p:transition spd="med">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219200"/>
            <a:ext cx="8229600" cy="1143000"/>
          </a:xfrm>
        </p:spPr>
        <p:txBody>
          <a:bodyPr>
            <a:normAutofit fontScale="90000"/>
          </a:bodyPr>
          <a:lstStyle/>
          <a:p>
            <a:r>
              <a:rPr lang="en-US" dirty="0">
                <a:latin typeface="Times New Roman" panose="02020603050405020304" pitchFamily="18" charset="0"/>
                <a:cs typeface="Times New Roman" panose="02020603050405020304" pitchFamily="18" charset="0"/>
              </a:rPr>
              <a:t>Mat Reinforcement in case </a:t>
            </a:r>
            <a:r>
              <a:rPr lang="en-US" dirty="0" smtClean="0">
                <a:latin typeface="Times New Roman" panose="02020603050405020304" pitchFamily="18" charset="0"/>
                <a:cs typeface="Times New Roman" panose="02020603050405020304" pitchFamily="18" charset="0"/>
              </a:rPr>
              <a:t>of without </a:t>
            </a:r>
            <a:r>
              <a:rPr lang="en-US" dirty="0">
                <a:latin typeface="Times New Roman" panose="02020603050405020304" pitchFamily="18" charset="0"/>
                <a:cs typeface="Times New Roman" panose="02020603050405020304" pitchFamily="18" charset="0"/>
              </a:rPr>
              <a:t>Seismic consideration </a:t>
            </a:r>
            <a:endParaRPr lang="ar-SA" dirty="0"/>
          </a:p>
        </p:txBody>
      </p:sp>
      <p:pic>
        <p:nvPicPr>
          <p:cNvPr id="15362" name="Picture 2" descr="C:\Users\Hp\Desktop\60556611_302761950613857_4785821627742945280_n.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01724" y="2743200"/>
            <a:ext cx="6540551" cy="438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7835340"/>
      </p:ext>
    </p:extLst>
  </p:cSld>
  <p:clrMapOvr>
    <a:masterClrMapping/>
  </p:clrMapOvr>
  <p:transition spd="med">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1123474"/>
            <a:ext cx="8229600" cy="5220652"/>
          </a:xfrm>
        </p:spPr>
      </p:pic>
    </p:spTree>
    <p:extLst>
      <p:ext uri="{BB962C8B-B14F-4D97-AF65-F5344CB8AC3E}">
        <p14:creationId xmlns:p14="http://schemas.microsoft.com/office/powerpoint/2010/main" val="2201068540"/>
      </p:ext>
    </p:extLst>
  </p:cSld>
  <p:clrMapOvr>
    <a:masterClrMapping/>
  </p:clrMapOvr>
  <p:transition spd="med">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calculations </a:t>
            </a:r>
            <a:endParaRPr lang="ar-SA"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dirty="0" smtClean="0">
                <a:latin typeface="Times New Roman" pitchFamily="18" charset="0"/>
                <a:cs typeface="Times New Roman" pitchFamily="18" charset="0"/>
              </a:rPr>
              <a:t>This is for 8-floor without seismic consideration </a:t>
            </a:r>
          </a:p>
          <a:p>
            <a:r>
              <a:rPr lang="en-US" dirty="0" smtClean="0">
                <a:latin typeface="Times New Roman" pitchFamily="18" charset="0"/>
                <a:cs typeface="Times New Roman" pitchFamily="18" charset="0"/>
              </a:rPr>
              <a:t>Total </a:t>
            </a:r>
            <a:r>
              <a:rPr lang="en-US" dirty="0">
                <a:latin typeface="Times New Roman" pitchFamily="18" charset="0"/>
                <a:cs typeface="Times New Roman" pitchFamily="18" charset="0"/>
              </a:rPr>
              <a:t>weight of steel = 17983 kg </a:t>
            </a:r>
          </a:p>
          <a:p>
            <a:r>
              <a:rPr lang="en-US" dirty="0">
                <a:latin typeface="Times New Roman" pitchFamily="18" charset="0"/>
                <a:cs typeface="Times New Roman" pitchFamily="18" charset="0"/>
              </a:rPr>
              <a:t>Steel price = 50352.98 Nis </a:t>
            </a:r>
          </a:p>
          <a:p>
            <a:r>
              <a:rPr lang="en-US" dirty="0">
                <a:latin typeface="Times New Roman" pitchFamily="18" charset="0"/>
                <a:cs typeface="Times New Roman" pitchFamily="18" charset="0"/>
              </a:rPr>
              <a:t>Volume of concrete = </a:t>
            </a:r>
            <a:r>
              <a:rPr lang="en-US" dirty="0" smtClean="0">
                <a:latin typeface="Times New Roman" pitchFamily="18" charset="0"/>
                <a:cs typeface="Times New Roman" pitchFamily="18" charset="0"/>
              </a:rPr>
              <a:t>245m</a:t>
            </a:r>
            <a:r>
              <a:rPr lang="en-US" baseline="30000"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Concrete price = 36750 Nis</a:t>
            </a:r>
          </a:p>
          <a:p>
            <a:r>
              <a:rPr lang="en-US" dirty="0">
                <a:latin typeface="Times New Roman" pitchFamily="18" charset="0"/>
                <a:cs typeface="Times New Roman" pitchFamily="18" charset="0"/>
              </a:rPr>
              <a:t>Total price = 87103 Nis </a:t>
            </a: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ar-SA" dirty="0"/>
          </a:p>
        </p:txBody>
      </p:sp>
      <p:graphicFrame>
        <p:nvGraphicFramePr>
          <p:cNvPr id="4" name="Object 3"/>
          <p:cNvGraphicFramePr>
            <a:graphicFrameLocks noChangeAspect="1"/>
          </p:cNvGraphicFramePr>
          <p:nvPr>
            <p:extLst>
              <p:ext uri="{D42A27DB-BD31-4B8C-83A1-F6EECF244321}">
                <p14:modId xmlns:p14="http://schemas.microsoft.com/office/powerpoint/2010/main" val="584578316"/>
              </p:ext>
            </p:extLst>
          </p:nvPr>
        </p:nvGraphicFramePr>
        <p:xfrm>
          <a:off x="609600" y="2057400"/>
          <a:ext cx="7194550" cy="1573213"/>
        </p:xfrm>
        <a:graphic>
          <a:graphicData uri="http://schemas.openxmlformats.org/presentationml/2006/ole">
            <mc:AlternateContent xmlns:mc="http://schemas.openxmlformats.org/markup-compatibility/2006">
              <mc:Choice xmlns:v="urn:schemas-microsoft-com:vml" Requires="v">
                <p:oleObj spid="_x0000_s18445" name="Document" r:id="rId3" imgW="7190550" imgH="1575455" progId="Word.Document.12">
                  <p:embed/>
                </p:oleObj>
              </mc:Choice>
              <mc:Fallback>
                <p:oleObj name="Document" r:id="rId3" imgW="7190550" imgH="1575455" progId="Word.Document.12">
                  <p:embed/>
                  <p:pic>
                    <p:nvPicPr>
                      <p:cNvPr id="0" name=""/>
                      <p:cNvPicPr/>
                      <p:nvPr/>
                    </p:nvPicPr>
                    <p:blipFill>
                      <a:blip r:embed="rId4"/>
                      <a:stretch>
                        <a:fillRect/>
                      </a:stretch>
                    </p:blipFill>
                    <p:spPr>
                      <a:xfrm>
                        <a:off x="609600" y="2057400"/>
                        <a:ext cx="7194550" cy="1573213"/>
                      </a:xfrm>
                      <a:prstGeom prst="rect">
                        <a:avLst/>
                      </a:prstGeom>
                    </p:spPr>
                  </p:pic>
                </p:oleObj>
              </mc:Fallback>
            </mc:AlternateContent>
          </a:graphicData>
        </a:graphic>
      </p:graphicFrame>
    </p:spTree>
    <p:extLst>
      <p:ext uri="{BB962C8B-B14F-4D97-AF65-F5344CB8AC3E}">
        <p14:creationId xmlns:p14="http://schemas.microsoft.com/office/powerpoint/2010/main" val="141867955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6" presetClass="emph" presetSubtype="0" fill="hold" nodeType="clickEffect">
                                  <p:stCondLst>
                                    <p:cond delay="0"/>
                                  </p:stCondLst>
                                  <p:childTnLst>
                                    <p:animEffect transition="out" filter="fade">
                                      <p:cBhvr>
                                        <p:cTn id="48" dur="500" tmFilter="0, 0; .2, .5; .8, .5; 1, 0"/>
                                        <p:tgtEl>
                                          <p:spTgt spid="3">
                                            <p:txEl>
                                              <p:pRg st="8" end="8"/>
                                            </p:txEl>
                                          </p:spTgt>
                                        </p:tgtEl>
                                      </p:cBhvr>
                                    </p:animEffect>
                                    <p:animScale>
                                      <p:cBhvr>
                                        <p:cTn id="49" dur="250" autoRev="1" fill="hold"/>
                                        <p:tgtEl>
                                          <p:spTgt spid="3">
                                            <p:txEl>
                                              <p:pRg st="8" end="8"/>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latin typeface="Times New Roman" panose="02020603050405020304" pitchFamily="18" charset="0"/>
                <a:cs typeface="Times New Roman" panose="02020603050405020304" pitchFamily="18" charset="0"/>
              </a:rPr>
              <a:t>Cost calculations </a:t>
            </a:r>
            <a:endParaRPr lang="ar-SA" dirty="0">
              <a:latin typeface="Times New Roman" panose="02020603050405020304" pitchFamily="18" charset="0"/>
              <a:cs typeface="Times New Roman" panose="02020603050405020304" pitchFamily="18" charset="0"/>
            </a:endParaRPr>
          </a:p>
        </p:txBody>
      </p:sp>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1447800"/>
            <a:ext cx="8610600" cy="4999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660897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410"/>
                                        </p:tgtEl>
                                        <p:attrNameLst>
                                          <p:attrName>style.visibility</p:attrName>
                                        </p:attrNameLst>
                                      </p:cBhvr>
                                      <p:to>
                                        <p:strVal val="visible"/>
                                      </p:to>
                                    </p:set>
                                    <p:anim calcmode="lin" valueType="num">
                                      <p:cBhvr additive="base">
                                        <p:cTn id="13" dur="500" fill="hold"/>
                                        <p:tgtEl>
                                          <p:spTgt spid="17410"/>
                                        </p:tgtEl>
                                        <p:attrNameLst>
                                          <p:attrName>ppt_x</p:attrName>
                                        </p:attrNameLst>
                                      </p:cBhvr>
                                      <p:tavLst>
                                        <p:tav tm="0">
                                          <p:val>
                                            <p:strVal val="#ppt_x"/>
                                          </p:val>
                                        </p:tav>
                                        <p:tav tm="100000">
                                          <p:val>
                                            <p:strVal val="#ppt_x"/>
                                          </p:val>
                                        </p:tav>
                                      </p:tavLst>
                                    </p:anim>
                                    <p:anim calcmode="lin" valueType="num">
                                      <p:cBhvr additive="base">
                                        <p:cTn id="14"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821363"/>
          </a:xfrm>
        </p:spPr>
        <p:txBody>
          <a:bodyPr>
            <a:normAutofit/>
          </a:bodyPr>
          <a:lstStyle/>
          <a:p>
            <a:r>
              <a:rPr lang="en-US" sz="4000" b="1" dirty="0" smtClean="0">
                <a:latin typeface="Times New Roman" pitchFamily="18" charset="0"/>
                <a:cs typeface="Times New Roman" pitchFamily="18" charset="0"/>
              </a:rPr>
              <a:t>Recommendations</a:t>
            </a:r>
          </a:p>
          <a:p>
            <a:pPr marL="514350" indent="-514350">
              <a:buAutoNum type="arabicPeriod"/>
            </a:pPr>
            <a:r>
              <a:rPr lang="en-US" b="1" dirty="0" smtClean="0">
                <a:latin typeface="Times New Roman" pitchFamily="18" charset="0"/>
                <a:cs typeface="Times New Roman" pitchFamily="18" charset="0"/>
              </a:rPr>
              <a:t>Soil Improvement</a:t>
            </a:r>
          </a:p>
          <a:p>
            <a:pPr>
              <a:buFontTx/>
              <a:buChar char="-"/>
            </a:pPr>
            <a:r>
              <a:rPr lang="en-US" sz="3000" dirty="0" smtClean="0">
                <a:latin typeface="Times New Roman" pitchFamily="18" charset="0"/>
                <a:cs typeface="Times New Roman" pitchFamily="18" charset="0"/>
              </a:rPr>
              <a:t>The </a:t>
            </a:r>
            <a:r>
              <a:rPr lang="en-US" sz="3000" dirty="0">
                <a:latin typeface="Times New Roman" pitchFamily="18" charset="0"/>
                <a:cs typeface="Times New Roman" pitchFamily="18" charset="0"/>
              </a:rPr>
              <a:t>characteristic of the soil can be improved in many ways, the most common way is compaction by adding base course with good characteristics and compact it</a:t>
            </a:r>
            <a:r>
              <a:rPr lang="en-US" sz="3000" dirty="0" smtClean="0">
                <a:latin typeface="Times New Roman" pitchFamily="18" charset="0"/>
                <a:cs typeface="Times New Roman" pitchFamily="18" charset="0"/>
              </a:rPr>
              <a:t>.</a:t>
            </a:r>
          </a:p>
          <a:p>
            <a:pPr marL="0" indent="0">
              <a:buNone/>
            </a:pPr>
            <a:r>
              <a:rPr lang="en-US" b="1" dirty="0" smtClean="0">
                <a:latin typeface="Times New Roman" pitchFamily="18" charset="0"/>
                <a:cs typeface="Times New Roman" pitchFamily="18" charset="0"/>
              </a:rPr>
              <a:t>2. </a:t>
            </a:r>
            <a:r>
              <a:rPr lang="en-US" b="1" dirty="0">
                <a:latin typeface="Times New Roman" pitchFamily="18" charset="0"/>
                <a:cs typeface="Times New Roman" pitchFamily="18" charset="0"/>
              </a:rPr>
              <a:t>Mat </a:t>
            </a:r>
            <a:r>
              <a:rPr lang="en-US" b="1" dirty="0" smtClean="0">
                <a:latin typeface="Times New Roman" pitchFamily="18" charset="0"/>
                <a:cs typeface="Times New Roman" pitchFamily="18" charset="0"/>
              </a:rPr>
              <a:t>Foundation</a:t>
            </a:r>
          </a:p>
          <a:p>
            <a:pPr>
              <a:buFontTx/>
              <a:buChar char="-"/>
            </a:pPr>
            <a:r>
              <a:rPr lang="en-US" sz="3000" dirty="0" smtClean="0">
                <a:latin typeface="Times New Roman" pitchFamily="18" charset="0"/>
                <a:cs typeface="Times New Roman" pitchFamily="18" charset="0"/>
              </a:rPr>
              <a:t>The </a:t>
            </a:r>
            <a:r>
              <a:rPr lang="en-US" sz="3000" dirty="0">
                <a:latin typeface="Times New Roman" pitchFamily="18" charset="0"/>
                <a:cs typeface="Times New Roman" pitchFamily="18" charset="0"/>
              </a:rPr>
              <a:t>effect of the earthquake can be reduced at the edges of the mat foundation by adding 20 cm reinforced concrete around the mat. </a:t>
            </a:r>
            <a:endParaRPr lang="en-US" sz="3000" dirty="0" smtClean="0">
              <a:latin typeface="Times New Roman" pitchFamily="18" charset="0"/>
              <a:cs typeface="Times New Roman" pitchFamily="18" charset="0"/>
            </a:endParaRPr>
          </a:p>
          <a:p>
            <a:pPr>
              <a:buFontTx/>
              <a:buChar char="-"/>
            </a:pP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54185601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143000"/>
            <a:ext cx="8153400" cy="4983163"/>
          </a:xfrm>
        </p:spPr>
        <p:txBody>
          <a:bodyPr/>
          <a:lstStyle/>
          <a:p>
            <a:pPr marL="0" indent="0">
              <a:buNone/>
            </a:pPr>
            <a:r>
              <a:rPr lang="en-US" b="1" dirty="0" smtClean="0">
                <a:latin typeface="Times New Roman" pitchFamily="18" charset="0"/>
                <a:cs typeface="Times New Roman" pitchFamily="18" charset="0"/>
              </a:rPr>
              <a:t>3</a:t>
            </a:r>
            <a:r>
              <a:rPr lang="en-US" sz="3200" b="1" dirty="0" smtClean="0">
                <a:latin typeface="Times New Roman" pitchFamily="18" charset="0"/>
                <a:cs typeface="Times New Roman" pitchFamily="18" charset="0"/>
              </a:rPr>
              <a:t>. </a:t>
            </a:r>
            <a:r>
              <a:rPr lang="en-US" sz="3200" b="1" dirty="0" smtClean="0">
                <a:latin typeface="Times New Roman" pitchFamily="18" charset="0"/>
                <a:cs typeface="Times New Roman" pitchFamily="18" charset="0"/>
              </a:rPr>
              <a:t>Number of floors </a:t>
            </a:r>
            <a:endParaRPr lang="en-US" b="1" dirty="0" smtClean="0">
              <a:latin typeface="Times New Roman" pitchFamily="18" charset="0"/>
              <a:cs typeface="Times New Roman" pitchFamily="18" charset="0"/>
            </a:endParaRPr>
          </a:p>
          <a:p>
            <a:pPr>
              <a:buFontTx/>
              <a:buChar char="-"/>
            </a:pPr>
            <a:r>
              <a:rPr lang="en-US" sz="3000" dirty="0" smtClean="0">
                <a:latin typeface="Times New Roman" pitchFamily="18" charset="0"/>
                <a:cs typeface="Times New Roman" pitchFamily="18" charset="0"/>
              </a:rPr>
              <a:t>Depend </a:t>
            </a:r>
            <a:r>
              <a:rPr lang="en-US" sz="3000" dirty="0">
                <a:latin typeface="Times New Roman" pitchFamily="18" charset="0"/>
                <a:cs typeface="Times New Roman" pitchFamily="18" charset="0"/>
              </a:rPr>
              <a:t>in the study of the soil </a:t>
            </a:r>
            <a:r>
              <a:rPr lang="en-US" sz="3000" dirty="0" smtClean="0">
                <a:latin typeface="Times New Roman" pitchFamily="18" charset="0"/>
                <a:cs typeface="Times New Roman" pitchFamily="18" charset="0"/>
              </a:rPr>
              <a:t>in eastern region of Nablus at Al-</a:t>
            </a:r>
            <a:r>
              <a:rPr lang="en-US" sz="3000" dirty="0" err="1" smtClean="0">
                <a:latin typeface="Times New Roman" pitchFamily="18" charset="0"/>
                <a:cs typeface="Times New Roman" pitchFamily="18" charset="0"/>
              </a:rPr>
              <a:t>Hisbeh</a:t>
            </a:r>
            <a:r>
              <a:rPr lang="en-US" sz="3000" dirty="0" smtClean="0">
                <a:latin typeface="Times New Roman" pitchFamily="18" charset="0"/>
                <a:cs typeface="Times New Roman" pitchFamily="18" charset="0"/>
              </a:rPr>
              <a:t> Street , </a:t>
            </a:r>
            <a:r>
              <a:rPr lang="en-US" sz="3000" dirty="0">
                <a:latin typeface="Times New Roman" pitchFamily="18" charset="0"/>
                <a:cs typeface="Times New Roman" pitchFamily="18" charset="0"/>
              </a:rPr>
              <a:t>it is recommended that the height of the building around eight floor because the effect of the earthquake is minimum which is almost constant till eight floor, after that steep increase in the effect of the earthquake</a:t>
            </a:r>
            <a:r>
              <a:rPr lang="en-US" sz="3000" dirty="0" smtClean="0">
                <a:latin typeface="Times New Roman" pitchFamily="18" charset="0"/>
                <a:cs typeface="Times New Roman" pitchFamily="18" charset="0"/>
              </a:rPr>
              <a:t>.</a:t>
            </a:r>
          </a:p>
          <a:p>
            <a:pPr>
              <a:buFontTx/>
              <a:buChar char="-"/>
            </a:pPr>
            <a:endParaRPr lang="en-US" b="1" dirty="0" smtClean="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29162670"/>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Soil layers of the site</a:t>
            </a:r>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737656565"/>
              </p:ext>
            </p:extLst>
          </p:nvPr>
        </p:nvGraphicFramePr>
        <p:xfrm>
          <a:off x="1295399" y="2362200"/>
          <a:ext cx="6959009" cy="3886200"/>
        </p:xfrm>
        <a:graphic>
          <a:graphicData uri="http://schemas.openxmlformats.org/presentationml/2006/ole">
            <mc:AlternateContent xmlns:mc="http://schemas.openxmlformats.org/markup-compatibility/2006">
              <mc:Choice xmlns:v="urn:schemas-microsoft-com:vml" Requires="v">
                <p:oleObj spid="_x0000_s3096" name="Document" r:id="rId3" imgW="5875998" imgH="3282958" progId="Word.Document.12">
                  <p:embed/>
                </p:oleObj>
              </mc:Choice>
              <mc:Fallback>
                <p:oleObj name="Document" r:id="rId3" imgW="5875998" imgH="3282958" progId="Word.Document.12">
                  <p:embed/>
                  <p:pic>
                    <p:nvPicPr>
                      <p:cNvPr id="0" name=""/>
                      <p:cNvPicPr/>
                      <p:nvPr/>
                    </p:nvPicPr>
                    <p:blipFill>
                      <a:blip r:embed="rId4"/>
                      <a:stretch>
                        <a:fillRect/>
                      </a:stretch>
                    </p:blipFill>
                    <p:spPr>
                      <a:xfrm>
                        <a:off x="1295399" y="2362200"/>
                        <a:ext cx="6959009" cy="3886200"/>
                      </a:xfrm>
                      <a:prstGeom prst="rect">
                        <a:avLst/>
                      </a:prstGeom>
                    </p:spPr>
                  </p:pic>
                </p:oleObj>
              </mc:Fallback>
            </mc:AlternateContent>
          </a:graphicData>
        </a:graphic>
      </p:graphicFrame>
    </p:spTree>
    <p:extLst>
      <p:ext uri="{BB962C8B-B14F-4D97-AF65-F5344CB8AC3E}">
        <p14:creationId xmlns:p14="http://schemas.microsoft.com/office/powerpoint/2010/main" val="301481024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Times New Roman" pitchFamily="18" charset="0"/>
                <a:cs typeface="Times New Roman" pitchFamily="18" charset="0"/>
              </a:rPr>
              <a:t>Geological section of site </a:t>
            </a:r>
            <a:endParaRPr lang="en-US" dirty="0">
              <a:latin typeface="Times New Roman" pitchFamily="18" charset="0"/>
              <a:cs typeface="Times New Roman" pitchFamily="18" charset="0"/>
            </a:endParaRPr>
          </a:p>
        </p:txBody>
      </p:sp>
      <p:pic>
        <p:nvPicPr>
          <p:cNvPr id="5" name="Picture 4"/>
          <p:cNvPicPr/>
          <p:nvPr/>
        </p:nvPicPr>
        <p:blipFill>
          <a:blip r:embed="rId2"/>
          <a:stretch>
            <a:fillRect/>
          </a:stretch>
        </p:blipFill>
        <p:spPr>
          <a:xfrm>
            <a:off x="304800" y="2133600"/>
            <a:ext cx="7848599" cy="4343400"/>
          </a:xfrm>
          <a:prstGeom prst="rect">
            <a:avLst/>
          </a:prstGeom>
        </p:spPr>
      </p:pic>
    </p:spTree>
    <p:extLst>
      <p:ext uri="{BB962C8B-B14F-4D97-AF65-F5344CB8AC3E}">
        <p14:creationId xmlns:p14="http://schemas.microsoft.com/office/powerpoint/2010/main" val="27048068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Seismic Zone Factor (Z)</a:t>
            </a:r>
            <a:endParaRPr lang="ar-SA"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86400" y="1828800"/>
            <a:ext cx="3032388"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3200" y="1905000"/>
            <a:ext cx="5130800" cy="1569660"/>
          </a:xfrm>
          <a:prstGeom prst="rect">
            <a:avLst/>
          </a:prstGeom>
          <a:noFill/>
        </p:spPr>
        <p:txBody>
          <a:bodyPr wrap="square" rtlCol="1">
            <a:spAutoFit/>
          </a:bodyPr>
          <a:lstStyle/>
          <a:p>
            <a:r>
              <a:rPr lang="en-US" sz="2400" dirty="0"/>
              <a:t>This is an estimation of the site peak ground acceleration expressed as a function of the gravity acceleration g</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Z factor in Nablus = </a:t>
            </a:r>
            <a:r>
              <a:rPr lang="en-US" sz="2400" dirty="0" smtClean="0">
                <a:solidFill>
                  <a:srgbClr val="FF0000"/>
                </a:solidFill>
                <a:latin typeface="Times New Roman" pitchFamily="18" charset="0"/>
                <a:cs typeface="Times New Roman" pitchFamily="18" charset="0"/>
              </a:rPr>
              <a:t>0.2g</a:t>
            </a:r>
            <a:endParaRPr lang="ar-SA" sz="24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183006613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0"/>
                                        </p:tgtEl>
                                        <p:attrNameLst>
                                          <p:attrName>style.visibility</p:attrName>
                                        </p:attrNameLst>
                                      </p:cBhvr>
                                      <p:to>
                                        <p:strVal val="visible"/>
                                      </p:to>
                                    </p:set>
                                    <p:anim calcmode="lin" valueType="num">
                                      <p:cBhvr additive="base">
                                        <p:cTn id="13" dur="500" fill="hold"/>
                                        <p:tgtEl>
                                          <p:spTgt spid="7170"/>
                                        </p:tgtEl>
                                        <p:attrNameLst>
                                          <p:attrName>ppt_x</p:attrName>
                                        </p:attrNameLst>
                                      </p:cBhvr>
                                      <p:tavLst>
                                        <p:tav tm="0">
                                          <p:val>
                                            <p:strVal val="#ppt_x"/>
                                          </p:val>
                                        </p:tav>
                                        <p:tav tm="100000">
                                          <p:val>
                                            <p:strVal val="#ppt_x"/>
                                          </p:val>
                                        </p:tav>
                                      </p:tavLst>
                                    </p:anim>
                                    <p:anim calcmode="lin" valueType="num">
                                      <p:cBhvr additive="base">
                                        <p:cTn id="14"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additive="base">
                                        <p:cTn id="2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Soil response spectra</a:t>
            </a:r>
            <a:endParaRPr lang="en-US" dirty="0">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1" y="2760892"/>
            <a:ext cx="6629400" cy="3466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914400" y="1981200"/>
            <a:ext cx="6858000" cy="646331"/>
          </a:xfrm>
          <a:prstGeom prst="rect">
            <a:avLst/>
          </a:prstGeom>
          <a:noFill/>
        </p:spPr>
        <p:txBody>
          <a:bodyPr wrap="square" rtlCol="1">
            <a:spAutoFit/>
          </a:bodyPr>
          <a:lstStyle/>
          <a:p>
            <a:r>
              <a:rPr lang="en-US" dirty="0" smtClean="0">
                <a:latin typeface="Times New Roman" pitchFamily="18" charset="0"/>
                <a:cs typeface="Times New Roman" pitchFamily="18" charset="0"/>
              </a:rPr>
              <a:t>From the figure below we noticed maximum spectral acceleration is 0.78 g </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343831673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anim calcmode="lin" valueType="num">
                                      <p:cBhvr additive="base">
                                        <p:cTn id="13" dur="500" fill="hold"/>
                                        <p:tgtEl>
                                          <p:spTgt spid="6146"/>
                                        </p:tgtEl>
                                        <p:attrNameLst>
                                          <p:attrName>ppt_x</p:attrName>
                                        </p:attrNameLst>
                                      </p:cBhvr>
                                      <p:tavLst>
                                        <p:tav tm="0">
                                          <p:val>
                                            <p:strVal val="#ppt_x"/>
                                          </p:val>
                                        </p:tav>
                                        <p:tav tm="100000">
                                          <p:val>
                                            <p:strVal val="#ppt_x"/>
                                          </p:val>
                                        </p:tav>
                                      </p:tavLst>
                                    </p:anim>
                                    <p:anim calcmode="lin" valueType="num">
                                      <p:cBhvr additive="base">
                                        <p:cTn id="14"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a:t>
            </a:r>
            <a:endParaRPr lang="ar-SA" dirty="0"/>
          </a:p>
        </p:txBody>
      </p:sp>
      <p:pic>
        <p:nvPicPr>
          <p:cNvPr id="819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47984" y="1920875"/>
            <a:ext cx="3657032" cy="443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6"/>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491903" y="1905000"/>
            <a:ext cx="4194897" cy="4419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41638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8194"/>
                                        </p:tgtEl>
                                        <p:attrNameLst>
                                          <p:attrName>style.visibility</p:attrName>
                                        </p:attrNameLst>
                                      </p:cBhvr>
                                      <p:to>
                                        <p:strVal val="visible"/>
                                      </p:to>
                                    </p:set>
                                    <p:animEffect transition="in" filter="fade">
                                      <p:cBhvr>
                                        <p:cTn id="13" dur="1000"/>
                                        <p:tgtEl>
                                          <p:spTgt spid="8194"/>
                                        </p:tgtEl>
                                      </p:cBhvr>
                                    </p:animEffect>
                                    <p:anim calcmode="lin" valueType="num">
                                      <p:cBhvr>
                                        <p:cTn id="14" dur="1000" fill="hold"/>
                                        <p:tgtEl>
                                          <p:spTgt spid="8194"/>
                                        </p:tgtEl>
                                        <p:attrNameLst>
                                          <p:attrName>ppt_x</p:attrName>
                                        </p:attrNameLst>
                                      </p:cBhvr>
                                      <p:tavLst>
                                        <p:tav tm="0">
                                          <p:val>
                                            <p:strVal val="#ppt_x"/>
                                          </p:val>
                                        </p:tav>
                                        <p:tav tm="100000">
                                          <p:val>
                                            <p:strVal val="#ppt_x"/>
                                          </p:val>
                                        </p:tav>
                                      </p:tavLst>
                                    </p:anim>
                                    <p:anim calcmode="lin" valueType="num">
                                      <p:cBhvr>
                                        <p:cTn id="15"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8198"/>
                                        </p:tgtEl>
                                        <p:attrNameLst>
                                          <p:attrName>style.visibility</p:attrName>
                                        </p:attrNameLst>
                                      </p:cBhvr>
                                      <p:to>
                                        <p:strVal val="visible"/>
                                      </p:to>
                                    </p:set>
                                    <p:animEffect transition="in" filter="fade">
                                      <p:cBhvr>
                                        <p:cTn id="20" dur="1000"/>
                                        <p:tgtEl>
                                          <p:spTgt spid="8198"/>
                                        </p:tgtEl>
                                      </p:cBhvr>
                                    </p:animEffect>
                                    <p:anim calcmode="lin" valueType="num">
                                      <p:cBhvr>
                                        <p:cTn id="21" dur="1000" fill="hold"/>
                                        <p:tgtEl>
                                          <p:spTgt spid="8198"/>
                                        </p:tgtEl>
                                        <p:attrNameLst>
                                          <p:attrName>ppt_x</p:attrName>
                                        </p:attrNameLst>
                                      </p:cBhvr>
                                      <p:tavLst>
                                        <p:tav tm="0">
                                          <p:val>
                                            <p:strVal val="#ppt_x"/>
                                          </p:val>
                                        </p:tav>
                                        <p:tav tm="100000">
                                          <p:val>
                                            <p:strVal val="#ppt_x"/>
                                          </p:val>
                                        </p:tav>
                                      </p:tavLst>
                                    </p:anim>
                                    <p:anim calcmode="lin" valueType="num">
                                      <p:cBhvr>
                                        <p:cTn id="22" dur="1000" fill="hold"/>
                                        <p:tgtEl>
                                          <p:spTgt spid="81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Analysis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0" indent="0" algn="just">
              <a:buNone/>
            </a:pPr>
            <a:r>
              <a:rPr lang="en-US" sz="2400" dirty="0">
                <a:latin typeface="Times New Roman" pitchFamily="18" charset="0"/>
                <a:cs typeface="Times New Roman" pitchFamily="18" charset="0"/>
              </a:rPr>
              <a:t>Formulation the model into 3D using analysis software (ETAPS 2016), which can provide static and dynamic with seismic analysis, and then the results from ETAPS are discussed for several factors. </a:t>
            </a:r>
            <a:endParaRPr lang="en-US" sz="2400" dirty="0" smtClean="0">
              <a:latin typeface="Times New Roman" pitchFamily="18" charset="0"/>
              <a:cs typeface="Times New Roman" pitchFamily="18" charset="0"/>
            </a:endParaRPr>
          </a:p>
          <a:p>
            <a:pPr marL="0" indent="0" algn="just">
              <a:buNone/>
            </a:pP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299284513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3176</TotalTime>
  <Words>752</Words>
  <Application>Microsoft Office PowerPoint</Application>
  <PresentationFormat>On-screen Show (4:3)</PresentationFormat>
  <Paragraphs>188</Paragraphs>
  <Slides>37</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37</vt:i4>
      </vt:variant>
    </vt:vector>
  </HeadingPairs>
  <TitlesOfParts>
    <vt:vector size="49" baseType="lpstr">
      <vt:lpstr>Calibri</vt:lpstr>
      <vt:lpstr>Cambria Math</vt:lpstr>
      <vt:lpstr>CambriaMath</vt:lpstr>
      <vt:lpstr>Constantia</vt:lpstr>
      <vt:lpstr>Majalla UI</vt:lpstr>
      <vt:lpstr>Times New Roman</vt:lpstr>
      <vt:lpstr>Traditional Arabic</vt:lpstr>
      <vt:lpstr>Wingdings</vt:lpstr>
      <vt:lpstr>Wingdings 2</vt:lpstr>
      <vt:lpstr>Flow</vt:lpstr>
      <vt:lpstr>Document</vt:lpstr>
      <vt:lpstr>Microsoft Word Document</vt:lpstr>
      <vt:lpstr>Design of foundation for multistory building considering seismic loads</vt:lpstr>
      <vt:lpstr>Outline </vt:lpstr>
      <vt:lpstr>Preview </vt:lpstr>
      <vt:lpstr>Soil layers of the site</vt:lpstr>
      <vt:lpstr>Geological section of site </vt:lpstr>
      <vt:lpstr>Seismic Zone Factor (Z)</vt:lpstr>
      <vt:lpstr>Soil response spectra</vt:lpstr>
      <vt:lpstr>Modeling </vt:lpstr>
      <vt:lpstr>Analysis </vt:lpstr>
      <vt:lpstr>PowerPoint Presentation</vt:lpstr>
      <vt:lpstr>Loads </vt:lpstr>
      <vt:lpstr>-Response spectrum as function </vt:lpstr>
      <vt:lpstr> </vt:lpstr>
      <vt:lpstr>Equilibrium </vt:lpstr>
      <vt:lpstr>Result of Etabs Analysis </vt:lpstr>
      <vt:lpstr>PowerPoint Presentation</vt:lpstr>
      <vt:lpstr>Design</vt:lpstr>
      <vt:lpstr>Foundation Design Options </vt:lpstr>
      <vt:lpstr>PowerPoint Presentation</vt:lpstr>
      <vt:lpstr>Mat foundation Option </vt:lpstr>
      <vt:lpstr>Design of Mat Foundation</vt:lpstr>
      <vt:lpstr>PowerPoint Presentation</vt:lpstr>
      <vt:lpstr>Selecting of mat thickness</vt:lpstr>
      <vt:lpstr>PowerPoint Presentation</vt:lpstr>
      <vt:lpstr>PowerPoint Presentation</vt:lpstr>
      <vt:lpstr>Mat displacement </vt:lpstr>
      <vt:lpstr>Mat Reinforcement  </vt:lpstr>
      <vt:lpstr>Calculating area of steel for M11</vt:lpstr>
      <vt:lpstr>Mat Reinforcement </vt:lpstr>
      <vt:lpstr>Calculating area of steel for M22</vt:lpstr>
      <vt:lpstr>Mat Reinforcement in case of Seismic consideration </vt:lpstr>
      <vt:lpstr>Mat Reinforcement in case of without Seismic consideration </vt:lpstr>
      <vt:lpstr>PowerPoint Presentation</vt:lpstr>
      <vt:lpstr>Cost calculations </vt:lpstr>
      <vt:lpstr>Cost calculations </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Seismology</dc:title>
  <dc:creator>mohammad</dc:creator>
  <cp:lastModifiedBy>mohammad khilfeh</cp:lastModifiedBy>
  <cp:revision>95</cp:revision>
  <dcterms:created xsi:type="dcterms:W3CDTF">2011-05-20T10:01:25Z</dcterms:created>
  <dcterms:modified xsi:type="dcterms:W3CDTF">2019-05-19T19:36:56Z</dcterms:modified>
</cp:coreProperties>
</file>