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5143500" cx="9144000"/>
  <p:notesSz cx="6858000" cy="9144000"/>
  <p:embeddedFontLst>
    <p:embeddedFont>
      <p:font typeface="PT Sans Narrow"/>
      <p:regular r:id="rId24"/>
      <p:bold r:id="rId25"/>
    </p:embeddedFont>
    <p:embeddedFont>
      <p:font typeface="Open Sans"/>
      <p:regular r:id="rId26"/>
      <p:bold r:id="rId27"/>
      <p:italic r:id="rId28"/>
      <p:boldItalic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PTSansNarrow-regular.fntdata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OpenSans-regular.fntdata"/><Relationship Id="rId25" Type="http://schemas.openxmlformats.org/officeDocument/2006/relationships/font" Target="fonts/PTSansNarrow-bold.fntdata"/><Relationship Id="rId28" Type="http://schemas.openxmlformats.org/officeDocument/2006/relationships/font" Target="fonts/OpenSans-italic.fntdata"/><Relationship Id="rId27" Type="http://schemas.openxmlformats.org/officeDocument/2006/relationships/font" Target="fonts/OpenSans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OpenSans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" name="Google Shape;6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3" name="Google Shape;123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0" name="Google Shape;13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7" name="Google Shape;137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4" name="Google Shape;144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1" name="Google Shape;151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8" name="Google Shape;158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4" name="Google Shape;164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0" name="Google Shape;170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6" name="Google Shape;176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" name="Google Shape;7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6" name="Google Shape;7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2" name="Google Shape;8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8" name="Google Shape;8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4" name="Google Shape;9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" name="Google Shape;10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8" name="Google Shape;10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5" name="Google Shape;11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9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9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8" name="Google Shape;18;p2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1"/>
          <p:cNvSpPr txBox="1"/>
          <p:nvPr>
            <p:ph hasCustomPrompt="1" type="title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1"/>
          <p:cNvSpPr txBox="1"/>
          <p:nvPr>
            <p:ph idx="1" type="body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9" name="Google Shape;5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4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" type="body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idx="2" type="body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6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7" name="Google Shape;47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>
            <p:ph idx="1" type="body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4" name="Google Shape;5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trop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b="0" i="0" sz="18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/>
          <p:nvPr>
            <p:ph type="ctrTitle"/>
          </p:nvPr>
        </p:nvSpPr>
        <p:spPr>
          <a:xfrm>
            <a:off x="826125" y="1401500"/>
            <a:ext cx="7593000" cy="1022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ar"/>
              <a:t>HomeManagementService(HMS)</a:t>
            </a:r>
            <a:endParaRPr/>
          </a:p>
        </p:txBody>
      </p:sp>
      <p:sp>
        <p:nvSpPr>
          <p:cNvPr id="67" name="Google Shape;67;p13"/>
          <p:cNvSpPr txBox="1"/>
          <p:nvPr>
            <p:ph idx="1" type="subTitle"/>
          </p:nvPr>
        </p:nvSpPr>
        <p:spPr>
          <a:xfrm>
            <a:off x="2136750" y="2571750"/>
            <a:ext cx="4870500" cy="134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ar" sz="2160"/>
              <a:t>Supervisor: Dr. Manar Qamhiya</a:t>
            </a:r>
            <a:endParaRPr sz="2160"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t/>
            </a:r>
            <a:endParaRPr sz="2160"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ar" sz="2160"/>
              <a:t>Participants: </a:t>
            </a:r>
            <a:endParaRPr sz="2160"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ar" sz="2160"/>
              <a:t>Mahde Souqi &amp; Haroon Dweikat</a:t>
            </a:r>
            <a:endParaRPr sz="216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2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ar"/>
              <a:t>Indoor Lighting System</a:t>
            </a:r>
            <a:endParaRPr/>
          </a:p>
        </p:txBody>
      </p:sp>
      <p:sp>
        <p:nvSpPr>
          <p:cNvPr id="126" name="Google Shape;126;p22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ar" sz="1600"/>
              <a:t>This system can be managed in an automatic or manual way .</a:t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ar"/>
              <a:t>How It is Work ?</a:t>
            </a:r>
            <a:endParaRPr b="1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ar" sz="1700"/>
              <a:t>It depend on the luminous intensity level to turn on the LEDs.</a:t>
            </a:r>
            <a:endParaRPr sz="17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ar" sz="1700"/>
              <a:t>Also the user can turn it on/off from the mobile app.</a:t>
            </a:r>
            <a:endParaRPr sz="17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7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ar"/>
              <a:t>Tools :</a:t>
            </a:r>
            <a:endParaRPr b="1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ar" sz="1700"/>
              <a:t>LDR</a:t>
            </a:r>
            <a:endParaRPr sz="17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ar" sz="1700"/>
              <a:t>Resistor</a:t>
            </a:r>
            <a:endParaRPr sz="17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ar" sz="1700"/>
              <a:t>LEDs</a:t>
            </a:r>
            <a:endParaRPr sz="1700"/>
          </a:p>
        </p:txBody>
      </p:sp>
      <p:pic>
        <p:nvPicPr>
          <p:cNvPr id="127" name="Google Shape;127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60213" y="3273625"/>
            <a:ext cx="5172075" cy="129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3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ar"/>
              <a:t>Fire Detection System</a:t>
            </a:r>
            <a:endParaRPr/>
          </a:p>
        </p:txBody>
      </p:sp>
      <p:sp>
        <p:nvSpPr>
          <p:cNvPr id="133" name="Google Shape;133;p23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ar" sz="1600"/>
              <a:t>This system basically depend on the smoke detection .</a:t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ar"/>
              <a:t>How It Is Work ?</a:t>
            </a:r>
            <a:endParaRPr b="1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ar" sz="1700"/>
              <a:t>When the smoke sensor detect a smoke the system turn on the buzzer .</a:t>
            </a:r>
            <a:endParaRPr sz="17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ar" sz="1700"/>
              <a:t>Also the user can turn on/off the buzzer but, still can see the detection state.</a:t>
            </a:r>
            <a:endParaRPr sz="17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7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ar"/>
              <a:t>Tools :</a:t>
            </a:r>
            <a:endParaRPr b="1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ar" sz="1700"/>
              <a:t>Smoke Sensor</a:t>
            </a:r>
            <a:endParaRPr sz="17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ar" sz="1700"/>
              <a:t>Piezo Buzzer </a:t>
            </a:r>
            <a:endParaRPr sz="1700"/>
          </a:p>
        </p:txBody>
      </p:sp>
      <p:pic>
        <p:nvPicPr>
          <p:cNvPr id="134" name="Google Shape;134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46063" y="3035488"/>
            <a:ext cx="4086225" cy="1533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ar"/>
              <a:t>Air Condition System</a:t>
            </a:r>
            <a:endParaRPr/>
          </a:p>
        </p:txBody>
      </p:sp>
      <p:sp>
        <p:nvSpPr>
          <p:cNvPr id="140" name="Google Shape;140;p2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ar" sz="1600"/>
              <a:t>This is the system responsible for maintaining a certain temperature leve</a:t>
            </a:r>
            <a:r>
              <a:rPr lang="ar" sz="1700"/>
              <a:t>l.</a:t>
            </a:r>
            <a:endParaRPr sz="17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7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ar"/>
              <a:t>How It Is Work ?</a:t>
            </a:r>
            <a:endParaRPr b="1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ar" sz="1700"/>
              <a:t>When the read temperature is greater than a certain threshold the fan will turn on , and when it’s lower it turn off .</a:t>
            </a:r>
            <a:endParaRPr sz="17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ar" sz="1700"/>
              <a:t>The user can control on the threshold value from the mobile app . </a:t>
            </a:r>
            <a:endParaRPr sz="17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ar"/>
              <a:t>Tools :</a:t>
            </a:r>
            <a:endParaRPr b="1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ar" sz="1700"/>
              <a:t>Temperature Sensor</a:t>
            </a:r>
            <a:endParaRPr sz="17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ar" sz="1700"/>
              <a:t>Relay</a:t>
            </a:r>
            <a:endParaRPr sz="17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ar" sz="1700"/>
              <a:t>12v Fan</a:t>
            </a:r>
            <a:endParaRPr sz="1700"/>
          </a:p>
        </p:txBody>
      </p:sp>
      <p:pic>
        <p:nvPicPr>
          <p:cNvPr id="141" name="Google Shape;141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22100" y="3302188"/>
            <a:ext cx="5410200" cy="1266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ar"/>
              <a:t>Security &amp; Monitoring System</a:t>
            </a:r>
            <a:endParaRPr/>
          </a:p>
        </p:txBody>
      </p:sp>
      <p:sp>
        <p:nvSpPr>
          <p:cNvPr id="147" name="Google Shape;147;p25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ar" sz="1600"/>
              <a:t>This system notify the user if a movement detected .</a:t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ar"/>
              <a:t>How It Is Work ?</a:t>
            </a:r>
            <a:endParaRPr b="1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ar" sz="1700"/>
              <a:t>When the user turn on the security option from the mobile app the system will notify the user if  a movement detected .</a:t>
            </a:r>
            <a:endParaRPr sz="17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ar"/>
              <a:t>Tools :</a:t>
            </a:r>
            <a:endParaRPr b="1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ar" sz="1700"/>
              <a:t>ESP32Cam</a:t>
            </a:r>
            <a:endParaRPr sz="17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ar" sz="1700"/>
              <a:t>Motion Sensor </a:t>
            </a:r>
            <a:endParaRPr sz="1700"/>
          </a:p>
        </p:txBody>
      </p:sp>
      <p:pic>
        <p:nvPicPr>
          <p:cNvPr id="148" name="Google Shape;148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60350" y="3149788"/>
            <a:ext cx="4171950" cy="1419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ar"/>
              <a:t>Mobile App.</a:t>
            </a:r>
            <a:endParaRPr/>
          </a:p>
        </p:txBody>
      </p:sp>
      <p:sp>
        <p:nvSpPr>
          <p:cNvPr id="154" name="Google Shape;154;p26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ar" sz="2000"/>
              <a:t>This is the software which</a:t>
            </a:r>
            <a:endParaRPr sz="2000"/>
          </a:p>
          <a:p>
            <a:pPr indent="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ar" sz="2000"/>
              <a:t>give the user to control</a:t>
            </a:r>
            <a:endParaRPr sz="2000"/>
          </a:p>
          <a:p>
            <a:pPr indent="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ar" sz="2000"/>
              <a:t>and monitor the house</a:t>
            </a:r>
            <a:endParaRPr sz="2000"/>
          </a:p>
          <a:p>
            <a:pPr indent="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ar" sz="2000"/>
              <a:t>remotely.</a:t>
            </a:r>
            <a:endParaRPr sz="2000"/>
          </a:p>
        </p:txBody>
      </p:sp>
      <p:pic>
        <p:nvPicPr>
          <p:cNvPr id="155" name="Google Shape;155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73825" y="1152425"/>
            <a:ext cx="2028925" cy="3890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7"/>
          <p:cNvSpPr txBox="1"/>
          <p:nvPr>
            <p:ph type="title"/>
          </p:nvPr>
        </p:nvSpPr>
        <p:spPr>
          <a:xfrm>
            <a:off x="311700" y="854500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ar"/>
              <a:t>Constrains </a:t>
            </a:r>
            <a:endParaRPr/>
          </a:p>
        </p:txBody>
      </p:sp>
      <p:sp>
        <p:nvSpPr>
          <p:cNvPr id="161" name="Google Shape;161;p27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000"/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ar" sz="2000"/>
              <a:t>Challenges we faced in this project</a:t>
            </a:r>
            <a:endParaRPr sz="20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ar"/>
              <a:t>Constraints</a:t>
            </a:r>
            <a:endParaRPr/>
          </a:p>
        </p:txBody>
      </p:sp>
      <p:sp>
        <p:nvSpPr>
          <p:cNvPr id="167" name="Google Shape;167;p28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Time limitation  .</a:t>
            </a:r>
            <a:endParaRPr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The lack or high price of the component .</a:t>
            </a:r>
            <a:endParaRPr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Come up with suitable model .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9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ar"/>
              <a:t>Future Work</a:t>
            </a:r>
            <a:endParaRPr/>
          </a:p>
        </p:txBody>
      </p:sp>
      <p:sp>
        <p:nvSpPr>
          <p:cNvPr id="173" name="Google Shape;173;p29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Add door and windows control feature .</a:t>
            </a:r>
            <a:endParaRPr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Add gas sensors to know if any leck occur .</a:t>
            </a:r>
            <a:endParaRPr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Make the system more controllable .</a:t>
            </a:r>
            <a:endParaRPr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Make the monitoring system rotatable .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0"/>
          <p:cNvSpPr txBox="1"/>
          <p:nvPr>
            <p:ph type="title"/>
          </p:nvPr>
        </p:nvSpPr>
        <p:spPr>
          <a:xfrm>
            <a:off x="311700" y="1864350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ar" sz="4000"/>
              <a:t>Thanks :)</a:t>
            </a:r>
            <a:endParaRPr sz="4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ar"/>
              <a:t>Table of Contents</a:t>
            </a:r>
            <a:endParaRPr/>
          </a:p>
        </p:txBody>
      </p:sp>
      <p:sp>
        <p:nvSpPr>
          <p:cNvPr id="73" name="Google Shape;73;p1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34290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ar"/>
              <a:t>Problem and Objective</a:t>
            </a:r>
            <a:endParaRPr/>
          </a:p>
          <a:p>
            <a:pPr indent="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34290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ar"/>
              <a:t>Implementation and Tools</a:t>
            </a:r>
            <a:endParaRPr/>
          </a:p>
          <a:p>
            <a:pPr indent="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34290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ar"/>
              <a:t>Constraint and Future Work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ar"/>
              <a:t>Problem and Objective</a:t>
            </a:r>
            <a:endParaRPr/>
          </a:p>
        </p:txBody>
      </p:sp>
      <p:sp>
        <p:nvSpPr>
          <p:cNvPr id="79" name="Google Shape;79;p15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ar" sz="3000"/>
              <a:t>Motivation</a:t>
            </a:r>
            <a:endParaRPr sz="3000"/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ar"/>
              <a:t>What made us create this project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ar"/>
              <a:t>Motivation</a:t>
            </a:r>
            <a:endParaRPr/>
          </a:p>
        </p:txBody>
      </p:sp>
      <p:sp>
        <p:nvSpPr>
          <p:cNvPr id="85" name="Google Shape;85;p16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ar"/>
              <a:t>Convenience</a:t>
            </a:r>
            <a:r>
              <a:rPr lang="ar"/>
              <a:t>  </a:t>
            </a:r>
            <a:r>
              <a:rPr lang="ar" sz="1400"/>
              <a:t>especially for disable people </a:t>
            </a:r>
            <a:r>
              <a:rPr lang="ar" sz="1600"/>
              <a:t>  </a:t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ar"/>
              <a:t>Energy Efficiency</a:t>
            </a:r>
            <a:r>
              <a:rPr lang="ar" sz="1400"/>
              <a:t>  controlled in a smart way</a:t>
            </a:r>
            <a:endParaRPr sz="14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ar"/>
              <a:t>Time Saving</a:t>
            </a:r>
            <a:r>
              <a:rPr lang="ar"/>
              <a:t>  </a:t>
            </a:r>
            <a:r>
              <a:rPr lang="ar" sz="1400"/>
              <a:t>use your time wisely</a:t>
            </a:r>
            <a:endParaRPr sz="14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ar"/>
              <a:t>Luxury</a:t>
            </a:r>
            <a:r>
              <a:rPr lang="ar"/>
              <a:t> </a:t>
            </a:r>
            <a:r>
              <a:rPr lang="ar" sz="1400"/>
              <a:t>it is a Fancy to have a smart house</a:t>
            </a:r>
            <a:endParaRPr sz="1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ar"/>
              <a:t>Implementation </a:t>
            </a:r>
            <a:endParaRPr/>
          </a:p>
        </p:txBody>
      </p:sp>
      <p:sp>
        <p:nvSpPr>
          <p:cNvPr id="91" name="Google Shape;91;p17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200"/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200"/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ar" sz="2200"/>
              <a:t>Subsystem , Component and mobile app</a:t>
            </a:r>
            <a:endParaRPr sz="22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ar"/>
              <a:t>House Gate System</a:t>
            </a:r>
            <a:endParaRPr/>
          </a:p>
        </p:txBody>
      </p:sp>
      <p:sp>
        <p:nvSpPr>
          <p:cNvPr id="97" name="Google Shape;97;p18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ar" sz="1600"/>
              <a:t>This system responsible of open and close the house gate in manual way(from the mobile app).</a:t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ar"/>
              <a:t>How Does It Work ?</a:t>
            </a:r>
            <a:endParaRPr b="1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ar" sz="1700"/>
              <a:t>The user can control on the house gate from the mobile app he can open and close it , the ultrasonic used for object detection.</a:t>
            </a:r>
            <a:endParaRPr sz="17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ar"/>
              <a:t>Tools :</a:t>
            </a:r>
            <a:endParaRPr b="1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ar" sz="1700"/>
              <a:t>Stepper motor</a:t>
            </a:r>
            <a:endParaRPr sz="17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ar" sz="1700"/>
              <a:t>Stepper motor driver</a:t>
            </a:r>
            <a:endParaRPr sz="17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ar" sz="1700"/>
              <a:t>Ultrasonic </a:t>
            </a:r>
            <a:endParaRPr sz="1700"/>
          </a:p>
        </p:txBody>
      </p:sp>
      <p:pic>
        <p:nvPicPr>
          <p:cNvPr id="98" name="Google Shape;98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36413" y="3168838"/>
            <a:ext cx="5095875" cy="1400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9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ar"/>
              <a:t>Irrigation System</a:t>
            </a:r>
            <a:endParaRPr/>
          </a:p>
        </p:txBody>
      </p:sp>
      <p:sp>
        <p:nvSpPr>
          <p:cNvPr id="104" name="Google Shape;104;p19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ar" sz="1600"/>
              <a:t>Full automatic irrigation system to irrigate the crops </a:t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ar"/>
              <a:t>How Does It Work ?</a:t>
            </a:r>
            <a:endParaRPr b="1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ar" sz="1700"/>
              <a:t>When the soil humidity is lower than a specific value the system will automatically  run and start irrigate .</a:t>
            </a:r>
            <a:endParaRPr sz="17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7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ar"/>
              <a:t>Tools</a:t>
            </a:r>
            <a:r>
              <a:rPr lang="ar" sz="1700"/>
              <a:t> </a:t>
            </a:r>
            <a:r>
              <a:rPr b="1" lang="ar"/>
              <a:t>:</a:t>
            </a:r>
            <a:endParaRPr b="1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ar" sz="1700"/>
              <a:t>12v pump</a:t>
            </a:r>
            <a:endParaRPr sz="17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ar" sz="1700"/>
              <a:t>relay</a:t>
            </a:r>
            <a:endParaRPr sz="17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ar" sz="1700"/>
              <a:t>soil moisture sensor</a:t>
            </a:r>
            <a:endParaRPr sz="1700"/>
          </a:p>
        </p:txBody>
      </p:sp>
      <p:pic>
        <p:nvPicPr>
          <p:cNvPr id="105" name="Google Shape;105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03063" y="3121225"/>
            <a:ext cx="5229225" cy="144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ar"/>
              <a:t>Water Tank Filling System</a:t>
            </a:r>
            <a:endParaRPr/>
          </a:p>
        </p:txBody>
      </p:sp>
      <p:sp>
        <p:nvSpPr>
          <p:cNvPr id="111" name="Google Shape;111;p20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ar" sz="1600"/>
              <a:t>The system responsibility is to fill the water tank in a automatic or manual way. </a:t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ar"/>
              <a:t>How Does It Work ?</a:t>
            </a:r>
            <a:endParaRPr b="1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ar" sz="1700"/>
              <a:t>When the water level get lower than a certain level the system will start the water pumping into the tank .</a:t>
            </a:r>
            <a:endParaRPr sz="17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ar" sz="1700"/>
              <a:t>Also the user can turn on the pump manually from the mobile app.</a:t>
            </a:r>
            <a:endParaRPr sz="17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ar"/>
              <a:t>Tools :</a:t>
            </a:r>
            <a:endParaRPr b="1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ar" sz="1700"/>
              <a:t>Water Level Sensor</a:t>
            </a:r>
            <a:endParaRPr sz="17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ar" sz="1700"/>
              <a:t>12v pump</a:t>
            </a:r>
            <a:endParaRPr sz="17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ar" sz="1700"/>
              <a:t>relay</a:t>
            </a:r>
            <a:endParaRPr sz="1700"/>
          </a:p>
        </p:txBody>
      </p:sp>
      <p:pic>
        <p:nvPicPr>
          <p:cNvPr id="112" name="Google Shape;112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00463" y="3311650"/>
            <a:ext cx="5343525" cy="1543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ar"/>
              <a:t>Outdoor Light System</a:t>
            </a:r>
            <a:endParaRPr/>
          </a:p>
        </p:txBody>
      </p:sp>
      <p:sp>
        <p:nvSpPr>
          <p:cNvPr id="118" name="Google Shape;118;p2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ar" sz="1600"/>
              <a:t>This system can be managed in an automatic or manual way .</a:t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ar"/>
              <a:t>How Does It Work?</a:t>
            </a:r>
            <a:endParaRPr b="1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ar" sz="1700"/>
              <a:t>When a motion detected and the luminous intensity is lower than a certain level the lamp will be on .</a:t>
            </a:r>
            <a:endParaRPr sz="17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ar" sz="1700"/>
              <a:t>Also the lamp can be controlled from the mobile app .</a:t>
            </a:r>
            <a:endParaRPr sz="17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ar"/>
              <a:t>Tools :</a:t>
            </a:r>
            <a:endParaRPr b="1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ar" sz="1700"/>
              <a:t>12v Lamp</a:t>
            </a:r>
            <a:endParaRPr sz="17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ar" sz="1700"/>
              <a:t>Motion Sensor</a:t>
            </a:r>
            <a:endParaRPr sz="17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ar" sz="1700"/>
              <a:t>Relay</a:t>
            </a:r>
            <a:endParaRPr sz="17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ar" sz="1700"/>
              <a:t>LDR</a:t>
            </a:r>
            <a:endParaRPr sz="1700"/>
          </a:p>
        </p:txBody>
      </p:sp>
      <p:pic>
        <p:nvPicPr>
          <p:cNvPr id="119" name="Google Shape;119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00300" y="3394613"/>
            <a:ext cx="5029200" cy="140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429500" y="3537488"/>
            <a:ext cx="1714500" cy="1257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CE93D8"/>
      </a:accent2>
      <a:accent3>
        <a:srgbClr val="4DB6AC"/>
      </a:accent3>
      <a:accent4>
        <a:srgbClr val="FF9800"/>
      </a:accent4>
      <a:accent5>
        <a:srgbClr val="009668"/>
      </a:accent5>
      <a:accent6>
        <a:srgbClr val="EEFF41"/>
      </a:accent6>
      <a:hlink>
        <a:srgbClr val="009668"/>
      </a:hlink>
      <a:folHlink>
        <a:srgbClr val="0096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