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32"/>
  </p:notesMasterIdLst>
  <p:sldIdLst>
    <p:sldId id="256" r:id="rId2"/>
    <p:sldId id="284" r:id="rId3"/>
    <p:sldId id="278" r:id="rId4"/>
    <p:sldId id="279" r:id="rId5"/>
    <p:sldId id="257" r:id="rId6"/>
    <p:sldId id="258" r:id="rId7"/>
    <p:sldId id="259" r:id="rId8"/>
    <p:sldId id="261" r:id="rId9"/>
    <p:sldId id="263" r:id="rId10"/>
    <p:sldId id="264" r:id="rId11"/>
    <p:sldId id="265" r:id="rId12"/>
    <p:sldId id="266" r:id="rId13"/>
    <p:sldId id="267" r:id="rId14"/>
    <p:sldId id="297" r:id="rId15"/>
    <p:sldId id="280" r:id="rId16"/>
    <p:sldId id="281" r:id="rId17"/>
    <p:sldId id="282" r:id="rId18"/>
    <p:sldId id="268" r:id="rId19"/>
    <p:sldId id="291" r:id="rId20"/>
    <p:sldId id="269" r:id="rId21"/>
    <p:sldId id="270" r:id="rId22"/>
    <p:sldId id="288" r:id="rId23"/>
    <p:sldId id="271" r:id="rId24"/>
    <p:sldId id="273" r:id="rId25"/>
    <p:sldId id="290" r:id="rId26"/>
    <p:sldId id="292" r:id="rId27"/>
    <p:sldId id="276" r:id="rId28"/>
    <p:sldId id="283" r:id="rId29"/>
    <p:sldId id="285" r:id="rId30"/>
    <p:sldId id="298" r:id="rId31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71" d="100"/>
          <a:sy n="71" d="100"/>
        </p:scale>
        <p:origin x="-134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7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Desktop\&#1605;&#1588;&#1585;&#1608;&#1593;%20&#1578;&#1582;&#1585;&#1580;%201\Exl-pure.xlsx+carvedilol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Run%20Technology\Downloads\Exl-pure%20(1)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E:\Exl-p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JO"/>
  <c:chart>
    <c:plotArea>
      <c:layout>
        <c:manualLayout>
          <c:layoutTarget val="inner"/>
          <c:xMode val="edge"/>
          <c:yMode val="edge"/>
          <c:x val="0.22990656822084538"/>
          <c:y val="7.5536479184747665E-2"/>
          <c:w val="0.72426766769590167"/>
          <c:h val="0.8216087051618548"/>
        </c:manualLayout>
      </c:layout>
      <c:scatterChart>
        <c:scatterStyle val="smoothMarker"/>
        <c:ser>
          <c:idx val="0"/>
          <c:order val="0"/>
          <c:tx>
            <c:v>PCL</c:v>
          </c:tx>
          <c:spPr>
            <a:ln>
              <a:solidFill>
                <a:srgbClr val="00B050"/>
              </a:solidFill>
            </a:ln>
          </c:spPr>
          <c:marker>
            <c:spPr>
              <a:ln>
                <a:solidFill>
                  <a:srgbClr val="00B050"/>
                </a:solidFill>
              </a:ln>
            </c:spPr>
          </c:marker>
          <c:xVal>
            <c:numRef>
              <c:f>Sheet1!$AB$5:$AB$19</c:f>
              <c:numCache>
                <c:formatCode>General</c:formatCode>
                <c:ptCount val="1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0.75000000000000022</c:v>
                </c:pt>
                <c:pt idx="4">
                  <c:v>1</c:v>
                </c:pt>
                <c:pt idx="5">
                  <c:v>2</c:v>
                </c:pt>
                <c:pt idx="6">
                  <c:v>20</c:v>
                </c:pt>
                <c:pt idx="7">
                  <c:v>21</c:v>
                </c:pt>
                <c:pt idx="8">
                  <c:v>23</c:v>
                </c:pt>
                <c:pt idx="9">
                  <c:v>24</c:v>
                </c:pt>
                <c:pt idx="10">
                  <c:v>25</c:v>
                </c:pt>
                <c:pt idx="11">
                  <c:v>26</c:v>
                </c:pt>
                <c:pt idx="12">
                  <c:v>27</c:v>
                </c:pt>
                <c:pt idx="13">
                  <c:v>46</c:v>
                </c:pt>
                <c:pt idx="14">
                  <c:v>47</c:v>
                </c:pt>
              </c:numCache>
            </c:numRef>
          </c:xVal>
          <c:yVal>
            <c:numRef>
              <c:f>Sheet1!$Y$5:$Y$19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6.4516129032258025</c:v>
                </c:pt>
                <c:pt idx="3">
                  <c:v>25.641025641025639</c:v>
                </c:pt>
                <c:pt idx="4">
                  <c:v>25.641025641025639</c:v>
                </c:pt>
                <c:pt idx="5">
                  <c:v>27.499999999999989</c:v>
                </c:pt>
                <c:pt idx="6">
                  <c:v>67.777777777777757</c:v>
                </c:pt>
                <c:pt idx="7">
                  <c:v>67.777777777777757</c:v>
                </c:pt>
                <c:pt idx="8">
                  <c:v>69.7916666666667</c:v>
                </c:pt>
                <c:pt idx="9">
                  <c:v>72.897196261682268</c:v>
                </c:pt>
                <c:pt idx="10">
                  <c:v>72.897196261682268</c:v>
                </c:pt>
                <c:pt idx="11">
                  <c:v>73.148148148148152</c:v>
                </c:pt>
                <c:pt idx="12">
                  <c:v>73.148148148148152</c:v>
                </c:pt>
                <c:pt idx="13">
                  <c:v>73.148148148148152</c:v>
                </c:pt>
                <c:pt idx="14">
                  <c:v>73.148148148148152</c:v>
                </c:pt>
              </c:numCache>
            </c:numRef>
          </c:yVal>
          <c:smooth val="1"/>
        </c:ser>
        <c:ser>
          <c:idx val="1"/>
          <c:order val="1"/>
          <c:tx>
            <c:v>PDLLA</c:v>
          </c:tx>
          <c:xVal>
            <c:numRef>
              <c:f>Sheet1!$Y$25:$Y$39</c:f>
              <c:numCache>
                <c:formatCode>General</c:formatCode>
                <c:ptCount val="1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0.75000000000000022</c:v>
                </c:pt>
                <c:pt idx="4">
                  <c:v>1</c:v>
                </c:pt>
                <c:pt idx="5">
                  <c:v>1.5</c:v>
                </c:pt>
                <c:pt idx="6">
                  <c:v>2.5</c:v>
                </c:pt>
                <c:pt idx="7">
                  <c:v>3.5</c:v>
                </c:pt>
                <c:pt idx="8">
                  <c:v>20.5</c:v>
                </c:pt>
                <c:pt idx="9">
                  <c:v>21.5</c:v>
                </c:pt>
                <c:pt idx="10">
                  <c:v>23.5</c:v>
                </c:pt>
                <c:pt idx="11">
                  <c:v>24.5</c:v>
                </c:pt>
                <c:pt idx="12">
                  <c:v>25.5</c:v>
                </c:pt>
                <c:pt idx="13">
                  <c:v>26.5</c:v>
                </c:pt>
                <c:pt idx="14">
                  <c:v>27.5</c:v>
                </c:pt>
              </c:numCache>
            </c:numRef>
          </c:xVal>
          <c:yVal>
            <c:numRef>
              <c:f>Sheet1!$T$25:$T$39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50</c:v>
                </c:pt>
                <c:pt idx="3">
                  <c:v>51.515151515151516</c:v>
                </c:pt>
                <c:pt idx="4">
                  <c:v>51.515151515151516</c:v>
                </c:pt>
                <c:pt idx="5">
                  <c:v>58.974358974358992</c:v>
                </c:pt>
                <c:pt idx="6">
                  <c:v>62.790697674418595</c:v>
                </c:pt>
                <c:pt idx="7">
                  <c:v>69.811320754716974</c:v>
                </c:pt>
                <c:pt idx="8">
                  <c:v>69.811320754716974</c:v>
                </c:pt>
                <c:pt idx="9">
                  <c:v>69.811320754716974</c:v>
                </c:pt>
                <c:pt idx="10">
                  <c:v>70.370370370370324</c:v>
                </c:pt>
                <c:pt idx="11">
                  <c:v>70.370370370370324</c:v>
                </c:pt>
                <c:pt idx="12">
                  <c:v>71.428571428571402</c:v>
                </c:pt>
                <c:pt idx="13">
                  <c:v>71.428571428571402</c:v>
                </c:pt>
                <c:pt idx="14">
                  <c:v>71.428571428571402</c:v>
                </c:pt>
              </c:numCache>
            </c:numRef>
          </c:yVal>
          <c:smooth val="1"/>
        </c:ser>
        <c:ser>
          <c:idx val="2"/>
          <c:order val="2"/>
          <c:tx>
            <c:v>PLLA</c:v>
          </c:tx>
          <c:spPr>
            <a:ln>
              <a:solidFill>
                <a:schemeClr val="tx1">
                  <a:lumMod val="60000"/>
                  <a:lumOff val="40000"/>
                </a:schemeClr>
              </a:solidFill>
            </a:ln>
          </c:spPr>
          <c:marker>
            <c:spPr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Sheet1!$L$4:$L$18</c:f>
              <c:numCache>
                <c:formatCode>General</c:formatCode>
                <c:ptCount val="1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0.75000000000000022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20</c:v>
                </c:pt>
                <c:pt idx="8">
                  <c:v>23</c:v>
                </c:pt>
                <c:pt idx="9">
                  <c:v>24.016666666666673</c:v>
                </c:pt>
                <c:pt idx="10">
                  <c:v>25</c:v>
                </c:pt>
                <c:pt idx="11">
                  <c:v>26</c:v>
                </c:pt>
                <c:pt idx="12">
                  <c:v>27</c:v>
                </c:pt>
                <c:pt idx="13">
                  <c:v>45</c:v>
                </c:pt>
                <c:pt idx="14">
                  <c:v>46</c:v>
                </c:pt>
              </c:numCache>
            </c:numRef>
          </c:xVal>
          <c:yVal>
            <c:numRef>
              <c:f>Sheet1!$H$4:$H$18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41.176470588235297</c:v>
                </c:pt>
                <c:pt idx="3">
                  <c:v>56.521739130434796</c:v>
                </c:pt>
                <c:pt idx="4">
                  <c:v>62.962962962962962</c:v>
                </c:pt>
                <c:pt idx="5">
                  <c:v>73.684210526315795</c:v>
                </c:pt>
                <c:pt idx="6">
                  <c:v>75</c:v>
                </c:pt>
                <c:pt idx="7">
                  <c:v>84.848484848484787</c:v>
                </c:pt>
                <c:pt idx="8">
                  <c:v>86.486486486486456</c:v>
                </c:pt>
                <c:pt idx="9">
                  <c:v>86.666666666666671</c:v>
                </c:pt>
                <c:pt idx="10">
                  <c:v>86.666666666666671</c:v>
                </c:pt>
                <c:pt idx="11">
                  <c:v>87.012987012986954</c:v>
                </c:pt>
                <c:pt idx="12">
                  <c:v>87.179487179487126</c:v>
                </c:pt>
                <c:pt idx="13">
                  <c:v>87.179487179487126</c:v>
                </c:pt>
                <c:pt idx="14">
                  <c:v>87.179487179487126</c:v>
                </c:pt>
              </c:numCache>
            </c:numRef>
          </c:yVal>
          <c:smooth val="1"/>
        </c:ser>
        <c:ser>
          <c:idx val="3"/>
          <c:order val="3"/>
          <c:tx>
            <c:v>Carvedilol</c:v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xVal>
            <c:numRef>
              <c:f>Sheet1!$Q$44:$Q$55</c:f>
              <c:numCache>
                <c:formatCode>General</c:formatCode>
                <c:ptCount val="12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  <c:pt idx="4">
                  <c:v>1.5</c:v>
                </c:pt>
                <c:pt idx="5">
                  <c:v>2</c:v>
                </c:pt>
                <c:pt idx="6">
                  <c:v>2.5</c:v>
                </c:pt>
                <c:pt idx="7">
                  <c:v>3</c:v>
                </c:pt>
                <c:pt idx="8">
                  <c:v>3.5</c:v>
                </c:pt>
                <c:pt idx="9">
                  <c:v>4</c:v>
                </c:pt>
                <c:pt idx="10">
                  <c:v>4.5</c:v>
                </c:pt>
                <c:pt idx="11">
                  <c:v>5</c:v>
                </c:pt>
              </c:numCache>
            </c:numRef>
          </c:xVal>
          <c:yVal>
            <c:numRef>
              <c:f>Sheet1!$R$44:$R$55</c:f>
              <c:numCache>
                <c:formatCode>General</c:formatCode>
                <c:ptCount val="12"/>
                <c:pt idx="0">
                  <c:v>0</c:v>
                </c:pt>
                <c:pt idx="1">
                  <c:v>31.8</c:v>
                </c:pt>
                <c:pt idx="2">
                  <c:v>46.2</c:v>
                </c:pt>
                <c:pt idx="3">
                  <c:v>64.400000000000006</c:v>
                </c:pt>
                <c:pt idx="4">
                  <c:v>78.2</c:v>
                </c:pt>
                <c:pt idx="5">
                  <c:v>90.6</c:v>
                </c:pt>
                <c:pt idx="6">
                  <c:v>96.2</c:v>
                </c:pt>
                <c:pt idx="7">
                  <c:v>98.2</c:v>
                </c:pt>
                <c:pt idx="8">
                  <c:v>99.4</c:v>
                </c:pt>
                <c:pt idx="9">
                  <c:v>99.2</c:v>
                </c:pt>
                <c:pt idx="10">
                  <c:v>99.4</c:v>
                </c:pt>
                <c:pt idx="11">
                  <c:v>99.4</c:v>
                </c:pt>
              </c:numCache>
            </c:numRef>
          </c:yVal>
          <c:smooth val="1"/>
        </c:ser>
        <c:axId val="65118592"/>
        <c:axId val="65120512"/>
      </c:scatterChart>
      <c:valAx>
        <c:axId val="651185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200" dirty="0"/>
                  <a:t>Time(hrs</a:t>
                </a:r>
                <a:r>
                  <a:rPr lang="en-US" sz="1050" dirty="0"/>
                  <a:t>)</a:t>
                </a:r>
              </a:p>
            </c:rich>
          </c:tx>
          <c:layout>
            <c:manualLayout>
              <c:xMode val="edge"/>
              <c:yMode val="edge"/>
              <c:x val="0.44627397536846541"/>
              <c:y val="0.91676563813460665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JO"/>
          </a:p>
        </c:txPr>
        <c:crossAx val="65120512"/>
        <c:crosses val="autoZero"/>
        <c:crossBetween val="midCat"/>
      </c:valAx>
      <c:valAx>
        <c:axId val="65120512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lang="en-US"/>
                </a:pPr>
                <a:r>
                  <a:rPr lang="en-US" sz="1200"/>
                  <a:t>%Accumulative Release</a:t>
                </a:r>
              </a:p>
            </c:rich>
          </c:tx>
          <c:layout>
            <c:manualLayout>
              <c:xMode val="edge"/>
              <c:yMode val="edge"/>
              <c:x val="2.4262568140520902E-2"/>
              <c:y val="0.3285369446351038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JO"/>
          </a:p>
        </c:txPr>
        <c:crossAx val="65118592"/>
        <c:crosses val="autoZero"/>
        <c:crossBetween val="midCat"/>
      </c:valAx>
    </c:plotArea>
    <c:plotVisOnly val="1"/>
    <c:dispBlanksAs val="gap"/>
  </c:chart>
  <c:spPr>
    <a:ln>
      <a:solidFill>
        <a:schemeClr val="tx1"/>
      </a:solidFill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plotArea>
      <c:layout>
        <c:manualLayout>
          <c:layoutTarget val="inner"/>
          <c:xMode val="edge"/>
          <c:yMode val="edge"/>
          <c:x val="0.24593910026980975"/>
          <c:y val="0.1035910046127955"/>
          <c:w val="0.64273254112275358"/>
          <c:h val="0.72414855868339234"/>
        </c:manualLayout>
      </c:layout>
      <c:scatterChart>
        <c:scatterStyle val="smoothMarker"/>
        <c:ser>
          <c:idx val="0"/>
          <c:order val="0"/>
          <c:tx>
            <c:v>PCL</c:v>
          </c:tx>
          <c:xVal>
            <c:numRef>
              <c:f>Sheet1!$AB$5:$AB$19</c:f>
              <c:numCache>
                <c:formatCode>General</c:formatCode>
                <c:ptCount val="1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0.75000000000000411</c:v>
                </c:pt>
                <c:pt idx="4">
                  <c:v>1</c:v>
                </c:pt>
                <c:pt idx="5">
                  <c:v>2</c:v>
                </c:pt>
                <c:pt idx="6">
                  <c:v>20</c:v>
                </c:pt>
                <c:pt idx="7">
                  <c:v>21</c:v>
                </c:pt>
                <c:pt idx="8">
                  <c:v>23</c:v>
                </c:pt>
                <c:pt idx="9">
                  <c:v>24</c:v>
                </c:pt>
                <c:pt idx="10">
                  <c:v>25</c:v>
                </c:pt>
                <c:pt idx="11">
                  <c:v>26</c:v>
                </c:pt>
                <c:pt idx="12">
                  <c:v>27</c:v>
                </c:pt>
                <c:pt idx="13">
                  <c:v>46</c:v>
                </c:pt>
                <c:pt idx="14">
                  <c:v>47</c:v>
                </c:pt>
              </c:numCache>
            </c:numRef>
          </c:xVal>
          <c:yVal>
            <c:numRef>
              <c:f>Sheet1!$Y$5:$Y$19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6.4516129032258034</c:v>
                </c:pt>
                <c:pt idx="3">
                  <c:v>25.641025641025639</c:v>
                </c:pt>
                <c:pt idx="4">
                  <c:v>25.641025641025639</c:v>
                </c:pt>
                <c:pt idx="5">
                  <c:v>27.499999999999989</c:v>
                </c:pt>
                <c:pt idx="6">
                  <c:v>67.777777777777658</c:v>
                </c:pt>
                <c:pt idx="7">
                  <c:v>67.777777777777658</c:v>
                </c:pt>
                <c:pt idx="8">
                  <c:v>69.791666666666927</c:v>
                </c:pt>
                <c:pt idx="9">
                  <c:v>72.897196261682296</c:v>
                </c:pt>
                <c:pt idx="10">
                  <c:v>72.897196261682296</c:v>
                </c:pt>
                <c:pt idx="11">
                  <c:v>73.148148148148152</c:v>
                </c:pt>
                <c:pt idx="12">
                  <c:v>73.148148148148152</c:v>
                </c:pt>
                <c:pt idx="13">
                  <c:v>73.148148148148152</c:v>
                </c:pt>
                <c:pt idx="14">
                  <c:v>73.148148148148152</c:v>
                </c:pt>
              </c:numCache>
            </c:numRef>
          </c:yVal>
          <c:smooth val="1"/>
        </c:ser>
        <c:ser>
          <c:idx val="1"/>
          <c:order val="1"/>
          <c:tx>
            <c:v>PDLLA</c:v>
          </c:tx>
          <c:xVal>
            <c:numRef>
              <c:f>Sheet1!$Y$25:$Y$39</c:f>
              <c:numCache>
                <c:formatCode>General</c:formatCode>
                <c:ptCount val="1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0.75000000000000411</c:v>
                </c:pt>
                <c:pt idx="4">
                  <c:v>1</c:v>
                </c:pt>
                <c:pt idx="5">
                  <c:v>1.5</c:v>
                </c:pt>
                <c:pt idx="6">
                  <c:v>2.5</c:v>
                </c:pt>
                <c:pt idx="7">
                  <c:v>3.5</c:v>
                </c:pt>
                <c:pt idx="8">
                  <c:v>20.5</c:v>
                </c:pt>
                <c:pt idx="9">
                  <c:v>21.5</c:v>
                </c:pt>
                <c:pt idx="10">
                  <c:v>23.5</c:v>
                </c:pt>
                <c:pt idx="11">
                  <c:v>24.5</c:v>
                </c:pt>
                <c:pt idx="12">
                  <c:v>25.5</c:v>
                </c:pt>
                <c:pt idx="13">
                  <c:v>26.5</c:v>
                </c:pt>
                <c:pt idx="14">
                  <c:v>27.5</c:v>
                </c:pt>
              </c:numCache>
            </c:numRef>
          </c:xVal>
          <c:yVal>
            <c:numRef>
              <c:f>Sheet1!$T$25:$T$39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50</c:v>
                </c:pt>
                <c:pt idx="3">
                  <c:v>51.515151515151516</c:v>
                </c:pt>
                <c:pt idx="4">
                  <c:v>51.515151515151516</c:v>
                </c:pt>
                <c:pt idx="5">
                  <c:v>58.974358974359063</c:v>
                </c:pt>
                <c:pt idx="6">
                  <c:v>62.790697674418595</c:v>
                </c:pt>
                <c:pt idx="7">
                  <c:v>69.811320754716974</c:v>
                </c:pt>
                <c:pt idx="8">
                  <c:v>69.811320754716974</c:v>
                </c:pt>
                <c:pt idx="9">
                  <c:v>69.811320754716974</c:v>
                </c:pt>
                <c:pt idx="10">
                  <c:v>70.3703703703694</c:v>
                </c:pt>
                <c:pt idx="11">
                  <c:v>70.3703703703694</c:v>
                </c:pt>
                <c:pt idx="12">
                  <c:v>71.428571428571388</c:v>
                </c:pt>
                <c:pt idx="13">
                  <c:v>71.428571428571388</c:v>
                </c:pt>
                <c:pt idx="14">
                  <c:v>71.428571428571388</c:v>
                </c:pt>
              </c:numCache>
            </c:numRef>
          </c:yVal>
          <c:smooth val="1"/>
        </c:ser>
        <c:ser>
          <c:idx val="2"/>
          <c:order val="2"/>
          <c:tx>
            <c:v>50% PDLLA,50%PCL</c:v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xVal>
            <c:numRef>
              <c:f>Sheet1!$V$7:$V$16</c:f>
              <c:numCache>
                <c:formatCode>General</c:formatCode>
                <c:ptCount val="10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0.75000000000000411</c:v>
                </c:pt>
                <c:pt idx="4">
                  <c:v>1</c:v>
                </c:pt>
                <c:pt idx="5">
                  <c:v>2</c:v>
                </c:pt>
                <c:pt idx="6">
                  <c:v>17</c:v>
                </c:pt>
                <c:pt idx="7">
                  <c:v>18</c:v>
                </c:pt>
                <c:pt idx="8">
                  <c:v>19</c:v>
                </c:pt>
                <c:pt idx="9">
                  <c:v>20</c:v>
                </c:pt>
              </c:numCache>
            </c:numRef>
          </c:xVal>
          <c:yVal>
            <c:numRef>
              <c:f>Sheet1!$U$7:$U$16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64</c:v>
                </c:pt>
                <c:pt idx="3">
                  <c:v>77.5</c:v>
                </c:pt>
                <c:pt idx="4">
                  <c:v>78.571428571428058</c:v>
                </c:pt>
                <c:pt idx="5">
                  <c:v>80.851063829787222</c:v>
                </c:pt>
                <c:pt idx="6">
                  <c:v>90.322580645161281</c:v>
                </c:pt>
                <c:pt idx="7">
                  <c:v>91.346153846153854</c:v>
                </c:pt>
                <c:pt idx="8">
                  <c:v>91.428571428571388</c:v>
                </c:pt>
                <c:pt idx="9">
                  <c:v>91.428571428571388</c:v>
                </c:pt>
              </c:numCache>
            </c:numRef>
          </c:yVal>
          <c:smooth val="1"/>
        </c:ser>
        <c:axId val="66372352"/>
        <c:axId val="66373888"/>
      </c:scatterChart>
      <c:valAx>
        <c:axId val="663723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ar-JO"/>
            </a:pPr>
            <a:endParaRPr lang="ar-JO"/>
          </a:p>
        </c:txPr>
        <c:crossAx val="66373888"/>
        <c:crosses val="autoZero"/>
        <c:crossBetween val="midCat"/>
      </c:valAx>
      <c:valAx>
        <c:axId val="663738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ar-JO"/>
            </a:pPr>
            <a:endParaRPr lang="ar-JO"/>
          </a:p>
        </c:txPr>
        <c:crossAx val="66372352"/>
        <c:crosses val="autoZero"/>
        <c:crossBetween val="midCat"/>
      </c:valAx>
    </c:plotArea>
    <c:plotVisOnly val="1"/>
    <c:dispBlanksAs val="gap"/>
  </c:chart>
  <c:spPr>
    <a:ln>
      <a:solidFill>
        <a:schemeClr val="accent4"/>
      </a:solidFill>
    </a:ln>
  </c:sp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JO"/>
  <c:chart>
    <c:plotArea>
      <c:layout>
        <c:manualLayout>
          <c:layoutTarget val="inner"/>
          <c:xMode val="edge"/>
          <c:yMode val="edge"/>
          <c:x val="0.22280988539142471"/>
          <c:y val="7.6710787495649121E-2"/>
          <c:w val="0.66456383312958267"/>
          <c:h val="0.78270122484689464"/>
        </c:manualLayout>
      </c:layout>
      <c:scatterChart>
        <c:scatterStyle val="smoothMarker"/>
        <c:ser>
          <c:idx val="0"/>
          <c:order val="0"/>
          <c:tx>
            <c:v>PCL</c:v>
          </c:tx>
          <c:xVal>
            <c:numRef>
              <c:f>Sheet1!$AB$5:$AB$19</c:f>
              <c:numCache>
                <c:formatCode>General</c:formatCode>
                <c:ptCount val="1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0.75000000000000022</c:v>
                </c:pt>
                <c:pt idx="4">
                  <c:v>1</c:v>
                </c:pt>
                <c:pt idx="5">
                  <c:v>2</c:v>
                </c:pt>
                <c:pt idx="6">
                  <c:v>20</c:v>
                </c:pt>
                <c:pt idx="7">
                  <c:v>21</c:v>
                </c:pt>
                <c:pt idx="8">
                  <c:v>23</c:v>
                </c:pt>
                <c:pt idx="9">
                  <c:v>24</c:v>
                </c:pt>
                <c:pt idx="10">
                  <c:v>25</c:v>
                </c:pt>
                <c:pt idx="11">
                  <c:v>26</c:v>
                </c:pt>
                <c:pt idx="12">
                  <c:v>27</c:v>
                </c:pt>
                <c:pt idx="13">
                  <c:v>46</c:v>
                </c:pt>
                <c:pt idx="14">
                  <c:v>47</c:v>
                </c:pt>
              </c:numCache>
            </c:numRef>
          </c:xVal>
          <c:yVal>
            <c:numRef>
              <c:f>Sheet1!$Y$5:$Y$19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6.4516129032258025</c:v>
                </c:pt>
                <c:pt idx="3">
                  <c:v>25.641025641025639</c:v>
                </c:pt>
                <c:pt idx="4">
                  <c:v>25.641025641025639</c:v>
                </c:pt>
                <c:pt idx="5">
                  <c:v>27.499999999999989</c:v>
                </c:pt>
                <c:pt idx="6">
                  <c:v>67.777777777777757</c:v>
                </c:pt>
                <c:pt idx="7">
                  <c:v>67.777777777777757</c:v>
                </c:pt>
                <c:pt idx="8">
                  <c:v>69.7916666666667</c:v>
                </c:pt>
                <c:pt idx="9">
                  <c:v>72.897196261682268</c:v>
                </c:pt>
                <c:pt idx="10">
                  <c:v>72.897196261682268</c:v>
                </c:pt>
                <c:pt idx="11">
                  <c:v>73.148148148148152</c:v>
                </c:pt>
                <c:pt idx="12">
                  <c:v>73.148148148148152</c:v>
                </c:pt>
                <c:pt idx="13">
                  <c:v>73.148148148148152</c:v>
                </c:pt>
                <c:pt idx="14">
                  <c:v>73.148148148148152</c:v>
                </c:pt>
              </c:numCache>
            </c:numRef>
          </c:yVal>
          <c:smooth val="1"/>
        </c:ser>
        <c:ser>
          <c:idx val="1"/>
          <c:order val="1"/>
          <c:tx>
            <c:v>PLLA</c:v>
          </c:tx>
          <c:xVal>
            <c:numRef>
              <c:f>Sheet1!$L$4:$L$18</c:f>
              <c:numCache>
                <c:formatCode>General</c:formatCode>
                <c:ptCount val="15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0.75000000000000022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20</c:v>
                </c:pt>
                <c:pt idx="8">
                  <c:v>23</c:v>
                </c:pt>
                <c:pt idx="9">
                  <c:v>24.016666666666673</c:v>
                </c:pt>
                <c:pt idx="10">
                  <c:v>25</c:v>
                </c:pt>
                <c:pt idx="11">
                  <c:v>26</c:v>
                </c:pt>
                <c:pt idx="12">
                  <c:v>27</c:v>
                </c:pt>
                <c:pt idx="13">
                  <c:v>45</c:v>
                </c:pt>
                <c:pt idx="14">
                  <c:v>46</c:v>
                </c:pt>
              </c:numCache>
            </c:numRef>
          </c:xVal>
          <c:yVal>
            <c:numRef>
              <c:f>Sheet1!$H$4:$H$18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41.176470588235297</c:v>
                </c:pt>
                <c:pt idx="3">
                  <c:v>56.521739130434796</c:v>
                </c:pt>
                <c:pt idx="4">
                  <c:v>62.962962962962962</c:v>
                </c:pt>
                <c:pt idx="5">
                  <c:v>73.684210526315795</c:v>
                </c:pt>
                <c:pt idx="6">
                  <c:v>75</c:v>
                </c:pt>
                <c:pt idx="7">
                  <c:v>84.848484848484787</c:v>
                </c:pt>
                <c:pt idx="8">
                  <c:v>86.486486486486456</c:v>
                </c:pt>
                <c:pt idx="9">
                  <c:v>86.666666666666671</c:v>
                </c:pt>
                <c:pt idx="10">
                  <c:v>86.666666666666671</c:v>
                </c:pt>
                <c:pt idx="11">
                  <c:v>87.012987012986954</c:v>
                </c:pt>
                <c:pt idx="12">
                  <c:v>87.179487179487126</c:v>
                </c:pt>
                <c:pt idx="13">
                  <c:v>87.179487179487126</c:v>
                </c:pt>
                <c:pt idx="14">
                  <c:v>87.179487179487126</c:v>
                </c:pt>
              </c:numCache>
            </c:numRef>
          </c:yVal>
          <c:smooth val="1"/>
        </c:ser>
        <c:ser>
          <c:idx val="2"/>
          <c:order val="2"/>
          <c:tx>
            <c:v>50% PCL,50%PLLA</c:v>
          </c:tx>
          <c:spPr>
            <a:ln>
              <a:solidFill>
                <a:srgbClr val="FF0000"/>
              </a:solidFill>
            </a:ln>
          </c:spPr>
          <c:marker>
            <c:spPr>
              <a:ln>
                <a:solidFill>
                  <a:srgbClr val="FF0000"/>
                </a:solidFill>
              </a:ln>
            </c:spPr>
          </c:marker>
          <c:xVal>
            <c:numRef>
              <c:f>Sheet1!$S$7:$S$20</c:f>
              <c:numCache>
                <c:formatCode>General</c:formatCode>
                <c:ptCount val="14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0.75000000000000022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18</c:v>
                </c:pt>
                <c:pt idx="9">
                  <c:v>19</c:v>
                </c:pt>
                <c:pt idx="10">
                  <c:v>20</c:v>
                </c:pt>
                <c:pt idx="11">
                  <c:v>21</c:v>
                </c:pt>
                <c:pt idx="12">
                  <c:v>22</c:v>
                </c:pt>
                <c:pt idx="13">
                  <c:v>23</c:v>
                </c:pt>
              </c:numCache>
            </c:numRef>
          </c:xVal>
          <c:yVal>
            <c:numRef>
              <c:f>Sheet1!$R$7:$R$20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16.666666666666661</c:v>
                </c:pt>
                <c:pt idx="4">
                  <c:v>32.432432432432421</c:v>
                </c:pt>
                <c:pt idx="5">
                  <c:v>39.024390243902438</c:v>
                </c:pt>
                <c:pt idx="6">
                  <c:v>46.808510638297868</c:v>
                </c:pt>
                <c:pt idx="7">
                  <c:v>59.016393442622949</c:v>
                </c:pt>
                <c:pt idx="8">
                  <c:v>82.014388489208656</c:v>
                </c:pt>
                <c:pt idx="9">
                  <c:v>82.142857142857125</c:v>
                </c:pt>
                <c:pt idx="10">
                  <c:v>82.269503546099301</c:v>
                </c:pt>
                <c:pt idx="11">
                  <c:v>82.638888888888843</c:v>
                </c:pt>
                <c:pt idx="12">
                  <c:v>82.638888888888843</c:v>
                </c:pt>
                <c:pt idx="13">
                  <c:v>82.638888888888843</c:v>
                </c:pt>
              </c:numCache>
            </c:numRef>
          </c:yVal>
          <c:smooth val="1"/>
        </c:ser>
        <c:axId val="66411520"/>
        <c:axId val="66425984"/>
      </c:scatterChart>
      <c:valAx>
        <c:axId val="664115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Time(hrs)</a:t>
                </a:r>
              </a:p>
            </c:rich>
          </c:tx>
          <c:layout>
            <c:manualLayout>
              <c:xMode val="edge"/>
              <c:yMode val="edge"/>
              <c:x val="0.41827887367737887"/>
              <c:y val="0.90537634408601753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JO"/>
          </a:p>
        </c:txPr>
        <c:crossAx val="66425984"/>
        <c:crosses val="autoZero"/>
        <c:crossBetween val="midCat"/>
      </c:valAx>
      <c:valAx>
        <c:axId val="66425984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 lang="en-US"/>
                </a:pP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%Accumulative Release</a:t>
                </a:r>
              </a:p>
            </c:rich>
          </c:tx>
          <c:layout>
            <c:manualLayout>
              <c:xMode val="edge"/>
              <c:yMode val="edge"/>
              <c:x val="3.8585647435279317E-4"/>
              <c:y val="0.2777244584786847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JO"/>
          </a:p>
        </c:txPr>
        <c:crossAx val="66411520"/>
        <c:crosses val="autoZero"/>
        <c:crossBetween val="midCat"/>
      </c:valAx>
    </c:plotArea>
    <c:plotVisOnly val="1"/>
    <c:dispBlanksAs val="gap"/>
  </c:chart>
  <c:spPr>
    <a:ln>
      <a:solidFill>
        <a:schemeClr val="accent4"/>
      </a:solidFill>
    </a:ln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0.54243</cdr:x>
      <cdr:y>0.2744</cdr:y>
    </cdr:from>
    <cdr:to>
      <cdr:x>0.66205</cdr:x>
      <cdr:y>0.5944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4146254" y="78410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0.56511</cdr:x>
      <cdr:y>0.27</cdr:y>
    </cdr:from>
    <cdr:to>
      <cdr:x>0.68473</cdr:x>
      <cdr:y>0.4212</cdr:y>
    </cdr:to>
    <cdr:sp macro="" textlink="">
      <cdr:nvSpPr>
        <cdr:cNvPr id="4" name="مربع نص 3"/>
        <cdr:cNvSpPr txBox="1"/>
      </cdr:nvSpPr>
      <cdr:spPr>
        <a:xfrm xmlns:a="http://schemas.openxmlformats.org/drawingml/2006/main">
          <a:off x="4319614" y="771532"/>
          <a:ext cx="914359" cy="4320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dirty="0" smtClean="0"/>
            <a:t>PCL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0.33518</cdr:x>
      <cdr:y>0.476</cdr:y>
    </cdr:from>
    <cdr:to>
      <cdr:x>0.45481</cdr:x>
      <cdr:y>0.796</cdr:y>
    </cdr:to>
    <cdr:sp macro="" textlink="">
      <cdr:nvSpPr>
        <cdr:cNvPr id="5" name="مربع نص 4"/>
        <cdr:cNvSpPr txBox="1"/>
      </cdr:nvSpPr>
      <cdr:spPr>
        <a:xfrm xmlns:a="http://schemas.openxmlformats.org/drawingml/2006/main">
          <a:off x="2562078" y="13601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0.26924</cdr:x>
      <cdr:y>0.3752</cdr:y>
    </cdr:from>
    <cdr:to>
      <cdr:x>0.38886</cdr:x>
      <cdr:y>0.5516</cdr:y>
    </cdr:to>
    <cdr:sp macro="" textlink="">
      <cdr:nvSpPr>
        <cdr:cNvPr id="6" name="مربع نص 5"/>
        <cdr:cNvSpPr txBox="1"/>
      </cdr:nvSpPr>
      <cdr:spPr>
        <a:xfrm xmlns:a="http://schemas.openxmlformats.org/drawingml/2006/main">
          <a:off x="2058022" y="1072140"/>
          <a:ext cx="91440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PDLLA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0.55185</cdr:x>
      <cdr:y>0.1736</cdr:y>
    </cdr:from>
    <cdr:to>
      <cdr:x>0.67147</cdr:x>
      <cdr:y>0.4936</cdr:y>
    </cdr:to>
    <cdr:sp macro="" textlink="">
      <cdr:nvSpPr>
        <cdr:cNvPr id="7" name="مربع نص 6"/>
        <cdr:cNvSpPr txBox="1"/>
      </cdr:nvSpPr>
      <cdr:spPr>
        <a:xfrm xmlns:a="http://schemas.openxmlformats.org/drawingml/2006/main">
          <a:off x="4218262" y="4960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0.54243</cdr:x>
      <cdr:y>0.1484</cdr:y>
    </cdr:from>
    <cdr:to>
      <cdr:x>0.66205</cdr:x>
      <cdr:y>0.2744</cdr:y>
    </cdr:to>
    <cdr:sp macro="" textlink="">
      <cdr:nvSpPr>
        <cdr:cNvPr id="8" name="مربع نص 7"/>
        <cdr:cNvSpPr txBox="1"/>
      </cdr:nvSpPr>
      <cdr:spPr>
        <a:xfrm xmlns:a="http://schemas.openxmlformats.org/drawingml/2006/main">
          <a:off x="4146254" y="424068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PLLA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0.2975</cdr:x>
      <cdr:y>0.1736</cdr:y>
    </cdr:from>
    <cdr:to>
      <cdr:x>0.41712</cdr:x>
      <cdr:y>0.4936</cdr:y>
    </cdr:to>
    <cdr:sp macro="" textlink="">
      <cdr:nvSpPr>
        <cdr:cNvPr id="9" name="مربع نص 8"/>
        <cdr:cNvSpPr txBox="1"/>
      </cdr:nvSpPr>
      <cdr:spPr>
        <a:xfrm xmlns:a="http://schemas.openxmlformats.org/drawingml/2006/main">
          <a:off x="2274046" y="4960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0.23156</cdr:x>
      <cdr:y>0.07281</cdr:y>
    </cdr:from>
    <cdr:to>
      <cdr:x>0.35118</cdr:x>
      <cdr:y>0.1736</cdr:y>
    </cdr:to>
    <cdr:sp macro="" textlink="">
      <cdr:nvSpPr>
        <cdr:cNvPr id="10" name="مربع نص 9"/>
        <cdr:cNvSpPr txBox="1"/>
      </cdr:nvSpPr>
      <cdr:spPr>
        <a:xfrm xmlns:a="http://schemas.openxmlformats.org/drawingml/2006/main">
          <a:off x="1769990" y="208044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CRV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0.3271</cdr:x>
      <cdr:y>0.90129</cdr:y>
    </cdr:from>
    <cdr:to>
      <cdr:x>0.6486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66875" y="2047875"/>
          <a:ext cx="1638300" cy="2190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1"/>
        <a:lstStyle xmlns:a="http://schemas.openxmlformats.org/drawingml/2006/main"/>
        <a:p xmlns:a="http://schemas.openxmlformats.org/drawingml/2006/main">
          <a:endParaRPr lang="ar-SA" sz="1100"/>
        </a:p>
      </cdr:txBody>
    </cdr:sp>
  </cdr:relSizeAnchor>
  <cdr:relSizeAnchor xmlns:cdr="http://schemas.openxmlformats.org/drawingml/2006/chartDrawing">
    <cdr:from>
      <cdr:x>0.39516</cdr:x>
      <cdr:y>0.90038</cdr:y>
    </cdr:from>
    <cdr:to>
      <cdr:x>0.58566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152952" y="2581412"/>
          <a:ext cx="1037924" cy="2856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1"/>
        <a:lstStyle xmlns:a="http://schemas.openxmlformats.org/drawingml/2006/main"/>
        <a:p xmlns:a="http://schemas.openxmlformats.org/drawingml/2006/main">
          <a:r>
            <a:rPr lang="en-US" sz="1200" b="1">
              <a:cs typeface="+mj-cs"/>
            </a:rPr>
            <a:t>Time</a:t>
          </a:r>
          <a:r>
            <a:rPr lang="en-US" sz="1200" b="1" baseline="0">
              <a:cs typeface="+mj-cs"/>
            </a:rPr>
            <a:t> (hrs)</a:t>
          </a:r>
          <a:endParaRPr lang="ar-SA" sz="1200" b="1">
            <a:cs typeface="+mj-cs"/>
          </a:endParaRPr>
        </a:p>
      </cdr:txBody>
    </cdr:sp>
  </cdr:relSizeAnchor>
  <cdr:relSizeAnchor xmlns:cdr="http://schemas.openxmlformats.org/drawingml/2006/chartDrawing">
    <cdr:from>
      <cdr:x>1.83543E-7</cdr:x>
      <cdr:y>0.27969</cdr:y>
    </cdr:from>
    <cdr:to>
      <cdr:x>0.19755</cdr:x>
      <cdr:y>0.49169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" y="801879"/>
          <a:ext cx="1076324" cy="607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1"/>
        <a:lstStyle xmlns:a="http://schemas.openxmlformats.org/drawingml/2006/main"/>
        <a:p xmlns:a="http://schemas.openxmlformats.org/drawingml/2006/main">
          <a:pPr algn="l" rtl="0"/>
          <a:r>
            <a:rPr lang="ar-SA" sz="1200" b="1" dirty="0"/>
            <a:t>%</a:t>
          </a:r>
          <a:r>
            <a:rPr lang="en-US" sz="1200" b="1" dirty="0"/>
            <a:t>Accumulative           Release </a:t>
          </a:r>
          <a:endParaRPr lang="ar-SA" sz="1200" b="1" dirty="0"/>
        </a:p>
      </cdr:txBody>
    </cdr:sp>
  </cdr:relSizeAnchor>
  <cdr:relSizeAnchor xmlns:cdr="http://schemas.openxmlformats.org/drawingml/2006/chartDrawing">
    <cdr:from>
      <cdr:x>0.26727</cdr:x>
      <cdr:y>0.21138</cdr:y>
    </cdr:from>
    <cdr:to>
      <cdr:x>0.38364</cdr:x>
      <cdr:y>0.34686</cdr:y>
    </cdr:to>
    <cdr:sp macro="" textlink="">
      <cdr:nvSpPr>
        <cdr:cNvPr id="5" name="مربع نص 4"/>
        <cdr:cNvSpPr txBox="1"/>
      </cdr:nvSpPr>
      <cdr:spPr>
        <a:xfrm xmlns:a="http://schemas.openxmlformats.org/drawingml/2006/main">
          <a:off x="2100290" y="619132"/>
          <a:ext cx="914456" cy="3968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PDLLA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0.5</cdr:x>
      <cdr:y>0.38145</cdr:y>
    </cdr:from>
    <cdr:to>
      <cdr:x>0.61636</cdr:x>
      <cdr:y>0.69364</cdr:y>
    </cdr:to>
    <cdr:sp macro="" textlink="">
      <cdr:nvSpPr>
        <cdr:cNvPr id="6" name="مربع نص 5"/>
        <cdr:cNvSpPr txBox="1"/>
      </cdr:nvSpPr>
      <cdr:spPr>
        <a:xfrm xmlns:a="http://schemas.openxmlformats.org/drawingml/2006/main">
          <a:off x="3929090" y="111725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0.41486</cdr:x>
      <cdr:y>0.09561</cdr:y>
    </cdr:from>
    <cdr:to>
      <cdr:x>0.58897</cdr:x>
      <cdr:y>0.24312</cdr:y>
    </cdr:to>
    <cdr:sp macro="" textlink="">
      <cdr:nvSpPr>
        <cdr:cNvPr id="7" name="مربع نص 6"/>
        <cdr:cNvSpPr txBox="1"/>
      </cdr:nvSpPr>
      <cdr:spPr>
        <a:xfrm xmlns:a="http://schemas.openxmlformats.org/drawingml/2006/main">
          <a:off x="3260046" y="280052"/>
          <a:ext cx="136815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50%PDLLA,50%PCL</a:t>
          </a:r>
          <a:endParaRPr lang="en-US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0.22531</cdr:x>
      <cdr:y>0.29328</cdr:y>
    </cdr:from>
    <cdr:to>
      <cdr:x>0.40264</cdr:x>
      <cdr:y>0.40143</cdr:y>
    </cdr:to>
    <cdr:sp macro="" textlink="">
      <cdr:nvSpPr>
        <cdr:cNvPr id="2" name="مربع نص 1"/>
        <cdr:cNvSpPr txBox="1"/>
      </cdr:nvSpPr>
      <cdr:spPr>
        <a:xfrm xmlns:a="http://schemas.openxmlformats.org/drawingml/2006/main">
          <a:off x="1738338" y="976322"/>
          <a:ext cx="1368155" cy="360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50%PCL,50%PLLA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0.51889</cdr:x>
      <cdr:y>0.55914</cdr:y>
    </cdr:from>
    <cdr:to>
      <cdr:x>0.63741</cdr:x>
      <cdr:y>0.83382</cdr:y>
    </cdr:to>
    <cdr:sp macro="" textlink="">
      <cdr:nvSpPr>
        <cdr:cNvPr id="3" name="مربع نص 2"/>
        <cdr:cNvSpPr txBox="1"/>
      </cdr:nvSpPr>
      <cdr:spPr>
        <a:xfrm xmlns:a="http://schemas.openxmlformats.org/drawingml/2006/main">
          <a:off x="4003378" y="18613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0.50629</cdr:x>
      <cdr:y>0.08327</cdr:y>
    </cdr:from>
    <cdr:to>
      <cdr:x>0.62481</cdr:x>
      <cdr:y>0.16979</cdr:y>
    </cdr:to>
    <cdr:sp macro="" textlink="">
      <cdr:nvSpPr>
        <cdr:cNvPr id="4" name="مربع نص 3"/>
        <cdr:cNvSpPr txBox="1"/>
      </cdr:nvSpPr>
      <cdr:spPr>
        <a:xfrm xmlns:a="http://schemas.openxmlformats.org/drawingml/2006/main">
          <a:off x="3906218" y="277202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PLLA</a:t>
          </a:r>
          <a:endParaRPr lang="en-US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15D79-F781-403E-968E-C68800590374}" type="datetimeFigureOut">
              <a:rPr lang="en-US" smtClean="0"/>
              <a:pPr/>
              <a:t>5/16/2015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6EDCF-3F51-43F3-A267-4550FC38F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2031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6EDCF-3F51-43F3-A267-4550FC38FF9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1489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pills2"/>
          <p:cNvPicPr>
            <a:picLocks noChangeAspect="1" noChangeArrowheads="1"/>
          </p:cNvPicPr>
          <p:nvPr/>
        </p:nvPicPr>
        <p:blipFill>
          <a:blip r:embed="rId2"/>
          <a:srcRect b="627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1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pills3"/>
          <p:cNvPicPr>
            <a:picLocks noChangeAspect="1" noChangeArrowheads="1"/>
          </p:cNvPicPr>
          <p:nvPr/>
        </p:nvPicPr>
        <p:blipFill>
          <a:blip r:embed="rId15"/>
          <a:srcRect t="21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1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E40BD30-941B-4933-B361-7018629A3536}" type="datetimeFigureOut">
              <a:rPr lang="ar-JO" smtClean="0"/>
              <a:pPr/>
              <a:t>28/07/1436</a:t>
            </a:fld>
            <a:endParaRPr lang="ar-J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ar-JO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067910C-B111-4A64-B296-777DD9C87562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2976" y="-142900"/>
            <a:ext cx="7786742" cy="2500331"/>
          </a:xfrm>
        </p:spPr>
        <p:txBody>
          <a:bodyPr>
            <a:noAutofit/>
          </a:bodyPr>
          <a:lstStyle/>
          <a:p>
            <a:pPr rtl="0"/>
            <a:r>
              <a:rPr lang="en-US" sz="3200" dirty="0" smtClean="0"/>
              <a:t>Biodegradable polymeric  microcapsule for drug delivery system </a:t>
            </a:r>
            <a:endParaRPr lang="ar-JO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6781800" cy="2743200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 smtClean="0">
                <a:solidFill>
                  <a:schemeClr val="tx1"/>
                </a:solidFill>
              </a:rPr>
              <a:t>Prepared by:</a:t>
            </a:r>
          </a:p>
          <a:p>
            <a:pPr algn="l" rtl="0"/>
            <a:endParaRPr lang="en-US" sz="2400" b="1" dirty="0" smtClean="0">
              <a:solidFill>
                <a:schemeClr val="tx1"/>
              </a:solidFill>
            </a:endParaRPr>
          </a:p>
          <a:p>
            <a:pPr algn="l" rtl="0"/>
            <a:r>
              <a:rPr lang="en-US" sz="2400" b="0" dirty="0" smtClean="0">
                <a:solidFill>
                  <a:schemeClr val="tx1"/>
                </a:solidFill>
              </a:rPr>
              <a:t>Afif Hithnawi                 Lubna Ashayer </a:t>
            </a:r>
          </a:p>
          <a:p>
            <a:pPr algn="l"/>
            <a:r>
              <a:rPr lang="en-US" sz="2400" dirty="0" smtClean="0"/>
              <a:t>Nuha Abu Zahra         S</a:t>
            </a:r>
            <a:r>
              <a:rPr lang="en-US" sz="2400" b="0" dirty="0" smtClean="0">
                <a:solidFill>
                  <a:schemeClr val="tx1"/>
                </a:solidFill>
              </a:rPr>
              <a:t>undus Aghbar</a:t>
            </a:r>
            <a:endParaRPr lang="ar-JO" sz="2400" b="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6429356" y="5181600"/>
            <a:ext cx="271464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/>
              <a:t>Co-</a:t>
            </a:r>
            <a:r>
              <a:rPr lang="en-US" sz="2000" b="1" dirty="0" err="1" smtClean="0"/>
              <a:t>Superviser</a:t>
            </a:r>
            <a:r>
              <a:rPr lang="en-US" sz="2000" b="1" dirty="0" smtClean="0"/>
              <a:t>:</a:t>
            </a:r>
            <a:endParaRPr lang="en-US" sz="2000" dirty="0" smtClean="0"/>
          </a:p>
          <a:p>
            <a:pPr algn="ctr" rtl="0"/>
            <a:r>
              <a:rPr lang="en-US" sz="2000" dirty="0" smtClean="0"/>
              <a:t>Dr. </a:t>
            </a:r>
            <a:r>
              <a:rPr lang="en-US" sz="2000" dirty="0" err="1" smtClean="0"/>
              <a:t>Mohyedine</a:t>
            </a:r>
            <a:r>
              <a:rPr lang="en-US" sz="2000" dirty="0" smtClean="0"/>
              <a:t> </a:t>
            </a:r>
            <a:r>
              <a:rPr lang="en-US" sz="2000" dirty="0" err="1" smtClean="0"/>
              <a:t>Assali</a:t>
            </a:r>
            <a:endParaRPr lang="ar-JO" sz="20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0" y="5105400"/>
            <a:ext cx="257176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err="1" smtClean="0"/>
              <a:t>Superviser</a:t>
            </a:r>
            <a:r>
              <a:rPr lang="en-US" sz="2000" b="1" dirty="0" smtClean="0"/>
              <a:t>:</a:t>
            </a:r>
          </a:p>
          <a:p>
            <a:pPr algn="ctr" rtl="0"/>
            <a:r>
              <a:rPr lang="en-US" sz="2000" dirty="0" err="1" smtClean="0"/>
              <a:t>Dr.Hassan</a:t>
            </a:r>
            <a:r>
              <a:rPr lang="en-US" sz="2000" dirty="0" smtClean="0"/>
              <a:t> </a:t>
            </a:r>
            <a:r>
              <a:rPr lang="en-US" sz="2000" dirty="0" err="1" smtClean="0"/>
              <a:t>Sawalha</a:t>
            </a:r>
            <a:endParaRPr lang="ar-JO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Introduction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b="1" dirty="0" smtClean="0"/>
              <a:t>Poly-Caprolactone</a:t>
            </a:r>
            <a:r>
              <a:rPr lang="en-US" sz="2800" dirty="0" smtClean="0"/>
              <a:t>:</a:t>
            </a:r>
          </a:p>
          <a:p>
            <a:pPr algn="l" rtl="0">
              <a:buNone/>
            </a:pPr>
            <a:r>
              <a:rPr lang="en-US" sz="2800" dirty="0" smtClean="0"/>
              <a:t>     PCL is a synthetic, biodegradable and semi-crystalline polymer is prepared using ring-opening polymerization of ε- Caprolactone.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endParaRPr lang="ar-JO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357694"/>
            <a:ext cx="6643734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b="1" dirty="0" smtClean="0"/>
              <a:t>Introduction</a:t>
            </a:r>
            <a:endParaRPr lang="ar-JO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b="1" dirty="0" smtClean="0"/>
              <a:t>Polylactic Acid:</a:t>
            </a:r>
          </a:p>
          <a:p>
            <a:pPr algn="l" rtl="0">
              <a:buNone/>
            </a:pPr>
            <a:r>
              <a:rPr lang="en-US" dirty="0" smtClean="0"/>
              <a:t>    </a:t>
            </a:r>
            <a:r>
              <a:rPr lang="en-US" sz="2800" dirty="0" smtClean="0"/>
              <a:t>PLA is a biodegradable poly ester and semi-crystalline thermoplastic polymer. it's hydrophobic polymer and unstable in wet conditions.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JO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429132"/>
            <a:ext cx="571504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 smtClean="0"/>
              <a:t>Experimental work</a:t>
            </a:r>
            <a:endParaRPr lang="ar-JO" sz="4400" b="1" dirty="0"/>
          </a:p>
        </p:txBody>
      </p:sp>
      <p:pic>
        <p:nvPicPr>
          <p:cNvPr id="1028" name="Picture 4" descr="http://www.motherearthnews.com/~/media/Images/MEN/Editorial/Articles/Magazine%20Articles/2012/12-01/Global%20Water%20Supply/Water-Drop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1357322" cy="1285884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571472" y="2928934"/>
            <a:ext cx="100013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8g water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  <a:ea typeface="Calibri" pitchFamily="34" charset="0"/>
                <a:cs typeface="Arial" pitchFamily="34" charset="0"/>
              </a:rPr>
              <a:t>+</a:t>
            </a: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714480" y="2071678"/>
            <a:ext cx="285752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ar-SA" sz="2000" dirty="0"/>
              <a:t>+</a:t>
            </a:r>
            <a:endParaRPr lang="en-US" dirty="0"/>
          </a:p>
          <a:p>
            <a:endParaRPr lang="ar-JO" dirty="0"/>
          </a:p>
        </p:txBody>
      </p:sp>
      <p:pic>
        <p:nvPicPr>
          <p:cNvPr id="1031" name="Picture 7" descr="http://image.made-in-china.com/43f34j00YKtQJdksEPqW/Poylvinyl-Alcohol-PVA-for-Texti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714488"/>
            <a:ext cx="1714512" cy="1071570"/>
          </a:xfrm>
          <a:prstGeom prst="rect">
            <a:avLst/>
          </a:prstGeom>
          <a:noFill/>
        </p:spPr>
      </p:pic>
      <p:sp>
        <p:nvSpPr>
          <p:cNvPr id="13" name="مربع نص 12"/>
          <p:cNvSpPr txBox="1"/>
          <p:nvPr/>
        </p:nvSpPr>
        <p:spPr>
          <a:xfrm>
            <a:off x="2428860" y="3143248"/>
            <a:ext cx="11430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3g PVA</a:t>
            </a:r>
            <a:endParaRPr lang="ar-JO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4000496" y="2000240"/>
            <a:ext cx="35719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ar-SA" sz="2000" dirty="0" smtClean="0"/>
              <a:t>+</a:t>
            </a:r>
            <a:endParaRPr lang="en-US" sz="2000" dirty="0"/>
          </a:p>
        </p:txBody>
      </p:sp>
      <p:pic>
        <p:nvPicPr>
          <p:cNvPr id="1033" name="Picture 9" descr="https://pbs.twimg.com/profile_images/2169454461/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643050"/>
            <a:ext cx="1714512" cy="1143008"/>
          </a:xfrm>
          <a:prstGeom prst="rect">
            <a:avLst/>
          </a:prstGeom>
          <a:noFill/>
        </p:spPr>
      </p:pic>
      <p:sp>
        <p:nvSpPr>
          <p:cNvPr id="16" name="مربع نص 15"/>
          <p:cNvSpPr txBox="1"/>
          <p:nvPr/>
        </p:nvSpPr>
        <p:spPr>
          <a:xfrm>
            <a:off x="7072330" y="3000372"/>
            <a:ext cx="100013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1g DCM</a:t>
            </a:r>
            <a:endParaRPr lang="ar-JO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6429388" y="2000240"/>
            <a:ext cx="35719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/>
              <a:t>+</a:t>
            </a:r>
            <a:endParaRPr lang="en-US" dirty="0" smtClean="0"/>
          </a:p>
          <a:p>
            <a:endParaRPr lang="ar-JO" dirty="0"/>
          </a:p>
        </p:txBody>
      </p:sp>
      <p:pic>
        <p:nvPicPr>
          <p:cNvPr id="1035" name="Picture 11" descr="http://3.imimg.com/data3/EV/PC/MY-1655543/carvedilol-ip-bp-ep-cas-number-72956-09-3-500x5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714488"/>
            <a:ext cx="1843102" cy="1071570"/>
          </a:xfrm>
          <a:prstGeom prst="rect">
            <a:avLst/>
          </a:prstGeom>
          <a:noFill/>
        </p:spPr>
      </p:pic>
      <p:sp>
        <p:nvSpPr>
          <p:cNvPr id="19" name="مربع نص 18"/>
          <p:cNvSpPr txBox="1"/>
          <p:nvPr/>
        </p:nvSpPr>
        <p:spPr>
          <a:xfrm>
            <a:off x="4857752" y="3071810"/>
            <a:ext cx="135732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10mg Carvedilol</a:t>
            </a:r>
            <a:endParaRPr lang="ar-JO" dirty="0"/>
          </a:p>
        </p:txBody>
      </p:sp>
      <p:sp>
        <p:nvSpPr>
          <p:cNvPr id="22" name="مخطط انسيابي: قرص ممغنط 21"/>
          <p:cNvSpPr/>
          <p:nvPr/>
        </p:nvSpPr>
        <p:spPr>
          <a:xfrm>
            <a:off x="1142976" y="3929066"/>
            <a:ext cx="642942" cy="107157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مربع نص 22"/>
          <p:cNvSpPr txBox="1"/>
          <p:nvPr/>
        </p:nvSpPr>
        <p:spPr>
          <a:xfrm>
            <a:off x="785786" y="5143512"/>
            <a:ext cx="121444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0.5g polymer solution</a:t>
            </a:r>
            <a:endParaRPr lang="ar-JO" dirty="0"/>
          </a:p>
        </p:txBody>
      </p:sp>
      <p:sp>
        <p:nvSpPr>
          <p:cNvPr id="29" name="سهم إلى اليمين 28"/>
          <p:cNvSpPr/>
          <p:nvPr/>
        </p:nvSpPr>
        <p:spPr>
          <a:xfrm>
            <a:off x="1928794" y="4357694"/>
            <a:ext cx="78581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31" name="Picture 10" descr="premix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3786190"/>
            <a:ext cx="5214974" cy="289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مربع نص 19"/>
          <p:cNvSpPr txBox="1"/>
          <p:nvPr/>
        </p:nvSpPr>
        <p:spPr>
          <a:xfrm>
            <a:off x="564778" y="4195482"/>
            <a:ext cx="383212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ar-SA" sz="2000" dirty="0"/>
              <a:t>+</a:t>
            </a:r>
            <a:endParaRPr lang="en-US" dirty="0"/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 smtClean="0"/>
              <a:t>Experimental work</a:t>
            </a:r>
            <a:endParaRPr lang="ar-JO" sz="4000" dirty="0"/>
          </a:p>
        </p:txBody>
      </p:sp>
      <p:pic>
        <p:nvPicPr>
          <p:cNvPr id="3" name="Picture 8" descr="g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9"/>
          <p:cNvSpPr/>
          <p:nvPr/>
        </p:nvSpPr>
        <p:spPr>
          <a:xfrm>
            <a:off x="762000" y="1066800"/>
            <a:ext cx="3200400" cy="3124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Oval 10"/>
          <p:cNvSpPr/>
          <p:nvPr/>
        </p:nvSpPr>
        <p:spPr>
          <a:xfrm>
            <a:off x="1219200" y="1981200"/>
            <a:ext cx="923908" cy="76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600" dirty="0" smtClean="0">
                <a:solidFill>
                  <a:srgbClr val="004080"/>
                </a:solidFill>
              </a:rPr>
              <a:t>CRV</a:t>
            </a:r>
          </a:p>
        </p:txBody>
      </p:sp>
      <p:sp>
        <p:nvSpPr>
          <p:cNvPr id="5" name="Oval 11"/>
          <p:cNvSpPr/>
          <p:nvPr/>
        </p:nvSpPr>
        <p:spPr>
          <a:xfrm>
            <a:off x="1447800" y="2819400"/>
            <a:ext cx="909622" cy="76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600" dirty="0" smtClean="0">
                <a:solidFill>
                  <a:srgbClr val="004080"/>
                </a:solidFill>
              </a:rPr>
              <a:t>CRV</a:t>
            </a:r>
          </a:p>
        </p:txBody>
      </p:sp>
      <p:sp>
        <p:nvSpPr>
          <p:cNvPr id="6" name="Oval 12"/>
          <p:cNvSpPr/>
          <p:nvPr/>
        </p:nvSpPr>
        <p:spPr>
          <a:xfrm>
            <a:off x="2362200" y="2819400"/>
            <a:ext cx="923916" cy="76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600" dirty="0" smtClean="0">
                <a:solidFill>
                  <a:srgbClr val="004080"/>
                </a:solidFill>
              </a:rPr>
              <a:t>CRV</a:t>
            </a:r>
          </a:p>
        </p:txBody>
      </p:sp>
      <p:sp>
        <p:nvSpPr>
          <p:cNvPr id="8" name="Oval 14"/>
          <p:cNvSpPr/>
          <p:nvPr/>
        </p:nvSpPr>
        <p:spPr>
          <a:xfrm>
            <a:off x="2590800" y="2057400"/>
            <a:ext cx="909630" cy="76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600" dirty="0" smtClean="0">
                <a:solidFill>
                  <a:srgbClr val="004080"/>
                </a:solidFill>
              </a:rPr>
              <a:t>CRV</a:t>
            </a:r>
          </a:p>
        </p:txBody>
      </p:sp>
      <p:cxnSp>
        <p:nvCxnSpPr>
          <p:cNvPr id="9" name="Straight Arrow Connector 19"/>
          <p:cNvCxnSpPr/>
          <p:nvPr/>
        </p:nvCxnSpPr>
        <p:spPr>
          <a:xfrm flipV="1">
            <a:off x="3886200" y="1143000"/>
            <a:ext cx="1295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26"/>
          <p:cNvSpPr txBox="1"/>
          <p:nvPr/>
        </p:nvSpPr>
        <p:spPr>
          <a:xfrm>
            <a:off x="5257800" y="990600"/>
            <a:ext cx="2171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>
                <a:solidFill>
                  <a:srgbClr val="004080"/>
                </a:solidFill>
              </a:rPr>
              <a:t>MICROCAPSULE</a:t>
            </a:r>
          </a:p>
          <a:p>
            <a:pPr algn="ctr"/>
            <a:r>
              <a:rPr lang="en-US" dirty="0" smtClean="0">
                <a:solidFill>
                  <a:srgbClr val="004080"/>
                </a:solidFill>
              </a:rPr>
              <a:t>(1</a:t>
            </a:r>
            <a:r>
              <a:rPr lang="ar-SA" dirty="0" smtClean="0">
                <a:solidFill>
                  <a:srgbClr val="004080"/>
                </a:solidFill>
              </a:rPr>
              <a:t>μ</a:t>
            </a:r>
            <a:r>
              <a:rPr lang="en-US" dirty="0" smtClean="0">
                <a:solidFill>
                  <a:srgbClr val="004080"/>
                </a:solidFill>
              </a:rPr>
              <a:t>)</a:t>
            </a:r>
            <a:endParaRPr lang="en-US" dirty="0">
              <a:solidFill>
                <a:srgbClr val="004080"/>
              </a:solidFill>
            </a:endParaRPr>
          </a:p>
        </p:txBody>
      </p:sp>
      <p:sp>
        <p:nvSpPr>
          <p:cNvPr id="11" name="Notched Right Arrow 27"/>
          <p:cNvSpPr/>
          <p:nvPr/>
        </p:nvSpPr>
        <p:spPr>
          <a:xfrm>
            <a:off x="4343400" y="2438400"/>
            <a:ext cx="1752600" cy="685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Box 28"/>
          <p:cNvSpPr txBox="1"/>
          <p:nvPr/>
        </p:nvSpPr>
        <p:spPr>
          <a:xfrm>
            <a:off x="6477000" y="1981200"/>
            <a:ext cx="1666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004080"/>
                </a:solidFill>
              </a:rPr>
              <a:t>TARGETING</a:t>
            </a:r>
            <a:endParaRPr lang="en-US" sz="2000" b="1" dirty="0">
              <a:solidFill>
                <a:srgbClr val="004080"/>
              </a:solidFill>
            </a:endParaRPr>
          </a:p>
        </p:txBody>
      </p:sp>
      <p:sp>
        <p:nvSpPr>
          <p:cNvPr id="13" name="TextBox 29"/>
          <p:cNvSpPr txBox="1"/>
          <p:nvPr/>
        </p:nvSpPr>
        <p:spPr>
          <a:xfrm>
            <a:off x="6477000" y="31242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004080"/>
                </a:solidFill>
              </a:rPr>
              <a:t>CONTROLLED RELEASE</a:t>
            </a:r>
            <a:endParaRPr lang="en-US" sz="2000" b="1" dirty="0">
              <a:solidFill>
                <a:srgbClr val="004080"/>
              </a:solidFill>
            </a:endParaRPr>
          </a:p>
        </p:txBody>
      </p:sp>
      <p:sp>
        <p:nvSpPr>
          <p:cNvPr id="15" name="Oval 13"/>
          <p:cNvSpPr/>
          <p:nvPr/>
        </p:nvSpPr>
        <p:spPr>
          <a:xfrm>
            <a:off x="2057400" y="1600200"/>
            <a:ext cx="881050" cy="76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sz="1600" dirty="0" smtClean="0">
                <a:solidFill>
                  <a:srgbClr val="004080"/>
                </a:solidFill>
              </a:rPr>
              <a:t>CRV</a:t>
            </a:r>
            <a:endParaRPr lang="en-US" dirty="0" smtClean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776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m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1676400" cy="1447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457200"/>
            <a:ext cx="7772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3000" b="1" i="1" dirty="0"/>
              <a:t>Release process </a:t>
            </a:r>
            <a:r>
              <a:rPr lang="en-US" sz="3000" b="1" i="1" dirty="0" smtClean="0"/>
              <a:t>description: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2971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b="1" dirty="0" smtClean="0"/>
              <a:t>Dialysis membrane</a:t>
            </a:r>
            <a:endParaRPr lang="en-US" b="1" dirty="0"/>
          </a:p>
        </p:txBody>
      </p:sp>
      <p:sp>
        <p:nvSpPr>
          <p:cNvPr id="7" name="Right Arrow 6"/>
          <p:cNvSpPr/>
          <p:nvPr/>
        </p:nvSpPr>
        <p:spPr>
          <a:xfrm>
            <a:off x="2438400" y="1295400"/>
            <a:ext cx="2286000" cy="11430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Washing the membrane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مخطط انسيابي: قرص ممغنط 21"/>
          <p:cNvSpPr/>
          <p:nvPr/>
        </p:nvSpPr>
        <p:spPr>
          <a:xfrm>
            <a:off x="4800600" y="1066800"/>
            <a:ext cx="1066800" cy="18288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0" name="TextBox 9"/>
          <p:cNvSpPr txBox="1"/>
          <p:nvPr/>
        </p:nvSpPr>
        <p:spPr>
          <a:xfrm>
            <a:off x="4857752" y="1785926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/>
              <a:t>Saline buffer, pH=7.4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1" name="Right Arrow 10"/>
          <p:cNvSpPr/>
          <p:nvPr/>
        </p:nvSpPr>
        <p:spPr>
          <a:xfrm>
            <a:off x="6000760" y="1785926"/>
            <a:ext cx="1066800" cy="6858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مخطط انسيابي: قرص ممغنط 21"/>
          <p:cNvSpPr/>
          <p:nvPr/>
        </p:nvSpPr>
        <p:spPr>
          <a:xfrm>
            <a:off x="7072330" y="928670"/>
            <a:ext cx="1600200" cy="24384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TextBox 13"/>
          <p:cNvSpPr txBox="1"/>
          <p:nvPr/>
        </p:nvSpPr>
        <p:spPr>
          <a:xfrm>
            <a:off x="7072330" y="1785926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 smtClean="0"/>
              <a:t>Microcapsule</a:t>
            </a:r>
          </a:p>
          <a:p>
            <a:pPr algn="l" rtl="0"/>
            <a:r>
              <a:rPr lang="en-US" dirty="0"/>
              <a:t>d</a:t>
            </a:r>
            <a:r>
              <a:rPr lang="en-US" dirty="0" smtClean="0"/>
              <a:t>issolved in</a:t>
            </a:r>
            <a:endParaRPr lang="en-US" dirty="0"/>
          </a:p>
          <a:p>
            <a:pPr algn="l" rtl="0"/>
            <a:r>
              <a:rPr lang="en-US" dirty="0" smtClean="0"/>
              <a:t>5ml buffer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152400" y="3733800"/>
            <a:ext cx="3581400" cy="1981200"/>
          </a:xfrm>
          <a:prstGeom prst="rightArrow">
            <a:avLst>
              <a:gd name="adj1" fmla="val 74615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Inserting the sample in the washed membrane.</a:t>
            </a:r>
          </a:p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The membrane was clamped by tongs and dip in buffer .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Content Placeholder 3" descr="D:\Desktop\مشروع تخرج 1\10872549_745959445493544_1496206106_n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3505200"/>
            <a:ext cx="2209800" cy="3067072"/>
          </a:xfrm>
          <a:prstGeom prst="rect">
            <a:avLst/>
          </a:prstGeom>
          <a:noFill/>
        </p:spPr>
      </p:pic>
      <p:cxnSp>
        <p:nvCxnSpPr>
          <p:cNvPr id="24" name="Straight Arrow Connector 23"/>
          <p:cNvCxnSpPr/>
          <p:nvPr/>
        </p:nvCxnSpPr>
        <p:spPr>
          <a:xfrm>
            <a:off x="5929322" y="500063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D:\Desktop\مشروع تخرج 1\uv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3571876"/>
            <a:ext cx="1976438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:\Desktop\مشروع تخرج 1\10872549_745959445493544_1496206106_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6705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Desktop\مشروع تخرج 1\u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52400"/>
            <a:ext cx="3352800" cy="4848236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28600" y="304800"/>
            <a:ext cx="4953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After a certain periods of time, (5ml) from the buffer which contained the released drug was withdrawn.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The absorbance of withdrawn sample was measured by using U.V. Spectrophotometer</a:t>
            </a:r>
            <a:r>
              <a:rPr lang="en-US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b="1" dirty="0" smtClean="0"/>
              <a:t>Result And Discussion</a:t>
            </a:r>
            <a:endParaRPr lang="ar-JO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14348" y="1214422"/>
            <a:ext cx="7972452" cy="5472138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 smtClean="0"/>
              <a:t>Drug Loading : </a:t>
            </a:r>
          </a:p>
          <a:p>
            <a:pPr algn="l" rtl="0"/>
            <a:endParaRPr lang="ar-JO" sz="28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69191924"/>
              </p:ext>
            </p:extLst>
          </p:nvPr>
        </p:nvGraphicFramePr>
        <p:xfrm>
          <a:off x="1142975" y="2132856"/>
          <a:ext cx="7429553" cy="3010655"/>
        </p:xfrm>
        <a:graphic>
          <a:graphicData uri="http://schemas.openxmlformats.org/drawingml/2006/table">
            <a:tbl>
              <a:tblPr rtl="1"/>
              <a:tblGrid>
                <a:gridCol w="2410443"/>
                <a:gridCol w="1064920"/>
                <a:gridCol w="2316908"/>
                <a:gridCol w="1637282"/>
              </a:tblGrid>
              <a:tr h="1205798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Cambria"/>
                          <a:ea typeface="Times New Roman"/>
                          <a:cs typeface="Times New Roman"/>
                        </a:rPr>
                        <a:t>Freeze drying Conditions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b="1" dirty="0">
                          <a:latin typeface="Cambria"/>
                          <a:ea typeface="Times New Roman"/>
                          <a:cs typeface="Times New Roman"/>
                        </a:rPr>
                        <a:t>%</a:t>
                      </a:r>
                      <a:r>
                        <a:rPr lang="en-US" sz="1600" b="1" dirty="0">
                          <a:latin typeface="Cambria"/>
                          <a:ea typeface="Times New Roman"/>
                          <a:cs typeface="Times New Roman"/>
                        </a:rPr>
                        <a:t>loading 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Drug 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added</a:t>
                      </a: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Cambria"/>
                          <a:ea typeface="Times New Roman"/>
                          <a:cs typeface="Times New Roman"/>
                        </a:rPr>
                        <a:t>in preparation)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Cambria"/>
                          <a:ea typeface="Times New Roman"/>
                          <a:cs typeface="Times New Roman"/>
                        </a:rPr>
                        <a:t>Biodegradable polymer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1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-87°C/5mTorr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482.00%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10 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Arial"/>
                        </a:rPr>
                        <a:t>PDLLA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60161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-87°C/5mTorr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389.00%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10 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PCL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19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-87°C/5mTorr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105.92%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5 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PLLA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105400" y="3276600"/>
            <a:ext cx="10668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29200" y="3886200"/>
            <a:ext cx="1219200" cy="6096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029200" y="4495800"/>
            <a:ext cx="1143000" cy="60960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29764843"/>
              </p:ext>
            </p:extLst>
          </p:nvPr>
        </p:nvGraphicFramePr>
        <p:xfrm>
          <a:off x="1142976" y="1857364"/>
          <a:ext cx="6768912" cy="2714643"/>
        </p:xfrm>
        <a:graphic>
          <a:graphicData uri="http://schemas.openxmlformats.org/drawingml/2006/table">
            <a:tbl>
              <a:tblPr rtl="1"/>
              <a:tblGrid>
                <a:gridCol w="2662358"/>
                <a:gridCol w="860705"/>
                <a:gridCol w="1872605"/>
                <a:gridCol w="1373244"/>
              </a:tblGrid>
              <a:tr h="85317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Conditions(Temp./Pressure)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kern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%</a:t>
                      </a:r>
                      <a:r>
                        <a:rPr lang="en-US" sz="1600" kern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loading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Drug added(in preparation)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Biodegradable polymer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073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-79 °C/6mTorr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44.11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5mg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50% PLLA- 50%PCL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93073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-79 °C/6mTorr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kern="1200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38.14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5mg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Arial"/>
                        </a:rPr>
                        <a:t>50%PDLLA-50%PCL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3017838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14414" y="785794"/>
            <a:ext cx="2964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b="1" dirty="0" smtClean="0"/>
              <a:t>Drug Loading : </a:t>
            </a:r>
          </a:p>
        </p:txBody>
      </p:sp>
      <p:sp>
        <p:nvSpPr>
          <p:cNvPr id="6" name="Oval 5"/>
          <p:cNvSpPr/>
          <p:nvPr/>
        </p:nvSpPr>
        <p:spPr>
          <a:xfrm>
            <a:off x="4343400" y="2819400"/>
            <a:ext cx="990600" cy="762000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343400" y="3810000"/>
            <a:ext cx="990600" cy="838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problems 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7150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Side effects,  immune system reactions.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 Patient compliance and convenience problems to the repeated doses 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low extended period of time at desired release rate of drug.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weak achieving  for drug  targeting in cancer treatment.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Biodegradability and biocompatibility.</a:t>
            </a:r>
          </a:p>
          <a:p>
            <a:pPr>
              <a:buNone/>
            </a:pPr>
            <a:endParaRPr lang="en-US" dirty="0" smtClean="0"/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b="1" dirty="0" smtClean="0"/>
              <a:t>Drug release studying</a:t>
            </a:r>
            <a:endParaRPr lang="ar-JO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3700463"/>
          </a:xfrm>
        </p:spPr>
        <p:txBody>
          <a:bodyPr/>
          <a:lstStyle/>
          <a:p>
            <a:pPr algn="l" rtl="0"/>
            <a:r>
              <a:rPr lang="en-US" dirty="0" smtClean="0"/>
              <a:t> </a:t>
            </a:r>
            <a:r>
              <a:rPr lang="en-US" sz="2800" dirty="0" smtClean="0"/>
              <a:t>The drug release system of neat polymers :</a:t>
            </a:r>
          </a:p>
          <a:p>
            <a:pPr algn="l" rtl="0"/>
            <a:endParaRPr lang="en-US" dirty="0" smtClean="0"/>
          </a:p>
          <a:p>
            <a:pPr algn="l" rtl="0"/>
            <a:endParaRPr lang="ar-JO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583606725"/>
              </p:ext>
            </p:extLst>
          </p:nvPr>
        </p:nvGraphicFramePr>
        <p:xfrm>
          <a:off x="785786" y="2428868"/>
          <a:ext cx="7643866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b="1" dirty="0" smtClean="0"/>
              <a:t>Drug release studying</a:t>
            </a:r>
            <a:endParaRPr lang="ar-JO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drug release system  of PCL-PDLLA Blend:</a:t>
            </a:r>
          </a:p>
          <a:p>
            <a:pPr algn="l" rtl="0"/>
            <a:endParaRPr lang="en-US" sz="2800" dirty="0" smtClean="0"/>
          </a:p>
          <a:p>
            <a:pPr algn="l" rtl="0"/>
            <a:endParaRPr lang="en-US" dirty="0" smtClean="0"/>
          </a:p>
          <a:p>
            <a:pPr algn="l" rtl="0"/>
            <a:endParaRPr lang="ar-JO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2377088841"/>
              </p:ext>
            </p:extLst>
          </p:nvPr>
        </p:nvGraphicFramePr>
        <p:xfrm>
          <a:off x="642910" y="2428868"/>
          <a:ext cx="7858180" cy="2928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5171983" y="28956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PCL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="" xmlns:p14="http://schemas.microsoft.com/office/powerpoint/2010/main" val="580493984"/>
              </p:ext>
            </p:extLst>
          </p:nvPr>
        </p:nvGraphicFramePr>
        <p:xfrm>
          <a:off x="928662" y="2071678"/>
          <a:ext cx="7715304" cy="3329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1357290" y="500042"/>
            <a:ext cx="611417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Drug release studying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44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596" y="1214422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0">
              <a:buFont typeface="Arial" pitchFamily="34" charset="0"/>
              <a:buChar char="•"/>
            </a:pPr>
            <a:r>
              <a:rPr lang="en-US" sz="2800" dirty="0" smtClean="0"/>
              <a:t>The drug release system  of PCL-PLLA Blend</a:t>
            </a:r>
            <a:r>
              <a:rPr lang="en-US" dirty="0" smtClean="0"/>
              <a:t>: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5324383" y="26670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PCL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b="1" dirty="0" smtClean="0"/>
              <a:t>DSC test</a:t>
            </a:r>
            <a:endParaRPr lang="ar-JO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DSC curve for PDLLA and PCL  sample:</a:t>
            </a:r>
            <a:endParaRPr lang="ar-JO" sz="2800" dirty="0"/>
          </a:p>
        </p:txBody>
      </p:sp>
      <p:pic>
        <p:nvPicPr>
          <p:cNvPr id="4" name="صورة 3" descr="S1-PDLLA (1)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285992"/>
            <a:ext cx="4500594" cy="292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3" descr="S2- PCL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357430"/>
            <a:ext cx="4286248" cy="2786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b="1" dirty="0" smtClean="0"/>
              <a:t>DSC test</a:t>
            </a:r>
            <a:endParaRPr lang="ar-JO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/>
              <a:t>DSC curve for50% PCL/50%PDLLA and 50% PCL/50%PLLA samples:</a:t>
            </a:r>
          </a:p>
          <a:p>
            <a:pPr algn="l" rtl="0"/>
            <a:endParaRPr lang="ar-JO" dirty="0"/>
          </a:p>
        </p:txBody>
      </p:sp>
      <p:pic>
        <p:nvPicPr>
          <p:cNvPr id="4" name="صورة 3" descr="S3- 50%PDLLA+50%PCL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3116"/>
            <a:ext cx="4214842" cy="4429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3" descr="S4- 50%PLLA+50%PCL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14554"/>
            <a:ext cx="4214842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990600"/>
          </a:xfrm>
        </p:spPr>
        <p:txBody>
          <a:bodyPr/>
          <a:lstStyle/>
          <a:p>
            <a:r>
              <a:rPr lang="en-US" dirty="0" smtClean="0"/>
              <a:t>AFM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057400"/>
            <a:ext cx="340760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09600" y="914400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b="1" dirty="0" smtClean="0"/>
              <a:t>The atomic force microscope for the sample of  PDLLA, PLLA and PCL microcapsules.</a:t>
            </a:r>
          </a:p>
        </p:txBody>
      </p:sp>
      <p:sp>
        <p:nvSpPr>
          <p:cNvPr id="1025" name="Text Box 3"/>
          <p:cNvSpPr txBox="1">
            <a:spLocks noChangeArrowheads="1"/>
          </p:cNvSpPr>
          <p:nvPr/>
        </p:nvSpPr>
        <p:spPr bwMode="auto">
          <a:xfrm>
            <a:off x="2438400" y="3886200"/>
            <a:ext cx="1335089" cy="382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Average size=0.46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3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1" y="19812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791200" y="3733800"/>
            <a:ext cx="130334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Average size=0.75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Content Placeholder 3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4724400"/>
            <a:ext cx="3429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743200" y="6324600"/>
            <a:ext cx="13716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Average size=0.0.50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1676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PDLLA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1676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PLLA</a:t>
            </a:r>
            <a:endParaRPr lang="en-US" sz="2400" b="1" dirty="0"/>
          </a:p>
        </p:txBody>
      </p:sp>
      <p:sp>
        <p:nvSpPr>
          <p:cNvPr id="13" name="Rectangle 12"/>
          <p:cNvSpPr/>
          <p:nvPr/>
        </p:nvSpPr>
        <p:spPr>
          <a:xfrm>
            <a:off x="2365177" y="449580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PCL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AFM test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14600"/>
            <a:ext cx="409340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Text Box 5"/>
          <p:cNvSpPr txBox="1">
            <a:spLocks noChangeArrowheads="1"/>
          </p:cNvSpPr>
          <p:nvPr/>
        </p:nvSpPr>
        <p:spPr bwMode="auto">
          <a:xfrm>
            <a:off x="2209800" y="6096000"/>
            <a:ext cx="1563689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Average size=0.41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1472" y="1285860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b="1" dirty="0" smtClean="0"/>
              <a:t>The atomic force microscope for the sample of  PCL-PDLLA blend  and PCL-PLLA blend microcapsules.</a:t>
            </a:r>
          </a:p>
          <a:p>
            <a:pPr algn="l" rtl="0">
              <a:buFont typeface="Arial" pitchFamily="34" charset="0"/>
              <a:buChar char="•"/>
            </a:pPr>
            <a:endParaRPr lang="en-US" b="1" dirty="0" smtClean="0"/>
          </a:p>
        </p:txBody>
      </p:sp>
      <p:pic>
        <p:nvPicPr>
          <p:cNvPr id="8" name="Content Placeholder 3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819400"/>
            <a:ext cx="370036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010400" y="6248400"/>
            <a:ext cx="1371600" cy="452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Average size=0.74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8200" y="2362200"/>
            <a:ext cx="2253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PCL-PDLLA Blend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24513" y="2438400"/>
            <a:ext cx="2086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PCL-PLLA Blend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 rtl="0"/>
            <a:r>
              <a:rPr lang="en-US" b="1" dirty="0" smtClean="0"/>
              <a:t>C</a:t>
            </a:r>
            <a:r>
              <a:rPr lang="en-US" sz="4400" b="1" dirty="0" smtClean="0"/>
              <a:t>onclusion</a:t>
            </a:r>
            <a:endParaRPr lang="ar-JO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357297"/>
            <a:ext cx="8229600" cy="3151823"/>
          </a:xfrm>
        </p:spPr>
        <p:txBody>
          <a:bodyPr/>
          <a:lstStyle/>
          <a:p>
            <a:pPr algn="l" rtl="0"/>
            <a:endParaRPr lang="en-US" dirty="0" smtClean="0"/>
          </a:p>
          <a:p>
            <a:endParaRPr lang="ar-JO" dirty="0"/>
          </a:p>
        </p:txBody>
      </p:sp>
      <p:sp>
        <p:nvSpPr>
          <p:cNvPr id="4" name="Rectangle 3"/>
          <p:cNvSpPr/>
          <p:nvPr/>
        </p:nvSpPr>
        <p:spPr>
          <a:xfrm>
            <a:off x="357158" y="1428736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anose="05000000000000000000" pitchFamily="2" charset="2"/>
              <a:buChar char="v"/>
            </a:pPr>
            <a:r>
              <a:rPr lang="en-US" b="1" dirty="0" smtClean="0"/>
              <a:t>In this study CRV (active drug) was encapsulated inside  biodegradable  polymeric microcapsules(PCL, PLLA, and PDLLA).</a:t>
            </a:r>
          </a:p>
          <a:p>
            <a:pPr marL="342900" indent="-342900" algn="l" rtl="0">
              <a:buFont typeface="Wingdings" panose="05000000000000000000" pitchFamily="2" charset="2"/>
              <a:buChar char="v"/>
            </a:pPr>
            <a:endParaRPr lang="en-US" b="1" dirty="0" smtClean="0"/>
          </a:p>
          <a:p>
            <a:pPr marL="342900" indent="-342900" algn="l" rtl="0">
              <a:buFont typeface="Wingdings" panose="05000000000000000000" pitchFamily="2" charset="2"/>
              <a:buChar char="v"/>
            </a:pPr>
            <a:r>
              <a:rPr lang="en-US" b="1" dirty="0" smtClean="0"/>
              <a:t>The prepared microcapsules were fairly uniform with an average size of 0.5 -0.8µm.</a:t>
            </a:r>
          </a:p>
          <a:p>
            <a:pPr marL="342900" indent="-342900" algn="l" rtl="0">
              <a:buFont typeface="Wingdings" panose="05000000000000000000" pitchFamily="2" charset="2"/>
              <a:buChar char="v"/>
            </a:pPr>
            <a:endParaRPr lang="en-US" b="1" dirty="0" smtClean="0"/>
          </a:p>
          <a:p>
            <a:pPr marL="342900" indent="-342900" algn="l" rtl="0">
              <a:buFont typeface="Wingdings" panose="05000000000000000000" pitchFamily="2" charset="2"/>
              <a:buChar char="v"/>
            </a:pPr>
            <a:r>
              <a:rPr lang="en-US" b="1" dirty="0"/>
              <a:t>H</a:t>
            </a:r>
            <a:r>
              <a:rPr lang="en-US" b="1" dirty="0" smtClean="0"/>
              <a:t>igher loaded amount of CRV was found with PDLLA microcapsules. </a:t>
            </a:r>
          </a:p>
          <a:p>
            <a:pPr marL="342900" indent="-342900" algn="l" rtl="0">
              <a:buFont typeface="Wingdings" panose="05000000000000000000" pitchFamily="2" charset="2"/>
              <a:buChar char="v"/>
            </a:pPr>
            <a:endParaRPr lang="en-US" b="1" dirty="0" smtClean="0"/>
          </a:p>
          <a:p>
            <a:pPr marL="342900" indent="-342900" algn="l" rtl="0">
              <a:buFont typeface="Wingdings" panose="05000000000000000000" pitchFamily="2" charset="2"/>
              <a:buChar char="v"/>
            </a:pPr>
            <a:r>
              <a:rPr lang="en-US" b="1" dirty="0" smtClean="0"/>
              <a:t> </a:t>
            </a:r>
            <a:r>
              <a:rPr lang="en-US" b="1" dirty="0"/>
              <a:t>H</a:t>
            </a:r>
            <a:r>
              <a:rPr lang="en-US" b="1" dirty="0" smtClean="0"/>
              <a:t>igher accumulative release percentage of drug was obtained with PLLA </a:t>
            </a:r>
            <a:r>
              <a:rPr lang="en-US" b="1" dirty="0" smtClean="0"/>
              <a:t>microcapsules.</a:t>
            </a:r>
            <a:endParaRPr lang="en-US" b="1" dirty="0" smtClean="0"/>
          </a:p>
          <a:p>
            <a:pPr algn="l" rtl="0"/>
            <a:endParaRPr lang="en-US" b="1" dirty="0" smtClean="0"/>
          </a:p>
          <a:p>
            <a:pPr marL="342900" indent="-342900" algn="l" rtl="0">
              <a:buFont typeface="Wingdings" panose="05000000000000000000" pitchFamily="2" charset="2"/>
              <a:buChar char="v"/>
            </a:pPr>
            <a:r>
              <a:rPr lang="en-US" b="1" dirty="0"/>
              <a:t>(50%PDLLA-50%PCl) blend system </a:t>
            </a:r>
            <a:r>
              <a:rPr lang="en-US" b="1" dirty="0" smtClean="0"/>
              <a:t>which most </a:t>
            </a:r>
            <a:r>
              <a:rPr lang="en-US" b="1" dirty="0"/>
              <a:t>favorable system since it has the highest percentage of release </a:t>
            </a:r>
            <a:r>
              <a:rPr lang="en-US" b="1" dirty="0" smtClean="0"/>
              <a:t>with </a:t>
            </a:r>
            <a:r>
              <a:rPr lang="en-US" b="1" dirty="0"/>
              <a:t>the most long period of </a:t>
            </a:r>
            <a:r>
              <a:rPr lang="en-US" b="1" dirty="0" smtClean="0"/>
              <a:t>time.</a:t>
            </a:r>
          </a:p>
          <a:p>
            <a:pPr algn="l" rtl="0"/>
            <a:r>
              <a:rPr lang="en-US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vangelismhelp.com/wp-content/uploads/2013/07/Thanks-for-Listening-682x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752600"/>
            <a:ext cx="5791200" cy="4959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otaljoyy.com/uploads/2/6/7/9/26790605/s780122335519039042_p59_i1_w37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4314825" cy="4648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76800" y="838200"/>
            <a:ext cx="3733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</a:t>
            </a:r>
          </a:p>
          <a:p>
            <a:pPr algn="ctr"/>
            <a:endParaRPr lang="en-US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Time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Questions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2918"/>
            <a:ext cx="7143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Objectives.</a:t>
            </a:r>
          </a:p>
          <a:p>
            <a:pPr algn="l" rtl="0">
              <a:buFont typeface="Wingdings" pitchFamily="2" charset="2"/>
              <a:buChar char="v"/>
            </a:pPr>
            <a:endParaRPr lang="en-US" sz="28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Introduction.</a:t>
            </a:r>
          </a:p>
          <a:p>
            <a:pPr algn="l" rtl="0">
              <a:buFont typeface="Wingdings" pitchFamily="2" charset="2"/>
              <a:buChar char="v"/>
            </a:pPr>
            <a:endParaRPr lang="en-US" sz="2800" dirty="0"/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Experimental work.</a:t>
            </a:r>
          </a:p>
          <a:p>
            <a:pPr algn="l" rtl="0">
              <a:buFont typeface="Wingdings" pitchFamily="2" charset="2"/>
              <a:buChar char="v"/>
            </a:pPr>
            <a:endParaRPr lang="en-US" sz="2800" dirty="0"/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Results.</a:t>
            </a:r>
          </a:p>
          <a:p>
            <a:pPr algn="l" rtl="0">
              <a:buFont typeface="Wingdings" pitchFamily="2" charset="2"/>
              <a:buChar char="v"/>
            </a:pPr>
            <a:endParaRPr lang="en-US" sz="2800" dirty="0"/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Conclusion.</a:t>
            </a:r>
          </a:p>
          <a:p>
            <a:pPr algn="l" rtl="0"/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0" y="214290"/>
            <a:ext cx="335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/>
              <a:t>Outlines: </a:t>
            </a:r>
            <a:endParaRPr lang="en-US" sz="4400" b="1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457200"/>
            <a:ext cx="7924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Congratulation us. </a:t>
            </a:r>
          </a:p>
          <a:p>
            <a:pPr algn="l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Currently , We Are </a:t>
            </a:r>
            <a:r>
              <a:rPr lang="ar-S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.........</a:t>
            </a:r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Engineers</a:t>
            </a:r>
          </a:p>
          <a:p>
            <a:endParaRPr lang="en-US" dirty="0"/>
          </a:p>
        </p:txBody>
      </p:sp>
      <p:pic>
        <p:nvPicPr>
          <p:cNvPr id="50178" name="Picture 2" descr="http://media2.newsnet5.com/photo/2014/05/17/Graduation_1400337570792_4816466_ver1.0_640_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790824"/>
            <a:ext cx="8077200" cy="4067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534400" cy="5976958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4400" b="1" dirty="0" smtClean="0"/>
              <a:t>Objective :</a:t>
            </a:r>
          </a:p>
          <a:p>
            <a:pPr algn="l">
              <a:buNone/>
            </a:pPr>
            <a:endParaRPr lang="en-US" sz="4400" b="1" dirty="0" smtClean="0"/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000" dirty="0" smtClean="0"/>
              <a:t>The main objective of the current study was investigate the effect of the type of polymers on the drug release behavior from biodegradable microcapsules for drug delivery applications.</a:t>
            </a:r>
          </a:p>
          <a:p>
            <a:pPr algn="l">
              <a:lnSpc>
                <a:spcPct val="150000"/>
              </a:lnSpc>
              <a:buNone/>
            </a:pPr>
            <a:endParaRPr lang="en-US" sz="3000" dirty="0" smtClean="0"/>
          </a:p>
          <a:p>
            <a:pPr algn="l">
              <a:lnSpc>
                <a:spcPct val="150000"/>
              </a:lnSpc>
              <a:buNone/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Introduction</a:t>
            </a:r>
            <a:endParaRPr lang="ar-JO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873752"/>
          </a:xfrm>
        </p:spPr>
        <p:txBody>
          <a:bodyPr/>
          <a:lstStyle/>
          <a:p>
            <a:pPr algn="just" rtl="0"/>
            <a:r>
              <a:rPr lang="en-US" sz="2800" b="1" dirty="0" smtClean="0"/>
              <a:t>Polymers:</a:t>
            </a:r>
            <a:r>
              <a:rPr lang="en-US" sz="2800" dirty="0" smtClean="0"/>
              <a:t> many small  molecules that can be linked together by covalent bonds to form long chains.</a:t>
            </a:r>
          </a:p>
          <a:p>
            <a:pPr algn="just" rtl="0">
              <a:buNone/>
            </a:pPr>
            <a:endParaRPr lang="en-US" sz="2800" dirty="0" smtClean="0"/>
          </a:p>
          <a:p>
            <a:pPr algn="l" rtl="0"/>
            <a:endParaRPr lang="en-US" dirty="0" smtClean="0"/>
          </a:p>
          <a:p>
            <a:pPr algn="l" rtl="0"/>
            <a:endParaRPr lang="ar-JO" dirty="0"/>
          </a:p>
        </p:txBody>
      </p:sp>
      <p:pic>
        <p:nvPicPr>
          <p:cNvPr id="5" name="صورة 4" descr="Zeus_Chem_Resistance_img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071810"/>
            <a:ext cx="7929618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/>
              <a:t>Introduction</a:t>
            </a:r>
            <a:endParaRPr lang="ar-JO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b="1" dirty="0" smtClean="0"/>
              <a:t>Polymers  can be classified into several categories: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Basis of their occurrence:                                 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natural polymers:     </a:t>
            </a:r>
          </a:p>
          <a:p>
            <a:pPr algn="l" rtl="0">
              <a:buNone/>
            </a:pPr>
            <a:r>
              <a:rPr lang="en-US" sz="2800" dirty="0" err="1" smtClean="0"/>
              <a:t>e.g</a:t>
            </a:r>
            <a:r>
              <a:rPr lang="en-US" sz="2800" dirty="0" smtClean="0"/>
              <a:t>: proteins , carbohydrates , and quartz.</a:t>
            </a:r>
          </a:p>
          <a:p>
            <a:pPr algn="l" rtl="0"/>
            <a:endParaRPr lang="ar-JO" sz="2800" b="1" dirty="0"/>
          </a:p>
        </p:txBody>
      </p:sp>
      <p:pic>
        <p:nvPicPr>
          <p:cNvPr id="4" name="Picture 2" descr="C:\Users\adnan\Desktop\images (2)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4429132"/>
            <a:ext cx="7358114" cy="22145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b="1" dirty="0" smtClean="0"/>
              <a:t>Introduction</a:t>
            </a:r>
            <a:endParaRPr lang="ar-JO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err="1" smtClean="0"/>
              <a:t>synethetic</a:t>
            </a:r>
            <a:r>
              <a:rPr lang="en-US" sz="2800" dirty="0" smtClean="0"/>
              <a:t> polymers:</a:t>
            </a:r>
          </a:p>
          <a:p>
            <a:pPr algn="l" rtl="0">
              <a:buNone/>
            </a:pPr>
            <a:r>
              <a:rPr lang="en-US" sz="2800" dirty="0" err="1" smtClean="0"/>
              <a:t>e.g</a:t>
            </a:r>
            <a:r>
              <a:rPr lang="en-US" sz="2800" dirty="0" smtClean="0"/>
              <a:t>: Nylon, polystyrene, rubber.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800" dirty="0" err="1" smtClean="0"/>
              <a:t>Semisynthytic</a:t>
            </a:r>
            <a:r>
              <a:rPr lang="en-US" sz="2800" dirty="0" smtClean="0"/>
              <a:t>: </a:t>
            </a:r>
          </a:p>
          <a:p>
            <a:pPr algn="l" rtl="0">
              <a:buNone/>
            </a:pPr>
            <a:r>
              <a:rPr lang="en-US" sz="2800" dirty="0" smtClean="0"/>
              <a:t>silicones, </a:t>
            </a:r>
            <a:r>
              <a:rPr lang="en-US" sz="2800" dirty="0" err="1" smtClean="0"/>
              <a:t>polyacrylamide</a:t>
            </a:r>
            <a:endParaRPr lang="en-US" sz="2800" dirty="0" smtClean="0"/>
          </a:p>
          <a:p>
            <a:pPr algn="l" rtl="0">
              <a:buNone/>
            </a:pPr>
            <a:endParaRPr lang="en-US" dirty="0" smtClean="0"/>
          </a:p>
        </p:txBody>
      </p:sp>
      <p:pic>
        <p:nvPicPr>
          <p:cNvPr id="4" name="Picture 3" descr="C:\Users\adnan\Desktop\images (2)12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857496"/>
            <a:ext cx="4824536" cy="15990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4786322"/>
            <a:ext cx="3214710" cy="18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4400" b="1" dirty="0" smtClean="0"/>
              <a:t>Introduction</a:t>
            </a:r>
            <a:endParaRPr lang="ar-JO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7686700" cy="487375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Behavior toward temperature: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Thermoplastic.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Thermoset.</a:t>
            </a:r>
          </a:p>
          <a:p>
            <a:pPr>
              <a:buFont typeface="Wingdings" pitchFamily="2" charset="2"/>
              <a:buChar char="v"/>
            </a:pPr>
            <a:endParaRPr lang="en-US" sz="2800" b="1" dirty="0" smtClean="0"/>
          </a:p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Other basis:</a:t>
            </a: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Based on line structure.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Based on tacticity.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Based on morphology.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Based of polymerization of  reactions.</a:t>
            </a:r>
            <a:endParaRPr lang="ar-SA" sz="2800" dirty="0" smtClean="0"/>
          </a:p>
          <a:p>
            <a:pPr algn="l" rtl="0">
              <a:buFont typeface="Wingdings" pitchFamily="2" charset="2"/>
              <a:buChar char="Ø"/>
            </a:pPr>
            <a:endParaRPr lang="en-US" sz="2800" dirty="0" smtClean="0"/>
          </a:p>
          <a:p>
            <a:pPr algn="l" rtl="0">
              <a:buFont typeface="Wingdings" pitchFamily="2" charset="2"/>
              <a:buChar char="v"/>
            </a:pPr>
            <a:endParaRPr lang="en-US" sz="2800" dirty="0" smtClean="0"/>
          </a:p>
          <a:p>
            <a:pPr algn="l" rtl="0">
              <a:buNone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Introduction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800" b="1" dirty="0" smtClean="0"/>
              <a:t>Biodegradable polymers:  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 </a:t>
            </a:r>
            <a:r>
              <a:rPr lang="en-US" sz="2800" dirty="0" smtClean="0"/>
              <a:t>are </a:t>
            </a:r>
            <a:r>
              <a:rPr lang="en-US" sz="2800" dirty="0" smtClean="0"/>
              <a:t>polymers </a:t>
            </a:r>
            <a:r>
              <a:rPr lang="en-US" sz="2800" dirty="0" smtClean="0"/>
              <a:t>that do not have </a:t>
            </a:r>
            <a:r>
              <a:rPr lang="en-US" sz="2800" dirty="0" smtClean="0"/>
              <a:t>resistance to degradation that take place through action of enzymes and chemical deterioration associated with living </a:t>
            </a:r>
            <a:r>
              <a:rPr lang="en-US" sz="2800" dirty="0" smtClean="0"/>
              <a:t>organism.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e.g. poly caprolactone</a:t>
            </a:r>
            <a:r>
              <a:rPr lang="en-US" sz="2800" dirty="0"/>
              <a:t> (PCL),</a:t>
            </a:r>
            <a:r>
              <a:rPr lang="en-US" sz="2800" dirty="0" smtClean="0"/>
              <a:t> and </a:t>
            </a:r>
            <a:r>
              <a:rPr lang="en-US" sz="2800" dirty="0"/>
              <a:t>Poly(esters</a:t>
            </a:r>
            <a:r>
              <a:rPr lang="en-US" sz="2800" dirty="0" smtClean="0"/>
              <a:t>) like</a:t>
            </a:r>
            <a:r>
              <a:rPr lang="ar-SA" sz="2800" dirty="0" smtClean="0"/>
              <a:t> </a:t>
            </a:r>
            <a:r>
              <a:rPr lang="en-US" sz="2800" dirty="0" smtClean="0"/>
              <a:t>poly D and L lactide(PLLA)(PDLLA).</a:t>
            </a:r>
          </a:p>
          <a:p>
            <a:pPr algn="l" rtl="0">
              <a:buNone/>
            </a:pPr>
            <a:endParaRPr lang="ar-JO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121">
  <a:themeElements>
    <a:clrScheme name="">
      <a:dk1>
        <a:srgbClr val="004080"/>
      </a:dk1>
      <a:lt1>
        <a:srgbClr val="FFFFFF"/>
      </a:lt1>
      <a:dk2>
        <a:srgbClr val="FF0080"/>
      </a:dk2>
      <a:lt2>
        <a:srgbClr val="004080"/>
      </a:lt2>
      <a:accent1>
        <a:srgbClr val="66CCFF"/>
      </a:accent1>
      <a:accent2>
        <a:srgbClr val="333399"/>
      </a:accent2>
      <a:accent3>
        <a:srgbClr val="FFFFFF"/>
      </a:accent3>
      <a:accent4>
        <a:srgbClr val="00356C"/>
      </a:accent4>
      <a:accent5>
        <a:srgbClr val="B8E2FF"/>
      </a:accent5>
      <a:accent6>
        <a:srgbClr val="2D2D8A"/>
      </a:accent6>
      <a:hlink>
        <a:srgbClr val="800040"/>
      </a:hlink>
      <a:folHlink>
        <a:srgbClr val="004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00121</Template>
  <TotalTime>24621</TotalTime>
  <Words>724</Words>
  <Application>Microsoft Office PowerPoint</Application>
  <PresentationFormat>عرض على الشاشة (3:4)‏</PresentationFormat>
  <Paragraphs>200</Paragraphs>
  <Slides>30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00121</vt:lpstr>
      <vt:lpstr>Biodegradable polymeric  microcapsule for drug delivery system </vt:lpstr>
      <vt:lpstr>Drug problems </vt:lpstr>
      <vt:lpstr>الشريحة 3</vt:lpstr>
      <vt:lpstr>الشريحة 4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Experimental work</vt:lpstr>
      <vt:lpstr>Experimental work</vt:lpstr>
      <vt:lpstr>الشريحة 14</vt:lpstr>
      <vt:lpstr>الشريحة 15</vt:lpstr>
      <vt:lpstr>الشريحة 16</vt:lpstr>
      <vt:lpstr>الشريحة 17</vt:lpstr>
      <vt:lpstr>Result And Discussion</vt:lpstr>
      <vt:lpstr>الشريحة 19</vt:lpstr>
      <vt:lpstr>Drug release studying</vt:lpstr>
      <vt:lpstr>Drug release studying</vt:lpstr>
      <vt:lpstr>الشريحة 22</vt:lpstr>
      <vt:lpstr>DSC test</vt:lpstr>
      <vt:lpstr>DSC test</vt:lpstr>
      <vt:lpstr>AFM test</vt:lpstr>
      <vt:lpstr>AFM test</vt:lpstr>
      <vt:lpstr>Conclusion</vt:lpstr>
      <vt:lpstr>الشريحة 28</vt:lpstr>
      <vt:lpstr>الشريحة 29</vt:lpstr>
      <vt:lpstr>الشريحة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Biodegradable   polymeric  microcapsule for drug delivery system</dc:title>
  <dc:creator>HP</dc:creator>
  <cp:lastModifiedBy>HP</cp:lastModifiedBy>
  <cp:revision>365</cp:revision>
  <dcterms:created xsi:type="dcterms:W3CDTF">2014-12-18T11:01:20Z</dcterms:created>
  <dcterms:modified xsi:type="dcterms:W3CDTF">2015-05-25T10:55:08Z</dcterms:modified>
</cp:coreProperties>
</file>