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5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75" r:id="rId11"/>
    <p:sldId id="264" r:id="rId12"/>
    <p:sldId id="266" r:id="rId13"/>
    <p:sldId id="267" r:id="rId14"/>
    <p:sldId id="276" r:id="rId15"/>
    <p:sldId id="277" r:id="rId16"/>
    <p:sldId id="278" r:id="rId17"/>
    <p:sldId id="279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24" r:id="rId38"/>
    <p:sldId id="325" r:id="rId39"/>
    <p:sldId id="326" r:id="rId40"/>
    <p:sldId id="327" r:id="rId41"/>
    <p:sldId id="328" r:id="rId42"/>
    <p:sldId id="329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  <p:sldId id="320" r:id="rId54"/>
    <p:sldId id="321" r:id="rId55"/>
    <p:sldId id="322" r:id="rId56"/>
    <p:sldId id="323" r:id="rId57"/>
    <p:sldId id="314" r:id="rId58"/>
    <p:sldId id="315" r:id="rId59"/>
    <p:sldId id="316" r:id="rId60"/>
    <p:sldId id="317" r:id="rId61"/>
    <p:sldId id="318" r:id="rId62"/>
    <p:sldId id="319" r:id="rId63"/>
    <p:sldId id="303" r:id="rId64"/>
    <p:sldId id="304" r:id="rId65"/>
    <p:sldId id="305" r:id="rId66"/>
    <p:sldId id="306" r:id="rId67"/>
    <p:sldId id="307" r:id="rId68"/>
    <p:sldId id="308" r:id="rId69"/>
    <p:sldId id="309" r:id="rId70"/>
    <p:sldId id="310" r:id="rId71"/>
    <p:sldId id="311" r:id="rId72"/>
    <p:sldId id="312" r:id="rId73"/>
    <p:sldId id="313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5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1F4CA-2EE4-40BB-99FE-AF9A76FA3E1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D8F37-2427-4C1B-9658-261102F7BB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D8F37-2427-4C1B-9658-261102F7BBD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2F9A5D4-7652-4149-9EA8-91A3E9C74AA7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F6CC-980F-448E-9E93-3757CCE0B0C5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B82C956-8CD7-48CB-855C-20F193CC1A7B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EE413-19A4-497C-8EDC-4DF3725720A1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7613-BD69-4D25-B1CB-E320969ED1D3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615C700-179B-47E2-9C9A-973D7BDB75CE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EFB81B8-4708-4B75-9E39-B81C00A7116F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C03-CFAC-4D61-BE95-166D03395974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96FB-F4F5-4F64-8835-F2F3932A457C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B9293-23AC-42E5-8FDE-C3E011ACA10D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D5DF8B0-78AD-4140-8633-49960DDD5447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677D89-1AE9-419D-9F38-783512F3710F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2C13F38-2772-41F6-8FD2-B90B80D3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3352800"/>
            <a:ext cx="6477000" cy="1828800"/>
          </a:xfrm>
        </p:spPr>
        <p:txBody>
          <a:bodyPr>
            <a:normAutofit/>
          </a:bodyPr>
          <a:lstStyle/>
          <a:p>
            <a:pPr algn="ctr"/>
            <a:r>
              <a:rPr lang="en-US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Graduation Project II </a:t>
            </a:r>
            <a:br>
              <a:rPr lang="en-US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Bus &amp; taxi Station </a:t>
            </a:r>
            <a:r>
              <a:rPr lang="en-US" dirty="0" smtClean="0">
                <a:latin typeface="Cambria" pitchFamily="18" charset="0"/>
              </a:rPr>
              <a:t/>
            </a:r>
            <a:br>
              <a:rPr lang="en-US" dirty="0" smtClean="0">
                <a:latin typeface="Cambria" pitchFamily="18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5943600"/>
            <a:ext cx="7086600" cy="1219200"/>
          </a:xfrm>
        </p:spPr>
        <p:txBody>
          <a:bodyPr>
            <a:normAutofit/>
          </a:bodyPr>
          <a:lstStyle/>
          <a:p>
            <a:pPr algn="ctr"/>
            <a:r>
              <a:rPr lang="en-US" sz="2500" dirty="0" smtClean="0">
                <a:solidFill>
                  <a:schemeClr val="bg1"/>
                </a:solidFill>
                <a:latin typeface="Cambria" pitchFamily="18" charset="0"/>
              </a:rPr>
              <a:t>Prepared By:</a:t>
            </a:r>
          </a:p>
          <a:p>
            <a:pPr algn="ctr"/>
            <a:r>
              <a:rPr lang="en-US" sz="2500" dirty="0" smtClean="0">
                <a:solidFill>
                  <a:schemeClr val="bg1"/>
                </a:solidFill>
                <a:latin typeface="Cambria" pitchFamily="18" charset="0"/>
              </a:rPr>
              <a:t>                  </a:t>
            </a:r>
            <a:r>
              <a:rPr lang="en-US" sz="2500" dirty="0" err="1" smtClean="0">
                <a:solidFill>
                  <a:schemeClr val="bg1"/>
                </a:solidFill>
                <a:latin typeface="Cambria" pitchFamily="18" charset="0"/>
              </a:rPr>
              <a:t>Abeer</a:t>
            </a:r>
            <a:r>
              <a:rPr lang="en-US" sz="2500" dirty="0" smtClean="0">
                <a:solidFill>
                  <a:schemeClr val="bg1"/>
                </a:solidFill>
                <a:latin typeface="Cambria" pitchFamily="18" charset="0"/>
              </a:rPr>
              <a:t> Hawash  </a:t>
            </a:r>
            <a:r>
              <a:rPr lang="en-US" sz="2500" dirty="0" err="1" smtClean="0">
                <a:solidFill>
                  <a:schemeClr val="bg1"/>
                </a:solidFill>
                <a:latin typeface="Cambria" pitchFamily="18" charset="0"/>
              </a:rPr>
              <a:t>Afnan</a:t>
            </a:r>
            <a:r>
              <a:rPr lang="en-US" sz="25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  <a:latin typeface="Cambria" pitchFamily="18" charset="0"/>
              </a:rPr>
              <a:t>Foqha</a:t>
            </a:r>
            <a:r>
              <a:rPr lang="en-US" sz="2500" dirty="0" smtClean="0">
                <a:solidFill>
                  <a:schemeClr val="bg1"/>
                </a:solidFill>
                <a:latin typeface="Cambria" pitchFamily="18" charset="0"/>
              </a:rPr>
              <a:t>  </a:t>
            </a:r>
            <a:r>
              <a:rPr lang="en-US" sz="2500" dirty="0" err="1" smtClean="0">
                <a:solidFill>
                  <a:schemeClr val="bg1"/>
                </a:solidFill>
                <a:latin typeface="Cambria" pitchFamily="18" charset="0"/>
              </a:rPr>
              <a:t>Haya</a:t>
            </a:r>
            <a:r>
              <a:rPr lang="en-US" sz="25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  <a:latin typeface="Cambria" pitchFamily="18" charset="0"/>
              </a:rPr>
              <a:t>Awad</a:t>
            </a:r>
            <a:r>
              <a:rPr lang="en-US" sz="25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endParaRPr lang="ar-SA" sz="2500" dirty="0" smtClean="0">
              <a:solidFill>
                <a:schemeClr val="bg1"/>
              </a:solidFill>
              <a:latin typeface="Cambria" pitchFamily="18" charset="0"/>
            </a:endParaRPr>
          </a:p>
          <a:p>
            <a:endParaRPr lang="en-US" sz="2500" dirty="0"/>
          </a:p>
        </p:txBody>
      </p:sp>
      <p:sp>
        <p:nvSpPr>
          <p:cNvPr id="5" name="Rectangle 4"/>
          <p:cNvSpPr/>
          <p:nvPr/>
        </p:nvSpPr>
        <p:spPr>
          <a:xfrm>
            <a:off x="2133600" y="304800"/>
            <a:ext cx="4572000" cy="1209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An-</a:t>
            </a:r>
            <a:r>
              <a:rPr lang="en-US" dirty="0" err="1" smtClean="0">
                <a:latin typeface="Cambria" pitchFamily="18" charset="0"/>
              </a:rPr>
              <a:t>Najah</a:t>
            </a:r>
            <a:r>
              <a:rPr lang="en-US" dirty="0" smtClean="0">
                <a:latin typeface="Cambria" pitchFamily="18" charset="0"/>
              </a:rPr>
              <a:t> National University</a:t>
            </a:r>
          </a:p>
          <a:p>
            <a:pPr algn="ctr"/>
            <a:r>
              <a:rPr lang="en-US" dirty="0" smtClean="0">
                <a:latin typeface="Cambria" pitchFamily="18" charset="0"/>
              </a:rPr>
              <a:t>       Faculty of Engineering and information Technology </a:t>
            </a:r>
          </a:p>
          <a:p>
            <a:pPr algn="ctr"/>
            <a:r>
              <a:rPr lang="en-US" dirty="0" smtClean="0">
                <a:latin typeface="Cambria" pitchFamily="18" charset="0"/>
              </a:rPr>
              <a:t>Building Engineering Department </a:t>
            </a:r>
            <a:endParaRPr lang="en-US" dirty="0">
              <a:latin typeface="Cambria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1857375"/>
            <a:ext cx="1584325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971800" y="4648200"/>
            <a:ext cx="3225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Supervisor: Dr. </a:t>
            </a:r>
            <a:r>
              <a:rPr lang="en-US" dirty="0" err="1" smtClean="0">
                <a:latin typeface="Cambria" pitchFamily="18" charset="0"/>
              </a:rPr>
              <a:t>Moayad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Salhab</a:t>
            </a:r>
            <a:r>
              <a:rPr lang="en-US" dirty="0" smtClean="0">
                <a:latin typeface="Cambria" pitchFamily="18" charset="0"/>
              </a:rPr>
              <a:t> </a:t>
            </a:r>
            <a:endParaRPr lang="ar-SA" dirty="0">
              <a:latin typeface="Cambria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3F38-2772-41F6-8FD2-B90B80D31CD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Content Placeholder 7" descr="Picture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9600" y="1828800"/>
            <a:ext cx="3895022" cy="4053505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l="60542" t="51042" r="18375" b="32291"/>
          <a:stretch>
            <a:fillRect/>
          </a:stretch>
        </p:blipFill>
        <p:spPr bwMode="auto">
          <a:xfrm>
            <a:off x="5257800" y="2057400"/>
            <a:ext cx="342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/>
          <a:srcRect l="45095" t="39583" r="44949" b="38542"/>
          <a:stretch>
            <a:fillRect/>
          </a:stretch>
        </p:blipFill>
        <p:spPr bwMode="auto">
          <a:xfrm>
            <a:off x="4267200" y="4191000"/>
            <a:ext cx="67854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Elevations :</a:t>
            </a:r>
          </a:p>
          <a:p>
            <a:pPr>
              <a:buNone/>
            </a:pPr>
            <a:r>
              <a:rPr lang="en-US" sz="2000" dirty="0" smtClean="0"/>
              <a:t>East Elevation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495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West Elevation </a:t>
            </a:r>
            <a:endParaRPr lang="en-US" dirty="0"/>
          </a:p>
        </p:txBody>
      </p:sp>
      <p:pic>
        <p:nvPicPr>
          <p:cNvPr id="12" name="Picture 11" descr="13183209_10208964900655695_1773485353_n.jpg"/>
          <p:cNvPicPr>
            <a:picLocks noChangeAspect="1"/>
          </p:cNvPicPr>
          <p:nvPr/>
        </p:nvPicPr>
        <p:blipFill>
          <a:blip r:embed="rId2"/>
          <a:srcRect t="66189"/>
          <a:stretch>
            <a:fillRect/>
          </a:stretch>
        </p:blipFill>
        <p:spPr>
          <a:xfrm>
            <a:off x="0" y="4948238"/>
            <a:ext cx="9144000" cy="1909762"/>
          </a:xfrm>
          <a:prstGeom prst="rect">
            <a:avLst/>
          </a:prstGeom>
        </p:spPr>
      </p:pic>
      <p:pic>
        <p:nvPicPr>
          <p:cNvPr id="13" name="Picture 12" descr="13187626_10208964896255585_725446623_n.jpg"/>
          <p:cNvPicPr>
            <a:picLocks noChangeAspect="1"/>
          </p:cNvPicPr>
          <p:nvPr/>
        </p:nvPicPr>
        <p:blipFill>
          <a:blip r:embed="rId3"/>
          <a:srcRect t="62057" b="4216"/>
          <a:stretch>
            <a:fillRect/>
          </a:stretch>
        </p:blipFill>
        <p:spPr>
          <a:xfrm>
            <a:off x="0" y="2514600"/>
            <a:ext cx="9144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Content Placeholder 4" descr="13153305_10208964960217184_1854289448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64925" b="8094"/>
          <a:stretch>
            <a:fillRect/>
          </a:stretch>
        </p:blipFill>
        <p:spPr>
          <a:xfrm>
            <a:off x="0" y="2133600"/>
            <a:ext cx="9144000" cy="190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1828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North Elevation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419100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South Elevation </a:t>
            </a:r>
            <a:endParaRPr lang="en-US" dirty="0"/>
          </a:p>
        </p:txBody>
      </p:sp>
      <p:pic>
        <p:nvPicPr>
          <p:cNvPr id="10" name="Picture 9" descr="13214420_10208966594938051_1540085783_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72000"/>
            <a:ext cx="9144000" cy="1854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3D view’s </a:t>
            </a:r>
            <a:endParaRPr lang="en-US" dirty="0"/>
          </a:p>
        </p:txBody>
      </p:sp>
      <p:pic>
        <p:nvPicPr>
          <p:cNvPr id="5" name="Picture 4" descr="13115348_10208935885330330_1785256891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607" y="2133600"/>
            <a:ext cx="7278193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3D view’s </a:t>
            </a:r>
          </a:p>
          <a:p>
            <a:endParaRPr lang="en-US" dirty="0"/>
          </a:p>
        </p:txBody>
      </p:sp>
      <p:pic>
        <p:nvPicPr>
          <p:cNvPr id="5" name="Picture 4" descr="13162432_10208935239874194_105509433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133600"/>
            <a:ext cx="7086600" cy="4377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3D view’s </a:t>
            </a:r>
          </a:p>
          <a:p>
            <a:endParaRPr lang="en-US" dirty="0"/>
          </a:p>
        </p:txBody>
      </p:sp>
      <p:pic>
        <p:nvPicPr>
          <p:cNvPr id="5" name="Picture 4" descr="13153346_10208935221913745_926188882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057400"/>
            <a:ext cx="6772275" cy="4192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3D view’s </a:t>
            </a:r>
          </a:p>
          <a:p>
            <a:endParaRPr lang="en-US" dirty="0"/>
          </a:p>
        </p:txBody>
      </p:sp>
      <p:pic>
        <p:nvPicPr>
          <p:cNvPr id="5" name="Picture 4" descr="13153386_10208935865609837_1103451518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169478"/>
            <a:ext cx="7162800" cy="4424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3D view’s </a:t>
            </a:r>
          </a:p>
          <a:p>
            <a:endParaRPr lang="en-US" dirty="0"/>
          </a:p>
        </p:txBody>
      </p:sp>
      <p:pic>
        <p:nvPicPr>
          <p:cNvPr id="6" name="Picture 5" descr="13150098_10208935982972771_37938408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133600"/>
            <a:ext cx="7124278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40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102516" indent="0" algn="ctr" defTabSz="914400">
              <a:lnSpc>
                <a:spcPct val="120000"/>
              </a:lnSpc>
              <a:buNone/>
            </a:pP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02516" indent="0" algn="ctr" defTabSz="914400">
              <a:lnSpc>
                <a:spcPct val="120000"/>
              </a:lnSpc>
              <a:buNone/>
            </a:pP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02516" indent="0" algn="ctr" defTabSz="914400">
              <a:lnSpc>
                <a:spcPct val="120000"/>
              </a:lnSpc>
              <a:buNone/>
            </a:pP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Environmental Design </a:t>
            </a:r>
          </a:p>
          <a:p>
            <a:pPr marL="102516" indent="0" algn="ctr" defTabSz="914400">
              <a:lnSpc>
                <a:spcPct val="120000"/>
              </a:lnSpc>
              <a:buNone/>
            </a:pP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and Analysis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dirty="0">
              <a:ln w="18415" cmpd="sng">
                <a:solidFill>
                  <a:srgbClr val="EEECE1">
                    <a:lumMod val="10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sz="5400" dirty="0" smtClean="0">
                <a:latin typeface="Cambria" pitchFamily="18" charset="0"/>
              </a:rPr>
              <a:t>Daylight Calculation</a:t>
            </a:r>
          </a:p>
          <a:p>
            <a:pPr lvl="0"/>
            <a:r>
              <a:rPr lang="en-US" sz="5400" dirty="0" smtClean="0">
                <a:latin typeface="Cambria" pitchFamily="18" charset="0"/>
              </a:rPr>
              <a:t>Thermal Calculation</a:t>
            </a:r>
          </a:p>
          <a:p>
            <a:pPr lvl="0"/>
            <a:r>
              <a:rPr lang="en-US" sz="5400" dirty="0" smtClean="0">
                <a:latin typeface="Cambria" pitchFamily="18" charset="0"/>
              </a:rPr>
              <a:t>Acoustical Design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 pitchFamily="18" charset="0"/>
                <a:cs typeface="Arial" charset="0"/>
              </a:rPr>
              <a:t>Outlines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Cambria" pitchFamily="18" charset="0"/>
                <a:cs typeface="Arial" charset="0"/>
              </a:rPr>
              <a:t>Introduction</a:t>
            </a:r>
          </a:p>
          <a:p>
            <a:r>
              <a:rPr lang="en-US" dirty="0" smtClean="0">
                <a:latin typeface="Cambria" pitchFamily="18" charset="0"/>
                <a:cs typeface="Arial" charset="0"/>
              </a:rPr>
              <a:t>Architectural  Design </a:t>
            </a:r>
            <a:r>
              <a:rPr lang="en-US" dirty="0" smtClean="0">
                <a:latin typeface="Cambria" pitchFamily="18" charset="0"/>
                <a:cs typeface="Arial" charset="0"/>
              </a:rPr>
              <a:t> </a:t>
            </a:r>
            <a:endParaRPr lang="en-US" dirty="0" smtClean="0">
              <a:latin typeface="Cambria" pitchFamily="18" charset="0"/>
              <a:cs typeface="Arial" charset="0"/>
            </a:endParaRPr>
          </a:p>
          <a:p>
            <a:pPr lvl="0"/>
            <a:r>
              <a:rPr lang="en-US" dirty="0" smtClean="0">
                <a:latin typeface="Cambria" pitchFamily="18" charset="0"/>
              </a:rPr>
              <a:t>Structural </a:t>
            </a:r>
            <a:r>
              <a:rPr lang="en-US" dirty="0" smtClean="0">
                <a:latin typeface="Cambria" pitchFamily="18" charset="0"/>
              </a:rPr>
              <a:t>Design </a:t>
            </a:r>
          </a:p>
          <a:p>
            <a:pPr lvl="0"/>
            <a:r>
              <a:rPr lang="en-US" dirty="0" smtClean="0">
                <a:latin typeface="Cambria" pitchFamily="18" charset="0"/>
              </a:rPr>
              <a:t>Environmental Design</a:t>
            </a:r>
          </a:p>
          <a:p>
            <a:pPr lvl="0"/>
            <a:r>
              <a:rPr lang="en-US" dirty="0" smtClean="0">
                <a:latin typeface="Cambria" pitchFamily="18" charset="0"/>
              </a:rPr>
              <a:t>Electrical Design</a:t>
            </a:r>
          </a:p>
          <a:p>
            <a:pPr lvl="0"/>
            <a:r>
              <a:rPr lang="en-US" dirty="0" smtClean="0">
                <a:latin typeface="Cambria" pitchFamily="18" charset="0"/>
              </a:rPr>
              <a:t>Mechanical Design</a:t>
            </a:r>
          </a:p>
          <a:p>
            <a:pPr lvl="0"/>
            <a:r>
              <a:rPr lang="en-US" dirty="0" smtClean="0">
                <a:latin typeface="Cambria" pitchFamily="18" charset="0"/>
              </a:rPr>
              <a:t>Safety Design</a:t>
            </a:r>
          </a:p>
          <a:p>
            <a:pPr lvl="0"/>
            <a:r>
              <a:rPr lang="en-US" dirty="0" smtClean="0">
                <a:latin typeface="Cambria" pitchFamily="18" charset="0"/>
              </a:rPr>
              <a:t>Quantity Surveying and Cost Estimation</a:t>
            </a:r>
          </a:p>
          <a:p>
            <a:endParaRPr lang="ar-JO" dirty="0" smtClean="0">
              <a:latin typeface="Cambria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u="sng" dirty="0" smtClean="0">
                <a:latin typeface="Cambria" pitchFamily="18" charset="0"/>
              </a:rPr>
              <a:t>Avg. Daylight Values:</a:t>
            </a:r>
          </a:p>
          <a:p>
            <a:r>
              <a:rPr lang="en-US" sz="4000" dirty="0" err="1" smtClean="0">
                <a:latin typeface="Cambria" pitchFamily="18" charset="0"/>
              </a:rPr>
              <a:t>Ecotect</a:t>
            </a:r>
            <a:r>
              <a:rPr lang="en-US" sz="4000" dirty="0" smtClean="0">
                <a:latin typeface="Cambria" pitchFamily="18" charset="0"/>
              </a:rPr>
              <a:t> model was used to compute the daylight factor for the design. </a:t>
            </a:r>
          </a:p>
          <a:p>
            <a:r>
              <a:rPr lang="en-US" sz="4000" dirty="0" smtClean="0">
                <a:latin typeface="Cambria" pitchFamily="18" charset="0"/>
              </a:rPr>
              <a:t> The daylight factor must be within the range of (3-5).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7924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u="sng" dirty="0" smtClean="0">
                <a:latin typeface="Cambria" pitchFamily="18" charset="0"/>
              </a:rPr>
              <a:t>Double Tented Glass:   </a:t>
            </a:r>
          </a:p>
          <a:p>
            <a:r>
              <a:rPr lang="en-US" sz="2800" b="1" dirty="0" smtClean="0">
                <a:latin typeface="Cambria" pitchFamily="18" charset="0"/>
                <a:cs typeface="Times New Roman" pitchFamily="18" charset="0"/>
              </a:rPr>
              <a:t>U-Value = 2.4 </a:t>
            </a:r>
          </a:p>
          <a:p>
            <a:endParaRPr lang="en-US" sz="2800" b="1" dirty="0" smtClean="0">
              <a:latin typeface="Cambria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Cambria" pitchFamily="18" charset="0"/>
                <a:cs typeface="Times New Roman" pitchFamily="18" charset="0"/>
              </a:rPr>
              <a:t>Solar Heat transmitted = 15%</a:t>
            </a:r>
          </a:p>
          <a:p>
            <a:endParaRPr lang="en-US" sz="2800" b="1" dirty="0" smtClean="0">
              <a:latin typeface="Cambria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Cambria" pitchFamily="18" charset="0"/>
                <a:cs typeface="Times New Roman" pitchFamily="18" charset="0"/>
              </a:rPr>
              <a:t>Visible Light Transmitted =35%</a:t>
            </a:r>
          </a:p>
          <a:p>
            <a:endParaRPr lang="en-US" sz="2800" u="sng" dirty="0" smtClean="0"/>
          </a:p>
          <a:p>
            <a:endParaRPr lang="ar-SA" dirty="0"/>
          </a:p>
        </p:txBody>
      </p:sp>
      <p:pic>
        <p:nvPicPr>
          <p:cNvPr id="5" name="Picture 8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676400"/>
            <a:ext cx="26670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816352" cy="60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Cambria" pitchFamily="18" charset="0"/>
              </a:rPr>
              <a:t>solar analysis :</a:t>
            </a:r>
            <a:endParaRPr lang="ar-SA" dirty="0">
              <a:latin typeface="Cambria" pitchFamily="18" charset="0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304800" y="2133600"/>
            <a:ext cx="8610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Shadow  in  critical day (21- December )- ( in winter) :</a:t>
            </a:r>
            <a:endParaRPr lang="ar-SA" sz="2400" dirty="0">
              <a:latin typeface="Cambria" pitchFamily="18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6868" name="Object 4"/>
          <p:cNvGraphicFramePr>
            <a:graphicFrameLocks/>
          </p:cNvGraphicFramePr>
          <p:nvPr/>
        </p:nvGraphicFramePr>
        <p:xfrm>
          <a:off x="304800" y="2895600"/>
          <a:ext cx="3962400" cy="2286000"/>
        </p:xfrm>
        <a:graphic>
          <a:graphicData uri="http://schemas.openxmlformats.org/presentationml/2006/ole">
            <p:oleObj spid="_x0000_s1026" name="صورة نقطية" r:id="rId3" imgW="6657143" imgH="3982006" progId="PBrush">
              <p:embed/>
            </p:oleObj>
          </a:graphicData>
        </a:graphic>
      </p:graphicFrame>
      <p:sp>
        <p:nvSpPr>
          <p:cNvPr id="17" name="مربع نص 16"/>
          <p:cNvSpPr txBox="1"/>
          <p:nvPr/>
        </p:nvSpPr>
        <p:spPr>
          <a:xfrm>
            <a:off x="5334000" y="3200400"/>
            <a:ext cx="274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6870" name="Object 6"/>
          <p:cNvGraphicFramePr>
            <a:graphicFrameLocks/>
          </p:cNvGraphicFramePr>
          <p:nvPr/>
        </p:nvGraphicFramePr>
        <p:xfrm>
          <a:off x="4800600" y="2971800"/>
          <a:ext cx="3686175" cy="2209800"/>
        </p:xfrm>
        <a:graphic>
          <a:graphicData uri="http://schemas.openxmlformats.org/presentationml/2006/ole">
            <p:oleObj spid="_x0000_s1027" name="صورة نقطية" r:id="rId4" imgW="7133333" imgH="4780952" progId="PBrush">
              <p:embed/>
            </p:oleObj>
          </a:graphicData>
        </a:graphic>
      </p:graphicFrame>
      <p:sp>
        <p:nvSpPr>
          <p:cNvPr id="20" name="مربع نص 19"/>
          <p:cNvSpPr txBox="1"/>
          <p:nvPr/>
        </p:nvSpPr>
        <p:spPr>
          <a:xfrm>
            <a:off x="1143000" y="5867400"/>
            <a:ext cx="2514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latin typeface="Cambria" pitchFamily="18" charset="0"/>
              </a:rPr>
              <a:t>8:00 am.</a:t>
            </a:r>
            <a:endParaRPr lang="ar-SA" sz="2800" dirty="0">
              <a:latin typeface="Cambria" pitchFamily="18" charset="0"/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5334000" y="5867400"/>
            <a:ext cx="2667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latin typeface="Cambria" pitchFamily="18" charset="0"/>
              </a:rPr>
              <a:t>12:00 pm</a:t>
            </a:r>
            <a:endParaRPr lang="ar-SA" sz="28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68580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latin typeface="Cambria" pitchFamily="18" charset="0"/>
              </a:rPr>
              <a:t>Shadow  in  critical day (21- June )- ( in summer) :</a:t>
            </a:r>
            <a:endParaRPr lang="ar-SA" sz="2800" dirty="0" smtClean="0">
              <a:latin typeface="Cambria" pitchFamily="18" charset="0"/>
            </a:endParaRPr>
          </a:p>
          <a:p>
            <a:endParaRPr lang="ar-SA" dirty="0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9153" name="Object 1"/>
          <p:cNvGraphicFramePr>
            <a:graphicFrameLocks/>
          </p:cNvGraphicFramePr>
          <p:nvPr/>
        </p:nvGraphicFramePr>
        <p:xfrm>
          <a:off x="533400" y="2667000"/>
          <a:ext cx="3733800" cy="2667000"/>
        </p:xfrm>
        <a:graphic>
          <a:graphicData uri="http://schemas.openxmlformats.org/presentationml/2006/ole">
            <p:oleObj spid="_x0000_s2050" name="صورة نقطية" r:id="rId3" imgW="6771429" imgH="4533333" progId="PBrush">
              <p:embed/>
            </p:oleObj>
          </a:graphicData>
        </a:graphic>
      </p:graphicFrame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9155" name="Object 3"/>
          <p:cNvGraphicFramePr>
            <a:graphicFrameLocks/>
          </p:cNvGraphicFramePr>
          <p:nvPr/>
        </p:nvGraphicFramePr>
        <p:xfrm>
          <a:off x="4800600" y="2743200"/>
          <a:ext cx="4038600" cy="2590800"/>
        </p:xfrm>
        <a:graphic>
          <a:graphicData uri="http://schemas.openxmlformats.org/presentationml/2006/ole">
            <p:oleObj spid="_x0000_s2051" name="صورة نقطية" r:id="rId4" imgW="6601746" imgH="4390476" progId="PBrush">
              <p:embed/>
            </p:oleObj>
          </a:graphicData>
        </a:graphic>
      </p:graphicFrame>
      <p:sp>
        <p:nvSpPr>
          <p:cNvPr id="11" name="مربع نص 10"/>
          <p:cNvSpPr txBox="1"/>
          <p:nvPr/>
        </p:nvSpPr>
        <p:spPr>
          <a:xfrm>
            <a:off x="1066800" y="5867400"/>
            <a:ext cx="2286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latin typeface="Cambria" pitchFamily="18" charset="0"/>
              </a:rPr>
              <a:t>8:00 am</a:t>
            </a:r>
            <a:endParaRPr lang="ar-SA" sz="2800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5410200" y="5867400"/>
            <a:ext cx="32004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latin typeface="Cambria" pitchFamily="18" charset="0"/>
              </a:rPr>
              <a:t>12:00 pm</a:t>
            </a:r>
            <a:endParaRPr lang="ar-SA" sz="28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3600" u="sng" dirty="0" smtClean="0">
                <a:latin typeface="Cambria" pitchFamily="18" charset="0"/>
              </a:rPr>
              <a:t>Thermal Design:</a:t>
            </a:r>
          </a:p>
          <a:p>
            <a:pPr lvl="0">
              <a:buNone/>
            </a:pPr>
            <a:r>
              <a:rPr lang="en-US" sz="3600" dirty="0" smtClean="0">
                <a:latin typeface="Cambria" pitchFamily="18" charset="0"/>
              </a:rPr>
              <a:t>1)Material properties</a:t>
            </a:r>
          </a:p>
          <a:p>
            <a:pPr lvl="0">
              <a:buNone/>
            </a:pPr>
            <a:r>
              <a:rPr lang="en-US" sz="3600" dirty="0" smtClean="0">
                <a:latin typeface="Cambria" pitchFamily="18" charset="0"/>
              </a:rPr>
              <a:t>2)Heating and Cooling Load</a:t>
            </a:r>
          </a:p>
          <a:p>
            <a:pPr lvl="0">
              <a:buNone/>
            </a:pPr>
            <a:r>
              <a:rPr lang="en-US" sz="3600" dirty="0" smtClean="0">
                <a:latin typeface="Cambria" pitchFamily="18" charset="0"/>
              </a:rPr>
              <a:t>3)Heat Gain Breakdown</a:t>
            </a:r>
          </a:p>
          <a:p>
            <a:pPr lvl="0">
              <a:buNone/>
            </a:pPr>
            <a:r>
              <a:rPr lang="en-US" sz="3600" dirty="0" smtClean="0">
                <a:latin typeface="Cambria" pitchFamily="18" charset="0"/>
              </a:rPr>
              <a:t>4)Temperature Distribution</a:t>
            </a:r>
            <a:r>
              <a:rPr lang="en-US" sz="4000" dirty="0" smtClean="0"/>
              <a:t>.</a:t>
            </a:r>
          </a:p>
          <a:p>
            <a:pPr>
              <a:buNone/>
            </a:pPr>
            <a:endParaRPr lang="en-US" sz="3600" u="sng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2362200"/>
            <a:ext cx="4267200" cy="3657600"/>
          </a:xfrm>
        </p:spPr>
      </p:pic>
      <p:sp>
        <p:nvSpPr>
          <p:cNvPr id="12" name="مربع نص 11"/>
          <p:cNvSpPr txBox="1"/>
          <p:nvPr/>
        </p:nvSpPr>
        <p:spPr>
          <a:xfrm>
            <a:off x="457200" y="1600200"/>
            <a:ext cx="3276600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u="sng" dirty="0" smtClean="0">
                <a:latin typeface="Cambria" pitchFamily="18" charset="0"/>
              </a:rPr>
              <a:t>Material properties</a:t>
            </a:r>
            <a:r>
              <a:rPr lang="en-US" sz="2800" u="sng" dirty="0" smtClean="0"/>
              <a:t>:</a:t>
            </a:r>
          </a:p>
          <a:p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609600" y="6096000"/>
            <a:ext cx="2743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Cambria" pitchFamily="18" charset="0"/>
              </a:rPr>
              <a:t>U-value = 0.5 W/m2.K  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3581400" y="1828800"/>
            <a:ext cx="3429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mbria" pitchFamily="18" charset="0"/>
              </a:rPr>
              <a:t>External Wall Details</a:t>
            </a:r>
            <a:endParaRPr lang="en-US" sz="24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5" name="مربع نص 14"/>
          <p:cNvSpPr txBox="1"/>
          <p:nvPr/>
        </p:nvSpPr>
        <p:spPr>
          <a:xfrm flipH="1">
            <a:off x="4267200" y="6019800"/>
            <a:ext cx="3886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                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Thermal Lag= 6.4 hrs.</a:t>
            </a:r>
            <a:endParaRPr lang="en-US" sz="2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4114800" y="2819400"/>
            <a:ext cx="3733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20" name="Picture 30"/>
          <p:cNvPicPr/>
          <p:nvPr/>
        </p:nvPicPr>
        <p:blipFill rotWithShape="1"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b="9679"/>
          <a:stretch/>
        </p:blipFill>
        <p:spPr bwMode="auto">
          <a:xfrm>
            <a:off x="4648200" y="2438400"/>
            <a:ext cx="4191000" cy="3505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>
          <a:xfrm>
            <a:off x="533400" y="1295400"/>
            <a:ext cx="8153400" cy="4495800"/>
          </a:xfrm>
        </p:spPr>
        <p:txBody>
          <a:bodyPr/>
          <a:lstStyle/>
          <a:p>
            <a:pPr>
              <a:buNone/>
            </a:pPr>
            <a:r>
              <a:rPr lang="en-US" sz="3200" u="sng" dirty="0" smtClean="0">
                <a:latin typeface="Cambria" pitchFamily="18" charset="0"/>
              </a:rPr>
              <a:t>Material properties:</a:t>
            </a:r>
            <a:endParaRPr lang="en-US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>
              <a:buNone/>
            </a:pPr>
            <a:endParaRPr lang="en-US" sz="3200" u="sng" dirty="0" smtClean="0"/>
          </a:p>
          <a:p>
            <a:endParaRPr lang="ar-SA" dirty="0"/>
          </a:p>
        </p:txBody>
      </p:sp>
      <p:pic>
        <p:nvPicPr>
          <p:cNvPr id="7" name="Picture 31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81000" y="2133600"/>
            <a:ext cx="4191000" cy="3733800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838200" y="6096000"/>
            <a:ext cx="2895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Cambria" pitchFamily="18" charset="0"/>
              </a:rPr>
              <a:t>U-value = 0.64 W/m2.K  </a:t>
            </a:r>
            <a:endParaRPr lang="en-US" sz="2000" b="1" dirty="0">
              <a:latin typeface="Cambria" pitchFamily="18" charset="0"/>
            </a:endParaRPr>
          </a:p>
        </p:txBody>
      </p:sp>
      <p:pic>
        <p:nvPicPr>
          <p:cNvPr id="13" name="Picture 32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800600" y="2209800"/>
            <a:ext cx="3962400" cy="3581400"/>
          </a:xfrm>
          <a:prstGeom prst="rect">
            <a:avLst/>
          </a:prstGeom>
        </p:spPr>
      </p:pic>
      <p:sp>
        <p:nvSpPr>
          <p:cNvPr id="15" name="مربع نص 14"/>
          <p:cNvSpPr txBox="1"/>
          <p:nvPr/>
        </p:nvSpPr>
        <p:spPr>
          <a:xfrm>
            <a:off x="4724400" y="1676400"/>
            <a:ext cx="31242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mbria" pitchFamily="18" charset="0"/>
              </a:rPr>
              <a:t>Internal Wall</a:t>
            </a:r>
            <a:endParaRPr lang="ar-SA" sz="2800" dirty="0">
              <a:latin typeface="Cambria" pitchFamily="18" charset="0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5715000" y="6172200"/>
            <a:ext cx="304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smtClean="0">
                <a:solidFill>
                  <a:prstClr val="black"/>
                </a:solidFill>
                <a:latin typeface="Cambria" pitchFamily="18" charset="0"/>
              </a:rPr>
              <a:t>Thermal Lag= 0.74 hrs.</a:t>
            </a:r>
            <a:endParaRPr lang="en-US" sz="2000" b="1" dirty="0">
              <a:solidFill>
                <a:prstClr val="black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3200" u="sng" dirty="0" smtClean="0">
                <a:latin typeface="Cambria" pitchFamily="18" charset="0"/>
              </a:rPr>
              <a:t>Material properties:</a:t>
            </a: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419600" y="1828800"/>
            <a:ext cx="28194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mbria" pitchFamily="18" charset="0"/>
              </a:rPr>
              <a:t>Ground Floor</a:t>
            </a:r>
            <a:endParaRPr lang="en-US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371600" y="2590800"/>
            <a:ext cx="2438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7" name="Picture 33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28600" y="2286000"/>
            <a:ext cx="4343400" cy="37338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914400" y="6172200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Cambria" pitchFamily="18" charset="0"/>
              </a:rPr>
              <a:t>U-value = 0.46 W/m2.K  </a:t>
            </a:r>
            <a:endParaRPr lang="en-US" sz="2000" b="1" dirty="0">
              <a:latin typeface="Cambria" pitchFamily="18" charset="0"/>
            </a:endParaRPr>
          </a:p>
        </p:txBody>
      </p:sp>
      <p:pic>
        <p:nvPicPr>
          <p:cNvPr id="10" name="Picture 42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800600" y="2286000"/>
            <a:ext cx="4191000" cy="3733800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5410200" y="6324600"/>
            <a:ext cx="3505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Cambria" pitchFamily="18" charset="0"/>
              </a:rPr>
              <a:t>Thermal Lag= 14.14 hrs.</a:t>
            </a:r>
            <a:endParaRPr lang="en-US" sz="20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152400" y="1524000"/>
            <a:ext cx="4270248" cy="533400"/>
          </a:xfrm>
        </p:spPr>
        <p:txBody>
          <a:bodyPr/>
          <a:lstStyle/>
          <a:p>
            <a:pPr>
              <a:buNone/>
            </a:pPr>
            <a:r>
              <a:rPr lang="en-US" sz="2800" u="sng" dirty="0" smtClean="0">
                <a:latin typeface="Cambria" pitchFamily="18" charset="0"/>
              </a:rPr>
              <a:t>Material properties:</a:t>
            </a: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066800" y="2133600"/>
            <a:ext cx="1905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mbria" pitchFamily="18" charset="0"/>
              </a:rPr>
              <a:t>Ceiling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33400" y="2895600"/>
            <a:ext cx="2209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304800" y="2590800"/>
          <a:ext cx="4152314" cy="3581400"/>
        </p:xfrm>
        <a:graphic>
          <a:graphicData uri="http://schemas.openxmlformats.org/presentationml/2006/ole">
            <p:oleObj spid="_x0000_s3074" name="صورة نقطية" r:id="rId3" imgW="4277322" imgH="2991268" progId="PBrush">
              <p:embed/>
            </p:oleObj>
          </a:graphicData>
        </a:graphic>
      </p:graphicFrame>
      <p:sp>
        <p:nvSpPr>
          <p:cNvPr id="9" name="مربع نص 8"/>
          <p:cNvSpPr txBox="1"/>
          <p:nvPr/>
        </p:nvSpPr>
        <p:spPr>
          <a:xfrm>
            <a:off x="1066800" y="6019800"/>
            <a:ext cx="3048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000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5334000" y="2819400"/>
            <a:ext cx="3505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4648200" y="2133600"/>
          <a:ext cx="4267200" cy="3429000"/>
        </p:xfrm>
        <a:graphic>
          <a:graphicData uri="http://schemas.openxmlformats.org/presentationml/2006/ole">
            <p:oleObj spid="_x0000_s3075" name="صورة نقطية" r:id="rId4" imgW="4285714" imgH="2980952" progId="PBrush">
              <p:embed/>
            </p:oleObj>
          </a:graphicData>
        </a:graphic>
      </p:graphicFrame>
      <p:sp>
        <p:nvSpPr>
          <p:cNvPr id="15" name="مربع نص 14"/>
          <p:cNvSpPr txBox="1"/>
          <p:nvPr/>
        </p:nvSpPr>
        <p:spPr>
          <a:xfrm>
            <a:off x="4724400" y="6019800"/>
            <a:ext cx="3581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latin typeface="Cambria" pitchFamily="18" charset="0"/>
              </a:rPr>
              <a:t>Thermal Lag=  4    hrs.</a:t>
            </a:r>
            <a:endParaRPr lang="en-US" sz="24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 pitchFamily="18" charset="0"/>
                <a:cs typeface="Times New Roman" pitchFamily="18" charset="0"/>
              </a:rPr>
              <a:t>INTRODUCTION </a:t>
            </a:r>
            <a:endParaRPr lang="en-US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13150098_10208935982972771_37938408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676400"/>
            <a:ext cx="7162800" cy="4443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721352" cy="60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u="sng" dirty="0" smtClean="0">
                <a:latin typeface="Cambria" pitchFamily="18" charset="0"/>
              </a:rPr>
              <a:t>Heating and Cooling Load</a:t>
            </a: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685800" y="2743200"/>
            <a:ext cx="262313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6" name="Picture 37021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4800" y="2209801"/>
            <a:ext cx="5029200" cy="1676399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5334000" y="2286000"/>
            <a:ext cx="38100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@ Winter:</a:t>
            </a:r>
          </a:p>
          <a:p>
            <a:r>
              <a:rPr lang="en-US" dirty="0" smtClean="0">
                <a:latin typeface="Cambria" pitchFamily="18" charset="0"/>
              </a:rPr>
              <a:t>Max heating load (Only) = 20.43 </a:t>
            </a:r>
            <a:r>
              <a:rPr lang="en-US" dirty="0" err="1" smtClean="0">
                <a:latin typeface="Cambria" pitchFamily="18" charset="0"/>
              </a:rPr>
              <a:t>kwhr</a:t>
            </a:r>
            <a:r>
              <a:rPr lang="en-US" dirty="0" smtClean="0">
                <a:latin typeface="Cambria" pitchFamily="18" charset="0"/>
              </a:rPr>
              <a:t>/m2</a:t>
            </a:r>
          </a:p>
          <a:p>
            <a:endParaRPr lang="en-US" b="1" dirty="0" smtClean="0"/>
          </a:p>
        </p:txBody>
      </p:sp>
      <p:sp>
        <p:nvSpPr>
          <p:cNvPr id="8" name="مربع نص 7"/>
          <p:cNvSpPr txBox="1"/>
          <p:nvPr/>
        </p:nvSpPr>
        <p:spPr>
          <a:xfrm>
            <a:off x="3733800" y="4572000"/>
            <a:ext cx="457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9" name="Picture 37019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267200" y="4343400"/>
            <a:ext cx="4500313" cy="2095500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685800" y="4419600"/>
            <a:ext cx="3124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@ summer:</a:t>
            </a:r>
          </a:p>
          <a:p>
            <a:r>
              <a:rPr lang="en-US" dirty="0" smtClean="0">
                <a:latin typeface="Cambria" pitchFamily="18" charset="0"/>
              </a:rPr>
              <a:t>Max cooling load (Only)=56.28   </a:t>
            </a:r>
            <a:r>
              <a:rPr lang="en-US" dirty="0" err="1" smtClean="0">
                <a:latin typeface="Cambria" pitchFamily="18" charset="0"/>
              </a:rPr>
              <a:t>kwhr</a:t>
            </a:r>
            <a:r>
              <a:rPr lang="en-US" dirty="0" smtClean="0">
                <a:latin typeface="Cambria" pitchFamily="18" charset="0"/>
              </a:rPr>
              <a:t>/m2</a:t>
            </a:r>
            <a:endParaRPr lang="en-US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3200" u="sng" dirty="0" smtClean="0">
                <a:latin typeface="Cambria" pitchFamily="18" charset="0"/>
              </a:rPr>
              <a:t>Heat Gain Breakdown:</a:t>
            </a:r>
          </a:p>
          <a:p>
            <a:pPr>
              <a:buNone/>
            </a:pPr>
            <a:endParaRPr lang="en-US" sz="3200" u="sng" dirty="0" smtClean="0"/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133600" y="2590800"/>
            <a:ext cx="5715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1981200" y="2743200"/>
          <a:ext cx="4943475" cy="2895600"/>
        </p:xfrm>
        <a:graphic>
          <a:graphicData uri="http://schemas.openxmlformats.org/presentationml/2006/ole">
            <p:oleObj spid="_x0000_s4098" name="صورة نقطية" r:id="rId3" imgW="10488489" imgH="4009524" progId="PBrush">
              <p:embed/>
            </p:oleObj>
          </a:graphicData>
        </a:graphic>
      </p:graphicFrame>
      <p:cxnSp>
        <p:nvCxnSpPr>
          <p:cNvPr id="8" name="Straight Arrow Connector 10"/>
          <p:cNvCxnSpPr/>
          <p:nvPr/>
        </p:nvCxnSpPr>
        <p:spPr>
          <a:xfrm>
            <a:off x="7162800" y="3124200"/>
            <a:ext cx="685800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10"/>
          <p:cNvCxnSpPr/>
          <p:nvPr/>
        </p:nvCxnSpPr>
        <p:spPr>
          <a:xfrm>
            <a:off x="7086600" y="3657600"/>
            <a:ext cx="685800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10"/>
          <p:cNvCxnSpPr/>
          <p:nvPr/>
        </p:nvCxnSpPr>
        <p:spPr>
          <a:xfrm>
            <a:off x="7086600" y="4267200"/>
            <a:ext cx="685800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086600" y="4953000"/>
            <a:ext cx="685800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8001000" y="2971800"/>
            <a:ext cx="990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41.8 %</a:t>
            </a:r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7848600" y="3505200"/>
            <a:ext cx="1295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   43.2 %</a:t>
            </a:r>
          </a:p>
          <a:p>
            <a:endParaRPr lang="en-US" dirty="0" smtClean="0"/>
          </a:p>
        </p:txBody>
      </p:sp>
      <p:sp>
        <p:nvSpPr>
          <p:cNvPr id="14" name="مربع نص 13"/>
          <p:cNvSpPr txBox="1"/>
          <p:nvPr/>
        </p:nvSpPr>
        <p:spPr>
          <a:xfrm>
            <a:off x="7848600" y="4038600"/>
            <a:ext cx="1066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39.8 %</a:t>
            </a:r>
            <a:endParaRPr lang="ar-SA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8001000" y="4724400"/>
            <a:ext cx="914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60.1 %</a:t>
            </a:r>
            <a:endParaRPr lang="ar-SA" dirty="0"/>
          </a:p>
        </p:txBody>
      </p:sp>
      <p:sp>
        <p:nvSpPr>
          <p:cNvPr id="17" name="مستطيل 16"/>
          <p:cNvSpPr/>
          <p:nvPr/>
        </p:nvSpPr>
        <p:spPr>
          <a:xfrm>
            <a:off x="533400" y="5867400"/>
            <a:ext cx="1447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200" dirty="0" smtClean="0">
                <a:solidFill>
                  <a:srgbClr val="0070C0"/>
                </a:solidFill>
              </a:rPr>
              <a:t>Internal</a:t>
            </a:r>
            <a:endParaRPr lang="ar-SA" sz="2200" dirty="0">
              <a:solidFill>
                <a:srgbClr val="0070C0"/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2209800" y="5867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200" dirty="0" smtClean="0">
                <a:solidFill>
                  <a:srgbClr val="666633"/>
                </a:solidFill>
              </a:rPr>
              <a:t>Sol – AIR</a:t>
            </a:r>
          </a:p>
          <a:p>
            <a:pPr algn="ctr"/>
            <a:r>
              <a:rPr lang="en-US" sz="1600" dirty="0" smtClean="0">
                <a:solidFill>
                  <a:srgbClr val="666633"/>
                </a:solidFill>
              </a:rPr>
              <a:t>(solar radiation)</a:t>
            </a:r>
            <a:endParaRPr lang="ar-SA" sz="1600" dirty="0">
              <a:solidFill>
                <a:srgbClr val="666633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4191000" y="5867400"/>
            <a:ext cx="1981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200" dirty="0" smtClean="0">
                <a:solidFill>
                  <a:srgbClr val="FF0000"/>
                </a:solidFill>
              </a:rPr>
              <a:t>Conduction</a:t>
            </a:r>
            <a:endParaRPr lang="ar-SA" sz="2200" dirty="0">
              <a:solidFill>
                <a:srgbClr val="FF0000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6553200" y="594360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200" dirty="0" smtClean="0">
                <a:solidFill>
                  <a:srgbClr val="00B050"/>
                </a:solidFill>
              </a:rPr>
              <a:t>Ventilation</a:t>
            </a:r>
            <a:endParaRPr lang="ar-SA" sz="2200" dirty="0">
              <a:solidFill>
                <a:srgbClr val="00B050"/>
              </a:solidFill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533400" y="2133600"/>
            <a:ext cx="7620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To see where heating and cooling loads come from</a:t>
            </a:r>
            <a:r>
              <a:rPr lang="en-US" sz="2400" dirty="0" smtClean="0">
                <a:solidFill>
                  <a:srgbClr val="7030A0"/>
                </a:solidFill>
              </a:rPr>
              <a:t>.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381000" y="2590800"/>
            <a:ext cx="144780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mbria" pitchFamily="18" charset="0"/>
              </a:rPr>
              <a:t>Heat Gain   </a:t>
            </a:r>
            <a:r>
              <a:rPr lang="en-US" sz="1400" b="1" dirty="0" smtClean="0">
                <a:latin typeface="Cambria" pitchFamily="18" charset="0"/>
              </a:rPr>
              <a:t>(solution):</a:t>
            </a:r>
            <a:r>
              <a:rPr lang="en-US" sz="1400" dirty="0" smtClean="0">
                <a:latin typeface="Cambria" pitchFamily="18" charset="0"/>
              </a:rPr>
              <a:t/>
            </a:r>
            <a:br>
              <a:rPr lang="en-US" sz="1400" dirty="0" smtClean="0">
                <a:latin typeface="Cambria" pitchFamily="18" charset="0"/>
              </a:rPr>
            </a:br>
            <a:r>
              <a:rPr lang="en-US" sz="1400" dirty="0" smtClean="0">
                <a:latin typeface="Cambria" pitchFamily="18" charset="0"/>
              </a:rPr>
              <a:t>Increase Cooling</a:t>
            </a:r>
            <a:br>
              <a:rPr lang="en-US" sz="1400" dirty="0" smtClean="0">
                <a:latin typeface="Cambria" pitchFamily="18" charset="0"/>
              </a:rPr>
            </a:br>
            <a:r>
              <a:rPr lang="en-US" sz="1400" dirty="0" smtClean="0">
                <a:latin typeface="Cambria" pitchFamily="18" charset="0"/>
              </a:rPr>
              <a:t> load or decrease </a:t>
            </a:r>
          </a:p>
          <a:p>
            <a:r>
              <a:rPr lang="en-US" sz="1400" dirty="0" smtClean="0">
                <a:latin typeface="Cambria" pitchFamily="18" charset="0"/>
              </a:rPr>
              <a:t>Heating load 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4" name="مربع نص 23"/>
          <p:cNvSpPr txBox="1"/>
          <p:nvPr/>
        </p:nvSpPr>
        <p:spPr>
          <a:xfrm>
            <a:off x="304800" y="3962400"/>
            <a:ext cx="144780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latin typeface="Cambria" pitchFamily="18" charset="0"/>
              </a:rPr>
              <a:t>Heat Loss</a:t>
            </a:r>
          </a:p>
          <a:p>
            <a:r>
              <a:rPr lang="en-US" sz="1600" b="1" dirty="0" smtClean="0">
                <a:latin typeface="Cambria" pitchFamily="18" charset="0"/>
              </a:rPr>
              <a:t>(solution):</a:t>
            </a:r>
            <a:r>
              <a:rPr lang="en-US" sz="1600" dirty="0" smtClean="0">
                <a:latin typeface="Cambria" pitchFamily="18" charset="0"/>
              </a:rPr>
              <a:t/>
            </a:r>
            <a:br>
              <a:rPr lang="en-US" sz="1600" dirty="0" smtClean="0">
                <a:latin typeface="Cambria" pitchFamily="18" charset="0"/>
              </a:rPr>
            </a:br>
            <a:r>
              <a:rPr lang="en-US" sz="1600" dirty="0" smtClean="0">
                <a:latin typeface="Cambria" pitchFamily="18" charset="0"/>
              </a:rPr>
              <a:t>Increase Heating</a:t>
            </a:r>
            <a:br>
              <a:rPr lang="en-US" sz="1600" dirty="0" smtClean="0">
                <a:latin typeface="Cambria" pitchFamily="18" charset="0"/>
              </a:rPr>
            </a:br>
            <a:r>
              <a:rPr lang="en-US" sz="1600" dirty="0" smtClean="0">
                <a:latin typeface="Cambria" pitchFamily="18" charset="0"/>
              </a:rPr>
              <a:t> load or decrease </a:t>
            </a:r>
          </a:p>
          <a:p>
            <a:r>
              <a:rPr lang="en-US" sz="1600" dirty="0" smtClean="0">
                <a:latin typeface="Cambria" pitchFamily="18" charset="0"/>
              </a:rPr>
              <a:t>Cooling load</a:t>
            </a:r>
            <a:endParaRPr lang="ar-SA" sz="16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111752" cy="685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3200" u="sng" dirty="0" smtClean="0">
                <a:latin typeface="Cambria" pitchFamily="18" charset="0"/>
              </a:rPr>
              <a:t>Temperature Distribution</a:t>
            </a:r>
            <a:r>
              <a:rPr lang="en-US" sz="3200" u="sng" dirty="0" smtClean="0"/>
              <a:t>: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209800" y="3048000"/>
            <a:ext cx="4343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838200" y="2286000"/>
          <a:ext cx="7239000" cy="3505200"/>
        </p:xfrm>
        <a:graphic>
          <a:graphicData uri="http://schemas.openxmlformats.org/presentationml/2006/ole">
            <p:oleObj spid="_x0000_s5122" name="صورة نقطية" r:id="rId3" imgW="10323810" imgH="2419048" progId="PBrush">
              <p:embed/>
            </p:oleObj>
          </a:graphicData>
        </a:graphic>
      </p:graphicFrame>
      <p:sp>
        <p:nvSpPr>
          <p:cNvPr id="8" name="Double Bracket 4"/>
          <p:cNvSpPr/>
          <p:nvPr/>
        </p:nvSpPr>
        <p:spPr>
          <a:xfrm>
            <a:off x="1371600" y="3200400"/>
            <a:ext cx="1371600" cy="1676400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uble Bracket 4"/>
          <p:cNvSpPr/>
          <p:nvPr/>
        </p:nvSpPr>
        <p:spPr>
          <a:xfrm>
            <a:off x="3810000" y="3124200"/>
            <a:ext cx="1371600" cy="1676400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uble Bracket 4"/>
          <p:cNvSpPr/>
          <p:nvPr/>
        </p:nvSpPr>
        <p:spPr>
          <a:xfrm>
            <a:off x="6172200" y="3200400"/>
            <a:ext cx="1524000" cy="1524000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مربع نص 10"/>
          <p:cNvSpPr txBox="1"/>
          <p:nvPr/>
        </p:nvSpPr>
        <p:spPr>
          <a:xfrm>
            <a:off x="1524000" y="3733800"/>
            <a:ext cx="1143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Cold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3810000" y="3733800"/>
            <a:ext cx="129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Comfort</a:t>
            </a:r>
            <a:endParaRPr lang="en-US" sz="2000" dirty="0"/>
          </a:p>
        </p:txBody>
      </p:sp>
      <p:sp>
        <p:nvSpPr>
          <p:cNvPr id="13" name="مستطيل 12"/>
          <p:cNvSpPr/>
          <p:nvPr/>
        </p:nvSpPr>
        <p:spPr>
          <a:xfrm>
            <a:off x="6400800" y="3733800"/>
            <a:ext cx="106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Hot</a:t>
            </a:r>
            <a:endParaRPr lang="en-US" sz="2400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381000" y="5791200"/>
            <a:ext cx="8610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Cambria" pitchFamily="18" charset="0"/>
              </a:rPr>
              <a:t>The building is  in the Comfort Temperature which is </a:t>
            </a:r>
            <a:r>
              <a:rPr lang="en-US" sz="2400" b="1" dirty="0" smtClean="0">
                <a:solidFill>
                  <a:srgbClr val="7030A0"/>
                </a:solidFill>
                <a:latin typeface="Cambria" pitchFamily="18" charset="0"/>
              </a:rPr>
              <a:t>between(18 - 28)c</a:t>
            </a:r>
            <a:r>
              <a:rPr lang="en-US" sz="2400" b="1" dirty="0" smtClean="0">
                <a:solidFill>
                  <a:srgbClr val="7030A0"/>
                </a:solidFill>
              </a:rPr>
              <a:t>.</a:t>
            </a:r>
            <a:endParaRPr lang="ar-SA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3200" u="sng" dirty="0" smtClean="0"/>
              <a:t>Acoustical Design :</a:t>
            </a:r>
          </a:p>
          <a:p>
            <a:pPr lvl="0">
              <a:buNone/>
            </a:pPr>
            <a:r>
              <a:rPr lang="en-US" sz="3200" dirty="0" smtClean="0"/>
              <a:t>1)  RT 60 </a:t>
            </a:r>
          </a:p>
          <a:p>
            <a:pPr lvl="0">
              <a:buNone/>
            </a:pPr>
            <a:r>
              <a:rPr lang="en-US" sz="3200" dirty="0" smtClean="0"/>
              <a:t>2)  STC</a:t>
            </a:r>
          </a:p>
          <a:p>
            <a:pPr lvl="0">
              <a:buNone/>
            </a:pPr>
            <a:r>
              <a:rPr lang="en-US" sz="3200" dirty="0" smtClean="0"/>
              <a:t>3)  IIC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3200" u="sng" dirty="0" smtClean="0"/>
              <a:t>Acoustical Design for </a:t>
            </a:r>
            <a:r>
              <a:rPr lang="en-US" sz="3200" u="sng" dirty="0" smtClean="0"/>
              <a:t>Oratory:</a:t>
            </a:r>
            <a:endParaRPr lang="en-US" sz="3200" u="sng" dirty="0" smtClean="0"/>
          </a:p>
          <a:p>
            <a:endParaRPr lang="ar-SA" dirty="0"/>
          </a:p>
        </p:txBody>
      </p:sp>
      <p:pic>
        <p:nvPicPr>
          <p:cNvPr id="5" name="Picture 7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52400" y="2590800"/>
            <a:ext cx="4038600" cy="32766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228600" y="6019800"/>
            <a:ext cx="4114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DC3049"/>
                </a:solidFill>
                <a:latin typeface="Times New Roman" pitchFamily="18" charset="0"/>
                <a:cs typeface="Times New Roman" pitchFamily="18" charset="0"/>
              </a:rPr>
              <a:t>Values for Original wall</a:t>
            </a:r>
            <a:endParaRPr lang="en-US" sz="2400" b="1" dirty="0">
              <a:solidFill>
                <a:srgbClr val="DC304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8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895600"/>
            <a:ext cx="441960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ربع نص 8"/>
          <p:cNvSpPr txBox="1"/>
          <p:nvPr/>
        </p:nvSpPr>
        <p:spPr>
          <a:xfrm>
            <a:off x="4953000" y="5943600"/>
            <a:ext cx="3886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DC3049"/>
                </a:solidFill>
                <a:latin typeface="Times New Roman" pitchFamily="18" charset="0"/>
                <a:cs typeface="Times New Roman" pitchFamily="18" charset="0"/>
              </a:rPr>
              <a:t>Values for Modified wall</a:t>
            </a:r>
            <a:endParaRPr lang="en-US" sz="2400" b="1" dirty="0">
              <a:solidFill>
                <a:srgbClr val="DC304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228600" y="2209800"/>
            <a:ext cx="754380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 smtClean="0"/>
              <a:t>RT60 Range  for mosque must  be </a:t>
            </a:r>
            <a:r>
              <a:rPr lang="en-US" sz="2200" b="1" dirty="0" smtClean="0">
                <a:solidFill>
                  <a:srgbClr val="7030A0"/>
                </a:solidFill>
              </a:rPr>
              <a:t>in between (1.2 – 1.6</a:t>
            </a:r>
            <a:r>
              <a:rPr lang="en-US" sz="2200" b="1" dirty="0" smtClean="0">
                <a:solidFill>
                  <a:srgbClr val="7030A0"/>
                </a:solidFill>
              </a:rPr>
              <a:t>) </a:t>
            </a:r>
            <a:endParaRPr lang="ar-SA" sz="2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349752" cy="609600"/>
          </a:xfrm>
        </p:spPr>
        <p:txBody>
          <a:bodyPr/>
          <a:lstStyle/>
          <a:p>
            <a:pPr>
              <a:buNone/>
            </a:pPr>
            <a:r>
              <a:rPr lang="en-US" sz="3200" u="sng" dirty="0" smtClean="0">
                <a:solidFill>
                  <a:srgbClr val="FF0000"/>
                </a:solidFill>
                <a:latin typeface="Cambria" pitchFamily="18" charset="0"/>
              </a:rPr>
              <a:t>STC  Value:</a:t>
            </a:r>
          </a:p>
          <a:p>
            <a:endParaRPr lang="ar-SA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85800" y="2286000"/>
            <a:ext cx="74676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Cambria" pitchFamily="18" charset="0"/>
              </a:rPr>
              <a:t>We use this layer of wall :</a:t>
            </a:r>
          </a:p>
          <a:p>
            <a:r>
              <a:rPr lang="en-US" sz="2000" dirty="0" smtClean="0">
                <a:latin typeface="Cambria" pitchFamily="18" charset="0"/>
              </a:rPr>
              <a:t>-Dense hollow block (thick 15cm)                        STC = 43 db</a:t>
            </a:r>
          </a:p>
          <a:p>
            <a:r>
              <a:rPr lang="en-US" sz="2000" dirty="0" smtClean="0">
                <a:latin typeface="Cambria" pitchFamily="18" charset="0"/>
              </a:rPr>
              <a:t>-Plaster to both side                                          STC = 4   db</a:t>
            </a:r>
          </a:p>
          <a:p>
            <a:r>
              <a:rPr lang="en-US" sz="2000" dirty="0" smtClean="0">
                <a:latin typeface="Cambria" pitchFamily="18" charset="0"/>
              </a:rPr>
              <a:t>-Absorption material                                          STC = 3 db</a:t>
            </a:r>
          </a:p>
          <a:p>
            <a:r>
              <a:rPr lang="en-US" sz="2000" dirty="0" smtClean="0">
                <a:latin typeface="Cambria" pitchFamily="18" charset="0"/>
              </a:rPr>
              <a:t>-Gypsum board                                                 STC = 4 db</a:t>
            </a:r>
          </a:p>
          <a:p>
            <a:r>
              <a:rPr lang="en-US" sz="2000" dirty="0" smtClean="0">
                <a:latin typeface="Cambria" pitchFamily="18" charset="0"/>
              </a:rPr>
              <a:t>-Staggered studs                                               STC = 9 db</a:t>
            </a:r>
            <a:endParaRPr lang="ar-SA" sz="2000" dirty="0">
              <a:latin typeface="Cambria" pitchFamily="18" charset="0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609600" y="4572000"/>
            <a:ext cx="7543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ambria" pitchFamily="18" charset="0"/>
              </a:rPr>
              <a:t>Total STC of wall = 63 db  &gt; 52    ok</a:t>
            </a:r>
            <a:endParaRPr lang="ar-SA" sz="3600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1901952" cy="457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u="sng" dirty="0" smtClean="0">
                <a:latin typeface="Cambria" pitchFamily="18" charset="0"/>
              </a:rPr>
              <a:t>IIC  Value:</a:t>
            </a: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990600" y="2590800"/>
            <a:ext cx="7010400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ambria" pitchFamily="18" charset="0"/>
              </a:rPr>
              <a:t>IIC for false ceiling</a:t>
            </a:r>
            <a:r>
              <a:rPr lang="en-US" sz="2800" dirty="0" smtClean="0">
                <a:latin typeface="Cambria" pitchFamily="18" charset="0"/>
              </a:rPr>
              <a:t>:</a:t>
            </a:r>
          </a:p>
          <a:p>
            <a:r>
              <a:rPr lang="en-US" sz="2800" dirty="0" smtClean="0">
                <a:latin typeface="Cambria" pitchFamily="18" charset="0"/>
              </a:rPr>
              <a:t>-8 in dense hollow block            IIC = 26 db</a:t>
            </a:r>
          </a:p>
          <a:p>
            <a:r>
              <a:rPr lang="en-US" sz="2800" dirty="0" smtClean="0">
                <a:latin typeface="Cambria" pitchFamily="18" charset="0"/>
              </a:rPr>
              <a:t>-100 mm solid concrete             IIC =16 db</a:t>
            </a:r>
          </a:p>
          <a:p>
            <a:r>
              <a:rPr lang="en-US" sz="2800" dirty="0" smtClean="0">
                <a:latin typeface="Cambria" pitchFamily="18" charset="0"/>
              </a:rPr>
              <a:t>-Air cavity                                IIC = 18 db</a:t>
            </a:r>
          </a:p>
          <a:p>
            <a:r>
              <a:rPr lang="en-US" sz="2800" dirty="0" smtClean="0">
                <a:latin typeface="Cambria" pitchFamily="18" charset="0"/>
              </a:rPr>
              <a:t>  </a:t>
            </a:r>
            <a:endParaRPr lang="ar-SA" sz="2800" dirty="0">
              <a:latin typeface="Cambria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600200" y="5257800"/>
            <a:ext cx="6553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latin typeface="Cambria" pitchFamily="18" charset="0"/>
              </a:rPr>
              <a:t>Total IIC = 60 db &gt;  52 db    ok</a:t>
            </a:r>
            <a:endParaRPr lang="ar-SA" sz="36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US" sz="3200" dirty="0">
                <a:latin typeface="Cambria" panose="02040503050406030204" pitchFamily="18" charset="0"/>
                <a:ea typeface="+mj-ea"/>
                <a:cs typeface="+mj-cs"/>
              </a:rPr>
              <a:t>Two structural systems were used in the project:</a:t>
            </a:r>
          </a:p>
          <a:p>
            <a:r>
              <a:rPr lang="en-US" dirty="0" smtClean="0">
                <a:latin typeface="Cambira "/>
              </a:rPr>
              <a:t>1) concrete structure.</a:t>
            </a:r>
          </a:p>
          <a:p>
            <a:r>
              <a:rPr lang="en-US" dirty="0" smtClean="0">
                <a:latin typeface="Cambira "/>
              </a:rPr>
              <a:t>2) steel structure in covering.</a:t>
            </a:r>
          </a:p>
          <a:p>
            <a:pPr marL="0" indent="0">
              <a:buNone/>
            </a:pPr>
            <a:endParaRPr lang="ar-JO" dirty="0">
              <a:latin typeface="Cambira 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490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u="sng" dirty="0">
                <a:latin typeface="Cambria" pitchFamily="18" charset="0"/>
              </a:rPr>
              <a:t>Columns Distribution</a:t>
            </a:r>
            <a:r>
              <a:rPr lang="en-US" sz="3200" dirty="0" smtClean="0">
                <a:latin typeface="Cambria" panose="02040503050406030204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ar-JO" dirty="0">
              <a:latin typeface="Cambria" panose="020405030504060302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133600"/>
            <a:ext cx="4967287" cy="420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5006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sz="2700" u="sng" dirty="0">
                <a:latin typeface="Cambria" pitchFamily="18" charset="0"/>
              </a:rPr>
              <a:t>Design Data:</a:t>
            </a:r>
          </a:p>
          <a:p>
            <a:pPr marL="0" lvl="0" indent="0">
              <a:buNone/>
            </a:pPr>
            <a:endParaRPr lang="en-US" sz="3200" dirty="0">
              <a:solidFill>
                <a:srgbClr val="000000">
                  <a:satMod val="130000"/>
                </a:srgbClr>
              </a:solidFill>
              <a:latin typeface="Cambria" panose="02040503050406030204" pitchFamily="18" charset="0"/>
              <a:cs typeface="Times New Roman" pitchFamily="18" charset="0"/>
            </a:endParaRPr>
          </a:p>
          <a:p>
            <a:pPr marL="0" lvl="0" indent="0">
              <a:spcBef>
                <a:spcPct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000" dirty="0">
                <a:latin typeface="Cambria" pitchFamily="18" charset="0"/>
              </a:rPr>
              <a:t>Concrete </a:t>
            </a:r>
            <a:r>
              <a:rPr lang="en-US" sz="2000" dirty="0" err="1" smtClean="0">
                <a:latin typeface="Cambria" pitchFamily="18" charset="0"/>
              </a:rPr>
              <a:t>F’c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>
                <a:latin typeface="Cambria" pitchFamily="18" charset="0"/>
              </a:rPr>
              <a:t>For all elements is 28 </a:t>
            </a:r>
            <a:r>
              <a:rPr lang="en-US" sz="2000" dirty="0" err="1">
                <a:latin typeface="Cambria" pitchFamily="18" charset="0"/>
              </a:rPr>
              <a:t>Mpa</a:t>
            </a:r>
            <a:r>
              <a:rPr lang="en-US" sz="2000" dirty="0">
                <a:latin typeface="Cambria" pitchFamily="18" charset="0"/>
              </a:rPr>
              <a:t>.</a:t>
            </a:r>
          </a:p>
          <a:p>
            <a:pPr marL="0" lvl="0" indent="0">
              <a:spcBef>
                <a:spcPct val="0"/>
              </a:spcBef>
              <a:buClrTx/>
              <a:buSzTx/>
              <a:buFont typeface="Arial" pitchFamily="34" charset="0"/>
              <a:buChar char="•"/>
              <a:defRPr/>
            </a:pPr>
            <a:endParaRPr lang="en-US" sz="2000" dirty="0">
              <a:latin typeface="Cambria" pitchFamily="18" charset="0"/>
            </a:endParaRPr>
          </a:p>
          <a:p>
            <a:pPr marL="0" lvl="0" indent="0">
              <a:spcBef>
                <a:spcPct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000" dirty="0">
                <a:latin typeface="Cambria" pitchFamily="18" charset="0"/>
              </a:rPr>
              <a:t> Bearing Capacity For Soil 150 </a:t>
            </a:r>
            <a:r>
              <a:rPr lang="en-US" sz="2000" dirty="0" err="1">
                <a:latin typeface="Cambria" pitchFamily="18" charset="0"/>
              </a:rPr>
              <a:t>Mpa</a:t>
            </a:r>
            <a:r>
              <a:rPr lang="en-US" sz="2000" dirty="0">
                <a:latin typeface="Cambria" pitchFamily="18" charset="0"/>
              </a:rPr>
              <a:t>.</a:t>
            </a:r>
          </a:p>
          <a:p>
            <a:pPr marL="0" indent="0">
              <a:buNone/>
            </a:pPr>
            <a:endParaRPr lang="ar-JO" sz="2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32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Cambria" pitchFamily="18" charset="0"/>
              </a:rPr>
              <a:t>SITE LOCATION </a:t>
            </a:r>
            <a:endParaRPr lang="en-US" sz="3000" dirty="0">
              <a:latin typeface="Cambria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Location: </a:t>
            </a:r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Tulkarm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5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819400"/>
            <a:ext cx="5562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900" u="sng" dirty="0">
                <a:latin typeface="Cambria" pitchFamily="18" charset="0"/>
              </a:rPr>
              <a:t>Seismic Design</a:t>
            </a:r>
            <a:r>
              <a:rPr lang="en-US" sz="36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/>
            <a:r>
              <a:rPr lang="en-US" sz="31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Importance factor (I) = 1 </a:t>
            </a:r>
          </a:p>
          <a:p>
            <a:pPr marL="0" lvl="0" indent="0"/>
            <a:r>
              <a:rPr lang="en-US" dirty="0">
                <a:latin typeface="Cambria" pitchFamily="18" charset="0"/>
              </a:rPr>
              <a:t>Soil profile: Silt Clay </a:t>
            </a:r>
          </a:p>
          <a:p>
            <a:pPr marL="0" lvl="0" indent="0"/>
            <a:r>
              <a:rPr lang="en-US" dirty="0">
                <a:latin typeface="Cambria" pitchFamily="18" charset="0"/>
              </a:rPr>
              <a:t>Seismic Coefficient (</a:t>
            </a:r>
            <a:r>
              <a:rPr lang="en-US" dirty="0" err="1">
                <a:latin typeface="Cambria" pitchFamily="18" charset="0"/>
              </a:rPr>
              <a:t>Cv</a:t>
            </a:r>
            <a:r>
              <a:rPr lang="en-US" dirty="0">
                <a:latin typeface="Cambria" pitchFamily="18" charset="0"/>
              </a:rPr>
              <a:t>)= 0.32</a:t>
            </a:r>
          </a:p>
          <a:p>
            <a:pPr marL="0" lvl="0" indent="0"/>
            <a:r>
              <a:rPr lang="en-US" dirty="0">
                <a:latin typeface="Cambria" pitchFamily="18" charset="0"/>
              </a:rPr>
              <a:t>Seismic Coefficient (</a:t>
            </a:r>
            <a:r>
              <a:rPr lang="en-US" dirty="0" err="1">
                <a:latin typeface="Cambria" pitchFamily="18" charset="0"/>
              </a:rPr>
              <a:t>Ca</a:t>
            </a:r>
            <a:r>
              <a:rPr lang="en-US" dirty="0">
                <a:latin typeface="Cambria" pitchFamily="18" charset="0"/>
              </a:rPr>
              <a:t>)= 0.22</a:t>
            </a:r>
          </a:p>
          <a:p>
            <a:pPr marL="0" lvl="0" indent="0"/>
            <a:endParaRPr lang="en-US" dirty="0">
              <a:latin typeface="Cambria" pitchFamily="18" charset="0"/>
            </a:endParaRPr>
          </a:p>
          <a:p>
            <a:pPr marL="0" lvl="0" indent="0"/>
            <a:r>
              <a:rPr lang="en-US" dirty="0">
                <a:latin typeface="Cambria" pitchFamily="18" charset="0"/>
              </a:rPr>
              <a:t>Structural system </a:t>
            </a:r>
          </a:p>
          <a:p>
            <a:pPr marL="0" lvl="0" indent="0">
              <a:buNone/>
            </a:pPr>
            <a:r>
              <a:rPr lang="en-US" dirty="0">
                <a:latin typeface="Cambria" pitchFamily="18" charset="0"/>
              </a:rPr>
              <a:t>    Coefficient (R) = 5.5</a:t>
            </a:r>
          </a:p>
          <a:p>
            <a:pPr marL="0" lvl="0" indent="0"/>
            <a:endParaRPr lang="en-US" dirty="0">
              <a:latin typeface="Cambria" pitchFamily="18" charset="0"/>
            </a:endParaRPr>
          </a:p>
          <a:p>
            <a:pPr marL="0" lvl="0" indent="0"/>
            <a:r>
              <a:rPr lang="en-US" dirty="0">
                <a:latin typeface="Cambria" pitchFamily="18" charset="0"/>
              </a:rPr>
              <a:t>The Structural System in </a:t>
            </a:r>
            <a:r>
              <a:rPr lang="en-US" dirty="0" err="1">
                <a:latin typeface="Cambria" pitchFamily="18" charset="0"/>
              </a:rPr>
              <a:t>Tulkarm</a:t>
            </a:r>
            <a:r>
              <a:rPr lang="en-US" dirty="0">
                <a:latin typeface="Cambria" pitchFamily="18" charset="0"/>
              </a:rPr>
              <a:t>.</a:t>
            </a:r>
          </a:p>
          <a:p>
            <a:pPr marL="0" lvl="0" indent="0"/>
            <a:endParaRPr lang="en-US" dirty="0">
              <a:latin typeface="Cambria" pitchFamily="18" charset="0"/>
            </a:endParaRPr>
          </a:p>
          <a:p>
            <a:pPr marL="0" lvl="0" indent="0"/>
            <a:r>
              <a:rPr lang="en-US" dirty="0">
                <a:latin typeface="Cambria" pitchFamily="18" charset="0"/>
              </a:rPr>
              <a:t>              Sway Intermediate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US" sz="36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JO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681480"/>
            <a:ext cx="3125788" cy="5252720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4122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u="sng" dirty="0">
                <a:latin typeface="Cambria" pitchFamily="18" charset="0"/>
              </a:rPr>
              <a:t>Loads Used for Concrete blocks:</a:t>
            </a:r>
          </a:p>
          <a:p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31336400"/>
              </p:ext>
            </p:extLst>
          </p:nvPr>
        </p:nvGraphicFramePr>
        <p:xfrm>
          <a:off x="2362200" y="2971800"/>
          <a:ext cx="4064000" cy="1122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810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Value used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Load type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5KN./m^2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Live Load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3KN/m^2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SID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6428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u="sng" dirty="0">
                <a:latin typeface="Cambria" pitchFamily="18" charset="0"/>
              </a:rPr>
              <a:t>Preliminary Design:</a:t>
            </a:r>
          </a:p>
          <a:p>
            <a:pPr marL="0"/>
            <a:endParaRPr lang="ar-JO" sz="2200" dirty="0"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66080" y="2590800"/>
            <a:ext cx="3453500" cy="884460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Cambria" pitchFamily="18" charset="0"/>
              </a:rPr>
              <a:t>Columns:</a:t>
            </a:r>
          </a:p>
          <a:p>
            <a:r>
              <a:rPr lang="en-US" sz="2200" dirty="0">
                <a:latin typeface="Cambria" pitchFamily="18" charset="0"/>
              </a:rPr>
              <a:t>  60cm diameter . </a:t>
            </a:r>
          </a:p>
        </p:txBody>
      </p:sp>
      <p:sp>
        <p:nvSpPr>
          <p:cNvPr id="6" name="TextBox 4"/>
          <p:cNvSpPr txBox="1"/>
          <p:nvPr/>
        </p:nvSpPr>
        <p:spPr>
          <a:xfrm>
            <a:off x="152400" y="2209800"/>
            <a:ext cx="5892800" cy="1561568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Cambria" pitchFamily="18" charset="0"/>
              </a:rPr>
              <a:t>Beams:</a:t>
            </a:r>
          </a:p>
          <a:p>
            <a:r>
              <a:rPr lang="en-US" sz="2200" dirty="0">
                <a:latin typeface="Cambria" pitchFamily="18" charset="0"/>
              </a:rPr>
              <a:t>Main beams 60*80 cm^2.</a:t>
            </a:r>
          </a:p>
          <a:p>
            <a:r>
              <a:rPr lang="en-US" sz="2200" dirty="0">
                <a:latin typeface="Cambria" pitchFamily="18" charset="0"/>
              </a:rPr>
              <a:t>Secondary beams starts with 60*40 cm^2.</a:t>
            </a:r>
          </a:p>
          <a:p>
            <a:endParaRPr lang="en-US" sz="2200" dirty="0">
              <a:latin typeface="Cambria" pitchFamily="18" charset="0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381000" y="4524847"/>
            <a:ext cx="6949440" cy="1561568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Cambria" pitchFamily="18" charset="0"/>
              </a:rPr>
              <a:t>slabs: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latin typeface="Cambria" pitchFamily="18" charset="0"/>
              </a:rPr>
              <a:t>First slab (above parking is a solid slab with 27 cm thickness.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latin typeface="Cambria" pitchFamily="18" charset="0"/>
              </a:rPr>
              <a:t>Second and third are ribbed slabs with 33cm thick.</a:t>
            </a:r>
          </a:p>
        </p:txBody>
      </p:sp>
    </p:spTree>
    <p:extLst>
      <p:ext uri="{BB962C8B-B14F-4D97-AF65-F5344CB8AC3E}">
        <p14:creationId xmlns:p14="http://schemas.microsoft.com/office/powerpoint/2010/main" xmlns="" val="296732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u="sng" dirty="0">
                <a:latin typeface="Cambria" pitchFamily="18" charset="0"/>
              </a:rPr>
              <a:t>3D Model:</a:t>
            </a:r>
          </a:p>
          <a:p>
            <a:pPr marL="0" indent="0">
              <a:buNone/>
            </a:pPr>
            <a:endParaRPr lang="ar-JO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4660" y="2209800"/>
            <a:ext cx="647700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131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u="sng" dirty="0">
                <a:latin typeface="Cambria" pitchFamily="18" charset="0"/>
              </a:rPr>
              <a:t>3D-model, compatibility check</a:t>
            </a:r>
            <a:r>
              <a:rPr lang="en-US" dirty="0" smtClean="0"/>
              <a:t>.</a:t>
            </a:r>
            <a:endParaRPr lang="ar-JO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2438400"/>
            <a:ext cx="7010400" cy="3590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9833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u="sng" dirty="0">
                <a:latin typeface="Cambria" pitchFamily="18" charset="0"/>
              </a:rPr>
              <a:t>Equilibrium </a:t>
            </a:r>
            <a:r>
              <a:rPr lang="en-US" sz="2700" u="sng" dirty="0" smtClean="0">
                <a:latin typeface="Cambria" pitchFamily="18" charset="0"/>
              </a:rPr>
              <a:t>Check:</a:t>
            </a:r>
            <a:endParaRPr lang="en-US" sz="2700" u="sng" dirty="0">
              <a:latin typeface="Cambria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ar-JO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79970813"/>
              </p:ext>
            </p:extLst>
          </p:nvPr>
        </p:nvGraphicFramePr>
        <p:xfrm>
          <a:off x="1295400" y="2341880"/>
          <a:ext cx="6096000" cy="179844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49680"/>
                <a:gridCol w="1788160"/>
                <a:gridCol w="1808480"/>
                <a:gridCol w="1249680"/>
              </a:tblGrid>
              <a:tr h="386122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%of error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Manual Results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err="1" smtClean="0">
                          <a:latin typeface="Cambira "/>
                        </a:rPr>
                        <a:t>Etabs</a:t>
                      </a:r>
                      <a:r>
                        <a:rPr lang="en-US" dirty="0" smtClean="0">
                          <a:latin typeface="Cambira "/>
                        </a:rPr>
                        <a:t> Results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Loads 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</a:tr>
              <a:tr h="386122"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ira "/>
                          <a:ea typeface="+mn-ea"/>
                          <a:cs typeface="+mn-cs"/>
                        </a:rPr>
                        <a:t>0.05% 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ira "/>
                          <a:ea typeface="+mn-ea"/>
                          <a:cs typeface="+mn-cs"/>
                        </a:rPr>
                        <a:t>23295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ira "/>
                          <a:ea typeface="+mn-ea"/>
                          <a:cs typeface="+mn-cs"/>
                        </a:rPr>
                        <a:t>23308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Live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</a:tr>
              <a:tr h="386122"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ira "/>
                          <a:ea typeface="+mn-ea"/>
                          <a:cs typeface="+mn-cs"/>
                        </a:rPr>
                        <a:t>2.1% 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ira "/>
                          <a:ea typeface="+mn-ea"/>
                          <a:cs typeface="+mn-cs"/>
                        </a:rPr>
                        <a:t>46950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ira "/>
                          <a:ea typeface="+mn-ea"/>
                          <a:cs typeface="+mn-cs"/>
                        </a:rPr>
                        <a:t>47954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Dead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</a:tr>
              <a:tr h="386122"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ira "/>
                          <a:ea typeface="+mn-ea"/>
                          <a:cs typeface="+mn-cs"/>
                        </a:rPr>
                        <a:t>0.7 %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ira "/>
                          <a:ea typeface="+mn-ea"/>
                          <a:cs typeface="+mn-cs"/>
                        </a:rPr>
                        <a:t>16608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ira "/>
                          <a:ea typeface="+mn-ea"/>
                          <a:cs typeface="+mn-cs"/>
                        </a:rPr>
                        <a:t>16476.6</a:t>
                      </a:r>
                      <a:endParaRPr lang="ar-JO" dirty="0" smtClean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SID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مستطيل 8"/>
          <p:cNvSpPr/>
          <p:nvPr/>
        </p:nvSpPr>
        <p:spPr>
          <a:xfrm>
            <a:off x="990600" y="4343400"/>
            <a:ext cx="6477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Cambria" pitchFamily="18" charset="0"/>
              </a:rPr>
              <a:t>Error = ( ( Manual – ETABS Load ) / Manual Load ) X 100% &lt; 5% </a:t>
            </a:r>
          </a:p>
        </p:txBody>
      </p:sp>
    </p:spTree>
    <p:extLst>
      <p:ext uri="{BB962C8B-B14F-4D97-AF65-F5344CB8AC3E}">
        <p14:creationId xmlns:p14="http://schemas.microsoft.com/office/powerpoint/2010/main" xmlns="" val="352529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u="sng" dirty="0">
                <a:latin typeface="Cambria" pitchFamily="18" charset="0"/>
              </a:rPr>
              <a:t>Beam Internal moment Check:</a:t>
            </a:r>
          </a:p>
          <a:p>
            <a:pPr marL="0" indent="0">
              <a:buNone/>
            </a:pPr>
            <a:endParaRPr lang="ar-JO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67000"/>
            <a:ext cx="81534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8010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47</a:t>
            </a:fld>
            <a:endParaRPr lang="en-US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757557474"/>
              </p:ext>
            </p:extLst>
          </p:nvPr>
        </p:nvGraphicFramePr>
        <p:xfrm>
          <a:off x="381000" y="2743200"/>
          <a:ext cx="8153400" cy="10109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% error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(</a:t>
                      </a:r>
                      <a:r>
                        <a:rPr lang="en-US" dirty="0" err="1" smtClean="0">
                          <a:latin typeface="Cambira "/>
                        </a:rPr>
                        <a:t>KN.m</a:t>
                      </a:r>
                      <a:r>
                        <a:rPr lang="en-US" dirty="0" smtClean="0">
                          <a:latin typeface="Cambira "/>
                        </a:rPr>
                        <a:t>)ETAB Moment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Manual</a:t>
                      </a:r>
                      <a:r>
                        <a:rPr lang="en-US" baseline="0" dirty="0" smtClean="0">
                          <a:latin typeface="Cambira "/>
                        </a:rPr>
                        <a:t> Moment (</a:t>
                      </a:r>
                      <a:r>
                        <a:rPr lang="en-US" baseline="0" dirty="0" err="1" smtClean="0">
                          <a:latin typeface="Cambira "/>
                        </a:rPr>
                        <a:t>KN.m</a:t>
                      </a:r>
                      <a:r>
                        <a:rPr lang="en-US" baseline="0" dirty="0" smtClean="0">
                          <a:latin typeface="Cambira "/>
                        </a:rPr>
                        <a:t>)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0.29 &lt;10%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504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Cambira "/>
                        </a:rPr>
                        <a:t>652</a:t>
                      </a:r>
                      <a:endParaRPr lang="ar-JO" dirty="0">
                        <a:latin typeface="Cambira 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9867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u="sng" dirty="0">
                <a:latin typeface="Cambria" pitchFamily="18" charset="0"/>
              </a:rPr>
              <a:t>Design Stage:</a:t>
            </a:r>
          </a:p>
          <a:p>
            <a:pPr marL="0" indent="0">
              <a:buNone/>
            </a:pPr>
            <a:r>
              <a:rPr lang="en-US" sz="2200" dirty="0">
                <a:latin typeface="Cambria" pitchFamily="18" charset="0"/>
              </a:rPr>
              <a:t>Typical Ribbed Slab </a:t>
            </a:r>
          </a:p>
          <a:p>
            <a:pPr marL="0" indent="0">
              <a:buNone/>
            </a:pPr>
            <a:r>
              <a:rPr lang="en-US" sz="2200" dirty="0">
                <a:latin typeface="Cambria" pitchFamily="18" charset="0"/>
              </a:rPr>
              <a:t>Reinforcements in </a:t>
            </a:r>
            <a:br>
              <a:rPr lang="en-US" sz="2200" dirty="0">
                <a:latin typeface="Cambria" pitchFamily="18" charset="0"/>
              </a:rPr>
            </a:br>
            <a:r>
              <a:rPr lang="en-US" sz="2200" dirty="0">
                <a:latin typeface="Cambria" pitchFamily="18" charset="0"/>
              </a:rPr>
              <a:t>Y – Direction :</a:t>
            </a:r>
          </a:p>
          <a:p>
            <a:pPr marL="0" indent="0">
              <a:buNone/>
            </a:pPr>
            <a:endParaRPr lang="ar-JO" dirty="0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8000" y="1447800"/>
            <a:ext cx="4876800" cy="472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06513" y="2911475"/>
            <a:ext cx="2085975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3222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u="sng" dirty="0">
                <a:latin typeface="Cambria" pitchFamily="18" charset="0"/>
              </a:rPr>
              <a:t>Typical Solid Slab </a:t>
            </a:r>
          </a:p>
          <a:p>
            <a:pPr marL="0" indent="0">
              <a:buNone/>
            </a:pPr>
            <a:r>
              <a:rPr lang="en-US" sz="2700" u="sng" dirty="0">
                <a:latin typeface="Cambria" pitchFamily="18" charset="0"/>
              </a:rPr>
              <a:t>Reinforcements :</a:t>
            </a:r>
          </a:p>
          <a:p>
            <a:endParaRPr lang="ar-JO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00200"/>
            <a:ext cx="2438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4107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Cambria" pitchFamily="18" charset="0"/>
              </a:rPr>
              <a:t>Site Advantage </a:t>
            </a:r>
            <a:endParaRPr lang="en-US" sz="3000" dirty="0">
              <a:latin typeface="Cambria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200" dirty="0" smtClean="0">
                <a:latin typeface="Cambria" pitchFamily="18" charset="0"/>
              </a:rPr>
              <a:t>Land located near the city center which gives a great </a:t>
            </a:r>
            <a:r>
              <a:rPr lang="en-US" sz="2200" dirty="0" smtClean="0">
                <a:latin typeface="Cambria" pitchFamily="18" charset="0"/>
              </a:rPr>
              <a:t>advantage; it will be easier </a:t>
            </a:r>
            <a:r>
              <a:rPr lang="en-US" sz="2200" dirty="0" smtClean="0">
                <a:latin typeface="Cambria" pitchFamily="18" charset="0"/>
              </a:rPr>
              <a:t>for the passengers to reach their destinations.</a:t>
            </a:r>
          </a:p>
          <a:p>
            <a:pPr lvl="0"/>
            <a:r>
              <a:rPr lang="en-US" sz="2200" dirty="0" smtClean="0">
                <a:latin typeface="Cambria" pitchFamily="18" charset="0"/>
              </a:rPr>
              <a:t>The site have an easy access for vehicles. </a:t>
            </a:r>
          </a:p>
          <a:p>
            <a:pPr lvl="0"/>
            <a:r>
              <a:rPr lang="en-US" sz="2200" dirty="0" smtClean="0">
                <a:latin typeface="Cambria" pitchFamily="18" charset="0"/>
              </a:rPr>
              <a:t>The slope of the land is moderate, and area of site is suitable and not small.</a:t>
            </a:r>
          </a:p>
          <a:p>
            <a:pPr lvl="0"/>
            <a:r>
              <a:rPr lang="en-US" sz="2200" dirty="0" smtClean="0">
                <a:latin typeface="Cambria" pitchFamily="18" charset="0"/>
              </a:rPr>
              <a:t>The surrounding buildings are relatively far and that allows using daylight and good ventilation.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u="sng" dirty="0">
                <a:latin typeface="Cambria" pitchFamily="18" charset="0"/>
              </a:rPr>
              <a:t>One – Way Ribbed Slab Reinforcements in </a:t>
            </a:r>
            <a:br>
              <a:rPr lang="en-US" sz="2700" u="sng" dirty="0">
                <a:latin typeface="Cambria" pitchFamily="18" charset="0"/>
              </a:rPr>
            </a:br>
            <a:r>
              <a:rPr lang="en-US" sz="2700" u="sng" dirty="0">
                <a:latin typeface="Cambria" pitchFamily="18" charset="0"/>
              </a:rPr>
              <a:t>Y – Direction :</a:t>
            </a:r>
          </a:p>
          <a:p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43200"/>
            <a:ext cx="8458200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0952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u="sng" dirty="0">
                <a:latin typeface="Cambria" pitchFamily="18" charset="0"/>
              </a:rPr>
              <a:t>Beams Reinforcements:</a:t>
            </a:r>
          </a:p>
          <a:p>
            <a:pPr marL="0" indent="0">
              <a:buNone/>
            </a:pPr>
            <a:endParaRPr lang="ar-JO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883920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1709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endParaRPr lang="ar-JO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u="sng" dirty="0">
                <a:latin typeface="Cambria" pitchFamily="18" charset="0"/>
              </a:rPr>
              <a:t>Footing Lay out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ar-JO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00200"/>
            <a:ext cx="4562475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255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Structural Design 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 smtClean="0"/>
              <a:t>Steel truss system used to cover circular building by using aluocbond sheet as covering material </a:t>
            </a:r>
          </a:p>
          <a:p>
            <a:r>
              <a:rPr lang="en-US" sz="2000" dirty="0" smtClean="0"/>
              <a:t>Covering Material properties: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Comp. strength =420MPa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Weight of cover = 5.5 kg/m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4mm thickness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ρ= 12 KN/m</a:t>
            </a:r>
            <a:r>
              <a:rPr lang="en-US" sz="2000" baseline="30000" dirty="0" smtClean="0"/>
              <a:t>3 </a:t>
            </a:r>
            <a:endParaRPr lang="en-US" sz="2000" dirty="0" smtClean="0"/>
          </a:p>
          <a:p>
            <a:endParaRPr lang="en-US" sz="2000" dirty="0" smtClean="0"/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E70xx welding material, with strength F =480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Structural Design 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SID = 0.054KN/m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Live Load= 1 KN/m</a:t>
            </a:r>
            <a:r>
              <a:rPr lang="en-US" sz="2000" baseline="30000" dirty="0" smtClean="0"/>
              <a:t>2   </a:t>
            </a:r>
          </a:p>
          <a:p>
            <a:r>
              <a:rPr lang="en-US" sz="2000" dirty="0" smtClean="0"/>
              <a:t>Snow load= 1.50 KN/m</a:t>
            </a:r>
            <a:r>
              <a:rPr lang="en-US" sz="2000" baseline="30000" dirty="0" smtClean="0"/>
              <a:t>2</a:t>
            </a:r>
          </a:p>
          <a:p>
            <a:r>
              <a:rPr lang="en-US" sz="2000" dirty="0" smtClean="0"/>
              <a:t>Wind load = 0.27 KN/m</a:t>
            </a:r>
            <a:r>
              <a:rPr lang="en-US" sz="2000" baseline="30000" dirty="0" smtClean="0"/>
              <a:t>2</a:t>
            </a:r>
            <a:endParaRPr lang="en-US" sz="2000" dirty="0"/>
          </a:p>
        </p:txBody>
      </p:sp>
      <p:pic>
        <p:nvPicPr>
          <p:cNvPr id="5" name="Picture 4" descr="2d steel model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3810000"/>
            <a:ext cx="4953000" cy="18211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38200" y="5715000"/>
            <a:ext cx="2125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2D truss SAP model</a:t>
            </a:r>
            <a:endParaRPr lang="en-US" dirty="0"/>
          </a:p>
        </p:txBody>
      </p:sp>
      <p:pic>
        <p:nvPicPr>
          <p:cNvPr id="7" name="Picture 6" descr="steel model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1828800"/>
            <a:ext cx="4038600" cy="2971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6000" y="4876800"/>
            <a:ext cx="2176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3D truss SAP model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Structural Design 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SAP Checks: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u="sng" dirty="0" smtClean="0"/>
              <a:t>Compatibility:</a:t>
            </a:r>
            <a:r>
              <a:rPr lang="en-US" sz="2000" dirty="0" smtClean="0"/>
              <a:t>    Start animation          </a:t>
            </a:r>
            <a:r>
              <a:rPr lang="en-US" sz="2000" u="sng" dirty="0" smtClean="0"/>
              <a:t>OK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period (Modal) T=0.08 &lt; 1 ok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sz="2000" u="sng" dirty="0" smtClean="0"/>
              <a:t>Equilibrium: 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Max Deflection = 0.56mm </a:t>
            </a:r>
            <a:r>
              <a:rPr lang="en-US" sz="2000" dirty="0" smtClean="0">
                <a:sym typeface="Wingdings" pitchFamily="2" charset="2"/>
              </a:rPr>
              <a:t> deflection </a:t>
            </a:r>
            <a:r>
              <a:rPr lang="en-US" sz="2000" dirty="0" smtClean="0"/>
              <a:t>check is ok </a:t>
            </a:r>
            <a:endParaRPr lang="en-US" sz="2000" dirty="0"/>
          </a:p>
        </p:txBody>
      </p:sp>
      <p:pic>
        <p:nvPicPr>
          <p:cNvPr id="6" name="Picture 5" descr="model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724400" y="2438400"/>
            <a:ext cx="3886200" cy="485822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14400" y="3276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Error(%)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S.I.Dead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20.96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21.54 KN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 ok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368.77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362.27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 ok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Snow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543.6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 ok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99.66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107.7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7.47 ok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56</a:t>
            </a:fld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33284" t="44198" r="35489" b="33898"/>
          <a:stretch>
            <a:fillRect/>
          </a:stretch>
        </p:blipFill>
        <p:spPr bwMode="auto">
          <a:xfrm>
            <a:off x="304800" y="2133600"/>
            <a:ext cx="5105400" cy="201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4800" y="17526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Truss member section is tube-D =  76.1 mm * 3.2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Artificial Lighting </a:t>
            </a:r>
          </a:p>
          <a:p>
            <a:pPr>
              <a:buNone/>
            </a:pPr>
            <a:endParaRPr lang="en-US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simulation analysis and design by “</a:t>
            </a:r>
            <a:r>
              <a:rPr lang="en-US" sz="25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Evo</a:t>
            </a:r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endParaRPr lang="ar-SA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Electrical Design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2"/>
          <a:srcRect l="27083" t="15265" r="5019" b="17949"/>
          <a:stretch>
            <a:fillRect/>
          </a:stretch>
        </p:blipFill>
        <p:spPr bwMode="auto">
          <a:xfrm>
            <a:off x="3810000" y="1676400"/>
            <a:ext cx="4724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/>
          <a:srcRect l="26813" t="17046" r="30627" b="13424"/>
          <a:stretch>
            <a:fillRect/>
          </a:stretch>
        </p:blipFill>
        <p:spPr bwMode="auto">
          <a:xfrm>
            <a:off x="457200" y="2438400"/>
            <a:ext cx="297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5257800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U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Targeted Lux. (avg.)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Recommended Lux.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No. of Luminaries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4"/>
          <a:srcRect l="6670" t="18272" r="76362" b="54857"/>
          <a:stretch>
            <a:fillRect/>
          </a:stretch>
        </p:blipFill>
        <p:spPr bwMode="auto">
          <a:xfrm>
            <a:off x="6553200" y="4572000"/>
            <a:ext cx="2438400" cy="195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182880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Waiting Hall </a:t>
            </a:r>
            <a:endParaRPr lang="en-US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Electrical Design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5" name="Content Placeholder 4" descr="8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419600" y="1676400"/>
            <a:ext cx="4191000" cy="28194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rcRect l="37308" t="23012" r="28519" b="18261"/>
          <a:stretch>
            <a:fillRect/>
          </a:stretch>
        </p:blipFill>
        <p:spPr bwMode="auto">
          <a:xfrm>
            <a:off x="609600" y="2286000"/>
            <a:ext cx="3200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5334000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U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Targeted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Lux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 (avg.)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Recommended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Lux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No. of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Luminaires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>
          <a:blip r:embed="rId4"/>
          <a:srcRect l="6670" t="18272" r="76362" b="54857"/>
          <a:stretch>
            <a:fillRect/>
          </a:stretch>
        </p:blipFill>
        <p:spPr bwMode="auto">
          <a:xfrm>
            <a:off x="6477000" y="4724400"/>
            <a:ext cx="2438400" cy="195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57200" y="16002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Cafeteria</a:t>
            </a:r>
            <a:endParaRPr lang="en-US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Current Taxi Parking  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Content Placeholder 4" descr="13234673_501966243320976_1052812039_o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93208" y="1600200"/>
            <a:ext cx="7992533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Electrical Design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1"/>
          </p:nvPr>
        </p:nvPicPr>
        <p:blipFill>
          <a:blip r:embed="rId2"/>
          <a:srcRect l="6744" t="17134" r="75686" b="53846"/>
          <a:stretch>
            <a:fillRect/>
          </a:stretch>
        </p:blipFill>
        <p:spPr bwMode="auto">
          <a:xfrm>
            <a:off x="6400800" y="4191000"/>
            <a:ext cx="2590800" cy="235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7"/>
          <p:cNvPicPr>
            <a:picLocks/>
          </p:cNvPicPr>
          <p:nvPr/>
        </p:nvPicPr>
        <p:blipFill>
          <a:blip r:embed="rId3"/>
          <a:srcRect l="29683" t="34715" r="31092" b="21681"/>
          <a:stretch>
            <a:fillRect/>
          </a:stretch>
        </p:blipFill>
        <p:spPr bwMode="auto">
          <a:xfrm>
            <a:off x="304800" y="2438400"/>
            <a:ext cx="4267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600" y="5105400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U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Targeted Lux. (avg.)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Recommended Lux.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No. of Luminaries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26940" t="22917" r="13324" b="27084"/>
          <a:stretch>
            <a:fillRect/>
          </a:stretch>
        </p:blipFill>
        <p:spPr bwMode="auto">
          <a:xfrm>
            <a:off x="4610102" y="1981200"/>
            <a:ext cx="437197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8600" y="15240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Kitchen </a:t>
            </a:r>
            <a:endParaRPr lang="en-US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Electrical Design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5" name="Content Placeholder 4" descr="Untitled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85800" y="2209800"/>
            <a:ext cx="3048000" cy="2886405"/>
          </a:xfr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5105400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U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Targeted Lux. (avg.)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Recommended Lux.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No. of Luminaries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Content Placeholder 6"/>
          <p:cNvPicPr>
            <a:picLocks/>
          </p:cNvPicPr>
          <p:nvPr/>
        </p:nvPicPr>
        <p:blipFill>
          <a:blip r:embed="rId3"/>
          <a:srcRect l="6744" t="17134" r="75686" b="53846"/>
          <a:stretch>
            <a:fillRect/>
          </a:stretch>
        </p:blipFill>
        <p:spPr bwMode="auto">
          <a:xfrm>
            <a:off x="6400800" y="4191000"/>
            <a:ext cx="2590800" cy="235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/>
          <a:srcRect l="36233" t="21430" r="38853" b="14790"/>
          <a:stretch>
            <a:fillRect/>
          </a:stretch>
        </p:blipFill>
        <p:spPr bwMode="auto">
          <a:xfrm>
            <a:off x="4191000" y="2286000"/>
            <a:ext cx="1905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600" y="15240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Oratory </a:t>
            </a:r>
            <a:endParaRPr lang="en-US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Electrical Design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2"/>
          <a:srcRect l="26442" t="16524" r="9615" b="9972"/>
          <a:stretch>
            <a:fillRect/>
          </a:stretch>
        </p:blipFill>
        <p:spPr bwMode="auto">
          <a:xfrm>
            <a:off x="533400" y="2286000"/>
            <a:ext cx="428142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/>
          <a:srcRect l="27244" t="17094" r="27885" b="14530"/>
          <a:stretch>
            <a:fillRect/>
          </a:stretch>
        </p:blipFill>
        <p:spPr bwMode="auto">
          <a:xfrm>
            <a:off x="5486400" y="1600200"/>
            <a:ext cx="3048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4"/>
          <a:srcRect l="6670" t="18272" r="76362" b="54857"/>
          <a:stretch>
            <a:fillRect/>
          </a:stretch>
        </p:blipFill>
        <p:spPr bwMode="auto">
          <a:xfrm>
            <a:off x="6400800" y="4495800"/>
            <a:ext cx="2590800" cy="202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5105400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U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Targeted Lux. (avg.)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Recommended Lux.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No. of Luminaries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1000" y="16002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Shop </a:t>
            </a:r>
            <a:endParaRPr lang="en-US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Safety Design:</a:t>
            </a:r>
            <a:endParaRPr lang="en-US" dirty="0">
              <a:ln w="18415" cmpd="sng">
                <a:solidFill>
                  <a:srgbClr val="EEECE1">
                    <a:lumMod val="10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806952" cy="685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3200" dirty="0" smtClean="0">
                <a:latin typeface="Cambria" pitchFamily="18" charset="0"/>
                <a:cs typeface="Times New Roman" pitchFamily="18" charset="0"/>
              </a:rPr>
              <a:t>Fire fighting systems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838200" y="2971800"/>
            <a:ext cx="2514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6" name="Picture 3" descr="fj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2362200"/>
            <a:ext cx="4191000" cy="35052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762000" y="5943600"/>
            <a:ext cx="3276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latin typeface="Cambria" pitchFamily="18" charset="0"/>
                <a:ea typeface="Calibri" panose="020F0502020204030204" pitchFamily="34" charset="0"/>
                <a:cs typeface="Times New Roman" pitchFamily="18" charset="0"/>
              </a:rPr>
              <a:t>Fire hose cabinet </a:t>
            </a:r>
            <a:endParaRPr lang="ar-SA" sz="3200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495800" y="2590800"/>
            <a:ext cx="3733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8872" y="2362200"/>
            <a:ext cx="4003412" cy="3429000"/>
          </a:xfrm>
          <a:prstGeom prst="rect">
            <a:avLst/>
          </a:prstGeom>
        </p:spPr>
      </p:pic>
      <p:sp>
        <p:nvSpPr>
          <p:cNvPr id="12" name="مربع نص 11"/>
          <p:cNvSpPr txBox="1"/>
          <p:nvPr/>
        </p:nvSpPr>
        <p:spPr>
          <a:xfrm>
            <a:off x="5334000" y="6096000"/>
            <a:ext cx="2971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latin typeface="Cambria" pitchFamily="18" charset="0"/>
                <a:ea typeface="Calibri" panose="020F0502020204030204" pitchFamily="34" charset="0"/>
                <a:cs typeface="Times New Roman" pitchFamily="18" charset="0"/>
              </a:rPr>
              <a:t>Fire Sprinkler</a:t>
            </a:r>
            <a:endParaRPr lang="ar-SA" sz="3200" dirty="0">
              <a:latin typeface="Cambria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502152" cy="76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>
                <a:latin typeface="Cambria" pitchFamily="18" charset="0"/>
                <a:cs typeface="Times New Roman" pitchFamily="18" charset="0"/>
              </a:rPr>
              <a:t>Fire Sprinkler system :</a:t>
            </a:r>
            <a:endParaRPr lang="ar-SA" sz="2800" dirty="0">
              <a:latin typeface="Cambria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066800" y="2819400"/>
            <a:ext cx="3657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09800"/>
            <a:ext cx="7239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Mechanical Design:</a:t>
            </a:r>
            <a:r>
              <a:rPr lang="en-US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>
                <a:latin typeface="Cambria" pitchFamily="18" charset="0"/>
              </a:rPr>
              <a:t>HVAC System:</a:t>
            </a:r>
            <a:endParaRPr lang="ar-SA" dirty="0" smtClean="0">
              <a:latin typeface="Cambria" pitchFamily="18" charset="0"/>
            </a:endParaRPr>
          </a:p>
          <a:p>
            <a:r>
              <a:rPr lang="en-US" dirty="0" smtClean="0"/>
              <a:t>Water Supply System</a:t>
            </a:r>
          </a:p>
          <a:p>
            <a:r>
              <a:rPr lang="en-US" dirty="0" smtClean="0"/>
              <a:t>Drainage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Mechanical Design:</a:t>
            </a:r>
            <a:r>
              <a:rPr lang="en-US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3200" u="sng" dirty="0" smtClean="0">
                <a:latin typeface="Cambria" pitchFamily="18" charset="0"/>
              </a:rPr>
              <a:t>HVAC System:</a:t>
            </a:r>
            <a:endParaRPr lang="ar-SA" dirty="0">
              <a:latin typeface="Cambria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62000" y="2209800"/>
            <a:ext cx="2209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- </a:t>
            </a:r>
            <a:r>
              <a:rPr lang="en-US" sz="2400" dirty="0" smtClean="0">
                <a:latin typeface="Cambria" pitchFamily="18" charset="0"/>
              </a:rPr>
              <a:t>Cooling Load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04801" y="3048000"/>
            <a:ext cx="655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457200" y="2657856"/>
          <a:ext cx="8305801" cy="3895346"/>
        </p:xfrm>
        <a:graphic>
          <a:graphicData uri="http://schemas.openxmlformats.org/drawingml/2006/table">
            <a:tbl>
              <a:tblPr/>
              <a:tblGrid>
                <a:gridCol w="1359432"/>
                <a:gridCol w="1359432"/>
                <a:gridCol w="1525217"/>
                <a:gridCol w="1326276"/>
                <a:gridCol w="1226805"/>
                <a:gridCol w="1508639"/>
              </a:tblGrid>
              <a:tr h="55647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mbria"/>
                          <a:ea typeface="Times New Roman"/>
                          <a:cs typeface="Times New Roman"/>
                        </a:rPr>
                        <a:t>Zone Name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Area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Cooling Load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Zone Name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Area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Cooling Load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47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latin typeface="Cambria"/>
                          <a:ea typeface="Times New Roman"/>
                          <a:cs typeface="Times New Roman"/>
                        </a:rPr>
                        <a:t>مصلى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1.98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Internal Space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570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48.301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55647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latin typeface="Cambria"/>
                          <a:ea typeface="Times New Roman"/>
                          <a:cs typeface="Times New Roman"/>
                        </a:rPr>
                        <a:t>مصلى 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21.5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1.59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Shop 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3.181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47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Shop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3.13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Shop 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35.8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3.314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55647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Shop 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32.6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3.065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Shop 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3.317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47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Shop 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58.8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5.61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Cantina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35.3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3.14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55647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mbria"/>
                          <a:ea typeface="Times New Roman"/>
                          <a:cs typeface="Times New Roman"/>
                        </a:rPr>
                        <a:t>Shop 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64.2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6.72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Parking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3095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Arial"/>
                        </a:rPr>
                        <a:t>325.78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Mechanical Design:</a:t>
            </a:r>
            <a:r>
              <a:rPr lang="en-US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359152" cy="609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3200" dirty="0" smtClean="0"/>
              <a:t>-</a:t>
            </a:r>
            <a:r>
              <a:rPr lang="en-US" sz="3200" dirty="0" smtClean="0">
                <a:latin typeface="Cambria" pitchFamily="18" charset="0"/>
              </a:rPr>
              <a:t> Heating Load</a:t>
            </a:r>
            <a:endParaRPr lang="ar-SA" dirty="0">
              <a:latin typeface="Cambria" pitchFamily="18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80998" y="2133598"/>
          <a:ext cx="8458201" cy="4343402"/>
        </p:xfrm>
        <a:graphic>
          <a:graphicData uri="http://schemas.openxmlformats.org/drawingml/2006/table">
            <a:tbl>
              <a:tblPr/>
              <a:tblGrid>
                <a:gridCol w="1384376"/>
                <a:gridCol w="1384376"/>
                <a:gridCol w="1553203"/>
                <a:gridCol w="1350611"/>
                <a:gridCol w="1249315"/>
                <a:gridCol w="1536320"/>
              </a:tblGrid>
              <a:tr h="62048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Zone Name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Area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Heating Load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Zone Name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Area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Heating Load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48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latin typeface="Cambria"/>
                          <a:ea typeface="Times New Roman"/>
                          <a:cs typeface="Times New Roman"/>
                        </a:rPr>
                        <a:t>مصلى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0.791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Internal Space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570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21.49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62048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latin typeface="Cambria"/>
                          <a:ea typeface="Times New Roman"/>
                          <a:cs typeface="Times New Roman"/>
                        </a:rPr>
                        <a:t>مصلى 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21.5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0.87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Shop 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1.08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48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Shop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1.87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Shop 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35.8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0.866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62048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Shop 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32.6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1.64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Shop 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0.985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48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Shop 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58.8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2.25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Cantina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35.3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0.875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62048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Times New Roman"/>
                          <a:cs typeface="Times New Roman"/>
                        </a:rPr>
                        <a:t>Shop 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64.2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3.16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Arial"/>
                        </a:rPr>
                        <a:t>Parking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3095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Arial"/>
                        </a:rPr>
                        <a:t>68.206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4876800" cy="9144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9600" u="sng" dirty="0" smtClean="0">
                <a:solidFill>
                  <a:prstClr val="black"/>
                </a:solidFill>
                <a:latin typeface="Cambria" pitchFamily="18" charset="0"/>
              </a:rPr>
              <a:t>HVAC System :</a:t>
            </a:r>
          </a:p>
          <a:p>
            <a:pPr>
              <a:buNone/>
            </a:pPr>
            <a:r>
              <a:rPr lang="en-US" sz="9600" dirty="0" smtClean="0">
                <a:latin typeface="Cambria" pitchFamily="18" charset="0"/>
              </a:rPr>
              <a:t>For  shope5,6,7 and cantina </a:t>
            </a:r>
            <a:r>
              <a:rPr lang="en-US" sz="9600" dirty="0" smtClean="0"/>
              <a:t>:</a:t>
            </a:r>
            <a:endParaRPr lang="en-US" sz="6000" dirty="0" smtClean="0"/>
          </a:p>
          <a:p>
            <a:endParaRPr lang="ar-SA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438400"/>
            <a:ext cx="6934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Water Supply System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we used two roof tank each one provide 2 cubic meter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Individual demand in bus station from cold water is 40 liter/person.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size of the tank will be computed for two days.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Cambria" pitchFamily="18" charset="0"/>
              </a:rPr>
              <a:t>Exist project Disadvantage 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 The exist </a:t>
            </a:r>
            <a:r>
              <a:rPr lang="en-US" sz="2400" dirty="0" smtClean="0"/>
              <a:t>parking</a:t>
            </a:r>
            <a:r>
              <a:rPr lang="en-US" sz="2400" dirty="0" smtClean="0"/>
              <a:t> </a:t>
            </a:r>
            <a:r>
              <a:rPr lang="en-US" sz="2400" dirty="0" smtClean="0"/>
              <a:t>has many problems that we are going to solve, for example:</a:t>
            </a:r>
          </a:p>
          <a:p>
            <a:pPr lvl="0"/>
            <a:r>
              <a:rPr lang="en-US" sz="2400" dirty="0" smtClean="0"/>
              <a:t>No specific path for walkers who want to reach buses or cars, and no paths for disabled people. </a:t>
            </a:r>
          </a:p>
          <a:p>
            <a:pPr lvl="0"/>
            <a:r>
              <a:rPr lang="en-US" sz="2400" dirty="0" smtClean="0"/>
              <a:t>No place for waiting, so this will make waiting un comfortable and annoying.</a:t>
            </a:r>
          </a:p>
          <a:p>
            <a:pPr lvl="0"/>
            <a:r>
              <a:rPr lang="en-US" sz="2400" dirty="0" smtClean="0"/>
              <a:t>There is no W/C`s, or any services.</a:t>
            </a:r>
          </a:p>
          <a:p>
            <a:pPr lvl="0"/>
            <a:r>
              <a:rPr lang="en-US" sz="2400" dirty="0" smtClean="0"/>
              <a:t>No treatments for environmental pollutions, like noise or air pollution or thermal comfort for passengers. 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70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33284" t="28814" r="37175" b="22034"/>
          <a:stretch>
            <a:fillRect/>
          </a:stretch>
        </p:blipFill>
        <p:spPr bwMode="auto">
          <a:xfrm rot="5400000">
            <a:off x="246993" y="1734207"/>
            <a:ext cx="4154214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33400" y="60198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Ground floor  water  pipe distribution </a:t>
            </a:r>
            <a:endParaRPr lang="en-US" sz="20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 l="44510" t="34375" r="40849" b="21875"/>
          <a:stretch>
            <a:fillRect/>
          </a:stretch>
        </p:blipFill>
        <p:spPr bwMode="auto">
          <a:xfrm rot="5400000">
            <a:off x="5468112" y="1200912"/>
            <a:ext cx="2743200" cy="460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4572000" y="5029200"/>
            <a:ext cx="3712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First  floor  water  pipe distribution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/>
              <a:t>Drainage  system </a:t>
            </a:r>
            <a:endParaRPr lang="en-US" u="sng" dirty="0"/>
          </a:p>
        </p:txBody>
      </p:sp>
      <p:pic>
        <p:nvPicPr>
          <p:cNvPr id="5" name="Picture 4" descr="8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447800" y="2209800"/>
            <a:ext cx="5943600" cy="33661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05000" y="5791200"/>
            <a:ext cx="3952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First floor  drainage pipe distribution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5" name="Content Placeholder 4" descr="8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00200" y="1676400"/>
            <a:ext cx="5564619" cy="370551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67000" y="5638800"/>
            <a:ext cx="4231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Ground floor  drainage pipe distribution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Quantity Survey and Cost Estimation :</a:t>
            </a:r>
            <a:endParaRPr lang="ar-SA" sz="36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Total Cost for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only one building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 = 2159844 NIS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60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381999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مربع نص 10"/>
          <p:cNvSpPr txBox="1"/>
          <p:nvPr/>
        </p:nvSpPr>
        <p:spPr>
          <a:xfrm>
            <a:off x="762000" y="5715000"/>
            <a:ext cx="80772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mbria" pitchFamily="18" charset="0"/>
              </a:rPr>
              <a:t>Total Cost </a:t>
            </a:r>
            <a:r>
              <a:rPr lang="en-US" sz="2800" b="1" dirty="0" smtClean="0">
                <a:latin typeface="Cambria" pitchFamily="18" charset="0"/>
              </a:rPr>
              <a:t>for only one building = </a:t>
            </a:r>
            <a:r>
              <a:rPr lang="en-US" sz="2800" b="1" dirty="0" smtClean="0">
                <a:solidFill>
                  <a:srgbClr val="FF0000"/>
                </a:solidFill>
                <a:latin typeface="Cambria" pitchFamily="18" charset="0"/>
              </a:rPr>
              <a:t>2159844 NIS </a:t>
            </a:r>
            <a:endParaRPr lang="ar-SA" sz="2800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Site Plan :  </a:t>
            </a:r>
            <a:r>
              <a:rPr lang="en-US" sz="2000" dirty="0" smtClean="0"/>
              <a:t>total land area around 10,000 m2 </a:t>
            </a:r>
            <a:endParaRPr lang="en-US" sz="2000" dirty="0"/>
          </a:p>
        </p:txBody>
      </p:sp>
      <p:pic>
        <p:nvPicPr>
          <p:cNvPr id="10" name="Content Placeholder 5" descr="qqqqqqq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209800"/>
            <a:ext cx="5135881" cy="3216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2C13F38-2772-41F6-8FD2-B90B80D31CD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33352" t="23729" r="41872" b="11864"/>
          <a:stretch>
            <a:fillRect/>
          </a:stretch>
        </p:blipFill>
        <p:spPr bwMode="auto">
          <a:xfrm>
            <a:off x="1066800" y="1524000"/>
            <a:ext cx="3396916" cy="4964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37116" t="28125" r="40044" b="40625"/>
          <a:stretch>
            <a:fillRect/>
          </a:stretch>
        </p:blipFill>
        <p:spPr bwMode="auto">
          <a:xfrm>
            <a:off x="5029200" y="2514600"/>
            <a:ext cx="3124200" cy="240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 l="45095" t="39583" r="44949" b="38542"/>
          <a:stretch>
            <a:fillRect/>
          </a:stretch>
        </p:blipFill>
        <p:spPr bwMode="auto">
          <a:xfrm>
            <a:off x="3505200" y="3581400"/>
            <a:ext cx="67854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ustom 2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1106</TotalTime>
  <Words>1541</Words>
  <Application>Microsoft Office PowerPoint</Application>
  <PresentationFormat>On-screen Show (4:3)</PresentationFormat>
  <Paragraphs>549</Paragraphs>
  <Slides>73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5" baseType="lpstr">
      <vt:lpstr>Median</vt:lpstr>
      <vt:lpstr>صورة نقطية</vt:lpstr>
      <vt:lpstr>Graduation Project II   Bus &amp; taxi Station  </vt:lpstr>
      <vt:lpstr>Outlines </vt:lpstr>
      <vt:lpstr>INTRODUCTION </vt:lpstr>
      <vt:lpstr>SITE LOCATION </vt:lpstr>
      <vt:lpstr>Site Advantage </vt:lpstr>
      <vt:lpstr>Current Taxi Parking  </vt:lpstr>
      <vt:lpstr>Exist project Disadvantage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Environmental Design: 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Structural Design:</vt:lpstr>
      <vt:lpstr>Structural Design</vt:lpstr>
      <vt:lpstr>Structural Design</vt:lpstr>
      <vt:lpstr>Slide 40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 </vt:lpstr>
      <vt:lpstr>Structural Design </vt:lpstr>
      <vt:lpstr>Structural Design </vt:lpstr>
      <vt:lpstr>Structural Design </vt:lpstr>
      <vt:lpstr>Electrical Design </vt:lpstr>
      <vt:lpstr>Electrical Design</vt:lpstr>
      <vt:lpstr>Electrical Design</vt:lpstr>
      <vt:lpstr>Electrical Design</vt:lpstr>
      <vt:lpstr>Electrical Design</vt:lpstr>
      <vt:lpstr>Electrical Design</vt:lpstr>
      <vt:lpstr>Safety Design:</vt:lpstr>
      <vt:lpstr>Safety Design:</vt:lpstr>
      <vt:lpstr> Mechanical Design: </vt:lpstr>
      <vt:lpstr> Mechanical Design: </vt:lpstr>
      <vt:lpstr> Mechanical Design: </vt:lpstr>
      <vt:lpstr>Mechanical Design:</vt:lpstr>
      <vt:lpstr>Mechanical Design:</vt:lpstr>
      <vt:lpstr>Mechanical Design:</vt:lpstr>
      <vt:lpstr>Mechanical Design:</vt:lpstr>
      <vt:lpstr>Mechanical Design:</vt:lpstr>
      <vt:lpstr>Quantity Survey and Cost Estimation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I Central Bus Station</dc:title>
  <dc:creator>hp</dc:creator>
  <cp:lastModifiedBy>hp</cp:lastModifiedBy>
  <cp:revision>145</cp:revision>
  <dcterms:created xsi:type="dcterms:W3CDTF">2016-05-17T07:05:44Z</dcterms:created>
  <dcterms:modified xsi:type="dcterms:W3CDTF">2016-05-19T07:29:28Z</dcterms:modified>
</cp:coreProperties>
</file>