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00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93" r:id="rId12"/>
    <p:sldId id="294" r:id="rId13"/>
    <p:sldId id="295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97" r:id="rId23"/>
    <p:sldId id="276" r:id="rId24"/>
    <p:sldId id="296" r:id="rId25"/>
    <p:sldId id="277" r:id="rId26"/>
    <p:sldId id="282" r:id="rId27"/>
    <p:sldId id="283" r:id="rId28"/>
    <p:sldId id="298" r:id="rId29"/>
    <p:sldId id="292" r:id="rId30"/>
    <p:sldId id="29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0" y="92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D08D996-6DBC-4F04-BFF2-9415CA9987F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601A86A-1039-460D-AE17-7AD4BB3DAB19}" type="datetimeFigureOut">
              <a:rPr lang="en-US" smtClean="0"/>
              <a:t>5/27/2013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8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0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hyperlink" Target="HWProject.wm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www.facebook.com/ajax/messaging/attachment.php?attach_id=5fbd605fda9e1c54086b97131be2978d&amp;mid=mid.1368727739320%3Abc6ab54664f6633e18&amp;hash=AQAoIn3mOLMWXwY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https://www.facebook.com/ajax/messaging/attachment.php?attach_id=5fbd605fda9e1c54086b97131be2978d&amp;mid=mid.1368727739320%3Abc6ab54664f6633e18&amp;hash=AQAoIn3mOLMWXwY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 descr="F:\isra\5th year2\HW project\Drawing Rob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91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87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Microcontroller :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Arduino pro mini 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109" y="3962400"/>
            <a:ext cx="27813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57200" y="3106823"/>
            <a:ext cx="18473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363368"/>
              </p:ext>
            </p:extLst>
          </p:nvPr>
        </p:nvGraphicFramePr>
        <p:xfrm>
          <a:off x="621149" y="2415943"/>
          <a:ext cx="6096000" cy="1925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Microcontroller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ATmega328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Operating </a:t>
                      </a:r>
                      <a:r>
                        <a:rPr lang="en-US" dirty="0"/>
                        <a:t>Voltage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5V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Digital </a:t>
                      </a:r>
                      <a:r>
                        <a:rPr lang="en-US" dirty="0"/>
                        <a:t>I/O Pins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14 </a:t>
                      </a:r>
                      <a:r>
                        <a:rPr lang="en-US" b="1" dirty="0"/>
                        <a:t>(of which 6 provide </a:t>
                      </a:r>
                      <a:endParaRPr lang="en-US" b="1" dirty="0" smtClean="0"/>
                    </a:p>
                    <a:p>
                      <a:pPr algn="l"/>
                      <a:r>
                        <a:rPr lang="en-US" b="1" dirty="0" smtClean="0"/>
                        <a:t>PWM </a:t>
                      </a:r>
                      <a:r>
                        <a:rPr lang="en-US" b="1" dirty="0"/>
                        <a:t>output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548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Actuators: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 smtClean="0"/>
              <a:t>we need rotational </a:t>
            </a:r>
            <a:r>
              <a:rPr lang="en-US" dirty="0"/>
              <a:t>actuators that transform electrical energy 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into </a:t>
            </a:r>
            <a:r>
              <a:rPr lang="en-US" dirty="0"/>
              <a:t>a rotating </a:t>
            </a:r>
            <a:r>
              <a:rPr lang="en-US" dirty="0" smtClean="0"/>
              <a:t>motion, First we think of </a:t>
            </a:r>
            <a:r>
              <a:rPr lang="en-US" dirty="0"/>
              <a:t>Standard servo motors 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with </a:t>
            </a:r>
            <a:r>
              <a:rPr lang="en-US" dirty="0"/>
              <a:t>built in </a:t>
            </a:r>
            <a:r>
              <a:rPr lang="en-US" b="1" dirty="0"/>
              <a:t>gearing</a:t>
            </a:r>
            <a:r>
              <a:rPr lang="en-US" dirty="0"/>
              <a:t> and </a:t>
            </a:r>
            <a:r>
              <a:rPr lang="en-US" b="1" dirty="0"/>
              <a:t>feedback control loop circuitry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but this type  </a:t>
            </a:r>
            <a:r>
              <a:rPr lang="en-US" dirty="0"/>
              <a:t>can rotate about </a:t>
            </a:r>
            <a:r>
              <a:rPr lang="en-US" dirty="0" smtClean="0"/>
              <a:t>180 </a:t>
            </a:r>
            <a:r>
              <a:rPr lang="en-US" dirty="0"/>
              <a:t>degrees. </a:t>
            </a:r>
            <a:r>
              <a:rPr lang="en-US" dirty="0" smtClean="0"/>
              <a:t>So it is</a:t>
            </a:r>
          </a:p>
          <a:p>
            <a:pPr marL="114300" indent="0">
              <a:buNone/>
            </a:pPr>
            <a:r>
              <a:rPr lang="en-US" dirty="0" smtClean="0"/>
              <a:t> </a:t>
            </a:r>
          </a:p>
          <a:p>
            <a:pPr marL="114300" indent="0">
              <a:buNone/>
            </a:pPr>
            <a:r>
              <a:rPr lang="en-US" dirty="0" smtClean="0"/>
              <a:t>unable </a:t>
            </a:r>
            <a:r>
              <a:rPr lang="en-US" dirty="0"/>
              <a:t>to continually rotate, meaning they can't be used for 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driving wheels we can just use it to up and down pen.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5181599"/>
            <a:ext cx="1752600" cy="1556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834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28600"/>
            <a:ext cx="159067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should we do !!!!!!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114300" indent="0">
              <a:buNone/>
            </a:pPr>
            <a:r>
              <a:rPr lang="en-US" dirty="0"/>
              <a:t>   We need both </a:t>
            </a:r>
            <a:r>
              <a:rPr lang="en-US" dirty="0" smtClean="0"/>
              <a:t>benefits </a:t>
            </a:r>
            <a:r>
              <a:rPr lang="en-US" dirty="0"/>
              <a:t>of </a:t>
            </a:r>
            <a:r>
              <a:rPr lang="en-US" b="1" dirty="0"/>
              <a:t>gearing</a:t>
            </a:r>
            <a:r>
              <a:rPr lang="en-US" dirty="0"/>
              <a:t> and </a:t>
            </a:r>
            <a:r>
              <a:rPr lang="en-US" b="1" dirty="0" smtClean="0"/>
              <a:t> </a:t>
            </a:r>
            <a:r>
              <a:rPr lang="en-US" b="1" dirty="0"/>
              <a:t>feedback control loop </a:t>
            </a:r>
            <a:r>
              <a:rPr lang="en-US" b="1" dirty="0" smtClean="0"/>
              <a:t>    </a:t>
            </a:r>
          </a:p>
          <a:p>
            <a:pPr marL="114300" indent="0">
              <a:buNone/>
            </a:pPr>
            <a:endParaRPr lang="en-US" b="1" dirty="0"/>
          </a:p>
          <a:p>
            <a:pPr marL="114300" indent="0">
              <a:buNone/>
            </a:pPr>
            <a:r>
              <a:rPr lang="en-US" b="1" dirty="0" smtClean="0"/>
              <a:t>    circuitry </a:t>
            </a:r>
            <a:r>
              <a:rPr lang="en-US" dirty="0" smtClean="0"/>
              <a:t>and also full rotation  </a:t>
            </a:r>
            <a:r>
              <a:rPr lang="en-US" dirty="0"/>
              <a:t>to driving </a:t>
            </a:r>
            <a:r>
              <a:rPr lang="en-US" dirty="0" smtClean="0"/>
              <a:t>wheels.</a:t>
            </a:r>
            <a:endParaRPr lang="en-US" dirty="0"/>
          </a:p>
          <a:p>
            <a:pPr marL="114300" indent="0">
              <a:buNone/>
            </a:pPr>
            <a:endParaRPr lang="en-US" b="1" dirty="0"/>
          </a:p>
          <a:p>
            <a:pPr marL="114300" indent="0">
              <a:buNone/>
            </a:pPr>
            <a:r>
              <a:rPr lang="en-US" b="1" dirty="0"/>
              <a:t>     </a:t>
            </a:r>
            <a:r>
              <a:rPr lang="en-US" dirty="0"/>
              <a:t>we use full rotation servo  motor with built in gearing and </a:t>
            </a: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/>
              <a:t> </a:t>
            </a:r>
            <a:r>
              <a:rPr lang="en-US" dirty="0" smtClean="0"/>
              <a:t>     we add an external </a:t>
            </a:r>
            <a:r>
              <a:rPr lang="en-US" dirty="0"/>
              <a:t>feed back mechanism which is photo 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      interrupter </a:t>
            </a:r>
            <a:r>
              <a:rPr lang="en-US" dirty="0"/>
              <a:t>(opt coupler)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06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Servos 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servo motor to up and down the pen.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Full rotation servo motors to driving wheels.</a:t>
            </a:r>
            <a:endParaRPr lang="en-US" dirty="0"/>
          </a:p>
        </p:txBody>
      </p:sp>
      <p:pic>
        <p:nvPicPr>
          <p:cNvPr id="4" name="Picture 3" descr="EFLR7150-45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133600"/>
            <a:ext cx="2047875" cy="189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images (1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6330"/>
            <a:ext cx="2343150" cy="2114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012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632" y="2362200"/>
            <a:ext cx="2549525" cy="21145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Feed back mechanism: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lvl="1" indent="0">
              <a:spcBef>
                <a:spcPts val="600"/>
              </a:spcBef>
              <a:buSzPct val="70000"/>
              <a:buNone/>
            </a:pPr>
            <a:r>
              <a:rPr lang="en-US" sz="2800" b="1" dirty="0" smtClean="0"/>
              <a:t>Photo interrupter :</a:t>
            </a:r>
          </a:p>
          <a:p>
            <a:pPr marL="45720" lvl="1" indent="0">
              <a:spcBef>
                <a:spcPts val="600"/>
              </a:spcBef>
              <a:buSzPct val="70000"/>
              <a:buNone/>
            </a:pPr>
            <a:r>
              <a:rPr lang="en-US" sz="2200" dirty="0"/>
              <a:t>Light from emitters passes through the servo’s horn to detectors.</a:t>
            </a:r>
          </a:p>
          <a:p>
            <a:pPr marL="45720" lvl="1" indent="0">
              <a:spcBef>
                <a:spcPts val="600"/>
              </a:spcBef>
              <a:buSzPct val="70000"/>
              <a:buNone/>
            </a:pPr>
            <a:endParaRPr lang="en-US" sz="2200" dirty="0" smtClean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r>
              <a:rPr lang="en-US" sz="2200" dirty="0" smtClean="0"/>
              <a:t>light </a:t>
            </a:r>
            <a:r>
              <a:rPr lang="en-US" sz="2200" dirty="0"/>
              <a:t>beams are </a:t>
            </a:r>
            <a:r>
              <a:rPr lang="en-US" sz="2200" dirty="0" smtClean="0"/>
              <a:t>broken and </a:t>
            </a:r>
            <a:r>
              <a:rPr lang="en-US" sz="2200" dirty="0"/>
              <a:t>pulses is creating</a:t>
            </a:r>
          </a:p>
          <a:p>
            <a:pPr marL="45720" lvl="1" indent="0">
              <a:spcBef>
                <a:spcPts val="600"/>
              </a:spcBef>
              <a:buSzPct val="70000"/>
              <a:buNone/>
            </a:pPr>
            <a:endParaRPr lang="en-US" sz="2200" dirty="0" smtClean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r>
              <a:rPr lang="en-US" sz="2200" dirty="0" smtClean="0"/>
              <a:t>we </a:t>
            </a:r>
            <a:r>
              <a:rPr lang="en-US" sz="2200" dirty="0"/>
              <a:t>attach this photo </a:t>
            </a:r>
            <a:r>
              <a:rPr lang="en-US" sz="2200" dirty="0" smtClean="0"/>
              <a:t>interrupters </a:t>
            </a:r>
            <a:r>
              <a:rPr lang="en-US" sz="2200" dirty="0"/>
              <a:t>with interrupts </a:t>
            </a:r>
            <a:endParaRPr lang="en-US" sz="2200" dirty="0" smtClean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endParaRPr lang="en-US" sz="2200" dirty="0" smtClean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r>
              <a:rPr lang="en-US" sz="2200" dirty="0" smtClean="0"/>
              <a:t>on </a:t>
            </a:r>
            <a:r>
              <a:rPr lang="en-US" sz="2200" dirty="0"/>
              <a:t>the arduino </a:t>
            </a:r>
            <a:r>
              <a:rPr lang="en-US" sz="2200" dirty="0" smtClean="0"/>
              <a:t>and </a:t>
            </a:r>
            <a:r>
              <a:rPr lang="en-US" sz="2200" dirty="0"/>
              <a:t>trigger it on change so we can calculate how </a:t>
            </a:r>
            <a:endParaRPr lang="en-US" sz="2200" dirty="0" smtClean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endParaRPr lang="en-US" sz="2200" dirty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r>
              <a:rPr lang="en-US" sz="2200" dirty="0" smtClean="0"/>
              <a:t>many </a:t>
            </a:r>
            <a:r>
              <a:rPr lang="en-US" sz="2200" dirty="0"/>
              <a:t>pulses we </a:t>
            </a:r>
            <a:r>
              <a:rPr lang="en-US" sz="2200" dirty="0" smtClean="0"/>
              <a:t>have </a:t>
            </a:r>
            <a:r>
              <a:rPr lang="en-US" sz="2200" dirty="0"/>
              <a:t>and this help us to calculate the travelling </a:t>
            </a:r>
            <a:endParaRPr lang="en-US" sz="2200" dirty="0" smtClean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endParaRPr lang="en-US" sz="2200" dirty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r>
              <a:rPr lang="en-US" sz="2200" dirty="0" smtClean="0"/>
              <a:t>distance</a:t>
            </a:r>
            <a:endParaRPr lang="en-US" sz="2200" dirty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09322-4_1024x102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996" y="284018"/>
            <a:ext cx="1638300" cy="1638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46131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Power Sources….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A 9V chargeable battery :</a:t>
            </a:r>
          </a:p>
          <a:p>
            <a:pPr marL="0" indent="0">
              <a:buNone/>
            </a:pPr>
            <a:r>
              <a:rPr lang="en-US" dirty="0"/>
              <a:t>to feed the microcontroller with a built in voltage regulator 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(1.2*4) V chargeable batteries :</a:t>
            </a:r>
          </a:p>
          <a:p>
            <a:pPr marL="0" indent="0">
              <a:buNone/>
            </a:pPr>
            <a:r>
              <a:rPr lang="en-US" dirty="0"/>
              <a:t>to feed the servo motors 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1085 regulator :</a:t>
            </a:r>
          </a:p>
          <a:p>
            <a:pPr marL="0" indent="0">
              <a:buNone/>
            </a:pPr>
            <a:r>
              <a:rPr lang="en-US" dirty="0"/>
              <a:t>regulates Arduino voltage(5 V)to 3.3 V output that use as input for Bluetooth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452_G_132828567649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35261"/>
            <a:ext cx="1981200" cy="161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gp-ni-mh-aa-rechargeable-battery-1-2v-2600-mah-2-pcs_dmlcbg135149430727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819400"/>
            <a:ext cx="1905000" cy="163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gp-9v-170-mah-ni-mh-rechargeable-battery_wooqqr135943581606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1" y="1447800"/>
            <a:ext cx="1066800" cy="12620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568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Wireless communication…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lvl="1" indent="0">
              <a:spcBef>
                <a:spcPts val="600"/>
              </a:spcBef>
              <a:buSzPct val="70000"/>
              <a:buNone/>
            </a:pPr>
            <a:r>
              <a:rPr lang="en-US" sz="2400" dirty="0" smtClean="0"/>
              <a:t>Bluetooth Module RN42</a:t>
            </a:r>
          </a:p>
          <a:p>
            <a:pPr marL="45720" lvl="1" indent="0">
              <a:spcBef>
                <a:spcPts val="600"/>
              </a:spcBef>
              <a:buSzPct val="70000"/>
              <a:buNone/>
            </a:pPr>
            <a:endParaRPr lang="en-US" sz="2400" dirty="0" smtClean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r>
              <a:rPr lang="en-US" sz="2400" dirty="0" smtClean="0"/>
              <a:t> </a:t>
            </a:r>
            <a:r>
              <a:rPr lang="en-US" sz="2200" dirty="0"/>
              <a:t>to transfer the data between mobile and Arduino </a:t>
            </a:r>
            <a:endParaRPr lang="en-US" sz="2200" dirty="0" smtClean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endParaRPr lang="en-US" sz="2200" dirty="0"/>
          </a:p>
          <a:p>
            <a:pPr marL="45720" lvl="1" indent="0">
              <a:spcBef>
                <a:spcPts val="600"/>
              </a:spcBef>
              <a:buSzPct val="70000"/>
              <a:buNone/>
            </a:pPr>
            <a:r>
              <a:rPr lang="en-US" sz="2200" dirty="0" smtClean="0"/>
              <a:t> that controlled the </a:t>
            </a:r>
            <a:r>
              <a:rPr lang="en-US" sz="2200" dirty="0"/>
              <a:t>movement of the wheels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24200"/>
            <a:ext cx="18288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410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Our calculations 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Calculations for traveling a specific distance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Wheel circumference = wheel diameter * </a:t>
            </a:r>
            <a:r>
              <a:rPr lang="en-US" dirty="0" smtClean="0"/>
              <a:t>pi.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Distance-per-pulse = wheel circumference / pulses needed for a 360-degree wheel rotation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Number of Steps = distance / distance-per-pulse.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49368"/>
            <a:ext cx="20955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815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Coding 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movement functions</a:t>
            </a:r>
            <a:r>
              <a:rPr lang="en-US" dirty="0" smtClean="0"/>
              <a:t>: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Go Back</a:t>
            </a:r>
            <a:r>
              <a:rPr lang="en-US" dirty="0" smtClean="0"/>
              <a:t>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Rotate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These are the main functions that we use to create the paths of </a:t>
            </a:r>
          </a:p>
          <a:p>
            <a:pPr marL="0" indent="0">
              <a:buNone/>
            </a:pPr>
            <a:r>
              <a:rPr lang="en-US" dirty="0" smtClean="0"/>
              <a:t>each shape or characters</a:t>
            </a:r>
          </a:p>
          <a:p>
            <a:pPr marL="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1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Coding (cont’d):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We  develop an Android </a:t>
            </a:r>
            <a:r>
              <a:rPr lang="en-US" dirty="0"/>
              <a:t>application that communicate with the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RN </a:t>
            </a:r>
            <a:r>
              <a:rPr lang="en-US" dirty="0"/>
              <a:t>42 </a:t>
            </a:r>
            <a:r>
              <a:rPr lang="en-US" dirty="0" smtClean="0"/>
              <a:t>Bluetooth module and send data to the arduino to make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robot draw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 descr="C:\Users\Wazani\Desktop\Screenshot_2013-05-04-10-12-3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24200"/>
            <a:ext cx="2050053" cy="364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Wazani\Desktop\Screenshot_2013-05-04-10-12-2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323" y="3124200"/>
            <a:ext cx="2050052" cy="364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64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620000" cy="4800600"/>
          </a:xfrm>
        </p:spPr>
        <p:txBody>
          <a:bodyPr/>
          <a:lstStyle/>
          <a:p>
            <a:pPr marL="114300" indent="0">
              <a:buNone/>
            </a:pPr>
            <a:endParaRPr lang="en-US" sz="2400" dirty="0" smtClean="0"/>
          </a:p>
          <a:p>
            <a:pPr marL="114300" indent="0">
              <a:buNone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Prepared By: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>                        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Isra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’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Abdulhaq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>                        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Hedaya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Omar</a:t>
            </a:r>
          </a:p>
          <a:p>
            <a:pPr marL="114300" indent="0">
              <a:buNone/>
            </a:pPr>
            <a:endParaRPr lang="en-US" sz="2400" dirty="0" smtClean="0"/>
          </a:p>
          <a:p>
            <a:pPr marL="114300" indent="0">
              <a:buNone/>
            </a:pPr>
            <a:endParaRPr lang="en-US" sz="2400" dirty="0"/>
          </a:p>
          <a:p>
            <a:pPr marL="114300" indent="0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Prepared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for :</a:t>
            </a:r>
          </a:p>
          <a:p>
            <a:pPr marL="114300" indent="0"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              Dr.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Raed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Alqadi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              Dr.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Luai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Malhis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Dr.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Haya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Samaneh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55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Software programs 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Arduino </a:t>
            </a:r>
            <a:r>
              <a:rPr lang="en-US" dirty="0"/>
              <a:t>1.0.4 software in </a:t>
            </a:r>
            <a:r>
              <a:rPr lang="en-US" dirty="0" err="1"/>
              <a:t>c++</a:t>
            </a:r>
            <a:r>
              <a:rPr lang="en-US" dirty="0"/>
              <a:t> language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r>
              <a:rPr lang="en-US" dirty="0" smtClean="0"/>
              <a:t> </a:t>
            </a:r>
          </a:p>
          <a:p>
            <a:pPr marL="114300" indent="0">
              <a:buNone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Android Eclipse </a:t>
            </a:r>
            <a:r>
              <a:rPr lang="en-US" dirty="0" err="1" smtClean="0"/>
              <a:t>juno</a:t>
            </a:r>
            <a:r>
              <a:rPr lang="en-US" dirty="0" smtClean="0"/>
              <a:t>  and indigo in java language.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45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00"/>
                            </p:stCondLst>
                            <p:childTnLst>
                              <p:par>
                                <p:cTn id="2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Problem we faced…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The component of the project is not available all the </a:t>
            </a:r>
            <a:r>
              <a:rPr lang="en-US" b="1" dirty="0" smtClean="0"/>
              <a:t>time: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One month to get the basic component and some of them need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more than one month like Bluetooth.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to burn some of component like motors mean that a catastrophic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disaster has been occurred because you need to wait until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the component become available.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4800"/>
            <a:ext cx="18097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://3.bp.blogspot.com/-8uK0DzSfRvo/Tw-mEgB8PzI/AAAAAAAAEP0/pN3kz-WTqU4/s1600/cry_face_40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52578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04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Problem we faced…(cont’d)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105400"/>
          </a:xfrm>
        </p:spPr>
        <p:txBody>
          <a:bodyPr/>
          <a:lstStyle/>
          <a:p>
            <a:pPr marL="114300" lvl="0" indent="0">
              <a:buNone/>
            </a:pPr>
            <a:r>
              <a:rPr lang="en-US" dirty="0" smtClean="0"/>
              <a:t>    </a:t>
            </a:r>
          </a:p>
          <a:p>
            <a:pPr marL="114300" lvl="0" indent="0">
              <a:buNone/>
            </a:pPr>
            <a:r>
              <a:rPr lang="en-US" dirty="0"/>
              <a:t> </a:t>
            </a:r>
            <a:r>
              <a:rPr lang="en-US" dirty="0" smtClean="0"/>
              <a:t>   We </a:t>
            </a:r>
            <a:r>
              <a:rPr lang="en-US" dirty="0"/>
              <a:t>rotate the standard servo in wrong manner at the first </a:t>
            </a:r>
            <a:endParaRPr lang="en-US" dirty="0" smtClean="0"/>
          </a:p>
          <a:p>
            <a:pPr lvl="0"/>
            <a:endParaRPr lang="en-US" dirty="0"/>
          </a:p>
          <a:p>
            <a:pPr marL="114300" lvl="0" indent="0">
              <a:buNone/>
            </a:pPr>
            <a:r>
              <a:rPr lang="en-US" dirty="0" smtClean="0"/>
              <a:t>   time </a:t>
            </a:r>
            <a:r>
              <a:rPr lang="en-US" dirty="0"/>
              <a:t>and each time this servo hit the board of the robot and </a:t>
            </a:r>
            <a:endParaRPr lang="en-US" dirty="0" smtClean="0"/>
          </a:p>
          <a:p>
            <a:pPr marL="114300" lvl="0" indent="0">
              <a:buNone/>
            </a:pPr>
            <a:endParaRPr lang="en-US" dirty="0"/>
          </a:p>
          <a:p>
            <a:pPr marL="114300" lvl="0" indent="0">
              <a:buNone/>
            </a:pPr>
            <a:r>
              <a:rPr lang="en-US" dirty="0" smtClean="0"/>
              <a:t>   this damaged </a:t>
            </a:r>
            <a:r>
              <a:rPr lang="en-US" dirty="0"/>
              <a:t>the servo </a:t>
            </a:r>
            <a:r>
              <a:rPr lang="en-US" dirty="0" smtClean="0"/>
              <a:t>so we </a:t>
            </a:r>
            <a:r>
              <a:rPr lang="en-US" dirty="0"/>
              <a:t>forced to buy another one</a:t>
            </a:r>
            <a:r>
              <a:rPr lang="en-US" dirty="0" smtClean="0"/>
              <a:t>.</a:t>
            </a:r>
          </a:p>
          <a:p>
            <a:pPr marL="114300" lv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114300" indent="0">
              <a:buNone/>
            </a:pPr>
            <a:r>
              <a:rPr lang="en-US" dirty="0"/>
              <a:t> </a:t>
            </a:r>
            <a:r>
              <a:rPr lang="en-US" dirty="0" smtClean="0"/>
              <a:t>   and fortunately                                    </a:t>
            </a:r>
            <a:r>
              <a:rPr lang="en-US" dirty="0"/>
              <a:t> we find the last one </a:t>
            </a:r>
            <a:r>
              <a:rPr lang="en-US" dirty="0" smtClean="0"/>
              <a:t>so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     we </a:t>
            </a:r>
            <a:r>
              <a:rPr lang="en-US" dirty="0"/>
              <a:t>don’t </a:t>
            </a:r>
            <a:r>
              <a:rPr lang="en-US" dirty="0" smtClean="0"/>
              <a:t>need                                           </a:t>
            </a:r>
            <a:r>
              <a:rPr lang="en-US" dirty="0"/>
              <a:t>to wait  </a:t>
            </a:r>
            <a:r>
              <a:rPr lang="en-US" dirty="0" smtClean="0"/>
              <a:t>one </a:t>
            </a:r>
            <a:r>
              <a:rPr lang="en-US" dirty="0"/>
              <a:t>month </a:t>
            </a:r>
            <a:r>
              <a:rPr lang="en-US" dirty="0" smtClean="0"/>
              <a:t>  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     again 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352" y="3962400"/>
            <a:ext cx="1881105" cy="17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494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Problem we faced…(cont’d)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0" indent="0">
              <a:buNone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The servos that we used with low quality </a:t>
            </a:r>
            <a:r>
              <a:rPr lang="en-US" dirty="0" smtClean="0"/>
              <a:t>and so one of the </a:t>
            </a:r>
            <a:endParaRPr lang="ar-JO" dirty="0" smtClean="0"/>
          </a:p>
          <a:p>
            <a:pPr marL="114300" indent="0">
              <a:buNone/>
            </a:pPr>
            <a:endParaRPr lang="ar-JO" dirty="0"/>
          </a:p>
          <a:p>
            <a:pPr marL="114300" indent="0">
              <a:buNone/>
            </a:pPr>
            <a:r>
              <a:rPr lang="ar-JO" dirty="0" smtClean="0"/>
              <a:t>   </a:t>
            </a:r>
            <a:r>
              <a:rPr lang="en-US" dirty="0" smtClean="0"/>
              <a:t>servo is slower then the other and this affect the process of   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   drawing straight lines, so we try to make the speed consistent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   by  changing the speed.</a:t>
            </a:r>
            <a:endParaRPr lang="en-US" dirty="0"/>
          </a:p>
          <a:p>
            <a:pPr marL="114300" lvl="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812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35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30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350"/>
                            </p:stCondLst>
                            <p:childTnLst>
                              <p:par>
                                <p:cTn id="3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Problem we faced…</a:t>
            </a:r>
            <a:r>
              <a:rPr lang="en-US" dirty="0"/>
              <a:t>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The batteries must be full charged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Using RN42 Bluetooth module, require a lot of accuracy for 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    soldering a </a:t>
            </a:r>
            <a:r>
              <a:rPr lang="en-US" dirty="0"/>
              <a:t>wire to the pins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en-US" dirty="0" smtClean="0"/>
              <a:t>we </a:t>
            </a:r>
            <a:r>
              <a:rPr lang="en-US" dirty="0"/>
              <a:t>used the small papers that we connected to each other 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endParaRPr lang="en-US" dirty="0"/>
          </a:p>
          <a:p>
            <a:pPr marL="114300" lvl="0" indent="0">
              <a:buNone/>
            </a:pPr>
            <a:r>
              <a:rPr lang="en-US" dirty="0" smtClean="0"/>
              <a:t>    using </a:t>
            </a:r>
            <a:r>
              <a:rPr lang="en-US" dirty="0"/>
              <a:t>stuck </a:t>
            </a:r>
            <a:r>
              <a:rPr lang="en-US" dirty="0" smtClean="0"/>
              <a:t>that </a:t>
            </a:r>
            <a:r>
              <a:rPr lang="en-US" dirty="0"/>
              <a:t>affect the route of the </a:t>
            </a:r>
            <a:r>
              <a:rPr lang="en-US" dirty="0" smtClean="0"/>
              <a:t>robot. We solve this </a:t>
            </a:r>
          </a:p>
          <a:p>
            <a:pPr marL="114300" lvl="0" indent="0">
              <a:buNone/>
            </a:pPr>
            <a:endParaRPr lang="en-US" dirty="0"/>
          </a:p>
          <a:p>
            <a:pPr marL="114300" lvl="0" indent="0">
              <a:buNone/>
            </a:pPr>
            <a:r>
              <a:rPr lang="en-US" dirty="0" smtClean="0"/>
              <a:t>    problem by using </a:t>
            </a:r>
            <a:r>
              <a:rPr lang="en-US" dirty="0"/>
              <a:t>a large piece of </a:t>
            </a:r>
            <a:r>
              <a:rPr lang="en-US" dirty="0" smtClean="0"/>
              <a:t>paper .</a:t>
            </a: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08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Problem we faced </a:t>
            </a:r>
            <a:r>
              <a:rPr lang="en-US" sz="3600" dirty="0" smtClean="0"/>
              <a:t>…(Cont.…)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/>
        </p:nvSpPr>
        <p:spPr>
          <a:xfrm>
            <a:off x="457200" y="1752600"/>
            <a:ext cx="77758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The design of the robot, must be small with a light weight.</a:t>
            </a:r>
          </a:p>
          <a:p>
            <a:endParaRPr lang="en-US" sz="2200" dirty="0"/>
          </a:p>
          <a:p>
            <a:r>
              <a:rPr lang="en-US" sz="2200" dirty="0"/>
              <a:t>The mechanism that is required to control the pen up and down without affect the balance.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733800"/>
            <a:ext cx="2514600" cy="2215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717585"/>
            <a:ext cx="2690812" cy="2229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77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Future work: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this robot for educational </a:t>
            </a:r>
            <a:r>
              <a:rPr lang="en-US" dirty="0" smtClean="0"/>
              <a:t>proposes.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Changing </a:t>
            </a:r>
            <a:r>
              <a:rPr lang="en-US" dirty="0"/>
              <a:t>the color of pen easily.</a:t>
            </a:r>
          </a:p>
          <a:p>
            <a:endParaRPr lang="en-US" dirty="0"/>
          </a:p>
          <a:p>
            <a:r>
              <a:rPr lang="en-US" dirty="0"/>
              <a:t>Draw any shapes by this robot by transferring the pixels to the 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    microcontroller </a:t>
            </a:r>
            <a:r>
              <a:rPr lang="en-US" dirty="0"/>
              <a:t>instead of fixed shapes.</a:t>
            </a:r>
          </a:p>
        </p:txBody>
      </p:sp>
    </p:spTree>
    <p:extLst>
      <p:ext uri="{BB962C8B-B14F-4D97-AF65-F5344CB8AC3E}">
        <p14:creationId xmlns:p14="http://schemas.microsoft.com/office/powerpoint/2010/main" val="89599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Snapshots:</a:t>
            </a:r>
            <a:endParaRPr 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2866667" cy="2780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7319032"/>
              </p:ext>
            </p:extLst>
          </p:nvPr>
        </p:nvGraphicFramePr>
        <p:xfrm>
          <a:off x="4191000" y="1524000"/>
          <a:ext cx="2790825" cy="276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Bitmap Image" r:id="rId4" imgW="6066667" imgH="11638095" progId="Paint.Picture">
                  <p:embed/>
                </p:oleObj>
              </mc:Choice>
              <mc:Fallback>
                <p:oleObj name="Bitmap Image" r:id="rId4" imgW="6066667" imgH="11638095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524000"/>
                        <a:ext cx="2790825" cy="276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6198007"/>
              </p:ext>
            </p:extLst>
          </p:nvPr>
        </p:nvGraphicFramePr>
        <p:xfrm>
          <a:off x="838200" y="4343400"/>
          <a:ext cx="2895600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Bitmap Image" r:id="rId6" imgW="10371429" imgH="7095238" progId="Paint.Picture">
                  <p:embed/>
                </p:oleObj>
              </mc:Choice>
              <mc:Fallback>
                <p:oleObj name="Bitmap Image" r:id="rId6" imgW="10371429" imgH="7095238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343400"/>
                        <a:ext cx="2895600" cy="2400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92573"/>
              </p:ext>
            </p:extLst>
          </p:nvPr>
        </p:nvGraphicFramePr>
        <p:xfrm>
          <a:off x="4191000" y="4343400"/>
          <a:ext cx="2819400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Bitmap Image" r:id="rId8" imgW="9495238" imgH="8123810" progId="Paint.Picture">
                  <p:embed/>
                </p:oleObj>
              </mc:Choice>
              <mc:Fallback>
                <p:oleObj name="Bitmap Image" r:id="rId8" imgW="9495238" imgH="8123810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4343400"/>
                        <a:ext cx="2819400" cy="2400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09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Snapshots…(cont’d)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757047"/>
              </p:ext>
            </p:extLst>
          </p:nvPr>
        </p:nvGraphicFramePr>
        <p:xfrm>
          <a:off x="914400" y="1828800"/>
          <a:ext cx="2743200" cy="261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Bitmap Image" r:id="rId3" imgW="13038095" imgH="9723810" progId="Paint.Picture">
                  <p:embed/>
                </p:oleObj>
              </mc:Choice>
              <mc:Fallback>
                <p:oleObj name="Bitmap Image" r:id="rId3" imgW="13038095" imgH="972381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828800"/>
                        <a:ext cx="2743200" cy="2619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324185"/>
              </p:ext>
            </p:extLst>
          </p:nvPr>
        </p:nvGraphicFramePr>
        <p:xfrm>
          <a:off x="3886200" y="1828800"/>
          <a:ext cx="27432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Bitmap Image" r:id="rId5" imgW="12047619" imgH="11323810" progId="Paint.Picture">
                  <p:embed/>
                </p:oleObj>
              </mc:Choice>
              <mc:Fallback>
                <p:oleObj name="Bitmap Image" r:id="rId5" imgW="12047619" imgH="11323810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828800"/>
                        <a:ext cx="2743200" cy="2590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5228401"/>
              </p:ext>
            </p:extLst>
          </p:nvPr>
        </p:nvGraphicFramePr>
        <p:xfrm>
          <a:off x="1143000" y="4724400"/>
          <a:ext cx="53340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Bitmap Image" r:id="rId7" imgW="14095238" imgH="11619048" progId="Paint.Picture">
                  <p:embed/>
                </p:oleObj>
              </mc:Choice>
              <mc:Fallback>
                <p:oleObj name="Bitmap Image" r:id="rId7" imgW="14095238" imgH="11619048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724400"/>
                        <a:ext cx="5334000" cy="1981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464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file"/>
          </p:cNvPr>
          <p:cNvSpPr/>
          <p:nvPr/>
        </p:nvSpPr>
        <p:spPr>
          <a:xfrm>
            <a:off x="3261738" y="2134195"/>
            <a:ext cx="1406474" cy="923330"/>
          </a:xfrm>
          <a:prstGeom prst="rect">
            <a:avLst/>
          </a:prstGeom>
          <a:ln/>
          <a:scene3d>
            <a:camera prst="obliqueTopLeft"/>
            <a:lightRig rig="brightRoom" dir="tl">
              <a:rot lat="0" lon="0" rev="1800000"/>
            </a:lightRig>
          </a:scene3d>
          <a:sp3d contourW="10160" prstMaterial="dkEdge">
            <a:bevelT w="38100" h="50800" prst="slope"/>
            <a:contourClr>
              <a:schemeClr val="accent1">
                <a:shade val="40000"/>
                <a:satMod val="150000"/>
              </a:schemeClr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Play</a:t>
            </a:r>
            <a:endParaRPr lang="en-US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Time ….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905000"/>
            <a:ext cx="18669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865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Drawing Robot (Description)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Our project is a drawing robot that </a:t>
            </a:r>
            <a:r>
              <a:rPr lang="en-US" dirty="0" smtClean="0"/>
              <a:t>draws  shapes </a:t>
            </a:r>
            <a:r>
              <a:rPr lang="en-US" dirty="0"/>
              <a:t>like a </a:t>
            </a:r>
            <a:r>
              <a:rPr lang="en-US" dirty="0" smtClean="0"/>
              <a:t>circle,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Rectangle </a:t>
            </a:r>
            <a:r>
              <a:rPr lang="en-US" dirty="0"/>
              <a:t>and letters etc. </a:t>
            </a:r>
            <a:r>
              <a:rPr lang="en-US" dirty="0" smtClean="0"/>
              <a:t>We </a:t>
            </a:r>
            <a:r>
              <a:rPr lang="en-US" dirty="0"/>
              <a:t>remotely send the object that we </a:t>
            </a:r>
            <a:r>
              <a:rPr lang="en-US" dirty="0" smtClean="0"/>
              <a:t>want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to draw</a:t>
            </a:r>
            <a:r>
              <a:rPr lang="en-US" dirty="0"/>
              <a:t>, and then the robot will draw it on the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paper</a:t>
            </a:r>
            <a:r>
              <a:rPr lang="en-US" i="1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3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2697162"/>
          </a:xfrm>
        </p:spPr>
        <p:txBody>
          <a:bodyPr/>
          <a:lstStyle/>
          <a:p>
            <a:pPr algn="ctr"/>
            <a:r>
              <a:rPr lang="en-US" dirty="0" smtClean="0"/>
              <a:t>Thank you for your kindly attention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971800"/>
            <a:ext cx="23050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766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Topics to </a:t>
            </a:r>
            <a:r>
              <a:rPr lang="en-US" sz="3600" dirty="0"/>
              <a:t>be discussed!??? 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Motivation.</a:t>
            </a:r>
          </a:p>
          <a:p>
            <a:endParaRPr lang="en-US" dirty="0"/>
          </a:p>
          <a:p>
            <a:r>
              <a:rPr lang="en-US" dirty="0" smtClean="0"/>
              <a:t>Project Feature.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Project implementation.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Difficulties and challenges.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Results and future work.</a:t>
            </a:r>
          </a:p>
        </p:txBody>
      </p:sp>
    </p:spTree>
    <p:extLst>
      <p:ext uri="{BB962C8B-B14F-4D97-AF65-F5344CB8AC3E}">
        <p14:creationId xmlns:p14="http://schemas.microsoft.com/office/powerpoint/2010/main" val="365860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Motivations: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i="1" dirty="0" smtClean="0"/>
              <a:t>To facilitate the work of writing and drawing on large posters.</a:t>
            </a:r>
            <a:endParaRPr lang="en-US" i="1" dirty="0"/>
          </a:p>
          <a:p>
            <a:endParaRPr lang="en-US" i="1" dirty="0"/>
          </a:p>
          <a:p>
            <a:r>
              <a:rPr lang="en-US" i="1" dirty="0"/>
              <a:t>Reduce the time needed to draw, </a:t>
            </a:r>
            <a:r>
              <a:rPr lang="en-US" i="1" dirty="0" smtClean="0"/>
              <a:t>and </a:t>
            </a:r>
            <a:r>
              <a:rPr lang="en-US" i="1" dirty="0"/>
              <a:t>reduce the effort needed</a:t>
            </a:r>
            <a:r>
              <a:rPr lang="en-US" i="1" dirty="0" smtClean="0"/>
              <a:t>.</a:t>
            </a:r>
          </a:p>
          <a:p>
            <a:endParaRPr lang="en-US" i="1" dirty="0"/>
          </a:p>
          <a:p>
            <a:r>
              <a:rPr lang="en-US" dirty="0"/>
              <a:t>May be used for edutainment purposes </a:t>
            </a:r>
            <a:r>
              <a:rPr lang="en-US" dirty="0" smtClean="0"/>
              <a:t>and </a:t>
            </a:r>
            <a:r>
              <a:rPr lang="en-US" dirty="0"/>
              <a:t>teaching </a:t>
            </a:r>
            <a:r>
              <a:rPr lang="en-US" dirty="0" smtClean="0"/>
              <a:t>kids  by drawing the element in front of  them.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Project Features: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Applicable </a:t>
            </a:r>
            <a:r>
              <a:rPr lang="en-US" dirty="0"/>
              <a:t>project.</a:t>
            </a:r>
          </a:p>
          <a:p>
            <a:pPr marL="114300" indent="0">
              <a:buNone/>
            </a:pPr>
            <a:endParaRPr lang="en-US" dirty="0"/>
          </a:p>
          <a:p>
            <a:pPr lvl="0"/>
            <a:r>
              <a:rPr lang="en-US" dirty="0"/>
              <a:t>User friendly just control the car using android application without any difficulties</a:t>
            </a:r>
          </a:p>
          <a:p>
            <a:pPr marL="114300" indent="0">
              <a:buNone/>
            </a:pPr>
            <a:endParaRPr lang="en-US" dirty="0"/>
          </a:p>
          <a:p>
            <a:pPr lvl="0"/>
            <a:r>
              <a:rPr lang="en-US" dirty="0"/>
              <a:t>Reasonable cost device</a:t>
            </a:r>
          </a:p>
          <a:p>
            <a:pPr marL="114300" indent="0">
              <a:buNone/>
            </a:pPr>
            <a:endParaRPr lang="en-US" dirty="0"/>
          </a:p>
          <a:p>
            <a:pPr lvl="0"/>
            <a:r>
              <a:rPr lang="en-US" dirty="0"/>
              <a:t>Used </a:t>
            </a:r>
            <a:r>
              <a:rPr lang="en-US" dirty="0" smtClean="0"/>
              <a:t>for multi </a:t>
            </a:r>
            <a:r>
              <a:rPr lang="en-US" dirty="0"/>
              <a:t>purposes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63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467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Analysis System Design</a:t>
            </a:r>
          </a:p>
        </p:txBody>
      </p:sp>
      <p:sp>
        <p:nvSpPr>
          <p:cNvPr id="6" name="AutoShape 5" descr="https://www.facebook.com/ajax/messaging/attachment.php?attach_id=bd9a4ccd4f8ddcac03a01756c37ad9ee&amp;mid=mid.1368786199680%3A81a2a27a311beb8072&amp;hash=AQCN6tyCwjRlx4W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8" name="Picture 2" descr="C:\Users\Wazani\Desktop\projectHW\flowch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174173"/>
            <a:ext cx="7159625" cy="537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3267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Implementation: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Robot Design: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/>
              <a:t>We analyzed </a:t>
            </a:r>
            <a:r>
              <a:rPr lang="en-US" dirty="0" smtClean="0"/>
              <a:t>our project, searching </a:t>
            </a:r>
            <a:r>
              <a:rPr lang="en-US" dirty="0"/>
              <a:t>through the internet of 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hardware </a:t>
            </a:r>
            <a:r>
              <a:rPr lang="en-US" dirty="0"/>
              <a:t>component  </a:t>
            </a:r>
            <a:r>
              <a:rPr lang="en-US" dirty="0" smtClean="0"/>
              <a:t>available, consulted </a:t>
            </a:r>
            <a:r>
              <a:rPr lang="en-US" dirty="0"/>
              <a:t>our D</a:t>
            </a:r>
            <a:r>
              <a:rPr lang="en-US" dirty="0" smtClean="0"/>
              <a:t>r</a:t>
            </a:r>
            <a:r>
              <a:rPr lang="en-US" dirty="0"/>
              <a:t>. </a:t>
            </a:r>
            <a:r>
              <a:rPr lang="en-US" dirty="0" err="1"/>
              <a:t>Raed</a:t>
            </a:r>
            <a:r>
              <a:rPr lang="en-US" dirty="0"/>
              <a:t> AL </a:t>
            </a:r>
            <a:r>
              <a:rPr lang="en-US" dirty="0" err="1"/>
              <a:t>Qadi</a:t>
            </a:r>
            <a:r>
              <a:rPr lang="en-US" dirty="0"/>
              <a:t> 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then </a:t>
            </a:r>
            <a:r>
              <a:rPr lang="en-US" dirty="0"/>
              <a:t>we find that our </a:t>
            </a:r>
            <a:r>
              <a:rPr lang="en-US" dirty="0" smtClean="0"/>
              <a:t>robot </a:t>
            </a:r>
            <a:r>
              <a:rPr lang="en-US" dirty="0"/>
              <a:t>consists of </a:t>
            </a:r>
            <a:r>
              <a:rPr lang="en-US" dirty="0" smtClean="0"/>
              <a:t>five main parts</a:t>
            </a:r>
            <a:endParaRPr lang="en-US" dirty="0"/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4114800"/>
            <a:ext cx="21526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374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Robot Parts ……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Microcontroller</a:t>
            </a:r>
          </a:p>
          <a:p>
            <a:endParaRPr lang="en-US" dirty="0"/>
          </a:p>
          <a:p>
            <a:r>
              <a:rPr lang="en-US" dirty="0" smtClean="0"/>
              <a:t>actuators</a:t>
            </a:r>
          </a:p>
          <a:p>
            <a:endParaRPr lang="en-US" dirty="0"/>
          </a:p>
          <a:p>
            <a:r>
              <a:rPr lang="en-US" dirty="0" smtClean="0"/>
              <a:t>Feed back mechanism</a:t>
            </a:r>
          </a:p>
          <a:p>
            <a:endParaRPr lang="en-US" dirty="0"/>
          </a:p>
          <a:p>
            <a:r>
              <a:rPr lang="en-US" dirty="0" smtClean="0"/>
              <a:t>Powers sources</a:t>
            </a:r>
          </a:p>
          <a:p>
            <a:endParaRPr lang="en-US" dirty="0"/>
          </a:p>
          <a:p>
            <a:r>
              <a:rPr lang="en-US" dirty="0" smtClean="0"/>
              <a:t>Wireless communication</a:t>
            </a:r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C:\Documents and Settings\user\Local Settings\Temporary Internet Files\Content.IE5\TNNFTLKA\MCj04415760000[1]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609600"/>
            <a:ext cx="24003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438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1497</TotalTime>
  <Words>918</Words>
  <Application>Microsoft Office PowerPoint</Application>
  <PresentationFormat>On-screen Show (4:3)</PresentationFormat>
  <Paragraphs>250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Adjacency</vt:lpstr>
      <vt:lpstr>Bitmap Image</vt:lpstr>
      <vt:lpstr>PowerPoint Presentation</vt:lpstr>
      <vt:lpstr>PowerPoint Presentation</vt:lpstr>
      <vt:lpstr>Drawing Robot (Description)</vt:lpstr>
      <vt:lpstr>Topics to be discussed!??? </vt:lpstr>
      <vt:lpstr>Motivations:</vt:lpstr>
      <vt:lpstr>Project Features:</vt:lpstr>
      <vt:lpstr>Analysis System Design</vt:lpstr>
      <vt:lpstr>Implementation:</vt:lpstr>
      <vt:lpstr>Robot Parts ……</vt:lpstr>
      <vt:lpstr>Microcontroller : </vt:lpstr>
      <vt:lpstr>Actuators:</vt:lpstr>
      <vt:lpstr>So What should we do !!!!!!</vt:lpstr>
      <vt:lpstr>Servos ….</vt:lpstr>
      <vt:lpstr>Feed back mechanism:</vt:lpstr>
      <vt:lpstr>Power Sources….</vt:lpstr>
      <vt:lpstr>Wireless communication…</vt:lpstr>
      <vt:lpstr>Our calculations :</vt:lpstr>
      <vt:lpstr>Coding :</vt:lpstr>
      <vt:lpstr>Coding (cont’d):</vt:lpstr>
      <vt:lpstr>Software programs :</vt:lpstr>
      <vt:lpstr>Problem we faced…</vt:lpstr>
      <vt:lpstr>Problem we faced…(cont’d)</vt:lpstr>
      <vt:lpstr>Problem we faced…(cont’d)</vt:lpstr>
      <vt:lpstr>Problem we faced…(cont’d)</vt:lpstr>
      <vt:lpstr>Problem we faced …(Cont.…)</vt:lpstr>
      <vt:lpstr>Future work:</vt:lpstr>
      <vt:lpstr>Snapshots:</vt:lpstr>
      <vt:lpstr>Snapshots…(cont’d)</vt:lpstr>
      <vt:lpstr>Demo Time ….</vt:lpstr>
      <vt:lpstr>Thank you for your kindly attention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hedaya;Isra'</dc:creator>
  <cp:lastModifiedBy>Wazani</cp:lastModifiedBy>
  <cp:revision>59</cp:revision>
  <dcterms:created xsi:type="dcterms:W3CDTF">2013-05-17T07:28:32Z</dcterms:created>
  <dcterms:modified xsi:type="dcterms:W3CDTF">2013-05-27T12:47:42Z</dcterms:modified>
</cp:coreProperties>
</file>