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41"/>
  </p:notesMasterIdLst>
  <p:sldIdLst>
    <p:sldId id="256" r:id="rId2"/>
    <p:sldId id="270" r:id="rId3"/>
    <p:sldId id="257" r:id="rId4"/>
    <p:sldId id="274" r:id="rId5"/>
    <p:sldId id="258" r:id="rId6"/>
    <p:sldId id="271" r:id="rId7"/>
    <p:sldId id="272" r:id="rId8"/>
    <p:sldId id="259" r:id="rId9"/>
    <p:sldId id="260" r:id="rId10"/>
    <p:sldId id="261" r:id="rId11"/>
    <p:sldId id="262" r:id="rId12"/>
    <p:sldId id="263" r:id="rId13"/>
    <p:sldId id="264" r:id="rId14"/>
    <p:sldId id="275" r:id="rId15"/>
    <p:sldId id="265" r:id="rId16"/>
    <p:sldId id="266" r:id="rId17"/>
    <p:sldId id="276" r:id="rId18"/>
    <p:sldId id="268" r:id="rId19"/>
    <p:sldId id="295" r:id="rId20"/>
    <p:sldId id="296" r:id="rId21"/>
    <p:sldId id="297" r:id="rId22"/>
    <p:sldId id="277" r:id="rId23"/>
    <p:sldId id="279" r:id="rId24"/>
    <p:sldId id="278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4" r:id="rId38"/>
    <p:sldId id="292" r:id="rId39"/>
    <p:sldId id="293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18E01-8DDC-4909-8EFF-9D7A202EF99B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1D774-D373-4EDB-975F-7B043B325C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785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1D774-D373-4EDB-975F-7B043B325C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377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2454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8029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226344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8622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571565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09121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773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4536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015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9145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6117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66595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7697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2321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36151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827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91AEF-B597-43D7-8C3B-16175954FD30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3C252F1-ABC2-4129-B1FC-839F7D4B1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0420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v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0527" y="209006"/>
            <a:ext cx="7968342" cy="6466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4150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8349" y="1835834"/>
            <a:ext cx="9186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Questionnaire analysis </a:t>
            </a:r>
            <a:endParaRPr lang="en-US" sz="40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3760" y="3137988"/>
            <a:ext cx="9326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smtClean="0"/>
              <a:t>-Consumption = </a:t>
            </a:r>
            <a:r>
              <a:rPr lang="en-AU" sz="2800" dirty="0"/>
              <a:t>145 L/C/day</a:t>
            </a:r>
            <a:endParaRPr lang="en-AU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78571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abasty si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068" y="339634"/>
            <a:ext cx="10267406" cy="6518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2528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217903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6799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96" y="0"/>
            <a:ext cx="1218653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462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572" y="822960"/>
            <a:ext cx="808035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Simulate Model (Water CAD)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haroni" pitchFamily="2" charset="-79"/>
            </a:endParaRP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8012" y="2730137"/>
            <a:ext cx="10044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use water cad to built the distribution network 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initial estimate for diameter.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347" y="1761180"/>
            <a:ext cx="5903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 Black" pitchFamily="34" charset="0"/>
                <a:cs typeface="Arial" panose="020B0604020202020204" pitchFamily="34" charset="0"/>
              </a:rPr>
              <a:t>Demand</a:t>
            </a:r>
            <a:endParaRPr lang="en-US" sz="40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0816" y="3520440"/>
            <a:ext cx="81489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 geometric growth for population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period 30 year .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Demand  = </a:t>
            </a:r>
            <a:r>
              <a:rPr lang="en-AU" sz="3600" dirty="0"/>
              <a:t>7300 m</a:t>
            </a:r>
            <a:r>
              <a:rPr lang="en-AU" sz="3600" baseline="30000" dirty="0"/>
              <a:t>3</a:t>
            </a:r>
            <a:r>
              <a:rPr lang="en-AU" sz="3600" dirty="0"/>
              <a:t>/d.</a:t>
            </a:r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211373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" y="1161885"/>
            <a:ext cx="8974385" cy="52127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3411" y="0"/>
            <a:ext cx="5755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 Black" pitchFamily="34" charset="0"/>
                <a:cs typeface="Aharoni" pitchFamily="2" charset="-79"/>
              </a:rPr>
              <a:t>Thiessen</a:t>
            </a:r>
            <a:r>
              <a:rPr lang="en-US" sz="4000" b="1" dirty="0" smtClean="0">
                <a:latin typeface="Arial Black" pitchFamily="34" charset="0"/>
              </a:rPr>
              <a:t> polygon</a:t>
            </a:r>
            <a:endParaRPr lang="en-US" sz="40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393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0788" y="2612572"/>
            <a:ext cx="6321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 Black" pitchFamily="34" charset="0"/>
              </a:rPr>
              <a:t>Result and discussion</a:t>
            </a:r>
            <a:endParaRPr lang="en-US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7646" y="444137"/>
            <a:ext cx="8773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The following Unsteady state case for </a:t>
            </a:r>
            <a:r>
              <a:rPr lang="en-US" b="1" dirty="0" err="1" smtClean="0"/>
              <a:t>sabastia</a:t>
            </a:r>
            <a:r>
              <a:rPr lang="en-US" b="1" dirty="0" smtClean="0"/>
              <a:t> is shown in the following picture</a:t>
            </a:r>
            <a:endParaRPr lang="en-US" b="1" dirty="0"/>
          </a:p>
        </p:txBody>
      </p:sp>
      <p:pic>
        <p:nvPicPr>
          <p:cNvPr id="6" name="Picture 5" descr="LOAD PATR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641" y="875211"/>
            <a:ext cx="8686800" cy="5290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5271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223643_611975878952799_475055179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3788229"/>
          </a:xfrm>
          <a:prstGeom prst="rect">
            <a:avLst/>
          </a:prstGeom>
        </p:spPr>
      </p:pic>
      <p:pic>
        <p:nvPicPr>
          <p:cNvPr id="3" name="Picture 2" descr="13234561_611975632286157_522741840_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9281" y="3762103"/>
            <a:ext cx="6522719" cy="3095897"/>
          </a:xfrm>
          <a:prstGeom prst="rect">
            <a:avLst/>
          </a:prstGeom>
        </p:spPr>
      </p:pic>
      <p:pic>
        <p:nvPicPr>
          <p:cNvPr id="4" name="Picture 3" descr="13230967_611979165619137_64231228_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75166"/>
            <a:ext cx="5669280" cy="308283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	</a:t>
            </a:r>
            <a:br>
              <a:rPr lang="en-US" b="1" dirty="0" smtClean="0"/>
            </a:br>
            <a:endParaRPr lang="en-US" dirty="0"/>
          </a:p>
        </p:txBody>
      </p:sp>
      <p:pic>
        <p:nvPicPr>
          <p:cNvPr id="4" name="Content Placeholder 3" descr="sepasti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810206" cy="66620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230961_611975948952792_251404303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143543" cy="6858000"/>
          </a:xfrm>
          <a:prstGeom prst="rect">
            <a:avLst/>
          </a:prstGeom>
        </p:spPr>
      </p:pic>
      <p:pic>
        <p:nvPicPr>
          <p:cNvPr id="3" name="Picture 2" descr="13241469_611975968952790_1414645768_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9544" y="0"/>
            <a:ext cx="605245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241614_611975838952803_662075604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2605" y="0"/>
            <a:ext cx="6039393" cy="6858000"/>
          </a:xfrm>
          <a:prstGeom prst="rect">
            <a:avLst/>
          </a:prstGeom>
        </p:spPr>
      </p:pic>
      <p:pic>
        <p:nvPicPr>
          <p:cNvPr id="4" name="Picture 3" descr="13241686_611989192284801_1146915261_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617873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09404" y="3043646"/>
            <a:ext cx="38143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 Black" pitchFamily="34" charset="0"/>
              </a:rPr>
              <a:t>Pressure</a:t>
            </a:r>
            <a:endParaRPr lang="en-US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 AT 6 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882" y="367431"/>
            <a:ext cx="8145012" cy="5287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PR 2 C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61166" y="1371600"/>
            <a:ext cx="2259874" cy="3317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 AT 2 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110" y="388794"/>
            <a:ext cx="7887801" cy="5296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PR 2 C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5223" y="1558063"/>
            <a:ext cx="2282569" cy="3275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0845" y="3043645"/>
            <a:ext cx="24653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 Black" pitchFamily="34" charset="0"/>
              </a:rPr>
              <a:t>Velocity</a:t>
            </a:r>
            <a:endParaRPr lang="en-US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ELO AT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831" y="476841"/>
            <a:ext cx="8665539" cy="6054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V CO 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1874" y="1396546"/>
            <a:ext cx="2109216" cy="3018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ELO AT 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6329"/>
            <a:ext cx="9444446" cy="6415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V CO 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97633" y="1265917"/>
            <a:ext cx="2161467" cy="2953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508" y="261256"/>
            <a:ext cx="4417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Estimated cost</a:t>
            </a:r>
            <a:endParaRPr lang="en-US" sz="4000" dirty="0">
              <a:latin typeface="Arial Black" pitchFamily="34" charset="0"/>
            </a:endParaRPr>
          </a:p>
        </p:txBody>
      </p:sp>
      <p:pic>
        <p:nvPicPr>
          <p:cNvPr id="3" name="Picture 2" descr="COS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755" y="1317547"/>
            <a:ext cx="9144000" cy="5187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3713" y="2461330"/>
            <a:ext cx="99924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Conclusions and recommendations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4542" y="0"/>
            <a:ext cx="28276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tx1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5400" b="1" dirty="0" smtClean="0">
                <a:ln w="12700" cmpd="sng">
                  <a:solidFill>
                    <a:schemeClr val="tx1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utline</a:t>
            </a:r>
            <a:endParaRPr lang="en-US" sz="5400" b="1" dirty="0">
              <a:ln w="12700" cmpd="sng">
                <a:solidFill>
                  <a:schemeClr val="tx1"/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1348" y="914400"/>
            <a:ext cx="9143999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objectives.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Study area and Basic information about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Sabastya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 village.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Questionnaire analysis and figure.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Simulate Model (Water CAD).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Demand calculation.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Thiessen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 polygon method.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 and discussion.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Estimated cost.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 and recommendations.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3200" dirty="0"/>
          </a:p>
          <a:p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277972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8720" y="2364377"/>
            <a:ext cx="83631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Our design is applicable and serviceable for </a:t>
            </a:r>
          </a:p>
          <a:p>
            <a:r>
              <a:rPr lang="en-US" sz="3200" dirty="0" smtClean="0"/>
              <a:t>the selected design period which is 30 years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131" y="222068"/>
            <a:ext cx="8958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The value of velocity and pressure within the allowable ranges and in the design </a:t>
            </a:r>
          </a:p>
          <a:p>
            <a:r>
              <a:rPr lang="en-US" b="1" dirty="0" smtClean="0"/>
              <a:t>criteria is as follow Pressure (20-100) m H2O &amp; Velocity (0.2-3.0) m/s.</a:t>
            </a:r>
            <a:endParaRPr lang="en-US" b="1" dirty="0"/>
          </a:p>
        </p:txBody>
      </p:sp>
      <p:pic>
        <p:nvPicPr>
          <p:cNvPr id="3" name="Picture 2" descr="PR MA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069" y="1570076"/>
            <a:ext cx="9196251" cy="4517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E MA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337" y="796835"/>
            <a:ext cx="9071642" cy="5695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9783" y="400594"/>
            <a:ext cx="79672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For construct the main network steel pipe</a:t>
            </a:r>
          </a:p>
          <a:p>
            <a:r>
              <a:rPr lang="en-US" sz="3200" dirty="0" smtClean="0"/>
              <a:t> with different diameters </a:t>
            </a:r>
            <a:r>
              <a:rPr lang="en-US" sz="3200" dirty="0" smtClean="0">
                <a:latin typeface="Arial Narrow" pitchFamily="34" charset="0"/>
              </a:rPr>
              <a:t>2,3,4,6 &amp; 10 inch</a:t>
            </a:r>
            <a:endParaRPr lang="en-US" sz="3200" dirty="0">
              <a:latin typeface="Arial Narrow" pitchFamily="34" charset="0"/>
            </a:endParaRPr>
          </a:p>
        </p:txBody>
      </p:sp>
      <p:pic>
        <p:nvPicPr>
          <p:cNvPr id="4" name="Picture 3" descr="size pi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1622" y="1694729"/>
            <a:ext cx="6331064" cy="5163271"/>
          </a:xfrm>
          <a:prstGeom prst="rect">
            <a:avLst/>
          </a:prstGeom>
        </p:spPr>
      </p:pic>
      <p:pic>
        <p:nvPicPr>
          <p:cNvPr id="5" name="Picture 4" descr="siz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6560" y="1487986"/>
            <a:ext cx="2373644" cy="3110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8983" y="2024743"/>
            <a:ext cx="78021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Pressure reducing valve where used for</a:t>
            </a:r>
          </a:p>
          <a:p>
            <a:r>
              <a:rPr lang="en-US" sz="3200" b="1" dirty="0" smtClean="0"/>
              <a:t> reducing the pressure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1" y="222069"/>
            <a:ext cx="98432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Two reservoirs were used to provide the network with water </a:t>
            </a:r>
          </a:p>
          <a:p>
            <a:r>
              <a:rPr lang="en-US" sz="3200" dirty="0" smtClean="0"/>
              <a:t>for the water travels along some pipes under the influence</a:t>
            </a:r>
          </a:p>
          <a:p>
            <a:r>
              <a:rPr lang="en-US" sz="3200" dirty="0" smtClean="0"/>
              <a:t> of gravity &amp; two pumps used for otherwise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um 1 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244046" cy="6858000"/>
          </a:xfrm>
          <a:prstGeom prst="rect">
            <a:avLst/>
          </a:prstGeom>
        </p:spPr>
      </p:pic>
      <p:pic>
        <p:nvPicPr>
          <p:cNvPr id="5" name="Picture 4" descr="poum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7019" y="0"/>
            <a:ext cx="591385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271519_611975775619476_1755790158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2857" y="2769326"/>
            <a:ext cx="57583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thank you very much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509" y="2325188"/>
            <a:ext cx="93632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Arial Black" pitchFamily="34" charset="0"/>
              </a:rPr>
              <a:t>you can ask your questions</a:t>
            </a:r>
            <a:endParaRPr lang="en-US" sz="4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77440" y="2664823"/>
            <a:ext cx="7602582" cy="7078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 Black" pitchFamily="34" charset="0"/>
              </a:rPr>
              <a:t>Project objectives</a:t>
            </a:r>
            <a:endParaRPr lang="en-US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8194" y="2560321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 Black" pitchFamily="34" charset="0"/>
                <a:cs typeface="Arial" panose="020B0604020202020204" pitchFamily="34" charset="0"/>
              </a:rPr>
              <a:t>Study area</a:t>
            </a:r>
            <a:endParaRPr lang="en-US" sz="4000" b="1" dirty="0">
              <a:latin typeface="Arial Black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506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-Location 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sabasty si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0343" y="1241336"/>
            <a:ext cx="8477794" cy="51855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646" y="195942"/>
            <a:ext cx="7766936" cy="4219303"/>
          </a:xfrm>
        </p:spPr>
        <p:txBody>
          <a:bodyPr/>
          <a:lstStyle/>
          <a:p>
            <a:pPr algn="l"/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Climate.</a:t>
            </a:r>
            <a:b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-source of the water. </a:t>
            </a:r>
            <a:b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Area of the village. </a:t>
            </a: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314" y="457200"/>
            <a:ext cx="5536642" cy="640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01858" y="647113"/>
            <a:ext cx="471267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Contour map for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sabastia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elevation .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372163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4" y="1946366"/>
            <a:ext cx="9980023" cy="4911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65760" y="900332"/>
            <a:ext cx="85692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-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Road and house distribution in sabastia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808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1103</TotalTime>
  <Words>244</Words>
  <Application>Microsoft Office PowerPoint</Application>
  <PresentationFormat>Custom</PresentationFormat>
  <Paragraphs>55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Facet</vt:lpstr>
      <vt:lpstr>Slide 1</vt:lpstr>
      <vt:lpstr>  </vt:lpstr>
      <vt:lpstr>Slide 3</vt:lpstr>
      <vt:lpstr>Slide 4</vt:lpstr>
      <vt:lpstr>Slide 5</vt:lpstr>
      <vt:lpstr>-Location </vt:lpstr>
      <vt:lpstr>          - Climate.  -source of the water.   - Area of the village.  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</dc:creator>
  <cp:lastModifiedBy>Mohamed</cp:lastModifiedBy>
  <cp:revision>112</cp:revision>
  <dcterms:created xsi:type="dcterms:W3CDTF">2015-12-14T22:30:52Z</dcterms:created>
  <dcterms:modified xsi:type="dcterms:W3CDTF">2016-05-18T21:04:11Z</dcterms:modified>
</cp:coreProperties>
</file>