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3"/>
  </p:notesMasterIdLst>
  <p:sldIdLst>
    <p:sldId id="256" r:id="rId2"/>
    <p:sldId id="257" r:id="rId3"/>
    <p:sldId id="258" r:id="rId4"/>
    <p:sldId id="259" r:id="rId5"/>
    <p:sldId id="280" r:id="rId6"/>
    <p:sldId id="281" r:id="rId7"/>
    <p:sldId id="279" r:id="rId8"/>
    <p:sldId id="283" r:id="rId9"/>
    <p:sldId id="292" r:id="rId10"/>
    <p:sldId id="284" r:id="rId11"/>
    <p:sldId id="285" r:id="rId12"/>
    <p:sldId id="286" r:id="rId13"/>
    <p:sldId id="293" r:id="rId14"/>
    <p:sldId id="294" r:id="rId15"/>
    <p:sldId id="287" r:id="rId16"/>
    <p:sldId id="288" r:id="rId17"/>
    <p:sldId id="289" r:id="rId18"/>
    <p:sldId id="290" r:id="rId19"/>
    <p:sldId id="282" r:id="rId20"/>
    <p:sldId id="276" r:id="rId21"/>
    <p:sldId id="277"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412" autoAdjust="0"/>
    <p:restoredTop sz="87993" autoAdjust="0"/>
  </p:normalViewPr>
  <p:slideViewPr>
    <p:cSldViewPr>
      <p:cViewPr>
        <p:scale>
          <a:sx n="60" d="100"/>
          <a:sy n="60" d="100"/>
        </p:scale>
        <p:origin x="-1140" y="-168"/>
      </p:cViewPr>
      <p:guideLst>
        <p:guide orient="horz" pos="2160"/>
        <p:guide pos="2880"/>
      </p:guideLst>
    </p:cSldViewPr>
  </p:slideViewPr>
  <p:outlineViewPr>
    <p:cViewPr>
      <p:scale>
        <a:sx n="33" d="100"/>
        <a:sy n="33" d="100"/>
      </p:scale>
      <p:origin x="6" y="582"/>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file:///C:\Users\Mohammad-pc\Desktop\pile%20capacity.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title>
      <c:tx>
        <c:rich>
          <a:bodyPr/>
          <a:lstStyle/>
          <a:p>
            <a:pPr>
              <a:defRPr lang="ar-SA"/>
            </a:pPr>
            <a:r>
              <a:rPr lang="en-US"/>
              <a:t>Allowable Capacity of Single Pile VS. Pile Diameter and Pile Length</a:t>
            </a:r>
          </a:p>
        </c:rich>
      </c:tx>
      <c:layout/>
    </c:title>
    <c:plotArea>
      <c:layout/>
      <c:scatterChart>
        <c:scatterStyle val="smoothMarker"/>
        <c:ser>
          <c:idx val="0"/>
          <c:order val="0"/>
          <c:tx>
            <c:v>dia = 450 mm</c:v>
          </c:tx>
          <c:xVal>
            <c:numRef>
              <c:f>'[pile capacity.xlsx]Sheet1'!$A$6:$A$14</c:f>
              <c:numCache>
                <c:formatCode>General</c:formatCode>
                <c:ptCount val="9"/>
                <c:pt idx="0">
                  <c:v>8</c:v>
                </c:pt>
                <c:pt idx="1">
                  <c:v>10</c:v>
                </c:pt>
                <c:pt idx="2">
                  <c:v>12</c:v>
                </c:pt>
                <c:pt idx="3">
                  <c:v>14</c:v>
                </c:pt>
                <c:pt idx="4">
                  <c:v>16</c:v>
                </c:pt>
                <c:pt idx="5">
                  <c:v>18</c:v>
                </c:pt>
                <c:pt idx="6">
                  <c:v>20</c:v>
                </c:pt>
                <c:pt idx="7">
                  <c:v>25</c:v>
                </c:pt>
                <c:pt idx="8">
                  <c:v>30</c:v>
                </c:pt>
              </c:numCache>
            </c:numRef>
          </c:xVal>
          <c:yVal>
            <c:numRef>
              <c:f>'[pile capacity.xlsx]Sheet1'!$B$6:$B$14</c:f>
              <c:numCache>
                <c:formatCode>General</c:formatCode>
                <c:ptCount val="9"/>
                <c:pt idx="0">
                  <c:v>168</c:v>
                </c:pt>
                <c:pt idx="1">
                  <c:v>204</c:v>
                </c:pt>
                <c:pt idx="2">
                  <c:v>240</c:v>
                </c:pt>
                <c:pt idx="3">
                  <c:v>276</c:v>
                </c:pt>
                <c:pt idx="4">
                  <c:v>312</c:v>
                </c:pt>
                <c:pt idx="5">
                  <c:v>350</c:v>
                </c:pt>
                <c:pt idx="6">
                  <c:v>385</c:v>
                </c:pt>
                <c:pt idx="7">
                  <c:v>475</c:v>
                </c:pt>
                <c:pt idx="8">
                  <c:v>565</c:v>
                </c:pt>
              </c:numCache>
            </c:numRef>
          </c:yVal>
          <c:smooth val="1"/>
        </c:ser>
        <c:ser>
          <c:idx val="1"/>
          <c:order val="1"/>
          <c:tx>
            <c:v>dia = 600 mm</c:v>
          </c:tx>
          <c:xVal>
            <c:numRef>
              <c:f>'[pile capacity.xlsx]Sheet1'!$A$6:$A$14</c:f>
              <c:numCache>
                <c:formatCode>General</c:formatCode>
                <c:ptCount val="9"/>
                <c:pt idx="0">
                  <c:v>8</c:v>
                </c:pt>
                <c:pt idx="1">
                  <c:v>10</c:v>
                </c:pt>
                <c:pt idx="2">
                  <c:v>12</c:v>
                </c:pt>
                <c:pt idx="3">
                  <c:v>14</c:v>
                </c:pt>
                <c:pt idx="4">
                  <c:v>16</c:v>
                </c:pt>
                <c:pt idx="5">
                  <c:v>18</c:v>
                </c:pt>
                <c:pt idx="6">
                  <c:v>20</c:v>
                </c:pt>
                <c:pt idx="7">
                  <c:v>25</c:v>
                </c:pt>
                <c:pt idx="8">
                  <c:v>30</c:v>
                </c:pt>
              </c:numCache>
            </c:numRef>
          </c:xVal>
          <c:yVal>
            <c:numRef>
              <c:f>'[pile capacity.xlsx]Sheet1'!$C$6:$C$14</c:f>
              <c:numCache>
                <c:formatCode>General</c:formatCode>
                <c:ptCount val="9"/>
                <c:pt idx="0">
                  <c:v>234</c:v>
                </c:pt>
                <c:pt idx="1">
                  <c:v>282</c:v>
                </c:pt>
                <c:pt idx="2">
                  <c:v>330</c:v>
                </c:pt>
                <c:pt idx="3">
                  <c:v>378</c:v>
                </c:pt>
                <c:pt idx="4">
                  <c:v>426</c:v>
                </c:pt>
                <c:pt idx="5">
                  <c:v>475</c:v>
                </c:pt>
                <c:pt idx="6">
                  <c:v>523</c:v>
                </c:pt>
                <c:pt idx="7">
                  <c:v>643</c:v>
                </c:pt>
                <c:pt idx="8">
                  <c:v>764</c:v>
                </c:pt>
              </c:numCache>
            </c:numRef>
          </c:yVal>
          <c:smooth val="1"/>
        </c:ser>
        <c:ser>
          <c:idx val="2"/>
          <c:order val="2"/>
          <c:tx>
            <c:v>dia = 700 mm</c:v>
          </c:tx>
          <c:xVal>
            <c:numRef>
              <c:f>'[pile capacity.xlsx]Sheet1'!$A$6:$A$14</c:f>
              <c:numCache>
                <c:formatCode>General</c:formatCode>
                <c:ptCount val="9"/>
                <c:pt idx="0">
                  <c:v>8</c:v>
                </c:pt>
                <c:pt idx="1">
                  <c:v>10</c:v>
                </c:pt>
                <c:pt idx="2">
                  <c:v>12</c:v>
                </c:pt>
                <c:pt idx="3">
                  <c:v>14</c:v>
                </c:pt>
                <c:pt idx="4">
                  <c:v>16</c:v>
                </c:pt>
                <c:pt idx="5">
                  <c:v>18</c:v>
                </c:pt>
                <c:pt idx="6">
                  <c:v>20</c:v>
                </c:pt>
                <c:pt idx="7">
                  <c:v>25</c:v>
                </c:pt>
                <c:pt idx="8">
                  <c:v>30</c:v>
                </c:pt>
              </c:numCache>
            </c:numRef>
          </c:xVal>
          <c:yVal>
            <c:numRef>
              <c:f>'[pile capacity.xlsx]Sheet1'!$D$6:$D$14</c:f>
              <c:numCache>
                <c:formatCode>General</c:formatCode>
                <c:ptCount val="9"/>
                <c:pt idx="0">
                  <c:v>280</c:v>
                </c:pt>
                <c:pt idx="1">
                  <c:v>337</c:v>
                </c:pt>
                <c:pt idx="2">
                  <c:v>393</c:v>
                </c:pt>
                <c:pt idx="3">
                  <c:v>449</c:v>
                </c:pt>
                <c:pt idx="4">
                  <c:v>505</c:v>
                </c:pt>
                <c:pt idx="5">
                  <c:v>562</c:v>
                </c:pt>
                <c:pt idx="6">
                  <c:v>618</c:v>
                </c:pt>
                <c:pt idx="7">
                  <c:v>758</c:v>
                </c:pt>
                <c:pt idx="8">
                  <c:v>899</c:v>
                </c:pt>
              </c:numCache>
            </c:numRef>
          </c:yVal>
          <c:smooth val="1"/>
        </c:ser>
        <c:ser>
          <c:idx val="3"/>
          <c:order val="3"/>
          <c:tx>
            <c:v>dia = 800 mm</c:v>
          </c:tx>
          <c:xVal>
            <c:numRef>
              <c:f>'[pile capacity.xlsx]Sheet1'!$A$6:$A$14</c:f>
              <c:numCache>
                <c:formatCode>General</c:formatCode>
                <c:ptCount val="9"/>
                <c:pt idx="0">
                  <c:v>8</c:v>
                </c:pt>
                <c:pt idx="1">
                  <c:v>10</c:v>
                </c:pt>
                <c:pt idx="2">
                  <c:v>12</c:v>
                </c:pt>
                <c:pt idx="3">
                  <c:v>14</c:v>
                </c:pt>
                <c:pt idx="4">
                  <c:v>16</c:v>
                </c:pt>
                <c:pt idx="5">
                  <c:v>18</c:v>
                </c:pt>
                <c:pt idx="6">
                  <c:v>20</c:v>
                </c:pt>
                <c:pt idx="7">
                  <c:v>25</c:v>
                </c:pt>
                <c:pt idx="8">
                  <c:v>30</c:v>
                </c:pt>
              </c:numCache>
            </c:numRef>
          </c:xVal>
          <c:yVal>
            <c:numRef>
              <c:f>'[pile capacity.xlsx]Sheet1'!$E$6:$E$14</c:f>
              <c:numCache>
                <c:formatCode>General</c:formatCode>
                <c:ptCount val="9"/>
                <c:pt idx="0">
                  <c:v>330</c:v>
                </c:pt>
                <c:pt idx="1">
                  <c:v>394</c:v>
                </c:pt>
                <c:pt idx="2">
                  <c:v>458</c:v>
                </c:pt>
                <c:pt idx="3">
                  <c:v>522</c:v>
                </c:pt>
                <c:pt idx="4">
                  <c:v>586</c:v>
                </c:pt>
                <c:pt idx="5">
                  <c:v>651</c:v>
                </c:pt>
                <c:pt idx="6">
                  <c:v>715</c:v>
                </c:pt>
                <c:pt idx="7">
                  <c:v>876</c:v>
                </c:pt>
                <c:pt idx="8">
                  <c:v>1036</c:v>
                </c:pt>
              </c:numCache>
            </c:numRef>
          </c:yVal>
          <c:smooth val="1"/>
        </c:ser>
        <c:ser>
          <c:idx val="4"/>
          <c:order val="4"/>
          <c:tx>
            <c:v>dia = 1000 mm</c:v>
          </c:tx>
          <c:xVal>
            <c:numRef>
              <c:f>'[pile capacity.xlsx]Sheet1'!$A$6:$A$14</c:f>
              <c:numCache>
                <c:formatCode>General</c:formatCode>
                <c:ptCount val="9"/>
                <c:pt idx="0">
                  <c:v>8</c:v>
                </c:pt>
                <c:pt idx="1">
                  <c:v>10</c:v>
                </c:pt>
                <c:pt idx="2">
                  <c:v>12</c:v>
                </c:pt>
                <c:pt idx="3">
                  <c:v>14</c:v>
                </c:pt>
                <c:pt idx="4">
                  <c:v>16</c:v>
                </c:pt>
                <c:pt idx="5">
                  <c:v>18</c:v>
                </c:pt>
                <c:pt idx="6">
                  <c:v>20</c:v>
                </c:pt>
                <c:pt idx="7">
                  <c:v>25</c:v>
                </c:pt>
                <c:pt idx="8">
                  <c:v>30</c:v>
                </c:pt>
              </c:numCache>
            </c:numRef>
          </c:xVal>
          <c:yVal>
            <c:numRef>
              <c:f>'[pile capacity.xlsx]Sheet1'!$F$6:$F$14</c:f>
              <c:numCache>
                <c:formatCode>General</c:formatCode>
                <c:ptCount val="9"/>
                <c:pt idx="0">
                  <c:v>435</c:v>
                </c:pt>
                <c:pt idx="1">
                  <c:v>515</c:v>
                </c:pt>
                <c:pt idx="2">
                  <c:v>595</c:v>
                </c:pt>
                <c:pt idx="3">
                  <c:v>676</c:v>
                </c:pt>
                <c:pt idx="4">
                  <c:v>756</c:v>
                </c:pt>
                <c:pt idx="5">
                  <c:v>836</c:v>
                </c:pt>
                <c:pt idx="6">
                  <c:v>917</c:v>
                </c:pt>
                <c:pt idx="7">
                  <c:v>1117</c:v>
                </c:pt>
                <c:pt idx="8">
                  <c:v>1318</c:v>
                </c:pt>
              </c:numCache>
            </c:numRef>
          </c:yVal>
          <c:smooth val="1"/>
        </c:ser>
        <c:axId val="86010880"/>
        <c:axId val="86041728"/>
      </c:scatterChart>
      <c:valAx>
        <c:axId val="86010880"/>
        <c:scaling>
          <c:orientation val="minMax"/>
        </c:scaling>
        <c:axPos val="b"/>
        <c:majorGridlines/>
        <c:minorGridlines/>
        <c:title>
          <c:tx>
            <c:rich>
              <a:bodyPr/>
              <a:lstStyle/>
              <a:p>
                <a:pPr>
                  <a:defRPr lang="ar-SA"/>
                </a:pPr>
                <a:r>
                  <a:rPr lang="en-US" sz="1200" b="1"/>
                  <a:t>Pile Length (m)</a:t>
                </a:r>
              </a:p>
            </c:rich>
          </c:tx>
          <c:layout/>
        </c:title>
        <c:numFmt formatCode="General" sourceLinked="1"/>
        <c:tickLblPos val="nextTo"/>
        <c:txPr>
          <a:bodyPr/>
          <a:lstStyle/>
          <a:p>
            <a:pPr>
              <a:defRPr lang="ar-SA"/>
            </a:pPr>
            <a:endParaRPr lang="en-US"/>
          </a:p>
        </c:txPr>
        <c:crossAx val="86041728"/>
        <c:crosses val="autoZero"/>
        <c:crossBetween val="midCat"/>
      </c:valAx>
      <c:valAx>
        <c:axId val="86041728"/>
        <c:scaling>
          <c:orientation val="minMax"/>
        </c:scaling>
        <c:axPos val="l"/>
        <c:majorGridlines/>
        <c:minorGridlines/>
        <c:title>
          <c:tx>
            <c:rich>
              <a:bodyPr rot="-5400000" vert="horz"/>
              <a:lstStyle/>
              <a:p>
                <a:pPr>
                  <a:defRPr lang="ar-SA" sz="1400"/>
                </a:pPr>
                <a:r>
                  <a:rPr lang="en-US" sz="1400"/>
                  <a:t>Allowable Capacity (kN)</a:t>
                </a:r>
              </a:p>
            </c:rich>
          </c:tx>
          <c:layout/>
        </c:title>
        <c:numFmt formatCode="General" sourceLinked="1"/>
        <c:tickLblPos val="nextTo"/>
        <c:txPr>
          <a:bodyPr/>
          <a:lstStyle/>
          <a:p>
            <a:pPr>
              <a:defRPr lang="ar-SA"/>
            </a:pPr>
            <a:endParaRPr lang="en-US"/>
          </a:p>
        </c:txPr>
        <c:crossAx val="86010880"/>
        <c:crosses val="autoZero"/>
        <c:crossBetween val="midCat"/>
      </c:valAx>
    </c:plotArea>
    <c:legend>
      <c:legendPos val="r"/>
      <c:layout/>
      <c:txPr>
        <a:bodyPr/>
        <a:lstStyle/>
        <a:p>
          <a:pPr>
            <a:defRPr lang="ar-SA"/>
          </a:pPr>
          <a:endParaRPr lang="en-US"/>
        </a:p>
      </c:txPr>
    </c:legend>
    <c:plotVisOnly val="1"/>
    <c:dispBlanksAs val="gap"/>
  </c:chart>
  <c:externalData r:id="rId2"/>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3B784CB-D5B0-4CF2-9F98-D2B62078BB3B}" type="datetimeFigureOut">
              <a:rPr lang="ar-SA" smtClean="0"/>
              <a:pPr/>
              <a:t>17/07/1435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B48C533-09E2-4725-88B2-EBA6C228A169}" type="slidenum">
              <a:rPr lang="ar-SA" smtClean="0"/>
              <a:pPr/>
              <a:t>‹#›</a:t>
            </a:fld>
            <a:endParaRPr lang="ar-SA"/>
          </a:p>
        </p:txBody>
      </p:sp>
    </p:spTree>
    <p:extLst>
      <p:ext uri="{BB962C8B-B14F-4D97-AF65-F5344CB8AC3E}">
        <p14:creationId xmlns="" xmlns:p14="http://schemas.microsoft.com/office/powerpoint/2010/main" val="142569533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39BBF376-B465-48B2-B334-98DDE23A6723}" type="datetimeFigureOut">
              <a:rPr lang="ar-SA" smtClean="0"/>
              <a:pPr/>
              <a:t>17/07/1435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6452EBD-E9E2-4DAA-B11D-2405B395F2CF}" type="slidenum">
              <a:rPr lang="ar-SA" smtClean="0"/>
              <a:pPr/>
              <a:t>‹#›</a:t>
            </a:fld>
            <a:endParaRPr lang="ar-SA"/>
          </a:p>
        </p:txBody>
      </p:sp>
    </p:spTree>
    <p:extLst>
      <p:ext uri="{BB962C8B-B14F-4D97-AF65-F5344CB8AC3E}">
        <p14:creationId xmlns="" xmlns:p14="http://schemas.microsoft.com/office/powerpoint/2010/main" val="4148293529"/>
      </p:ext>
    </p:extLst>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39BBF376-B465-48B2-B334-98DDE23A6723}" type="datetimeFigureOut">
              <a:rPr lang="ar-SA" smtClean="0"/>
              <a:pPr/>
              <a:t>17/07/1435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6452EBD-E9E2-4DAA-B11D-2405B395F2CF}" type="slidenum">
              <a:rPr lang="ar-SA" smtClean="0"/>
              <a:pPr/>
              <a:t>‹#›</a:t>
            </a:fld>
            <a:endParaRPr lang="ar-SA"/>
          </a:p>
        </p:txBody>
      </p:sp>
    </p:spTree>
    <p:extLst>
      <p:ext uri="{BB962C8B-B14F-4D97-AF65-F5344CB8AC3E}">
        <p14:creationId xmlns="" xmlns:p14="http://schemas.microsoft.com/office/powerpoint/2010/main" val="636140103"/>
      </p:ext>
    </p:extLst>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39BBF376-B465-48B2-B334-98DDE23A6723}" type="datetimeFigureOut">
              <a:rPr lang="ar-SA" smtClean="0"/>
              <a:pPr/>
              <a:t>17/07/1435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6452EBD-E9E2-4DAA-B11D-2405B395F2CF}" type="slidenum">
              <a:rPr lang="ar-SA" smtClean="0"/>
              <a:pPr/>
              <a:t>‹#›</a:t>
            </a:fld>
            <a:endParaRPr lang="ar-SA"/>
          </a:p>
        </p:txBody>
      </p:sp>
    </p:spTree>
    <p:extLst>
      <p:ext uri="{BB962C8B-B14F-4D97-AF65-F5344CB8AC3E}">
        <p14:creationId xmlns="" xmlns:p14="http://schemas.microsoft.com/office/powerpoint/2010/main" val="4126288695"/>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39BBF376-B465-48B2-B334-98DDE23A6723}" type="datetimeFigureOut">
              <a:rPr lang="ar-SA" smtClean="0"/>
              <a:pPr/>
              <a:t>17/07/1435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6452EBD-E9E2-4DAA-B11D-2405B395F2CF}" type="slidenum">
              <a:rPr lang="ar-SA" smtClean="0"/>
              <a:pPr/>
              <a:t>‹#›</a:t>
            </a:fld>
            <a:endParaRPr lang="ar-SA"/>
          </a:p>
        </p:txBody>
      </p:sp>
    </p:spTree>
    <p:extLst>
      <p:ext uri="{BB962C8B-B14F-4D97-AF65-F5344CB8AC3E}">
        <p14:creationId xmlns="" xmlns:p14="http://schemas.microsoft.com/office/powerpoint/2010/main" val="1165252676"/>
      </p:ext>
    </p:extLst>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BBF376-B465-48B2-B334-98DDE23A6723}" type="datetimeFigureOut">
              <a:rPr lang="ar-SA" smtClean="0"/>
              <a:pPr/>
              <a:t>17/07/1435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6452EBD-E9E2-4DAA-B11D-2405B395F2CF}" type="slidenum">
              <a:rPr lang="ar-SA" smtClean="0"/>
              <a:pPr/>
              <a:t>‹#›</a:t>
            </a:fld>
            <a:endParaRPr lang="ar-SA"/>
          </a:p>
        </p:txBody>
      </p:sp>
    </p:spTree>
    <p:extLst>
      <p:ext uri="{BB962C8B-B14F-4D97-AF65-F5344CB8AC3E}">
        <p14:creationId xmlns="" xmlns:p14="http://schemas.microsoft.com/office/powerpoint/2010/main" val="2208848894"/>
      </p:ext>
    </p:extLst>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39BBF376-B465-48B2-B334-98DDE23A6723}" type="datetimeFigureOut">
              <a:rPr lang="ar-SA" smtClean="0"/>
              <a:pPr/>
              <a:t>17/07/1435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6452EBD-E9E2-4DAA-B11D-2405B395F2CF}" type="slidenum">
              <a:rPr lang="ar-SA" smtClean="0"/>
              <a:pPr/>
              <a:t>‹#›</a:t>
            </a:fld>
            <a:endParaRPr lang="ar-SA"/>
          </a:p>
        </p:txBody>
      </p:sp>
    </p:spTree>
    <p:extLst>
      <p:ext uri="{BB962C8B-B14F-4D97-AF65-F5344CB8AC3E}">
        <p14:creationId xmlns="" xmlns:p14="http://schemas.microsoft.com/office/powerpoint/2010/main" val="4271413071"/>
      </p:ext>
    </p:extLst>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39BBF376-B465-48B2-B334-98DDE23A6723}" type="datetimeFigureOut">
              <a:rPr lang="ar-SA" smtClean="0"/>
              <a:pPr/>
              <a:t>17/07/1435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F6452EBD-E9E2-4DAA-B11D-2405B395F2CF}" type="slidenum">
              <a:rPr lang="ar-SA" smtClean="0"/>
              <a:pPr/>
              <a:t>‹#›</a:t>
            </a:fld>
            <a:endParaRPr lang="ar-SA"/>
          </a:p>
        </p:txBody>
      </p:sp>
    </p:spTree>
    <p:extLst>
      <p:ext uri="{BB962C8B-B14F-4D97-AF65-F5344CB8AC3E}">
        <p14:creationId xmlns="" xmlns:p14="http://schemas.microsoft.com/office/powerpoint/2010/main" val="3267302088"/>
      </p:ext>
    </p:extLst>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39BBF376-B465-48B2-B334-98DDE23A6723}" type="datetimeFigureOut">
              <a:rPr lang="ar-SA" smtClean="0"/>
              <a:pPr/>
              <a:t>17/07/1435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F6452EBD-E9E2-4DAA-B11D-2405B395F2CF}" type="slidenum">
              <a:rPr lang="ar-SA" smtClean="0"/>
              <a:pPr/>
              <a:t>‹#›</a:t>
            </a:fld>
            <a:endParaRPr lang="ar-SA"/>
          </a:p>
        </p:txBody>
      </p:sp>
    </p:spTree>
    <p:extLst>
      <p:ext uri="{BB962C8B-B14F-4D97-AF65-F5344CB8AC3E}">
        <p14:creationId xmlns="" xmlns:p14="http://schemas.microsoft.com/office/powerpoint/2010/main" val="1220625741"/>
      </p:ext>
    </p:extLst>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BBF376-B465-48B2-B334-98DDE23A6723}" type="datetimeFigureOut">
              <a:rPr lang="ar-SA" smtClean="0"/>
              <a:pPr/>
              <a:t>17/07/1435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F6452EBD-E9E2-4DAA-B11D-2405B395F2CF}" type="slidenum">
              <a:rPr lang="ar-SA" smtClean="0"/>
              <a:pPr/>
              <a:t>‹#›</a:t>
            </a:fld>
            <a:endParaRPr lang="ar-SA"/>
          </a:p>
        </p:txBody>
      </p:sp>
    </p:spTree>
    <p:extLst>
      <p:ext uri="{BB962C8B-B14F-4D97-AF65-F5344CB8AC3E}">
        <p14:creationId xmlns="" xmlns:p14="http://schemas.microsoft.com/office/powerpoint/2010/main" val="1967959699"/>
      </p:ext>
    </p:extLst>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BF376-B465-48B2-B334-98DDE23A6723}" type="datetimeFigureOut">
              <a:rPr lang="ar-SA" smtClean="0"/>
              <a:pPr/>
              <a:t>17/07/1435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6452EBD-E9E2-4DAA-B11D-2405B395F2CF}" type="slidenum">
              <a:rPr lang="ar-SA" smtClean="0"/>
              <a:pPr/>
              <a:t>‹#›</a:t>
            </a:fld>
            <a:endParaRPr lang="ar-SA"/>
          </a:p>
        </p:txBody>
      </p:sp>
    </p:spTree>
    <p:extLst>
      <p:ext uri="{BB962C8B-B14F-4D97-AF65-F5344CB8AC3E}">
        <p14:creationId xmlns="" xmlns:p14="http://schemas.microsoft.com/office/powerpoint/2010/main" val="2156400720"/>
      </p:ext>
    </p:extLst>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BF376-B465-48B2-B334-98DDE23A6723}" type="datetimeFigureOut">
              <a:rPr lang="ar-SA" smtClean="0"/>
              <a:pPr/>
              <a:t>17/07/1435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6452EBD-E9E2-4DAA-B11D-2405B395F2CF}" type="slidenum">
              <a:rPr lang="ar-SA" smtClean="0"/>
              <a:pPr/>
              <a:t>‹#›</a:t>
            </a:fld>
            <a:endParaRPr lang="ar-SA"/>
          </a:p>
        </p:txBody>
      </p:sp>
    </p:spTree>
    <p:extLst>
      <p:ext uri="{BB962C8B-B14F-4D97-AF65-F5344CB8AC3E}">
        <p14:creationId xmlns="" xmlns:p14="http://schemas.microsoft.com/office/powerpoint/2010/main" val="2410606358"/>
      </p:ext>
    </p:extLst>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9BBF376-B465-48B2-B334-98DDE23A6723}" type="datetimeFigureOut">
              <a:rPr lang="ar-SA" smtClean="0"/>
              <a:pPr/>
              <a:t>17/07/1435</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6452EBD-E9E2-4DAA-B11D-2405B395F2CF}" type="slidenum">
              <a:rPr lang="ar-SA" smtClean="0"/>
              <a:pPr/>
              <a:t>‹#›</a:t>
            </a:fld>
            <a:endParaRPr lang="ar-SA"/>
          </a:p>
        </p:txBody>
      </p:sp>
    </p:spTree>
    <p:extLst>
      <p:ext uri="{BB962C8B-B14F-4D97-AF65-F5344CB8AC3E}">
        <p14:creationId xmlns="" xmlns:p14="http://schemas.microsoft.com/office/powerpoint/2010/main" val="21369769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0894" y="764704"/>
            <a:ext cx="7774632" cy="4032448"/>
          </a:xfrm>
        </p:spPr>
        <p:txBody>
          <a:bodyPr>
            <a:normAutofit fontScale="90000"/>
          </a:bodyPr>
          <a:lstStyle/>
          <a:p>
            <a:pPr rtl="0"/>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2200" dirty="0" smtClean="0"/>
              <a:t>An-Najah National University</a:t>
            </a:r>
            <a:br>
              <a:rPr lang="en-US" sz="2200" dirty="0" smtClean="0"/>
            </a:br>
            <a:r>
              <a:rPr lang="en-US" sz="2200" dirty="0" smtClean="0"/>
              <a:t>Faculty of Engineering</a:t>
            </a:r>
            <a:br>
              <a:rPr lang="en-US" sz="2200" dirty="0" smtClean="0"/>
            </a:br>
            <a:r>
              <a:rPr lang="en-US" sz="2200" dirty="0"/>
              <a:t>Civil Engineering Dept.</a:t>
            </a:r>
            <a:r>
              <a:rPr lang="en-US" sz="3100" dirty="0"/>
              <a:t/>
            </a:r>
            <a:br>
              <a:rPr lang="en-US" sz="3100" dirty="0"/>
            </a:br>
            <a:r>
              <a:rPr lang="en-US" sz="2700" dirty="0" smtClean="0"/>
              <a:t>Graduation Project</a:t>
            </a:r>
            <a:br>
              <a:rPr lang="en-US" sz="2700" dirty="0" smtClean="0"/>
            </a:br>
            <a:r>
              <a:rPr lang="en-US" sz="3100" dirty="0" smtClean="0"/>
              <a:t>Design of Foundation for Residential Building</a:t>
            </a:r>
            <a:r>
              <a:rPr lang="en-US" sz="3600" dirty="0" smtClean="0"/>
              <a:t/>
            </a:r>
            <a:br>
              <a:rPr lang="en-US" sz="3600" dirty="0" smtClean="0"/>
            </a:br>
            <a:r>
              <a:rPr lang="en-US" sz="3600" dirty="0" smtClean="0"/>
              <a:t/>
            </a:r>
            <a:br>
              <a:rPr lang="en-US" sz="3600" dirty="0" smtClean="0"/>
            </a:br>
            <a:r>
              <a:rPr lang="en-US" sz="2400" dirty="0" smtClean="0"/>
              <a:t>By :</a:t>
            </a:r>
            <a:br>
              <a:rPr lang="en-US" sz="2400" dirty="0" smtClean="0"/>
            </a:br>
            <a:r>
              <a:rPr lang="en-US" sz="2400" dirty="0" smtClean="0"/>
              <a:t>1.A’laa </a:t>
            </a:r>
            <a:r>
              <a:rPr lang="en-US" sz="2400" dirty="0" err="1" smtClean="0"/>
              <a:t>Sabobeh</a:t>
            </a:r>
            <a:r>
              <a:rPr lang="en-US" sz="2400" dirty="0" smtClean="0"/>
              <a:t/>
            </a:r>
            <a:br>
              <a:rPr lang="en-US" sz="2400" dirty="0" smtClean="0"/>
            </a:br>
            <a:r>
              <a:rPr lang="en-US" sz="2400" dirty="0" smtClean="0"/>
              <a:t>2.Mohammad Sawallha</a:t>
            </a:r>
            <a:br>
              <a:rPr lang="en-US" sz="2400" dirty="0" smtClean="0"/>
            </a:br>
            <a:r>
              <a:rPr lang="en-US" sz="2400" dirty="0" smtClean="0"/>
              <a:t>3.Mohammad </a:t>
            </a:r>
            <a:r>
              <a:rPr lang="en-US" sz="2400" dirty="0"/>
              <a:t>Ali </a:t>
            </a:r>
            <a:r>
              <a:rPr lang="en-US" sz="2400" dirty="0" smtClean="0"/>
              <a:t>Saleh</a:t>
            </a:r>
            <a:br>
              <a:rPr lang="en-US" sz="2400" dirty="0" smtClean="0"/>
            </a:br>
            <a:r>
              <a:rPr lang="en-US" sz="2400" dirty="0" smtClean="0"/>
              <a:t/>
            </a:r>
            <a:br>
              <a:rPr lang="en-US" sz="2400" dirty="0" smtClean="0"/>
            </a:br>
            <a:r>
              <a:rPr lang="en-US" sz="2400" dirty="0" smtClean="0"/>
              <a:t>Supervisor:</a:t>
            </a:r>
            <a:br>
              <a:rPr lang="en-US" sz="2400" dirty="0" smtClean="0"/>
            </a:br>
            <a:r>
              <a:rPr lang="en-US" sz="2400" dirty="0" err="1" smtClean="0"/>
              <a:t>Dr.Isam</a:t>
            </a:r>
            <a:r>
              <a:rPr lang="en-US" sz="2400" dirty="0" smtClean="0"/>
              <a:t> Jardaneh</a:t>
            </a:r>
            <a:br>
              <a:rPr lang="en-US" sz="2400" dirty="0" smtClean="0"/>
            </a:br>
            <a:endParaRPr lang="ar-SA" sz="2400" dirty="0"/>
          </a:p>
        </p:txBody>
      </p:sp>
      <p:pic>
        <p:nvPicPr>
          <p:cNvPr id="4" name="Picture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211960" y="404664"/>
            <a:ext cx="952500" cy="952500"/>
          </a:xfrm>
          <a:prstGeom prst="rect">
            <a:avLst/>
          </a:prstGeom>
        </p:spPr>
      </p:pic>
    </p:spTree>
    <p:extLst>
      <p:ext uri="{BB962C8B-B14F-4D97-AF65-F5344CB8AC3E}">
        <p14:creationId xmlns="" xmlns:p14="http://schemas.microsoft.com/office/powerpoint/2010/main" val="3787051688"/>
      </p:ext>
    </p:extLst>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57200"/>
            <a:ext cx="8229600" cy="5668963"/>
          </a:xfrm>
        </p:spPr>
        <p:txBody>
          <a:bodyPr/>
          <a:lstStyle/>
          <a:p>
            <a:pPr algn="l" rtl="0">
              <a:buNone/>
            </a:pPr>
            <a:r>
              <a:rPr lang="en-US" dirty="0" smtClean="0"/>
              <a:t>Group one, </a:t>
            </a:r>
          </a:p>
          <a:p>
            <a:pPr algn="ctr" rtl="0">
              <a:buNone/>
            </a:pPr>
            <a:r>
              <a:rPr lang="en-US" dirty="0"/>
              <a:t> </a:t>
            </a:r>
            <a:r>
              <a:rPr lang="en-US" dirty="0" smtClean="0"/>
              <a:t> </a:t>
            </a:r>
          </a:p>
          <a:p>
            <a:pPr algn="ctr" rtl="0">
              <a:buNone/>
            </a:pPr>
            <a:endParaRPr lang="en-US" dirty="0"/>
          </a:p>
        </p:txBody>
      </p:sp>
      <p:pic>
        <p:nvPicPr>
          <p:cNvPr id="4" name="Picture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85800" y="1327834"/>
            <a:ext cx="7390537" cy="5225366"/>
          </a:xfrm>
          <a:prstGeom prst="rect">
            <a:avLst/>
          </a:prstGeom>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57200"/>
            <a:ext cx="8229600" cy="5668963"/>
          </a:xfrm>
        </p:spPr>
        <p:txBody>
          <a:bodyPr/>
          <a:lstStyle/>
          <a:p>
            <a:pPr algn="l" rtl="0">
              <a:buNone/>
            </a:pPr>
            <a:r>
              <a:rPr lang="en-US" dirty="0" smtClean="0"/>
              <a:t>Group two,</a:t>
            </a:r>
          </a:p>
          <a:p>
            <a:pPr algn="ctr" rtl="0">
              <a:buNone/>
            </a:pPr>
            <a:r>
              <a:rPr lang="en-US" dirty="0"/>
              <a:t> </a:t>
            </a:r>
            <a:endParaRPr lang="en-US" dirty="0" smtClean="0"/>
          </a:p>
          <a:p>
            <a:pPr algn="l" rtl="0">
              <a:buNone/>
            </a:pPr>
            <a:endParaRPr lang="en-US" dirty="0"/>
          </a:p>
        </p:txBody>
      </p:sp>
      <p:pic>
        <p:nvPicPr>
          <p:cNvPr id="2" name="Picture 1"/>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838200" y="1143000"/>
            <a:ext cx="7374126" cy="5061363"/>
          </a:xfrm>
          <a:prstGeom prst="rect">
            <a:avLst/>
          </a:prstGeom>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57200"/>
            <a:ext cx="8229600" cy="5668963"/>
          </a:xfrm>
        </p:spPr>
        <p:txBody>
          <a:bodyPr/>
          <a:lstStyle/>
          <a:p>
            <a:pPr algn="l" rtl="0">
              <a:buNone/>
            </a:pPr>
            <a:r>
              <a:rPr lang="en-US" dirty="0" smtClean="0"/>
              <a:t>Stairways,</a:t>
            </a:r>
          </a:p>
          <a:p>
            <a:pPr algn="ctr" rtl="0">
              <a:buNone/>
            </a:pPr>
            <a:endParaRPr lang="en-US" dirty="0"/>
          </a:p>
        </p:txBody>
      </p:sp>
      <p:pic>
        <p:nvPicPr>
          <p:cNvPr id="2" name="Picture 1"/>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066800" y="1219200"/>
            <a:ext cx="7374126" cy="5213763"/>
          </a:xfrm>
          <a:prstGeom prst="rect">
            <a:avLst/>
          </a:prstGeom>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0.59983 0.51945 C -0.59757 0.51875 -0.59514 0.51806 -0.59288 0.51713 C -0.58993 0.51574 -0.58715 0.51366 -0.5842 0.5125 C -0.56753 0.50625 -0.54965 0.50486 -0.53247 0.50116 C -0.52326 0.50185 -0.51441 0.50255 -0.50503 0.50347 C -0.50035 0.50394 -0.49358 0.51111 -0.49115 0.50556 C -0.48785 0.49699 -0.49653 0.45394 -0.49826 0.43889 C -0.49774 0.41065 -0.50052 0.38171 -0.49635 0.35394 C -0.49635 0.35371 -0.47292 0.36528 -0.4724 0.36551 C -0.46267 0.36389 -0.45538 0.3625 -0.44635 0.35857 C -0.42795 0.35972 -0.40764 0.36435 -0.38941 0.35625 C -0.38819 0.35394 -0.38611 0.35208 -0.38611 0.34931 C -0.38038 0.22963 -0.41198 0.24769 -0.34809 0.24352 C -0.3342 0.23982 -0.32049 0.23519 -0.30677 0.23218 C -0.27951 0.23426 -0.27187 0.2375 -0.24653 0.23218 C -0.24774 0.1963 -0.25295 0.14977 -0.24826 0.11482 C -0.24757 0.10926 -0.2401 0.11204 -0.23611 0.11019 C -0.19583 0.11366 -0.1651 0.11389 -0.1224 0.1125 C -0.12361 0.07894 -0.12708 0.04908 -0.12917 0.01597 C -0.10451 0.00509 -0.1224 0.01158 -0.07396 0.00903 C -0.06997 0.00718 -0.0658 0.00648 -0.06198 0.0044 C -0.04479 -0.00509 -0.06997 0.00463 -0.04983 -0.00231 C -0.03681 -0.00162 -0.02344 -0.00116 -0.01007 -1.11111E-6 C 0.00017 0.00093 -0.00399 0.00556 1.66667E-6 -1.11111E-6 " pathEditMode="fixed" ptsTypes="fffffffffffffffffffffffA">
                                      <p:cBhvr>
                                        <p:cTn id="6" dur="1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143000" y="1219200"/>
            <a:ext cx="7481900" cy="5289963"/>
          </a:xfrm>
          <a:prstGeom prst="rect">
            <a:avLst/>
          </a:prstGeom>
        </p:spPr>
      </p:pic>
      <p:sp>
        <p:nvSpPr>
          <p:cNvPr id="3" name="Content Placeholder 2"/>
          <p:cNvSpPr>
            <a:spLocks noGrp="1"/>
          </p:cNvSpPr>
          <p:nvPr>
            <p:ph idx="1"/>
          </p:nvPr>
        </p:nvSpPr>
        <p:spPr>
          <a:xfrm>
            <a:off x="457200" y="381000"/>
            <a:ext cx="8229600" cy="5745163"/>
          </a:xfrm>
        </p:spPr>
        <p:txBody>
          <a:bodyPr/>
          <a:lstStyle/>
          <a:p>
            <a:pPr marL="0" indent="0" algn="l" rtl="0">
              <a:buNone/>
            </a:pPr>
            <a:r>
              <a:rPr lang="en-US" dirty="0"/>
              <a:t>Stairways</a:t>
            </a:r>
            <a:r>
              <a:rPr lang="en-US" dirty="0" smtClean="0"/>
              <a:t>,</a:t>
            </a:r>
          </a:p>
          <a:p>
            <a:pPr marL="0" indent="0" algn="ctr" rtl="0">
              <a:buNone/>
            </a:pPr>
            <a:endParaRPr lang="en-US" dirty="0"/>
          </a:p>
          <a:p>
            <a:pPr marL="0" indent="0" algn="l" rtl="0">
              <a:buNone/>
            </a:pPr>
            <a:endParaRPr lang="ar-SA" dirty="0"/>
          </a:p>
        </p:txBody>
      </p:sp>
    </p:spTree>
    <p:extLst>
      <p:ext uri="{BB962C8B-B14F-4D97-AF65-F5344CB8AC3E}">
        <p14:creationId xmlns="" xmlns:p14="http://schemas.microsoft.com/office/powerpoint/2010/main" val="2720125064"/>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0.53802 0.46226 C -0.52257 0.47523 -0.49896 0.46435 -0.48107 0.46226 C -0.47639 0.46111 -0.47205 0.45763 -0.46736 0.45763 C -0.46319 0.45763 -0.45937 0.46087 -0.45538 0.46226 C -0.45625 0.42685 -0.46319 0.37407 -0.45694 0.33796 C -0.45659 0.33564 -0.45347 0.33611 -0.45173 0.33564 C -0.44739 0.33449 -0.42951 0.33171 -0.42587 0.33101 C -0.4085 0.33194 -0.38298 0.3375 -0.36406 0.33333 C -0.36475 0.28611 -0.35955 0.25995 -0.36927 0.22314 C -0.37673 0.15648 -0.35798 0.18888 -0.28975 0.19097 C -0.28246 0.19421 -0.27482 0.19537 -0.26736 0.19768 C -0.2585 0.18055 -0.26545 0.153 -0.26909 0.13333 C -0.26875 0.11574 -0.26996 0.09791 -0.26736 0.08055 C -0.26684 0.07708 -0.26302 0.07592 -0.26059 0.07592 C -0.22934 0.07523 -0.19843 0.07754 -0.16736 0.07824 C -0.15503 0.08379 -0.14218 0.08703 -0.12934 0.08981 C -0.09826 0.07939 -0.12916 0.09305 -0.12066 -0.00903 C -0.12031 -0.01366 -0.1085 -0.01459 -0.10173 -0.01598 C -0.0835 -0.01459 -0.07291 -0.01528 -0.05694 -0.01135 C -0.03819 -0.00672 -0.01927 7.40741E-7 -4.72222E-6 7.40741E-7 " pathEditMode="relative" ptsTypes="fffffffffffffffffffA">
                                      <p:cBhvr>
                                        <p:cTn id="6" dur="2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idx="1"/>
          </p:nvPr>
        </p:nvSpPr>
        <p:spPr>
          <a:xfrm>
            <a:off x="457200" y="457200"/>
            <a:ext cx="8229600" cy="5668963"/>
          </a:xfrm>
        </p:spPr>
        <p:txBody>
          <a:bodyPr/>
          <a:lstStyle/>
          <a:p>
            <a:pPr marL="90170" marR="0" indent="180340" algn="ctr" rtl="0">
              <a:lnSpc>
                <a:spcPct val="115000"/>
              </a:lnSpc>
              <a:spcBef>
                <a:spcPts val="0"/>
              </a:spcBef>
              <a:spcAft>
                <a:spcPts val="1000"/>
              </a:spcAft>
              <a:buNone/>
            </a:pPr>
            <a:r>
              <a:rPr lang="en-US" dirty="0" smtClean="0">
                <a:ea typeface="Calibri"/>
                <a:cs typeface="Arial"/>
              </a:rPr>
              <a:t>Tie Beams</a:t>
            </a:r>
          </a:p>
          <a:p>
            <a:pPr marL="90170" marR="0" indent="180340" algn="just" rtl="0">
              <a:lnSpc>
                <a:spcPct val="115000"/>
              </a:lnSpc>
              <a:spcBef>
                <a:spcPts val="0"/>
              </a:spcBef>
              <a:spcAft>
                <a:spcPts val="1000"/>
              </a:spcAft>
              <a:buNone/>
            </a:pPr>
            <a:r>
              <a:rPr lang="en-US" dirty="0" smtClean="0">
                <a:ea typeface="Calibri"/>
                <a:cs typeface="Arial"/>
              </a:rPr>
              <a:t>Beams used to connect between columns necks, its function to provide resistance moments applied on the columns, tie beams useful to resist earthquakes load, and it’s also important if settlement occurs.</a:t>
            </a:r>
          </a:p>
          <a:p>
            <a:pPr algn="l" rtl="0">
              <a:buNone/>
            </a:pPr>
            <a:endParaRPr lang="en-US"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type="wd">
                                    <p:tmPct val="10000"/>
                                  </p:iterate>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50"/>
                            </p:stCondLst>
                            <p:childTnLst>
                              <p:par>
                                <p:cTn id="10" presetID="2" presetClass="entr" presetSubtype="8" fill="hold" grpId="0" nodeType="afterEffect">
                                  <p:stCondLst>
                                    <p:cond delay="0"/>
                                  </p:stCondLst>
                                  <p:iterate type="wd">
                                    <p:tmPct val="10000"/>
                                  </p:iterate>
                                  <p:childTnLst>
                                    <p:set>
                                      <p:cBhvr>
                                        <p:cTn id="11" dur="1" fill="hold">
                                          <p:stCondLst>
                                            <p:cond delay="0"/>
                                          </p:stCondLst>
                                        </p:cTn>
                                        <p:tgtEl>
                                          <p:spTgt spid="4">
                                            <p:txEl>
                                              <p:pRg st="1" end="1"/>
                                            </p:txEl>
                                          </p:spTgt>
                                        </p:tgtEl>
                                        <p:attrNameLst>
                                          <p:attrName>style.visibility</p:attrName>
                                        </p:attrNameLst>
                                      </p:cBhvr>
                                      <p:to>
                                        <p:strVal val="visible"/>
                                      </p:to>
                                    </p:set>
                                    <p:anim calcmode="lin" valueType="num">
                                      <p:cBhvr additive="base">
                                        <p:cTn id="12" dur="50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57200"/>
            <a:ext cx="8229600" cy="5668963"/>
          </a:xfrm>
        </p:spPr>
        <p:txBody>
          <a:bodyPr/>
          <a:lstStyle/>
          <a:p>
            <a:pPr algn="l" rtl="0">
              <a:buNone/>
            </a:pPr>
            <a:r>
              <a:rPr lang="en-US" dirty="0" smtClean="0"/>
              <a:t>Tie Beams,</a:t>
            </a:r>
          </a:p>
          <a:p>
            <a:pPr algn="ctr" rtl="0">
              <a:buNone/>
            </a:pPr>
            <a:endParaRPr lang="en-US" dirty="0"/>
          </a:p>
        </p:txBody>
      </p:sp>
      <p:pic>
        <p:nvPicPr>
          <p:cNvPr id="2" name="Picture 1"/>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295400" y="1112330"/>
            <a:ext cx="6833145" cy="4831270"/>
          </a:xfrm>
          <a:prstGeom prst="rect">
            <a:avLst/>
          </a:prstGeom>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57200"/>
            <a:ext cx="8229600" cy="5668963"/>
          </a:xfrm>
        </p:spPr>
        <p:txBody>
          <a:bodyPr/>
          <a:lstStyle/>
          <a:p>
            <a:pPr algn="ctr" rtl="0">
              <a:buNone/>
            </a:pPr>
            <a:r>
              <a:rPr lang="en-US" dirty="0" smtClean="0"/>
              <a:t>Footing Plan</a:t>
            </a:r>
          </a:p>
          <a:p>
            <a:pPr algn="ctr" rtl="0">
              <a:buNone/>
            </a:pPr>
            <a:endParaRPr lang="en-US" dirty="0" smtClean="0"/>
          </a:p>
          <a:p>
            <a:pPr algn="ctr" rtl="0">
              <a:buNone/>
            </a:pPr>
            <a:endParaRPr lang="en-US" dirty="0"/>
          </a:p>
        </p:txBody>
      </p:sp>
      <p:pic>
        <p:nvPicPr>
          <p:cNvPr id="2" name="Picture 1"/>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85800" y="1066800"/>
            <a:ext cx="7805223" cy="5366163"/>
          </a:xfrm>
          <a:prstGeom prst="rect">
            <a:avLst/>
          </a:prstGeom>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57200"/>
            <a:ext cx="8229600" cy="5668963"/>
          </a:xfrm>
        </p:spPr>
        <p:txBody>
          <a:bodyPr/>
          <a:lstStyle/>
          <a:p>
            <a:pPr algn="ctr" rtl="0">
              <a:buNone/>
            </a:pPr>
            <a:r>
              <a:rPr lang="en-US" dirty="0" smtClean="0"/>
              <a:t>Tie Beams Plan</a:t>
            </a:r>
          </a:p>
          <a:p>
            <a:pPr algn="ctr" rtl="0">
              <a:buNone/>
            </a:pPr>
            <a:endParaRPr lang="en-US" dirty="0"/>
          </a:p>
        </p:txBody>
      </p:sp>
      <p:pic>
        <p:nvPicPr>
          <p:cNvPr id="2" name="Picture 1"/>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85800" y="1066800"/>
            <a:ext cx="7867506" cy="5562600"/>
          </a:xfrm>
          <a:prstGeom prst="rect">
            <a:avLst/>
          </a:prstGeom>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57200"/>
            <a:ext cx="8229600" cy="5668963"/>
          </a:xfrm>
        </p:spPr>
        <p:txBody>
          <a:bodyPr>
            <a:normAutofit/>
          </a:bodyPr>
          <a:lstStyle/>
          <a:p>
            <a:pPr algn="ctr">
              <a:buNone/>
            </a:pPr>
            <a:r>
              <a:rPr lang="en-US" dirty="0" smtClean="0"/>
              <a:t>Pile Foundation</a:t>
            </a:r>
          </a:p>
          <a:p>
            <a:pPr algn="l">
              <a:buNone/>
            </a:pPr>
            <a:r>
              <a:rPr lang="en-US" i="1" dirty="0"/>
              <a:t> Piles are structural member that are made of steel, concrete, or timber. They are used to build pile foundations, which are </a:t>
            </a:r>
            <a:r>
              <a:rPr lang="en-US" i="1" dirty="0" smtClean="0"/>
              <a:t>deep. </a:t>
            </a:r>
          </a:p>
          <a:p>
            <a:pPr algn="l">
              <a:buNone/>
            </a:pPr>
            <a:r>
              <a:rPr lang="en-US" i="1" dirty="0" smtClean="0"/>
              <a:t>When we </a:t>
            </a:r>
            <a:r>
              <a:rPr lang="en-US" i="1" dirty="0"/>
              <a:t>Use Pile </a:t>
            </a:r>
            <a:r>
              <a:rPr lang="en-US" i="1" dirty="0" smtClean="0"/>
              <a:t>Foundations:</a:t>
            </a:r>
            <a:endParaRPr lang="en-US" i="1" dirty="0"/>
          </a:p>
          <a:p>
            <a:pPr algn="l" rtl="0"/>
            <a:r>
              <a:rPr lang="en-US" i="1" dirty="0" smtClean="0"/>
              <a:t> Inadequate </a:t>
            </a:r>
            <a:r>
              <a:rPr lang="en-US" i="1" dirty="0"/>
              <a:t>Bearing Capacity of Shallow</a:t>
            </a:r>
          </a:p>
          <a:p>
            <a:pPr algn="l" rtl="0">
              <a:buNone/>
            </a:pPr>
            <a:r>
              <a:rPr lang="en-US" i="1" dirty="0" smtClean="0"/>
              <a:t>     Foundations.</a:t>
            </a:r>
            <a:endParaRPr lang="en-US" i="1" dirty="0"/>
          </a:p>
          <a:p>
            <a:pPr algn="l" rtl="0"/>
            <a:r>
              <a:rPr lang="en-US" i="1" dirty="0" smtClean="0"/>
              <a:t>To </a:t>
            </a:r>
            <a:r>
              <a:rPr lang="en-US" i="1" dirty="0"/>
              <a:t>Prevent Uplift </a:t>
            </a:r>
            <a:r>
              <a:rPr lang="en-US" i="1" dirty="0" smtClean="0"/>
              <a:t>Forces.</a:t>
            </a:r>
            <a:endParaRPr lang="en-US" i="1" dirty="0"/>
          </a:p>
          <a:p>
            <a:pPr algn="l" rtl="0"/>
            <a:r>
              <a:rPr lang="en-US" i="1" dirty="0" smtClean="0"/>
              <a:t>To </a:t>
            </a:r>
            <a:r>
              <a:rPr lang="en-US" i="1" dirty="0"/>
              <a:t>Reduce Excessive </a:t>
            </a:r>
            <a:r>
              <a:rPr lang="en-US" i="1" dirty="0" smtClean="0"/>
              <a:t>Settlement which </a:t>
            </a:r>
            <a:r>
              <a:rPr lang="en-US" i="1" dirty="0"/>
              <a:t>cost more than shallow foundations.</a:t>
            </a:r>
            <a:endParaRPr lang="en-US"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type="wd">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50"/>
                            </p:stCondLst>
                            <p:childTnLst>
                              <p:par>
                                <p:cTn id="10" presetID="2" presetClass="entr" presetSubtype="8" fill="hold" grpId="0" nodeType="afterEffect">
                                  <p:stCondLst>
                                    <p:cond delay="0"/>
                                  </p:stCondLst>
                                  <p:iterate type="wd">
                                    <p:tmPct val="10000"/>
                                  </p:iterate>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2400"/>
                            </p:stCondLst>
                            <p:childTnLst>
                              <p:par>
                                <p:cTn id="15" presetID="2" presetClass="entr" presetSubtype="8" fill="hold" grpId="0" nodeType="afterEffect">
                                  <p:stCondLst>
                                    <p:cond delay="0"/>
                                  </p:stCondLst>
                                  <p:iterate type="wd">
                                    <p:tmPct val="10000"/>
                                  </p:iterate>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9" fill="hold">
                            <p:stCondLst>
                              <p:cond delay="3150"/>
                            </p:stCondLst>
                            <p:childTnLst>
                              <p:par>
                                <p:cTn id="20" presetID="2" presetClass="entr" presetSubtype="8" fill="hold" grpId="0" nodeType="afterEffect">
                                  <p:stCondLst>
                                    <p:cond delay="0"/>
                                  </p:stCondLst>
                                  <p:iterate type="wd">
                                    <p:tmPct val="10000"/>
                                  </p:iterate>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24" fill="hold">
                            <p:stCondLst>
                              <p:cond delay="3900"/>
                            </p:stCondLst>
                            <p:childTnLst>
                              <p:par>
                                <p:cTn id="25" presetID="2" presetClass="entr" presetSubtype="8" fill="hold" grpId="0" nodeType="afterEffect">
                                  <p:stCondLst>
                                    <p:cond delay="0"/>
                                  </p:stCondLst>
                                  <p:iterate type="wd">
                                    <p:tmPct val="10000"/>
                                  </p:iterate>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29" fill="hold">
                            <p:stCondLst>
                              <p:cond delay="4500"/>
                            </p:stCondLst>
                            <p:childTnLst>
                              <p:par>
                                <p:cTn id="30" presetID="2" presetClass="entr" presetSubtype="8" fill="hold" grpId="0" nodeType="afterEffect">
                                  <p:stCondLst>
                                    <p:cond delay="0"/>
                                  </p:stCondLst>
                                  <p:iterate type="wd">
                                    <p:tmPct val="10000"/>
                                  </p:iterate>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34" fill="hold">
                            <p:stCondLst>
                              <p:cond delay="5200"/>
                            </p:stCondLst>
                            <p:childTnLst>
                              <p:par>
                                <p:cTn id="35" presetID="2" presetClass="entr" presetSubtype="8" fill="hold" grpId="0" nodeType="afterEffect">
                                  <p:stCondLst>
                                    <p:cond delay="0"/>
                                  </p:stCondLst>
                                  <p:iterate type="wd">
                                    <p:tmPct val="10000"/>
                                  </p:iterate>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29"/>
          <p:cNvGraphicFramePr>
            <a:graphicFrameLocks noGrp="1"/>
          </p:cNvGraphicFramePr>
          <p:nvPr>
            <p:ph idx="1"/>
          </p:nvPr>
        </p:nvGraphicFramePr>
        <p:xfrm>
          <a:off x="457200" y="533400"/>
          <a:ext cx="8229600" cy="5638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Agenda</a:t>
            </a:r>
            <a:endParaRPr lang="ar-SA" dirty="0"/>
          </a:p>
        </p:txBody>
      </p:sp>
      <p:sp>
        <p:nvSpPr>
          <p:cNvPr id="3" name="Content Placeholder 2"/>
          <p:cNvSpPr>
            <a:spLocks noGrp="1"/>
          </p:cNvSpPr>
          <p:nvPr>
            <p:ph idx="1"/>
          </p:nvPr>
        </p:nvSpPr>
        <p:spPr/>
        <p:txBody>
          <a:bodyPr>
            <a:normAutofit/>
          </a:bodyPr>
          <a:lstStyle/>
          <a:p>
            <a:pPr algn="l" rtl="0"/>
            <a:r>
              <a:rPr lang="en-US" sz="2400" dirty="0" smtClean="0"/>
              <a:t>Introduction</a:t>
            </a:r>
          </a:p>
          <a:p>
            <a:pPr algn="l" rtl="0"/>
            <a:r>
              <a:rPr lang="en-US" sz="2400" dirty="0" smtClean="0"/>
              <a:t>Types of Foundation</a:t>
            </a:r>
          </a:p>
          <a:p>
            <a:pPr algn="l" rtl="0"/>
            <a:r>
              <a:rPr lang="en-US" sz="2400" dirty="0" smtClean="0"/>
              <a:t>Design Single Footing</a:t>
            </a:r>
          </a:p>
          <a:p>
            <a:pPr algn="l" rtl="0"/>
            <a:r>
              <a:rPr lang="en-US" sz="2400" dirty="0" smtClean="0"/>
              <a:t>Design Tie Beams</a:t>
            </a:r>
          </a:p>
          <a:p>
            <a:pPr algn="l" rtl="0"/>
            <a:r>
              <a:rPr lang="en-US" sz="2400" dirty="0" smtClean="0"/>
              <a:t>Design Pile Foundation</a:t>
            </a:r>
          </a:p>
          <a:p>
            <a:pPr algn="l" rtl="0"/>
            <a:r>
              <a:rPr lang="en-US" sz="2400" dirty="0" smtClean="0"/>
              <a:t>Conclusion</a:t>
            </a:r>
          </a:p>
          <a:p>
            <a:pPr algn="l" rtl="0"/>
            <a:endParaRPr lang="en-US" sz="2000" dirty="0" smtClean="0"/>
          </a:p>
        </p:txBody>
      </p:sp>
    </p:spTree>
    <p:extLst>
      <p:ext uri="{BB962C8B-B14F-4D97-AF65-F5344CB8AC3E}">
        <p14:creationId xmlns="" xmlns:p14="http://schemas.microsoft.com/office/powerpoint/2010/main" val="25582078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grpId="0"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grpId="0" nodeType="after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pPr algn="ctr" rtl="0">
              <a:buNone/>
            </a:pPr>
            <a:r>
              <a:rPr lang="en-US" dirty="0" smtClean="0"/>
              <a:t>Conclusion </a:t>
            </a:r>
          </a:p>
          <a:p>
            <a:pPr algn="ctr" rtl="0">
              <a:buNone/>
            </a:pPr>
            <a:endParaRPr lang="en-US" dirty="0" smtClean="0"/>
          </a:p>
          <a:p>
            <a:pPr algn="ctr" rtl="0">
              <a:buNone/>
            </a:pPr>
            <a:endParaRPr lang="ar-SA" dirty="0"/>
          </a:p>
        </p:txBody>
      </p:sp>
    </p:spTree>
    <p:extLst>
      <p:ext uri="{BB962C8B-B14F-4D97-AF65-F5344CB8AC3E}">
        <p14:creationId xmlns="" xmlns:p14="http://schemas.microsoft.com/office/powerpoint/2010/main" val="3823397900"/>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style>
          <a:lnRef idx="1">
            <a:schemeClr val="accent1"/>
          </a:lnRef>
          <a:fillRef idx="2">
            <a:schemeClr val="accent1"/>
          </a:fillRef>
          <a:effectRef idx="1">
            <a:schemeClr val="accent1"/>
          </a:effectRef>
          <a:fontRef idx="minor">
            <a:schemeClr val="dk1"/>
          </a:fontRef>
        </p:style>
        <p:txBody>
          <a:bodyPr/>
          <a:lstStyle/>
          <a:p>
            <a:pPr marL="0" indent="0" algn="ctr" rtl="0">
              <a:buNone/>
            </a:pPr>
            <a:endParaRPr lang="en-US" dirty="0" smtClean="0"/>
          </a:p>
          <a:p>
            <a:pPr marL="0" indent="0" algn="ctr" rtl="0">
              <a:buNone/>
            </a:pPr>
            <a:endParaRPr lang="en-US" dirty="0"/>
          </a:p>
          <a:p>
            <a:pPr marL="0" indent="0" algn="ctr" rtl="0">
              <a:buNone/>
            </a:pPr>
            <a:endParaRPr lang="en-US" dirty="0" smtClean="0"/>
          </a:p>
          <a:p>
            <a:pPr marL="0" indent="0" algn="ctr" rtl="0">
              <a:buNone/>
            </a:pPr>
            <a:r>
              <a:rPr lang="en-US" sz="4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THANK YOU</a:t>
            </a:r>
            <a:endParaRPr lang="ar-SA" sz="4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 xmlns:p14="http://schemas.microsoft.com/office/powerpoint/2010/main" val="326745762"/>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1"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500" fill="hold"/>
                                        <p:tgtEl>
                                          <p:spTgt spid="3">
                                            <p:bg/>
                                          </p:spTgt>
                                        </p:tgtEl>
                                        <p:attrNameLst>
                                          <p:attrName>ppt_w</p:attrName>
                                        </p:attrNameLst>
                                      </p:cBhvr>
                                      <p:tavLst>
                                        <p:tav tm="0">
                                          <p:val>
                                            <p:fltVal val="0"/>
                                          </p:val>
                                        </p:tav>
                                        <p:tav tm="100000">
                                          <p:val>
                                            <p:strVal val="#ppt_w"/>
                                          </p:val>
                                        </p:tav>
                                      </p:tavLst>
                                    </p:anim>
                                    <p:anim calcmode="lin" valueType="num">
                                      <p:cBhvr>
                                        <p:cTn id="8" dur="500" fill="hold"/>
                                        <p:tgtEl>
                                          <p:spTgt spid="3">
                                            <p:bg/>
                                          </p:spTgt>
                                        </p:tgtEl>
                                        <p:attrNameLst>
                                          <p:attrName>ppt_h</p:attrName>
                                        </p:attrNameLst>
                                      </p:cBhvr>
                                      <p:tavLst>
                                        <p:tav tm="0">
                                          <p:val>
                                            <p:fltVal val="0"/>
                                          </p:val>
                                        </p:tav>
                                        <p:tav tm="100000">
                                          <p:val>
                                            <p:strVal val="#ppt_h"/>
                                          </p:val>
                                        </p:tav>
                                      </p:tavLst>
                                    </p:anim>
                                    <p:animEffect transition="in" filter="fade">
                                      <p:cBhvr>
                                        <p:cTn id="9" dur="500"/>
                                        <p:tgtEl>
                                          <p:spTgt spid="3">
                                            <p:bg/>
                                          </p:spTgt>
                                        </p:tgtEl>
                                      </p:cBhvr>
                                    </p:animEffect>
                                  </p:childTnLst>
                                </p:cTn>
                              </p:par>
                            </p:childTnLst>
                          </p:cTn>
                        </p:par>
                        <p:par>
                          <p:cTn id="10" fill="hold">
                            <p:stCondLst>
                              <p:cond delay="500"/>
                            </p:stCondLst>
                            <p:childTnLst>
                              <p:par>
                                <p:cTn id="11" presetID="53" presetClass="entr" presetSubtype="16" fill="hold" grpId="1" nodeType="after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p:cTn id="13"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Introduction</a:t>
            </a:r>
            <a:endParaRPr lang="ar-SA" dirty="0"/>
          </a:p>
        </p:txBody>
      </p:sp>
      <p:sp>
        <p:nvSpPr>
          <p:cNvPr id="3" name="Content Placeholder 2"/>
          <p:cNvSpPr>
            <a:spLocks noGrp="1"/>
          </p:cNvSpPr>
          <p:nvPr>
            <p:ph idx="1"/>
          </p:nvPr>
        </p:nvSpPr>
        <p:spPr/>
        <p:txBody>
          <a:bodyPr/>
          <a:lstStyle/>
          <a:p>
            <a:pPr marL="0" indent="0" algn="just" rtl="0">
              <a:buNone/>
            </a:pPr>
            <a:r>
              <a:rPr lang="en-US" dirty="0" smtClean="0"/>
              <a:t>The </a:t>
            </a:r>
            <a:r>
              <a:rPr lang="en-US" dirty="0"/>
              <a:t>foundation of structure is defined as that part of the structure in direct contact with the ground, which transmits safely the load of the structure to the ground</a:t>
            </a:r>
            <a:r>
              <a:rPr lang="en-US" dirty="0" smtClean="0"/>
              <a:t>. </a:t>
            </a:r>
          </a:p>
        </p:txBody>
      </p:sp>
    </p:spTree>
    <p:extLst>
      <p:ext uri="{BB962C8B-B14F-4D97-AF65-F5344CB8AC3E}">
        <p14:creationId xmlns="" xmlns:p14="http://schemas.microsoft.com/office/powerpoint/2010/main" val="3414492330"/>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1" nodeType="afterEffect">
                                  <p:stCondLst>
                                    <p:cond delay="0"/>
                                  </p:stCondLst>
                                  <p:iterate type="wd">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ar-SA" dirty="0"/>
          </a:p>
        </p:txBody>
      </p:sp>
      <p:sp>
        <p:nvSpPr>
          <p:cNvPr id="3" name="Content Placeholder 2"/>
          <p:cNvSpPr>
            <a:spLocks noGrp="1"/>
          </p:cNvSpPr>
          <p:nvPr>
            <p:ph idx="1"/>
          </p:nvPr>
        </p:nvSpPr>
        <p:spPr/>
        <p:txBody>
          <a:bodyPr>
            <a:normAutofit fontScale="92500" lnSpcReduction="10000"/>
          </a:bodyPr>
          <a:lstStyle/>
          <a:p>
            <a:pPr marL="0" indent="0" algn="just" rtl="0">
              <a:buNone/>
            </a:pPr>
            <a:r>
              <a:rPr lang="en-US" dirty="0" smtClean="0"/>
              <a:t>This means that the foundation is a primary part  in any structure. So that the foundation must be designed in a perfect way. </a:t>
            </a:r>
          </a:p>
          <a:p>
            <a:pPr marL="0" indent="0" algn="just" rtl="0">
              <a:buNone/>
            </a:pPr>
            <a:endParaRPr lang="en-US" dirty="0" smtClean="0"/>
          </a:p>
          <a:p>
            <a:pPr marL="0" indent="0" algn="just" rtl="0">
              <a:buNone/>
            </a:pPr>
            <a:r>
              <a:rPr lang="en-US" dirty="0" smtClean="0"/>
              <a:t>The foundations in this project are classified into two alternatives:</a:t>
            </a:r>
          </a:p>
          <a:p>
            <a:pPr marL="0" indent="0" algn="just" rtl="0">
              <a:buFont typeface="Arial" charset="0"/>
              <a:buChar char="•"/>
            </a:pPr>
            <a:r>
              <a:rPr lang="en-US" dirty="0" smtClean="0"/>
              <a:t> Shallow Foundation (Single Footing).</a:t>
            </a:r>
          </a:p>
          <a:p>
            <a:pPr marL="0" indent="0" algn="just" rtl="0">
              <a:buFont typeface="Arial" charset="0"/>
              <a:buChar char="•"/>
            </a:pPr>
            <a:r>
              <a:rPr lang="en-US" dirty="0" smtClean="0"/>
              <a:t> Deep Foundation (Pile Foundation).</a:t>
            </a:r>
          </a:p>
          <a:p>
            <a:pPr marL="0" indent="0" algn="l" rtl="0">
              <a:buNone/>
            </a:pPr>
            <a:r>
              <a:rPr lang="en-US" dirty="0" smtClean="0"/>
              <a:t> </a:t>
            </a:r>
            <a:endParaRPr lang="ar-SA" dirty="0" smtClean="0"/>
          </a:p>
          <a:p>
            <a:pPr algn="r" rtl="0"/>
            <a:endParaRPr lang="ar-SA" dirty="0"/>
          </a:p>
        </p:txBody>
      </p:sp>
    </p:spTree>
    <p:extLst>
      <p:ext uri="{BB962C8B-B14F-4D97-AF65-F5344CB8AC3E}">
        <p14:creationId xmlns="" xmlns:p14="http://schemas.microsoft.com/office/powerpoint/2010/main" val="3597239010"/>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type="wd">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1700"/>
                            </p:stCondLst>
                            <p:childTnLst>
                              <p:par>
                                <p:cTn id="10" presetID="2" presetClass="entr" presetSubtype="8" fill="hold" grpId="0" nodeType="afterEffect">
                                  <p:stCondLst>
                                    <p:cond delay="0"/>
                                  </p:stCondLst>
                                  <p:iterate type="wd">
                                    <p:tmPct val="10000"/>
                                  </p:iterate>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2700"/>
                            </p:stCondLst>
                            <p:childTnLst>
                              <p:par>
                                <p:cTn id="15" presetID="2" presetClass="entr" presetSubtype="8" fill="hold" grpId="0" nodeType="afterEffect">
                                  <p:stCondLst>
                                    <p:cond delay="0"/>
                                  </p:stCondLst>
                                  <p:iterate type="wd">
                                    <p:tmPct val="10000"/>
                                  </p:iterate>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19" fill="hold">
                            <p:stCondLst>
                              <p:cond delay="3500"/>
                            </p:stCondLst>
                            <p:childTnLst>
                              <p:par>
                                <p:cTn id="20" presetID="2" presetClass="entr" presetSubtype="8" fill="hold" grpId="0" nodeType="afterEffect">
                                  <p:stCondLst>
                                    <p:cond delay="0"/>
                                  </p:stCondLst>
                                  <p:iterate type="wd">
                                    <p:tmPct val="10000"/>
                                  </p:iterate>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24" fill="hold">
                            <p:stCondLst>
                              <p:cond delay="4300"/>
                            </p:stCondLst>
                            <p:childTnLst>
                              <p:par>
                                <p:cTn id="25" presetID="2" presetClass="entr" presetSubtype="8" fill="hold" grpId="0" nodeType="afterEffect">
                                  <p:stCondLst>
                                    <p:cond delay="0"/>
                                  </p:stCondLst>
                                  <p:iterate type="wd">
                                    <p:tmPct val="10000"/>
                                  </p:iterate>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57200"/>
            <a:ext cx="8229600" cy="5715000"/>
          </a:xfrm>
        </p:spPr>
        <p:txBody>
          <a:bodyPr/>
          <a:lstStyle/>
          <a:p>
            <a:pPr algn="ctr" rtl="0">
              <a:buNone/>
            </a:pPr>
            <a:r>
              <a:rPr lang="en-US" dirty="0" smtClean="0"/>
              <a:t>Single Footing</a:t>
            </a:r>
          </a:p>
          <a:p>
            <a:pPr algn="l" rtl="0">
              <a:buNone/>
            </a:pPr>
            <a:r>
              <a:rPr lang="en-US" dirty="0" smtClean="0"/>
              <a:t>We decided to use this type of foundation due to two main reasons:</a:t>
            </a:r>
          </a:p>
          <a:p>
            <a:pPr algn="l" rtl="0">
              <a:buFont typeface="Arial" charset="0"/>
              <a:buChar char="•"/>
            </a:pPr>
            <a:r>
              <a:rPr lang="en-US" dirty="0" smtClean="0"/>
              <a:t>Bearing capacity is relatively high (400KN/m</a:t>
            </a:r>
            <a:r>
              <a:rPr lang="en-US" sz="2800" dirty="0" smtClean="0"/>
              <a:t>2</a:t>
            </a:r>
            <a:r>
              <a:rPr lang="en-US" dirty="0" smtClean="0"/>
              <a:t>).</a:t>
            </a:r>
          </a:p>
          <a:p>
            <a:pPr algn="l" rtl="0">
              <a:buFont typeface="Arial" charset="0"/>
              <a:buChar char="•"/>
            </a:pPr>
            <a:r>
              <a:rPr lang="en-US" dirty="0" smtClean="0"/>
              <a:t>Total area of footing &lt; 60% area of building. </a:t>
            </a:r>
          </a:p>
          <a:p>
            <a:pPr algn="l" rtl="0">
              <a:buNone/>
            </a:pPr>
            <a:endParaRPr lang="en-US" dirty="0" smtClean="0"/>
          </a:p>
          <a:p>
            <a:pPr algn="l" rtl="0">
              <a:buNone/>
            </a:pPr>
            <a:endParaRPr lang="en-US"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type="wd">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50"/>
                            </p:stCondLst>
                            <p:childTnLst>
                              <p:par>
                                <p:cTn id="10" presetID="2" presetClass="entr" presetSubtype="8" fill="hold" grpId="0" nodeType="afterEffect">
                                  <p:stCondLst>
                                    <p:cond delay="0"/>
                                  </p:stCondLst>
                                  <p:iterate type="wd">
                                    <p:tmPct val="10000"/>
                                  </p:iterate>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1700"/>
                            </p:stCondLst>
                            <p:childTnLst>
                              <p:par>
                                <p:cTn id="15" presetID="2" presetClass="entr" presetSubtype="8" fill="hold" grpId="0" nodeType="afterEffect">
                                  <p:stCondLst>
                                    <p:cond delay="0"/>
                                  </p:stCondLst>
                                  <p:iterate type="wd">
                                    <p:tmPct val="10000"/>
                                  </p:iterate>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9" fill="hold">
                            <p:stCondLst>
                              <p:cond delay="2550"/>
                            </p:stCondLst>
                            <p:childTnLst>
                              <p:par>
                                <p:cTn id="20" presetID="2" presetClass="entr" presetSubtype="8" fill="hold" grpId="0" nodeType="afterEffect">
                                  <p:stCondLst>
                                    <p:cond delay="0"/>
                                  </p:stCondLst>
                                  <p:iterate type="wd">
                                    <p:tmPct val="10000"/>
                                  </p:iterate>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81000"/>
            <a:ext cx="8229600" cy="5745163"/>
          </a:xfrm>
        </p:spPr>
        <p:txBody>
          <a:bodyPr/>
          <a:lstStyle/>
          <a:p>
            <a:pPr algn="ctr" rtl="0">
              <a:buNone/>
            </a:pPr>
            <a:r>
              <a:rPr lang="en-US" dirty="0" smtClean="0"/>
              <a:t>Pile Foundation</a:t>
            </a:r>
          </a:p>
          <a:p>
            <a:pPr algn="just" rtl="0">
              <a:buNone/>
            </a:pPr>
            <a:r>
              <a:rPr lang="en-US" dirty="0" smtClean="0"/>
              <a:t>    Pile foundation </a:t>
            </a:r>
            <a:r>
              <a:rPr lang="en-US" dirty="0" smtClean="0">
                <a:ea typeface="Calibri"/>
              </a:rPr>
              <a:t>used because an adequate bearing capacity can't be found at shallow enough depths to support the structural loads.</a:t>
            </a:r>
            <a:endParaRPr lang="en-US"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type="wd">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50"/>
                            </p:stCondLst>
                            <p:childTnLst>
                              <p:par>
                                <p:cTn id="10" presetID="2" presetClass="entr" presetSubtype="8" fill="hold" grpId="0" nodeType="afterEffect">
                                  <p:stCondLst>
                                    <p:cond delay="0"/>
                                  </p:stCondLst>
                                  <p:iterate type="wd">
                                    <p:tmPct val="10000"/>
                                  </p:iterate>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990599" y="0"/>
            <a:ext cx="7377737" cy="6858000"/>
          </a:xfrm>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38200"/>
            <a:ext cx="8229600" cy="5486400"/>
          </a:xfrm>
        </p:spPr>
        <p:txBody>
          <a:bodyPr/>
          <a:lstStyle/>
          <a:p>
            <a:pPr lvl="1" algn="ctr" rtl="0">
              <a:buNone/>
            </a:pPr>
            <a:r>
              <a:rPr lang="en-US" sz="3200" dirty="0" smtClean="0"/>
              <a:t>Design for Single Footing</a:t>
            </a:r>
          </a:p>
          <a:p>
            <a:pPr lvl="1" algn="ctr" rtl="0">
              <a:buNone/>
            </a:pPr>
            <a:endParaRPr lang="en-US" sz="3200" dirty="0" smtClean="0"/>
          </a:p>
          <a:p>
            <a:pPr lvl="1" algn="l" rtl="0">
              <a:buNone/>
            </a:pPr>
            <a:r>
              <a:rPr lang="en-US" sz="3200" dirty="0" smtClean="0"/>
              <a:t>	In the Beginning we divide the columns for tow groups depends on the loading. </a:t>
            </a:r>
          </a:p>
          <a:p>
            <a:pPr lvl="1" algn="ctr" rtl="0">
              <a:buNone/>
            </a:pPr>
            <a:endParaRPr lang="en-US" dirty="0" smtClean="0"/>
          </a:p>
          <a:p>
            <a:pPr lvl="1" algn="l" rtl="0">
              <a:buNone/>
            </a:pPr>
            <a:endParaRPr lang="en-US" dirty="0" smtClean="0"/>
          </a:p>
          <a:p>
            <a:pPr lvl="1" algn="ctr" rtl="0">
              <a:buNone/>
            </a:pPr>
            <a:endParaRPr lang="en-US"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type="wd">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8" fill="hold" grpId="0" nodeType="afterEffect">
                                  <p:stCondLst>
                                    <p:cond delay="0"/>
                                  </p:stCondLst>
                                  <p:iterate type="wd">
                                    <p:tmPct val="10000"/>
                                  </p:iterate>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Grouping</a:t>
            </a:r>
            <a:endParaRPr lang="ar-SA" dirty="0"/>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3082853671"/>
              </p:ext>
            </p:extLst>
          </p:nvPr>
        </p:nvGraphicFramePr>
        <p:xfrm>
          <a:off x="914400" y="990600"/>
          <a:ext cx="7162799" cy="5669169"/>
        </p:xfrm>
        <a:graphic>
          <a:graphicData uri="http://schemas.openxmlformats.org/drawingml/2006/table">
            <a:tbl>
              <a:tblPr/>
              <a:tblGrid>
                <a:gridCol w="1023257"/>
                <a:gridCol w="1023257"/>
                <a:gridCol w="1023257"/>
                <a:gridCol w="1023257"/>
                <a:gridCol w="1023257"/>
                <a:gridCol w="1023257"/>
                <a:gridCol w="1023257"/>
              </a:tblGrid>
              <a:tr h="160218">
                <a:tc>
                  <a:txBody>
                    <a:bodyPr/>
                    <a:lstStyle/>
                    <a:p>
                      <a:pPr algn="l" fontAlgn="b"/>
                      <a:r>
                        <a:rPr lang="en-US" sz="1100" b="0" i="0" u="none" strike="noStrike">
                          <a:solidFill>
                            <a:srgbClr val="000000"/>
                          </a:solidFill>
                          <a:effectLst/>
                          <a:latin typeface="Arial"/>
                        </a:rPr>
                        <a:t>Joint #</a:t>
                      </a:r>
                    </a:p>
                  </a:txBody>
                  <a:tcPr marL="4153" marR="4153" marT="4153" marB="0" anchor="b">
                    <a:lnL>
                      <a:noFill/>
                    </a:lnL>
                    <a:lnR>
                      <a:noFill/>
                    </a:lnR>
                    <a:lnT>
                      <a:noFill/>
                    </a:lnT>
                    <a:lnB>
                      <a:noFill/>
                    </a:lnB>
                    <a:solidFill>
                      <a:srgbClr val="DDD9C4"/>
                    </a:solidFill>
                  </a:tcPr>
                </a:tc>
                <a:tc>
                  <a:txBody>
                    <a:bodyPr/>
                    <a:lstStyle/>
                    <a:p>
                      <a:pPr algn="l" fontAlgn="b"/>
                      <a:r>
                        <a:rPr lang="en-US" sz="1100" b="0" i="0" u="none" strike="noStrike">
                          <a:solidFill>
                            <a:srgbClr val="000000"/>
                          </a:solidFill>
                          <a:effectLst/>
                          <a:latin typeface="Arial"/>
                        </a:rPr>
                        <a:t>OutputCase</a:t>
                      </a:r>
                    </a:p>
                  </a:txBody>
                  <a:tcPr marL="4153" marR="4153" marT="4153" marB="0" anchor="b">
                    <a:lnL>
                      <a:noFill/>
                    </a:lnL>
                    <a:lnR>
                      <a:noFill/>
                    </a:lnR>
                    <a:lnT>
                      <a:noFill/>
                    </a:lnT>
                    <a:lnB>
                      <a:noFill/>
                    </a:lnB>
                    <a:solidFill>
                      <a:srgbClr val="DDD9C4"/>
                    </a:solidFill>
                  </a:tcPr>
                </a:tc>
                <a:tc>
                  <a:txBody>
                    <a:bodyPr/>
                    <a:lstStyle/>
                    <a:p>
                      <a:pPr algn="l" fontAlgn="b"/>
                      <a:r>
                        <a:rPr lang="en-US" sz="1100" b="0" i="0" u="none" strike="noStrike">
                          <a:solidFill>
                            <a:srgbClr val="000000"/>
                          </a:solidFill>
                          <a:effectLst/>
                          <a:latin typeface="Arial"/>
                        </a:rPr>
                        <a:t>CaseType</a:t>
                      </a:r>
                    </a:p>
                  </a:txBody>
                  <a:tcPr marL="4153" marR="4153" marT="4153" marB="0" anchor="b">
                    <a:lnL>
                      <a:noFill/>
                    </a:lnL>
                    <a:lnR>
                      <a:noFill/>
                    </a:lnR>
                    <a:lnT>
                      <a:noFill/>
                    </a:lnT>
                    <a:lnB>
                      <a:noFill/>
                    </a:lnB>
                    <a:solidFill>
                      <a:srgbClr val="DDD9C4"/>
                    </a:solidFill>
                  </a:tcPr>
                </a:tc>
                <a:tc>
                  <a:txBody>
                    <a:bodyPr/>
                    <a:lstStyle/>
                    <a:p>
                      <a:pPr algn="l" fontAlgn="b"/>
                      <a:r>
                        <a:rPr lang="en-US" sz="1100" b="0" i="0" u="none" strike="noStrike">
                          <a:solidFill>
                            <a:srgbClr val="000000"/>
                          </a:solidFill>
                          <a:effectLst/>
                          <a:latin typeface="Arial"/>
                        </a:rPr>
                        <a:t>StepType</a:t>
                      </a:r>
                    </a:p>
                  </a:txBody>
                  <a:tcPr marL="4153" marR="4153" marT="4153" marB="0" anchor="b">
                    <a:lnL>
                      <a:noFill/>
                    </a:lnL>
                    <a:lnR>
                      <a:noFill/>
                    </a:lnR>
                    <a:lnT>
                      <a:noFill/>
                    </a:lnT>
                    <a:lnB>
                      <a:noFill/>
                    </a:lnB>
                    <a:solidFill>
                      <a:srgbClr val="DDD9C4"/>
                    </a:solidFill>
                  </a:tcPr>
                </a:tc>
                <a:tc>
                  <a:txBody>
                    <a:bodyPr/>
                    <a:lstStyle/>
                    <a:p>
                      <a:pPr algn="l" fontAlgn="b"/>
                      <a:r>
                        <a:rPr lang="en-US" sz="1100" b="0" i="0" u="none" strike="noStrike">
                          <a:solidFill>
                            <a:srgbClr val="000000"/>
                          </a:solidFill>
                          <a:effectLst/>
                          <a:latin typeface="Arial"/>
                        </a:rPr>
                        <a:t>F3(fixed)</a:t>
                      </a:r>
                    </a:p>
                  </a:txBody>
                  <a:tcPr marL="4153" marR="4153" marT="4153" marB="0" anchor="b">
                    <a:lnL>
                      <a:noFill/>
                    </a:lnL>
                    <a:lnR>
                      <a:noFill/>
                    </a:lnR>
                    <a:lnT>
                      <a:noFill/>
                    </a:lnT>
                    <a:lnB>
                      <a:noFill/>
                    </a:lnB>
                    <a:solidFill>
                      <a:srgbClr val="DDD9C4"/>
                    </a:solidFill>
                  </a:tcPr>
                </a:tc>
                <a:tc>
                  <a:txBody>
                    <a:bodyPr/>
                    <a:lstStyle/>
                    <a:p>
                      <a:pPr algn="l" fontAlgn="b"/>
                      <a:r>
                        <a:rPr lang="en-US" sz="1100" b="0" i="0" u="none" strike="noStrike">
                          <a:solidFill>
                            <a:srgbClr val="000000"/>
                          </a:solidFill>
                          <a:effectLst/>
                          <a:latin typeface="Arial"/>
                        </a:rPr>
                        <a:t>F3(pin)</a:t>
                      </a:r>
                    </a:p>
                  </a:txBody>
                  <a:tcPr marL="4153" marR="4153" marT="4153" marB="0" anchor="b">
                    <a:lnL>
                      <a:noFill/>
                    </a:lnL>
                    <a:lnR>
                      <a:noFill/>
                    </a:lnR>
                    <a:lnT>
                      <a:noFill/>
                    </a:lnT>
                    <a:lnB>
                      <a:noFill/>
                    </a:lnB>
                    <a:solidFill>
                      <a:srgbClr val="DDD9C4"/>
                    </a:solidFill>
                  </a:tcPr>
                </a:tc>
                <a:tc>
                  <a:txBody>
                    <a:bodyPr/>
                    <a:lstStyle/>
                    <a:p>
                      <a:pPr algn="l" fontAlgn="b"/>
                      <a:r>
                        <a:rPr lang="en-US" sz="1100" b="0" i="0" u="none" strike="noStrike">
                          <a:solidFill>
                            <a:srgbClr val="000000"/>
                          </a:solidFill>
                          <a:effectLst/>
                          <a:latin typeface="Arial"/>
                        </a:rPr>
                        <a:t>Area Req.</a:t>
                      </a:r>
                    </a:p>
                  </a:txBody>
                  <a:tcPr marL="4153" marR="4153" marT="4153" marB="0" anchor="b">
                    <a:lnL>
                      <a:noFill/>
                    </a:lnL>
                    <a:lnR>
                      <a:noFill/>
                    </a:lnR>
                    <a:lnT>
                      <a:noFill/>
                    </a:lnT>
                    <a:lnB>
                      <a:noFill/>
                    </a:lnB>
                    <a:solidFill>
                      <a:srgbClr val="DDD9C4"/>
                    </a:solidFill>
                  </a:tcPr>
                </a:tc>
              </a:tr>
              <a:tr h="160218">
                <a:tc gridSpan="7">
                  <a:txBody>
                    <a:bodyPr/>
                    <a:lstStyle/>
                    <a:p>
                      <a:pPr algn="ctr" fontAlgn="b"/>
                      <a:r>
                        <a:rPr lang="en-US" sz="1100" b="0" i="0" u="none" strike="noStrike">
                          <a:solidFill>
                            <a:srgbClr val="000000"/>
                          </a:solidFill>
                          <a:effectLst/>
                          <a:latin typeface="Arial"/>
                        </a:rPr>
                        <a:t>Group 1</a:t>
                      </a:r>
                    </a:p>
                  </a:txBody>
                  <a:tcPr marL="4153" marR="4153" marT="4153" marB="0" anchor="b">
                    <a:lnL>
                      <a:noFill/>
                    </a:lnL>
                    <a:lnR>
                      <a:noFill/>
                    </a:lnR>
                    <a:lnT>
                      <a:noFill/>
                    </a:lnT>
                    <a:lnB>
                      <a:noFill/>
                    </a:lnB>
                    <a:solidFill>
                      <a:srgbClr val="8DB4E2"/>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160218">
                <a:tc>
                  <a:txBody>
                    <a:bodyPr/>
                    <a:lstStyle/>
                    <a:p>
                      <a:pPr algn="ctr" fontAlgn="ctr"/>
                      <a:r>
                        <a:rPr lang="ar-SA" sz="1100" b="0" i="0" u="none" strike="noStrike">
                          <a:solidFill>
                            <a:srgbClr val="000000"/>
                          </a:solidFill>
                          <a:effectLst/>
                          <a:latin typeface="Arial"/>
                        </a:rPr>
                        <a:t>3</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Envelope</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Max</a:t>
                      </a:r>
                    </a:p>
                  </a:txBody>
                  <a:tcPr marL="4153" marR="4153" marT="4153" marB="0" anchor="ctr">
                    <a:lnL>
                      <a:noFill/>
                    </a:lnL>
                    <a:lnR>
                      <a:noFill/>
                    </a:lnR>
                    <a:lnT>
                      <a:noFill/>
                    </a:lnT>
                    <a:lnB>
                      <a:noFill/>
                    </a:lnB>
                    <a:solidFill>
                      <a:srgbClr val="9BBB59"/>
                    </a:solidFill>
                  </a:tcPr>
                </a:tc>
                <a:tc>
                  <a:txBody>
                    <a:bodyPr/>
                    <a:lstStyle/>
                    <a:p>
                      <a:pPr algn="ctr" fontAlgn="ctr"/>
                      <a:r>
                        <a:rPr lang="ar-SA" sz="1100" b="0" i="0" u="none" strike="noStrike">
                          <a:solidFill>
                            <a:srgbClr val="000000"/>
                          </a:solidFill>
                          <a:effectLst/>
                          <a:latin typeface="Arial"/>
                        </a:rPr>
                        <a:t>3587.428</a:t>
                      </a:r>
                    </a:p>
                  </a:txBody>
                  <a:tcPr marL="4153" marR="4153" marT="4153" marB="0" anchor="ctr">
                    <a:lnL>
                      <a:noFill/>
                    </a:lnL>
                    <a:lnR>
                      <a:noFill/>
                    </a:lnR>
                    <a:lnT>
                      <a:noFill/>
                    </a:lnT>
                    <a:lnB>
                      <a:noFill/>
                    </a:lnB>
                    <a:solidFill>
                      <a:srgbClr val="FCD5B4"/>
                    </a:solidFill>
                  </a:tcPr>
                </a:tc>
                <a:tc>
                  <a:txBody>
                    <a:bodyPr/>
                    <a:lstStyle/>
                    <a:p>
                      <a:pPr algn="ctr" fontAlgn="ctr"/>
                      <a:r>
                        <a:rPr lang="ar-SA" sz="1100" b="0" i="0" u="none" strike="noStrike">
                          <a:solidFill>
                            <a:srgbClr val="000000"/>
                          </a:solidFill>
                          <a:effectLst/>
                          <a:latin typeface="Arial"/>
                        </a:rPr>
                        <a:t>3588.331</a:t>
                      </a:r>
                    </a:p>
                  </a:txBody>
                  <a:tcPr marL="4153" marR="4153" marT="4153" marB="0" anchor="ctr">
                    <a:lnL>
                      <a:noFill/>
                    </a:lnL>
                    <a:lnR>
                      <a:noFill/>
                    </a:lnR>
                    <a:lnT>
                      <a:noFill/>
                    </a:lnT>
                    <a:lnB>
                      <a:noFill/>
                    </a:lnB>
                    <a:solidFill>
                      <a:srgbClr val="FCD5B4"/>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a:noFill/>
                    </a:lnR>
                    <a:lnT>
                      <a:noFill/>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3</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Actual</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a:noFill/>
                    </a:lnT>
                    <a:lnB>
                      <a:noFill/>
                    </a:lnB>
                    <a:solidFill>
                      <a:srgbClr val="9BBB59"/>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a:noFill/>
                    </a:lnR>
                    <a:lnT>
                      <a:noFill/>
                    </a:lnT>
                    <a:lnB>
                      <a:noFill/>
                    </a:lnB>
                    <a:solidFill>
                      <a:srgbClr val="9BBB59"/>
                    </a:solidFill>
                  </a:tcPr>
                </a:tc>
                <a:tc>
                  <a:txBody>
                    <a:bodyPr/>
                    <a:lstStyle/>
                    <a:p>
                      <a:pPr algn="ctr" fontAlgn="ctr"/>
                      <a:r>
                        <a:rPr lang="ar-SA" sz="1100" b="0" i="0" u="none" strike="noStrike">
                          <a:solidFill>
                            <a:srgbClr val="000000"/>
                          </a:solidFill>
                          <a:effectLst/>
                          <a:latin typeface="Arial"/>
                        </a:rPr>
                        <a:t>2826.724</a:t>
                      </a:r>
                    </a:p>
                  </a:txBody>
                  <a:tcPr marL="4153" marR="4153" marT="4153" marB="0" anchor="ctr">
                    <a:lnL>
                      <a:noFill/>
                    </a:lnL>
                    <a:lnR>
                      <a:noFill/>
                    </a:lnR>
                    <a:lnT>
                      <a:noFill/>
                    </a:lnT>
                    <a:lnB>
                      <a:noFill/>
                    </a:lnB>
                    <a:solidFill>
                      <a:srgbClr val="FCD5B4"/>
                    </a:solidFill>
                  </a:tcPr>
                </a:tc>
                <a:tc>
                  <a:txBody>
                    <a:bodyPr/>
                    <a:lstStyle/>
                    <a:p>
                      <a:pPr algn="ctr" fontAlgn="ctr"/>
                      <a:r>
                        <a:rPr lang="ar-SA" sz="1100" b="0" i="0" u="none" strike="noStrike">
                          <a:solidFill>
                            <a:srgbClr val="000000"/>
                          </a:solidFill>
                          <a:effectLst/>
                          <a:latin typeface="Arial"/>
                        </a:rPr>
                        <a:t>2827.331</a:t>
                      </a:r>
                    </a:p>
                  </a:txBody>
                  <a:tcPr marL="4153" marR="4153" marT="4153" marB="0" anchor="ctr">
                    <a:lnL>
                      <a:noFill/>
                    </a:lnL>
                    <a:lnR>
                      <a:noFill/>
                    </a:lnR>
                    <a:lnT>
                      <a:noFill/>
                    </a:lnT>
                    <a:lnB>
                      <a:noFill/>
                    </a:lnB>
                    <a:solidFill>
                      <a:srgbClr val="FCD5B4"/>
                    </a:solidFill>
                  </a:tcPr>
                </a:tc>
                <a:tc>
                  <a:txBody>
                    <a:bodyPr/>
                    <a:lstStyle/>
                    <a:p>
                      <a:pPr algn="ctr" fontAlgn="ctr"/>
                      <a:r>
                        <a:rPr lang="ar-SA" sz="1100" b="0" i="0" u="none" strike="noStrike">
                          <a:solidFill>
                            <a:srgbClr val="000000"/>
                          </a:solidFill>
                          <a:effectLst/>
                          <a:latin typeface="Arial"/>
                        </a:rPr>
                        <a:t>7.07</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5</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Envelope</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Max</a:t>
                      </a:r>
                    </a:p>
                  </a:txBody>
                  <a:tcPr marL="4153" marR="4153" marT="4153" marB="0" anchor="ctr">
                    <a:lnL>
                      <a:noFill/>
                    </a:lnL>
                    <a:lnR>
                      <a:noFill/>
                    </a:lnR>
                    <a:lnT>
                      <a:noFill/>
                    </a:lnT>
                    <a:lnB>
                      <a:noFill/>
                    </a:lnB>
                    <a:solidFill>
                      <a:srgbClr val="9BBB59"/>
                    </a:solidFill>
                  </a:tcPr>
                </a:tc>
                <a:tc>
                  <a:txBody>
                    <a:bodyPr/>
                    <a:lstStyle/>
                    <a:p>
                      <a:pPr algn="ctr" fontAlgn="ctr"/>
                      <a:r>
                        <a:rPr lang="ar-SA" sz="1100" b="0" i="0" u="none" strike="noStrike">
                          <a:solidFill>
                            <a:srgbClr val="000000"/>
                          </a:solidFill>
                          <a:effectLst/>
                          <a:latin typeface="Arial"/>
                        </a:rPr>
                        <a:t>3638.078</a:t>
                      </a:r>
                    </a:p>
                  </a:txBody>
                  <a:tcPr marL="4153" marR="4153" marT="4153" marB="0" anchor="ctr">
                    <a:lnL>
                      <a:noFill/>
                    </a:lnL>
                    <a:lnR>
                      <a:noFill/>
                    </a:lnR>
                    <a:lnT>
                      <a:noFill/>
                    </a:lnT>
                    <a:lnB>
                      <a:noFill/>
                    </a:lnB>
                    <a:solidFill>
                      <a:srgbClr val="FCD5B4"/>
                    </a:solidFill>
                  </a:tcPr>
                </a:tc>
                <a:tc>
                  <a:txBody>
                    <a:bodyPr/>
                    <a:lstStyle/>
                    <a:p>
                      <a:pPr algn="ctr" fontAlgn="ctr"/>
                      <a:r>
                        <a:rPr lang="ar-SA" sz="1100" b="0" i="0" u="none" strike="noStrike">
                          <a:solidFill>
                            <a:srgbClr val="000000"/>
                          </a:solidFill>
                          <a:effectLst/>
                          <a:latin typeface="Arial"/>
                        </a:rPr>
                        <a:t>3638.178</a:t>
                      </a:r>
                    </a:p>
                  </a:txBody>
                  <a:tcPr marL="4153" marR="4153" marT="4153" marB="0" anchor="ctr">
                    <a:lnL>
                      <a:noFill/>
                    </a:lnL>
                    <a:lnR>
                      <a:noFill/>
                    </a:lnR>
                    <a:lnT>
                      <a:noFill/>
                    </a:lnT>
                    <a:lnB>
                      <a:noFill/>
                    </a:lnB>
                    <a:solidFill>
                      <a:srgbClr val="FCD5B4"/>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5</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Actual</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a:noFill/>
                    </a:lnT>
                    <a:lnB>
                      <a:noFill/>
                    </a:lnB>
                    <a:solidFill>
                      <a:srgbClr val="9BBB59"/>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a:noFill/>
                    </a:lnR>
                    <a:lnT>
                      <a:noFill/>
                    </a:lnT>
                    <a:lnB>
                      <a:noFill/>
                    </a:lnB>
                    <a:solidFill>
                      <a:srgbClr val="9BBB59"/>
                    </a:solidFill>
                  </a:tcPr>
                </a:tc>
                <a:tc>
                  <a:txBody>
                    <a:bodyPr/>
                    <a:lstStyle/>
                    <a:p>
                      <a:pPr algn="ctr" fontAlgn="ctr"/>
                      <a:r>
                        <a:rPr lang="ar-SA" sz="1100" b="0" i="0" u="none" strike="noStrike">
                          <a:solidFill>
                            <a:srgbClr val="000000"/>
                          </a:solidFill>
                          <a:effectLst/>
                          <a:latin typeface="Arial"/>
                        </a:rPr>
                        <a:t>2853.873</a:t>
                      </a:r>
                    </a:p>
                  </a:txBody>
                  <a:tcPr marL="4153" marR="4153" marT="4153" marB="0" anchor="ctr">
                    <a:lnL>
                      <a:noFill/>
                    </a:lnL>
                    <a:lnR>
                      <a:noFill/>
                    </a:lnR>
                    <a:lnT>
                      <a:noFill/>
                    </a:lnT>
                    <a:lnB>
                      <a:noFill/>
                    </a:lnB>
                    <a:solidFill>
                      <a:srgbClr val="FCD5B4"/>
                    </a:solidFill>
                  </a:tcPr>
                </a:tc>
                <a:tc>
                  <a:txBody>
                    <a:bodyPr/>
                    <a:lstStyle/>
                    <a:p>
                      <a:pPr algn="ctr" fontAlgn="ctr"/>
                      <a:r>
                        <a:rPr lang="ar-SA" sz="1100" b="0" i="0" u="none" strike="noStrike">
                          <a:solidFill>
                            <a:srgbClr val="000000"/>
                          </a:solidFill>
                          <a:effectLst/>
                          <a:latin typeface="Arial"/>
                        </a:rPr>
                        <a:t>2853.897</a:t>
                      </a:r>
                    </a:p>
                  </a:txBody>
                  <a:tcPr marL="4153" marR="4153" marT="4153" marB="0" anchor="ctr">
                    <a:lnL>
                      <a:noFill/>
                    </a:lnL>
                    <a:lnR>
                      <a:noFill/>
                    </a:lnR>
                    <a:lnT>
                      <a:noFill/>
                    </a:lnT>
                    <a:lnB>
                      <a:noFill/>
                    </a:lnB>
                    <a:solidFill>
                      <a:srgbClr val="FCD5B4"/>
                    </a:solidFill>
                  </a:tcPr>
                </a:tc>
                <a:tc>
                  <a:txBody>
                    <a:bodyPr/>
                    <a:lstStyle/>
                    <a:p>
                      <a:pPr algn="ctr" fontAlgn="ctr"/>
                      <a:r>
                        <a:rPr lang="ar-SA" sz="1100" b="0" i="0" u="none" strike="noStrike">
                          <a:solidFill>
                            <a:srgbClr val="000000"/>
                          </a:solidFill>
                          <a:effectLst/>
                          <a:latin typeface="Arial"/>
                        </a:rPr>
                        <a:t>7.13</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7</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Envelope</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Max</a:t>
                      </a:r>
                    </a:p>
                  </a:txBody>
                  <a:tcPr marL="4153" marR="4153" marT="4153" marB="0" anchor="ctr">
                    <a:lnL>
                      <a:noFill/>
                    </a:lnL>
                    <a:lnR>
                      <a:noFill/>
                    </a:lnR>
                    <a:lnT>
                      <a:noFill/>
                    </a:lnT>
                    <a:lnB>
                      <a:noFill/>
                    </a:lnB>
                    <a:solidFill>
                      <a:srgbClr val="9BBB59"/>
                    </a:solidFill>
                  </a:tcPr>
                </a:tc>
                <a:tc>
                  <a:txBody>
                    <a:bodyPr/>
                    <a:lstStyle/>
                    <a:p>
                      <a:pPr algn="ctr" fontAlgn="ctr"/>
                      <a:r>
                        <a:rPr lang="ar-SA" sz="1100" b="0" i="0" u="none" strike="noStrike">
                          <a:solidFill>
                            <a:srgbClr val="000000"/>
                          </a:solidFill>
                          <a:effectLst/>
                          <a:latin typeface="Arial"/>
                        </a:rPr>
                        <a:t>3564.07</a:t>
                      </a:r>
                    </a:p>
                  </a:txBody>
                  <a:tcPr marL="4153" marR="4153" marT="4153" marB="0" anchor="ctr">
                    <a:lnL>
                      <a:noFill/>
                    </a:lnL>
                    <a:lnR>
                      <a:noFill/>
                    </a:lnR>
                    <a:lnT>
                      <a:noFill/>
                    </a:lnT>
                    <a:lnB>
                      <a:noFill/>
                    </a:lnB>
                    <a:solidFill>
                      <a:srgbClr val="FCD5B4"/>
                    </a:solidFill>
                  </a:tcPr>
                </a:tc>
                <a:tc>
                  <a:txBody>
                    <a:bodyPr/>
                    <a:lstStyle/>
                    <a:p>
                      <a:pPr algn="ctr" fontAlgn="ctr"/>
                      <a:r>
                        <a:rPr lang="ar-SA" sz="1100" b="0" i="0" u="none" strike="noStrike">
                          <a:solidFill>
                            <a:srgbClr val="000000"/>
                          </a:solidFill>
                          <a:effectLst/>
                          <a:latin typeface="Arial"/>
                        </a:rPr>
                        <a:t>3564.304</a:t>
                      </a:r>
                    </a:p>
                  </a:txBody>
                  <a:tcPr marL="4153" marR="4153" marT="4153" marB="0" anchor="ctr">
                    <a:lnL>
                      <a:noFill/>
                    </a:lnL>
                    <a:lnR>
                      <a:noFill/>
                    </a:lnR>
                    <a:lnT>
                      <a:noFill/>
                    </a:lnT>
                    <a:lnB>
                      <a:noFill/>
                    </a:lnB>
                    <a:solidFill>
                      <a:srgbClr val="FCD5B4"/>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7</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Actual</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a:noFill/>
                    </a:lnT>
                    <a:lnB>
                      <a:noFill/>
                    </a:lnB>
                    <a:solidFill>
                      <a:srgbClr val="9BBB59"/>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a:noFill/>
                    </a:lnR>
                    <a:lnT>
                      <a:noFill/>
                    </a:lnT>
                    <a:lnB>
                      <a:noFill/>
                    </a:lnB>
                    <a:solidFill>
                      <a:srgbClr val="9BBB59"/>
                    </a:solidFill>
                  </a:tcPr>
                </a:tc>
                <a:tc>
                  <a:txBody>
                    <a:bodyPr/>
                    <a:lstStyle/>
                    <a:p>
                      <a:pPr algn="ctr" fontAlgn="ctr"/>
                      <a:r>
                        <a:rPr lang="ar-SA" sz="1100" b="0" i="0" u="none" strike="noStrike">
                          <a:solidFill>
                            <a:srgbClr val="000000"/>
                          </a:solidFill>
                          <a:effectLst/>
                          <a:latin typeface="Arial"/>
                        </a:rPr>
                        <a:t>2798.563</a:t>
                      </a:r>
                    </a:p>
                  </a:txBody>
                  <a:tcPr marL="4153" marR="4153" marT="4153" marB="0" anchor="ctr">
                    <a:lnL>
                      <a:noFill/>
                    </a:lnL>
                    <a:lnR>
                      <a:noFill/>
                    </a:lnR>
                    <a:lnT>
                      <a:noFill/>
                    </a:lnT>
                    <a:lnB>
                      <a:noFill/>
                    </a:lnB>
                    <a:solidFill>
                      <a:srgbClr val="FCD5B4"/>
                    </a:solidFill>
                  </a:tcPr>
                </a:tc>
                <a:tc>
                  <a:txBody>
                    <a:bodyPr/>
                    <a:lstStyle/>
                    <a:p>
                      <a:pPr algn="ctr" fontAlgn="ctr"/>
                      <a:r>
                        <a:rPr lang="ar-SA" sz="1100" b="0" i="0" u="none" strike="noStrike">
                          <a:solidFill>
                            <a:srgbClr val="000000"/>
                          </a:solidFill>
                          <a:effectLst/>
                          <a:latin typeface="Arial"/>
                        </a:rPr>
                        <a:t>2798.72</a:t>
                      </a:r>
                    </a:p>
                  </a:txBody>
                  <a:tcPr marL="4153" marR="4153" marT="4153" marB="0" anchor="ctr">
                    <a:lnL>
                      <a:noFill/>
                    </a:lnL>
                    <a:lnR>
                      <a:noFill/>
                    </a:lnR>
                    <a:lnT>
                      <a:noFill/>
                    </a:lnT>
                    <a:lnB>
                      <a:noFill/>
                    </a:lnB>
                    <a:solidFill>
                      <a:srgbClr val="FCD5B4"/>
                    </a:solidFill>
                  </a:tcPr>
                </a:tc>
                <a:tc>
                  <a:txBody>
                    <a:bodyPr/>
                    <a:lstStyle/>
                    <a:p>
                      <a:pPr algn="ctr" fontAlgn="ctr"/>
                      <a:r>
                        <a:rPr lang="ar-SA" sz="1100" b="0" i="0" u="none" strike="noStrike">
                          <a:solidFill>
                            <a:srgbClr val="000000"/>
                          </a:solidFill>
                          <a:effectLst/>
                          <a:latin typeface="Arial"/>
                        </a:rPr>
                        <a:t>7.00</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9</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Envelope</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Max</a:t>
                      </a:r>
                    </a:p>
                  </a:txBody>
                  <a:tcPr marL="4153" marR="4153" marT="4153" marB="0" anchor="ctr">
                    <a:lnL>
                      <a:noFill/>
                    </a:lnL>
                    <a:lnR>
                      <a:noFill/>
                    </a:lnR>
                    <a:lnT>
                      <a:noFill/>
                    </a:lnT>
                    <a:lnB>
                      <a:noFill/>
                    </a:lnB>
                    <a:solidFill>
                      <a:srgbClr val="9BBB59"/>
                    </a:solidFill>
                  </a:tcPr>
                </a:tc>
                <a:tc>
                  <a:txBody>
                    <a:bodyPr/>
                    <a:lstStyle/>
                    <a:p>
                      <a:pPr algn="ctr" fontAlgn="ctr"/>
                      <a:r>
                        <a:rPr lang="ar-SA" sz="1100" b="0" i="0" u="none" strike="noStrike">
                          <a:solidFill>
                            <a:srgbClr val="000000"/>
                          </a:solidFill>
                          <a:effectLst/>
                          <a:latin typeface="Arial"/>
                        </a:rPr>
                        <a:t>3728.522</a:t>
                      </a:r>
                    </a:p>
                  </a:txBody>
                  <a:tcPr marL="4153" marR="4153" marT="4153" marB="0" anchor="ctr">
                    <a:lnL>
                      <a:noFill/>
                    </a:lnL>
                    <a:lnR>
                      <a:noFill/>
                    </a:lnR>
                    <a:lnT>
                      <a:noFill/>
                    </a:lnT>
                    <a:lnB>
                      <a:noFill/>
                    </a:lnB>
                    <a:solidFill>
                      <a:srgbClr val="FCD5B4"/>
                    </a:solidFill>
                  </a:tcPr>
                </a:tc>
                <a:tc>
                  <a:txBody>
                    <a:bodyPr/>
                    <a:lstStyle/>
                    <a:p>
                      <a:pPr algn="ctr" fontAlgn="ctr"/>
                      <a:r>
                        <a:rPr lang="ar-SA" sz="1100" b="0" i="0" u="none" strike="noStrike">
                          <a:solidFill>
                            <a:srgbClr val="000000"/>
                          </a:solidFill>
                          <a:effectLst/>
                          <a:latin typeface="Arial"/>
                        </a:rPr>
                        <a:t>3728.652</a:t>
                      </a:r>
                    </a:p>
                  </a:txBody>
                  <a:tcPr marL="4153" marR="4153" marT="4153" marB="0" anchor="ctr">
                    <a:lnL>
                      <a:noFill/>
                    </a:lnL>
                    <a:lnR>
                      <a:noFill/>
                    </a:lnR>
                    <a:lnT>
                      <a:noFill/>
                    </a:lnT>
                    <a:lnB>
                      <a:noFill/>
                    </a:lnB>
                    <a:solidFill>
                      <a:srgbClr val="FCD5B4"/>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9</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Actual</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a:noFill/>
                    </a:lnT>
                    <a:lnB>
                      <a:noFill/>
                    </a:lnB>
                    <a:solidFill>
                      <a:srgbClr val="9BBB59"/>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a:noFill/>
                    </a:lnR>
                    <a:lnT>
                      <a:noFill/>
                    </a:lnT>
                    <a:lnB>
                      <a:noFill/>
                    </a:lnB>
                    <a:solidFill>
                      <a:srgbClr val="9BBB59"/>
                    </a:solidFill>
                  </a:tcPr>
                </a:tc>
                <a:tc>
                  <a:txBody>
                    <a:bodyPr/>
                    <a:lstStyle/>
                    <a:p>
                      <a:pPr algn="ctr" fontAlgn="ctr"/>
                      <a:r>
                        <a:rPr lang="ar-SA" sz="1100" b="0" i="0" u="none" strike="noStrike">
                          <a:solidFill>
                            <a:srgbClr val="000000"/>
                          </a:solidFill>
                          <a:effectLst/>
                          <a:latin typeface="Arial"/>
                        </a:rPr>
                        <a:t>2924.388</a:t>
                      </a:r>
                    </a:p>
                  </a:txBody>
                  <a:tcPr marL="4153" marR="4153" marT="4153" marB="0" anchor="ctr">
                    <a:lnL>
                      <a:noFill/>
                    </a:lnL>
                    <a:lnR>
                      <a:noFill/>
                    </a:lnR>
                    <a:lnT>
                      <a:noFill/>
                    </a:lnT>
                    <a:lnB>
                      <a:noFill/>
                    </a:lnB>
                    <a:solidFill>
                      <a:srgbClr val="FCD5B4"/>
                    </a:solidFill>
                  </a:tcPr>
                </a:tc>
                <a:tc>
                  <a:txBody>
                    <a:bodyPr/>
                    <a:lstStyle/>
                    <a:p>
                      <a:pPr algn="ctr" fontAlgn="ctr"/>
                      <a:r>
                        <a:rPr lang="ar-SA" sz="1100" b="0" i="0" u="none" strike="noStrike">
                          <a:solidFill>
                            <a:srgbClr val="000000"/>
                          </a:solidFill>
                          <a:effectLst/>
                          <a:latin typeface="Arial"/>
                        </a:rPr>
                        <a:t>2924.488</a:t>
                      </a:r>
                    </a:p>
                  </a:txBody>
                  <a:tcPr marL="4153" marR="4153" marT="4153" marB="0" anchor="ctr">
                    <a:lnL>
                      <a:noFill/>
                    </a:lnL>
                    <a:lnR>
                      <a:noFill/>
                    </a:lnR>
                    <a:lnT>
                      <a:noFill/>
                    </a:lnT>
                    <a:lnB>
                      <a:noFill/>
                    </a:lnB>
                    <a:solidFill>
                      <a:srgbClr val="FCD5B4"/>
                    </a:solidFill>
                  </a:tcPr>
                </a:tc>
                <a:tc>
                  <a:txBody>
                    <a:bodyPr/>
                    <a:lstStyle/>
                    <a:p>
                      <a:pPr algn="ctr" fontAlgn="ctr"/>
                      <a:r>
                        <a:rPr lang="ar-SA" sz="1100" b="0" i="0" u="none" strike="noStrike">
                          <a:solidFill>
                            <a:srgbClr val="000000"/>
                          </a:solidFill>
                          <a:effectLst/>
                          <a:latin typeface="Arial"/>
                        </a:rPr>
                        <a:t>7.31</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11</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Envelope</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a:noFill/>
                    </a:lnT>
                    <a:lnB>
                      <a:noFill/>
                    </a:lnB>
                    <a:solidFill>
                      <a:srgbClr val="9BBB59"/>
                    </a:solidFill>
                  </a:tcPr>
                </a:tc>
                <a:tc>
                  <a:txBody>
                    <a:bodyPr/>
                    <a:lstStyle/>
                    <a:p>
                      <a:pPr algn="ctr" fontAlgn="ctr"/>
                      <a:r>
                        <a:rPr lang="en-US" sz="1100" b="0" i="0" u="none" strike="noStrike">
                          <a:solidFill>
                            <a:srgbClr val="000000"/>
                          </a:solidFill>
                          <a:effectLst/>
                          <a:latin typeface="Arial"/>
                        </a:rPr>
                        <a:t>Max</a:t>
                      </a:r>
                    </a:p>
                  </a:txBody>
                  <a:tcPr marL="4153" marR="4153" marT="4153" marB="0" anchor="ctr">
                    <a:lnL>
                      <a:noFill/>
                    </a:lnL>
                    <a:lnR>
                      <a:noFill/>
                    </a:lnR>
                    <a:lnT>
                      <a:noFill/>
                    </a:lnT>
                    <a:lnB>
                      <a:noFill/>
                    </a:lnB>
                    <a:solidFill>
                      <a:srgbClr val="9BBB59"/>
                    </a:solidFill>
                  </a:tcPr>
                </a:tc>
                <a:tc>
                  <a:txBody>
                    <a:bodyPr/>
                    <a:lstStyle/>
                    <a:p>
                      <a:pPr algn="ctr" fontAlgn="ctr"/>
                      <a:r>
                        <a:rPr lang="ar-SA" sz="1100" b="0" i="0" u="none" strike="noStrike">
                          <a:solidFill>
                            <a:srgbClr val="000000"/>
                          </a:solidFill>
                          <a:effectLst/>
                          <a:latin typeface="Arial"/>
                        </a:rPr>
                        <a:t>3390.735</a:t>
                      </a:r>
                    </a:p>
                  </a:txBody>
                  <a:tcPr marL="4153" marR="4153" marT="4153" marB="0" anchor="ctr">
                    <a:lnL>
                      <a:noFill/>
                    </a:lnL>
                    <a:lnR>
                      <a:noFill/>
                    </a:lnR>
                    <a:lnT>
                      <a:noFill/>
                    </a:lnT>
                    <a:lnB>
                      <a:noFill/>
                    </a:lnB>
                    <a:solidFill>
                      <a:srgbClr val="FCD5B4"/>
                    </a:solidFill>
                  </a:tcPr>
                </a:tc>
                <a:tc>
                  <a:txBody>
                    <a:bodyPr/>
                    <a:lstStyle/>
                    <a:p>
                      <a:pPr algn="ctr" fontAlgn="ctr"/>
                      <a:r>
                        <a:rPr lang="ar-SA" sz="1100" b="0" i="0" u="none" strike="noStrike">
                          <a:solidFill>
                            <a:srgbClr val="000000"/>
                          </a:solidFill>
                          <a:effectLst/>
                          <a:latin typeface="Arial"/>
                        </a:rPr>
                        <a:t>3391.447</a:t>
                      </a:r>
                    </a:p>
                  </a:txBody>
                  <a:tcPr marL="4153" marR="4153" marT="4153" marB="0" anchor="ctr">
                    <a:lnL>
                      <a:noFill/>
                    </a:lnL>
                    <a:lnR>
                      <a:noFill/>
                    </a:lnR>
                    <a:lnT>
                      <a:noFill/>
                    </a:lnT>
                    <a:lnB>
                      <a:noFill/>
                    </a:lnB>
                    <a:solidFill>
                      <a:srgbClr val="FCD5B4"/>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11</a:t>
                      </a:r>
                    </a:p>
                  </a:txBody>
                  <a:tcPr marL="4153" marR="4153" marT="4153" marB="0" anchor="ctr">
                    <a:lnL>
                      <a:noFill/>
                    </a:lnL>
                    <a:lnR>
                      <a:noFill/>
                    </a:lnR>
                    <a:lnT>
                      <a:noFill/>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Actual</a:t>
                      </a:r>
                    </a:p>
                  </a:txBody>
                  <a:tcPr marL="4153" marR="4153" marT="4153" marB="0" anchor="ctr">
                    <a:lnL>
                      <a:noFill/>
                    </a:lnL>
                    <a:lnR>
                      <a:noFill/>
                    </a:lnR>
                    <a:lnT>
                      <a:noFill/>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a:noFill/>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a:noFill/>
                    </a:lnR>
                    <a:lnT>
                      <a:noFill/>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2667.404</a:t>
                      </a:r>
                    </a:p>
                  </a:txBody>
                  <a:tcPr marL="4153" marR="4153" marT="4153" marB="0" anchor="ctr">
                    <a:lnL>
                      <a:noFill/>
                    </a:lnL>
                    <a:lnR>
                      <a:noFill/>
                    </a:lnR>
                    <a:lnT>
                      <a:noFill/>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2668.041</a:t>
                      </a:r>
                    </a:p>
                  </a:txBody>
                  <a:tcPr marL="4153" marR="4153" marT="4153" marB="0" anchor="ctr">
                    <a:lnL>
                      <a:noFill/>
                    </a:lnL>
                    <a:lnR>
                      <a:noFill/>
                    </a:lnR>
                    <a:lnT>
                      <a:noFill/>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6.67</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21</a:t>
                      </a:r>
                    </a:p>
                  </a:txBody>
                  <a:tcPr marL="4153" marR="4153" marT="4153"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Arial"/>
                        </a:rPr>
                        <a:t>Envelope</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Arial"/>
                        </a:rPr>
                        <a:t>Max</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ar-SA" sz="1100" b="0" i="0" u="none" strike="noStrike">
                          <a:solidFill>
                            <a:srgbClr val="000000"/>
                          </a:solidFill>
                          <a:effectLst/>
                          <a:latin typeface="Arial"/>
                        </a:rPr>
                        <a:t>3928.357</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ar-SA" sz="1100" b="0" i="0" u="none" strike="noStrike">
                          <a:solidFill>
                            <a:srgbClr val="000000"/>
                          </a:solidFill>
                          <a:effectLst/>
                          <a:latin typeface="Arial"/>
                        </a:rPr>
                        <a:t>3928.668</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r>
              <a:tr h="160218">
                <a:tc>
                  <a:txBody>
                    <a:bodyPr/>
                    <a:lstStyle/>
                    <a:p>
                      <a:pPr algn="ctr" fontAlgn="ctr"/>
                      <a:r>
                        <a:rPr lang="ar-SA" sz="1100" b="0" i="0" u="none" strike="noStrike">
                          <a:solidFill>
                            <a:srgbClr val="000000"/>
                          </a:solidFill>
                          <a:effectLst/>
                          <a:latin typeface="Arial"/>
                        </a:rPr>
                        <a:t>21</a:t>
                      </a:r>
                    </a:p>
                  </a:txBody>
                  <a:tcPr marL="4153" marR="4153" marT="4153"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Arial"/>
                        </a:rPr>
                        <a:t>Actual</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ar-SA" sz="1100" b="0" i="0" u="none" strike="noStrike">
                          <a:solidFill>
                            <a:srgbClr val="000000"/>
                          </a:solidFill>
                          <a:effectLst/>
                          <a:latin typeface="Arial"/>
                        </a:rPr>
                        <a:t>3094.509</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ar-SA" sz="1100" b="0" i="0" u="none" strike="noStrike">
                          <a:solidFill>
                            <a:srgbClr val="000000"/>
                          </a:solidFill>
                          <a:effectLst/>
                          <a:latin typeface="Arial"/>
                        </a:rPr>
                        <a:t>3094.906</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ar-SA" sz="1100" b="0" i="0" u="none" strike="noStrike">
                          <a:solidFill>
                            <a:srgbClr val="000000"/>
                          </a:solidFill>
                          <a:effectLst/>
                          <a:latin typeface="Arial"/>
                        </a:rPr>
                        <a:t>7.74</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r>
              <a:tr h="160218">
                <a:tc>
                  <a:txBody>
                    <a:bodyPr/>
                    <a:lstStyle/>
                    <a:p>
                      <a:pPr algn="ctr" fontAlgn="ctr"/>
                      <a:r>
                        <a:rPr lang="ar-SA" sz="1100" b="0" i="0" u="none" strike="noStrike">
                          <a:solidFill>
                            <a:srgbClr val="000000"/>
                          </a:solidFill>
                          <a:effectLst/>
                          <a:latin typeface="Arial"/>
                        </a:rPr>
                        <a:t>23</a:t>
                      </a:r>
                    </a:p>
                  </a:txBody>
                  <a:tcPr marL="4153" marR="4153" marT="4153"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Envelope</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Max</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3841.991</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3844.738</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23</a:t>
                      </a:r>
                    </a:p>
                  </a:txBody>
                  <a:tcPr marL="4153" marR="4153" marT="4153"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Actual</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3026.197</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3028.216</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7.57</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27</a:t>
                      </a:r>
                    </a:p>
                  </a:txBody>
                  <a:tcPr marL="4153" marR="4153" marT="4153"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Envelope</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Max</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2966.91</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2965.158</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27</a:t>
                      </a:r>
                    </a:p>
                  </a:txBody>
                  <a:tcPr marL="4153" marR="4153" marT="4153"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Actual</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2374.574</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2373.369</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5.93</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35</a:t>
                      </a:r>
                    </a:p>
                  </a:txBody>
                  <a:tcPr marL="4153" marR="4153" marT="4153"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Envelope</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Max</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3507.313</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3507.715</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35</a:t>
                      </a:r>
                    </a:p>
                  </a:txBody>
                  <a:tcPr marL="4153" marR="4153" marT="4153"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Actual</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2700.347</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2700.631</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6.75</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37</a:t>
                      </a:r>
                    </a:p>
                  </a:txBody>
                  <a:tcPr marL="4153" marR="4153" marT="4153"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Envelope</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Max</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3381.925</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3383.2</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37</a:t>
                      </a:r>
                    </a:p>
                  </a:txBody>
                  <a:tcPr marL="4153" marR="4153" marT="4153"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Actual</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2605.922</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2606.911</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6.52</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gridSpan="7">
                  <a:txBody>
                    <a:bodyPr/>
                    <a:lstStyle/>
                    <a:p>
                      <a:pPr algn="ctr" fontAlgn="b"/>
                      <a:r>
                        <a:rPr lang="en-US" sz="1100" b="0" i="0" u="none" strike="noStrike">
                          <a:solidFill>
                            <a:srgbClr val="000000"/>
                          </a:solidFill>
                          <a:effectLst/>
                          <a:latin typeface="Arial"/>
                        </a:rPr>
                        <a:t>Group2</a:t>
                      </a:r>
                    </a:p>
                  </a:txBody>
                  <a:tcPr marL="4153" marR="4153" marT="4153"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8DB4E2"/>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160218">
                <a:tc>
                  <a:txBody>
                    <a:bodyPr/>
                    <a:lstStyle/>
                    <a:p>
                      <a:pPr algn="ctr" fontAlgn="ctr"/>
                      <a:r>
                        <a:rPr lang="ar-SA" sz="1100" b="0" i="0" u="none" strike="noStrike">
                          <a:solidFill>
                            <a:srgbClr val="000000"/>
                          </a:solidFill>
                          <a:effectLst/>
                          <a:latin typeface="Arial"/>
                        </a:rPr>
                        <a:t>1</a:t>
                      </a:r>
                    </a:p>
                  </a:txBody>
                  <a:tcPr marL="4153" marR="4153" marT="4153"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Envelope</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Max</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2254.257</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2253.817</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1</a:t>
                      </a:r>
                    </a:p>
                  </a:txBody>
                  <a:tcPr marL="4153" marR="4153" marT="4153"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Actual</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1809.105</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1808.586</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4.52</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13</a:t>
                      </a:r>
                    </a:p>
                  </a:txBody>
                  <a:tcPr marL="4153" marR="4153" marT="4153"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Envelope</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Max</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2271.943</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2270.33</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13</a:t>
                      </a:r>
                    </a:p>
                  </a:txBody>
                  <a:tcPr marL="4153" marR="4153" marT="4153"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Actual</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1821.008</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1819.752</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4.55</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25</a:t>
                      </a:r>
                    </a:p>
                  </a:txBody>
                  <a:tcPr marL="4153" marR="4153" marT="4153"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Envelope</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Max</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2242.433</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2242.684</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25</a:t>
                      </a:r>
                    </a:p>
                  </a:txBody>
                  <a:tcPr marL="4153" marR="4153" marT="4153"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Actual</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1799.311</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1799.256</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4.50</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39</a:t>
                      </a:r>
                    </a:p>
                  </a:txBody>
                  <a:tcPr marL="4153" marR="4153" marT="4153"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Envelope</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Max</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2197.429</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2195.279</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39</a:t>
                      </a:r>
                    </a:p>
                  </a:txBody>
                  <a:tcPr marL="4153" marR="4153" marT="4153"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Actual</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BBB59"/>
                    </a:solidFill>
                  </a:tcPr>
                </a:tc>
                <a:tc>
                  <a:txBody>
                    <a:bodyPr/>
                    <a:lstStyle/>
                    <a:p>
                      <a:pPr algn="ctr" fontAlgn="ctr"/>
                      <a:r>
                        <a:rPr lang="ar-SA" sz="1100" b="0" i="0" u="none" strike="noStrike">
                          <a:solidFill>
                            <a:srgbClr val="000000"/>
                          </a:solidFill>
                          <a:effectLst/>
                          <a:latin typeface="Arial"/>
                        </a:rPr>
                        <a:t>1747.604</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1746.004</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CD5B4"/>
                    </a:solidFill>
                  </a:tcPr>
                </a:tc>
                <a:tc>
                  <a:txBody>
                    <a:bodyPr/>
                    <a:lstStyle/>
                    <a:p>
                      <a:pPr algn="ctr" fontAlgn="ctr"/>
                      <a:r>
                        <a:rPr lang="ar-SA" sz="1100" b="0" i="0" u="none" strike="noStrike">
                          <a:solidFill>
                            <a:srgbClr val="000000"/>
                          </a:solidFill>
                          <a:effectLst/>
                          <a:latin typeface="Arial"/>
                        </a:rPr>
                        <a:t>4.37</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538DD5"/>
                    </a:solidFill>
                  </a:tcPr>
                </a:tc>
              </a:tr>
              <a:tr h="160218">
                <a:tc>
                  <a:txBody>
                    <a:bodyPr/>
                    <a:lstStyle/>
                    <a:p>
                      <a:pPr algn="ctr" fontAlgn="ctr"/>
                      <a:r>
                        <a:rPr lang="ar-SA" sz="1100" b="0" i="0" u="none" strike="noStrike">
                          <a:solidFill>
                            <a:srgbClr val="000000"/>
                          </a:solidFill>
                          <a:effectLst/>
                          <a:latin typeface="Arial"/>
                        </a:rPr>
                        <a:t>41</a:t>
                      </a:r>
                    </a:p>
                  </a:txBody>
                  <a:tcPr marL="4153" marR="4153" marT="4153"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Arial"/>
                        </a:rPr>
                        <a:t>Envelope</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Arial"/>
                        </a:rPr>
                        <a:t>Max</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ar-SA" sz="1100" b="0" i="0" u="none" strike="noStrike">
                          <a:solidFill>
                            <a:srgbClr val="000000"/>
                          </a:solidFill>
                          <a:effectLst/>
                          <a:latin typeface="Arial"/>
                        </a:rPr>
                        <a:t>2562.685</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ar-SA" sz="1100" b="0" i="0" u="none" strike="noStrike">
                          <a:solidFill>
                            <a:srgbClr val="000000"/>
                          </a:solidFill>
                          <a:effectLst/>
                          <a:latin typeface="Arial"/>
                        </a:rPr>
                        <a:t>2561.85</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r>
              <a:tr h="160218">
                <a:tc>
                  <a:txBody>
                    <a:bodyPr/>
                    <a:lstStyle/>
                    <a:p>
                      <a:pPr algn="ctr" fontAlgn="ctr"/>
                      <a:r>
                        <a:rPr lang="ar-SA" sz="1100" b="0" i="0" u="none" strike="noStrike">
                          <a:solidFill>
                            <a:srgbClr val="000000"/>
                          </a:solidFill>
                          <a:effectLst/>
                          <a:latin typeface="Arial"/>
                        </a:rPr>
                        <a:t>41</a:t>
                      </a:r>
                    </a:p>
                  </a:txBody>
                  <a:tcPr marL="4153" marR="4153" marT="4153" marB="0" anchor="ctr">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Arial"/>
                        </a:rPr>
                        <a:t>Actual</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Arial"/>
                        </a:rPr>
                        <a:t>Combination</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ar-SA" sz="1100" b="0" i="0" u="none" strike="noStrike">
                          <a:solidFill>
                            <a:srgbClr val="000000"/>
                          </a:solidFill>
                          <a:effectLst/>
                          <a:latin typeface="Arial"/>
                        </a:rPr>
                        <a:t> </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ar-SA" sz="1100" b="0" i="0" u="none" strike="noStrike">
                          <a:solidFill>
                            <a:srgbClr val="000000"/>
                          </a:solidFill>
                          <a:effectLst/>
                          <a:latin typeface="Arial"/>
                        </a:rPr>
                        <a:t>2037.858</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ar-SA" sz="1100" b="0" i="0" u="none" strike="noStrike">
                          <a:solidFill>
                            <a:srgbClr val="000000"/>
                          </a:solidFill>
                          <a:effectLst/>
                          <a:latin typeface="Arial"/>
                        </a:rPr>
                        <a:t>2037.448</a:t>
                      </a:r>
                    </a:p>
                  </a:txBody>
                  <a:tcPr marL="4153" marR="4153" marT="4153"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c>
                  <a:txBody>
                    <a:bodyPr/>
                    <a:lstStyle/>
                    <a:p>
                      <a:pPr algn="ctr" fontAlgn="ctr"/>
                      <a:r>
                        <a:rPr lang="ar-SA" sz="1100" b="0" i="0" u="none" strike="noStrike" dirty="0">
                          <a:solidFill>
                            <a:srgbClr val="000000"/>
                          </a:solidFill>
                          <a:effectLst/>
                          <a:latin typeface="Arial"/>
                        </a:rPr>
                        <a:t>5.09</a:t>
                      </a:r>
                    </a:p>
                  </a:txBody>
                  <a:tcPr marL="4153" marR="4153" marT="4153" marB="0" anchor="ctr">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00"/>
                    </a:solidFill>
                  </a:tcPr>
                </a:tc>
              </a:tr>
            </a:tbl>
          </a:graphicData>
        </a:graphic>
      </p:graphicFrame>
    </p:spTree>
    <p:extLst>
      <p:ext uri="{BB962C8B-B14F-4D97-AF65-F5344CB8AC3E}">
        <p14:creationId xmlns="" xmlns:p14="http://schemas.microsoft.com/office/powerpoint/2010/main" val="1218507286"/>
      </p:ext>
    </p:extLst>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5260807</TotalTime>
  <Words>501</Words>
  <Application>Microsoft Office PowerPoint</Application>
  <PresentationFormat>عرض على الشاشة (3:4)‏</PresentationFormat>
  <Paragraphs>273</Paragraphs>
  <Slides>21</Slides>
  <Notes>0</Notes>
  <HiddenSlides>0</HiddenSlides>
  <MMClips>0</MMClips>
  <ScaleCrop>false</ScaleCrop>
  <HeadingPairs>
    <vt:vector size="4" baseType="variant">
      <vt:variant>
        <vt:lpstr>سمة</vt:lpstr>
      </vt:variant>
      <vt:variant>
        <vt:i4>1</vt:i4>
      </vt:variant>
      <vt:variant>
        <vt:lpstr>عناوين الشرائح</vt:lpstr>
      </vt:variant>
      <vt:variant>
        <vt:i4>21</vt:i4>
      </vt:variant>
    </vt:vector>
  </HeadingPairs>
  <TitlesOfParts>
    <vt:vector size="22" baseType="lpstr">
      <vt:lpstr>Office Theme</vt:lpstr>
      <vt:lpstr>    An-Najah National University Faculty of Engineering Civil Engineering Dept. Graduation Project Design of Foundation for Residential Building  By : 1.A’laa Sabobeh 2.Mohammad Sawallha 3.Mohammad Ali Saleh  Supervisor: Dr.Isam Jardaneh </vt:lpstr>
      <vt:lpstr>Agenda</vt:lpstr>
      <vt:lpstr>Introduction</vt:lpstr>
      <vt:lpstr>Introduction</vt:lpstr>
      <vt:lpstr>الشريحة 5</vt:lpstr>
      <vt:lpstr>الشريحة 6</vt:lpstr>
      <vt:lpstr>الشريحة 7</vt:lpstr>
      <vt:lpstr>الشريحة 8</vt:lpstr>
      <vt:lpstr>Grouping</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Faculty of Engineering Civil Engineering Dept.</dc:title>
  <dc:creator>SHAMNET</dc:creator>
  <cp:lastModifiedBy>laptop center</cp:lastModifiedBy>
  <cp:revision>167</cp:revision>
  <dcterms:created xsi:type="dcterms:W3CDTF">2013-05-01T02:29:56Z</dcterms:created>
  <dcterms:modified xsi:type="dcterms:W3CDTF">2014-05-16T09:58:06Z</dcterms:modified>
</cp:coreProperties>
</file>